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tags/tag1.xml" ContentType="application/vnd.openxmlformats-officedocument.presentationml.tags+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tags/tag2.xml" ContentType="application/vnd.openxmlformats-officedocument.presentationml.tags+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tags/tag3.xml" ContentType="application/vnd.openxmlformats-officedocument.presentationml.tags+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notesSlides/notesSlide160.xml" ContentType="application/vnd.openxmlformats-officedocument.presentationml.notesSlide+xml"/>
  <Override PartName="/ppt/notesSlides/notesSlide161.xml" ContentType="application/vnd.openxmlformats-officedocument.presentationml.notesSlide+xml"/>
  <Override PartName="/ppt/notesSlides/notesSlide162.xml" ContentType="application/vnd.openxmlformats-officedocument.presentationml.notesSlide+xml"/>
  <Override PartName="/ppt/notesSlides/notesSlide163.xml" ContentType="application/vnd.openxmlformats-officedocument.presentationml.notesSlide+xml"/>
  <Override PartName="/ppt/notesSlides/notesSlide164.xml" ContentType="application/vnd.openxmlformats-officedocument.presentationml.notesSlide+xml"/>
  <Override PartName="/ppt/notesSlides/notesSlide165.xml" ContentType="application/vnd.openxmlformats-officedocument.presentationml.notesSlide+xml"/>
  <Override PartName="/ppt/notesSlides/notesSlide166.xml" ContentType="application/vnd.openxmlformats-officedocument.presentationml.notesSlide+xml"/>
  <Override PartName="/ppt/notesSlides/notesSlide167.xml" ContentType="application/vnd.openxmlformats-officedocument.presentationml.notesSlide+xml"/>
  <Override PartName="/ppt/notesSlides/notesSlide168.xml" ContentType="application/vnd.openxmlformats-officedocument.presentationml.notesSlide+xml"/>
  <Override PartName="/ppt/notesSlides/notesSlide169.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4"/>
    <p:sldMasterId id="2147483679" r:id="rId5"/>
  </p:sldMasterIdLst>
  <p:notesMasterIdLst>
    <p:notesMasterId r:id="rId189"/>
  </p:notesMasterIdLst>
  <p:sldIdLst>
    <p:sldId id="257" r:id="rId6"/>
    <p:sldId id="508" r:id="rId7"/>
    <p:sldId id="506" r:id="rId8"/>
    <p:sldId id="642" r:id="rId9"/>
    <p:sldId id="643" r:id="rId10"/>
    <p:sldId id="644" r:id="rId11"/>
    <p:sldId id="645" r:id="rId12"/>
    <p:sldId id="507" r:id="rId13"/>
    <p:sldId id="481" r:id="rId14"/>
    <p:sldId id="267" r:id="rId15"/>
    <p:sldId id="268" r:id="rId16"/>
    <p:sldId id="270" r:id="rId17"/>
    <p:sldId id="271" r:id="rId18"/>
    <p:sldId id="272" r:id="rId19"/>
    <p:sldId id="273" r:id="rId20"/>
    <p:sldId id="274" r:id="rId21"/>
    <p:sldId id="275" r:id="rId22"/>
    <p:sldId id="276" r:id="rId23"/>
    <p:sldId id="277" r:id="rId24"/>
    <p:sldId id="512" r:id="rId25"/>
    <p:sldId id="513" r:id="rId26"/>
    <p:sldId id="279" r:id="rId27"/>
    <p:sldId id="278" r:id="rId28"/>
    <p:sldId id="280" r:id="rId29"/>
    <p:sldId id="281" r:id="rId30"/>
    <p:sldId id="514" r:id="rId31"/>
    <p:sldId id="515" r:id="rId32"/>
    <p:sldId id="282" r:id="rId33"/>
    <p:sldId id="283" r:id="rId34"/>
    <p:sldId id="284" r:id="rId35"/>
    <p:sldId id="635" r:id="rId36"/>
    <p:sldId id="636" r:id="rId37"/>
    <p:sldId id="637" r:id="rId38"/>
    <p:sldId id="646" r:id="rId39"/>
    <p:sldId id="565" r:id="rId40"/>
    <p:sldId id="516" r:id="rId41"/>
    <p:sldId id="517" r:id="rId42"/>
    <p:sldId id="285" r:id="rId43"/>
    <p:sldId id="286" r:id="rId44"/>
    <p:sldId id="287" r:id="rId45"/>
    <p:sldId id="518" r:id="rId46"/>
    <p:sldId id="519" r:id="rId47"/>
    <p:sldId id="288" r:id="rId48"/>
    <p:sldId id="289" r:id="rId49"/>
    <p:sldId id="520" r:id="rId50"/>
    <p:sldId id="521" r:id="rId51"/>
    <p:sldId id="290" r:id="rId52"/>
    <p:sldId id="292" r:id="rId53"/>
    <p:sldId id="291" r:id="rId54"/>
    <p:sldId id="522" r:id="rId55"/>
    <p:sldId id="523" r:id="rId56"/>
    <p:sldId id="293" r:id="rId57"/>
    <p:sldId id="524" r:id="rId58"/>
    <p:sldId id="525" r:id="rId59"/>
    <p:sldId id="294" r:id="rId60"/>
    <p:sldId id="295" r:id="rId61"/>
    <p:sldId id="296" r:id="rId62"/>
    <p:sldId id="297" r:id="rId63"/>
    <p:sldId id="298" r:id="rId64"/>
    <p:sldId id="526" r:id="rId65"/>
    <p:sldId id="527" r:id="rId66"/>
    <p:sldId id="299" r:id="rId67"/>
    <p:sldId id="300" r:id="rId68"/>
    <p:sldId id="301" r:id="rId69"/>
    <p:sldId id="528" r:id="rId70"/>
    <p:sldId id="511" r:id="rId71"/>
    <p:sldId id="594" r:id="rId72"/>
    <p:sldId id="595" r:id="rId73"/>
    <p:sldId id="342" r:id="rId74"/>
    <p:sldId id="596" r:id="rId75"/>
    <p:sldId id="597" r:id="rId76"/>
    <p:sldId id="598" r:id="rId77"/>
    <p:sldId id="599" r:id="rId78"/>
    <p:sldId id="600" r:id="rId79"/>
    <p:sldId id="529" r:id="rId80"/>
    <p:sldId id="530" r:id="rId81"/>
    <p:sldId id="607" r:id="rId82"/>
    <p:sldId id="608" r:id="rId83"/>
    <p:sldId id="601" r:id="rId84"/>
    <p:sldId id="602" r:id="rId85"/>
    <p:sldId id="639" r:id="rId86"/>
    <p:sldId id="531" r:id="rId87"/>
    <p:sldId id="532" r:id="rId88"/>
    <p:sldId id="609" r:id="rId89"/>
    <p:sldId id="610" r:id="rId90"/>
    <p:sldId id="611" r:id="rId91"/>
    <p:sldId id="612" r:id="rId92"/>
    <p:sldId id="613" r:id="rId93"/>
    <p:sldId id="603" r:id="rId94"/>
    <p:sldId id="604" r:id="rId95"/>
    <p:sldId id="533" r:id="rId96"/>
    <p:sldId id="534" r:id="rId97"/>
    <p:sldId id="614" r:id="rId98"/>
    <p:sldId id="615" r:id="rId99"/>
    <p:sldId id="616" r:id="rId100"/>
    <p:sldId id="605" r:id="rId101"/>
    <p:sldId id="606" r:id="rId102"/>
    <p:sldId id="535" r:id="rId103"/>
    <p:sldId id="536" r:id="rId104"/>
    <p:sldId id="617" r:id="rId105"/>
    <p:sldId id="618" r:id="rId106"/>
    <p:sldId id="619" r:id="rId107"/>
    <p:sldId id="620" r:id="rId108"/>
    <p:sldId id="621" r:id="rId109"/>
    <p:sldId id="622" r:id="rId110"/>
    <p:sldId id="623" r:id="rId111"/>
    <p:sldId id="537" r:id="rId112"/>
    <p:sldId id="538" r:id="rId113"/>
    <p:sldId id="624" r:id="rId114"/>
    <p:sldId id="625" r:id="rId115"/>
    <p:sldId id="539" r:id="rId116"/>
    <p:sldId id="540" r:id="rId117"/>
    <p:sldId id="626" r:id="rId118"/>
    <p:sldId id="627" r:id="rId119"/>
    <p:sldId id="628" r:id="rId120"/>
    <p:sldId id="629" r:id="rId121"/>
    <p:sldId id="541" r:id="rId122"/>
    <p:sldId id="542" r:id="rId123"/>
    <p:sldId id="630" r:id="rId124"/>
    <p:sldId id="631" r:id="rId125"/>
    <p:sldId id="632" r:id="rId126"/>
    <p:sldId id="633" r:id="rId127"/>
    <p:sldId id="302" r:id="rId128"/>
    <p:sldId id="303" r:id="rId129"/>
    <p:sldId id="304" r:id="rId130"/>
    <p:sldId id="305" r:id="rId131"/>
    <p:sldId id="543" r:id="rId132"/>
    <p:sldId id="544" r:id="rId133"/>
    <p:sldId id="306" r:id="rId134"/>
    <p:sldId id="307" r:id="rId135"/>
    <p:sldId id="308" r:id="rId136"/>
    <p:sldId id="309" r:id="rId137"/>
    <p:sldId id="310" r:id="rId138"/>
    <p:sldId id="545" r:id="rId139"/>
    <p:sldId id="546" r:id="rId140"/>
    <p:sldId id="311" r:id="rId141"/>
    <p:sldId id="312" r:id="rId142"/>
    <p:sldId id="547" r:id="rId143"/>
    <p:sldId id="548" r:id="rId144"/>
    <p:sldId id="313" r:id="rId145"/>
    <p:sldId id="634" r:id="rId146"/>
    <p:sldId id="315" r:id="rId147"/>
    <p:sldId id="549" r:id="rId148"/>
    <p:sldId id="550" r:id="rId149"/>
    <p:sldId id="316" r:id="rId150"/>
    <p:sldId id="317" r:id="rId151"/>
    <p:sldId id="318" r:id="rId152"/>
    <p:sldId id="319" r:id="rId153"/>
    <p:sldId id="320" r:id="rId154"/>
    <p:sldId id="551" r:id="rId155"/>
    <p:sldId id="552" r:id="rId156"/>
    <p:sldId id="321" r:id="rId157"/>
    <p:sldId id="322" r:id="rId158"/>
    <p:sldId id="640" r:id="rId159"/>
    <p:sldId id="553" r:id="rId160"/>
    <p:sldId id="554" r:id="rId161"/>
    <p:sldId id="323" r:id="rId162"/>
    <p:sldId id="324" r:id="rId163"/>
    <p:sldId id="641" r:id="rId164"/>
    <p:sldId id="555" r:id="rId165"/>
    <p:sldId id="556" r:id="rId166"/>
    <p:sldId id="325" r:id="rId167"/>
    <p:sldId id="326" r:id="rId168"/>
    <p:sldId id="327" r:id="rId169"/>
    <p:sldId id="328" r:id="rId170"/>
    <p:sldId id="557" r:id="rId171"/>
    <p:sldId id="558" r:id="rId172"/>
    <p:sldId id="329" r:id="rId173"/>
    <p:sldId id="330" r:id="rId174"/>
    <p:sldId id="559" r:id="rId175"/>
    <p:sldId id="560" r:id="rId176"/>
    <p:sldId id="331" r:id="rId177"/>
    <p:sldId id="332" r:id="rId178"/>
    <p:sldId id="333" r:id="rId179"/>
    <p:sldId id="334" r:id="rId180"/>
    <p:sldId id="561" r:id="rId181"/>
    <p:sldId id="562" r:id="rId182"/>
    <p:sldId id="335" r:id="rId183"/>
    <p:sldId id="336" r:id="rId184"/>
    <p:sldId id="563" r:id="rId185"/>
    <p:sldId id="564" r:id="rId186"/>
    <p:sldId id="337" r:id="rId187"/>
    <p:sldId id="477" r:id="rId18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0852135D-AE1F-46BC-8709-C991EDBD8336}">
          <p14:sldIdLst>
            <p14:sldId id="257"/>
            <p14:sldId id="508"/>
            <p14:sldId id="506"/>
            <p14:sldId id="642"/>
            <p14:sldId id="643"/>
            <p14:sldId id="644"/>
            <p14:sldId id="645"/>
            <p14:sldId id="507"/>
            <p14:sldId id="481"/>
            <p14:sldId id="267"/>
            <p14:sldId id="268"/>
            <p14:sldId id="270"/>
            <p14:sldId id="271"/>
            <p14:sldId id="272"/>
            <p14:sldId id="273"/>
            <p14:sldId id="274"/>
            <p14:sldId id="275"/>
            <p14:sldId id="276"/>
            <p14:sldId id="277"/>
            <p14:sldId id="512"/>
            <p14:sldId id="513"/>
            <p14:sldId id="279"/>
            <p14:sldId id="278"/>
            <p14:sldId id="280"/>
            <p14:sldId id="281"/>
            <p14:sldId id="514"/>
            <p14:sldId id="515"/>
            <p14:sldId id="282"/>
            <p14:sldId id="283"/>
            <p14:sldId id="284"/>
            <p14:sldId id="635"/>
            <p14:sldId id="636"/>
            <p14:sldId id="637"/>
            <p14:sldId id="646"/>
            <p14:sldId id="565"/>
            <p14:sldId id="516"/>
            <p14:sldId id="517"/>
            <p14:sldId id="285"/>
            <p14:sldId id="286"/>
            <p14:sldId id="287"/>
            <p14:sldId id="518"/>
            <p14:sldId id="519"/>
            <p14:sldId id="288"/>
            <p14:sldId id="289"/>
            <p14:sldId id="520"/>
            <p14:sldId id="521"/>
            <p14:sldId id="290"/>
            <p14:sldId id="292"/>
            <p14:sldId id="291"/>
            <p14:sldId id="522"/>
            <p14:sldId id="523"/>
            <p14:sldId id="293"/>
            <p14:sldId id="524"/>
            <p14:sldId id="525"/>
            <p14:sldId id="294"/>
            <p14:sldId id="295"/>
            <p14:sldId id="296"/>
            <p14:sldId id="297"/>
            <p14:sldId id="298"/>
            <p14:sldId id="526"/>
            <p14:sldId id="527"/>
            <p14:sldId id="299"/>
            <p14:sldId id="300"/>
            <p14:sldId id="301"/>
            <p14:sldId id="528"/>
            <p14:sldId id="511"/>
            <p14:sldId id="594"/>
            <p14:sldId id="595"/>
            <p14:sldId id="342"/>
            <p14:sldId id="596"/>
            <p14:sldId id="597"/>
            <p14:sldId id="598"/>
            <p14:sldId id="599"/>
            <p14:sldId id="600"/>
            <p14:sldId id="529"/>
            <p14:sldId id="530"/>
            <p14:sldId id="607"/>
            <p14:sldId id="608"/>
            <p14:sldId id="601"/>
            <p14:sldId id="602"/>
            <p14:sldId id="639"/>
            <p14:sldId id="531"/>
            <p14:sldId id="532"/>
            <p14:sldId id="609"/>
            <p14:sldId id="610"/>
            <p14:sldId id="611"/>
            <p14:sldId id="612"/>
            <p14:sldId id="613"/>
            <p14:sldId id="603"/>
            <p14:sldId id="604"/>
            <p14:sldId id="533"/>
            <p14:sldId id="534"/>
            <p14:sldId id="614"/>
            <p14:sldId id="615"/>
            <p14:sldId id="616"/>
            <p14:sldId id="605"/>
            <p14:sldId id="606"/>
            <p14:sldId id="535"/>
            <p14:sldId id="536"/>
            <p14:sldId id="617"/>
            <p14:sldId id="618"/>
            <p14:sldId id="619"/>
            <p14:sldId id="620"/>
            <p14:sldId id="621"/>
            <p14:sldId id="622"/>
            <p14:sldId id="623"/>
            <p14:sldId id="537"/>
            <p14:sldId id="538"/>
            <p14:sldId id="624"/>
            <p14:sldId id="625"/>
            <p14:sldId id="539"/>
            <p14:sldId id="540"/>
            <p14:sldId id="626"/>
            <p14:sldId id="627"/>
            <p14:sldId id="628"/>
            <p14:sldId id="629"/>
            <p14:sldId id="541"/>
            <p14:sldId id="542"/>
            <p14:sldId id="630"/>
            <p14:sldId id="631"/>
            <p14:sldId id="632"/>
            <p14:sldId id="633"/>
            <p14:sldId id="302"/>
            <p14:sldId id="303"/>
            <p14:sldId id="304"/>
            <p14:sldId id="305"/>
            <p14:sldId id="543"/>
            <p14:sldId id="544"/>
            <p14:sldId id="306"/>
            <p14:sldId id="307"/>
            <p14:sldId id="308"/>
            <p14:sldId id="309"/>
            <p14:sldId id="310"/>
            <p14:sldId id="545"/>
            <p14:sldId id="546"/>
            <p14:sldId id="311"/>
            <p14:sldId id="312"/>
            <p14:sldId id="547"/>
            <p14:sldId id="548"/>
            <p14:sldId id="313"/>
            <p14:sldId id="634"/>
            <p14:sldId id="315"/>
            <p14:sldId id="549"/>
            <p14:sldId id="550"/>
            <p14:sldId id="316"/>
            <p14:sldId id="317"/>
            <p14:sldId id="318"/>
            <p14:sldId id="319"/>
            <p14:sldId id="320"/>
            <p14:sldId id="551"/>
            <p14:sldId id="552"/>
            <p14:sldId id="321"/>
            <p14:sldId id="322"/>
            <p14:sldId id="640"/>
            <p14:sldId id="553"/>
            <p14:sldId id="554"/>
            <p14:sldId id="323"/>
            <p14:sldId id="324"/>
            <p14:sldId id="641"/>
            <p14:sldId id="555"/>
            <p14:sldId id="556"/>
            <p14:sldId id="325"/>
            <p14:sldId id="326"/>
            <p14:sldId id="327"/>
            <p14:sldId id="328"/>
            <p14:sldId id="557"/>
            <p14:sldId id="558"/>
            <p14:sldId id="329"/>
            <p14:sldId id="330"/>
            <p14:sldId id="559"/>
            <p14:sldId id="560"/>
            <p14:sldId id="331"/>
            <p14:sldId id="332"/>
            <p14:sldId id="333"/>
            <p14:sldId id="334"/>
            <p14:sldId id="561"/>
            <p14:sldId id="562"/>
            <p14:sldId id="335"/>
            <p14:sldId id="336"/>
            <p14:sldId id="563"/>
            <p14:sldId id="564"/>
            <p14:sldId id="337"/>
            <p14:sldId id="477"/>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onna Cole" initials="DC" lastIdx="27" clrIdx="0">
    <p:extLst>
      <p:ext uri="{19B8F6BF-5375-455C-9EA6-DF929625EA0E}">
        <p15:presenceInfo xmlns:p15="http://schemas.microsoft.com/office/powerpoint/2012/main" userId="S::donna.cole@ncetm.org.uk::36e63e46-7f0e-4c72-a341-f5fc518a0358" providerId="AD"/>
      </p:ext>
    </p:extLst>
  </p:cmAuthor>
  <p:cmAuthor id="2" name="Elizabeth Lambert" initials="EL" lastIdx="1" clrIdx="1">
    <p:extLst>
      <p:ext uri="{19B8F6BF-5375-455C-9EA6-DF929625EA0E}">
        <p15:presenceInfo xmlns:p15="http://schemas.microsoft.com/office/powerpoint/2012/main" userId="S::Elizabeth.Lambert@ncetm.org.uk::84516f71-0698-4f46-9863-2dab06370415" providerId="AD"/>
      </p:ext>
    </p:extLst>
  </p:cmAuthor>
  <p:cmAuthor id="3" name="Jonathan East" initials="JE" lastIdx="16" clrIdx="2">
    <p:extLst>
      <p:ext uri="{19B8F6BF-5375-455C-9EA6-DF929625EA0E}">
        <p15:presenceInfo xmlns:p15="http://schemas.microsoft.com/office/powerpoint/2012/main" userId="S-1-5-21-3922863414-4013517082-2598851602-1227" providerId="AD"/>
      </p:ext>
    </p:extLst>
  </p:cmAuthor>
  <p:cmAuthor id="4" name="Gwen Tresidder" initials="GT" lastIdx="29" clrIdx="3">
    <p:extLst>
      <p:ext uri="{19B8F6BF-5375-455C-9EA6-DF929625EA0E}">
        <p15:presenceInfo xmlns:p15="http://schemas.microsoft.com/office/powerpoint/2012/main" userId="S::Gwen.Tresidder@ncetm.org.uk::b74a9380-12d1-408f-ae76-78178213c8e6" providerId="AD"/>
      </p:ext>
    </p:extLst>
  </p:cmAuthor>
  <p:cmAuthor id="5" name="Andrew Young" initials="AY" lastIdx="3" clrIdx="4">
    <p:extLst>
      <p:ext uri="{19B8F6BF-5375-455C-9EA6-DF929625EA0E}">
        <p15:presenceInfo xmlns:p15="http://schemas.microsoft.com/office/powerpoint/2012/main" userId="S::andrew.young@tribalgroup.com::3d7dab09-352b-4858-b937-4a4f8b94e61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F5D4"/>
    <a:srgbClr val="327473"/>
    <a:srgbClr val="E5F3F2"/>
    <a:srgbClr val="CDE9E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2D01B96-04DA-4767-930A-A37340C82987}" v="1" dt="2021-06-30T17:18:27.23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7" autoAdjust="0"/>
    <p:restoredTop sz="74115" autoAdjust="0"/>
  </p:normalViewPr>
  <p:slideViewPr>
    <p:cSldViewPr snapToGrid="0" showGuides="1">
      <p:cViewPr varScale="1">
        <p:scale>
          <a:sx n="45" d="100"/>
          <a:sy n="45" d="100"/>
        </p:scale>
        <p:origin x="48" y="522"/>
      </p:cViewPr>
      <p:guideLst>
        <p:guide orient="horz" pos="2160"/>
        <p:guide pos="384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2.xml"/><Relationship Id="rId21" Type="http://schemas.openxmlformats.org/officeDocument/2006/relationships/slide" Target="slides/slide16.xml"/><Relationship Id="rId42" Type="http://schemas.openxmlformats.org/officeDocument/2006/relationships/slide" Target="slides/slide37.xml"/><Relationship Id="rId63" Type="http://schemas.openxmlformats.org/officeDocument/2006/relationships/slide" Target="slides/slide58.xml"/><Relationship Id="rId84" Type="http://schemas.openxmlformats.org/officeDocument/2006/relationships/slide" Target="slides/slide79.xml"/><Relationship Id="rId138" Type="http://schemas.openxmlformats.org/officeDocument/2006/relationships/slide" Target="slides/slide133.xml"/><Relationship Id="rId159" Type="http://schemas.openxmlformats.org/officeDocument/2006/relationships/slide" Target="slides/slide154.xml"/><Relationship Id="rId170" Type="http://schemas.openxmlformats.org/officeDocument/2006/relationships/slide" Target="slides/slide165.xml"/><Relationship Id="rId191" Type="http://schemas.openxmlformats.org/officeDocument/2006/relationships/presProps" Target="presProps.xml"/><Relationship Id="rId107" Type="http://schemas.openxmlformats.org/officeDocument/2006/relationships/slide" Target="slides/slide102.xml"/><Relationship Id="rId11" Type="http://schemas.openxmlformats.org/officeDocument/2006/relationships/slide" Target="slides/slide6.xml"/><Relationship Id="rId32" Type="http://schemas.openxmlformats.org/officeDocument/2006/relationships/slide" Target="slides/slide27.xml"/><Relationship Id="rId53" Type="http://schemas.openxmlformats.org/officeDocument/2006/relationships/slide" Target="slides/slide48.xml"/><Relationship Id="rId74" Type="http://schemas.openxmlformats.org/officeDocument/2006/relationships/slide" Target="slides/slide69.xml"/><Relationship Id="rId128" Type="http://schemas.openxmlformats.org/officeDocument/2006/relationships/slide" Target="slides/slide123.xml"/><Relationship Id="rId149" Type="http://schemas.openxmlformats.org/officeDocument/2006/relationships/slide" Target="slides/slide144.xml"/><Relationship Id="rId5" Type="http://schemas.openxmlformats.org/officeDocument/2006/relationships/slideMaster" Target="slideMasters/slideMaster2.xml"/><Relationship Id="rId95" Type="http://schemas.openxmlformats.org/officeDocument/2006/relationships/slide" Target="slides/slide90.xml"/><Relationship Id="rId160" Type="http://schemas.openxmlformats.org/officeDocument/2006/relationships/slide" Target="slides/slide155.xml"/><Relationship Id="rId181" Type="http://schemas.openxmlformats.org/officeDocument/2006/relationships/slide" Target="slides/slide176.xml"/><Relationship Id="rId22" Type="http://schemas.openxmlformats.org/officeDocument/2006/relationships/slide" Target="slides/slide17.xml"/><Relationship Id="rId43" Type="http://schemas.openxmlformats.org/officeDocument/2006/relationships/slide" Target="slides/slide38.xml"/><Relationship Id="rId64" Type="http://schemas.openxmlformats.org/officeDocument/2006/relationships/slide" Target="slides/slide59.xml"/><Relationship Id="rId118" Type="http://schemas.openxmlformats.org/officeDocument/2006/relationships/slide" Target="slides/slide113.xml"/><Relationship Id="rId139" Type="http://schemas.openxmlformats.org/officeDocument/2006/relationships/slide" Target="slides/slide134.xml"/><Relationship Id="rId85" Type="http://schemas.openxmlformats.org/officeDocument/2006/relationships/slide" Target="slides/slide80.xml"/><Relationship Id="rId150" Type="http://schemas.openxmlformats.org/officeDocument/2006/relationships/slide" Target="slides/slide145.xml"/><Relationship Id="rId171" Type="http://schemas.openxmlformats.org/officeDocument/2006/relationships/slide" Target="slides/slide166.xml"/><Relationship Id="rId192" Type="http://schemas.openxmlformats.org/officeDocument/2006/relationships/viewProps" Target="viewProps.xml"/><Relationship Id="rId12" Type="http://schemas.openxmlformats.org/officeDocument/2006/relationships/slide" Target="slides/slide7.xml"/><Relationship Id="rId33" Type="http://schemas.openxmlformats.org/officeDocument/2006/relationships/slide" Target="slides/slide28.xml"/><Relationship Id="rId108" Type="http://schemas.openxmlformats.org/officeDocument/2006/relationships/slide" Target="slides/slide103.xml"/><Relationship Id="rId129" Type="http://schemas.openxmlformats.org/officeDocument/2006/relationships/slide" Target="slides/slide124.xml"/><Relationship Id="rId54" Type="http://schemas.openxmlformats.org/officeDocument/2006/relationships/slide" Target="slides/slide49.xml"/><Relationship Id="rId75" Type="http://schemas.openxmlformats.org/officeDocument/2006/relationships/slide" Target="slides/slide70.xml"/><Relationship Id="rId96" Type="http://schemas.openxmlformats.org/officeDocument/2006/relationships/slide" Target="slides/slide91.xml"/><Relationship Id="rId140" Type="http://schemas.openxmlformats.org/officeDocument/2006/relationships/slide" Target="slides/slide135.xml"/><Relationship Id="rId161" Type="http://schemas.openxmlformats.org/officeDocument/2006/relationships/slide" Target="slides/slide156.xml"/><Relationship Id="rId182" Type="http://schemas.openxmlformats.org/officeDocument/2006/relationships/slide" Target="slides/slide177.xml"/><Relationship Id="rId6" Type="http://schemas.openxmlformats.org/officeDocument/2006/relationships/slide" Target="slides/slide1.xml"/><Relationship Id="rId23" Type="http://schemas.openxmlformats.org/officeDocument/2006/relationships/slide" Target="slides/slide18.xml"/><Relationship Id="rId119" Type="http://schemas.openxmlformats.org/officeDocument/2006/relationships/slide" Target="slides/slide114.xml"/><Relationship Id="rId44" Type="http://schemas.openxmlformats.org/officeDocument/2006/relationships/slide" Target="slides/slide39.xml"/><Relationship Id="rId65" Type="http://schemas.openxmlformats.org/officeDocument/2006/relationships/slide" Target="slides/slide60.xml"/><Relationship Id="rId86" Type="http://schemas.openxmlformats.org/officeDocument/2006/relationships/slide" Target="slides/slide81.xml"/><Relationship Id="rId130" Type="http://schemas.openxmlformats.org/officeDocument/2006/relationships/slide" Target="slides/slide125.xml"/><Relationship Id="rId151" Type="http://schemas.openxmlformats.org/officeDocument/2006/relationships/slide" Target="slides/slide146.xml"/><Relationship Id="rId172" Type="http://schemas.openxmlformats.org/officeDocument/2006/relationships/slide" Target="slides/slide167.xml"/><Relationship Id="rId193" Type="http://schemas.openxmlformats.org/officeDocument/2006/relationships/theme" Target="theme/theme1.xml"/><Relationship Id="rId13" Type="http://schemas.openxmlformats.org/officeDocument/2006/relationships/slide" Target="slides/slide8.xml"/><Relationship Id="rId109" Type="http://schemas.openxmlformats.org/officeDocument/2006/relationships/slide" Target="slides/slide10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04" Type="http://schemas.openxmlformats.org/officeDocument/2006/relationships/slide" Target="slides/slide99.xml"/><Relationship Id="rId120" Type="http://schemas.openxmlformats.org/officeDocument/2006/relationships/slide" Target="slides/slide115.xml"/><Relationship Id="rId125" Type="http://schemas.openxmlformats.org/officeDocument/2006/relationships/slide" Target="slides/slide120.xml"/><Relationship Id="rId141" Type="http://schemas.openxmlformats.org/officeDocument/2006/relationships/slide" Target="slides/slide136.xml"/><Relationship Id="rId146" Type="http://schemas.openxmlformats.org/officeDocument/2006/relationships/slide" Target="slides/slide141.xml"/><Relationship Id="rId167" Type="http://schemas.openxmlformats.org/officeDocument/2006/relationships/slide" Target="slides/slide162.xml"/><Relationship Id="rId188" Type="http://schemas.openxmlformats.org/officeDocument/2006/relationships/slide" Target="slides/slide183.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162" Type="http://schemas.openxmlformats.org/officeDocument/2006/relationships/slide" Target="slides/slide157.xml"/><Relationship Id="rId183" Type="http://schemas.openxmlformats.org/officeDocument/2006/relationships/slide" Target="slides/slide178.xml"/><Relationship Id="rId2" Type="http://schemas.openxmlformats.org/officeDocument/2006/relationships/customXml" Target="../customXml/item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110" Type="http://schemas.openxmlformats.org/officeDocument/2006/relationships/slide" Target="slides/slide105.xml"/><Relationship Id="rId115" Type="http://schemas.openxmlformats.org/officeDocument/2006/relationships/slide" Target="slides/slide110.xml"/><Relationship Id="rId131" Type="http://schemas.openxmlformats.org/officeDocument/2006/relationships/slide" Target="slides/slide126.xml"/><Relationship Id="rId136" Type="http://schemas.openxmlformats.org/officeDocument/2006/relationships/slide" Target="slides/slide131.xml"/><Relationship Id="rId157" Type="http://schemas.openxmlformats.org/officeDocument/2006/relationships/slide" Target="slides/slide152.xml"/><Relationship Id="rId178" Type="http://schemas.openxmlformats.org/officeDocument/2006/relationships/slide" Target="slides/slide173.xml"/><Relationship Id="rId61" Type="http://schemas.openxmlformats.org/officeDocument/2006/relationships/slide" Target="slides/slide56.xml"/><Relationship Id="rId82" Type="http://schemas.openxmlformats.org/officeDocument/2006/relationships/slide" Target="slides/slide77.xml"/><Relationship Id="rId152" Type="http://schemas.openxmlformats.org/officeDocument/2006/relationships/slide" Target="slides/slide147.xml"/><Relationship Id="rId173" Type="http://schemas.openxmlformats.org/officeDocument/2006/relationships/slide" Target="slides/slide168.xml"/><Relationship Id="rId194" Type="http://schemas.openxmlformats.org/officeDocument/2006/relationships/tableStyles" Target="tableStyles.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100" Type="http://schemas.openxmlformats.org/officeDocument/2006/relationships/slide" Target="slides/slide95.xml"/><Relationship Id="rId105" Type="http://schemas.openxmlformats.org/officeDocument/2006/relationships/slide" Target="slides/slide100.xml"/><Relationship Id="rId126" Type="http://schemas.openxmlformats.org/officeDocument/2006/relationships/slide" Target="slides/slide121.xml"/><Relationship Id="rId147" Type="http://schemas.openxmlformats.org/officeDocument/2006/relationships/slide" Target="slides/slide142.xml"/><Relationship Id="rId168" Type="http://schemas.openxmlformats.org/officeDocument/2006/relationships/slide" Target="slides/slide163.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slide" Target="slides/slide88.xml"/><Relationship Id="rId98" Type="http://schemas.openxmlformats.org/officeDocument/2006/relationships/slide" Target="slides/slide93.xml"/><Relationship Id="rId121" Type="http://schemas.openxmlformats.org/officeDocument/2006/relationships/slide" Target="slides/slide116.xml"/><Relationship Id="rId142" Type="http://schemas.openxmlformats.org/officeDocument/2006/relationships/slide" Target="slides/slide137.xml"/><Relationship Id="rId163" Type="http://schemas.openxmlformats.org/officeDocument/2006/relationships/slide" Target="slides/slide158.xml"/><Relationship Id="rId184" Type="http://schemas.openxmlformats.org/officeDocument/2006/relationships/slide" Target="slides/slide179.xml"/><Relationship Id="rId189" Type="http://schemas.openxmlformats.org/officeDocument/2006/relationships/notesMaster" Target="notesMasters/notesMaster1.xml"/><Relationship Id="rId3" Type="http://schemas.openxmlformats.org/officeDocument/2006/relationships/customXml" Target="../customXml/item3.xml"/><Relationship Id="rId25" Type="http://schemas.openxmlformats.org/officeDocument/2006/relationships/slide" Target="slides/slide20.xml"/><Relationship Id="rId46" Type="http://schemas.openxmlformats.org/officeDocument/2006/relationships/slide" Target="slides/slide41.xml"/><Relationship Id="rId67" Type="http://schemas.openxmlformats.org/officeDocument/2006/relationships/slide" Target="slides/slide62.xml"/><Relationship Id="rId116" Type="http://schemas.openxmlformats.org/officeDocument/2006/relationships/slide" Target="slides/slide111.xml"/><Relationship Id="rId137" Type="http://schemas.openxmlformats.org/officeDocument/2006/relationships/slide" Target="slides/slide132.xml"/><Relationship Id="rId158" Type="http://schemas.openxmlformats.org/officeDocument/2006/relationships/slide" Target="slides/slide153.xml"/><Relationship Id="rId20" Type="http://schemas.openxmlformats.org/officeDocument/2006/relationships/slide" Target="slides/slide15.xml"/><Relationship Id="rId41" Type="http://schemas.openxmlformats.org/officeDocument/2006/relationships/slide" Target="slides/slide36.xml"/><Relationship Id="rId62" Type="http://schemas.openxmlformats.org/officeDocument/2006/relationships/slide" Target="slides/slide57.xml"/><Relationship Id="rId83" Type="http://schemas.openxmlformats.org/officeDocument/2006/relationships/slide" Target="slides/slide78.xml"/><Relationship Id="rId88" Type="http://schemas.openxmlformats.org/officeDocument/2006/relationships/slide" Target="slides/slide83.xml"/><Relationship Id="rId111" Type="http://schemas.openxmlformats.org/officeDocument/2006/relationships/slide" Target="slides/slide106.xml"/><Relationship Id="rId132" Type="http://schemas.openxmlformats.org/officeDocument/2006/relationships/slide" Target="slides/slide127.xml"/><Relationship Id="rId153" Type="http://schemas.openxmlformats.org/officeDocument/2006/relationships/slide" Target="slides/slide148.xml"/><Relationship Id="rId174" Type="http://schemas.openxmlformats.org/officeDocument/2006/relationships/slide" Target="slides/slide169.xml"/><Relationship Id="rId179" Type="http://schemas.openxmlformats.org/officeDocument/2006/relationships/slide" Target="slides/slide174.xml"/><Relationship Id="rId195" Type="http://schemas.microsoft.com/office/2015/10/relationships/revisionInfo" Target="revisionInfo.xml"/><Relationship Id="rId190" Type="http://schemas.openxmlformats.org/officeDocument/2006/relationships/commentAuthors" Target="commentAuthors.xml"/><Relationship Id="rId15" Type="http://schemas.openxmlformats.org/officeDocument/2006/relationships/slide" Target="slides/slide10.xml"/><Relationship Id="rId36" Type="http://schemas.openxmlformats.org/officeDocument/2006/relationships/slide" Target="slides/slide31.xml"/><Relationship Id="rId57" Type="http://schemas.openxmlformats.org/officeDocument/2006/relationships/slide" Target="slides/slide52.xml"/><Relationship Id="rId106" Type="http://schemas.openxmlformats.org/officeDocument/2006/relationships/slide" Target="slides/slide101.xml"/><Relationship Id="rId127" Type="http://schemas.openxmlformats.org/officeDocument/2006/relationships/slide" Target="slides/slide122.xml"/><Relationship Id="rId10" Type="http://schemas.openxmlformats.org/officeDocument/2006/relationships/slide" Target="slides/slide5.xml"/><Relationship Id="rId31" Type="http://schemas.openxmlformats.org/officeDocument/2006/relationships/slide" Target="slides/slide26.xml"/><Relationship Id="rId52" Type="http://schemas.openxmlformats.org/officeDocument/2006/relationships/slide" Target="slides/slide47.xml"/><Relationship Id="rId73" Type="http://schemas.openxmlformats.org/officeDocument/2006/relationships/slide" Target="slides/slide68.xml"/><Relationship Id="rId78" Type="http://schemas.openxmlformats.org/officeDocument/2006/relationships/slide" Target="slides/slide73.xml"/><Relationship Id="rId94" Type="http://schemas.openxmlformats.org/officeDocument/2006/relationships/slide" Target="slides/slide89.xml"/><Relationship Id="rId99" Type="http://schemas.openxmlformats.org/officeDocument/2006/relationships/slide" Target="slides/slide94.xml"/><Relationship Id="rId101" Type="http://schemas.openxmlformats.org/officeDocument/2006/relationships/slide" Target="slides/slide96.xml"/><Relationship Id="rId122" Type="http://schemas.openxmlformats.org/officeDocument/2006/relationships/slide" Target="slides/slide117.xml"/><Relationship Id="rId143" Type="http://schemas.openxmlformats.org/officeDocument/2006/relationships/slide" Target="slides/slide138.xml"/><Relationship Id="rId148" Type="http://schemas.openxmlformats.org/officeDocument/2006/relationships/slide" Target="slides/slide143.xml"/><Relationship Id="rId164" Type="http://schemas.openxmlformats.org/officeDocument/2006/relationships/slide" Target="slides/slide159.xml"/><Relationship Id="rId169" Type="http://schemas.openxmlformats.org/officeDocument/2006/relationships/slide" Target="slides/slide164.xml"/><Relationship Id="rId185" Type="http://schemas.openxmlformats.org/officeDocument/2006/relationships/slide" Target="slides/slide180.xml"/><Relationship Id="rId4" Type="http://schemas.openxmlformats.org/officeDocument/2006/relationships/slideMaster" Target="slideMasters/slideMaster1.xml"/><Relationship Id="rId9" Type="http://schemas.openxmlformats.org/officeDocument/2006/relationships/slide" Target="slides/slide4.xml"/><Relationship Id="rId180" Type="http://schemas.openxmlformats.org/officeDocument/2006/relationships/slide" Target="slides/slide175.xml"/><Relationship Id="rId26" Type="http://schemas.openxmlformats.org/officeDocument/2006/relationships/slide" Target="slides/slide21.xml"/><Relationship Id="rId47" Type="http://schemas.openxmlformats.org/officeDocument/2006/relationships/slide" Target="slides/slide42.xml"/><Relationship Id="rId68" Type="http://schemas.openxmlformats.org/officeDocument/2006/relationships/slide" Target="slides/slide63.xml"/><Relationship Id="rId89" Type="http://schemas.openxmlformats.org/officeDocument/2006/relationships/slide" Target="slides/slide84.xml"/><Relationship Id="rId112" Type="http://schemas.openxmlformats.org/officeDocument/2006/relationships/slide" Target="slides/slide107.xml"/><Relationship Id="rId133" Type="http://schemas.openxmlformats.org/officeDocument/2006/relationships/slide" Target="slides/slide128.xml"/><Relationship Id="rId154" Type="http://schemas.openxmlformats.org/officeDocument/2006/relationships/slide" Target="slides/slide149.xml"/><Relationship Id="rId175" Type="http://schemas.openxmlformats.org/officeDocument/2006/relationships/slide" Target="slides/slide170.xml"/><Relationship Id="rId16" Type="http://schemas.openxmlformats.org/officeDocument/2006/relationships/slide" Target="slides/slide11.xml"/><Relationship Id="rId37" Type="http://schemas.openxmlformats.org/officeDocument/2006/relationships/slide" Target="slides/slide32.xml"/><Relationship Id="rId58" Type="http://schemas.openxmlformats.org/officeDocument/2006/relationships/slide" Target="slides/slide53.xml"/><Relationship Id="rId79" Type="http://schemas.openxmlformats.org/officeDocument/2006/relationships/slide" Target="slides/slide74.xml"/><Relationship Id="rId102" Type="http://schemas.openxmlformats.org/officeDocument/2006/relationships/slide" Target="slides/slide97.xml"/><Relationship Id="rId123" Type="http://schemas.openxmlformats.org/officeDocument/2006/relationships/slide" Target="slides/slide118.xml"/><Relationship Id="rId144" Type="http://schemas.openxmlformats.org/officeDocument/2006/relationships/slide" Target="slides/slide139.xml"/><Relationship Id="rId90" Type="http://schemas.openxmlformats.org/officeDocument/2006/relationships/slide" Target="slides/slide85.xml"/><Relationship Id="rId165" Type="http://schemas.openxmlformats.org/officeDocument/2006/relationships/slide" Target="slides/slide160.xml"/><Relationship Id="rId186" Type="http://schemas.openxmlformats.org/officeDocument/2006/relationships/slide" Target="slides/slide181.xml"/><Relationship Id="rId27" Type="http://schemas.openxmlformats.org/officeDocument/2006/relationships/slide" Target="slides/slide22.xml"/><Relationship Id="rId48" Type="http://schemas.openxmlformats.org/officeDocument/2006/relationships/slide" Target="slides/slide43.xml"/><Relationship Id="rId69" Type="http://schemas.openxmlformats.org/officeDocument/2006/relationships/slide" Target="slides/slide64.xml"/><Relationship Id="rId113" Type="http://schemas.openxmlformats.org/officeDocument/2006/relationships/slide" Target="slides/slide108.xml"/><Relationship Id="rId134" Type="http://schemas.openxmlformats.org/officeDocument/2006/relationships/slide" Target="slides/slide129.xml"/><Relationship Id="rId80" Type="http://schemas.openxmlformats.org/officeDocument/2006/relationships/slide" Target="slides/slide75.xml"/><Relationship Id="rId155" Type="http://schemas.openxmlformats.org/officeDocument/2006/relationships/slide" Target="slides/slide150.xml"/><Relationship Id="rId176" Type="http://schemas.openxmlformats.org/officeDocument/2006/relationships/slide" Target="slides/slide171.xml"/><Relationship Id="rId17" Type="http://schemas.openxmlformats.org/officeDocument/2006/relationships/slide" Target="slides/slide12.xml"/><Relationship Id="rId38" Type="http://schemas.openxmlformats.org/officeDocument/2006/relationships/slide" Target="slides/slide33.xml"/><Relationship Id="rId59" Type="http://schemas.openxmlformats.org/officeDocument/2006/relationships/slide" Target="slides/slide54.xml"/><Relationship Id="rId103" Type="http://schemas.openxmlformats.org/officeDocument/2006/relationships/slide" Target="slides/slide98.xml"/><Relationship Id="rId124" Type="http://schemas.openxmlformats.org/officeDocument/2006/relationships/slide" Target="slides/slide119.xml"/><Relationship Id="rId70" Type="http://schemas.openxmlformats.org/officeDocument/2006/relationships/slide" Target="slides/slide65.xml"/><Relationship Id="rId91" Type="http://schemas.openxmlformats.org/officeDocument/2006/relationships/slide" Target="slides/slide86.xml"/><Relationship Id="rId145" Type="http://schemas.openxmlformats.org/officeDocument/2006/relationships/slide" Target="slides/slide140.xml"/><Relationship Id="rId166" Type="http://schemas.openxmlformats.org/officeDocument/2006/relationships/slide" Target="slides/slide161.xml"/><Relationship Id="rId187" Type="http://schemas.openxmlformats.org/officeDocument/2006/relationships/slide" Target="slides/slide182.xml"/><Relationship Id="rId1" Type="http://schemas.openxmlformats.org/officeDocument/2006/relationships/customXml" Target="../customXml/item1.xml"/><Relationship Id="rId28" Type="http://schemas.openxmlformats.org/officeDocument/2006/relationships/slide" Target="slides/slide23.xml"/><Relationship Id="rId49" Type="http://schemas.openxmlformats.org/officeDocument/2006/relationships/slide" Target="slides/slide44.xml"/><Relationship Id="rId114" Type="http://schemas.openxmlformats.org/officeDocument/2006/relationships/slide" Target="slides/slide109.xml"/><Relationship Id="rId60" Type="http://schemas.openxmlformats.org/officeDocument/2006/relationships/slide" Target="slides/slide55.xml"/><Relationship Id="rId81" Type="http://schemas.openxmlformats.org/officeDocument/2006/relationships/slide" Target="slides/slide76.xml"/><Relationship Id="rId135" Type="http://schemas.openxmlformats.org/officeDocument/2006/relationships/slide" Target="slides/slide130.xml"/><Relationship Id="rId156" Type="http://schemas.openxmlformats.org/officeDocument/2006/relationships/slide" Target="slides/slide151.xml"/><Relationship Id="rId177" Type="http://schemas.openxmlformats.org/officeDocument/2006/relationships/slide" Target="slides/slide172.xml"/><Relationship Id="rId18" Type="http://schemas.openxmlformats.org/officeDocument/2006/relationships/slide" Target="slides/slide13.xml"/><Relationship Id="rId39"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D94EFC8-8799-4F4C-8315-F132E4ECEA7D}" type="datetimeFigureOut">
              <a:rPr lang="en-GB" smtClean="0"/>
              <a:t>07/07/2021</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825CF7-397B-40E2-885F-DC75A9265B37}" type="slidenum">
              <a:rPr lang="en-GB" smtClean="0"/>
              <a:t>‹#›</a:t>
            </a:fld>
            <a:endParaRPr lang="en-GB"/>
          </a:p>
        </p:txBody>
      </p:sp>
    </p:spTree>
    <p:extLst>
      <p:ext uri="{BB962C8B-B14F-4D97-AF65-F5344CB8AC3E}">
        <p14:creationId xmlns:p14="http://schemas.microsoft.com/office/powerpoint/2010/main" val="32713128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a:t>
            </a:fld>
            <a:endParaRPr lang="en-GB"/>
          </a:p>
        </p:txBody>
      </p:sp>
    </p:spTree>
    <p:extLst>
      <p:ext uri="{BB962C8B-B14F-4D97-AF65-F5344CB8AC3E}">
        <p14:creationId xmlns:p14="http://schemas.microsoft.com/office/powerpoint/2010/main" val="1757177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i="1" kern="1200" dirty="0">
                <a:solidFill>
                  <a:schemeClr val="tx1"/>
                </a:solidFill>
                <a:effectLst/>
                <a:latin typeface="Myriad Pro"/>
                <a:ea typeface="+mn-ea"/>
                <a:cs typeface="+mn-cs"/>
              </a:rPr>
              <a:t>Additive – combining or partitioning </a:t>
            </a:r>
            <a:endParaRPr lang="en-GB" sz="1200" kern="1200" dirty="0">
              <a:solidFill>
                <a:schemeClr val="tx1"/>
              </a:solidFill>
              <a:effectLst/>
              <a:latin typeface="Myriad Pro"/>
              <a:ea typeface="+mn-ea"/>
              <a:cs typeface="+mn-cs"/>
            </a:endParaRPr>
          </a:p>
        </p:txBody>
      </p:sp>
      <p:sp>
        <p:nvSpPr>
          <p:cNvPr id="4" name="Slide Number Placeholder 3"/>
          <p:cNvSpPr>
            <a:spLocks noGrp="1"/>
          </p:cNvSpPr>
          <p:nvPr>
            <p:ph type="sldNum" sz="quarter" idx="10"/>
          </p:nvPr>
        </p:nvSpPr>
        <p:spPr/>
        <p:txBody>
          <a:bodyPr/>
          <a:lstStyle/>
          <a:p>
            <a:fld id="{38B2033A-FB0F-7949-A9F0-CBC790DC54B4}" type="slidenum">
              <a:rPr lang="en-US" smtClean="0"/>
              <a:t>10</a:t>
            </a:fld>
            <a:endParaRPr lang="en-US" dirty="0"/>
          </a:p>
        </p:txBody>
      </p:sp>
    </p:spTree>
    <p:extLst>
      <p:ext uri="{BB962C8B-B14F-4D97-AF65-F5344CB8AC3E}">
        <p14:creationId xmlns:p14="http://schemas.microsoft.com/office/powerpoint/2010/main" val="12424919"/>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8B2033A-FB0F-7949-A9F0-CBC790DC54B4}" type="slidenum">
              <a:rPr lang="en-US" smtClean="0"/>
              <a:t>114</a:t>
            </a:fld>
            <a:endParaRPr lang="en-US" dirty="0"/>
          </a:p>
        </p:txBody>
      </p:sp>
    </p:spTree>
    <p:extLst>
      <p:ext uri="{BB962C8B-B14F-4D97-AF65-F5344CB8AC3E}">
        <p14:creationId xmlns:p14="http://schemas.microsoft.com/office/powerpoint/2010/main" val="1501380523"/>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8B2033A-FB0F-7949-A9F0-CBC790DC54B4}" type="slidenum">
              <a:rPr lang="en-US" smtClean="0"/>
              <a:t>115</a:t>
            </a:fld>
            <a:endParaRPr lang="en-US" dirty="0"/>
          </a:p>
        </p:txBody>
      </p:sp>
    </p:spTree>
    <p:extLst>
      <p:ext uri="{BB962C8B-B14F-4D97-AF65-F5344CB8AC3E}">
        <p14:creationId xmlns:p14="http://schemas.microsoft.com/office/powerpoint/2010/main" val="3447179637"/>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8B2033A-FB0F-7949-A9F0-CBC790DC54B4}" type="slidenum">
              <a:rPr lang="en-US" smtClean="0"/>
              <a:t>116</a:t>
            </a:fld>
            <a:endParaRPr lang="en-US" dirty="0"/>
          </a:p>
        </p:txBody>
      </p:sp>
    </p:spTree>
    <p:extLst>
      <p:ext uri="{BB962C8B-B14F-4D97-AF65-F5344CB8AC3E}">
        <p14:creationId xmlns:p14="http://schemas.microsoft.com/office/powerpoint/2010/main" val="2039557250"/>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117</a:t>
            </a:fld>
            <a:endParaRPr lang="en-GB"/>
          </a:p>
        </p:txBody>
      </p:sp>
    </p:spTree>
    <p:extLst>
      <p:ext uri="{BB962C8B-B14F-4D97-AF65-F5344CB8AC3E}">
        <p14:creationId xmlns:p14="http://schemas.microsoft.com/office/powerpoint/2010/main" val="756727986"/>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118</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589369983"/>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8B2033A-FB0F-7949-A9F0-CBC790DC54B4}" type="slidenum">
              <a:rPr lang="en-US" smtClean="0"/>
              <a:t>119</a:t>
            </a:fld>
            <a:endParaRPr lang="en-US" dirty="0"/>
          </a:p>
        </p:txBody>
      </p:sp>
    </p:spTree>
    <p:extLst>
      <p:ext uri="{BB962C8B-B14F-4D97-AF65-F5344CB8AC3E}">
        <p14:creationId xmlns:p14="http://schemas.microsoft.com/office/powerpoint/2010/main" val="1062500642"/>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8B2033A-FB0F-7949-A9F0-CBC790DC54B4}" type="slidenum">
              <a:rPr lang="en-US" smtClean="0"/>
              <a:t>120</a:t>
            </a:fld>
            <a:endParaRPr lang="en-US" dirty="0"/>
          </a:p>
        </p:txBody>
      </p:sp>
    </p:spTree>
    <p:extLst>
      <p:ext uri="{BB962C8B-B14F-4D97-AF65-F5344CB8AC3E}">
        <p14:creationId xmlns:p14="http://schemas.microsoft.com/office/powerpoint/2010/main" val="1978734025"/>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8B2033A-FB0F-7949-A9F0-CBC790DC54B4}" type="slidenum">
              <a:rPr lang="en-US" smtClean="0"/>
              <a:t>121</a:t>
            </a:fld>
            <a:endParaRPr lang="en-US" dirty="0"/>
          </a:p>
        </p:txBody>
      </p:sp>
    </p:spTree>
    <p:extLst>
      <p:ext uri="{BB962C8B-B14F-4D97-AF65-F5344CB8AC3E}">
        <p14:creationId xmlns:p14="http://schemas.microsoft.com/office/powerpoint/2010/main" val="986959210"/>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i="1" dirty="0"/>
              <a:t>Jim was 25 years old when his son, Max, was born. What is the difference between their ages?</a:t>
            </a:r>
            <a:endParaRPr lang="en-GB" dirty="0"/>
          </a:p>
          <a:p>
            <a:pPr marL="171450" lvl="0" indent="-171450">
              <a:buFont typeface="Arial" panose="020B0604020202020204" pitchFamily="34" charset="0"/>
              <a:buChar char="•"/>
            </a:pPr>
            <a:r>
              <a:rPr lang="en-GB" i="1" dirty="0"/>
              <a:t>When Jim is 30, Max is 5. What is the difference between their ages?</a:t>
            </a:r>
            <a:endParaRPr lang="en-GB" dirty="0"/>
          </a:p>
          <a:p>
            <a:pPr marL="171450" lvl="0" indent="-171450">
              <a:buFont typeface="Arial" panose="020B0604020202020204" pitchFamily="34" charset="0"/>
              <a:buChar char="•"/>
            </a:pPr>
            <a:r>
              <a:rPr lang="en-GB" i="1" dirty="0"/>
              <a:t>When Jim is 35, Max is 10. What is the difference between their ages?</a:t>
            </a:r>
            <a:endParaRPr lang="en-GB" dirty="0"/>
          </a:p>
          <a:p>
            <a:pPr marL="171450" lvl="0" indent="-171450">
              <a:buFont typeface="Arial" panose="020B0604020202020204" pitchFamily="34" charset="0"/>
              <a:buChar char="•"/>
            </a:pPr>
            <a:r>
              <a:rPr lang="en-GB" i="1" dirty="0"/>
              <a:t>When Jim is 40, Max is 15. What is the difference between their ages?</a:t>
            </a:r>
            <a:endParaRPr lang="en-GB" dirty="0"/>
          </a:p>
          <a:p>
            <a:pPr marL="171450" lvl="0" indent="-171450">
              <a:buFont typeface="Arial" panose="020B0604020202020204" pitchFamily="34" charset="0"/>
              <a:buChar char="•"/>
            </a:pPr>
            <a:r>
              <a:rPr lang="en-GB" i="1" dirty="0"/>
              <a:t>Is the difference between their ages always going to remain the same?</a:t>
            </a:r>
            <a:endParaRPr lang="en-GB" dirty="0"/>
          </a:p>
          <a:p>
            <a:pPr marL="171450" indent="-171450">
              <a:buFont typeface="Arial" panose="020B0604020202020204" pitchFamily="34" charset="0"/>
              <a:buChar char="•"/>
            </a:pPr>
            <a:r>
              <a:rPr lang="en-GB" i="1" dirty="0"/>
              <a:t>How old will Max be when Jim is 75?</a:t>
            </a:r>
            <a:endParaRPr lang="en-GB" dirty="0"/>
          </a:p>
        </p:txBody>
      </p:sp>
      <p:sp>
        <p:nvSpPr>
          <p:cNvPr id="4" name="Slide Number Placeholder 3"/>
          <p:cNvSpPr>
            <a:spLocks noGrp="1"/>
          </p:cNvSpPr>
          <p:nvPr>
            <p:ph type="sldNum" sz="quarter" idx="5"/>
          </p:nvPr>
        </p:nvSpPr>
        <p:spPr/>
        <p:txBody>
          <a:bodyPr/>
          <a:lstStyle/>
          <a:p>
            <a:fld id="{38B2033A-FB0F-7949-A9F0-CBC790DC54B4}" type="slidenum">
              <a:rPr lang="en-US" smtClean="0"/>
              <a:t>122</a:t>
            </a:fld>
            <a:endParaRPr lang="en-US" dirty="0"/>
          </a:p>
        </p:txBody>
      </p:sp>
    </p:spTree>
    <p:extLst>
      <p:ext uri="{BB962C8B-B14F-4D97-AF65-F5344CB8AC3E}">
        <p14:creationId xmlns:p14="http://schemas.microsoft.com/office/powerpoint/2010/main" val="1217355254"/>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Jack has a three-litre bottle of drink and Sila has a two-litre bottle of drink. They both pour out three 250 ml glasses of drink. What is the difference between the amounts in their bottles after each glass is poured?</a:t>
            </a:r>
            <a:endParaRPr lang="en-GB" dirty="0"/>
          </a:p>
        </p:txBody>
      </p:sp>
      <p:sp>
        <p:nvSpPr>
          <p:cNvPr id="4" name="Slide Number Placeholder 3"/>
          <p:cNvSpPr>
            <a:spLocks noGrp="1"/>
          </p:cNvSpPr>
          <p:nvPr>
            <p:ph type="sldNum" sz="quarter" idx="5"/>
          </p:nvPr>
        </p:nvSpPr>
        <p:spPr/>
        <p:txBody>
          <a:bodyPr/>
          <a:lstStyle/>
          <a:p>
            <a:fld id="{38B2033A-FB0F-7949-A9F0-CBC790DC54B4}" type="slidenum">
              <a:rPr lang="en-US" smtClean="0"/>
              <a:t>123</a:t>
            </a:fld>
            <a:endParaRPr lang="en-US" dirty="0"/>
          </a:p>
        </p:txBody>
      </p:sp>
    </p:spTree>
    <p:extLst>
      <p:ext uri="{BB962C8B-B14F-4D97-AF65-F5344CB8AC3E}">
        <p14:creationId xmlns:p14="http://schemas.microsoft.com/office/powerpoint/2010/main" val="42466594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i="1" kern="1200" dirty="0">
                <a:solidFill>
                  <a:schemeClr val="tx1"/>
                </a:solidFill>
                <a:effectLst/>
                <a:latin typeface="Myriad Pro" panose="020B0503030403020204" pitchFamily="34" charset="0"/>
                <a:ea typeface="+mn-ea"/>
                <a:cs typeface="+mn-cs"/>
              </a:rPr>
              <a:t>Additive – comparative</a:t>
            </a:r>
            <a:endParaRPr lang="en-GB" sz="1200" kern="1200" dirty="0">
              <a:solidFill>
                <a:schemeClr val="tx1"/>
              </a:solidFill>
              <a:effectLst/>
              <a:latin typeface="Myriad Pro" panose="020B0503030403020204" pitchFamily="34" charset="0"/>
              <a:ea typeface="+mn-ea"/>
              <a:cs typeface="+mn-cs"/>
            </a:endParaRPr>
          </a:p>
        </p:txBody>
      </p:sp>
      <p:sp>
        <p:nvSpPr>
          <p:cNvPr id="4" name="Slide Number Placeholder 3"/>
          <p:cNvSpPr>
            <a:spLocks noGrp="1"/>
          </p:cNvSpPr>
          <p:nvPr>
            <p:ph type="sldNum" sz="quarter" idx="10"/>
          </p:nvPr>
        </p:nvSpPr>
        <p:spPr/>
        <p:txBody>
          <a:bodyPr/>
          <a:lstStyle/>
          <a:p>
            <a:fld id="{38B2033A-FB0F-7949-A9F0-CBC790DC54B4}" type="slidenum">
              <a:rPr lang="en-US" smtClean="0"/>
              <a:t>11</a:t>
            </a:fld>
            <a:endParaRPr lang="en-US" dirty="0"/>
          </a:p>
        </p:txBody>
      </p:sp>
    </p:spTree>
    <p:extLst>
      <p:ext uri="{BB962C8B-B14F-4D97-AF65-F5344CB8AC3E}">
        <p14:creationId xmlns:p14="http://schemas.microsoft.com/office/powerpoint/2010/main" val="3661897849"/>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8B2033A-FB0F-7949-A9F0-CBC790DC54B4}" type="slidenum">
              <a:rPr lang="en-US" smtClean="0"/>
              <a:t>124</a:t>
            </a:fld>
            <a:endParaRPr lang="en-US" dirty="0"/>
          </a:p>
        </p:txBody>
      </p:sp>
    </p:spTree>
    <p:extLst>
      <p:ext uri="{BB962C8B-B14F-4D97-AF65-F5344CB8AC3E}">
        <p14:creationId xmlns:p14="http://schemas.microsoft.com/office/powerpoint/2010/main" val="1725057163"/>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8B2033A-FB0F-7949-A9F0-CBC790DC54B4}" type="slidenum">
              <a:rPr lang="en-US" smtClean="0"/>
              <a:t>125</a:t>
            </a:fld>
            <a:endParaRPr lang="en-US" dirty="0"/>
          </a:p>
        </p:txBody>
      </p:sp>
    </p:spTree>
    <p:extLst>
      <p:ext uri="{BB962C8B-B14F-4D97-AF65-F5344CB8AC3E}">
        <p14:creationId xmlns:p14="http://schemas.microsoft.com/office/powerpoint/2010/main" val="1589171419"/>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8B2033A-FB0F-7949-A9F0-CBC790DC54B4}" type="slidenum">
              <a:rPr lang="en-US" smtClean="0"/>
              <a:t>126</a:t>
            </a:fld>
            <a:endParaRPr lang="en-US" dirty="0"/>
          </a:p>
        </p:txBody>
      </p:sp>
    </p:spTree>
    <p:extLst>
      <p:ext uri="{BB962C8B-B14F-4D97-AF65-F5344CB8AC3E}">
        <p14:creationId xmlns:p14="http://schemas.microsoft.com/office/powerpoint/2010/main" val="2555476408"/>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127</a:t>
            </a:fld>
            <a:endParaRPr lang="en-GB"/>
          </a:p>
        </p:txBody>
      </p:sp>
    </p:spTree>
    <p:extLst>
      <p:ext uri="{BB962C8B-B14F-4D97-AF65-F5344CB8AC3E}">
        <p14:creationId xmlns:p14="http://schemas.microsoft.com/office/powerpoint/2010/main" val="2454279164"/>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128</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566531237"/>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8B2033A-FB0F-7949-A9F0-CBC790DC54B4}" type="slidenum">
              <a:rPr lang="en-US" smtClean="0"/>
              <a:t>129</a:t>
            </a:fld>
            <a:endParaRPr lang="en-US" dirty="0"/>
          </a:p>
        </p:txBody>
      </p:sp>
    </p:spTree>
    <p:extLst>
      <p:ext uri="{BB962C8B-B14F-4D97-AF65-F5344CB8AC3E}">
        <p14:creationId xmlns:p14="http://schemas.microsoft.com/office/powerpoint/2010/main" val="3383140095"/>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8B2033A-FB0F-7949-A9F0-CBC790DC54B4}" type="slidenum">
              <a:rPr lang="en-US" smtClean="0"/>
              <a:t>130</a:t>
            </a:fld>
            <a:endParaRPr lang="en-US" dirty="0"/>
          </a:p>
        </p:txBody>
      </p:sp>
    </p:spTree>
    <p:extLst>
      <p:ext uri="{BB962C8B-B14F-4D97-AF65-F5344CB8AC3E}">
        <p14:creationId xmlns:p14="http://schemas.microsoft.com/office/powerpoint/2010/main" val="914956615"/>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8B2033A-FB0F-7949-A9F0-CBC790DC54B4}" type="slidenum">
              <a:rPr lang="en-US" smtClean="0"/>
              <a:t>131</a:t>
            </a:fld>
            <a:endParaRPr lang="en-US" dirty="0"/>
          </a:p>
        </p:txBody>
      </p:sp>
    </p:spTree>
    <p:extLst>
      <p:ext uri="{BB962C8B-B14F-4D97-AF65-F5344CB8AC3E}">
        <p14:creationId xmlns:p14="http://schemas.microsoft.com/office/powerpoint/2010/main" val="3301990336"/>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8B2033A-FB0F-7949-A9F0-CBC790DC54B4}" type="slidenum">
              <a:rPr lang="en-US" smtClean="0"/>
              <a:t>132</a:t>
            </a:fld>
            <a:endParaRPr lang="en-US" dirty="0"/>
          </a:p>
        </p:txBody>
      </p:sp>
    </p:spTree>
    <p:extLst>
      <p:ext uri="{BB962C8B-B14F-4D97-AF65-F5344CB8AC3E}">
        <p14:creationId xmlns:p14="http://schemas.microsoft.com/office/powerpoint/2010/main" val="1919899503"/>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8B2033A-FB0F-7949-A9F0-CBC790DC54B4}" type="slidenum">
              <a:rPr lang="en-US" smtClean="0"/>
              <a:t>133</a:t>
            </a:fld>
            <a:endParaRPr lang="en-US" dirty="0"/>
          </a:p>
        </p:txBody>
      </p:sp>
    </p:spTree>
    <p:extLst>
      <p:ext uri="{BB962C8B-B14F-4D97-AF65-F5344CB8AC3E}">
        <p14:creationId xmlns:p14="http://schemas.microsoft.com/office/powerpoint/2010/main" val="7990187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i="1" kern="1200" dirty="0">
                <a:solidFill>
                  <a:schemeClr val="tx1"/>
                </a:solidFill>
                <a:effectLst/>
                <a:latin typeface="Myriad Pro" panose="020B0503030403020204" pitchFamily="34" charset="0"/>
                <a:ea typeface="+mn-ea"/>
                <a:cs typeface="+mn-cs"/>
              </a:rPr>
              <a:t>Additive or multiplicative</a:t>
            </a:r>
            <a:endParaRPr lang="en-GB" sz="1200" kern="1200" dirty="0">
              <a:solidFill>
                <a:schemeClr val="tx1"/>
              </a:solidFill>
              <a:effectLst/>
              <a:latin typeface="Myriad Pro" panose="020B0503030403020204" pitchFamily="34" charset="0"/>
              <a:ea typeface="+mn-ea"/>
              <a:cs typeface="+mn-cs"/>
            </a:endParaRPr>
          </a:p>
        </p:txBody>
      </p:sp>
      <p:sp>
        <p:nvSpPr>
          <p:cNvPr id="4" name="Slide Number Placeholder 3"/>
          <p:cNvSpPr>
            <a:spLocks noGrp="1"/>
          </p:cNvSpPr>
          <p:nvPr>
            <p:ph type="sldNum" sz="quarter" idx="10"/>
          </p:nvPr>
        </p:nvSpPr>
        <p:spPr/>
        <p:txBody>
          <a:bodyPr/>
          <a:lstStyle/>
          <a:p>
            <a:fld id="{38B2033A-FB0F-7949-A9F0-CBC790DC54B4}" type="slidenum">
              <a:rPr lang="en-US" smtClean="0"/>
              <a:t>12</a:t>
            </a:fld>
            <a:endParaRPr lang="en-US" dirty="0"/>
          </a:p>
        </p:txBody>
      </p:sp>
    </p:spTree>
    <p:extLst>
      <p:ext uri="{BB962C8B-B14F-4D97-AF65-F5344CB8AC3E}">
        <p14:creationId xmlns:p14="http://schemas.microsoft.com/office/powerpoint/2010/main" val="2060918238"/>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134</a:t>
            </a:fld>
            <a:endParaRPr lang="en-GB"/>
          </a:p>
        </p:txBody>
      </p:sp>
    </p:spTree>
    <p:extLst>
      <p:ext uri="{BB962C8B-B14F-4D97-AF65-F5344CB8AC3E}">
        <p14:creationId xmlns:p14="http://schemas.microsoft.com/office/powerpoint/2010/main" val="1513127393"/>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135</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279888985"/>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8B2033A-FB0F-7949-A9F0-CBC790DC54B4}" type="slidenum">
              <a:rPr lang="en-US" smtClean="0"/>
              <a:t>136</a:t>
            </a:fld>
            <a:endParaRPr lang="en-US" dirty="0"/>
          </a:p>
        </p:txBody>
      </p:sp>
    </p:spTree>
    <p:extLst>
      <p:ext uri="{BB962C8B-B14F-4D97-AF65-F5344CB8AC3E}">
        <p14:creationId xmlns:p14="http://schemas.microsoft.com/office/powerpoint/2010/main" val="1391401324"/>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8B2033A-FB0F-7949-A9F0-CBC790DC54B4}" type="slidenum">
              <a:rPr lang="en-US" smtClean="0"/>
              <a:t>137</a:t>
            </a:fld>
            <a:endParaRPr lang="en-US" dirty="0"/>
          </a:p>
        </p:txBody>
      </p:sp>
    </p:spTree>
    <p:extLst>
      <p:ext uri="{BB962C8B-B14F-4D97-AF65-F5344CB8AC3E}">
        <p14:creationId xmlns:p14="http://schemas.microsoft.com/office/powerpoint/2010/main" val="3931193062"/>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138</a:t>
            </a:fld>
            <a:endParaRPr lang="en-GB"/>
          </a:p>
        </p:txBody>
      </p:sp>
    </p:spTree>
    <p:extLst>
      <p:ext uri="{BB962C8B-B14F-4D97-AF65-F5344CB8AC3E}">
        <p14:creationId xmlns:p14="http://schemas.microsoft.com/office/powerpoint/2010/main" val="1193610678"/>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139</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788010731"/>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8B2033A-FB0F-7949-A9F0-CBC790DC54B4}" type="slidenum">
              <a:rPr lang="en-US" smtClean="0"/>
              <a:t>140</a:t>
            </a:fld>
            <a:endParaRPr lang="en-US" dirty="0"/>
          </a:p>
        </p:txBody>
      </p:sp>
    </p:spTree>
    <p:extLst>
      <p:ext uri="{BB962C8B-B14F-4D97-AF65-F5344CB8AC3E}">
        <p14:creationId xmlns:p14="http://schemas.microsoft.com/office/powerpoint/2010/main" val="2877024805"/>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8B2033A-FB0F-7949-A9F0-CBC790DC54B4}" type="slidenum">
              <a:rPr lang="en-US" smtClean="0"/>
              <a:t>141</a:t>
            </a:fld>
            <a:endParaRPr lang="en-US" dirty="0"/>
          </a:p>
        </p:txBody>
      </p:sp>
    </p:spTree>
    <p:extLst>
      <p:ext uri="{BB962C8B-B14F-4D97-AF65-F5344CB8AC3E}">
        <p14:creationId xmlns:p14="http://schemas.microsoft.com/office/powerpoint/2010/main" val="3576121985"/>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8B2033A-FB0F-7949-A9F0-CBC790DC54B4}" type="slidenum">
              <a:rPr lang="en-US" smtClean="0"/>
              <a:t>142</a:t>
            </a:fld>
            <a:endParaRPr lang="en-US" dirty="0"/>
          </a:p>
        </p:txBody>
      </p:sp>
    </p:spTree>
    <p:extLst>
      <p:ext uri="{BB962C8B-B14F-4D97-AF65-F5344CB8AC3E}">
        <p14:creationId xmlns:p14="http://schemas.microsoft.com/office/powerpoint/2010/main" val="1855679131"/>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143</a:t>
            </a:fld>
            <a:endParaRPr lang="en-GB"/>
          </a:p>
        </p:txBody>
      </p:sp>
    </p:spTree>
    <p:extLst>
      <p:ext uri="{BB962C8B-B14F-4D97-AF65-F5344CB8AC3E}">
        <p14:creationId xmlns:p14="http://schemas.microsoft.com/office/powerpoint/2010/main" val="22682888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i="1" kern="1200" dirty="0">
                <a:solidFill>
                  <a:schemeClr val="tx1"/>
                </a:solidFill>
                <a:effectLst/>
                <a:latin typeface="Myriad Pro" panose="020B0703030403020204" pitchFamily="34" charset="0"/>
                <a:ea typeface="+mn-ea"/>
                <a:cs typeface="+mn-cs"/>
              </a:rPr>
              <a:t>Multiplicative </a:t>
            </a:r>
            <a:r>
              <a:rPr lang="en-GB" dirty="0">
                <a:effectLst/>
                <a:latin typeface="Myriad Pro" panose="020B0703030403020204" pitchFamily="34" charset="0"/>
              </a:rPr>
              <a:t>–</a:t>
            </a:r>
            <a:r>
              <a:rPr lang="en-GB" sz="1200" i="1" kern="1200" dirty="0">
                <a:solidFill>
                  <a:schemeClr val="tx1"/>
                </a:solidFill>
                <a:effectLst/>
                <a:latin typeface="Myriad Pro" panose="020B0703030403020204" pitchFamily="34" charset="0"/>
                <a:ea typeface="+mn-ea"/>
                <a:cs typeface="+mn-cs"/>
              </a:rPr>
              <a:t> scaling</a:t>
            </a:r>
            <a:endParaRPr lang="en-GB" sz="1200" kern="1200" dirty="0">
              <a:solidFill>
                <a:schemeClr val="tx1"/>
              </a:solidFill>
              <a:effectLst/>
              <a:latin typeface="Myriad Pro" panose="020B0703030403020204" pitchFamily="34" charset="0"/>
              <a:ea typeface="+mn-ea"/>
              <a:cs typeface="+mn-cs"/>
            </a:endParaRPr>
          </a:p>
        </p:txBody>
      </p:sp>
      <p:sp>
        <p:nvSpPr>
          <p:cNvPr id="4" name="Slide Number Placeholder 3"/>
          <p:cNvSpPr>
            <a:spLocks noGrp="1"/>
          </p:cNvSpPr>
          <p:nvPr>
            <p:ph type="sldNum" sz="quarter" idx="10"/>
          </p:nvPr>
        </p:nvSpPr>
        <p:spPr/>
        <p:txBody>
          <a:bodyPr/>
          <a:lstStyle/>
          <a:p>
            <a:fld id="{38B2033A-FB0F-7949-A9F0-CBC790DC54B4}" type="slidenum">
              <a:rPr lang="en-US" smtClean="0"/>
              <a:t>13</a:t>
            </a:fld>
            <a:endParaRPr lang="en-US" dirty="0"/>
          </a:p>
        </p:txBody>
      </p:sp>
    </p:spTree>
    <p:extLst>
      <p:ext uri="{BB962C8B-B14F-4D97-AF65-F5344CB8AC3E}">
        <p14:creationId xmlns:p14="http://schemas.microsoft.com/office/powerpoint/2010/main" val="536626812"/>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144</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159851916"/>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Jon has 10</a:t>
            </a:r>
            <a:r>
              <a:rPr lang="en-GB" sz="600" i="1" dirty="0"/>
              <a:t> </a:t>
            </a:r>
            <a:r>
              <a:rPr lang="en-GB" i="1" dirty="0"/>
              <a:t>p in his money box. Misha has 3</a:t>
            </a:r>
            <a:r>
              <a:rPr lang="en-GB" sz="600" i="1" dirty="0"/>
              <a:t> </a:t>
            </a:r>
            <a:r>
              <a:rPr lang="en-GB" i="1" dirty="0"/>
              <a:t>p in hers. Jon has 7</a:t>
            </a:r>
            <a:r>
              <a:rPr lang="en-GB" sz="600" i="1" dirty="0"/>
              <a:t> </a:t>
            </a:r>
            <a:r>
              <a:rPr lang="en-GB" i="1" dirty="0"/>
              <a:t>p more than Misha.</a:t>
            </a:r>
            <a:endParaRPr lang="en-GB" dirty="0"/>
          </a:p>
          <a:p>
            <a:r>
              <a:rPr lang="en-GB" i="1" dirty="0"/>
              <a:t>Jon adds 10</a:t>
            </a:r>
            <a:r>
              <a:rPr lang="en-GB" sz="600" i="1" dirty="0"/>
              <a:t> </a:t>
            </a:r>
            <a:r>
              <a:rPr lang="en-GB" i="1" dirty="0"/>
              <a:t>p to his money box. He now has 17</a:t>
            </a:r>
            <a:r>
              <a:rPr lang="en-GB" sz="600" i="1" dirty="0"/>
              <a:t> </a:t>
            </a:r>
            <a:r>
              <a:rPr lang="en-GB" i="1" dirty="0"/>
              <a:t>p more than Misha.</a:t>
            </a:r>
            <a:endParaRPr lang="en-GB" dirty="0"/>
          </a:p>
          <a:p>
            <a:r>
              <a:rPr lang="en-GB" i="1" dirty="0"/>
              <a:t>Jon adds another 10</a:t>
            </a:r>
            <a:r>
              <a:rPr lang="en-GB" sz="600" i="1" dirty="0"/>
              <a:t> </a:t>
            </a:r>
            <a:r>
              <a:rPr lang="en-GB" i="1" dirty="0"/>
              <a:t>p to his money box. He now has 17</a:t>
            </a:r>
            <a:r>
              <a:rPr lang="en-GB" sz="600" i="1" dirty="0"/>
              <a:t> </a:t>
            </a:r>
            <a:r>
              <a:rPr lang="en-GB" i="1" dirty="0"/>
              <a:t>p more than Misha. </a:t>
            </a:r>
            <a:endParaRPr lang="en-GB" dirty="0"/>
          </a:p>
        </p:txBody>
      </p:sp>
      <p:sp>
        <p:nvSpPr>
          <p:cNvPr id="4" name="Slide Number Placeholder 3"/>
          <p:cNvSpPr>
            <a:spLocks noGrp="1"/>
          </p:cNvSpPr>
          <p:nvPr>
            <p:ph type="sldNum" sz="quarter" idx="5"/>
          </p:nvPr>
        </p:nvSpPr>
        <p:spPr/>
        <p:txBody>
          <a:bodyPr/>
          <a:lstStyle/>
          <a:p>
            <a:fld id="{38B2033A-FB0F-7949-A9F0-CBC790DC54B4}" type="slidenum">
              <a:rPr lang="en-US" smtClean="0"/>
              <a:t>145</a:t>
            </a:fld>
            <a:endParaRPr lang="en-US" dirty="0"/>
          </a:p>
        </p:txBody>
      </p:sp>
    </p:spTree>
    <p:extLst>
      <p:ext uri="{BB962C8B-B14F-4D97-AF65-F5344CB8AC3E}">
        <p14:creationId xmlns:p14="http://schemas.microsoft.com/office/powerpoint/2010/main" val="1708696776"/>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8B2033A-FB0F-7949-A9F0-CBC790DC54B4}" type="slidenum">
              <a:rPr lang="en-US" smtClean="0"/>
              <a:t>146</a:t>
            </a:fld>
            <a:endParaRPr lang="en-US" dirty="0"/>
          </a:p>
        </p:txBody>
      </p:sp>
    </p:spTree>
    <p:extLst>
      <p:ext uri="{BB962C8B-B14F-4D97-AF65-F5344CB8AC3E}">
        <p14:creationId xmlns:p14="http://schemas.microsoft.com/office/powerpoint/2010/main" val="3125685201"/>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8B2033A-FB0F-7949-A9F0-CBC790DC54B4}" type="slidenum">
              <a:rPr lang="en-US" smtClean="0"/>
              <a:t>147</a:t>
            </a:fld>
            <a:endParaRPr lang="en-US" dirty="0"/>
          </a:p>
        </p:txBody>
      </p:sp>
    </p:spTree>
    <p:extLst>
      <p:ext uri="{BB962C8B-B14F-4D97-AF65-F5344CB8AC3E}">
        <p14:creationId xmlns:p14="http://schemas.microsoft.com/office/powerpoint/2010/main" val="1235949077"/>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Evie has 100 p in her money box and Hari has 2 p, so Evie has 98 p more than Hari.</a:t>
            </a:r>
            <a:endParaRPr lang="en-GB" dirty="0"/>
          </a:p>
          <a:p>
            <a:r>
              <a:rPr lang="en-GB" i="1" dirty="0"/>
              <a:t>On Monday, Evie spends 10 p. She now has 88 p more than Hari.</a:t>
            </a:r>
            <a:endParaRPr lang="en-GB" dirty="0"/>
          </a:p>
          <a:p>
            <a:r>
              <a:rPr lang="en-GB" i="1" dirty="0"/>
              <a:t>On Tuesday, Evie spends another 10 p. She now has 78 p more than Hari.</a:t>
            </a:r>
            <a:endParaRPr lang="en-GB" dirty="0"/>
          </a:p>
        </p:txBody>
      </p:sp>
      <p:sp>
        <p:nvSpPr>
          <p:cNvPr id="4" name="Slide Number Placeholder 3"/>
          <p:cNvSpPr>
            <a:spLocks noGrp="1"/>
          </p:cNvSpPr>
          <p:nvPr>
            <p:ph type="sldNum" sz="quarter" idx="5"/>
          </p:nvPr>
        </p:nvSpPr>
        <p:spPr/>
        <p:txBody>
          <a:bodyPr/>
          <a:lstStyle/>
          <a:p>
            <a:fld id="{38B2033A-FB0F-7949-A9F0-CBC790DC54B4}" type="slidenum">
              <a:rPr lang="en-US" smtClean="0"/>
              <a:t>148</a:t>
            </a:fld>
            <a:endParaRPr lang="en-US" dirty="0"/>
          </a:p>
        </p:txBody>
      </p:sp>
    </p:spTree>
    <p:extLst>
      <p:ext uri="{BB962C8B-B14F-4D97-AF65-F5344CB8AC3E}">
        <p14:creationId xmlns:p14="http://schemas.microsoft.com/office/powerpoint/2010/main" val="431466583"/>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8B2033A-FB0F-7949-A9F0-CBC790DC54B4}" type="slidenum">
              <a:rPr lang="en-US" smtClean="0"/>
              <a:t>149</a:t>
            </a:fld>
            <a:endParaRPr lang="en-US" dirty="0"/>
          </a:p>
        </p:txBody>
      </p:sp>
    </p:spTree>
    <p:extLst>
      <p:ext uri="{BB962C8B-B14F-4D97-AF65-F5344CB8AC3E}">
        <p14:creationId xmlns:p14="http://schemas.microsoft.com/office/powerpoint/2010/main" val="1337662798"/>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150</a:t>
            </a:fld>
            <a:endParaRPr lang="en-GB"/>
          </a:p>
        </p:txBody>
      </p:sp>
    </p:spTree>
    <p:extLst>
      <p:ext uri="{BB962C8B-B14F-4D97-AF65-F5344CB8AC3E}">
        <p14:creationId xmlns:p14="http://schemas.microsoft.com/office/powerpoint/2010/main" val="1818426774"/>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151</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556770607"/>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There were 16 boys and 14 girls in a class. The difference between the number of boys and girls was 2. Now there are 18 boys in the class, but the number of girls is the same. How many more boys than girls are there now?</a:t>
            </a:r>
            <a:endParaRPr lang="en-GB" dirty="0"/>
          </a:p>
        </p:txBody>
      </p:sp>
      <p:sp>
        <p:nvSpPr>
          <p:cNvPr id="4" name="Slide Number Placeholder 3"/>
          <p:cNvSpPr>
            <a:spLocks noGrp="1"/>
          </p:cNvSpPr>
          <p:nvPr>
            <p:ph type="sldNum" sz="quarter" idx="5"/>
          </p:nvPr>
        </p:nvSpPr>
        <p:spPr/>
        <p:txBody>
          <a:bodyPr/>
          <a:lstStyle/>
          <a:p>
            <a:fld id="{38B2033A-FB0F-7949-A9F0-CBC790DC54B4}" type="slidenum">
              <a:rPr lang="en-US" smtClean="0"/>
              <a:t>152</a:t>
            </a:fld>
            <a:endParaRPr lang="en-US" dirty="0"/>
          </a:p>
        </p:txBody>
      </p:sp>
    </p:spTree>
    <p:extLst>
      <p:ext uri="{BB962C8B-B14F-4D97-AF65-F5344CB8AC3E}">
        <p14:creationId xmlns:p14="http://schemas.microsoft.com/office/powerpoint/2010/main" val="936486810"/>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A blue ribbon was 1 m 72 cm long and a red ribbon was 1 m 38 cm long; so the blue ribbon was 34 cm longer than the red ribbon. Then the blue ribbon was cut down to 1 m 52 cm. How much longer than the red ribbon is the blue ribbon now?</a:t>
            </a:r>
            <a:endParaRPr lang="en-GB" dirty="0"/>
          </a:p>
        </p:txBody>
      </p:sp>
      <p:sp>
        <p:nvSpPr>
          <p:cNvPr id="4" name="Slide Number Placeholder 3"/>
          <p:cNvSpPr>
            <a:spLocks noGrp="1"/>
          </p:cNvSpPr>
          <p:nvPr>
            <p:ph type="sldNum" sz="quarter" idx="5"/>
          </p:nvPr>
        </p:nvSpPr>
        <p:spPr/>
        <p:txBody>
          <a:bodyPr/>
          <a:lstStyle/>
          <a:p>
            <a:fld id="{38B2033A-FB0F-7949-A9F0-CBC790DC54B4}" type="slidenum">
              <a:rPr lang="en-US" smtClean="0"/>
              <a:t>153</a:t>
            </a:fld>
            <a:endParaRPr lang="en-US" dirty="0"/>
          </a:p>
        </p:txBody>
      </p:sp>
    </p:spTree>
    <p:extLst>
      <p:ext uri="{BB962C8B-B14F-4D97-AF65-F5344CB8AC3E}">
        <p14:creationId xmlns:p14="http://schemas.microsoft.com/office/powerpoint/2010/main" val="414800103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i="1" kern="1200" dirty="0">
                <a:solidFill>
                  <a:schemeClr val="tx1"/>
                </a:solidFill>
                <a:effectLst/>
                <a:latin typeface="Myriad Pro" panose="020B0503030403020204" pitchFamily="34" charset="0"/>
                <a:ea typeface="+mn-ea"/>
                <a:cs typeface="+mn-cs"/>
              </a:rPr>
              <a:t>Additive and multiplicative combined</a:t>
            </a:r>
            <a:endParaRPr lang="en-GB" sz="1200" kern="1200" dirty="0">
              <a:solidFill>
                <a:schemeClr val="tx1"/>
              </a:solidFill>
              <a:effectLst/>
              <a:latin typeface="Myriad Pro" panose="020B0503030403020204" pitchFamily="34" charset="0"/>
              <a:ea typeface="+mn-ea"/>
              <a:cs typeface="+mn-cs"/>
            </a:endParaRPr>
          </a:p>
        </p:txBody>
      </p:sp>
      <p:sp>
        <p:nvSpPr>
          <p:cNvPr id="4" name="Slide Number Placeholder 3"/>
          <p:cNvSpPr>
            <a:spLocks noGrp="1"/>
          </p:cNvSpPr>
          <p:nvPr>
            <p:ph type="sldNum" sz="quarter" idx="10"/>
          </p:nvPr>
        </p:nvSpPr>
        <p:spPr/>
        <p:txBody>
          <a:bodyPr/>
          <a:lstStyle/>
          <a:p>
            <a:fld id="{38B2033A-FB0F-7949-A9F0-CBC790DC54B4}" type="slidenum">
              <a:rPr lang="en-US" smtClean="0"/>
              <a:t>14</a:t>
            </a:fld>
            <a:endParaRPr lang="en-US" dirty="0"/>
          </a:p>
        </p:txBody>
      </p:sp>
    </p:spTree>
    <p:extLst>
      <p:ext uri="{BB962C8B-B14F-4D97-AF65-F5344CB8AC3E}">
        <p14:creationId xmlns:p14="http://schemas.microsoft.com/office/powerpoint/2010/main" val="2628230504"/>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Tree>
    <p:extLst>
      <p:ext uri="{BB962C8B-B14F-4D97-AF65-F5344CB8AC3E}">
        <p14:creationId xmlns:p14="http://schemas.microsoft.com/office/powerpoint/2010/main" val="2440038432"/>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155</a:t>
            </a:fld>
            <a:endParaRPr lang="en-GB"/>
          </a:p>
        </p:txBody>
      </p:sp>
    </p:spTree>
    <p:extLst>
      <p:ext uri="{BB962C8B-B14F-4D97-AF65-F5344CB8AC3E}">
        <p14:creationId xmlns:p14="http://schemas.microsoft.com/office/powerpoint/2010/main" val="219589417"/>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156</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492148882"/>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8B2033A-FB0F-7949-A9F0-CBC790DC54B4}" type="slidenum">
              <a:rPr lang="en-US" smtClean="0"/>
              <a:t>157</a:t>
            </a:fld>
            <a:endParaRPr lang="en-US" dirty="0"/>
          </a:p>
        </p:txBody>
      </p:sp>
    </p:spTree>
    <p:extLst>
      <p:ext uri="{BB962C8B-B14F-4D97-AF65-F5344CB8AC3E}">
        <p14:creationId xmlns:p14="http://schemas.microsoft.com/office/powerpoint/2010/main" val="4094399001"/>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8B2033A-FB0F-7949-A9F0-CBC790DC54B4}" type="slidenum">
              <a:rPr lang="en-US" smtClean="0"/>
              <a:t>158</a:t>
            </a:fld>
            <a:endParaRPr lang="en-US" dirty="0"/>
          </a:p>
        </p:txBody>
      </p:sp>
    </p:spTree>
    <p:extLst>
      <p:ext uri="{BB962C8B-B14F-4D97-AF65-F5344CB8AC3E}">
        <p14:creationId xmlns:p14="http://schemas.microsoft.com/office/powerpoint/2010/main" val="3134954448"/>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Tree>
    <p:extLst>
      <p:ext uri="{BB962C8B-B14F-4D97-AF65-F5344CB8AC3E}">
        <p14:creationId xmlns:p14="http://schemas.microsoft.com/office/powerpoint/2010/main" val="1199800122"/>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160</a:t>
            </a:fld>
            <a:endParaRPr lang="en-GB"/>
          </a:p>
        </p:txBody>
      </p:sp>
    </p:spTree>
    <p:extLst>
      <p:ext uri="{BB962C8B-B14F-4D97-AF65-F5344CB8AC3E}">
        <p14:creationId xmlns:p14="http://schemas.microsoft.com/office/powerpoint/2010/main" val="1129670013"/>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161</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066925098"/>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8B2033A-FB0F-7949-A9F0-CBC790DC54B4}" type="slidenum">
              <a:rPr lang="en-US" smtClean="0"/>
              <a:t>162</a:t>
            </a:fld>
            <a:endParaRPr lang="en-US" dirty="0"/>
          </a:p>
        </p:txBody>
      </p:sp>
    </p:spTree>
    <p:extLst>
      <p:ext uri="{BB962C8B-B14F-4D97-AF65-F5344CB8AC3E}">
        <p14:creationId xmlns:p14="http://schemas.microsoft.com/office/powerpoint/2010/main" val="3300007894"/>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8B2033A-FB0F-7949-A9F0-CBC790DC54B4}" type="slidenum">
              <a:rPr lang="en-US" smtClean="0"/>
              <a:t>163</a:t>
            </a:fld>
            <a:endParaRPr lang="en-US" dirty="0"/>
          </a:p>
        </p:txBody>
      </p:sp>
    </p:spTree>
    <p:extLst>
      <p:ext uri="{BB962C8B-B14F-4D97-AF65-F5344CB8AC3E}">
        <p14:creationId xmlns:p14="http://schemas.microsoft.com/office/powerpoint/2010/main" val="40512718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i="1" kern="1200" dirty="0">
                <a:solidFill>
                  <a:schemeClr val="tx1"/>
                </a:solidFill>
                <a:effectLst/>
                <a:latin typeface="Myriad Pro" panose="020B0503030403020204" pitchFamily="34" charset="0"/>
                <a:ea typeface="+mn-ea"/>
                <a:cs typeface="+mn-cs"/>
              </a:rPr>
              <a:t>Pair of two </a:t>
            </a:r>
            <a:r>
              <a:rPr lang="en-GB" sz="1200" i="0" kern="1200" dirty="0">
                <a:solidFill>
                  <a:schemeClr val="tx1"/>
                </a:solidFill>
                <a:effectLst/>
                <a:latin typeface="Myriad Pro" panose="020B0503030403020204" pitchFamily="34" charset="0"/>
                <a:ea typeface="+mn-ea"/>
                <a:cs typeface="+mn-cs"/>
              </a:rPr>
              <a:t>different </a:t>
            </a:r>
            <a:r>
              <a:rPr lang="en-GB" sz="1200" i="1" kern="1200" dirty="0">
                <a:solidFill>
                  <a:schemeClr val="tx1"/>
                </a:solidFill>
                <a:effectLst/>
                <a:latin typeface="Myriad Pro" panose="020B0503030403020204" pitchFamily="34" charset="0"/>
                <a:ea typeface="+mn-ea"/>
                <a:cs typeface="+mn-cs"/>
              </a:rPr>
              <a:t>rods (additive)</a:t>
            </a:r>
            <a:endParaRPr lang="en-GB" sz="1200" kern="1200" dirty="0">
              <a:solidFill>
                <a:schemeClr val="tx1"/>
              </a:solidFill>
              <a:effectLst/>
              <a:latin typeface="Myriad Pro" panose="020B0503030403020204" pitchFamily="34" charset="0"/>
              <a:ea typeface="+mn-ea"/>
              <a:cs typeface="+mn-cs"/>
            </a:endParaRPr>
          </a:p>
        </p:txBody>
      </p:sp>
      <p:sp>
        <p:nvSpPr>
          <p:cNvPr id="4" name="Slide Number Placeholder 3"/>
          <p:cNvSpPr>
            <a:spLocks noGrp="1"/>
          </p:cNvSpPr>
          <p:nvPr>
            <p:ph type="sldNum" sz="quarter" idx="10"/>
          </p:nvPr>
        </p:nvSpPr>
        <p:spPr/>
        <p:txBody>
          <a:bodyPr/>
          <a:lstStyle/>
          <a:p>
            <a:fld id="{38B2033A-FB0F-7949-A9F0-CBC790DC54B4}" type="slidenum">
              <a:rPr lang="en-US" smtClean="0"/>
              <a:t>15</a:t>
            </a:fld>
            <a:endParaRPr lang="en-US" dirty="0"/>
          </a:p>
        </p:txBody>
      </p:sp>
    </p:spTree>
    <p:extLst>
      <p:ext uri="{BB962C8B-B14F-4D97-AF65-F5344CB8AC3E}">
        <p14:creationId xmlns:p14="http://schemas.microsoft.com/office/powerpoint/2010/main" val="1439026602"/>
      </p:ext>
    </p:extLst>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8B2033A-FB0F-7949-A9F0-CBC790DC54B4}" type="slidenum">
              <a:rPr lang="en-US" smtClean="0"/>
              <a:t>164</a:t>
            </a:fld>
            <a:endParaRPr lang="en-US" dirty="0"/>
          </a:p>
        </p:txBody>
      </p:sp>
    </p:spTree>
    <p:extLst>
      <p:ext uri="{BB962C8B-B14F-4D97-AF65-F5344CB8AC3E}">
        <p14:creationId xmlns:p14="http://schemas.microsoft.com/office/powerpoint/2010/main" val="1310965356"/>
      </p:ext>
    </p:extLst>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Stephanie wants to learn to jump higher. She records her standing reach height, then the height she reaches when she jumps, to calculate how high she can jump.</a:t>
            </a:r>
          </a:p>
          <a:p>
            <a:r>
              <a:rPr lang="en-GB" sz="1200" i="1" kern="1200" dirty="0">
                <a:solidFill>
                  <a:schemeClr val="tx1"/>
                </a:solidFill>
                <a:effectLst/>
                <a:latin typeface="+mn-lt"/>
                <a:ea typeface="+mn-ea"/>
                <a:cs typeface="+mn-cs"/>
              </a:rPr>
              <a:t>Stephanie tests herself each week for five weeks. Stephanie doesn’t get any taller during the five weeks, so her standing reach doesn’t change. Her results are shown in the table, but some of the values are missing. Fill in the missing information.</a:t>
            </a:r>
            <a:endParaRPr lang="en-GB" dirty="0"/>
          </a:p>
        </p:txBody>
      </p:sp>
      <p:sp>
        <p:nvSpPr>
          <p:cNvPr id="4" name="Slide Number Placeholder 3"/>
          <p:cNvSpPr>
            <a:spLocks noGrp="1"/>
          </p:cNvSpPr>
          <p:nvPr>
            <p:ph type="sldNum" sz="quarter" idx="5"/>
          </p:nvPr>
        </p:nvSpPr>
        <p:spPr/>
        <p:txBody>
          <a:bodyPr/>
          <a:lstStyle/>
          <a:p>
            <a:fld id="{38B2033A-FB0F-7949-A9F0-CBC790DC54B4}" type="slidenum">
              <a:rPr lang="en-US" smtClean="0"/>
              <a:t>165</a:t>
            </a:fld>
            <a:endParaRPr lang="en-US" dirty="0"/>
          </a:p>
        </p:txBody>
      </p:sp>
    </p:spTree>
    <p:extLst>
      <p:ext uri="{BB962C8B-B14F-4D97-AF65-F5344CB8AC3E}">
        <p14:creationId xmlns:p14="http://schemas.microsoft.com/office/powerpoint/2010/main" val="3957876309"/>
      </p:ext>
    </p:extLst>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166</a:t>
            </a:fld>
            <a:endParaRPr lang="en-GB"/>
          </a:p>
        </p:txBody>
      </p:sp>
    </p:spTree>
    <p:extLst>
      <p:ext uri="{BB962C8B-B14F-4D97-AF65-F5344CB8AC3E}">
        <p14:creationId xmlns:p14="http://schemas.microsoft.com/office/powerpoint/2010/main" val="2575452984"/>
      </p:ext>
    </p:extLst>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167</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328823585"/>
      </p:ext>
    </p:extLst>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Sebastian has 10 marbles. He gives away 4 of them.</a:t>
            </a:r>
            <a:endParaRPr lang="en-GB" dirty="0"/>
          </a:p>
          <a:p>
            <a:r>
              <a:rPr lang="en-GB" i="1" dirty="0"/>
              <a:t>Megan also has 10 marbles. If she gives away 5 marbles, will she be left with more or fewer marbles than Sebastian? </a:t>
            </a:r>
            <a:endParaRPr lang="en-GB" dirty="0"/>
          </a:p>
        </p:txBody>
      </p:sp>
      <p:sp>
        <p:nvSpPr>
          <p:cNvPr id="4" name="Slide Number Placeholder 3"/>
          <p:cNvSpPr>
            <a:spLocks noGrp="1"/>
          </p:cNvSpPr>
          <p:nvPr>
            <p:ph type="sldNum" sz="quarter" idx="5"/>
          </p:nvPr>
        </p:nvSpPr>
        <p:spPr/>
        <p:txBody>
          <a:bodyPr/>
          <a:lstStyle/>
          <a:p>
            <a:fld id="{38B2033A-FB0F-7949-A9F0-CBC790DC54B4}" type="slidenum">
              <a:rPr lang="en-US" smtClean="0"/>
              <a:t>168</a:t>
            </a:fld>
            <a:endParaRPr lang="en-US" dirty="0"/>
          </a:p>
        </p:txBody>
      </p:sp>
    </p:spTree>
    <p:extLst>
      <p:ext uri="{BB962C8B-B14F-4D97-AF65-F5344CB8AC3E}">
        <p14:creationId xmlns:p14="http://schemas.microsoft.com/office/powerpoint/2010/main" val="1969225190"/>
      </p:ext>
    </p:extLst>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Peter also has 10 marbles. If he gives away 3 marbles, will he be left with more or fewer marbles than Sebastian?</a:t>
            </a:r>
            <a:endParaRPr lang="en-GB" dirty="0"/>
          </a:p>
        </p:txBody>
      </p:sp>
      <p:sp>
        <p:nvSpPr>
          <p:cNvPr id="4" name="Slide Number Placeholder 3"/>
          <p:cNvSpPr>
            <a:spLocks noGrp="1"/>
          </p:cNvSpPr>
          <p:nvPr>
            <p:ph type="sldNum" sz="quarter" idx="5"/>
          </p:nvPr>
        </p:nvSpPr>
        <p:spPr/>
        <p:txBody>
          <a:bodyPr/>
          <a:lstStyle/>
          <a:p>
            <a:fld id="{38B2033A-FB0F-7949-A9F0-CBC790DC54B4}" type="slidenum">
              <a:rPr lang="en-US" smtClean="0"/>
              <a:t>169</a:t>
            </a:fld>
            <a:endParaRPr lang="en-US" dirty="0"/>
          </a:p>
        </p:txBody>
      </p:sp>
    </p:spTree>
    <p:extLst>
      <p:ext uri="{BB962C8B-B14F-4D97-AF65-F5344CB8AC3E}">
        <p14:creationId xmlns:p14="http://schemas.microsoft.com/office/powerpoint/2010/main" val="2706436933"/>
      </p:ext>
    </p:extLst>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170</a:t>
            </a:fld>
            <a:endParaRPr lang="en-GB"/>
          </a:p>
        </p:txBody>
      </p:sp>
    </p:spTree>
    <p:extLst>
      <p:ext uri="{BB962C8B-B14F-4D97-AF65-F5344CB8AC3E}">
        <p14:creationId xmlns:p14="http://schemas.microsoft.com/office/powerpoint/2010/main" val="3010510111"/>
      </p:ext>
    </p:extLst>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171</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388665854"/>
      </p:ext>
    </p:extLst>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Harvey is buying groceries. The bill is £98, but he thinks he has a voucher for £20 off so will only have to pay £78.</a:t>
            </a:r>
          </a:p>
          <a:p>
            <a:r>
              <a:rPr lang="en-GB" i="1" dirty="0"/>
              <a:t>Harvey’s voucher is actually worth £30. How much will he have to pay for his groceries?</a:t>
            </a:r>
            <a:endParaRPr lang="en-GB" dirty="0"/>
          </a:p>
        </p:txBody>
      </p:sp>
      <p:sp>
        <p:nvSpPr>
          <p:cNvPr id="4" name="Slide Number Placeholder 3"/>
          <p:cNvSpPr>
            <a:spLocks noGrp="1"/>
          </p:cNvSpPr>
          <p:nvPr>
            <p:ph type="sldNum" sz="quarter" idx="5"/>
          </p:nvPr>
        </p:nvSpPr>
        <p:spPr/>
        <p:txBody>
          <a:bodyPr/>
          <a:lstStyle/>
          <a:p>
            <a:fld id="{38B2033A-FB0F-7949-A9F0-CBC790DC54B4}" type="slidenum">
              <a:rPr lang="en-US" smtClean="0"/>
              <a:t>172</a:t>
            </a:fld>
            <a:endParaRPr lang="en-US" dirty="0"/>
          </a:p>
        </p:txBody>
      </p:sp>
    </p:spTree>
    <p:extLst>
      <p:ext uri="{BB962C8B-B14F-4D97-AF65-F5344CB8AC3E}">
        <p14:creationId xmlns:p14="http://schemas.microsoft.com/office/powerpoint/2010/main" val="1776069135"/>
      </p:ext>
    </p:extLst>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8B2033A-FB0F-7949-A9F0-CBC790DC54B4}" type="slidenum">
              <a:rPr lang="en-US" smtClean="0"/>
              <a:t>173</a:t>
            </a:fld>
            <a:endParaRPr lang="en-US" dirty="0"/>
          </a:p>
        </p:txBody>
      </p:sp>
    </p:spTree>
    <p:extLst>
      <p:ext uri="{BB962C8B-B14F-4D97-AF65-F5344CB8AC3E}">
        <p14:creationId xmlns:p14="http://schemas.microsoft.com/office/powerpoint/2010/main" val="36957735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i="1" kern="1200" dirty="0">
                <a:solidFill>
                  <a:schemeClr val="tx1"/>
                </a:solidFill>
                <a:effectLst/>
                <a:latin typeface="Myriad Pro" panose="020B0503030403020204" pitchFamily="34" charset="0"/>
                <a:ea typeface="+mn-ea"/>
                <a:cs typeface="+mn-cs"/>
              </a:rPr>
              <a:t>Group of three </a:t>
            </a:r>
            <a:r>
              <a:rPr lang="en-GB" sz="1200" i="0" kern="1200" dirty="0">
                <a:solidFill>
                  <a:schemeClr val="tx1"/>
                </a:solidFill>
                <a:effectLst/>
                <a:latin typeface="Myriad Pro" panose="020B0503030403020204" pitchFamily="34" charset="0"/>
                <a:ea typeface="+mn-ea"/>
                <a:cs typeface="+mn-cs"/>
              </a:rPr>
              <a:t>different </a:t>
            </a:r>
            <a:r>
              <a:rPr lang="en-GB" sz="1200" i="1" kern="1200" dirty="0">
                <a:solidFill>
                  <a:schemeClr val="tx1"/>
                </a:solidFill>
                <a:effectLst/>
                <a:latin typeface="Myriad Pro" panose="020B0503030403020204" pitchFamily="34" charset="0"/>
                <a:ea typeface="+mn-ea"/>
                <a:cs typeface="+mn-cs"/>
              </a:rPr>
              <a:t>rods (additive)</a:t>
            </a:r>
            <a:endParaRPr lang="en-GB" sz="1200" kern="1200" dirty="0">
              <a:solidFill>
                <a:schemeClr val="tx1"/>
              </a:solidFill>
              <a:effectLst/>
              <a:latin typeface="Myriad Pro" panose="020B0503030403020204" pitchFamily="34" charset="0"/>
              <a:ea typeface="+mn-ea"/>
              <a:cs typeface="+mn-cs"/>
            </a:endParaRPr>
          </a:p>
        </p:txBody>
      </p:sp>
      <p:sp>
        <p:nvSpPr>
          <p:cNvPr id="4" name="Slide Number Placeholder 3"/>
          <p:cNvSpPr>
            <a:spLocks noGrp="1"/>
          </p:cNvSpPr>
          <p:nvPr>
            <p:ph type="sldNum" sz="quarter" idx="10"/>
          </p:nvPr>
        </p:nvSpPr>
        <p:spPr/>
        <p:txBody>
          <a:bodyPr/>
          <a:lstStyle/>
          <a:p>
            <a:fld id="{38B2033A-FB0F-7949-A9F0-CBC790DC54B4}" type="slidenum">
              <a:rPr lang="en-US" smtClean="0"/>
              <a:t>16</a:t>
            </a:fld>
            <a:endParaRPr lang="en-US" dirty="0"/>
          </a:p>
        </p:txBody>
      </p:sp>
    </p:spTree>
    <p:extLst>
      <p:ext uri="{BB962C8B-B14F-4D97-AF65-F5344CB8AC3E}">
        <p14:creationId xmlns:p14="http://schemas.microsoft.com/office/powerpoint/2010/main" val="2965941502"/>
      </p:ext>
    </p:extLst>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Raf has saved £150. He wants to buy a game console that costs £350. How much more does he need to save?</a:t>
            </a:r>
          </a:p>
          <a:p>
            <a:r>
              <a:rPr lang="en-GB" sz="1200" i="1" kern="1200" dirty="0">
                <a:solidFill>
                  <a:schemeClr val="tx1"/>
                </a:solidFill>
                <a:effectLst/>
                <a:latin typeface="+mn-lt"/>
                <a:ea typeface="+mn-ea"/>
                <a:cs typeface="+mn-cs"/>
              </a:rPr>
              <a:t>Raf goes out with his friends and spends £20 of his savings. He now has £130. How much does he now need to save before he can buy the game console?</a:t>
            </a:r>
            <a:endParaRPr lang="en-GB" dirty="0"/>
          </a:p>
        </p:txBody>
      </p:sp>
      <p:sp>
        <p:nvSpPr>
          <p:cNvPr id="4" name="Slide Number Placeholder 3"/>
          <p:cNvSpPr>
            <a:spLocks noGrp="1"/>
          </p:cNvSpPr>
          <p:nvPr>
            <p:ph type="sldNum" sz="quarter" idx="5"/>
          </p:nvPr>
        </p:nvSpPr>
        <p:spPr/>
        <p:txBody>
          <a:bodyPr/>
          <a:lstStyle/>
          <a:p>
            <a:fld id="{38B2033A-FB0F-7949-A9F0-CBC790DC54B4}" type="slidenum">
              <a:rPr lang="en-US" smtClean="0"/>
              <a:t>174</a:t>
            </a:fld>
            <a:endParaRPr lang="en-US" dirty="0"/>
          </a:p>
        </p:txBody>
      </p:sp>
    </p:spTree>
    <p:extLst>
      <p:ext uri="{BB962C8B-B14F-4D97-AF65-F5344CB8AC3E}">
        <p14:creationId xmlns:p14="http://schemas.microsoft.com/office/powerpoint/2010/main" val="1236409013"/>
      </p:ext>
    </p:extLst>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8B2033A-FB0F-7949-A9F0-CBC790DC54B4}" type="slidenum">
              <a:rPr lang="en-US" smtClean="0"/>
              <a:t>175</a:t>
            </a:fld>
            <a:endParaRPr lang="en-US" dirty="0"/>
          </a:p>
        </p:txBody>
      </p:sp>
    </p:spTree>
    <p:extLst>
      <p:ext uri="{BB962C8B-B14F-4D97-AF65-F5344CB8AC3E}">
        <p14:creationId xmlns:p14="http://schemas.microsoft.com/office/powerpoint/2010/main" val="1306016495"/>
      </p:ext>
    </p:extLst>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176</a:t>
            </a:fld>
            <a:endParaRPr lang="en-GB"/>
          </a:p>
        </p:txBody>
      </p:sp>
    </p:spTree>
    <p:extLst>
      <p:ext uri="{BB962C8B-B14F-4D97-AF65-F5344CB8AC3E}">
        <p14:creationId xmlns:p14="http://schemas.microsoft.com/office/powerpoint/2010/main" val="3520109557"/>
      </p:ext>
    </p:extLst>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177</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20494398"/>
      </p:ext>
    </p:extLst>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Ciara has 85 marbles; 45 of them are red and the rest are blue, so she has 40 blue marbles. Arjun also has 85 marbles; some of them are red and some of them are blue. He has ten more red marbles than Ciara. How many blue marbles does Arjun have?</a:t>
            </a:r>
            <a:endParaRPr lang="en-GB" dirty="0"/>
          </a:p>
        </p:txBody>
      </p:sp>
      <p:sp>
        <p:nvSpPr>
          <p:cNvPr id="4" name="Slide Number Placeholder 3"/>
          <p:cNvSpPr>
            <a:spLocks noGrp="1"/>
          </p:cNvSpPr>
          <p:nvPr>
            <p:ph type="sldNum" sz="quarter" idx="5"/>
          </p:nvPr>
        </p:nvSpPr>
        <p:spPr/>
        <p:txBody>
          <a:bodyPr/>
          <a:lstStyle/>
          <a:p>
            <a:fld id="{38B2033A-FB0F-7949-A9F0-CBC790DC54B4}" type="slidenum">
              <a:rPr lang="en-US" smtClean="0"/>
              <a:t>178</a:t>
            </a:fld>
            <a:endParaRPr lang="en-US" dirty="0"/>
          </a:p>
        </p:txBody>
      </p:sp>
    </p:spTree>
    <p:extLst>
      <p:ext uri="{BB962C8B-B14F-4D97-AF65-F5344CB8AC3E}">
        <p14:creationId xmlns:p14="http://schemas.microsoft.com/office/powerpoint/2010/main" val="3185767291"/>
      </p:ext>
    </p:extLst>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Leah gets £5 to spend on lunch each day. On Monday she spends £3.50, so she is left with £1.50 to put in her savings. On Tuesday Leah spends 50 p less than she did on Monday. How much does she have left on Tuesday to put in her savings?</a:t>
            </a:r>
            <a:endParaRPr lang="en-GB" dirty="0"/>
          </a:p>
        </p:txBody>
      </p:sp>
      <p:sp>
        <p:nvSpPr>
          <p:cNvPr id="4" name="Slide Number Placeholder 3"/>
          <p:cNvSpPr>
            <a:spLocks noGrp="1"/>
          </p:cNvSpPr>
          <p:nvPr>
            <p:ph type="sldNum" sz="quarter" idx="5"/>
          </p:nvPr>
        </p:nvSpPr>
        <p:spPr/>
        <p:txBody>
          <a:bodyPr/>
          <a:lstStyle/>
          <a:p>
            <a:fld id="{38B2033A-FB0F-7949-A9F0-CBC790DC54B4}" type="slidenum">
              <a:rPr lang="en-US" smtClean="0"/>
              <a:t>179</a:t>
            </a:fld>
            <a:endParaRPr lang="en-US" dirty="0"/>
          </a:p>
        </p:txBody>
      </p:sp>
    </p:spTree>
    <p:extLst>
      <p:ext uri="{BB962C8B-B14F-4D97-AF65-F5344CB8AC3E}">
        <p14:creationId xmlns:p14="http://schemas.microsoft.com/office/powerpoint/2010/main" val="3250026108"/>
      </p:ext>
    </p:extLst>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180</a:t>
            </a:fld>
            <a:endParaRPr lang="en-GB"/>
          </a:p>
        </p:txBody>
      </p:sp>
    </p:spTree>
    <p:extLst>
      <p:ext uri="{BB962C8B-B14F-4D97-AF65-F5344CB8AC3E}">
        <p14:creationId xmlns:p14="http://schemas.microsoft.com/office/powerpoint/2010/main" val="551021050"/>
      </p:ext>
    </p:extLst>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181</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658855756"/>
      </p:ext>
    </p:extLst>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8B2033A-FB0F-7949-A9F0-CBC790DC54B4}" type="slidenum">
              <a:rPr lang="en-US" smtClean="0"/>
              <a:t>182</a:t>
            </a:fld>
            <a:endParaRPr lang="en-US" dirty="0"/>
          </a:p>
        </p:txBody>
      </p:sp>
    </p:spTree>
    <p:extLst>
      <p:ext uri="{BB962C8B-B14F-4D97-AF65-F5344CB8AC3E}">
        <p14:creationId xmlns:p14="http://schemas.microsoft.com/office/powerpoint/2010/main" val="3434157897"/>
      </p:ext>
    </p:extLst>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B825CF7-397B-40E2-885F-DC75A9265B37}" type="slidenum">
              <a:rPr lang="en-GB" smtClean="0"/>
              <a:t>183</a:t>
            </a:fld>
            <a:endParaRPr lang="en-GB"/>
          </a:p>
        </p:txBody>
      </p:sp>
    </p:spTree>
    <p:extLst>
      <p:ext uri="{BB962C8B-B14F-4D97-AF65-F5344CB8AC3E}">
        <p14:creationId xmlns:p14="http://schemas.microsoft.com/office/powerpoint/2010/main" val="362986266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i="1" kern="1200" dirty="0">
                <a:solidFill>
                  <a:schemeClr val="tx1"/>
                </a:solidFill>
                <a:effectLst/>
                <a:latin typeface="Myriad Pro" panose="020B0503030403020204" pitchFamily="34" charset="0"/>
                <a:ea typeface="+mn-ea"/>
                <a:cs typeface="+mn-cs"/>
              </a:rPr>
              <a:t>Group of </a:t>
            </a:r>
            <a:r>
              <a:rPr lang="en-GB" sz="1200" i="0" kern="1200" dirty="0">
                <a:solidFill>
                  <a:schemeClr val="tx1"/>
                </a:solidFill>
                <a:effectLst/>
                <a:latin typeface="Myriad Pro" panose="020B0503030403020204" pitchFamily="34" charset="0"/>
                <a:ea typeface="+mn-ea"/>
                <a:cs typeface="+mn-cs"/>
              </a:rPr>
              <a:t>identical</a:t>
            </a:r>
            <a:r>
              <a:rPr lang="en-GB" sz="1200" i="1" kern="1200" dirty="0">
                <a:solidFill>
                  <a:schemeClr val="tx1"/>
                </a:solidFill>
                <a:effectLst/>
                <a:latin typeface="Myriad Pro" panose="020B0503030403020204" pitchFamily="34" charset="0"/>
                <a:ea typeface="+mn-ea"/>
                <a:cs typeface="+mn-cs"/>
              </a:rPr>
              <a:t> rods (multiplicative/repeated addition)</a:t>
            </a:r>
            <a:endParaRPr lang="en-GB" sz="1200" kern="1200" dirty="0">
              <a:solidFill>
                <a:schemeClr val="tx1"/>
              </a:solidFill>
              <a:effectLst/>
              <a:latin typeface="Myriad Pro" panose="020B0503030403020204" pitchFamily="34" charset="0"/>
              <a:ea typeface="+mn-ea"/>
              <a:cs typeface="+mn-cs"/>
            </a:endParaRPr>
          </a:p>
        </p:txBody>
      </p:sp>
      <p:sp>
        <p:nvSpPr>
          <p:cNvPr id="4" name="Slide Number Placeholder 3"/>
          <p:cNvSpPr>
            <a:spLocks noGrp="1"/>
          </p:cNvSpPr>
          <p:nvPr>
            <p:ph type="sldNum" sz="quarter" idx="10"/>
          </p:nvPr>
        </p:nvSpPr>
        <p:spPr/>
        <p:txBody>
          <a:bodyPr/>
          <a:lstStyle/>
          <a:p>
            <a:fld id="{38B2033A-FB0F-7949-A9F0-CBC790DC54B4}" type="slidenum">
              <a:rPr lang="en-US" smtClean="0"/>
              <a:t>17</a:t>
            </a:fld>
            <a:endParaRPr lang="en-US" dirty="0"/>
          </a:p>
        </p:txBody>
      </p:sp>
    </p:spTree>
    <p:extLst>
      <p:ext uri="{BB962C8B-B14F-4D97-AF65-F5344CB8AC3E}">
        <p14:creationId xmlns:p14="http://schemas.microsoft.com/office/powerpoint/2010/main" val="217909415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i="1" kern="1200" dirty="0">
                <a:solidFill>
                  <a:schemeClr val="tx1"/>
                </a:solidFill>
                <a:effectLst/>
                <a:latin typeface="Myriad Pro" panose="020B0503030403020204" pitchFamily="34" charset="0"/>
                <a:ea typeface="+mn-ea"/>
                <a:cs typeface="+mn-cs"/>
              </a:rPr>
              <a:t>A group of </a:t>
            </a:r>
            <a:r>
              <a:rPr lang="en-GB" sz="1200" i="0" kern="1200" dirty="0">
                <a:solidFill>
                  <a:schemeClr val="tx1"/>
                </a:solidFill>
                <a:effectLst/>
                <a:latin typeface="Myriad Pro" panose="020B0503030403020204" pitchFamily="34" charset="0"/>
                <a:ea typeface="+mn-ea"/>
                <a:cs typeface="+mn-cs"/>
              </a:rPr>
              <a:t>identical</a:t>
            </a:r>
            <a:r>
              <a:rPr lang="en-GB" sz="1200" i="1" kern="1200" dirty="0">
                <a:solidFill>
                  <a:schemeClr val="tx1"/>
                </a:solidFill>
                <a:effectLst/>
                <a:latin typeface="Myriad Pro" panose="020B0503030403020204" pitchFamily="34" charset="0"/>
                <a:ea typeface="+mn-ea"/>
                <a:cs typeface="+mn-cs"/>
              </a:rPr>
              <a:t> rods and a </a:t>
            </a:r>
            <a:r>
              <a:rPr lang="en-GB" sz="1200" i="0" kern="1200" dirty="0">
                <a:solidFill>
                  <a:schemeClr val="tx1"/>
                </a:solidFill>
                <a:effectLst/>
                <a:latin typeface="Myriad Pro" panose="020B0503030403020204" pitchFamily="34" charset="0"/>
                <a:ea typeface="+mn-ea"/>
                <a:cs typeface="+mn-cs"/>
              </a:rPr>
              <a:t>different </a:t>
            </a:r>
            <a:r>
              <a:rPr lang="en-GB" sz="1200" i="1" kern="1200" dirty="0">
                <a:solidFill>
                  <a:schemeClr val="tx1"/>
                </a:solidFill>
                <a:effectLst/>
                <a:latin typeface="Myriad Pro" panose="020B0503030403020204" pitchFamily="34" charset="0"/>
                <a:ea typeface="+mn-ea"/>
                <a:cs typeface="+mn-cs"/>
              </a:rPr>
              <a:t>rod (additive and multiplicative)</a:t>
            </a:r>
            <a:endParaRPr lang="en-GB" sz="1200" kern="1200" dirty="0">
              <a:solidFill>
                <a:schemeClr val="tx1"/>
              </a:solidFill>
              <a:effectLst/>
              <a:latin typeface="Myriad Pro" panose="020B0503030403020204" pitchFamily="34" charset="0"/>
              <a:ea typeface="+mn-ea"/>
              <a:cs typeface="+mn-cs"/>
            </a:endParaRPr>
          </a:p>
        </p:txBody>
      </p:sp>
      <p:sp>
        <p:nvSpPr>
          <p:cNvPr id="4" name="Slide Number Placeholder 3"/>
          <p:cNvSpPr>
            <a:spLocks noGrp="1"/>
          </p:cNvSpPr>
          <p:nvPr>
            <p:ph type="sldNum" sz="quarter" idx="10"/>
          </p:nvPr>
        </p:nvSpPr>
        <p:spPr/>
        <p:txBody>
          <a:bodyPr/>
          <a:lstStyle/>
          <a:p>
            <a:fld id="{38B2033A-FB0F-7949-A9F0-CBC790DC54B4}" type="slidenum">
              <a:rPr lang="en-US" smtClean="0"/>
              <a:t>18</a:t>
            </a:fld>
            <a:endParaRPr lang="en-US" dirty="0"/>
          </a:p>
        </p:txBody>
      </p:sp>
    </p:spTree>
    <p:extLst>
      <p:ext uri="{BB962C8B-B14F-4D97-AF65-F5344CB8AC3E}">
        <p14:creationId xmlns:p14="http://schemas.microsoft.com/office/powerpoint/2010/main" val="93226579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i="1" kern="1200" dirty="0">
                <a:solidFill>
                  <a:schemeClr val="tx1"/>
                </a:solidFill>
                <a:effectLst/>
                <a:latin typeface="Myriad Pro" panose="020B0503030403020204" pitchFamily="34" charset="0"/>
                <a:ea typeface="+mn-ea"/>
                <a:cs typeface="+mn-cs"/>
              </a:rPr>
              <a:t>Model A (top): additive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i="1" kern="1200" dirty="0">
                <a:solidFill>
                  <a:schemeClr val="tx1"/>
                </a:solidFill>
                <a:effectLst/>
                <a:latin typeface="Myriad Pro" panose="020B0503030403020204" pitchFamily="34" charset="0"/>
                <a:ea typeface="+mn-ea"/>
                <a:cs typeface="+mn-cs"/>
              </a:rPr>
              <a:t>Model B (bottom): multiplicative/repeated addition</a:t>
            </a:r>
            <a:endParaRPr lang="en-GB" sz="1200" kern="1200" dirty="0">
              <a:solidFill>
                <a:schemeClr val="tx1"/>
              </a:solidFill>
              <a:effectLst/>
              <a:latin typeface="Myriad Pro" panose="020B0503030403020204" pitchFamily="34" charset="0"/>
              <a:ea typeface="+mn-ea"/>
              <a:cs typeface="+mn-cs"/>
            </a:endParaRPr>
          </a:p>
        </p:txBody>
      </p:sp>
      <p:sp>
        <p:nvSpPr>
          <p:cNvPr id="4" name="Slide Number Placeholder 3"/>
          <p:cNvSpPr>
            <a:spLocks noGrp="1"/>
          </p:cNvSpPr>
          <p:nvPr>
            <p:ph type="sldNum" sz="quarter" idx="10"/>
          </p:nvPr>
        </p:nvSpPr>
        <p:spPr/>
        <p:txBody>
          <a:bodyPr/>
          <a:lstStyle/>
          <a:p>
            <a:fld id="{38B2033A-FB0F-7949-A9F0-CBC790DC54B4}" type="slidenum">
              <a:rPr lang="en-US" smtClean="0"/>
              <a:t>19</a:t>
            </a:fld>
            <a:endParaRPr lang="en-US" dirty="0"/>
          </a:p>
        </p:txBody>
      </p:sp>
    </p:spTree>
    <p:extLst>
      <p:ext uri="{BB962C8B-B14F-4D97-AF65-F5344CB8AC3E}">
        <p14:creationId xmlns:p14="http://schemas.microsoft.com/office/powerpoint/2010/main" val="8451571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2</a:t>
            </a:fld>
            <a:endParaRPr lang="en-GB"/>
          </a:p>
        </p:txBody>
      </p:sp>
    </p:spTree>
    <p:extLst>
      <p:ext uri="{BB962C8B-B14F-4D97-AF65-F5344CB8AC3E}">
        <p14:creationId xmlns:p14="http://schemas.microsoft.com/office/powerpoint/2010/main" val="351080862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20</a:t>
            </a:fld>
            <a:endParaRPr lang="en-GB"/>
          </a:p>
        </p:txBody>
      </p:sp>
    </p:spTree>
    <p:extLst>
      <p:ext uri="{BB962C8B-B14F-4D97-AF65-F5344CB8AC3E}">
        <p14:creationId xmlns:p14="http://schemas.microsoft.com/office/powerpoint/2010/main" val="3954716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21</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79964774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i="1" kern="1200" dirty="0">
                <a:solidFill>
                  <a:schemeClr val="tx1"/>
                </a:solidFill>
                <a:effectLst/>
                <a:latin typeface="Myriad Pro" panose="020B0503030403020204" pitchFamily="34" charset="0"/>
                <a:ea typeface="+mn-ea"/>
                <a:cs typeface="+mn-cs"/>
              </a:rPr>
              <a:t>Additive: </a:t>
            </a:r>
            <a:r>
              <a:rPr lang="en-GB" sz="1200" i="1" kern="1200" dirty="0">
                <a:solidFill>
                  <a:schemeClr val="tx1"/>
                </a:solidFill>
                <a:effectLst/>
                <a:latin typeface="+mn-lt"/>
                <a:ea typeface="+mn-ea"/>
                <a:cs typeface="+mn-cs"/>
              </a:rPr>
              <a:t>A bowl of fruit contains more apples than oranges, and more oranges than bananas</a:t>
            </a:r>
            <a:r>
              <a:rPr lang="en-GB" sz="1200" i="1" kern="1200" dirty="0">
                <a:solidFill>
                  <a:schemeClr val="tx1"/>
                </a:solidFill>
                <a:effectLst/>
                <a:latin typeface="Myriad Pro" panose="020B0503030403020204" pitchFamily="34" charset="0"/>
                <a:ea typeface="+mn-ea"/>
                <a:cs typeface="+mn-cs"/>
              </a:rPr>
              <a:t>.</a:t>
            </a:r>
          </a:p>
        </p:txBody>
      </p:sp>
      <p:sp>
        <p:nvSpPr>
          <p:cNvPr id="4" name="Slide Number Placeholder 3"/>
          <p:cNvSpPr>
            <a:spLocks noGrp="1"/>
          </p:cNvSpPr>
          <p:nvPr>
            <p:ph type="sldNum" sz="quarter" idx="10"/>
          </p:nvPr>
        </p:nvSpPr>
        <p:spPr/>
        <p:txBody>
          <a:bodyPr/>
          <a:lstStyle/>
          <a:p>
            <a:fld id="{38B2033A-FB0F-7949-A9F0-CBC790DC54B4}" type="slidenum">
              <a:rPr lang="en-US" smtClean="0"/>
              <a:t>22</a:t>
            </a:fld>
            <a:endParaRPr lang="en-US" dirty="0"/>
          </a:p>
        </p:txBody>
      </p:sp>
    </p:spTree>
    <p:extLst>
      <p:ext uri="{BB962C8B-B14F-4D97-AF65-F5344CB8AC3E}">
        <p14:creationId xmlns:p14="http://schemas.microsoft.com/office/powerpoint/2010/main" val="223799420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i="1" kern="1200" dirty="0">
                <a:solidFill>
                  <a:schemeClr val="tx1"/>
                </a:solidFill>
                <a:effectLst/>
                <a:latin typeface="Myriad Pro" panose="020B0503030403020204" pitchFamily="34" charset="0"/>
                <a:ea typeface="+mn-ea"/>
                <a:cs typeface="+mn-cs"/>
              </a:rPr>
              <a:t>Multiplicative/repeated addition: </a:t>
            </a:r>
            <a:r>
              <a:rPr lang="en-GB" sz="1200" i="1" kern="1200" dirty="0">
                <a:solidFill>
                  <a:schemeClr val="tx1"/>
                </a:solidFill>
                <a:effectLst/>
                <a:latin typeface="+mn-lt"/>
                <a:ea typeface="+mn-ea"/>
                <a:cs typeface="+mn-cs"/>
              </a:rPr>
              <a:t>A bowl of fruit contains equal quantities of apples, oranges and bananas.</a:t>
            </a:r>
            <a:endParaRPr lang="en-GB" sz="1200" i="1" kern="1200" dirty="0">
              <a:solidFill>
                <a:schemeClr val="tx1"/>
              </a:solidFill>
              <a:effectLst/>
              <a:latin typeface="Myriad Pro" panose="020B0503030403020204" pitchFamily="34" charset="0"/>
              <a:ea typeface="+mn-ea"/>
              <a:cs typeface="+mn-cs"/>
            </a:endParaRPr>
          </a:p>
        </p:txBody>
      </p:sp>
      <p:sp>
        <p:nvSpPr>
          <p:cNvPr id="4" name="Slide Number Placeholder 3"/>
          <p:cNvSpPr>
            <a:spLocks noGrp="1"/>
          </p:cNvSpPr>
          <p:nvPr>
            <p:ph type="sldNum" sz="quarter" idx="10"/>
          </p:nvPr>
        </p:nvSpPr>
        <p:spPr/>
        <p:txBody>
          <a:bodyPr/>
          <a:lstStyle/>
          <a:p>
            <a:fld id="{38B2033A-FB0F-7949-A9F0-CBC790DC54B4}" type="slidenum">
              <a:rPr lang="en-US" smtClean="0"/>
              <a:t>23</a:t>
            </a:fld>
            <a:endParaRPr lang="en-US" dirty="0"/>
          </a:p>
        </p:txBody>
      </p:sp>
    </p:spTree>
    <p:extLst>
      <p:ext uri="{BB962C8B-B14F-4D97-AF65-F5344CB8AC3E}">
        <p14:creationId xmlns:p14="http://schemas.microsoft.com/office/powerpoint/2010/main" val="384221430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i="1" kern="1200" dirty="0">
                <a:solidFill>
                  <a:schemeClr val="tx1"/>
                </a:solidFill>
                <a:effectLst/>
                <a:latin typeface="Myriad Pro" panose="020B0503030403020204" pitchFamily="34" charset="0"/>
                <a:ea typeface="+mn-ea"/>
                <a:cs typeface="+mn-cs"/>
              </a:rPr>
              <a:t>Additive and multiplicative combined: </a:t>
            </a:r>
            <a:r>
              <a:rPr lang="en-GB" sz="1200" i="1" kern="1200" dirty="0">
                <a:solidFill>
                  <a:schemeClr val="tx1"/>
                </a:solidFill>
                <a:effectLst/>
                <a:latin typeface="+mn-lt"/>
                <a:ea typeface="+mn-ea"/>
                <a:cs typeface="+mn-cs"/>
              </a:rPr>
              <a:t>A bowl of fruit contains mostly apples, and equal numbers of oranges and bananas</a:t>
            </a:r>
            <a:r>
              <a:rPr lang="en-GB" sz="1200" i="1" kern="1200" dirty="0">
                <a:solidFill>
                  <a:schemeClr val="tx1"/>
                </a:solidFill>
                <a:effectLst/>
                <a:latin typeface="Myriad Pro" panose="020B0503030403020204" pitchFamily="34" charset="0"/>
                <a:ea typeface="+mn-ea"/>
                <a:cs typeface="+mn-cs"/>
              </a:rPr>
              <a:t>.</a:t>
            </a:r>
          </a:p>
        </p:txBody>
      </p:sp>
      <p:sp>
        <p:nvSpPr>
          <p:cNvPr id="4" name="Slide Number Placeholder 3"/>
          <p:cNvSpPr>
            <a:spLocks noGrp="1"/>
          </p:cNvSpPr>
          <p:nvPr>
            <p:ph type="sldNum" sz="quarter" idx="10"/>
          </p:nvPr>
        </p:nvSpPr>
        <p:spPr/>
        <p:txBody>
          <a:bodyPr/>
          <a:lstStyle/>
          <a:p>
            <a:fld id="{38B2033A-FB0F-7949-A9F0-CBC790DC54B4}" type="slidenum">
              <a:rPr lang="en-US" smtClean="0"/>
              <a:t>24</a:t>
            </a:fld>
            <a:endParaRPr lang="en-US" dirty="0"/>
          </a:p>
        </p:txBody>
      </p:sp>
    </p:spTree>
    <p:extLst>
      <p:ext uri="{BB962C8B-B14F-4D97-AF65-F5344CB8AC3E}">
        <p14:creationId xmlns:p14="http://schemas.microsoft.com/office/powerpoint/2010/main" val="173230405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i="1" kern="1200" dirty="0">
                <a:solidFill>
                  <a:schemeClr val="tx1"/>
                </a:solidFill>
                <a:effectLst/>
                <a:latin typeface="Myriad Pro" panose="020B0503030403020204" pitchFamily="34" charset="0"/>
                <a:ea typeface="+mn-ea"/>
                <a:cs typeface="+mn-cs"/>
              </a:rPr>
              <a:t>Additive: </a:t>
            </a:r>
            <a:r>
              <a:rPr lang="en-GB" sz="1200" i="1" kern="1200" dirty="0">
                <a:solidFill>
                  <a:schemeClr val="tx1"/>
                </a:solidFill>
                <a:effectLst/>
                <a:latin typeface="+mn-lt"/>
                <a:ea typeface="+mn-ea"/>
                <a:cs typeface="+mn-cs"/>
              </a:rPr>
              <a:t>I have a four-metre length of wood. I cut it into three pieces of 2.2 m, 0.6 m and 1.2 m.</a:t>
            </a:r>
            <a:endParaRPr lang="en-GB" sz="1200" i="1" kern="1200" dirty="0">
              <a:solidFill>
                <a:schemeClr val="tx1"/>
              </a:solidFill>
              <a:effectLst/>
              <a:latin typeface="Myriad Pro" panose="020B0503030403020204" pitchFamily="34" charset="0"/>
              <a:ea typeface="+mn-ea"/>
              <a:cs typeface="+mn-cs"/>
            </a:endParaRPr>
          </a:p>
        </p:txBody>
      </p:sp>
      <p:sp>
        <p:nvSpPr>
          <p:cNvPr id="4" name="Slide Number Placeholder 3"/>
          <p:cNvSpPr>
            <a:spLocks noGrp="1"/>
          </p:cNvSpPr>
          <p:nvPr>
            <p:ph type="sldNum" sz="quarter" idx="10"/>
          </p:nvPr>
        </p:nvSpPr>
        <p:spPr/>
        <p:txBody>
          <a:bodyPr/>
          <a:lstStyle/>
          <a:p>
            <a:fld id="{38B2033A-FB0F-7949-A9F0-CBC790DC54B4}" type="slidenum">
              <a:rPr lang="en-US" smtClean="0"/>
              <a:t>25</a:t>
            </a:fld>
            <a:endParaRPr lang="en-US" dirty="0"/>
          </a:p>
        </p:txBody>
      </p:sp>
    </p:spTree>
    <p:extLst>
      <p:ext uri="{BB962C8B-B14F-4D97-AF65-F5344CB8AC3E}">
        <p14:creationId xmlns:p14="http://schemas.microsoft.com/office/powerpoint/2010/main" val="340263031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26</a:t>
            </a:fld>
            <a:endParaRPr lang="en-GB"/>
          </a:p>
        </p:txBody>
      </p:sp>
    </p:spTree>
    <p:extLst>
      <p:ext uri="{BB962C8B-B14F-4D97-AF65-F5344CB8AC3E}">
        <p14:creationId xmlns:p14="http://schemas.microsoft.com/office/powerpoint/2010/main" val="214895060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27</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19859569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i="1" kern="1200" dirty="0">
                <a:solidFill>
                  <a:schemeClr val="tx1"/>
                </a:solidFill>
                <a:effectLst/>
                <a:latin typeface="Myriad Pro" panose="020B0503030403020204" pitchFamily="34" charset="0"/>
                <a:ea typeface="+mn-ea"/>
                <a:cs typeface="+mn-cs"/>
              </a:rPr>
              <a:t>All parts known/no missing parts</a:t>
            </a:r>
          </a:p>
        </p:txBody>
      </p:sp>
      <p:sp>
        <p:nvSpPr>
          <p:cNvPr id="4" name="Slide Number Placeholder 3"/>
          <p:cNvSpPr>
            <a:spLocks noGrp="1"/>
          </p:cNvSpPr>
          <p:nvPr>
            <p:ph type="sldNum" sz="quarter" idx="10"/>
          </p:nvPr>
        </p:nvSpPr>
        <p:spPr/>
        <p:txBody>
          <a:bodyPr/>
          <a:lstStyle/>
          <a:p>
            <a:fld id="{38B2033A-FB0F-7949-A9F0-CBC790DC54B4}" type="slidenum">
              <a:rPr lang="en-US" smtClean="0"/>
              <a:t>28</a:t>
            </a:fld>
            <a:endParaRPr lang="en-US" dirty="0"/>
          </a:p>
        </p:txBody>
      </p:sp>
    </p:spTree>
    <p:extLst>
      <p:ext uri="{BB962C8B-B14F-4D97-AF65-F5344CB8AC3E}">
        <p14:creationId xmlns:p14="http://schemas.microsoft.com/office/powerpoint/2010/main" val="166611805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i="1" kern="1200" dirty="0">
                <a:solidFill>
                  <a:schemeClr val="tx1"/>
                </a:solidFill>
                <a:effectLst/>
                <a:latin typeface="Myriad Pro" panose="020B0503030403020204" pitchFamily="34" charset="0"/>
                <a:ea typeface="+mn-ea"/>
                <a:cs typeface="+mn-cs"/>
              </a:rPr>
              <a:t>Two parts known/one part missing </a:t>
            </a:r>
          </a:p>
        </p:txBody>
      </p:sp>
      <p:sp>
        <p:nvSpPr>
          <p:cNvPr id="4" name="Slide Number Placeholder 3"/>
          <p:cNvSpPr>
            <a:spLocks noGrp="1"/>
          </p:cNvSpPr>
          <p:nvPr>
            <p:ph type="sldNum" sz="quarter" idx="10"/>
          </p:nvPr>
        </p:nvSpPr>
        <p:spPr/>
        <p:txBody>
          <a:bodyPr/>
          <a:lstStyle/>
          <a:p>
            <a:fld id="{38B2033A-FB0F-7949-A9F0-CBC790DC54B4}" type="slidenum">
              <a:rPr lang="en-US" smtClean="0"/>
              <a:t>29</a:t>
            </a:fld>
            <a:endParaRPr lang="en-US" dirty="0"/>
          </a:p>
        </p:txBody>
      </p:sp>
    </p:spTree>
    <p:extLst>
      <p:ext uri="{BB962C8B-B14F-4D97-AF65-F5344CB8AC3E}">
        <p14:creationId xmlns:p14="http://schemas.microsoft.com/office/powerpoint/2010/main" val="18211875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AU"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3</a:t>
            </a:fld>
            <a:endParaRPr lang="en-GB"/>
          </a:p>
        </p:txBody>
      </p:sp>
    </p:spTree>
    <p:extLst>
      <p:ext uri="{BB962C8B-B14F-4D97-AF65-F5344CB8AC3E}">
        <p14:creationId xmlns:p14="http://schemas.microsoft.com/office/powerpoint/2010/main" val="24956981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1" u="none" strike="noStrike" kern="1200" dirty="0">
                <a:solidFill>
                  <a:schemeClr val="tx1"/>
                </a:solidFill>
                <a:effectLst/>
                <a:latin typeface="Myriad Pro" panose="020B0703030403020204" pitchFamily="34" charset="0"/>
                <a:ea typeface="+mn-ea"/>
                <a:cs typeface="+mn-cs"/>
              </a:rPr>
              <a:t>One part known</a:t>
            </a:r>
            <a:r>
              <a:rPr lang="en-GB" sz="1200" i="1" kern="1200" dirty="0">
                <a:solidFill>
                  <a:schemeClr val="tx1"/>
                </a:solidFill>
                <a:effectLst/>
                <a:latin typeface="Myriad Pro" panose="020B0703030403020204" pitchFamily="34" charset="0"/>
                <a:ea typeface="+mn-ea"/>
                <a:cs typeface="+mn-cs"/>
              </a:rPr>
              <a:t>/two parts missing </a:t>
            </a:r>
          </a:p>
        </p:txBody>
      </p:sp>
      <p:sp>
        <p:nvSpPr>
          <p:cNvPr id="4" name="Slide Number Placeholder 3"/>
          <p:cNvSpPr>
            <a:spLocks noGrp="1"/>
          </p:cNvSpPr>
          <p:nvPr>
            <p:ph type="sldNum" sz="quarter" idx="10"/>
          </p:nvPr>
        </p:nvSpPr>
        <p:spPr/>
        <p:txBody>
          <a:bodyPr/>
          <a:lstStyle/>
          <a:p>
            <a:fld id="{38B2033A-FB0F-7949-A9F0-CBC790DC54B4}" type="slidenum">
              <a:rPr lang="en-US" smtClean="0"/>
              <a:t>30</a:t>
            </a:fld>
            <a:endParaRPr lang="en-US" dirty="0"/>
          </a:p>
        </p:txBody>
      </p:sp>
    </p:spTree>
    <p:extLst>
      <p:ext uri="{BB962C8B-B14F-4D97-AF65-F5344CB8AC3E}">
        <p14:creationId xmlns:p14="http://schemas.microsoft.com/office/powerpoint/2010/main" val="317555493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31</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69825356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32</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81889097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33</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75830305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34</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54515148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36</a:t>
            </a:fld>
            <a:endParaRPr lang="en-GB"/>
          </a:p>
        </p:txBody>
      </p:sp>
    </p:spTree>
    <p:extLst>
      <p:ext uri="{BB962C8B-B14F-4D97-AF65-F5344CB8AC3E}">
        <p14:creationId xmlns:p14="http://schemas.microsoft.com/office/powerpoint/2010/main" val="331448589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37</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31728616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i="1" kern="1200" dirty="0">
                <a:solidFill>
                  <a:schemeClr val="tx1"/>
                </a:solidFill>
                <a:effectLst/>
                <a:latin typeface="Myriad Pro" panose="020B0503030403020204" pitchFamily="34" charset="0"/>
                <a:ea typeface="+mn-ea"/>
                <a:cs typeface="+mn-cs"/>
              </a:rPr>
              <a:t>Draw a diagram to represent the total number of children in Reception, Year One and Year Two.</a:t>
            </a:r>
          </a:p>
        </p:txBody>
      </p:sp>
      <p:sp>
        <p:nvSpPr>
          <p:cNvPr id="4" name="Slide Number Placeholder 3"/>
          <p:cNvSpPr>
            <a:spLocks noGrp="1"/>
          </p:cNvSpPr>
          <p:nvPr>
            <p:ph type="sldNum" sz="quarter" idx="10"/>
          </p:nvPr>
        </p:nvSpPr>
        <p:spPr/>
        <p:txBody>
          <a:bodyPr/>
          <a:lstStyle/>
          <a:p>
            <a:fld id="{38B2033A-FB0F-7949-A9F0-CBC790DC54B4}" type="slidenum">
              <a:rPr lang="en-US" smtClean="0"/>
              <a:t>38</a:t>
            </a:fld>
            <a:endParaRPr lang="en-US" dirty="0"/>
          </a:p>
        </p:txBody>
      </p:sp>
    </p:spTree>
    <p:extLst>
      <p:ext uri="{BB962C8B-B14F-4D97-AF65-F5344CB8AC3E}">
        <p14:creationId xmlns:p14="http://schemas.microsoft.com/office/powerpoint/2010/main" val="265326549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i="1" kern="1200" dirty="0">
                <a:solidFill>
                  <a:schemeClr val="tx1"/>
                </a:solidFill>
                <a:effectLst/>
                <a:latin typeface="Myriad Pro" panose="020B0503030403020204" pitchFamily="34" charset="0"/>
                <a:ea typeface="+mn-ea"/>
                <a:cs typeface="+mn-cs"/>
              </a:rPr>
              <a:t>If I line the three pieces of furniture up along a wall, side-by-side, how much width do they take up?</a:t>
            </a:r>
          </a:p>
        </p:txBody>
      </p:sp>
      <p:sp>
        <p:nvSpPr>
          <p:cNvPr id="4" name="Slide Number Placeholder 3"/>
          <p:cNvSpPr>
            <a:spLocks noGrp="1"/>
          </p:cNvSpPr>
          <p:nvPr>
            <p:ph type="sldNum" sz="quarter" idx="10"/>
          </p:nvPr>
        </p:nvSpPr>
        <p:spPr/>
        <p:txBody>
          <a:bodyPr/>
          <a:lstStyle/>
          <a:p>
            <a:fld id="{38B2033A-FB0F-7949-A9F0-CBC790DC54B4}" type="slidenum">
              <a:rPr lang="en-US" smtClean="0"/>
              <a:t>39</a:t>
            </a:fld>
            <a:endParaRPr lang="en-US" dirty="0"/>
          </a:p>
        </p:txBody>
      </p:sp>
    </p:spTree>
    <p:extLst>
      <p:ext uri="{BB962C8B-B14F-4D97-AF65-F5344CB8AC3E}">
        <p14:creationId xmlns:p14="http://schemas.microsoft.com/office/powerpoint/2010/main" val="352974225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i="1" kern="1200" dirty="0">
                <a:solidFill>
                  <a:schemeClr val="tx1"/>
                </a:solidFill>
                <a:effectLst/>
                <a:latin typeface="+mn-lt"/>
                <a:ea typeface="+mn-ea"/>
                <a:cs typeface="+mn-cs"/>
              </a:rPr>
              <a:t>Tell a story to go with this representation.</a:t>
            </a:r>
            <a:endParaRPr lang="en-GB" sz="1200" i="1" kern="1200" dirty="0">
              <a:solidFill>
                <a:schemeClr val="tx1"/>
              </a:solidFill>
              <a:effectLst/>
              <a:latin typeface="Myriad Pro" panose="020B0503030403020204" pitchFamily="34" charset="0"/>
              <a:ea typeface="+mn-ea"/>
              <a:cs typeface="+mn-cs"/>
            </a:endParaRPr>
          </a:p>
        </p:txBody>
      </p:sp>
      <p:sp>
        <p:nvSpPr>
          <p:cNvPr id="4" name="Slide Number Placeholder 3"/>
          <p:cNvSpPr>
            <a:spLocks noGrp="1"/>
          </p:cNvSpPr>
          <p:nvPr>
            <p:ph type="sldNum" sz="quarter" idx="10"/>
          </p:nvPr>
        </p:nvSpPr>
        <p:spPr/>
        <p:txBody>
          <a:bodyPr/>
          <a:lstStyle/>
          <a:p>
            <a:fld id="{38B2033A-FB0F-7949-A9F0-CBC790DC54B4}" type="slidenum">
              <a:rPr lang="en-US" smtClean="0"/>
              <a:t>40</a:t>
            </a:fld>
            <a:endParaRPr lang="en-US" dirty="0"/>
          </a:p>
        </p:txBody>
      </p:sp>
    </p:spTree>
    <p:extLst>
      <p:ext uri="{BB962C8B-B14F-4D97-AF65-F5344CB8AC3E}">
        <p14:creationId xmlns:p14="http://schemas.microsoft.com/office/powerpoint/2010/main" val="655455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AU"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4</a:t>
            </a:fld>
            <a:endParaRPr lang="en-GB"/>
          </a:p>
        </p:txBody>
      </p:sp>
    </p:spTree>
    <p:extLst>
      <p:ext uri="{BB962C8B-B14F-4D97-AF65-F5344CB8AC3E}">
        <p14:creationId xmlns:p14="http://schemas.microsoft.com/office/powerpoint/2010/main" val="288063561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41</a:t>
            </a:fld>
            <a:endParaRPr lang="en-GB"/>
          </a:p>
        </p:txBody>
      </p:sp>
    </p:spTree>
    <p:extLst>
      <p:ext uri="{BB962C8B-B14F-4D97-AF65-F5344CB8AC3E}">
        <p14:creationId xmlns:p14="http://schemas.microsoft.com/office/powerpoint/2010/main" val="21655505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42</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42175293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GB" sz="1200" i="1" kern="1200" dirty="0">
                <a:solidFill>
                  <a:schemeClr val="tx1"/>
                </a:solidFill>
                <a:effectLst/>
                <a:latin typeface="+mn-lt"/>
                <a:ea typeface="+mn-ea"/>
                <a:cs typeface="+mn-cs"/>
              </a:rPr>
              <a:t>Tell a story to go with this representation.</a:t>
            </a:r>
            <a:endParaRPr lang="en-GB" sz="1200" i="1" kern="1200" dirty="0">
              <a:solidFill>
                <a:schemeClr val="tx1"/>
              </a:solidFill>
              <a:effectLst/>
              <a:latin typeface="Myriad Pro" panose="020B0503030403020204" pitchFamily="34" charset="0"/>
              <a:ea typeface="+mn-ea"/>
              <a:cs typeface="+mn-cs"/>
            </a:endParaRPr>
          </a:p>
        </p:txBody>
      </p:sp>
      <p:sp>
        <p:nvSpPr>
          <p:cNvPr id="4" name="Slide Number Placeholder 3"/>
          <p:cNvSpPr>
            <a:spLocks noGrp="1"/>
          </p:cNvSpPr>
          <p:nvPr>
            <p:ph type="sldNum" sz="quarter" idx="10"/>
          </p:nvPr>
        </p:nvSpPr>
        <p:spPr/>
        <p:txBody>
          <a:bodyPr/>
          <a:lstStyle/>
          <a:p>
            <a:fld id="{38B2033A-FB0F-7949-A9F0-CBC790DC54B4}" type="slidenum">
              <a:rPr lang="en-US" smtClean="0"/>
              <a:t>43</a:t>
            </a:fld>
            <a:endParaRPr lang="en-US" dirty="0"/>
          </a:p>
        </p:txBody>
      </p:sp>
    </p:spTree>
    <p:extLst>
      <p:ext uri="{BB962C8B-B14F-4D97-AF65-F5344CB8AC3E}">
        <p14:creationId xmlns:p14="http://schemas.microsoft.com/office/powerpoint/2010/main" val="363504721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GB" sz="1200" i="1" kern="1200" dirty="0">
                <a:solidFill>
                  <a:schemeClr val="tx1"/>
                </a:solidFill>
                <a:effectLst/>
                <a:latin typeface="Myriad Pro" panose="020B0503030403020204" pitchFamily="34" charset="0"/>
                <a:ea typeface="+mn-ea"/>
                <a:cs typeface="+mn-cs"/>
              </a:rPr>
              <a:t>100 children choose a sport at an activity afternoon. 32 choose football, 40 choose basketball and 38 choose rounders.</a:t>
            </a:r>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en-GB" sz="1200" i="1" kern="1200" dirty="0">
                <a:solidFill>
                  <a:schemeClr val="tx1"/>
                </a:solidFill>
                <a:effectLst/>
                <a:latin typeface="Myriad Pro" panose="020B0503030403020204" pitchFamily="34" charset="0"/>
                <a:ea typeface="+mn-ea"/>
                <a:cs typeface="+mn-cs"/>
              </a:rPr>
              <a:t>How could you change the bar model to make it correct?</a:t>
            </a:r>
          </a:p>
        </p:txBody>
      </p:sp>
      <p:sp>
        <p:nvSpPr>
          <p:cNvPr id="4" name="Slide Number Placeholder 3"/>
          <p:cNvSpPr>
            <a:spLocks noGrp="1"/>
          </p:cNvSpPr>
          <p:nvPr>
            <p:ph type="sldNum" sz="quarter" idx="10"/>
          </p:nvPr>
        </p:nvSpPr>
        <p:spPr/>
        <p:txBody>
          <a:bodyPr/>
          <a:lstStyle/>
          <a:p>
            <a:fld id="{38B2033A-FB0F-7949-A9F0-CBC790DC54B4}" type="slidenum">
              <a:rPr lang="en-US" smtClean="0"/>
              <a:t>44</a:t>
            </a:fld>
            <a:endParaRPr lang="en-US" dirty="0"/>
          </a:p>
        </p:txBody>
      </p:sp>
    </p:spTree>
    <p:extLst>
      <p:ext uri="{BB962C8B-B14F-4D97-AF65-F5344CB8AC3E}">
        <p14:creationId xmlns:p14="http://schemas.microsoft.com/office/powerpoint/2010/main" val="427111476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45</a:t>
            </a:fld>
            <a:endParaRPr lang="en-GB"/>
          </a:p>
        </p:txBody>
      </p:sp>
    </p:spTree>
    <p:extLst>
      <p:ext uri="{BB962C8B-B14F-4D97-AF65-F5344CB8AC3E}">
        <p14:creationId xmlns:p14="http://schemas.microsoft.com/office/powerpoint/2010/main" val="164913260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46</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97729690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GB" sz="1200" i="1" kern="1200" dirty="0">
                <a:solidFill>
                  <a:schemeClr val="tx1"/>
                </a:solidFill>
                <a:effectLst/>
                <a:latin typeface="Myriad Pro" panose="020B0503030403020204" pitchFamily="34" charset="0"/>
                <a:ea typeface="+mn-ea"/>
                <a:cs typeface="+mn-cs"/>
              </a:rPr>
              <a:t>Noah draws this diagram.</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i="1" kern="1200" dirty="0">
                <a:solidFill>
                  <a:schemeClr val="tx1"/>
                </a:solidFill>
                <a:effectLst/>
                <a:latin typeface="Myriad Pro" panose="020B0503030403020204" pitchFamily="34" charset="0"/>
                <a:ea typeface="+mn-ea"/>
                <a:cs typeface="+mn-cs"/>
              </a:rPr>
              <a:t>Is it correct?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i="1" kern="1200" dirty="0">
                <a:solidFill>
                  <a:schemeClr val="tx1"/>
                </a:solidFill>
                <a:effectLst/>
                <a:latin typeface="Myriad Pro" panose="020B0503030403020204" pitchFamily="34" charset="0"/>
                <a:ea typeface="+mn-ea"/>
                <a:cs typeface="+mn-cs"/>
              </a:rPr>
              <a:t>How could you change it to make it correct?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i="1" kern="1200" dirty="0">
                <a:solidFill>
                  <a:schemeClr val="tx1"/>
                </a:solidFill>
                <a:effectLst/>
                <a:latin typeface="Myriad Pro" panose="020B0503030403020204" pitchFamily="34" charset="0"/>
                <a:ea typeface="+mn-ea"/>
                <a:cs typeface="+mn-cs"/>
              </a:rPr>
              <a:t>Can you think of another way?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i="1" kern="1200" dirty="0">
                <a:solidFill>
                  <a:schemeClr val="tx1"/>
                </a:solidFill>
                <a:effectLst/>
                <a:latin typeface="Myriad Pro" panose="020B0503030403020204" pitchFamily="34" charset="0"/>
                <a:ea typeface="+mn-ea"/>
                <a:cs typeface="+mn-cs"/>
              </a:rPr>
              <a:t>And another?</a:t>
            </a:r>
          </a:p>
        </p:txBody>
      </p:sp>
      <p:sp>
        <p:nvSpPr>
          <p:cNvPr id="4" name="Slide Number Placeholder 3"/>
          <p:cNvSpPr>
            <a:spLocks noGrp="1"/>
          </p:cNvSpPr>
          <p:nvPr>
            <p:ph type="sldNum" sz="quarter" idx="10"/>
          </p:nvPr>
        </p:nvSpPr>
        <p:spPr/>
        <p:txBody>
          <a:bodyPr/>
          <a:lstStyle/>
          <a:p>
            <a:fld id="{38B2033A-FB0F-7949-A9F0-CBC790DC54B4}" type="slidenum">
              <a:rPr lang="en-US" smtClean="0"/>
              <a:t>47</a:t>
            </a:fld>
            <a:endParaRPr lang="en-US" dirty="0"/>
          </a:p>
        </p:txBody>
      </p:sp>
    </p:spTree>
    <p:extLst>
      <p:ext uri="{BB962C8B-B14F-4D97-AF65-F5344CB8AC3E}">
        <p14:creationId xmlns:p14="http://schemas.microsoft.com/office/powerpoint/2010/main" val="314207476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i="1" kern="1200" dirty="0">
                <a:solidFill>
                  <a:schemeClr val="tx1"/>
                </a:solidFill>
                <a:effectLst/>
                <a:latin typeface="Myriad Pro" panose="020B0503030403020204" pitchFamily="34" charset="0"/>
                <a:ea typeface="+mn-ea"/>
                <a:cs typeface="+mn-cs"/>
              </a:rPr>
              <a:t>The graph shows the approximate number of tickets sold for three different events at the 2012 London Olympics. Each value is rounded to the nearest 50,000.</a:t>
            </a:r>
          </a:p>
          <a:p>
            <a:r>
              <a:rPr lang="en-GB" sz="1200" i="1" kern="1200" dirty="0">
                <a:solidFill>
                  <a:schemeClr val="tx1"/>
                </a:solidFill>
                <a:effectLst/>
                <a:latin typeface="Myriad Pro" panose="020B0503030403020204" pitchFamily="34" charset="0"/>
                <a:ea typeface="+mn-ea"/>
                <a:cs typeface="+mn-cs"/>
              </a:rPr>
              <a:t>Felicity says that about 1,100,000 tickets were sold in total for these three events. Is she correct?</a:t>
            </a:r>
          </a:p>
          <a:p>
            <a:endParaRPr lang="en-GB" sz="1200" i="1" kern="1200" dirty="0">
              <a:solidFill>
                <a:schemeClr val="tx1"/>
              </a:solidFill>
              <a:effectLst/>
              <a:latin typeface="Myriad Pro" panose="020B0503030403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i="0" kern="1200" dirty="0">
                <a:solidFill>
                  <a:schemeClr val="tx1"/>
                </a:solidFill>
                <a:effectLst/>
                <a:latin typeface="Myriad Pro" panose="020B0503030403020204" pitchFamily="34" charset="0"/>
                <a:ea typeface="+mn-ea"/>
                <a:cs typeface="+mn-cs"/>
              </a:rPr>
              <a:t>Source: </a:t>
            </a:r>
            <a:r>
              <a:rPr lang="en-GB" sz="1200" i="1" kern="1200" dirty="0">
                <a:solidFill>
                  <a:schemeClr val="tx1"/>
                </a:solidFill>
                <a:effectLst/>
                <a:latin typeface="Myriad Pro" panose="020B0503030403020204" pitchFamily="34" charset="0"/>
                <a:ea typeface="+mn-ea"/>
                <a:cs typeface="+mn-cs"/>
              </a:rPr>
              <a:t>London Datastore, </a:t>
            </a:r>
            <a:r>
              <a:rPr lang="en-GB" sz="1200" i="0" kern="1200" dirty="0">
                <a:solidFill>
                  <a:schemeClr val="tx1"/>
                </a:solidFill>
                <a:effectLst/>
                <a:latin typeface="Myriad Pro" panose="020B0503030403020204" pitchFamily="34" charset="0"/>
                <a:ea typeface="+mn-ea"/>
                <a:cs typeface="+mn-cs"/>
              </a:rPr>
              <a:t>Public sector information licensed under the </a:t>
            </a:r>
            <a:r>
              <a:rPr lang="en-GB" sz="1200" i="0" u="none" kern="1200" dirty="0">
                <a:solidFill>
                  <a:schemeClr val="tx1"/>
                </a:solidFill>
                <a:effectLst/>
                <a:latin typeface="Myriad Pro" panose="020B0503030403020204" pitchFamily="34" charset="0"/>
                <a:ea typeface="+mn-ea"/>
                <a:cs typeface="+mn-cs"/>
              </a:rPr>
              <a:t>Open Government Licence v2.0</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u="none" strike="noStrike" kern="1200" dirty="0">
                <a:solidFill>
                  <a:schemeClr val="tx1"/>
                </a:solidFill>
                <a:effectLst/>
                <a:latin typeface="+mn-lt"/>
                <a:ea typeface="+mn-ea"/>
                <a:cs typeface="+mn-cs"/>
              </a:rPr>
              <a:t>http://www.nationalarchives.gov.uk/doc/open-government-licence/version/2/</a:t>
            </a:r>
            <a:endParaRPr lang="en-GB" sz="1200" i="1" u="none" kern="1200" dirty="0">
              <a:solidFill>
                <a:schemeClr val="tx1"/>
              </a:solidFill>
              <a:effectLst/>
              <a:latin typeface="Myriad Pro" panose="020B0503030403020204" pitchFamily="34" charset="0"/>
              <a:ea typeface="+mn-ea"/>
              <a:cs typeface="+mn-cs"/>
            </a:endParaRPr>
          </a:p>
        </p:txBody>
      </p:sp>
      <p:sp>
        <p:nvSpPr>
          <p:cNvPr id="4" name="Slide Number Placeholder 3"/>
          <p:cNvSpPr>
            <a:spLocks noGrp="1"/>
          </p:cNvSpPr>
          <p:nvPr>
            <p:ph type="sldNum" sz="quarter" idx="10"/>
          </p:nvPr>
        </p:nvSpPr>
        <p:spPr/>
        <p:txBody>
          <a:bodyPr/>
          <a:lstStyle/>
          <a:p>
            <a:fld id="{38B2033A-FB0F-7949-A9F0-CBC790DC54B4}" type="slidenum">
              <a:rPr lang="en-US" smtClean="0"/>
              <a:t>48</a:t>
            </a:fld>
            <a:endParaRPr lang="en-US" dirty="0"/>
          </a:p>
        </p:txBody>
      </p:sp>
    </p:spTree>
    <p:extLst>
      <p:ext uri="{BB962C8B-B14F-4D97-AF65-F5344CB8AC3E}">
        <p14:creationId xmlns:p14="http://schemas.microsoft.com/office/powerpoint/2010/main" val="302477106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GB" sz="1200" b="0" i="1" u="none" strike="noStrike" kern="1200" dirty="0">
                <a:solidFill>
                  <a:schemeClr val="tx1"/>
                </a:solidFill>
                <a:effectLst/>
                <a:latin typeface="Myriad Pro" panose="020B0703030403020204" pitchFamily="34" charset="0"/>
                <a:ea typeface="+mn-ea"/>
                <a:cs typeface="+mn-cs"/>
              </a:rPr>
              <a:t>The table shows the population of four islands. What is the total population of all four islands?</a:t>
            </a:r>
            <a:endParaRPr lang="en-GB" sz="1200" i="1" kern="1200" dirty="0">
              <a:solidFill>
                <a:schemeClr val="tx1"/>
              </a:solidFill>
              <a:effectLst/>
              <a:latin typeface="Myriad Pro" panose="020B0703030403020204" pitchFamily="34" charset="0"/>
              <a:ea typeface="+mn-ea"/>
              <a:cs typeface="+mn-cs"/>
            </a:endParaRPr>
          </a:p>
        </p:txBody>
      </p:sp>
      <p:sp>
        <p:nvSpPr>
          <p:cNvPr id="4" name="Slide Number Placeholder 3"/>
          <p:cNvSpPr>
            <a:spLocks noGrp="1"/>
          </p:cNvSpPr>
          <p:nvPr>
            <p:ph type="sldNum" sz="quarter" idx="10"/>
          </p:nvPr>
        </p:nvSpPr>
        <p:spPr/>
        <p:txBody>
          <a:bodyPr/>
          <a:lstStyle/>
          <a:p>
            <a:fld id="{38B2033A-FB0F-7949-A9F0-CBC790DC54B4}" type="slidenum">
              <a:rPr lang="en-US" smtClean="0"/>
              <a:t>49</a:t>
            </a:fld>
            <a:endParaRPr lang="en-US" dirty="0"/>
          </a:p>
        </p:txBody>
      </p:sp>
    </p:spTree>
    <p:extLst>
      <p:ext uri="{BB962C8B-B14F-4D97-AF65-F5344CB8AC3E}">
        <p14:creationId xmlns:p14="http://schemas.microsoft.com/office/powerpoint/2010/main" val="272840103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50</a:t>
            </a:fld>
            <a:endParaRPr lang="en-GB"/>
          </a:p>
        </p:txBody>
      </p:sp>
    </p:spTree>
    <p:extLst>
      <p:ext uri="{BB962C8B-B14F-4D97-AF65-F5344CB8AC3E}">
        <p14:creationId xmlns:p14="http://schemas.microsoft.com/office/powerpoint/2010/main" val="30190988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AU"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5</a:t>
            </a:fld>
            <a:endParaRPr lang="en-GB"/>
          </a:p>
        </p:txBody>
      </p:sp>
    </p:spTree>
    <p:extLst>
      <p:ext uri="{BB962C8B-B14F-4D97-AF65-F5344CB8AC3E}">
        <p14:creationId xmlns:p14="http://schemas.microsoft.com/office/powerpoint/2010/main" val="411797078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51</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69087665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i="1" kern="1200" dirty="0">
                <a:solidFill>
                  <a:schemeClr val="tx1"/>
                </a:solidFill>
                <a:effectLst/>
                <a:latin typeface="Myriad Pro" panose="020B0503030403020204" pitchFamily="34" charset="0"/>
                <a:ea typeface="+mn-ea"/>
                <a:cs typeface="+mn-cs"/>
              </a:rPr>
              <a:t>80 children chose an orange, apple or banana for fruit break. 16 children chose oranges and 23 chose apples. How many chose bananas?</a:t>
            </a:r>
            <a:endParaRPr lang="en-GB" sz="1200" kern="1200" dirty="0">
              <a:solidFill>
                <a:schemeClr val="tx1"/>
              </a:solidFill>
              <a:effectLst/>
              <a:latin typeface="Myriad Pro" panose="020B0503030403020204" pitchFamily="34" charset="0"/>
              <a:ea typeface="+mn-ea"/>
              <a:cs typeface="+mn-cs"/>
            </a:endParaRPr>
          </a:p>
        </p:txBody>
      </p:sp>
      <p:sp>
        <p:nvSpPr>
          <p:cNvPr id="4" name="Slide Number Placeholder 3"/>
          <p:cNvSpPr>
            <a:spLocks noGrp="1"/>
          </p:cNvSpPr>
          <p:nvPr>
            <p:ph type="sldNum" sz="quarter" idx="10"/>
          </p:nvPr>
        </p:nvSpPr>
        <p:spPr/>
        <p:txBody>
          <a:bodyPr/>
          <a:lstStyle/>
          <a:p>
            <a:fld id="{38B2033A-FB0F-7949-A9F0-CBC790DC54B4}" type="slidenum">
              <a:rPr lang="en-US" smtClean="0"/>
              <a:t>52</a:t>
            </a:fld>
            <a:endParaRPr lang="en-US" dirty="0"/>
          </a:p>
        </p:txBody>
      </p:sp>
    </p:spTree>
    <p:extLst>
      <p:ext uri="{BB962C8B-B14F-4D97-AF65-F5344CB8AC3E}">
        <p14:creationId xmlns:p14="http://schemas.microsoft.com/office/powerpoint/2010/main" val="85605919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53</a:t>
            </a:fld>
            <a:endParaRPr lang="en-GB"/>
          </a:p>
        </p:txBody>
      </p:sp>
    </p:spTree>
    <p:extLst>
      <p:ext uri="{BB962C8B-B14F-4D97-AF65-F5344CB8AC3E}">
        <p14:creationId xmlns:p14="http://schemas.microsoft.com/office/powerpoint/2010/main" val="306856201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54</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5952362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i="1" kern="1200" dirty="0">
                <a:solidFill>
                  <a:schemeClr val="tx1"/>
                </a:solidFill>
                <a:effectLst/>
                <a:latin typeface="Myriad Pro" panose="020B0503030403020204" pitchFamily="34" charset="0"/>
                <a:ea typeface="+mn-ea"/>
                <a:cs typeface="+mn-cs"/>
              </a:rPr>
              <a:t>Jack mixes together some flour, 125 g butter and 55 g sugar. All the ingredients together weigh 360 g. How much flour does Jack use?</a:t>
            </a:r>
            <a:endParaRPr lang="en-GB" sz="1200" kern="1200" dirty="0">
              <a:solidFill>
                <a:schemeClr val="tx1"/>
              </a:solidFill>
              <a:effectLst/>
              <a:latin typeface="Myriad Pro" panose="020B0503030403020204" pitchFamily="34" charset="0"/>
              <a:ea typeface="+mn-ea"/>
              <a:cs typeface="+mn-cs"/>
            </a:endParaRPr>
          </a:p>
        </p:txBody>
      </p:sp>
      <p:sp>
        <p:nvSpPr>
          <p:cNvPr id="4" name="Slide Number Placeholder 3"/>
          <p:cNvSpPr>
            <a:spLocks noGrp="1"/>
          </p:cNvSpPr>
          <p:nvPr>
            <p:ph type="sldNum" sz="quarter" idx="10"/>
          </p:nvPr>
        </p:nvSpPr>
        <p:spPr/>
        <p:txBody>
          <a:bodyPr/>
          <a:lstStyle/>
          <a:p>
            <a:fld id="{38B2033A-FB0F-7949-A9F0-CBC790DC54B4}" type="slidenum">
              <a:rPr lang="en-US" smtClean="0"/>
              <a:t>55</a:t>
            </a:fld>
            <a:endParaRPr lang="en-US" dirty="0"/>
          </a:p>
        </p:txBody>
      </p:sp>
    </p:spTree>
    <p:extLst>
      <p:ext uri="{BB962C8B-B14F-4D97-AF65-F5344CB8AC3E}">
        <p14:creationId xmlns:p14="http://schemas.microsoft.com/office/powerpoint/2010/main" val="5054256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i="1" kern="1200" dirty="0">
                <a:solidFill>
                  <a:schemeClr val="tx1"/>
                </a:solidFill>
                <a:effectLst/>
                <a:latin typeface="Myriad Pro" panose="020B0503030403020204" pitchFamily="34" charset="0"/>
                <a:ea typeface="+mn-ea"/>
                <a:cs typeface="+mn-cs"/>
              </a:rPr>
              <a:t>I have 1 m of ribbon. I cut off 0.5 m to use for a hair tie and another 15 cm to use for a bracelet. How much do I have left?</a:t>
            </a:r>
            <a:endParaRPr lang="en-GB" sz="1200" kern="1200" dirty="0">
              <a:solidFill>
                <a:schemeClr val="tx1"/>
              </a:solidFill>
              <a:effectLst/>
              <a:latin typeface="Myriad Pro" panose="020B0503030403020204" pitchFamily="34" charset="0"/>
              <a:ea typeface="+mn-ea"/>
              <a:cs typeface="+mn-cs"/>
            </a:endParaRPr>
          </a:p>
        </p:txBody>
      </p:sp>
      <p:sp>
        <p:nvSpPr>
          <p:cNvPr id="4" name="Slide Number Placeholder 3"/>
          <p:cNvSpPr>
            <a:spLocks noGrp="1"/>
          </p:cNvSpPr>
          <p:nvPr>
            <p:ph type="sldNum" sz="quarter" idx="10"/>
          </p:nvPr>
        </p:nvSpPr>
        <p:spPr/>
        <p:txBody>
          <a:bodyPr/>
          <a:lstStyle/>
          <a:p>
            <a:fld id="{38B2033A-FB0F-7949-A9F0-CBC790DC54B4}" type="slidenum">
              <a:rPr lang="en-US" smtClean="0"/>
              <a:t>56</a:t>
            </a:fld>
            <a:endParaRPr lang="en-US" dirty="0"/>
          </a:p>
        </p:txBody>
      </p:sp>
    </p:spTree>
    <p:extLst>
      <p:ext uri="{BB962C8B-B14F-4D97-AF65-F5344CB8AC3E}">
        <p14:creationId xmlns:p14="http://schemas.microsoft.com/office/powerpoint/2010/main" val="45752957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i="1" kern="1200" dirty="0">
                <a:solidFill>
                  <a:schemeClr val="tx1"/>
                </a:solidFill>
                <a:effectLst/>
                <a:latin typeface="Myriad Pro" panose="020B0503030403020204" pitchFamily="34" charset="0"/>
                <a:ea typeface="+mn-ea"/>
                <a:cs typeface="+mn-cs"/>
              </a:rPr>
              <a:t>Rahul is solving a word problem involving favourite drinks. He draws this representation.</a:t>
            </a:r>
          </a:p>
          <a:p>
            <a:r>
              <a:rPr lang="en-GB" sz="1200" i="1" kern="1200" dirty="0">
                <a:solidFill>
                  <a:schemeClr val="tx1"/>
                </a:solidFill>
                <a:effectLst/>
                <a:latin typeface="Myriad Pro" panose="020B0503030403020204" pitchFamily="34" charset="0"/>
                <a:ea typeface="+mn-ea"/>
                <a:cs typeface="+mn-cs"/>
              </a:rPr>
              <a:t>Use Rahul’s model to decide whether the following equations are true or false.</a:t>
            </a:r>
            <a:endParaRPr lang="en-GB" sz="1200" kern="1200" dirty="0">
              <a:solidFill>
                <a:schemeClr val="tx1"/>
              </a:solidFill>
              <a:effectLst/>
              <a:latin typeface="Myriad Pro" panose="020B0503030403020204" pitchFamily="34" charset="0"/>
              <a:ea typeface="+mn-ea"/>
              <a:cs typeface="+mn-cs"/>
            </a:endParaRPr>
          </a:p>
        </p:txBody>
      </p:sp>
      <p:sp>
        <p:nvSpPr>
          <p:cNvPr id="4" name="Slide Number Placeholder 3"/>
          <p:cNvSpPr>
            <a:spLocks noGrp="1"/>
          </p:cNvSpPr>
          <p:nvPr>
            <p:ph type="sldNum" sz="quarter" idx="10"/>
          </p:nvPr>
        </p:nvSpPr>
        <p:spPr/>
        <p:txBody>
          <a:bodyPr/>
          <a:lstStyle/>
          <a:p>
            <a:fld id="{38B2033A-FB0F-7949-A9F0-CBC790DC54B4}" type="slidenum">
              <a:rPr lang="en-US" smtClean="0"/>
              <a:t>57</a:t>
            </a:fld>
            <a:endParaRPr lang="en-US" dirty="0"/>
          </a:p>
        </p:txBody>
      </p:sp>
    </p:spTree>
    <p:extLst>
      <p:ext uri="{BB962C8B-B14F-4D97-AF65-F5344CB8AC3E}">
        <p14:creationId xmlns:p14="http://schemas.microsoft.com/office/powerpoint/2010/main" val="80713572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Rahul writes a correct equation. Complete the similar equations.</a:t>
            </a:r>
            <a:endParaRPr lang="en-GB" sz="1200" kern="1200" dirty="0">
              <a:solidFill>
                <a:schemeClr val="tx1"/>
              </a:solidFill>
              <a:effectLst/>
              <a:latin typeface="Myriad Pro" panose="020B0503030403020204" pitchFamily="34" charset="0"/>
              <a:ea typeface="+mn-ea"/>
              <a:cs typeface="+mn-cs"/>
            </a:endParaRPr>
          </a:p>
        </p:txBody>
      </p:sp>
      <p:sp>
        <p:nvSpPr>
          <p:cNvPr id="4" name="Slide Number Placeholder 3"/>
          <p:cNvSpPr>
            <a:spLocks noGrp="1"/>
          </p:cNvSpPr>
          <p:nvPr>
            <p:ph type="sldNum" sz="quarter" idx="10"/>
          </p:nvPr>
        </p:nvSpPr>
        <p:spPr/>
        <p:txBody>
          <a:bodyPr/>
          <a:lstStyle/>
          <a:p>
            <a:fld id="{38B2033A-FB0F-7949-A9F0-CBC790DC54B4}" type="slidenum">
              <a:rPr lang="en-US" smtClean="0"/>
              <a:t>58</a:t>
            </a:fld>
            <a:endParaRPr lang="en-US" dirty="0"/>
          </a:p>
        </p:txBody>
      </p:sp>
    </p:spTree>
    <p:extLst>
      <p:ext uri="{BB962C8B-B14F-4D97-AF65-F5344CB8AC3E}">
        <p14:creationId xmlns:p14="http://schemas.microsoft.com/office/powerpoint/2010/main" val="282570790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i="1" kern="1200" dirty="0">
                <a:solidFill>
                  <a:schemeClr val="tx1"/>
                </a:solidFill>
                <a:effectLst/>
                <a:latin typeface="Myriad Pro" panose="020B0503030403020204" pitchFamily="34" charset="0"/>
                <a:ea typeface="+mn-ea"/>
                <a:cs typeface="+mn-cs"/>
              </a:rPr>
              <a:t>Use the equations to complete this table of data about different year groups’ favourite drinks.</a:t>
            </a:r>
            <a:endParaRPr lang="en-GB" sz="1200" kern="1200" dirty="0">
              <a:solidFill>
                <a:schemeClr val="tx1"/>
              </a:solidFill>
              <a:effectLst/>
              <a:latin typeface="Myriad Pro" panose="020B0503030403020204" pitchFamily="34" charset="0"/>
              <a:ea typeface="+mn-ea"/>
              <a:cs typeface="+mn-cs"/>
            </a:endParaRPr>
          </a:p>
        </p:txBody>
      </p:sp>
      <p:sp>
        <p:nvSpPr>
          <p:cNvPr id="4" name="Slide Number Placeholder 3"/>
          <p:cNvSpPr>
            <a:spLocks noGrp="1"/>
          </p:cNvSpPr>
          <p:nvPr>
            <p:ph type="sldNum" sz="quarter" idx="10"/>
          </p:nvPr>
        </p:nvSpPr>
        <p:spPr/>
        <p:txBody>
          <a:bodyPr/>
          <a:lstStyle/>
          <a:p>
            <a:fld id="{38B2033A-FB0F-7949-A9F0-CBC790DC54B4}" type="slidenum">
              <a:rPr lang="en-US" smtClean="0"/>
              <a:t>59</a:t>
            </a:fld>
            <a:endParaRPr lang="en-US" dirty="0"/>
          </a:p>
        </p:txBody>
      </p:sp>
    </p:spTree>
    <p:extLst>
      <p:ext uri="{BB962C8B-B14F-4D97-AF65-F5344CB8AC3E}">
        <p14:creationId xmlns:p14="http://schemas.microsoft.com/office/powerpoint/2010/main" val="398231868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60</a:t>
            </a:fld>
            <a:endParaRPr lang="en-GB"/>
          </a:p>
        </p:txBody>
      </p:sp>
    </p:spTree>
    <p:extLst>
      <p:ext uri="{BB962C8B-B14F-4D97-AF65-F5344CB8AC3E}">
        <p14:creationId xmlns:p14="http://schemas.microsoft.com/office/powerpoint/2010/main" val="37234704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AU"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6</a:t>
            </a:fld>
            <a:endParaRPr lang="en-GB"/>
          </a:p>
        </p:txBody>
      </p:sp>
    </p:spTree>
    <p:extLst>
      <p:ext uri="{BB962C8B-B14F-4D97-AF65-F5344CB8AC3E}">
        <p14:creationId xmlns:p14="http://schemas.microsoft.com/office/powerpoint/2010/main" val="291192979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61</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96596268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Myriad Pro" panose="020B0503030403020204" pitchFamily="34" charset="0"/>
              <a:ea typeface="+mn-ea"/>
              <a:cs typeface="+mn-cs"/>
            </a:endParaRPr>
          </a:p>
        </p:txBody>
      </p:sp>
      <p:sp>
        <p:nvSpPr>
          <p:cNvPr id="4" name="Slide Number Placeholder 3"/>
          <p:cNvSpPr>
            <a:spLocks noGrp="1"/>
          </p:cNvSpPr>
          <p:nvPr>
            <p:ph type="sldNum" sz="quarter" idx="10"/>
          </p:nvPr>
        </p:nvSpPr>
        <p:spPr/>
        <p:txBody>
          <a:bodyPr/>
          <a:lstStyle/>
          <a:p>
            <a:fld id="{38B2033A-FB0F-7949-A9F0-CBC790DC54B4}" type="slidenum">
              <a:rPr lang="en-US" smtClean="0"/>
              <a:t>62</a:t>
            </a:fld>
            <a:endParaRPr lang="en-US" dirty="0"/>
          </a:p>
        </p:txBody>
      </p:sp>
    </p:spTree>
    <p:extLst>
      <p:ext uri="{BB962C8B-B14F-4D97-AF65-F5344CB8AC3E}">
        <p14:creationId xmlns:p14="http://schemas.microsoft.com/office/powerpoint/2010/main" val="303993888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Myriad Pro" panose="020B0503030403020204" pitchFamily="34" charset="0"/>
              <a:ea typeface="+mn-ea"/>
              <a:cs typeface="+mn-cs"/>
            </a:endParaRPr>
          </a:p>
        </p:txBody>
      </p:sp>
      <p:sp>
        <p:nvSpPr>
          <p:cNvPr id="4" name="Slide Number Placeholder 3"/>
          <p:cNvSpPr>
            <a:spLocks noGrp="1"/>
          </p:cNvSpPr>
          <p:nvPr>
            <p:ph type="sldNum" sz="quarter" idx="10"/>
          </p:nvPr>
        </p:nvSpPr>
        <p:spPr/>
        <p:txBody>
          <a:bodyPr/>
          <a:lstStyle/>
          <a:p>
            <a:fld id="{38B2033A-FB0F-7949-A9F0-CBC790DC54B4}" type="slidenum">
              <a:rPr lang="en-US" smtClean="0"/>
              <a:t>63</a:t>
            </a:fld>
            <a:endParaRPr lang="en-US" dirty="0"/>
          </a:p>
        </p:txBody>
      </p:sp>
    </p:spTree>
    <p:extLst>
      <p:ext uri="{BB962C8B-B14F-4D97-AF65-F5344CB8AC3E}">
        <p14:creationId xmlns:p14="http://schemas.microsoft.com/office/powerpoint/2010/main" val="87331603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Myriad Pro" panose="020B0503030403020204" pitchFamily="34" charset="0"/>
              <a:ea typeface="+mn-ea"/>
              <a:cs typeface="+mn-cs"/>
            </a:endParaRPr>
          </a:p>
        </p:txBody>
      </p:sp>
      <p:sp>
        <p:nvSpPr>
          <p:cNvPr id="4" name="Slide Number Placeholder 3"/>
          <p:cNvSpPr>
            <a:spLocks noGrp="1"/>
          </p:cNvSpPr>
          <p:nvPr>
            <p:ph type="sldNum" sz="quarter" idx="10"/>
          </p:nvPr>
        </p:nvSpPr>
        <p:spPr/>
        <p:txBody>
          <a:bodyPr/>
          <a:lstStyle/>
          <a:p>
            <a:fld id="{38B2033A-FB0F-7949-A9F0-CBC790DC54B4}" type="slidenum">
              <a:rPr lang="en-US" smtClean="0"/>
              <a:t>64</a:t>
            </a:fld>
            <a:endParaRPr lang="en-US" dirty="0"/>
          </a:p>
        </p:txBody>
      </p:sp>
    </p:spTree>
    <p:extLst>
      <p:ext uri="{BB962C8B-B14F-4D97-AF65-F5344CB8AC3E}">
        <p14:creationId xmlns:p14="http://schemas.microsoft.com/office/powerpoint/2010/main" val="176953336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65</a:t>
            </a:fld>
            <a:endParaRPr lang="en-GB"/>
          </a:p>
        </p:txBody>
      </p:sp>
    </p:spTree>
    <p:extLst>
      <p:ext uri="{BB962C8B-B14F-4D97-AF65-F5344CB8AC3E}">
        <p14:creationId xmlns:p14="http://schemas.microsoft.com/office/powerpoint/2010/main" val="346394356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66</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76371592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8B2033A-FB0F-7949-A9F0-CBC790DC54B4}" type="slidenum">
              <a:rPr lang="en-US" smtClean="0"/>
              <a:t>73</a:t>
            </a:fld>
            <a:endParaRPr lang="en-US" dirty="0"/>
          </a:p>
        </p:txBody>
      </p:sp>
    </p:spTree>
    <p:extLst>
      <p:ext uri="{BB962C8B-B14F-4D97-AF65-F5344CB8AC3E}">
        <p14:creationId xmlns:p14="http://schemas.microsoft.com/office/powerpoint/2010/main" val="1547260313"/>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8B2033A-FB0F-7949-A9F0-CBC790DC54B4}" type="slidenum">
              <a:rPr lang="en-US" smtClean="0"/>
              <a:t>74</a:t>
            </a:fld>
            <a:endParaRPr lang="en-US" dirty="0"/>
          </a:p>
        </p:txBody>
      </p:sp>
    </p:spTree>
    <p:extLst>
      <p:ext uri="{BB962C8B-B14F-4D97-AF65-F5344CB8AC3E}">
        <p14:creationId xmlns:p14="http://schemas.microsoft.com/office/powerpoint/2010/main" val="3804552185"/>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75</a:t>
            </a:fld>
            <a:endParaRPr lang="en-GB"/>
          </a:p>
        </p:txBody>
      </p:sp>
    </p:spTree>
    <p:extLst>
      <p:ext uri="{BB962C8B-B14F-4D97-AF65-F5344CB8AC3E}">
        <p14:creationId xmlns:p14="http://schemas.microsoft.com/office/powerpoint/2010/main" val="3530092467"/>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76</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052222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AU"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7</a:t>
            </a:fld>
            <a:endParaRPr lang="en-GB"/>
          </a:p>
        </p:txBody>
      </p:sp>
    </p:spTree>
    <p:extLst>
      <p:ext uri="{BB962C8B-B14F-4D97-AF65-F5344CB8AC3E}">
        <p14:creationId xmlns:p14="http://schemas.microsoft.com/office/powerpoint/2010/main" val="1585362804"/>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8B2033A-FB0F-7949-A9F0-CBC790DC54B4}" type="slidenum">
              <a:rPr lang="en-US" smtClean="0"/>
              <a:t>79</a:t>
            </a:fld>
            <a:endParaRPr lang="en-US" dirty="0"/>
          </a:p>
        </p:txBody>
      </p:sp>
    </p:spTree>
    <p:extLst>
      <p:ext uri="{BB962C8B-B14F-4D97-AF65-F5344CB8AC3E}">
        <p14:creationId xmlns:p14="http://schemas.microsoft.com/office/powerpoint/2010/main" val="1547260313"/>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8B2033A-FB0F-7949-A9F0-CBC790DC54B4}" type="slidenum">
              <a:rPr lang="en-US" smtClean="0"/>
              <a:t>80</a:t>
            </a:fld>
            <a:endParaRPr lang="en-US" dirty="0"/>
          </a:p>
        </p:txBody>
      </p:sp>
    </p:spTree>
    <p:extLst>
      <p:ext uri="{BB962C8B-B14F-4D97-AF65-F5344CB8AC3E}">
        <p14:creationId xmlns:p14="http://schemas.microsoft.com/office/powerpoint/2010/main" val="3804552185"/>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Tree>
    <p:extLst>
      <p:ext uri="{BB962C8B-B14F-4D97-AF65-F5344CB8AC3E}">
        <p14:creationId xmlns:p14="http://schemas.microsoft.com/office/powerpoint/2010/main" val="2058902113"/>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82</a:t>
            </a:fld>
            <a:endParaRPr lang="en-GB"/>
          </a:p>
        </p:txBody>
      </p:sp>
    </p:spTree>
    <p:extLst>
      <p:ext uri="{BB962C8B-B14F-4D97-AF65-F5344CB8AC3E}">
        <p14:creationId xmlns:p14="http://schemas.microsoft.com/office/powerpoint/2010/main" val="1106648141"/>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83</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790944777"/>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8B2033A-FB0F-7949-A9F0-CBC790DC54B4}" type="slidenum">
              <a:rPr lang="en-US" smtClean="0"/>
              <a:t>89</a:t>
            </a:fld>
            <a:endParaRPr lang="en-US" dirty="0"/>
          </a:p>
        </p:txBody>
      </p:sp>
    </p:spTree>
    <p:extLst>
      <p:ext uri="{BB962C8B-B14F-4D97-AF65-F5344CB8AC3E}">
        <p14:creationId xmlns:p14="http://schemas.microsoft.com/office/powerpoint/2010/main" val="1547260313"/>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8B2033A-FB0F-7949-A9F0-CBC790DC54B4}" type="slidenum">
              <a:rPr lang="en-US" smtClean="0"/>
              <a:t>90</a:t>
            </a:fld>
            <a:endParaRPr lang="en-US" dirty="0"/>
          </a:p>
        </p:txBody>
      </p:sp>
    </p:spTree>
    <p:extLst>
      <p:ext uri="{BB962C8B-B14F-4D97-AF65-F5344CB8AC3E}">
        <p14:creationId xmlns:p14="http://schemas.microsoft.com/office/powerpoint/2010/main" val="3804552185"/>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91</a:t>
            </a:fld>
            <a:endParaRPr lang="en-GB"/>
          </a:p>
        </p:txBody>
      </p:sp>
    </p:spTree>
    <p:extLst>
      <p:ext uri="{BB962C8B-B14F-4D97-AF65-F5344CB8AC3E}">
        <p14:creationId xmlns:p14="http://schemas.microsoft.com/office/powerpoint/2010/main" val="2053218308"/>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92</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681668332"/>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There is the same number of children in Year 5 as there is in Year 6. In Year 5, there are 28 boys and 32 girls. In Year 6, there are 29 boys. How many girls are there in Year 6?</a:t>
            </a:r>
            <a:endParaRPr lang="en-GB" dirty="0"/>
          </a:p>
        </p:txBody>
      </p:sp>
      <p:sp>
        <p:nvSpPr>
          <p:cNvPr id="4" name="Slide Number Placeholder 3"/>
          <p:cNvSpPr>
            <a:spLocks noGrp="1"/>
          </p:cNvSpPr>
          <p:nvPr>
            <p:ph type="sldNum" sz="quarter" idx="5"/>
          </p:nvPr>
        </p:nvSpPr>
        <p:spPr/>
        <p:txBody>
          <a:bodyPr/>
          <a:lstStyle/>
          <a:p>
            <a:fld id="{38B2033A-FB0F-7949-A9F0-CBC790DC54B4}" type="slidenum">
              <a:rPr lang="en-US" smtClean="0"/>
              <a:t>93</a:t>
            </a:fld>
            <a:endParaRPr lang="en-US" dirty="0"/>
          </a:p>
        </p:txBody>
      </p:sp>
    </p:spTree>
    <p:extLst>
      <p:ext uri="{BB962C8B-B14F-4D97-AF65-F5344CB8AC3E}">
        <p14:creationId xmlns:p14="http://schemas.microsoft.com/office/powerpoint/2010/main" val="5351987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8</a:t>
            </a:fld>
            <a:endParaRPr lang="en-GB"/>
          </a:p>
        </p:txBody>
      </p:sp>
    </p:spTree>
    <p:extLst>
      <p:ext uri="{BB962C8B-B14F-4D97-AF65-F5344CB8AC3E}">
        <p14:creationId xmlns:p14="http://schemas.microsoft.com/office/powerpoint/2010/main" val="1988580579"/>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Sally plans to buy 30 bottles of cola and 25 bottles of juice for a party. When she gets to the shop, they only have 15 bottles of juice, but she wants to buy the same number of bottles of drink in total. If she buys all 15 bottles of juice, how many bottles of cola will she need to buy?</a:t>
            </a:r>
            <a:endParaRPr lang="en-GB" dirty="0"/>
          </a:p>
        </p:txBody>
      </p:sp>
      <p:sp>
        <p:nvSpPr>
          <p:cNvPr id="4" name="Slide Number Placeholder 3"/>
          <p:cNvSpPr>
            <a:spLocks noGrp="1"/>
          </p:cNvSpPr>
          <p:nvPr>
            <p:ph type="sldNum" sz="quarter" idx="5"/>
          </p:nvPr>
        </p:nvSpPr>
        <p:spPr/>
        <p:txBody>
          <a:bodyPr/>
          <a:lstStyle/>
          <a:p>
            <a:fld id="{38B2033A-FB0F-7949-A9F0-CBC790DC54B4}" type="slidenum">
              <a:rPr lang="en-US" smtClean="0"/>
              <a:t>94</a:t>
            </a:fld>
            <a:endParaRPr lang="en-US" dirty="0"/>
          </a:p>
        </p:txBody>
      </p:sp>
    </p:spTree>
    <p:extLst>
      <p:ext uri="{BB962C8B-B14F-4D97-AF65-F5344CB8AC3E}">
        <p14:creationId xmlns:p14="http://schemas.microsoft.com/office/powerpoint/2010/main" val="2963134941"/>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8B2033A-FB0F-7949-A9F0-CBC790DC54B4}" type="slidenum">
              <a:rPr lang="en-US" smtClean="0"/>
              <a:t>95</a:t>
            </a:fld>
            <a:endParaRPr lang="en-US" dirty="0"/>
          </a:p>
        </p:txBody>
      </p:sp>
    </p:spTree>
    <p:extLst>
      <p:ext uri="{BB962C8B-B14F-4D97-AF65-F5344CB8AC3E}">
        <p14:creationId xmlns:p14="http://schemas.microsoft.com/office/powerpoint/2010/main" val="3398507377"/>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8B2033A-FB0F-7949-A9F0-CBC790DC54B4}" type="slidenum">
              <a:rPr lang="en-US" smtClean="0"/>
              <a:t>96</a:t>
            </a:fld>
            <a:endParaRPr lang="en-US" dirty="0"/>
          </a:p>
        </p:txBody>
      </p:sp>
    </p:spTree>
    <p:extLst>
      <p:ext uri="{BB962C8B-B14F-4D97-AF65-F5344CB8AC3E}">
        <p14:creationId xmlns:p14="http://schemas.microsoft.com/office/powerpoint/2010/main" val="1547260313"/>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8B2033A-FB0F-7949-A9F0-CBC790DC54B4}" type="slidenum">
              <a:rPr lang="en-US" smtClean="0"/>
              <a:t>97</a:t>
            </a:fld>
            <a:endParaRPr lang="en-US" dirty="0"/>
          </a:p>
        </p:txBody>
      </p:sp>
    </p:spTree>
    <p:extLst>
      <p:ext uri="{BB962C8B-B14F-4D97-AF65-F5344CB8AC3E}">
        <p14:creationId xmlns:p14="http://schemas.microsoft.com/office/powerpoint/2010/main" val="3804552185"/>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98</a:t>
            </a:fld>
            <a:endParaRPr lang="en-GB"/>
          </a:p>
        </p:txBody>
      </p:sp>
    </p:spTree>
    <p:extLst>
      <p:ext uri="{BB962C8B-B14F-4D97-AF65-F5344CB8AC3E}">
        <p14:creationId xmlns:p14="http://schemas.microsoft.com/office/powerpoint/2010/main" val="2148090581"/>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99</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380547725"/>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Font typeface="Arial" panose="020B0604020202020204" pitchFamily="34" charset="0"/>
              <a:buChar char="•"/>
            </a:pPr>
            <a:r>
              <a:rPr lang="en-GB" i="1" dirty="0"/>
              <a:t>Diego walked for three minutes to get to his friend’s house, and then walked for another six minutes to get to school. His journey took nine minutes altogether.</a:t>
            </a:r>
          </a:p>
          <a:p>
            <a:pPr marL="228600" indent="-228600">
              <a:buFont typeface="Arial" panose="020B0604020202020204" pitchFamily="34" charset="0"/>
              <a:buChar char="•"/>
            </a:pPr>
            <a:r>
              <a:rPr lang="en-GB" i="1" dirty="0"/>
              <a:t>Dana walked for twenty-three minutes to get to her friend’s house, and then walked for another six minutes to get to school. Her journey took twenty nine minutes altogether.</a:t>
            </a:r>
            <a:endParaRPr lang="en-GB" dirty="0"/>
          </a:p>
        </p:txBody>
      </p:sp>
      <p:sp>
        <p:nvSpPr>
          <p:cNvPr id="4" name="Slide Number Placeholder 3"/>
          <p:cNvSpPr>
            <a:spLocks noGrp="1"/>
          </p:cNvSpPr>
          <p:nvPr>
            <p:ph type="sldNum" sz="quarter" idx="5"/>
          </p:nvPr>
        </p:nvSpPr>
        <p:spPr/>
        <p:txBody>
          <a:bodyPr/>
          <a:lstStyle/>
          <a:p>
            <a:fld id="{38B2033A-FB0F-7949-A9F0-CBC790DC54B4}" type="slidenum">
              <a:rPr lang="en-US" smtClean="0"/>
              <a:t>100</a:t>
            </a:fld>
            <a:endParaRPr lang="en-US" dirty="0"/>
          </a:p>
        </p:txBody>
      </p:sp>
    </p:spTree>
    <p:extLst>
      <p:ext uri="{BB962C8B-B14F-4D97-AF65-F5344CB8AC3E}">
        <p14:creationId xmlns:p14="http://schemas.microsoft.com/office/powerpoint/2010/main" val="1362188292"/>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8B2033A-FB0F-7949-A9F0-CBC790DC54B4}" type="slidenum">
              <a:rPr lang="en-US" smtClean="0"/>
              <a:t>101</a:t>
            </a:fld>
            <a:endParaRPr lang="en-US" dirty="0"/>
          </a:p>
        </p:txBody>
      </p:sp>
    </p:spTree>
    <p:extLst>
      <p:ext uri="{BB962C8B-B14F-4D97-AF65-F5344CB8AC3E}">
        <p14:creationId xmlns:p14="http://schemas.microsoft.com/office/powerpoint/2010/main" val="3534334540"/>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8B2033A-FB0F-7949-A9F0-CBC790DC54B4}" type="slidenum">
              <a:rPr lang="en-US" smtClean="0"/>
              <a:t>102</a:t>
            </a:fld>
            <a:endParaRPr lang="en-US" dirty="0"/>
          </a:p>
        </p:txBody>
      </p:sp>
    </p:spTree>
    <p:extLst>
      <p:ext uri="{BB962C8B-B14F-4D97-AF65-F5344CB8AC3E}">
        <p14:creationId xmlns:p14="http://schemas.microsoft.com/office/powerpoint/2010/main" val="2462478358"/>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8B2033A-FB0F-7949-A9F0-CBC790DC54B4}" type="slidenum">
              <a:rPr lang="en-US" smtClean="0"/>
              <a:t>103</a:t>
            </a:fld>
            <a:endParaRPr lang="en-US" dirty="0"/>
          </a:p>
        </p:txBody>
      </p:sp>
    </p:spTree>
    <p:extLst>
      <p:ext uri="{BB962C8B-B14F-4D97-AF65-F5344CB8AC3E}">
        <p14:creationId xmlns:p14="http://schemas.microsoft.com/office/powerpoint/2010/main" val="13679600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9</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998891204"/>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Together two children have saved £100. Yameena has saved £57 and Tom has saved £43. Yameena is given another £10. How much do they have now? </a:t>
            </a:r>
            <a:endParaRPr lang="en-GB" dirty="0"/>
          </a:p>
        </p:txBody>
      </p:sp>
      <p:sp>
        <p:nvSpPr>
          <p:cNvPr id="4" name="Slide Number Placeholder 3"/>
          <p:cNvSpPr>
            <a:spLocks noGrp="1"/>
          </p:cNvSpPr>
          <p:nvPr>
            <p:ph type="sldNum" sz="quarter" idx="5"/>
          </p:nvPr>
        </p:nvSpPr>
        <p:spPr/>
        <p:txBody>
          <a:bodyPr/>
          <a:lstStyle/>
          <a:p>
            <a:fld id="{38B2033A-FB0F-7949-A9F0-CBC790DC54B4}" type="slidenum">
              <a:rPr lang="en-US" smtClean="0"/>
              <a:t>104</a:t>
            </a:fld>
            <a:endParaRPr lang="en-US" dirty="0"/>
          </a:p>
        </p:txBody>
      </p:sp>
    </p:spTree>
    <p:extLst>
      <p:ext uri="{BB962C8B-B14F-4D97-AF65-F5344CB8AC3E}">
        <p14:creationId xmlns:p14="http://schemas.microsoft.com/office/powerpoint/2010/main" val="796640683"/>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0" i="1" dirty="0">
                <a:solidFill>
                  <a:srgbClr val="000000"/>
                </a:solidFill>
                <a:effectLst/>
                <a:latin typeface="+mn-lt"/>
              </a:rPr>
              <a:t>There were 30 children in a class: 16 boys and 14 girls. Then a boy left. How many children are there in the class now?</a:t>
            </a:r>
            <a:endParaRPr lang="en-GB" i="1" dirty="0">
              <a:latin typeface="+mn-lt"/>
            </a:endParaRPr>
          </a:p>
        </p:txBody>
      </p:sp>
      <p:sp>
        <p:nvSpPr>
          <p:cNvPr id="4" name="Slide Number Placeholder 3"/>
          <p:cNvSpPr>
            <a:spLocks noGrp="1"/>
          </p:cNvSpPr>
          <p:nvPr>
            <p:ph type="sldNum" sz="quarter" idx="5"/>
          </p:nvPr>
        </p:nvSpPr>
        <p:spPr/>
        <p:txBody>
          <a:bodyPr/>
          <a:lstStyle/>
          <a:p>
            <a:fld id="{38B2033A-FB0F-7949-A9F0-CBC790DC54B4}" type="slidenum">
              <a:rPr lang="en-US" smtClean="0"/>
              <a:t>105</a:t>
            </a:fld>
            <a:endParaRPr lang="en-US" dirty="0"/>
          </a:p>
        </p:txBody>
      </p:sp>
    </p:spTree>
    <p:extLst>
      <p:ext uri="{BB962C8B-B14F-4D97-AF65-F5344CB8AC3E}">
        <p14:creationId xmlns:p14="http://schemas.microsoft.com/office/powerpoint/2010/main" val="431663184"/>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The combined mass of two cats is 10 kg. The mass of one cat is 4.6 kg and the mass of the other cat is 5.4 kg. One of the cats gains 0.8 kg. What is their combined mass now?</a:t>
            </a:r>
            <a:endParaRPr lang="en-GB" dirty="0"/>
          </a:p>
        </p:txBody>
      </p:sp>
      <p:sp>
        <p:nvSpPr>
          <p:cNvPr id="4" name="Slide Number Placeholder 3"/>
          <p:cNvSpPr>
            <a:spLocks noGrp="1"/>
          </p:cNvSpPr>
          <p:nvPr>
            <p:ph type="sldNum" sz="quarter" idx="5"/>
          </p:nvPr>
        </p:nvSpPr>
        <p:spPr/>
        <p:txBody>
          <a:bodyPr/>
          <a:lstStyle/>
          <a:p>
            <a:fld id="{38B2033A-FB0F-7949-A9F0-CBC790DC54B4}" type="slidenum">
              <a:rPr lang="en-US" smtClean="0"/>
              <a:t>106</a:t>
            </a:fld>
            <a:endParaRPr lang="en-US" dirty="0"/>
          </a:p>
        </p:txBody>
      </p:sp>
    </p:spTree>
    <p:extLst>
      <p:ext uri="{BB962C8B-B14F-4D97-AF65-F5344CB8AC3E}">
        <p14:creationId xmlns:p14="http://schemas.microsoft.com/office/powerpoint/2010/main" val="3944115181"/>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107</a:t>
            </a:fld>
            <a:endParaRPr lang="en-GB"/>
          </a:p>
        </p:txBody>
      </p:sp>
    </p:spTree>
    <p:extLst>
      <p:ext uri="{BB962C8B-B14F-4D97-AF65-F5344CB8AC3E}">
        <p14:creationId xmlns:p14="http://schemas.microsoft.com/office/powerpoint/2010/main" val="1801935587"/>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108</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873961919"/>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8B2033A-FB0F-7949-A9F0-CBC790DC54B4}" type="slidenum">
              <a:rPr lang="en-US" smtClean="0"/>
              <a:t>109</a:t>
            </a:fld>
            <a:endParaRPr lang="en-US" dirty="0"/>
          </a:p>
        </p:txBody>
      </p:sp>
    </p:spTree>
    <p:extLst>
      <p:ext uri="{BB962C8B-B14F-4D97-AF65-F5344CB8AC3E}">
        <p14:creationId xmlns:p14="http://schemas.microsoft.com/office/powerpoint/2010/main" val="946711199"/>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8B2033A-FB0F-7949-A9F0-CBC790DC54B4}" type="slidenum">
              <a:rPr lang="en-US" smtClean="0"/>
              <a:t>110</a:t>
            </a:fld>
            <a:endParaRPr lang="en-US" dirty="0"/>
          </a:p>
        </p:txBody>
      </p:sp>
    </p:spTree>
    <p:extLst>
      <p:ext uri="{BB962C8B-B14F-4D97-AF65-F5344CB8AC3E}">
        <p14:creationId xmlns:p14="http://schemas.microsoft.com/office/powerpoint/2010/main" val="3740761145"/>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111</a:t>
            </a:fld>
            <a:endParaRPr lang="en-GB"/>
          </a:p>
        </p:txBody>
      </p:sp>
    </p:spTree>
    <p:extLst>
      <p:ext uri="{BB962C8B-B14F-4D97-AF65-F5344CB8AC3E}">
        <p14:creationId xmlns:p14="http://schemas.microsoft.com/office/powerpoint/2010/main" val="2474905580"/>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112</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359941025"/>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8B2033A-FB0F-7949-A9F0-CBC790DC54B4}" type="slidenum">
              <a:rPr lang="en-US" smtClean="0"/>
              <a:t>113</a:t>
            </a:fld>
            <a:endParaRPr lang="en-US" dirty="0"/>
          </a:p>
        </p:txBody>
      </p:sp>
    </p:spTree>
    <p:extLst>
      <p:ext uri="{BB962C8B-B14F-4D97-AF65-F5344CB8AC3E}">
        <p14:creationId xmlns:p14="http://schemas.microsoft.com/office/powerpoint/2010/main" val="155204893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Master" Target="../slideMasters/slideMaster2.xml"/><Relationship Id="rId1" Type="http://schemas.openxmlformats.org/officeDocument/2006/relationships/themeOverride" Target="../theme/themeOverride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18345" y="-157162"/>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46A0D527-99F6-4C25-B867-E6C473316230}"/>
              </a:ext>
            </a:extLst>
          </p:cNvPr>
          <p:cNvSpPr txBox="1"/>
          <p:nvPr userDrawn="1"/>
        </p:nvSpPr>
        <p:spPr>
          <a:xfrm>
            <a:off x="609593" y="473825"/>
            <a:ext cx="5557355" cy="276999"/>
          </a:xfrm>
          <a:prstGeom prst="rect">
            <a:avLst/>
          </a:prstGeom>
          <a:noFill/>
        </p:spPr>
        <p:txBody>
          <a:bodyPr wrap="square" rtlCol="0">
            <a:spAutoFit/>
          </a:bodyPr>
          <a:lstStyle/>
          <a:p>
            <a:pPr>
              <a:buNone/>
            </a:pPr>
            <a:r>
              <a:rPr lang="en-GB" sz="1200" b="1" kern="1200" dirty="0">
                <a:solidFill>
                  <a:srgbClr val="FBF5D4"/>
                </a:solidFill>
                <a:latin typeface="Arial" panose="020B0604020202020204" pitchFamily="34" charset="0"/>
                <a:ea typeface="+mn-ea"/>
                <a:cs typeface="Arial" panose="020B0604020202020204" pitchFamily="34" charset="0"/>
              </a:rPr>
              <a:t>Curriculum Prioritisation for Primary Maths</a:t>
            </a:r>
          </a:p>
        </p:txBody>
      </p:sp>
      <p:cxnSp>
        <p:nvCxnSpPr>
          <p:cNvPr id="19" name="Straight Connector 18">
            <a:extLst>
              <a:ext uri="{FF2B5EF4-FFF2-40B4-BE49-F238E27FC236}">
                <a16:creationId xmlns:a16="http://schemas.microsoft.com/office/drawing/2014/main" id="{D3AA9D4F-8E41-47F9-A6BB-0AF636DA0770}"/>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
        <p:nvSpPr>
          <p:cNvPr id="9" name="TextBox 8">
            <a:extLst>
              <a:ext uri="{FF2B5EF4-FFF2-40B4-BE49-F238E27FC236}">
                <a16:creationId xmlns:a16="http://schemas.microsoft.com/office/drawing/2014/main" id="{EC602C34-F685-413D-92B3-920B5E843FF0}"/>
              </a:ext>
            </a:extLst>
          </p:cNvPr>
          <p:cNvSpPr txBox="1"/>
          <p:nvPr userDrawn="1"/>
        </p:nvSpPr>
        <p:spPr>
          <a:xfrm>
            <a:off x="609593" y="707820"/>
            <a:ext cx="6172200" cy="261610"/>
          </a:xfrm>
          <a:prstGeom prst="rect">
            <a:avLst/>
          </a:prstGeom>
          <a:noFill/>
        </p:spPr>
        <p:txBody>
          <a:bodyPr wrap="square">
            <a:spAutoFit/>
          </a:bodyPr>
          <a:lstStyle/>
          <a:p>
            <a:r>
              <a:rPr lang="en-GB" sz="1100" b="1" i="0" dirty="0">
                <a:solidFill>
                  <a:srgbClr val="FBF5D4"/>
                </a:solidFill>
                <a:effectLst/>
                <a:latin typeface="Arial" panose="020B0604020202020204" pitchFamily="34" charset="0"/>
                <a:cs typeface="Arial" panose="020B0604020202020204" pitchFamily="34" charset="0"/>
              </a:rPr>
              <a:t>A term-by-term framework to support planning and teaching</a:t>
            </a:r>
            <a:endParaRPr lang="en-GB" sz="1100" b="1" dirty="0">
              <a:solidFill>
                <a:srgbClr val="FBF5D4"/>
              </a:solidFill>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057031D2-8649-4B2E-BCAE-8A353FB07BDF}"/>
              </a:ext>
            </a:extLst>
          </p:cNvPr>
          <p:cNvSpPr txBox="1"/>
          <p:nvPr userDrawn="1"/>
        </p:nvSpPr>
        <p:spPr>
          <a:xfrm>
            <a:off x="699934" y="5435709"/>
            <a:ext cx="1960139" cy="276999"/>
          </a:xfrm>
          <a:prstGeom prst="rect">
            <a:avLst/>
          </a:prstGeom>
          <a:noFill/>
        </p:spPr>
        <p:txBody>
          <a:bodyPr wrap="square" rtlCol="0">
            <a:spAutoFit/>
          </a:bodyPr>
          <a:lstStyle/>
          <a:p>
            <a:pPr>
              <a:buNone/>
            </a:pPr>
            <a:r>
              <a:rPr lang="en-GB" sz="1200" b="1" noProof="0" dirty="0">
                <a:solidFill>
                  <a:schemeClr val="bg1"/>
                </a:solidFill>
                <a:latin typeface="Arial" panose="020B0604020202020204" pitchFamily="34" charset="0"/>
                <a:cs typeface="Arial" panose="020B0604020202020204" pitchFamily="34" charset="0"/>
              </a:rPr>
              <a:t>Summer 2021</a:t>
            </a:r>
            <a:endParaRPr lang="en-GB" sz="1200"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6764506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0" y="0"/>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6" name="Rectangle 4"/>
          <p:cNvSpPr>
            <a:spLocks noGrp="1" noChangeArrowheads="1"/>
          </p:cNvSpPr>
          <p:nvPr>
            <p:ph type="ctrTitle"/>
          </p:nvPr>
        </p:nvSpPr>
        <p:spPr>
          <a:xfrm>
            <a:off x="622301" y="476681"/>
            <a:ext cx="5545707" cy="576055"/>
          </a:xfrm>
        </p:spPr>
        <p:txBody>
          <a:bodyPr anchor="t"/>
          <a:lstStyle>
            <a:lvl1pPr>
              <a:defRPr>
                <a:solidFill>
                  <a:schemeClr val="bg1"/>
                </a:solidFill>
              </a:defRPr>
            </a:lvl1pPr>
          </a:lstStyle>
          <a:p>
            <a:pPr lvl="0"/>
            <a:r>
              <a:rPr lang="en-GB" noProof="0" dirty="0"/>
              <a:t>Click to edit Master title style</a:t>
            </a:r>
          </a:p>
        </p:txBody>
      </p:sp>
      <p:sp>
        <p:nvSpPr>
          <p:cNvPr id="44037" name="Rectangle 5"/>
          <p:cNvSpPr>
            <a:spLocks noGrp="1" noChangeArrowheads="1"/>
          </p:cNvSpPr>
          <p:nvPr>
            <p:ph type="subTitle" idx="1"/>
          </p:nvPr>
        </p:nvSpPr>
        <p:spPr>
          <a:xfrm>
            <a:off x="609607" y="1196750"/>
            <a:ext cx="5557348" cy="1152130"/>
          </a:xfrm>
        </p:spPr>
        <p:txBody>
          <a:bodyPr/>
          <a:lstStyle>
            <a:lvl1pPr marL="0" indent="0">
              <a:defRPr sz="2625">
                <a:solidFill>
                  <a:schemeClr val="bg1"/>
                </a:solidFill>
              </a:defRPr>
            </a:lvl1pPr>
          </a:lstStyle>
          <a:p>
            <a:pPr lvl="0"/>
            <a:r>
              <a:rPr lang="en-GB" noProof="0" dirty="0"/>
              <a:t>Click to edit Master subtitle style</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90" y="6248400"/>
            <a:ext cx="8544983" cy="457200"/>
          </a:xfrm>
        </p:spPr>
        <p:txBody>
          <a:bodyPr/>
          <a:lstStyle>
            <a:lvl1pPr>
              <a:defRPr>
                <a:solidFill>
                  <a:schemeClr val="accent2"/>
                </a:solidFill>
              </a:defRPr>
            </a:lvl1pPr>
          </a:lstStyle>
          <a:p>
            <a:pPr>
              <a:defRPr/>
            </a:pPr>
            <a:endParaRPr lang="en-GB"/>
          </a:p>
        </p:txBody>
      </p:sp>
    </p:spTree>
    <p:extLst>
      <p:ext uri="{BB962C8B-B14F-4D97-AF65-F5344CB8AC3E}">
        <p14:creationId xmlns:p14="http://schemas.microsoft.com/office/powerpoint/2010/main" val="2710645753"/>
      </p:ext>
    </p:extLst>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1511F86-0498-45AC-91EB-811F623B6D9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p:ph type="title"/>
          </p:nvPr>
        </p:nvSpPr>
        <p:spPr>
          <a:xfrm>
            <a:off x="601035" y="430660"/>
            <a:ext cx="10972800" cy="982117"/>
          </a:xfrm>
        </p:spPr>
        <p:txBody>
          <a:bodyPr anchor="t"/>
          <a:lstStyle>
            <a:lvl1pPr>
              <a:defRPr>
                <a:solidFill>
                  <a:srgbClr val="585858"/>
                </a:solidFill>
              </a:defRPr>
            </a:lvl1pPr>
          </a:lstStyle>
          <a:p>
            <a:r>
              <a:rPr lang="en-US" dirty="0"/>
              <a:t>Click to edit Master title style</a:t>
            </a:r>
            <a:endParaRPr lang="en-GB" dirty="0"/>
          </a:p>
        </p:txBody>
      </p:sp>
      <p:sp>
        <p:nvSpPr>
          <p:cNvPr id="3" name="Content Placeholder 2"/>
          <p:cNvSpPr>
            <a:spLocks noGrp="1"/>
          </p:cNvSpPr>
          <p:nvPr>
            <p:ph idx="1"/>
          </p:nvPr>
        </p:nvSpPr>
        <p:spPr>
          <a:xfrm>
            <a:off x="609600" y="1556792"/>
            <a:ext cx="10972800" cy="3888432"/>
          </a:xfrm>
        </p:spPr>
        <p:txBody>
          <a:bodyPr/>
          <a:lstStyle>
            <a:lvl1pPr>
              <a:defRPr>
                <a:solidFill>
                  <a:srgbClr val="585858"/>
                </a:solidFill>
              </a:defRPr>
            </a:lvl1pPr>
            <a:lvl2pPr marL="557199" indent="-214308">
              <a:buClr>
                <a:srgbClr val="347574"/>
              </a:buClr>
              <a:buFont typeface="Arial" panose="020B0604020202020204" pitchFamily="34" charset="0"/>
              <a:buChar char="•"/>
              <a:defRPr>
                <a:solidFill>
                  <a:srgbClr val="585858"/>
                </a:solidFill>
              </a:defRPr>
            </a:lvl2pPr>
            <a:lvl3pPr marL="857228" indent="-171446">
              <a:buClr>
                <a:srgbClr val="347574"/>
              </a:buClr>
              <a:buFont typeface="Arial" panose="020B0604020202020204" pitchFamily="34" charset="0"/>
              <a:buChar char="•"/>
              <a:defRPr>
                <a:solidFill>
                  <a:srgbClr val="585858"/>
                </a:solidFill>
              </a:defRPr>
            </a:lvl3pPr>
            <a:lvl4pPr marL="1200120" indent="-171446">
              <a:buClr>
                <a:srgbClr val="347574"/>
              </a:buClr>
              <a:buFont typeface="Arial" panose="020B0604020202020204" pitchFamily="34" charset="0"/>
              <a:buChar char="•"/>
              <a:defRPr>
                <a:solidFill>
                  <a:srgbClr val="585858"/>
                </a:solidFill>
              </a:defRPr>
            </a:lvl4pPr>
            <a:lvl5pPr marL="1543012" indent="-171446">
              <a:buClr>
                <a:srgbClr val="347574"/>
              </a:buClr>
              <a:buFont typeface="Arial" panose="020B0604020202020204" pitchFamily="34" charset="0"/>
              <a:buChar char="•"/>
              <a:defRPr>
                <a:solidFill>
                  <a:srgbClr val="585858"/>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Rectangle 6">
            <a:extLst>
              <a:ext uri="{FF2B5EF4-FFF2-40B4-BE49-F238E27FC236}">
                <a16:creationId xmlns:a16="http://schemas.microsoft.com/office/drawing/2014/main" id="{1F4B3B01-5D20-46B9-B2C9-7FD7F2BEA99B}"/>
              </a:ext>
            </a:extLst>
          </p:cNvPr>
          <p:cNvSpPr>
            <a:spLocks noGrp="1" noChangeArrowheads="1"/>
          </p:cNvSpPr>
          <p:nvPr>
            <p:ph type="dt" sz="half" idx="10"/>
          </p:nvPr>
        </p:nvSpPr>
        <p:spPr/>
        <p:txBody>
          <a:bodyPr/>
          <a:lstStyle>
            <a:lvl1pPr>
              <a:defRPr/>
            </a:lvl1pPr>
          </a:lstStyle>
          <a:p>
            <a:pPr>
              <a:defRPr/>
            </a:pPr>
            <a:endParaRPr lang="en-GB"/>
          </a:p>
        </p:txBody>
      </p:sp>
      <p:sp>
        <p:nvSpPr>
          <p:cNvPr id="7" name="Rectangle 7">
            <a:extLst>
              <a:ext uri="{FF2B5EF4-FFF2-40B4-BE49-F238E27FC236}">
                <a16:creationId xmlns:a16="http://schemas.microsoft.com/office/drawing/2014/main" id="{81515C61-0F49-4F5A-803B-A05DF82E1CB6}"/>
              </a:ext>
            </a:extLst>
          </p:cNvPr>
          <p:cNvSpPr>
            <a:spLocks noGrp="1" noChangeArrowheads="1"/>
          </p:cNvSpPr>
          <p:nvPr>
            <p:ph type="ftr" sz="quarter" idx="11"/>
          </p:nvPr>
        </p:nvSpPr>
        <p:spPr/>
        <p:txBody>
          <a:bodyPr/>
          <a:lstStyle>
            <a:lvl1pPr>
              <a:defRPr/>
            </a:lvl1pPr>
          </a:lstStyle>
          <a:p>
            <a:pPr>
              <a:defRPr/>
            </a:pPr>
            <a:endParaRPr lang="en-GB"/>
          </a:p>
        </p:txBody>
      </p:sp>
      <p:sp>
        <p:nvSpPr>
          <p:cNvPr id="8" name="Rectangle 8">
            <a:extLst>
              <a:ext uri="{FF2B5EF4-FFF2-40B4-BE49-F238E27FC236}">
                <a16:creationId xmlns:a16="http://schemas.microsoft.com/office/drawing/2014/main" id="{F229D3AA-4483-4C24-8D12-A457557489A3}"/>
              </a:ext>
            </a:extLst>
          </p:cNvPr>
          <p:cNvSpPr>
            <a:spLocks noGrp="1" noChangeArrowheads="1"/>
          </p:cNvSpPr>
          <p:nvPr>
            <p:ph type="sldNum" sz="quarter" idx="12"/>
          </p:nvPr>
        </p:nvSpPr>
        <p:spPr/>
        <p:txBody>
          <a:bodyPr/>
          <a:lstStyle>
            <a:lvl1pPr>
              <a:defRPr/>
            </a:lvl1pPr>
          </a:lstStyle>
          <a:p>
            <a:fld id="{4DB3256F-83C8-4422-BB4B-79DB90083B87}" type="slidenum">
              <a:rPr lang="en-GB" altLang="en-US"/>
              <a:pPr/>
              <a:t>‹#›</a:t>
            </a:fld>
            <a:endParaRPr lang="en-GB" altLang="en-US"/>
          </a:p>
        </p:txBody>
      </p:sp>
    </p:spTree>
    <p:extLst>
      <p:ext uri="{BB962C8B-B14F-4D97-AF65-F5344CB8AC3E}">
        <p14:creationId xmlns:p14="http://schemas.microsoft.com/office/powerpoint/2010/main" val="229391690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A57BA41F-3A03-4A58-BA0C-00DB3E59E8F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3" name="Content Placeholder 2"/>
          <p:cNvSpPr>
            <a:spLocks noGrp="1"/>
          </p:cNvSpPr>
          <p:nvPr>
            <p:ph sz="half" idx="1"/>
          </p:nvPr>
        </p:nvSpPr>
        <p:spPr>
          <a:xfrm>
            <a:off x="609603" y="1556792"/>
            <a:ext cx="5390388" cy="3888433"/>
          </a:xfrm>
        </p:spPr>
        <p:txBody>
          <a:bodyPr/>
          <a:lstStyle>
            <a:lvl1pPr>
              <a:defRPr lang="en-US" dirty="0">
                <a:solidFill>
                  <a:srgbClr val="347574"/>
                </a:solidFill>
              </a:defRPr>
            </a:lvl1pPr>
            <a:lvl2pPr marL="557199" indent="-214308">
              <a:buClr>
                <a:srgbClr val="347574"/>
              </a:buClr>
              <a:buFont typeface="Arial" panose="020B0604020202020204" pitchFamily="34" charset="0"/>
              <a:buChar char="•"/>
              <a:defRPr lang="en-US" dirty="0">
                <a:solidFill>
                  <a:srgbClr val="347574"/>
                </a:solidFill>
              </a:defRPr>
            </a:lvl2pPr>
            <a:lvl3pPr marL="857228" indent="-171446">
              <a:buClr>
                <a:srgbClr val="347574"/>
              </a:buClr>
              <a:buFont typeface="Arial" panose="020B0604020202020204" pitchFamily="34" charset="0"/>
              <a:buChar char="•"/>
              <a:defRPr lang="en-US" dirty="0">
                <a:solidFill>
                  <a:srgbClr val="347574"/>
                </a:solidFill>
              </a:defRPr>
            </a:lvl3pPr>
            <a:lvl4pPr marL="1200120" indent="-171446">
              <a:buClr>
                <a:srgbClr val="347574"/>
              </a:buClr>
              <a:buFont typeface="Arial" panose="020B0604020202020204" pitchFamily="34" charset="0"/>
              <a:buChar char="•"/>
              <a:defRPr lang="en-US" dirty="0">
                <a:solidFill>
                  <a:srgbClr val="347574"/>
                </a:solidFill>
              </a:defRPr>
            </a:lvl4pPr>
            <a:lvl5pPr marL="1543012" indent="-171446">
              <a:buClr>
                <a:srgbClr val="347574"/>
              </a:buClr>
              <a:buFont typeface="Arial" panose="020B0604020202020204" pitchFamily="34" charset="0"/>
              <a:buChar char="•"/>
              <a:defRPr lang="en-GB" dirty="0">
                <a:solidFill>
                  <a:srgbClr val="347574"/>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Content Placeholder 3"/>
          <p:cNvSpPr>
            <a:spLocks noGrp="1"/>
          </p:cNvSpPr>
          <p:nvPr>
            <p:ph sz="half" idx="2"/>
          </p:nvPr>
        </p:nvSpPr>
        <p:spPr>
          <a:xfrm>
            <a:off x="6192012" y="1556792"/>
            <a:ext cx="5390389" cy="3888433"/>
          </a:xfrm>
        </p:spPr>
        <p:txBody>
          <a:bodyPr/>
          <a:lstStyle>
            <a:lvl1pPr>
              <a:defRPr lang="en-US" dirty="0">
                <a:solidFill>
                  <a:srgbClr val="347574"/>
                </a:solidFill>
              </a:defRPr>
            </a:lvl1pPr>
            <a:lvl2pPr marL="557199" indent="-214308">
              <a:buClr>
                <a:srgbClr val="347574"/>
              </a:buClr>
              <a:buFont typeface="Arial" panose="020B0604020202020204" pitchFamily="34" charset="0"/>
              <a:buChar char="•"/>
              <a:defRPr lang="en-US" dirty="0"/>
            </a:lvl2pPr>
            <a:lvl3pPr marL="857228" indent="-171446">
              <a:buClr>
                <a:srgbClr val="347574"/>
              </a:buClr>
              <a:buFont typeface="Arial" panose="020B0604020202020204" pitchFamily="34" charset="0"/>
              <a:buChar char="•"/>
              <a:defRPr lang="en-US" dirty="0"/>
            </a:lvl3pPr>
            <a:lvl4pPr marL="1200120" indent="-171446">
              <a:buClr>
                <a:srgbClr val="347574"/>
              </a:buClr>
              <a:buFont typeface="Arial" panose="020B0604020202020204" pitchFamily="34" charset="0"/>
              <a:buChar char="•"/>
              <a:defRPr lang="en-US" dirty="0"/>
            </a:lvl4pPr>
            <a:lvl5pPr marL="1543012" indent="-171446">
              <a:buClr>
                <a:srgbClr val="347574"/>
              </a:buClr>
              <a:buFont typeface="Arial" panose="020B0604020202020204" pitchFamily="34" charset="0"/>
              <a:buChar char="•"/>
              <a:defRPr lang="en-GB" dirty="0"/>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Date Placeholder 6">
            <a:extLst>
              <a:ext uri="{FF2B5EF4-FFF2-40B4-BE49-F238E27FC236}">
                <a16:creationId xmlns:a16="http://schemas.microsoft.com/office/drawing/2014/main" id="{FD709824-0D61-4F8A-8ED4-0590D481ECBD}"/>
              </a:ext>
            </a:extLst>
          </p:cNvPr>
          <p:cNvSpPr>
            <a:spLocks noGrp="1" noChangeArrowheads="1"/>
          </p:cNvSpPr>
          <p:nvPr>
            <p:ph type="dt" sz="half" idx="10"/>
          </p:nvPr>
        </p:nvSpPr>
        <p:spPr/>
        <p:txBody>
          <a:bodyPr/>
          <a:lstStyle>
            <a:lvl1pPr>
              <a:defRPr/>
            </a:lvl1pPr>
          </a:lstStyle>
          <a:p>
            <a:pPr>
              <a:defRPr/>
            </a:pPr>
            <a:endParaRPr lang="en-GB"/>
          </a:p>
        </p:txBody>
      </p:sp>
      <p:sp>
        <p:nvSpPr>
          <p:cNvPr id="8" name="Footer Placeholder 7">
            <a:extLst>
              <a:ext uri="{FF2B5EF4-FFF2-40B4-BE49-F238E27FC236}">
                <a16:creationId xmlns:a16="http://schemas.microsoft.com/office/drawing/2014/main" id="{7312D66A-6DD2-45B6-8DB6-1538C1B43C97}"/>
              </a:ext>
            </a:extLst>
          </p:cNvPr>
          <p:cNvSpPr>
            <a:spLocks noGrp="1" noChangeArrowheads="1"/>
          </p:cNvSpPr>
          <p:nvPr>
            <p:ph type="ftr" sz="quarter" idx="11"/>
          </p:nvPr>
        </p:nvSpPr>
        <p:spPr/>
        <p:txBody>
          <a:bodyPr/>
          <a:lstStyle>
            <a:lvl1pPr>
              <a:defRPr/>
            </a:lvl1pPr>
          </a:lstStyle>
          <a:p>
            <a:pPr>
              <a:defRPr/>
            </a:pPr>
            <a:endParaRPr lang="en-GB"/>
          </a:p>
        </p:txBody>
      </p:sp>
      <p:sp>
        <p:nvSpPr>
          <p:cNvPr id="9" name="Slide Number Placeholder 8">
            <a:extLst>
              <a:ext uri="{FF2B5EF4-FFF2-40B4-BE49-F238E27FC236}">
                <a16:creationId xmlns:a16="http://schemas.microsoft.com/office/drawing/2014/main" id="{43F2A2D1-25EF-42F5-96D4-30359E443777}"/>
              </a:ext>
            </a:extLst>
          </p:cNvPr>
          <p:cNvSpPr>
            <a:spLocks noGrp="1" noChangeArrowheads="1"/>
          </p:cNvSpPr>
          <p:nvPr>
            <p:ph type="sldNum" sz="quarter" idx="12"/>
          </p:nvPr>
        </p:nvSpPr>
        <p:spPr/>
        <p:txBody>
          <a:bodyPr/>
          <a:lstStyle>
            <a:lvl1pPr>
              <a:defRPr/>
            </a:lvl1pPr>
          </a:lstStyle>
          <a:p>
            <a:fld id="{5028FB64-8E98-4372-891D-01B9A57CE849}" type="slidenum">
              <a:rPr lang="en-GB" altLang="en-US"/>
              <a:pPr/>
              <a:t>‹#›</a:t>
            </a:fld>
            <a:endParaRPr lang="en-GB" altLang="en-US"/>
          </a:p>
        </p:txBody>
      </p:sp>
      <p:sp>
        <p:nvSpPr>
          <p:cNvPr id="11" name="Title 1">
            <a:extLst>
              <a:ext uri="{FF2B5EF4-FFF2-40B4-BE49-F238E27FC236}">
                <a16:creationId xmlns:a16="http://schemas.microsoft.com/office/drawing/2014/main" id="{D22044D9-9B2D-4C31-8E1E-48C5DD1E1DEA}"/>
              </a:ext>
            </a:extLst>
          </p:cNvPr>
          <p:cNvSpPr>
            <a:spLocks noGrp="1"/>
          </p:cNvSpPr>
          <p:nvPr>
            <p:ph type="title"/>
          </p:nvPr>
        </p:nvSpPr>
        <p:spPr>
          <a:xfrm>
            <a:off x="601035" y="430660"/>
            <a:ext cx="10972800" cy="982117"/>
          </a:xfrm>
        </p:spPr>
        <p:txBody>
          <a:bodyPr anchor="t"/>
          <a:lstStyle>
            <a:lvl1pPr>
              <a:defRPr>
                <a:solidFill>
                  <a:srgbClr val="347574"/>
                </a:solidFill>
              </a:defRPr>
            </a:lvl1pPr>
          </a:lstStyle>
          <a:p>
            <a:r>
              <a:rPr lang="en-US" dirty="0"/>
              <a:t>Click to edit Master title style</a:t>
            </a:r>
            <a:endParaRPr lang="en-GB" dirty="0"/>
          </a:p>
        </p:txBody>
      </p:sp>
    </p:spTree>
    <p:extLst>
      <p:ext uri="{BB962C8B-B14F-4D97-AF65-F5344CB8AC3E}">
        <p14:creationId xmlns:p14="http://schemas.microsoft.com/office/powerpoint/2010/main" val="212633059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0A432AEB-F25C-4460-BB20-2469A8CF05F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17" name="Content Placeholder 2">
            <a:extLst>
              <a:ext uri="{FF2B5EF4-FFF2-40B4-BE49-F238E27FC236}">
                <a16:creationId xmlns:a16="http://schemas.microsoft.com/office/drawing/2014/main" id="{73E31430-B412-41EA-BA55-D58E71499B25}"/>
              </a:ext>
            </a:extLst>
          </p:cNvPr>
          <p:cNvSpPr>
            <a:spLocks noGrp="1"/>
          </p:cNvSpPr>
          <p:nvPr>
            <p:ph sz="half" idx="1"/>
          </p:nvPr>
        </p:nvSpPr>
        <p:spPr>
          <a:xfrm>
            <a:off x="609603" y="1556792"/>
            <a:ext cx="5390388" cy="3888433"/>
          </a:xfrm>
        </p:spPr>
        <p:txBody>
          <a:bodyPr/>
          <a:lstStyle>
            <a:lvl1pPr>
              <a:defRPr sz="2100">
                <a:solidFill>
                  <a:srgbClr val="585858"/>
                </a:solidFill>
              </a:defRPr>
            </a:lvl1pPr>
            <a:lvl2pPr marL="557199" indent="-214308">
              <a:buClr>
                <a:srgbClr val="347574"/>
              </a:buClr>
              <a:buFont typeface="Arial" panose="020B0604020202020204" pitchFamily="34" charset="0"/>
              <a:buChar char="•"/>
              <a:defRPr sz="1800">
                <a:solidFill>
                  <a:srgbClr val="347574"/>
                </a:solidFill>
              </a:defRPr>
            </a:lvl2pPr>
            <a:lvl3pPr marL="857228" indent="-171446">
              <a:buClr>
                <a:srgbClr val="347574"/>
              </a:buClr>
              <a:buFont typeface="Arial" panose="020B0604020202020204" pitchFamily="34" charset="0"/>
              <a:buChar char="•"/>
              <a:defRPr sz="1500">
                <a:solidFill>
                  <a:srgbClr val="347574"/>
                </a:solidFill>
              </a:defRPr>
            </a:lvl3pPr>
            <a:lvl4pPr marL="1200120" indent="-171446">
              <a:buClr>
                <a:srgbClr val="347574"/>
              </a:buClr>
              <a:buFont typeface="Arial" panose="020B0604020202020204" pitchFamily="34" charset="0"/>
              <a:buChar char="•"/>
              <a:defRPr sz="1350">
                <a:solidFill>
                  <a:srgbClr val="347574"/>
                </a:solidFill>
              </a:defRPr>
            </a:lvl4pPr>
            <a:lvl5pPr marL="1543012" indent="-171446">
              <a:buClr>
                <a:srgbClr val="347574"/>
              </a:buClr>
              <a:buFont typeface="Arial" panose="020B0604020202020204" pitchFamily="34" charset="0"/>
              <a:buChar char="•"/>
              <a:defRPr sz="1350">
                <a:solidFill>
                  <a:srgbClr val="347574"/>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8" name="Content Placeholder 3">
            <a:extLst>
              <a:ext uri="{FF2B5EF4-FFF2-40B4-BE49-F238E27FC236}">
                <a16:creationId xmlns:a16="http://schemas.microsoft.com/office/drawing/2014/main" id="{3090DB9E-A500-4BA4-8B74-89F3EF7ADD45}"/>
              </a:ext>
            </a:extLst>
          </p:cNvPr>
          <p:cNvSpPr>
            <a:spLocks noGrp="1"/>
          </p:cNvSpPr>
          <p:nvPr>
            <p:ph sz="half" idx="2"/>
          </p:nvPr>
        </p:nvSpPr>
        <p:spPr>
          <a:xfrm>
            <a:off x="6192012" y="1556792"/>
            <a:ext cx="5390389" cy="3888433"/>
          </a:xfrm>
        </p:spPr>
        <p:txBody>
          <a:bodyPr/>
          <a:lstStyle>
            <a:lvl1pPr>
              <a:defRPr sz="2100">
                <a:solidFill>
                  <a:srgbClr val="585858"/>
                </a:solidFill>
              </a:defRPr>
            </a:lvl1pPr>
            <a:lvl2pPr marL="557199" indent="-214308">
              <a:buClr>
                <a:srgbClr val="347574"/>
              </a:buClr>
              <a:buFont typeface="Arial" panose="020B0604020202020204" pitchFamily="34" charset="0"/>
              <a:buChar char="•"/>
              <a:defRPr sz="1800">
                <a:solidFill>
                  <a:srgbClr val="585858"/>
                </a:solidFill>
              </a:defRPr>
            </a:lvl2pPr>
            <a:lvl3pPr marL="857228" indent="-171446">
              <a:buClr>
                <a:srgbClr val="347574"/>
              </a:buClr>
              <a:buFont typeface="Arial" panose="020B0604020202020204" pitchFamily="34" charset="0"/>
              <a:buChar char="•"/>
              <a:defRPr sz="1500">
                <a:solidFill>
                  <a:srgbClr val="585858"/>
                </a:solidFill>
              </a:defRPr>
            </a:lvl3pPr>
            <a:lvl4pPr marL="1200120" indent="-171446">
              <a:buClr>
                <a:srgbClr val="347574"/>
              </a:buClr>
              <a:buFont typeface="Arial" panose="020B0604020202020204" pitchFamily="34" charset="0"/>
              <a:buChar char="•"/>
              <a:defRPr sz="1350">
                <a:solidFill>
                  <a:srgbClr val="585858"/>
                </a:solidFill>
              </a:defRPr>
            </a:lvl4pPr>
            <a:lvl5pPr marL="1543012" indent="-171446">
              <a:buClr>
                <a:srgbClr val="347574"/>
              </a:buClr>
              <a:buFont typeface="Arial" panose="020B0604020202020204" pitchFamily="34" charset="0"/>
              <a:buChar char="•"/>
              <a:defRPr sz="1350">
                <a:solidFill>
                  <a:srgbClr val="585858"/>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9" name="Date Placeholder 8">
            <a:extLst>
              <a:ext uri="{FF2B5EF4-FFF2-40B4-BE49-F238E27FC236}">
                <a16:creationId xmlns:a16="http://schemas.microsoft.com/office/drawing/2014/main" id="{CF435181-C807-4F0D-B9A5-7C9C469DF1BA}"/>
              </a:ext>
            </a:extLst>
          </p:cNvPr>
          <p:cNvSpPr>
            <a:spLocks noGrp="1" noChangeArrowheads="1"/>
          </p:cNvSpPr>
          <p:nvPr>
            <p:ph type="dt" sz="half" idx="10"/>
          </p:nvPr>
        </p:nvSpPr>
        <p:spPr/>
        <p:txBody>
          <a:bodyPr/>
          <a:lstStyle>
            <a:lvl1pPr>
              <a:defRPr/>
            </a:lvl1pPr>
          </a:lstStyle>
          <a:p>
            <a:pPr>
              <a:defRPr/>
            </a:pPr>
            <a:endParaRPr lang="en-GB"/>
          </a:p>
        </p:txBody>
      </p:sp>
      <p:sp>
        <p:nvSpPr>
          <p:cNvPr id="10" name="Footer Placeholder 9">
            <a:extLst>
              <a:ext uri="{FF2B5EF4-FFF2-40B4-BE49-F238E27FC236}">
                <a16:creationId xmlns:a16="http://schemas.microsoft.com/office/drawing/2014/main" id="{14C98FF4-E4A7-4DB9-B82D-0C11BE18EDDA}"/>
              </a:ext>
            </a:extLst>
          </p:cNvPr>
          <p:cNvSpPr>
            <a:spLocks noGrp="1" noChangeArrowheads="1"/>
          </p:cNvSpPr>
          <p:nvPr>
            <p:ph type="ftr" sz="quarter" idx="11"/>
          </p:nvPr>
        </p:nvSpPr>
        <p:spPr/>
        <p:txBody>
          <a:bodyPr/>
          <a:lstStyle>
            <a:lvl1pPr>
              <a:defRPr/>
            </a:lvl1pPr>
          </a:lstStyle>
          <a:p>
            <a:pPr>
              <a:defRPr/>
            </a:pPr>
            <a:endParaRPr lang="en-GB"/>
          </a:p>
        </p:txBody>
      </p:sp>
      <p:sp>
        <p:nvSpPr>
          <p:cNvPr id="11" name="Slide Number Placeholder 10">
            <a:extLst>
              <a:ext uri="{FF2B5EF4-FFF2-40B4-BE49-F238E27FC236}">
                <a16:creationId xmlns:a16="http://schemas.microsoft.com/office/drawing/2014/main" id="{3AD83AB7-F679-4E3E-B374-A32C747C6C65}"/>
              </a:ext>
            </a:extLst>
          </p:cNvPr>
          <p:cNvSpPr>
            <a:spLocks noGrp="1" noChangeArrowheads="1"/>
          </p:cNvSpPr>
          <p:nvPr>
            <p:ph type="sldNum" sz="quarter" idx="12"/>
          </p:nvPr>
        </p:nvSpPr>
        <p:spPr/>
        <p:txBody>
          <a:bodyPr/>
          <a:lstStyle>
            <a:lvl1pPr>
              <a:defRPr/>
            </a:lvl1pPr>
          </a:lstStyle>
          <a:p>
            <a:fld id="{9EC5C1D8-5F3C-45E3-A862-3FEB8F838978}" type="slidenum">
              <a:rPr lang="en-GB" altLang="en-US"/>
              <a:pPr/>
              <a:t>‹#›</a:t>
            </a:fld>
            <a:endParaRPr lang="en-GB" altLang="en-US"/>
          </a:p>
        </p:txBody>
      </p:sp>
      <p:sp>
        <p:nvSpPr>
          <p:cNvPr id="20" name="Title 1">
            <a:extLst>
              <a:ext uri="{FF2B5EF4-FFF2-40B4-BE49-F238E27FC236}">
                <a16:creationId xmlns:a16="http://schemas.microsoft.com/office/drawing/2014/main" id="{26B17004-3771-46EE-9F97-BB5E8F3EF573}"/>
              </a:ext>
            </a:extLst>
          </p:cNvPr>
          <p:cNvSpPr>
            <a:spLocks noGrp="1"/>
          </p:cNvSpPr>
          <p:nvPr>
            <p:ph type="title"/>
          </p:nvPr>
        </p:nvSpPr>
        <p:spPr>
          <a:xfrm>
            <a:off x="601035" y="430660"/>
            <a:ext cx="10972800" cy="982117"/>
          </a:xfrm>
        </p:spPr>
        <p:txBody>
          <a:bodyPr anchor="t"/>
          <a:lstStyle>
            <a:lvl1pPr>
              <a:defRPr>
                <a:solidFill>
                  <a:srgbClr val="585858"/>
                </a:solidFill>
              </a:defRPr>
            </a:lvl1pPr>
          </a:lstStyle>
          <a:p>
            <a:r>
              <a:rPr lang="en-US" dirty="0"/>
              <a:t>Click to edit Master title style</a:t>
            </a:r>
            <a:endParaRPr lang="en-GB" dirty="0"/>
          </a:p>
        </p:txBody>
      </p:sp>
    </p:spTree>
    <p:extLst>
      <p:ext uri="{BB962C8B-B14F-4D97-AF65-F5344CB8AC3E}">
        <p14:creationId xmlns:p14="http://schemas.microsoft.com/office/powerpoint/2010/main" val="148464437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1864549A-AAF5-4D96-B13B-95315D2FA89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5" name="Rectangle 6">
            <a:extLst>
              <a:ext uri="{FF2B5EF4-FFF2-40B4-BE49-F238E27FC236}">
                <a16:creationId xmlns:a16="http://schemas.microsoft.com/office/drawing/2014/main" id="{729FEB22-335A-41BD-B17B-784C9EEF9ACD}"/>
              </a:ext>
            </a:extLst>
          </p:cNvPr>
          <p:cNvSpPr>
            <a:spLocks noGrp="1" noChangeArrowheads="1"/>
          </p:cNvSpPr>
          <p:nvPr>
            <p:ph type="dt" sz="half" idx="10"/>
          </p:nvPr>
        </p:nvSpPr>
        <p:spPr/>
        <p:txBody>
          <a:bodyPr/>
          <a:lstStyle>
            <a:lvl1pPr>
              <a:defRPr/>
            </a:lvl1pPr>
          </a:lstStyle>
          <a:p>
            <a:pPr>
              <a:defRPr/>
            </a:pPr>
            <a:endParaRPr lang="en-GB"/>
          </a:p>
        </p:txBody>
      </p:sp>
      <p:sp>
        <p:nvSpPr>
          <p:cNvPr id="6" name="Rectangle 7">
            <a:extLst>
              <a:ext uri="{FF2B5EF4-FFF2-40B4-BE49-F238E27FC236}">
                <a16:creationId xmlns:a16="http://schemas.microsoft.com/office/drawing/2014/main" id="{0785812D-06FB-4137-82DA-4C8636188B3A}"/>
              </a:ext>
            </a:extLst>
          </p:cNvPr>
          <p:cNvSpPr>
            <a:spLocks noGrp="1" noChangeArrowheads="1"/>
          </p:cNvSpPr>
          <p:nvPr>
            <p:ph type="ftr" sz="quarter" idx="11"/>
          </p:nvPr>
        </p:nvSpPr>
        <p:spPr/>
        <p:txBody>
          <a:bodyPr/>
          <a:lstStyle>
            <a:lvl1pPr>
              <a:defRPr/>
            </a:lvl1pPr>
          </a:lstStyle>
          <a:p>
            <a:pPr>
              <a:defRPr/>
            </a:pPr>
            <a:endParaRPr lang="en-GB"/>
          </a:p>
        </p:txBody>
      </p:sp>
      <p:sp>
        <p:nvSpPr>
          <p:cNvPr id="7" name="Rectangle 8">
            <a:extLst>
              <a:ext uri="{FF2B5EF4-FFF2-40B4-BE49-F238E27FC236}">
                <a16:creationId xmlns:a16="http://schemas.microsoft.com/office/drawing/2014/main" id="{335DD14D-38EC-424C-AF0C-03BA91A64CBD}"/>
              </a:ext>
            </a:extLst>
          </p:cNvPr>
          <p:cNvSpPr>
            <a:spLocks noGrp="1" noChangeArrowheads="1"/>
          </p:cNvSpPr>
          <p:nvPr>
            <p:ph type="sldNum" sz="quarter" idx="12"/>
          </p:nvPr>
        </p:nvSpPr>
        <p:spPr/>
        <p:txBody>
          <a:bodyPr/>
          <a:lstStyle>
            <a:lvl1pPr>
              <a:defRPr/>
            </a:lvl1pPr>
          </a:lstStyle>
          <a:p>
            <a:fld id="{225A271E-C960-4C09-B05F-FB20100B09A9}" type="slidenum">
              <a:rPr lang="en-GB" altLang="en-US"/>
              <a:pPr/>
              <a:t>‹#›</a:t>
            </a:fld>
            <a:endParaRPr lang="en-GB" altLang="en-US"/>
          </a:p>
        </p:txBody>
      </p:sp>
      <p:sp>
        <p:nvSpPr>
          <p:cNvPr id="11" name="Title 1">
            <a:extLst>
              <a:ext uri="{FF2B5EF4-FFF2-40B4-BE49-F238E27FC236}">
                <a16:creationId xmlns:a16="http://schemas.microsoft.com/office/drawing/2014/main" id="{EDD91F02-38ED-4B06-B867-E4F68C54EE80}"/>
              </a:ext>
            </a:extLst>
          </p:cNvPr>
          <p:cNvSpPr>
            <a:spLocks noGrp="1"/>
          </p:cNvSpPr>
          <p:nvPr>
            <p:ph type="title"/>
          </p:nvPr>
        </p:nvSpPr>
        <p:spPr>
          <a:xfrm>
            <a:off x="601035" y="430660"/>
            <a:ext cx="10972800" cy="982117"/>
          </a:xfrm>
        </p:spPr>
        <p:txBody>
          <a:bodyPr anchor="t"/>
          <a:lstStyle>
            <a:lvl1pPr>
              <a:defRPr>
                <a:solidFill>
                  <a:srgbClr val="585858"/>
                </a:solidFill>
              </a:defRPr>
            </a:lvl1pPr>
          </a:lstStyle>
          <a:p>
            <a:r>
              <a:rPr lang="en-US" dirty="0"/>
              <a:t>Click to edit Master title style</a:t>
            </a:r>
            <a:endParaRPr lang="en-GB" dirty="0"/>
          </a:p>
        </p:txBody>
      </p:sp>
    </p:spTree>
    <p:extLst>
      <p:ext uri="{BB962C8B-B14F-4D97-AF65-F5344CB8AC3E}">
        <p14:creationId xmlns:p14="http://schemas.microsoft.com/office/powerpoint/2010/main" val="14372599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DACB76CD-2FBB-441F-8F24-50F7582353C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p:ph type="title"/>
          </p:nvPr>
        </p:nvSpPr>
        <p:spPr>
          <a:xfrm>
            <a:off x="609600" y="4149080"/>
            <a:ext cx="10972800" cy="426170"/>
          </a:xfrm>
        </p:spPr>
        <p:txBody>
          <a:bodyPr/>
          <a:lstStyle>
            <a:lvl1pPr algn="l">
              <a:defRPr sz="1500" b="1">
                <a:solidFill>
                  <a:srgbClr val="585858"/>
                </a:solidFill>
              </a:defRPr>
            </a:lvl1pPr>
          </a:lstStyle>
          <a:p>
            <a:r>
              <a:rPr lang="en-US" dirty="0"/>
              <a:t>Click to edit Master title style</a:t>
            </a:r>
            <a:endParaRPr lang="en-GB" dirty="0"/>
          </a:p>
        </p:txBody>
      </p:sp>
      <p:sp>
        <p:nvSpPr>
          <p:cNvPr id="3" name="Picture Placeholder 2"/>
          <p:cNvSpPr>
            <a:spLocks noGrp="1"/>
          </p:cNvSpPr>
          <p:nvPr>
            <p:ph type="pic" idx="1"/>
          </p:nvPr>
        </p:nvSpPr>
        <p:spPr>
          <a:xfrm>
            <a:off x="609600" y="444962"/>
            <a:ext cx="10972800" cy="3560111"/>
          </a:xfrm>
        </p:spPr>
        <p:txBody>
          <a:bodyPr/>
          <a:lstStyle>
            <a:lvl1pPr marL="0" indent="0">
              <a:buNone/>
              <a:defRPr sz="2400">
                <a:solidFill>
                  <a:srgbClr val="585858"/>
                </a:solidFill>
              </a:defRPr>
            </a:lvl1pPr>
            <a:lvl2pPr marL="342892" indent="0">
              <a:buNone/>
              <a:defRPr sz="2100"/>
            </a:lvl2pPr>
            <a:lvl3pPr marL="685783" indent="0">
              <a:buNone/>
              <a:defRPr sz="1800"/>
            </a:lvl3pPr>
            <a:lvl4pPr marL="1028675" indent="0">
              <a:buNone/>
              <a:defRPr sz="1500"/>
            </a:lvl4pPr>
            <a:lvl5pPr marL="1371566" indent="0">
              <a:buNone/>
              <a:defRPr sz="1500"/>
            </a:lvl5pPr>
            <a:lvl6pPr marL="1714457" indent="0">
              <a:buNone/>
              <a:defRPr sz="1500"/>
            </a:lvl6pPr>
            <a:lvl7pPr marL="2057348" indent="0">
              <a:buNone/>
              <a:defRPr sz="1500"/>
            </a:lvl7pPr>
            <a:lvl8pPr marL="2400240" indent="0">
              <a:buNone/>
              <a:defRPr sz="1500"/>
            </a:lvl8pPr>
            <a:lvl9pPr marL="2743132" indent="0">
              <a:buNone/>
              <a:defRPr sz="1500"/>
            </a:lvl9pPr>
          </a:lstStyle>
          <a:p>
            <a:pPr lvl="0"/>
            <a:endParaRPr lang="en-GB" noProof="0" dirty="0"/>
          </a:p>
        </p:txBody>
      </p:sp>
      <p:sp>
        <p:nvSpPr>
          <p:cNvPr id="4" name="Text Placeholder 3"/>
          <p:cNvSpPr>
            <a:spLocks noGrp="1"/>
          </p:cNvSpPr>
          <p:nvPr>
            <p:ph type="body" sz="half" idx="2"/>
          </p:nvPr>
        </p:nvSpPr>
        <p:spPr>
          <a:xfrm>
            <a:off x="609600" y="4725144"/>
            <a:ext cx="10972800" cy="720080"/>
          </a:xfrm>
        </p:spPr>
        <p:txBody>
          <a:bodyPr/>
          <a:lstStyle>
            <a:lvl1pPr marL="0" indent="0">
              <a:buNone/>
              <a:defRPr sz="1050">
                <a:solidFill>
                  <a:srgbClr val="585858"/>
                </a:solidFill>
              </a:defRPr>
            </a:lvl1pPr>
            <a:lvl2pPr marL="342892" indent="0">
              <a:buNone/>
              <a:defRPr sz="900"/>
            </a:lvl2pPr>
            <a:lvl3pPr marL="685783" indent="0">
              <a:buNone/>
              <a:defRPr sz="750"/>
            </a:lvl3pPr>
            <a:lvl4pPr marL="1028675" indent="0">
              <a:buNone/>
              <a:defRPr sz="675"/>
            </a:lvl4pPr>
            <a:lvl5pPr marL="1371566" indent="0">
              <a:buNone/>
              <a:defRPr sz="675"/>
            </a:lvl5pPr>
            <a:lvl6pPr marL="1714457" indent="0">
              <a:buNone/>
              <a:defRPr sz="675"/>
            </a:lvl6pPr>
            <a:lvl7pPr marL="2057348" indent="0">
              <a:buNone/>
              <a:defRPr sz="675"/>
            </a:lvl7pPr>
            <a:lvl8pPr marL="2400240" indent="0">
              <a:buNone/>
              <a:defRPr sz="675"/>
            </a:lvl8pPr>
            <a:lvl9pPr marL="2743132" indent="0">
              <a:buNone/>
              <a:defRPr sz="675"/>
            </a:lvl9pPr>
          </a:lstStyle>
          <a:p>
            <a:pPr lvl="0"/>
            <a:r>
              <a:rPr lang="en-US" dirty="0"/>
              <a:t>Click to edit Master text styles</a:t>
            </a:r>
          </a:p>
        </p:txBody>
      </p:sp>
      <p:sp>
        <p:nvSpPr>
          <p:cNvPr id="7" name="Date Placeholder 6">
            <a:extLst>
              <a:ext uri="{FF2B5EF4-FFF2-40B4-BE49-F238E27FC236}">
                <a16:creationId xmlns:a16="http://schemas.microsoft.com/office/drawing/2014/main" id="{5DAF0D3A-200E-48B8-9EF9-7859E1660C49}"/>
              </a:ext>
            </a:extLst>
          </p:cNvPr>
          <p:cNvSpPr>
            <a:spLocks noGrp="1" noChangeArrowheads="1"/>
          </p:cNvSpPr>
          <p:nvPr>
            <p:ph type="dt" sz="half" idx="10"/>
          </p:nvPr>
        </p:nvSpPr>
        <p:spPr/>
        <p:txBody>
          <a:bodyPr/>
          <a:lstStyle>
            <a:lvl1pPr>
              <a:defRPr/>
            </a:lvl1pPr>
          </a:lstStyle>
          <a:p>
            <a:pPr>
              <a:defRPr/>
            </a:pPr>
            <a:endParaRPr lang="en-GB"/>
          </a:p>
        </p:txBody>
      </p:sp>
      <p:sp>
        <p:nvSpPr>
          <p:cNvPr id="8" name="Footer Placeholder 7">
            <a:extLst>
              <a:ext uri="{FF2B5EF4-FFF2-40B4-BE49-F238E27FC236}">
                <a16:creationId xmlns:a16="http://schemas.microsoft.com/office/drawing/2014/main" id="{0CCEB8E3-53AE-439B-9428-72B81BD3B83C}"/>
              </a:ext>
            </a:extLst>
          </p:cNvPr>
          <p:cNvSpPr>
            <a:spLocks noGrp="1" noChangeArrowheads="1"/>
          </p:cNvSpPr>
          <p:nvPr>
            <p:ph type="ftr" sz="quarter" idx="11"/>
          </p:nvPr>
        </p:nvSpPr>
        <p:spPr/>
        <p:txBody>
          <a:bodyPr/>
          <a:lstStyle>
            <a:lvl1pPr>
              <a:defRPr/>
            </a:lvl1pPr>
          </a:lstStyle>
          <a:p>
            <a:pPr>
              <a:defRPr/>
            </a:pPr>
            <a:endParaRPr lang="en-GB"/>
          </a:p>
        </p:txBody>
      </p:sp>
      <p:sp>
        <p:nvSpPr>
          <p:cNvPr id="9" name="Slide Number Placeholder 8">
            <a:extLst>
              <a:ext uri="{FF2B5EF4-FFF2-40B4-BE49-F238E27FC236}">
                <a16:creationId xmlns:a16="http://schemas.microsoft.com/office/drawing/2014/main" id="{328C543D-1B00-4E11-9615-CDD988110A23}"/>
              </a:ext>
            </a:extLst>
          </p:cNvPr>
          <p:cNvSpPr>
            <a:spLocks noGrp="1" noChangeArrowheads="1"/>
          </p:cNvSpPr>
          <p:nvPr>
            <p:ph type="sldNum" sz="quarter" idx="12"/>
          </p:nvPr>
        </p:nvSpPr>
        <p:spPr/>
        <p:txBody>
          <a:bodyPr/>
          <a:lstStyle>
            <a:lvl1pPr>
              <a:defRPr/>
            </a:lvl1pPr>
          </a:lstStyle>
          <a:p>
            <a:fld id="{EC86FDD3-8659-4DF6-9C22-A70505F52DFB}" type="slidenum">
              <a:rPr lang="en-GB" altLang="en-US"/>
              <a:pPr/>
              <a:t>‹#›</a:t>
            </a:fld>
            <a:endParaRPr lang="en-GB" altLang="en-US"/>
          </a:p>
        </p:txBody>
      </p:sp>
    </p:spTree>
    <p:extLst>
      <p:ext uri="{BB962C8B-B14F-4D97-AF65-F5344CB8AC3E}">
        <p14:creationId xmlns:p14="http://schemas.microsoft.com/office/powerpoint/2010/main" val="190496236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360000"/>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464400"/>
            <a:ext cx="11262632" cy="426170"/>
          </a:xfrm>
        </p:spPr>
        <p:txBody>
          <a:bodyPr/>
          <a:lstStyle>
            <a:lvl1pPr algn="l">
              <a:defRPr sz="2000" b="0">
                <a:solidFill>
                  <a:schemeClr val="bg1"/>
                </a:solidFill>
                <a:latin typeface="+mn-lt"/>
              </a:defRPr>
            </a:lvl1pPr>
          </a:lstStyle>
          <a:p>
            <a:r>
              <a:rPr lang="en-US" dirty="0"/>
              <a:t>Click to edit Master title style</a:t>
            </a: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7" name="TextBox 6">
            <a:extLst>
              <a:ext uri="{FF2B5EF4-FFF2-40B4-BE49-F238E27FC236}">
                <a16:creationId xmlns:a16="http://schemas.microsoft.com/office/drawing/2014/main" id="{03E643C2-77DC-49BD-8737-F5C5488BCCF7}"/>
              </a:ext>
            </a:extLst>
          </p:cNvPr>
          <p:cNvSpPr txBox="1"/>
          <p:nvPr userDrawn="1"/>
        </p:nvSpPr>
        <p:spPr>
          <a:xfrm>
            <a:off x="522000" y="6237312"/>
            <a:ext cx="1109504" cy="246221"/>
          </a:xfrm>
          <a:prstGeom prst="rect">
            <a:avLst/>
          </a:prstGeom>
          <a:noFill/>
        </p:spPr>
        <p:txBody>
          <a:bodyPr wrap="square" rtlCol="0">
            <a:spAutoFit/>
          </a:bodyPr>
          <a:lstStyle/>
          <a:p>
            <a:pPr>
              <a:buNone/>
            </a:pPr>
            <a:r>
              <a:rPr lang="en-GB" sz="1000" b="1" dirty="0">
                <a:solidFill>
                  <a:srgbClr val="585858"/>
                </a:solidFill>
              </a:rPr>
              <a:t>ncetm.org.uk</a:t>
            </a:r>
          </a:p>
        </p:txBody>
      </p:sp>
    </p:spTree>
    <p:extLst>
      <p:ext uri="{BB962C8B-B14F-4D97-AF65-F5344CB8AC3E}">
        <p14:creationId xmlns:p14="http://schemas.microsoft.com/office/powerpoint/2010/main" val="360991251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Blank Canvas">
    <p:spTree>
      <p:nvGrpSpPr>
        <p:cNvPr id="1" name=""/>
        <p:cNvGrpSpPr/>
        <p:nvPr/>
      </p:nvGrpSpPr>
      <p:grpSpPr>
        <a:xfrm>
          <a:off x="0" y="0"/>
          <a:ext cx="0" cy="0"/>
          <a:chOff x="0" y="0"/>
          <a:chExt cx="0" cy="0"/>
        </a:xfrm>
      </p:grpSpPr>
      <p:sp>
        <p:nvSpPr>
          <p:cNvPr id="8" name="Rectangle 7"/>
          <p:cNvSpPr/>
          <p:nvPr userDrawn="1"/>
        </p:nvSpPr>
        <p:spPr>
          <a:xfrm>
            <a:off x="8016214" y="6500874"/>
            <a:ext cx="3748764" cy="323165"/>
          </a:xfrm>
          <a:prstGeom prst="rect">
            <a:avLst/>
          </a:prstGeom>
        </p:spPr>
        <p:txBody>
          <a:bodyPr wrap="square">
            <a:spAutoFit/>
          </a:bodyPr>
          <a:lstStyle/>
          <a:p>
            <a:pPr algn="r">
              <a:buFontTx/>
              <a:buNone/>
            </a:pPr>
            <a:r>
              <a:rPr lang="en-US" sz="1500" dirty="0">
                <a:solidFill>
                  <a:srgbClr val="00628C"/>
                </a:solidFill>
                <a:effectLst/>
                <a:latin typeface="Myriad Pro" charset="0"/>
              </a:rPr>
              <a:t>© Crown Copyright 2018 </a:t>
            </a:r>
          </a:p>
        </p:txBody>
      </p:sp>
      <p:sp>
        <p:nvSpPr>
          <p:cNvPr id="11" name="Rectangle 10"/>
          <p:cNvSpPr/>
          <p:nvPr userDrawn="1"/>
        </p:nvSpPr>
        <p:spPr>
          <a:xfrm>
            <a:off x="523034" y="6487841"/>
            <a:ext cx="3748764" cy="323165"/>
          </a:xfrm>
          <a:prstGeom prst="rect">
            <a:avLst/>
          </a:prstGeom>
        </p:spPr>
        <p:txBody>
          <a:bodyPr wrap="square">
            <a:spAutoFit/>
          </a:bodyPr>
          <a:lstStyle/>
          <a:p>
            <a:pPr algn="l">
              <a:buFontTx/>
              <a:buNone/>
            </a:pPr>
            <a:r>
              <a:rPr lang="en-US" sz="1500" dirty="0">
                <a:solidFill>
                  <a:srgbClr val="00628C"/>
                </a:solidFill>
                <a:effectLst/>
                <a:latin typeface="Myriad Pro" charset="0"/>
                <a:hlinkClick r:id="rId2"/>
              </a:rPr>
              <a:t>www.ncetm.org.uk/masterypd</a:t>
            </a:r>
            <a:r>
              <a:rPr lang="en-US" sz="1500" dirty="0">
                <a:solidFill>
                  <a:srgbClr val="00628C"/>
                </a:solidFill>
                <a:effectLst/>
                <a:latin typeface="Myriad Pro" charset="0"/>
              </a:rPr>
              <a:t> </a:t>
            </a:r>
          </a:p>
        </p:txBody>
      </p:sp>
      <p:sp>
        <p:nvSpPr>
          <p:cNvPr id="5" name="Text Placeholder 8"/>
          <p:cNvSpPr>
            <a:spLocks noGrp="1"/>
          </p:cNvSpPr>
          <p:nvPr>
            <p:ph type="body" sz="quarter" idx="11" hasCustomPrompt="1"/>
          </p:nvPr>
        </p:nvSpPr>
        <p:spPr>
          <a:xfrm>
            <a:off x="1" y="0"/>
            <a:ext cx="12192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pPr lvl="0"/>
            <a:r>
              <a:rPr lang="en-US" dirty="0"/>
              <a:t>Short Segment Title – Steps</a:t>
            </a:r>
          </a:p>
        </p:txBody>
      </p:sp>
      <p:sp>
        <p:nvSpPr>
          <p:cNvPr id="6" name="Rectangle 5"/>
          <p:cNvSpPr/>
          <p:nvPr userDrawn="1"/>
        </p:nvSpPr>
        <p:spPr>
          <a:xfrm>
            <a:off x="4221617" y="6487840"/>
            <a:ext cx="3748764" cy="323165"/>
          </a:xfrm>
          <a:prstGeom prst="rect">
            <a:avLst/>
          </a:prstGeom>
        </p:spPr>
        <p:txBody>
          <a:bodyPr wrap="square">
            <a:spAutoFit/>
          </a:bodyPr>
          <a:lstStyle/>
          <a:p>
            <a:pPr algn="ctr">
              <a:buFontTx/>
              <a:buNone/>
            </a:pPr>
            <a:r>
              <a:rPr lang="en-US" sz="1500" dirty="0">
                <a:solidFill>
                  <a:schemeClr val="bg1">
                    <a:lumMod val="50000"/>
                  </a:schemeClr>
                </a:solidFill>
                <a:effectLst/>
                <a:latin typeface="Myriad Pro" charset="0"/>
              </a:rPr>
              <a:t>Autumn 2018 pilot</a:t>
            </a:r>
          </a:p>
        </p:txBody>
      </p:sp>
    </p:spTree>
    <p:extLst>
      <p:ext uri="{BB962C8B-B14F-4D97-AF65-F5344CB8AC3E}">
        <p14:creationId xmlns:p14="http://schemas.microsoft.com/office/powerpoint/2010/main" val="6966935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141663"/>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pic>
        <p:nvPicPr>
          <p:cNvPr id="3" name="Picture 2" descr="A picture containing object, lamp, light  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8" name="Footer Placeholder 9">
            <a:extLst>
              <a:ext uri="{FF2B5EF4-FFF2-40B4-BE49-F238E27FC236}">
                <a16:creationId xmlns:a16="http://schemas.microsoft.com/office/drawing/2014/main" id="{E8E35F7C-59D1-4344-B45A-A3380FD02D0A}"/>
              </a:ext>
            </a:extLst>
          </p:cNvPr>
          <p:cNvSpPr>
            <a:spLocks noGrp="1" noChangeArrowheads="1"/>
          </p:cNvSpPr>
          <p:nvPr>
            <p:ph type="ftr" sz="quarter" idx="11"/>
          </p:nvPr>
        </p:nvSpPr>
        <p:spPr>
          <a:xfrm>
            <a:off x="-1" y="6356350"/>
            <a:ext cx="12191999" cy="365125"/>
          </a:xfrm>
        </p:spPr>
        <p:txBody>
          <a:bodyPr/>
          <a:lstStyle>
            <a:lvl1pPr>
              <a:defRPr sz="1100">
                <a:latin typeface="Arial" panose="020B0604020202020204" pitchFamily="34" charset="0"/>
                <a:cs typeface="Arial" panose="020B0604020202020204" pitchFamily="34" charset="0"/>
              </a:defRPr>
            </a:lvl1pPr>
          </a:lstStyle>
          <a:p>
            <a:pPr>
              <a:defRPr/>
            </a:pPr>
            <a:r>
              <a:rPr lang="en-GB" dirty="0"/>
              <a:t>Curriculum Prioritisation for Primary Maths</a:t>
            </a:r>
          </a:p>
        </p:txBody>
      </p:sp>
    </p:spTree>
    <p:extLst>
      <p:ext uri="{BB962C8B-B14F-4D97-AF65-F5344CB8AC3E}">
        <p14:creationId xmlns:p14="http://schemas.microsoft.com/office/powerpoint/2010/main" val="18829403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141663"/>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pic>
        <p:nvPicPr>
          <p:cNvPr id="3" name="Picture 2" descr="A picture containing object, lamp, light  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8" name="Footer Placeholder 9">
            <a:extLst>
              <a:ext uri="{FF2B5EF4-FFF2-40B4-BE49-F238E27FC236}">
                <a16:creationId xmlns:a16="http://schemas.microsoft.com/office/drawing/2014/main" id="{E8E35F7C-59D1-4344-B45A-A3380FD02D0A}"/>
              </a:ext>
            </a:extLst>
          </p:cNvPr>
          <p:cNvSpPr>
            <a:spLocks noGrp="1" noChangeArrowheads="1"/>
          </p:cNvSpPr>
          <p:nvPr>
            <p:ph type="ftr" sz="quarter" idx="11"/>
          </p:nvPr>
        </p:nvSpPr>
        <p:spPr>
          <a:xfrm>
            <a:off x="-1" y="6356350"/>
            <a:ext cx="12191999" cy="365125"/>
          </a:xfrm>
        </p:spPr>
        <p:txBody>
          <a:bodyPr/>
          <a:lstStyle>
            <a:lvl1pPr>
              <a:defRPr sz="1100">
                <a:latin typeface="Arial" panose="020B0604020202020204" pitchFamily="34" charset="0"/>
                <a:cs typeface="Arial" panose="020B0604020202020204" pitchFamily="34" charset="0"/>
              </a:defRPr>
            </a:lvl1pPr>
          </a:lstStyle>
          <a:p>
            <a:pPr>
              <a:defRPr/>
            </a:pPr>
            <a:r>
              <a:rPr lang="en-GB" dirty="0"/>
              <a:t>Curriculum Prioritisation for Primary Maths</a:t>
            </a:r>
          </a:p>
        </p:txBody>
      </p:sp>
    </p:spTree>
    <p:extLst>
      <p:ext uri="{BB962C8B-B14F-4D97-AF65-F5344CB8AC3E}">
        <p14:creationId xmlns:p14="http://schemas.microsoft.com/office/powerpoint/2010/main" val="30271964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141663"/>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pic>
        <p:nvPicPr>
          <p:cNvPr id="3" name="Picture 2" descr="A picture containing object, lamp, light  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8" name="Footer Placeholder 9">
            <a:extLst>
              <a:ext uri="{FF2B5EF4-FFF2-40B4-BE49-F238E27FC236}">
                <a16:creationId xmlns:a16="http://schemas.microsoft.com/office/drawing/2014/main" id="{E8E35F7C-59D1-4344-B45A-A3380FD02D0A}"/>
              </a:ext>
            </a:extLst>
          </p:cNvPr>
          <p:cNvSpPr>
            <a:spLocks noGrp="1" noChangeArrowheads="1"/>
          </p:cNvSpPr>
          <p:nvPr>
            <p:ph type="ftr" sz="quarter" idx="11"/>
          </p:nvPr>
        </p:nvSpPr>
        <p:spPr>
          <a:xfrm>
            <a:off x="-1" y="6356350"/>
            <a:ext cx="12191999" cy="365125"/>
          </a:xfrm>
        </p:spPr>
        <p:txBody>
          <a:bodyPr/>
          <a:lstStyle>
            <a:lvl1pPr>
              <a:defRPr sz="1100">
                <a:latin typeface="Arial" panose="020B0604020202020204" pitchFamily="34" charset="0"/>
                <a:cs typeface="Arial" panose="020B0604020202020204" pitchFamily="34" charset="0"/>
              </a:defRPr>
            </a:lvl1pPr>
          </a:lstStyle>
          <a:p>
            <a:pPr>
              <a:defRPr/>
            </a:pPr>
            <a:r>
              <a:rPr lang="en-GB" dirty="0"/>
              <a:t>Curriculum Prioritisation for Primary Maths</a:t>
            </a:r>
          </a:p>
        </p:txBody>
      </p:sp>
      <p:graphicFrame>
        <p:nvGraphicFramePr>
          <p:cNvPr id="5" name="Table 10">
            <a:extLst>
              <a:ext uri="{FF2B5EF4-FFF2-40B4-BE49-F238E27FC236}">
                <a16:creationId xmlns:a16="http://schemas.microsoft.com/office/drawing/2014/main" id="{8703DAC1-0D09-4FCA-8F8E-26F6D721539C}"/>
              </a:ext>
            </a:extLst>
          </p:cNvPr>
          <p:cNvGraphicFramePr>
            <a:graphicFrameLocks noGrp="1"/>
          </p:cNvGraphicFramePr>
          <p:nvPr userDrawn="1">
            <p:extLst>
              <p:ext uri="{D42A27DB-BD31-4B8C-83A1-F6EECF244321}">
                <p14:modId xmlns:p14="http://schemas.microsoft.com/office/powerpoint/2010/main" val="3206897055"/>
              </p:ext>
            </p:extLst>
          </p:nvPr>
        </p:nvGraphicFramePr>
        <p:xfrm>
          <a:off x="594008" y="1097547"/>
          <a:ext cx="11140162" cy="1978162"/>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19980">
                <a:tc>
                  <a:txBody>
                    <a:bodyPr/>
                    <a:lstStyle/>
                    <a:p>
                      <a:pPr algn="l"/>
                      <a:endParaRPr lang="en-GB" sz="2000" dirty="0">
                        <a:latin typeface="Arial" panose="020B0604020202020204" pitchFamily="34" charset="0"/>
                        <a:cs typeface="Arial" panose="020B0604020202020204" pitchFamily="34" charset="0"/>
                      </a:endParaRPr>
                    </a:p>
                  </a:txBody>
                  <a:tcPr anchor="ctr">
                    <a:solidFill>
                      <a:srgbClr val="327473"/>
                    </a:solidFill>
                  </a:tcPr>
                </a:tc>
                <a:extLst>
                  <a:ext uri="{0D108BD9-81ED-4DB2-BD59-A6C34878D82A}">
                    <a16:rowId xmlns:a16="http://schemas.microsoft.com/office/drawing/2014/main" val="2928509842"/>
                  </a:ext>
                </a:extLst>
              </a:tr>
              <a:tr h="1458182">
                <a:tc>
                  <a:txBody>
                    <a:bodyPr/>
                    <a:lstStyle/>
                    <a:p>
                      <a:endParaRPr lang="en-GB" sz="2000" b="1"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13" name="Text Placeholder 12">
            <a:extLst>
              <a:ext uri="{FF2B5EF4-FFF2-40B4-BE49-F238E27FC236}">
                <a16:creationId xmlns:a16="http://schemas.microsoft.com/office/drawing/2014/main" id="{0396C834-C60B-4D4B-9CE7-C48E02B24E92}"/>
              </a:ext>
            </a:extLst>
          </p:cNvPr>
          <p:cNvSpPr>
            <a:spLocks noGrp="1"/>
          </p:cNvSpPr>
          <p:nvPr>
            <p:ph type="body" sz="quarter" idx="12"/>
          </p:nvPr>
        </p:nvSpPr>
        <p:spPr>
          <a:xfrm>
            <a:off x="698269" y="1789113"/>
            <a:ext cx="10653944" cy="784225"/>
          </a:xfrm>
        </p:spPr>
        <p:txBody>
          <a:bodyPr/>
          <a:lstStyle/>
          <a:p>
            <a:pPr lvl="0"/>
            <a:r>
              <a:rPr lang="en-US" dirty="0"/>
              <a:t>Click to edit Master text styles</a:t>
            </a:r>
          </a:p>
        </p:txBody>
      </p:sp>
      <p:sp>
        <p:nvSpPr>
          <p:cNvPr id="17" name="Text Placeholder 16">
            <a:extLst>
              <a:ext uri="{FF2B5EF4-FFF2-40B4-BE49-F238E27FC236}">
                <a16:creationId xmlns:a16="http://schemas.microsoft.com/office/drawing/2014/main" id="{F32E35AE-674A-4CFB-A6EA-9851D7911725}"/>
              </a:ext>
            </a:extLst>
          </p:cNvPr>
          <p:cNvSpPr>
            <a:spLocks noGrp="1"/>
          </p:cNvSpPr>
          <p:nvPr>
            <p:ph type="body" sz="quarter" idx="13"/>
          </p:nvPr>
        </p:nvSpPr>
        <p:spPr>
          <a:xfrm>
            <a:off x="698269" y="1189038"/>
            <a:ext cx="10653944" cy="315912"/>
          </a:xfrm>
        </p:spPr>
        <p:txBody>
          <a:bodyPr/>
          <a:lstStyle>
            <a:lvl1pPr>
              <a:defRPr b="1">
                <a:solidFill>
                  <a:schemeClr val="bg1"/>
                </a:solidFill>
              </a:defRPr>
            </a:lvl1pPr>
          </a:lstStyle>
          <a:p>
            <a:pPr lvl="0"/>
            <a:r>
              <a:rPr lang="en-US" dirty="0"/>
              <a:t>Click to edit Master text styles</a:t>
            </a:r>
          </a:p>
        </p:txBody>
      </p:sp>
      <p:sp>
        <p:nvSpPr>
          <p:cNvPr id="19" name="TextBox 18">
            <a:extLst>
              <a:ext uri="{FF2B5EF4-FFF2-40B4-BE49-F238E27FC236}">
                <a16:creationId xmlns:a16="http://schemas.microsoft.com/office/drawing/2014/main" id="{9153B39E-7C33-4C5E-BBB2-AE7BBB524528}"/>
              </a:ext>
            </a:extLst>
          </p:cNvPr>
          <p:cNvSpPr txBox="1"/>
          <p:nvPr userDrawn="1"/>
        </p:nvSpPr>
        <p:spPr>
          <a:xfrm>
            <a:off x="594007" y="3486800"/>
            <a:ext cx="11140161" cy="394210"/>
          </a:xfrm>
          <a:prstGeom prst="rect">
            <a:avLst/>
          </a:prstGeom>
          <a:noFill/>
        </p:spPr>
        <p:txBody>
          <a:bodyPr wrap="square">
            <a:spAutoFit/>
          </a:body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b="0" i="0" u="none" strike="noStrike" kern="0" cap="none" spc="0" normalizeH="0" baseline="0" noProof="0" dirty="0">
                <a:ln>
                  <a:noFill/>
                </a:ln>
                <a:solidFill>
                  <a:schemeClr val="tx1">
                    <a:lumMod val="65000"/>
                    <a:lumOff val="35000"/>
                  </a:schemeClr>
                </a:solidFill>
                <a:effectLst/>
                <a:uLnTx/>
                <a:uFillTx/>
                <a:latin typeface="Arial" panose="020B0604020202020204" pitchFamily="34" charset="0"/>
                <a:ea typeface="+mn-ea"/>
                <a:cs typeface="Arial" panose="020B0604020202020204" pitchFamily="34" charset="0"/>
              </a:rPr>
              <a:t>The following slides have been collated to support the teaching of this outcome.</a:t>
            </a:r>
            <a:endParaRPr lang="en-GB" kern="0"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21" name="Text Placeholder 20">
            <a:extLst>
              <a:ext uri="{FF2B5EF4-FFF2-40B4-BE49-F238E27FC236}">
                <a16:creationId xmlns:a16="http://schemas.microsoft.com/office/drawing/2014/main" id="{DA156B4A-F0F3-4E38-A0C7-379476798FA5}"/>
              </a:ext>
            </a:extLst>
          </p:cNvPr>
          <p:cNvSpPr>
            <a:spLocks noGrp="1"/>
          </p:cNvSpPr>
          <p:nvPr>
            <p:ph type="body" sz="quarter" idx="14"/>
          </p:nvPr>
        </p:nvSpPr>
        <p:spPr>
          <a:xfrm>
            <a:off x="593725" y="233363"/>
            <a:ext cx="11141075" cy="393700"/>
          </a:xfrm>
        </p:spPr>
        <p:txBody>
          <a:bodyPr/>
          <a:lstStyle>
            <a:lvl1pPr>
              <a:defRPr b="1">
                <a:solidFill>
                  <a:schemeClr val="bg1"/>
                </a:solidFill>
              </a:defRPr>
            </a:lvl1pPr>
          </a:lstStyle>
          <a:p>
            <a:pPr lvl="0"/>
            <a:r>
              <a:rPr lang="en-US" dirty="0"/>
              <a:t>Click to edit Master text styles</a:t>
            </a:r>
          </a:p>
        </p:txBody>
      </p:sp>
    </p:spTree>
    <p:extLst>
      <p:ext uri="{BB962C8B-B14F-4D97-AF65-F5344CB8AC3E}">
        <p14:creationId xmlns:p14="http://schemas.microsoft.com/office/powerpoint/2010/main" val="79334662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141663"/>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246063"/>
            <a:ext cx="11140163" cy="426170"/>
          </a:xfrm>
          <a:prstGeom prst="rect">
            <a:avLst/>
          </a:prstGeom>
        </p:spPr>
        <p:txBody>
          <a:bodyPr>
            <a:normAutofit/>
          </a:bodyPr>
          <a:lstStyle>
            <a:lvl1pPr algn="l">
              <a:defRPr sz="2400" b="1">
                <a:solidFill>
                  <a:schemeClr val="bg1"/>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pic>
        <p:nvPicPr>
          <p:cNvPr id="3" name="Picture 2" descr="A picture containing object, lamp, light  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8" name="Footer Placeholder 9">
            <a:extLst>
              <a:ext uri="{FF2B5EF4-FFF2-40B4-BE49-F238E27FC236}">
                <a16:creationId xmlns:a16="http://schemas.microsoft.com/office/drawing/2014/main" id="{E8E35F7C-59D1-4344-B45A-A3380FD02D0A}"/>
              </a:ext>
            </a:extLst>
          </p:cNvPr>
          <p:cNvSpPr>
            <a:spLocks noGrp="1" noChangeArrowheads="1"/>
          </p:cNvSpPr>
          <p:nvPr>
            <p:ph type="ftr" sz="quarter" idx="11"/>
          </p:nvPr>
        </p:nvSpPr>
        <p:spPr>
          <a:xfrm>
            <a:off x="-1" y="6356350"/>
            <a:ext cx="12191999" cy="365125"/>
          </a:xfrm>
        </p:spPr>
        <p:txBody>
          <a:bodyPr/>
          <a:lstStyle>
            <a:lvl1pPr>
              <a:defRPr sz="1100">
                <a:latin typeface="Arial" panose="020B0604020202020204" pitchFamily="34" charset="0"/>
                <a:cs typeface="Arial" panose="020B0604020202020204" pitchFamily="34" charset="0"/>
              </a:defRPr>
            </a:lvl1pPr>
          </a:lstStyle>
          <a:p>
            <a:pPr>
              <a:defRPr/>
            </a:pPr>
            <a:r>
              <a:rPr lang="en-GB" dirty="0"/>
              <a:t>Curriculum Prioritisation for Primary Maths</a:t>
            </a:r>
          </a:p>
        </p:txBody>
      </p:sp>
      <p:sp>
        <p:nvSpPr>
          <p:cNvPr id="7" name="Picture Placeholder 4">
            <a:extLst>
              <a:ext uri="{FF2B5EF4-FFF2-40B4-BE49-F238E27FC236}">
                <a16:creationId xmlns:a16="http://schemas.microsoft.com/office/drawing/2014/main" id="{9B5E70AC-97E0-4B9F-B2F7-C3D62444AE86}"/>
              </a:ext>
            </a:extLst>
          </p:cNvPr>
          <p:cNvSpPr>
            <a:spLocks noGrp="1"/>
          </p:cNvSpPr>
          <p:nvPr>
            <p:ph type="pic" sz="quarter" idx="12"/>
          </p:nvPr>
        </p:nvSpPr>
        <p:spPr>
          <a:xfrm>
            <a:off x="594008" y="1039018"/>
            <a:ext cx="3395663" cy="4779963"/>
          </a:xfrm>
          <a:ln>
            <a:solidFill>
              <a:schemeClr val="tx2"/>
            </a:solidFill>
          </a:ln>
          <a:effectLst>
            <a:outerShdw blurRad="50800" dist="38100" dir="2700000" algn="tl" rotWithShape="0">
              <a:prstClr val="black">
                <a:alpha val="40000"/>
              </a:prstClr>
            </a:outerShdw>
          </a:effectLst>
        </p:spPr>
        <p:txBody>
          <a:bodyPr/>
          <a:lstStyle>
            <a:lvl1pPr algn="l">
              <a:defRPr/>
            </a:lvl1pPr>
          </a:lstStyle>
          <a:p>
            <a:endParaRPr lang="en-GB"/>
          </a:p>
        </p:txBody>
      </p:sp>
    </p:spTree>
    <p:extLst>
      <p:ext uri="{BB962C8B-B14F-4D97-AF65-F5344CB8AC3E}">
        <p14:creationId xmlns:p14="http://schemas.microsoft.com/office/powerpoint/2010/main" val="320550444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12182" y="-157162"/>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9" name="Straight Connector 18">
            <a:extLst>
              <a:ext uri="{FF2B5EF4-FFF2-40B4-BE49-F238E27FC236}">
                <a16:creationId xmlns:a16="http://schemas.microsoft.com/office/drawing/2014/main" id="{D3AA9D4F-8E41-47F9-A6BB-0AF636DA0770}"/>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
        <p:nvSpPr>
          <p:cNvPr id="9" name="TextBox 8">
            <a:extLst>
              <a:ext uri="{FF2B5EF4-FFF2-40B4-BE49-F238E27FC236}">
                <a16:creationId xmlns:a16="http://schemas.microsoft.com/office/drawing/2014/main" id="{6A3742DC-69C4-4F77-88B0-BC9AA167A183}"/>
              </a:ext>
            </a:extLst>
          </p:cNvPr>
          <p:cNvSpPr txBox="1"/>
          <p:nvPr userDrawn="1"/>
        </p:nvSpPr>
        <p:spPr>
          <a:xfrm>
            <a:off x="609593" y="1737534"/>
            <a:ext cx="6220976" cy="400110"/>
          </a:xfrm>
          <a:prstGeom prst="rect">
            <a:avLst/>
          </a:prstGeom>
          <a:noFill/>
        </p:spPr>
        <p:txBody>
          <a:bodyPr wrap="square" rtlCol="0">
            <a:spAutoFit/>
          </a:bodyPr>
          <a:lstStyle/>
          <a:p>
            <a:pPr>
              <a:buNone/>
            </a:pPr>
            <a:r>
              <a:rPr lang="en-GB" sz="2000" b="1" noProof="0" dirty="0">
                <a:solidFill>
                  <a:schemeClr val="bg1"/>
                </a:solidFill>
                <a:latin typeface="Arial" panose="020B0604020202020204" pitchFamily="34" charset="0"/>
                <a:cs typeface="Arial" panose="020B0604020202020204" pitchFamily="34" charset="0"/>
              </a:rPr>
              <a:t>ncetm.org.uk</a:t>
            </a:r>
            <a:endParaRPr lang="en-GB" sz="2000" b="1" dirty="0">
              <a:solidFill>
                <a:schemeClr val="bg1"/>
              </a:solidFill>
              <a:latin typeface="Arial" panose="020B0604020202020204" pitchFamily="34" charset="0"/>
              <a:cs typeface="Arial" panose="020B0604020202020204" pitchFamily="34" charset="0"/>
            </a:endParaRPr>
          </a:p>
        </p:txBody>
      </p:sp>
      <p:cxnSp>
        <p:nvCxnSpPr>
          <p:cNvPr id="22" name="Straight Connector 21">
            <a:extLst>
              <a:ext uri="{FF2B5EF4-FFF2-40B4-BE49-F238E27FC236}">
                <a16:creationId xmlns:a16="http://schemas.microsoft.com/office/drawing/2014/main" id="{0A1553F0-5310-40B6-862E-E108F136F4E5}"/>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
        <p:nvSpPr>
          <p:cNvPr id="10" name="TextBox 9">
            <a:extLst>
              <a:ext uri="{FF2B5EF4-FFF2-40B4-BE49-F238E27FC236}">
                <a16:creationId xmlns:a16="http://schemas.microsoft.com/office/drawing/2014/main" id="{7C7EAB1C-AC38-4D05-ABAC-DDDBF36A7F1B}"/>
              </a:ext>
            </a:extLst>
          </p:cNvPr>
          <p:cNvSpPr txBox="1"/>
          <p:nvPr userDrawn="1"/>
        </p:nvSpPr>
        <p:spPr>
          <a:xfrm>
            <a:off x="699934" y="5435709"/>
            <a:ext cx="1960139" cy="276999"/>
          </a:xfrm>
          <a:prstGeom prst="rect">
            <a:avLst/>
          </a:prstGeom>
          <a:noFill/>
        </p:spPr>
        <p:txBody>
          <a:bodyPr wrap="square" rtlCol="0">
            <a:spAutoFit/>
          </a:bodyPr>
          <a:lstStyle/>
          <a:p>
            <a:pPr>
              <a:buNone/>
            </a:pPr>
            <a:r>
              <a:rPr lang="en-GB" sz="1200" b="1" noProof="0" dirty="0">
                <a:solidFill>
                  <a:schemeClr val="bg1"/>
                </a:solidFill>
                <a:latin typeface="Arial" panose="020B0604020202020204" pitchFamily="34" charset="0"/>
                <a:cs typeface="Arial" panose="020B0604020202020204" pitchFamily="34" charset="0"/>
              </a:rPr>
              <a:t>Summer 2021</a:t>
            </a:r>
            <a:endParaRPr lang="en-GB" sz="1200" b="1" dirty="0">
              <a:solidFill>
                <a:schemeClr val="bg1"/>
              </a:solidFill>
              <a:latin typeface="Arial" panose="020B0604020202020204" pitchFamily="34" charset="0"/>
              <a:cs typeface="Arial" panose="020B0604020202020204" pitchFamily="34" charset="0"/>
            </a:endParaRPr>
          </a:p>
        </p:txBody>
      </p:sp>
      <p:sp>
        <p:nvSpPr>
          <p:cNvPr id="11" name="TextBox 10">
            <a:extLst>
              <a:ext uri="{FF2B5EF4-FFF2-40B4-BE49-F238E27FC236}">
                <a16:creationId xmlns:a16="http://schemas.microsoft.com/office/drawing/2014/main" id="{76B7A6AA-0784-4D20-870B-744E2DBBF2B5}"/>
              </a:ext>
            </a:extLst>
          </p:cNvPr>
          <p:cNvSpPr txBox="1"/>
          <p:nvPr userDrawn="1"/>
        </p:nvSpPr>
        <p:spPr>
          <a:xfrm>
            <a:off x="609593" y="481364"/>
            <a:ext cx="5557355" cy="276999"/>
          </a:xfrm>
          <a:prstGeom prst="rect">
            <a:avLst/>
          </a:prstGeom>
          <a:noFill/>
        </p:spPr>
        <p:txBody>
          <a:bodyPr wrap="square" rtlCol="0">
            <a:spAutoFit/>
          </a:bodyPr>
          <a:lstStyle/>
          <a:p>
            <a:pPr>
              <a:buNone/>
            </a:pPr>
            <a:r>
              <a:rPr lang="en-GB" sz="1200" b="1" kern="1200" dirty="0">
                <a:solidFill>
                  <a:srgbClr val="FBF5D4"/>
                </a:solidFill>
                <a:latin typeface="Arial" panose="020B0604020202020204" pitchFamily="34" charset="0"/>
                <a:ea typeface="+mn-ea"/>
                <a:cs typeface="Arial" panose="020B0604020202020204" pitchFamily="34" charset="0"/>
              </a:rPr>
              <a:t>Curriculum Prioritisation for Primary Maths</a:t>
            </a:r>
          </a:p>
        </p:txBody>
      </p:sp>
      <p:sp>
        <p:nvSpPr>
          <p:cNvPr id="12" name="TextBox 11">
            <a:extLst>
              <a:ext uri="{FF2B5EF4-FFF2-40B4-BE49-F238E27FC236}">
                <a16:creationId xmlns:a16="http://schemas.microsoft.com/office/drawing/2014/main" id="{FEC4B950-A61F-4437-AC63-6DD156086E7C}"/>
              </a:ext>
            </a:extLst>
          </p:cNvPr>
          <p:cNvSpPr txBox="1"/>
          <p:nvPr userDrawn="1"/>
        </p:nvSpPr>
        <p:spPr>
          <a:xfrm>
            <a:off x="609593" y="705834"/>
            <a:ext cx="6172200" cy="261610"/>
          </a:xfrm>
          <a:prstGeom prst="rect">
            <a:avLst/>
          </a:prstGeom>
          <a:noFill/>
        </p:spPr>
        <p:txBody>
          <a:bodyPr wrap="square">
            <a:spAutoFit/>
          </a:bodyPr>
          <a:lstStyle/>
          <a:p>
            <a:r>
              <a:rPr lang="en-GB" sz="1100" b="1" i="0" dirty="0">
                <a:solidFill>
                  <a:srgbClr val="FBF5D4"/>
                </a:solidFill>
                <a:effectLst/>
                <a:latin typeface="Arial" panose="020B0604020202020204" pitchFamily="34" charset="0"/>
                <a:cs typeface="Arial" panose="020B0604020202020204" pitchFamily="34" charset="0"/>
              </a:rPr>
              <a:t>A term-by-term framework to support planning and teaching</a:t>
            </a:r>
            <a:endParaRPr lang="en-GB" sz="1100" b="1" dirty="0">
              <a:solidFill>
                <a:srgbClr val="FBF5D4"/>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2284925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1511F86-0498-45AC-91EB-811F623B6D9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147484"/>
            <a:ext cx="12192000" cy="6858000"/>
          </a:xfrm>
          <a:prstGeom prst="rect">
            <a:avLst/>
          </a:prstGeom>
        </p:spPr>
      </p:pic>
      <p:sp>
        <p:nvSpPr>
          <p:cNvPr id="2" name="Title 1"/>
          <p:cNvSpPr>
            <a:spLocks noGrp="1"/>
          </p:cNvSpPr>
          <p:nvPr>
            <p:ph type="title"/>
          </p:nvPr>
        </p:nvSpPr>
        <p:spPr>
          <a:xfrm>
            <a:off x="601035" y="430660"/>
            <a:ext cx="10972800" cy="982117"/>
          </a:xfrm>
          <a:prstGeom prst="rect">
            <a:avLst/>
          </a:prstGeom>
        </p:spPr>
        <p:txBody>
          <a:bodyPr anchor="t">
            <a:normAutofit/>
          </a:bodyPr>
          <a:lstStyle>
            <a:lvl1pPr>
              <a:defRPr sz="2700">
                <a:solidFill>
                  <a:srgbClr val="585858"/>
                </a:solidFill>
              </a:defRPr>
            </a:lvl1pPr>
          </a:lstStyle>
          <a:p>
            <a:r>
              <a:rPr lang="en-US" dirty="0"/>
              <a:t>Click to edit Master title style</a:t>
            </a:r>
            <a:endParaRPr lang="en-GB" dirty="0"/>
          </a:p>
        </p:txBody>
      </p:sp>
      <p:sp>
        <p:nvSpPr>
          <p:cNvPr id="3" name="Content Placeholder 2"/>
          <p:cNvSpPr>
            <a:spLocks noGrp="1"/>
          </p:cNvSpPr>
          <p:nvPr>
            <p:ph idx="1"/>
          </p:nvPr>
        </p:nvSpPr>
        <p:spPr>
          <a:xfrm>
            <a:off x="609600" y="1556792"/>
            <a:ext cx="10972800" cy="3888432"/>
          </a:xfrm>
        </p:spPr>
        <p:txBody>
          <a:bodyPr/>
          <a:lstStyle>
            <a:lvl1pPr>
              <a:defRPr>
                <a:solidFill>
                  <a:srgbClr val="585858"/>
                </a:solidFill>
              </a:defRPr>
            </a:lvl1pPr>
            <a:lvl2pPr marL="557199" indent="-214308">
              <a:buClr>
                <a:srgbClr val="000000"/>
              </a:buClr>
              <a:buFont typeface="Arial" panose="020B0604020202020204" pitchFamily="34" charset="0"/>
              <a:buChar char="•"/>
              <a:defRPr>
                <a:solidFill>
                  <a:srgbClr val="585858"/>
                </a:solidFill>
              </a:defRPr>
            </a:lvl2pPr>
            <a:lvl3pPr marL="857228" indent="-171446">
              <a:buClr>
                <a:srgbClr val="000000"/>
              </a:buClr>
              <a:buFont typeface="Arial" panose="020B0604020202020204" pitchFamily="34" charset="0"/>
              <a:buChar char="•"/>
              <a:defRPr>
                <a:solidFill>
                  <a:srgbClr val="585858"/>
                </a:solidFill>
              </a:defRPr>
            </a:lvl3pPr>
            <a:lvl4pPr marL="1200120" indent="-171446">
              <a:buClr>
                <a:srgbClr val="000000"/>
              </a:buClr>
              <a:buFont typeface="Arial" panose="020B0604020202020204" pitchFamily="34" charset="0"/>
              <a:buChar char="•"/>
              <a:defRPr>
                <a:solidFill>
                  <a:srgbClr val="585858"/>
                </a:solidFill>
              </a:defRPr>
            </a:lvl4pPr>
            <a:lvl5pPr marL="1543012" indent="-171446">
              <a:buClr>
                <a:srgbClr val="000000"/>
              </a:buClr>
              <a:buFont typeface="Arial" panose="020B0604020202020204" pitchFamily="34" charset="0"/>
              <a:buChar char="•"/>
              <a:defRPr>
                <a:solidFill>
                  <a:srgbClr val="585858"/>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Rectangle 6">
            <a:extLst>
              <a:ext uri="{FF2B5EF4-FFF2-40B4-BE49-F238E27FC236}">
                <a16:creationId xmlns:a16="http://schemas.microsoft.com/office/drawing/2014/main" id="{1F4B3B01-5D20-46B9-B2C9-7FD7F2BEA99B}"/>
              </a:ext>
            </a:extLst>
          </p:cNvPr>
          <p:cNvSpPr>
            <a:spLocks noGrp="1" noChangeArrowheads="1"/>
          </p:cNvSpPr>
          <p:nvPr>
            <p:ph type="dt" sz="half" idx="10"/>
          </p:nvPr>
        </p:nvSpPr>
        <p:spPr>
          <a:xfrm>
            <a:off x="838200" y="6356350"/>
            <a:ext cx="2743200" cy="365125"/>
          </a:xfrm>
          <a:prstGeom prst="rect">
            <a:avLst/>
          </a:prstGeom>
        </p:spPr>
        <p:txBody>
          <a:bodyPr/>
          <a:lstStyle>
            <a:lvl1pPr>
              <a:defRPr/>
            </a:lvl1pPr>
          </a:lstStyle>
          <a:p>
            <a:pPr>
              <a:defRPr/>
            </a:pPr>
            <a:endParaRPr lang="en-GB" dirty="0"/>
          </a:p>
        </p:txBody>
      </p:sp>
      <p:sp>
        <p:nvSpPr>
          <p:cNvPr id="7" name="Rectangle 7">
            <a:extLst>
              <a:ext uri="{FF2B5EF4-FFF2-40B4-BE49-F238E27FC236}">
                <a16:creationId xmlns:a16="http://schemas.microsoft.com/office/drawing/2014/main" id="{81515C61-0F49-4F5A-803B-A05DF82E1CB6}"/>
              </a:ext>
            </a:extLst>
          </p:cNvPr>
          <p:cNvSpPr>
            <a:spLocks noGrp="1" noChangeArrowheads="1"/>
          </p:cNvSpPr>
          <p:nvPr>
            <p:ph type="ftr" sz="quarter" idx="11"/>
          </p:nvPr>
        </p:nvSpPr>
        <p:spPr/>
        <p:txBody>
          <a:bodyPr/>
          <a:lstStyle>
            <a:lvl1pPr>
              <a:defRPr sz="1100">
                <a:latin typeface="Arial" panose="020B0604020202020204" pitchFamily="34" charset="0"/>
                <a:cs typeface="Arial" panose="020B0604020202020204" pitchFamily="34" charset="0"/>
              </a:defRPr>
            </a:lvl1pPr>
          </a:lstStyle>
          <a:p>
            <a:pPr>
              <a:defRPr/>
            </a:pPr>
            <a:r>
              <a:rPr lang="en-GB"/>
              <a:t>Curriculum Prioritisation for Primary Maths</a:t>
            </a:r>
            <a:endParaRPr lang="en-GB" dirty="0"/>
          </a:p>
        </p:txBody>
      </p:sp>
      <p:sp>
        <p:nvSpPr>
          <p:cNvPr id="8" name="Rectangle 8">
            <a:extLst>
              <a:ext uri="{FF2B5EF4-FFF2-40B4-BE49-F238E27FC236}">
                <a16:creationId xmlns:a16="http://schemas.microsoft.com/office/drawing/2014/main" id="{F229D3AA-4483-4C24-8D12-A457557489A3}"/>
              </a:ext>
            </a:extLst>
          </p:cNvPr>
          <p:cNvSpPr>
            <a:spLocks noGrp="1" noChangeArrowheads="1"/>
          </p:cNvSpPr>
          <p:nvPr>
            <p:ph type="sldNum" sz="quarter" idx="12"/>
          </p:nvPr>
        </p:nvSpPr>
        <p:spPr>
          <a:xfrm>
            <a:off x="8610600" y="6356350"/>
            <a:ext cx="2743200" cy="365125"/>
          </a:xfrm>
          <a:prstGeom prst="rect">
            <a:avLst/>
          </a:prstGeom>
        </p:spPr>
        <p:txBody>
          <a:bodyPr/>
          <a:lstStyle>
            <a:lvl1pPr>
              <a:defRPr/>
            </a:lvl1pPr>
          </a:lstStyle>
          <a:p>
            <a:fld id="{4DB3256F-83C8-4422-BB4B-79DB90083B87}" type="slidenum">
              <a:rPr lang="en-GB" altLang="en-US"/>
              <a:pPr/>
              <a:t>‹#›</a:t>
            </a:fld>
            <a:endParaRPr lang="en-GB" altLang="en-US" dirty="0"/>
          </a:p>
        </p:txBody>
      </p:sp>
    </p:spTree>
    <p:extLst>
      <p:ext uri="{BB962C8B-B14F-4D97-AF65-F5344CB8AC3E}">
        <p14:creationId xmlns:p14="http://schemas.microsoft.com/office/powerpoint/2010/main" val="10644578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Blank Canvas">
    <p:spTree>
      <p:nvGrpSpPr>
        <p:cNvPr id="1" name=""/>
        <p:cNvGrpSpPr/>
        <p:nvPr/>
      </p:nvGrpSpPr>
      <p:grpSpPr>
        <a:xfrm>
          <a:off x="0" y="0"/>
          <a:ext cx="0" cy="0"/>
          <a:chOff x="0" y="0"/>
          <a:chExt cx="0" cy="0"/>
        </a:xfrm>
      </p:grpSpPr>
      <p:sp>
        <p:nvSpPr>
          <p:cNvPr id="8" name="Rectangle 7"/>
          <p:cNvSpPr/>
          <p:nvPr userDrawn="1"/>
        </p:nvSpPr>
        <p:spPr>
          <a:xfrm>
            <a:off x="8016214" y="6500874"/>
            <a:ext cx="3748764" cy="323165"/>
          </a:xfrm>
          <a:prstGeom prst="rect">
            <a:avLst/>
          </a:prstGeom>
        </p:spPr>
        <p:txBody>
          <a:bodyPr wrap="square">
            <a:spAutoFit/>
          </a:bodyPr>
          <a:lstStyle/>
          <a:p>
            <a:pPr algn="r">
              <a:buFontTx/>
              <a:buNone/>
            </a:pPr>
            <a:r>
              <a:rPr lang="en-US" sz="1500" dirty="0">
                <a:solidFill>
                  <a:srgbClr val="00628C"/>
                </a:solidFill>
                <a:effectLst/>
                <a:latin typeface="Myriad Pro" charset="0"/>
              </a:rPr>
              <a:t>© Crown Copyright 2017 </a:t>
            </a:r>
          </a:p>
        </p:txBody>
      </p:sp>
      <p:sp>
        <p:nvSpPr>
          <p:cNvPr id="11" name="Rectangle 10"/>
          <p:cNvSpPr/>
          <p:nvPr userDrawn="1"/>
        </p:nvSpPr>
        <p:spPr>
          <a:xfrm>
            <a:off x="523034" y="6487841"/>
            <a:ext cx="3748764" cy="323165"/>
          </a:xfrm>
          <a:prstGeom prst="rect">
            <a:avLst/>
          </a:prstGeom>
        </p:spPr>
        <p:txBody>
          <a:bodyPr wrap="square">
            <a:spAutoFit/>
          </a:bodyPr>
          <a:lstStyle/>
          <a:p>
            <a:pPr algn="l">
              <a:buFontTx/>
              <a:buNone/>
            </a:pPr>
            <a:r>
              <a:rPr lang="en-US" sz="1500" dirty="0">
                <a:solidFill>
                  <a:srgbClr val="00628C"/>
                </a:solidFill>
                <a:effectLst/>
                <a:latin typeface="Myriad Pro" charset="0"/>
                <a:hlinkClick r:id="rId2"/>
              </a:rPr>
              <a:t>www.ncetm.org.uk/masterypd</a:t>
            </a:r>
            <a:r>
              <a:rPr lang="en-US" sz="1500" dirty="0">
                <a:solidFill>
                  <a:srgbClr val="00628C"/>
                </a:solidFill>
                <a:effectLst/>
                <a:latin typeface="Myriad Pro" charset="0"/>
              </a:rPr>
              <a:t> </a:t>
            </a:r>
          </a:p>
        </p:txBody>
      </p:sp>
      <p:sp>
        <p:nvSpPr>
          <p:cNvPr id="5" name="Text Placeholder 8"/>
          <p:cNvSpPr>
            <a:spLocks noGrp="1"/>
          </p:cNvSpPr>
          <p:nvPr>
            <p:ph type="body" sz="quarter" idx="11" hasCustomPrompt="1"/>
          </p:nvPr>
        </p:nvSpPr>
        <p:spPr>
          <a:xfrm>
            <a:off x="1" y="0"/>
            <a:ext cx="12192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pPr lvl="0"/>
            <a:r>
              <a:rPr lang="en-US" dirty="0"/>
              <a:t>Short Segment Title – Steps</a:t>
            </a:r>
          </a:p>
        </p:txBody>
      </p:sp>
      <p:sp>
        <p:nvSpPr>
          <p:cNvPr id="6" name="Rectangle 5"/>
          <p:cNvSpPr/>
          <p:nvPr userDrawn="1"/>
        </p:nvSpPr>
        <p:spPr>
          <a:xfrm>
            <a:off x="4221617" y="6487840"/>
            <a:ext cx="3748764" cy="323165"/>
          </a:xfrm>
          <a:prstGeom prst="rect">
            <a:avLst/>
          </a:prstGeom>
        </p:spPr>
        <p:txBody>
          <a:bodyPr wrap="square">
            <a:spAutoFit/>
          </a:bodyPr>
          <a:lstStyle/>
          <a:p>
            <a:pPr algn="ctr">
              <a:buFontTx/>
              <a:buNone/>
            </a:pPr>
            <a:r>
              <a:rPr lang="en-US" sz="1500" dirty="0">
                <a:solidFill>
                  <a:schemeClr val="bg1">
                    <a:lumMod val="50000"/>
                  </a:schemeClr>
                </a:solidFill>
                <a:effectLst/>
                <a:latin typeface="Myriad Pro" charset="0"/>
              </a:rPr>
              <a:t>Autumn 2017 pilot</a:t>
            </a:r>
          </a:p>
        </p:txBody>
      </p:sp>
    </p:spTree>
    <p:extLst>
      <p:ext uri="{BB962C8B-B14F-4D97-AF65-F5344CB8AC3E}">
        <p14:creationId xmlns:p14="http://schemas.microsoft.com/office/powerpoint/2010/main" val="38557284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4_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360000"/>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464400"/>
            <a:ext cx="11262632" cy="426170"/>
          </a:xfrm>
        </p:spPr>
        <p:txBody>
          <a:bodyPr/>
          <a:lstStyle>
            <a:lvl1pPr algn="l">
              <a:defRPr sz="2000" b="0">
                <a:solidFill>
                  <a:schemeClr val="bg1"/>
                </a:solidFill>
                <a:latin typeface="+mn-lt"/>
              </a:defRPr>
            </a:lvl1pPr>
          </a:lstStyle>
          <a:p>
            <a:r>
              <a:rPr lang="en-US" dirty="0"/>
              <a:t>Click to edit Master title style</a:t>
            </a:r>
            <a:endParaRPr lang="en-GB" dirty="0"/>
          </a:p>
        </p:txBody>
      </p:sp>
      <p:pic>
        <p:nvPicPr>
          <p:cNvPr id="3" name="Picture 2" descr="A picture containing object, lamp, light  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7" name="TextBox 6">
            <a:extLst>
              <a:ext uri="{FF2B5EF4-FFF2-40B4-BE49-F238E27FC236}">
                <a16:creationId xmlns:a16="http://schemas.microsoft.com/office/drawing/2014/main" id="{03E643C2-77DC-49BD-8737-F5C5488BCCF7}"/>
              </a:ext>
            </a:extLst>
          </p:cNvPr>
          <p:cNvSpPr txBox="1"/>
          <p:nvPr userDrawn="1"/>
        </p:nvSpPr>
        <p:spPr>
          <a:xfrm>
            <a:off x="522000" y="6237312"/>
            <a:ext cx="1109504" cy="246221"/>
          </a:xfrm>
          <a:prstGeom prst="rect">
            <a:avLst/>
          </a:prstGeom>
          <a:noFill/>
        </p:spPr>
        <p:txBody>
          <a:bodyPr wrap="square" rtlCol="0">
            <a:spAutoFit/>
          </a:bodyPr>
          <a:lstStyle/>
          <a:p>
            <a:pPr>
              <a:buNone/>
            </a:pPr>
            <a:r>
              <a:rPr lang="en-GB" sz="1000" b="1" dirty="0">
                <a:solidFill>
                  <a:srgbClr val="585858"/>
                </a:solidFill>
              </a:rPr>
              <a:t>ncetm.org.uk</a:t>
            </a:r>
          </a:p>
        </p:txBody>
      </p:sp>
    </p:spTree>
    <p:extLst>
      <p:ext uri="{BB962C8B-B14F-4D97-AF65-F5344CB8AC3E}">
        <p14:creationId xmlns:p14="http://schemas.microsoft.com/office/powerpoint/2010/main" val="226357613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5" Type="http://schemas.openxmlformats.org/officeDocument/2006/relationships/slideLayout" Target="../slideLayouts/slideLayout14.xml"/><Relationship Id="rId4" Type="http://schemas.openxmlformats.org/officeDocument/2006/relationships/slideLayout" Target="../slideLayouts/slideLayout13.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D359243-BC76-47BD-8772-C08CAEE510C4}"/>
              </a:ext>
            </a:extLst>
          </p:cNvPr>
          <p:cNvSpPr>
            <a:spLocks noGrp="1"/>
          </p:cNvSpPr>
          <p:nvPr>
            <p:ph type="title"/>
          </p:nvPr>
        </p:nvSpPr>
        <p:spPr>
          <a:xfrm>
            <a:off x="609437" y="301625"/>
            <a:ext cx="10744363" cy="1143000"/>
          </a:xfrm>
          <a:prstGeom prst="rect">
            <a:avLst/>
          </a:prstGeom>
        </p:spPr>
        <p:txBody>
          <a:bodyPr vert="horz" lIns="91440" tIns="45720" rIns="91440" bIns="45720" rtlCol="0" anchor="t">
            <a:norm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97E1ECB2-930A-4226-90F7-B3EB6759DCBA}"/>
              </a:ext>
            </a:extLst>
          </p:cNvPr>
          <p:cNvSpPr>
            <a:spLocks noGrp="1"/>
          </p:cNvSpPr>
          <p:nvPr>
            <p:ph type="body" idx="1"/>
          </p:nvPr>
        </p:nvSpPr>
        <p:spPr>
          <a:xfrm>
            <a:off x="609437" y="1556795"/>
            <a:ext cx="10744363" cy="449739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Footer Placeholder 4">
            <a:extLst>
              <a:ext uri="{FF2B5EF4-FFF2-40B4-BE49-F238E27FC236}">
                <a16:creationId xmlns:a16="http://schemas.microsoft.com/office/drawing/2014/main" id="{1C22EAE8-1007-48BC-A80E-FDEE657EAAC4}"/>
              </a:ext>
            </a:extLst>
          </p:cNvPr>
          <p:cNvSpPr>
            <a:spLocks noGrp="1"/>
          </p:cNvSpPr>
          <p:nvPr>
            <p:ph type="ftr" sz="quarter" idx="3"/>
          </p:nvPr>
        </p:nvSpPr>
        <p:spPr>
          <a:xfrm>
            <a:off x="0" y="6356350"/>
            <a:ext cx="12192000" cy="365125"/>
          </a:xfrm>
          <a:prstGeom prst="rect">
            <a:avLst/>
          </a:prstGeom>
        </p:spPr>
        <p:txBody>
          <a:bodyPr vert="horz" lIns="91440" tIns="45720" rIns="91440" bIns="45720" rtlCol="0" anchor="ctr"/>
          <a:lstStyle>
            <a:lvl1pPr algn="ctr">
              <a:buNone/>
              <a:defRPr sz="1200">
                <a:solidFill>
                  <a:schemeClr val="tx1">
                    <a:tint val="75000"/>
                  </a:schemeClr>
                </a:solidFill>
              </a:defRPr>
            </a:lvl1pPr>
          </a:lstStyle>
          <a:p>
            <a:r>
              <a:rPr lang="en-GB"/>
              <a:t>Curriculum Prioritisation for Primary Maths</a:t>
            </a:r>
            <a:endParaRPr lang="en-GB" dirty="0"/>
          </a:p>
        </p:txBody>
      </p:sp>
    </p:spTree>
    <p:extLst>
      <p:ext uri="{BB962C8B-B14F-4D97-AF65-F5344CB8AC3E}">
        <p14:creationId xmlns:p14="http://schemas.microsoft.com/office/powerpoint/2010/main" val="2493390202"/>
      </p:ext>
    </p:extLst>
  </p:cSld>
  <p:clrMap bg1="lt1" tx1="dk1" bg2="lt2" tx2="dk2" accent1="accent1" accent2="accent2" accent3="accent3" accent4="accent4" accent5="accent5" accent6="accent6" hlink="hlink" folHlink="folHlink"/>
  <p:sldLayoutIdLst>
    <p:sldLayoutId id="2147483661" r:id="rId1"/>
    <p:sldLayoutId id="2147483665" r:id="rId2"/>
    <p:sldLayoutId id="2147483675" r:id="rId3"/>
    <p:sldLayoutId id="2147483676" r:id="rId4"/>
    <p:sldLayoutId id="2147483674" r:id="rId5"/>
    <p:sldLayoutId id="2147483668" r:id="rId6"/>
    <p:sldLayoutId id="2147483663" r:id="rId7"/>
    <p:sldLayoutId id="2147483677" r:id="rId8"/>
    <p:sldLayoutId id="2147483678" r:id="rId9"/>
  </p:sldLayoutIdLst>
  <p:hf sldNum="0" hdr="0" dt="0"/>
  <p:txStyles>
    <p:titleStyle>
      <a:lvl1pPr algn="l" defTabSz="914400" rtl="0" eaLnBrk="1" latinLnBrk="0" hangingPunct="1">
        <a:lnSpc>
          <a:spcPct val="90000"/>
        </a:lnSpc>
        <a:spcBef>
          <a:spcPct val="0"/>
        </a:spcBef>
        <a:buNone/>
        <a:defRPr sz="2700" b="1" kern="1200">
          <a:solidFill>
            <a:srgbClr val="585858"/>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4">
            <a:extLst>
              <a:ext uri="{FF2B5EF4-FFF2-40B4-BE49-F238E27FC236}">
                <a16:creationId xmlns:a16="http://schemas.microsoft.com/office/drawing/2014/main" id="{8813D3F6-AFE0-4E9D-851A-B5716B58BE8D}"/>
              </a:ext>
            </a:extLst>
          </p:cNvPr>
          <p:cNvSpPr>
            <a:spLocks noGrp="1" noChangeArrowheads="1"/>
          </p:cNvSpPr>
          <p:nvPr>
            <p:ph type="title"/>
          </p:nvPr>
        </p:nvSpPr>
        <p:spPr bwMode="auto">
          <a:xfrm>
            <a:off x="609437" y="301625"/>
            <a:ext cx="1097296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dirty="0"/>
              <a:t>Click to edit Master title style</a:t>
            </a:r>
          </a:p>
        </p:txBody>
      </p:sp>
      <p:sp>
        <p:nvSpPr>
          <p:cNvPr id="1027" name="Rectangle 5">
            <a:extLst>
              <a:ext uri="{FF2B5EF4-FFF2-40B4-BE49-F238E27FC236}">
                <a16:creationId xmlns:a16="http://schemas.microsoft.com/office/drawing/2014/main" id="{F919EB2E-C910-4BD3-AA6E-D874436CD585}"/>
              </a:ext>
            </a:extLst>
          </p:cNvPr>
          <p:cNvSpPr>
            <a:spLocks noGrp="1" noChangeArrowheads="1"/>
          </p:cNvSpPr>
          <p:nvPr>
            <p:ph type="body" idx="1"/>
          </p:nvPr>
        </p:nvSpPr>
        <p:spPr bwMode="auto">
          <a:xfrm>
            <a:off x="609606" y="1556794"/>
            <a:ext cx="10968567" cy="4385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dirty="0"/>
              <a:t>Click to edit Master text styles</a:t>
            </a:r>
          </a:p>
          <a:p>
            <a:pPr lvl="1"/>
            <a:r>
              <a:rPr lang="en-GB" altLang="en-US" dirty="0"/>
              <a:t>Second level</a:t>
            </a:r>
          </a:p>
          <a:p>
            <a:pPr lvl="2"/>
            <a:r>
              <a:rPr lang="en-GB" altLang="en-US" dirty="0"/>
              <a:t>Third level</a:t>
            </a:r>
          </a:p>
        </p:txBody>
      </p:sp>
      <p:sp>
        <p:nvSpPr>
          <p:cNvPr id="43014" name="Rectangle 6">
            <a:extLst>
              <a:ext uri="{FF2B5EF4-FFF2-40B4-BE49-F238E27FC236}">
                <a16:creationId xmlns:a16="http://schemas.microsoft.com/office/drawing/2014/main" id="{BBF75FAD-1C64-49A9-AABE-8F0A65128F17}"/>
              </a:ext>
            </a:extLst>
          </p:cNvPr>
          <p:cNvSpPr>
            <a:spLocks noGrp="1" noChangeArrowheads="1"/>
          </p:cNvSpPr>
          <p:nvPr>
            <p:ph type="dt" sz="half" idx="2"/>
          </p:nvPr>
        </p:nvSpPr>
        <p:spPr bwMode="auto">
          <a:xfrm>
            <a:off x="609600" y="6248400"/>
            <a:ext cx="2844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spcBef>
                <a:spcPct val="0"/>
              </a:spcBef>
              <a:buClrTx/>
              <a:buFontTx/>
              <a:buNone/>
              <a:defRPr sz="900">
                <a:latin typeface="Arial" charset="0"/>
              </a:defRPr>
            </a:lvl1pPr>
          </a:lstStyle>
          <a:p>
            <a:pPr>
              <a:defRPr/>
            </a:pPr>
            <a:endParaRPr lang="en-GB"/>
          </a:p>
        </p:txBody>
      </p:sp>
      <p:sp>
        <p:nvSpPr>
          <p:cNvPr id="43015" name="Rectangle 7">
            <a:extLst>
              <a:ext uri="{FF2B5EF4-FFF2-40B4-BE49-F238E27FC236}">
                <a16:creationId xmlns:a16="http://schemas.microsoft.com/office/drawing/2014/main" id="{86566B38-4A46-43A1-8FF2-24E49E84A109}"/>
              </a:ext>
            </a:extLst>
          </p:cNvPr>
          <p:cNvSpPr>
            <a:spLocks noGrp="1" noChangeArrowheads="1"/>
          </p:cNvSpPr>
          <p:nvPr>
            <p:ph type="ftr" sz="quarter" idx="3"/>
          </p:nvPr>
        </p:nvSpPr>
        <p:spPr bwMode="auto">
          <a:xfrm>
            <a:off x="4165600" y="6248400"/>
            <a:ext cx="3860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ctr">
              <a:spcBef>
                <a:spcPct val="0"/>
              </a:spcBef>
              <a:buClrTx/>
              <a:buFontTx/>
              <a:buNone/>
              <a:defRPr sz="900">
                <a:latin typeface="Arial" charset="0"/>
              </a:defRPr>
            </a:lvl1pPr>
          </a:lstStyle>
          <a:p>
            <a:pPr>
              <a:defRPr/>
            </a:pPr>
            <a:endParaRPr lang="en-GB"/>
          </a:p>
        </p:txBody>
      </p:sp>
      <p:sp>
        <p:nvSpPr>
          <p:cNvPr id="43016" name="Rectangle 8">
            <a:extLst>
              <a:ext uri="{FF2B5EF4-FFF2-40B4-BE49-F238E27FC236}">
                <a16:creationId xmlns:a16="http://schemas.microsoft.com/office/drawing/2014/main" id="{956C52DF-8098-4560-A757-D09AC7C69060}"/>
              </a:ext>
            </a:extLst>
          </p:cNvPr>
          <p:cNvSpPr>
            <a:spLocks noGrp="1" noChangeArrowheads="1"/>
          </p:cNvSpPr>
          <p:nvPr>
            <p:ph type="sldNum" sz="quarter" idx="4"/>
          </p:nvPr>
        </p:nvSpPr>
        <p:spPr bwMode="auto">
          <a:xfrm>
            <a:off x="8737600" y="6248400"/>
            <a:ext cx="2844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r">
              <a:spcBef>
                <a:spcPct val="0"/>
              </a:spcBef>
              <a:buClrTx/>
              <a:buFontTx/>
              <a:buNone/>
              <a:defRPr sz="900"/>
            </a:lvl1pPr>
          </a:lstStyle>
          <a:p>
            <a:fld id="{AE284E3E-0734-4C1C-8A10-2A7D3F5CEAFB}" type="slidenum">
              <a:rPr lang="en-GB" altLang="en-US"/>
              <a:pPr/>
              <a:t>‹#›</a:t>
            </a:fld>
            <a:endParaRPr lang="en-GB" altLang="en-US"/>
          </a:p>
        </p:txBody>
      </p:sp>
    </p:spTree>
    <p:extLst>
      <p:ext uri="{BB962C8B-B14F-4D97-AF65-F5344CB8AC3E}">
        <p14:creationId xmlns:p14="http://schemas.microsoft.com/office/powerpoint/2010/main" val="2983451686"/>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Lst>
  <p:txStyles>
    <p:titleStyle>
      <a:lvl1pPr algn="l" rtl="0" eaLnBrk="0" fontAlgn="base" hangingPunct="0">
        <a:spcBef>
          <a:spcPct val="0"/>
        </a:spcBef>
        <a:spcAft>
          <a:spcPct val="0"/>
        </a:spcAft>
        <a:defRPr sz="2700" b="1">
          <a:solidFill>
            <a:srgbClr val="585858"/>
          </a:solidFill>
          <a:latin typeface="+mj-lt"/>
          <a:ea typeface="+mj-ea"/>
          <a:cs typeface="+mj-cs"/>
        </a:defRPr>
      </a:lvl1pPr>
      <a:lvl2pPr algn="l" rtl="0" eaLnBrk="0" fontAlgn="base" hangingPunct="0">
        <a:spcBef>
          <a:spcPct val="0"/>
        </a:spcBef>
        <a:spcAft>
          <a:spcPct val="0"/>
        </a:spcAft>
        <a:defRPr sz="2700" b="1">
          <a:solidFill>
            <a:srgbClr val="00628C"/>
          </a:solidFill>
          <a:latin typeface="Arial" charset="0"/>
        </a:defRPr>
      </a:lvl2pPr>
      <a:lvl3pPr algn="l" rtl="0" eaLnBrk="0" fontAlgn="base" hangingPunct="0">
        <a:spcBef>
          <a:spcPct val="0"/>
        </a:spcBef>
        <a:spcAft>
          <a:spcPct val="0"/>
        </a:spcAft>
        <a:defRPr sz="2700" b="1">
          <a:solidFill>
            <a:srgbClr val="00628C"/>
          </a:solidFill>
          <a:latin typeface="Arial" charset="0"/>
        </a:defRPr>
      </a:lvl3pPr>
      <a:lvl4pPr algn="l" rtl="0" eaLnBrk="0" fontAlgn="base" hangingPunct="0">
        <a:spcBef>
          <a:spcPct val="0"/>
        </a:spcBef>
        <a:spcAft>
          <a:spcPct val="0"/>
        </a:spcAft>
        <a:defRPr sz="2700" b="1">
          <a:solidFill>
            <a:srgbClr val="00628C"/>
          </a:solidFill>
          <a:latin typeface="Arial" charset="0"/>
        </a:defRPr>
      </a:lvl4pPr>
      <a:lvl5pPr algn="l" rtl="0" eaLnBrk="0" fontAlgn="base" hangingPunct="0">
        <a:spcBef>
          <a:spcPct val="0"/>
        </a:spcBef>
        <a:spcAft>
          <a:spcPct val="0"/>
        </a:spcAft>
        <a:defRPr sz="2700" b="1">
          <a:solidFill>
            <a:srgbClr val="00628C"/>
          </a:solidFill>
          <a:latin typeface="Arial" charset="0"/>
        </a:defRPr>
      </a:lvl5pPr>
      <a:lvl6pPr marL="342892" algn="l" rtl="0" fontAlgn="base">
        <a:spcBef>
          <a:spcPct val="0"/>
        </a:spcBef>
        <a:spcAft>
          <a:spcPct val="0"/>
        </a:spcAft>
        <a:defRPr sz="2700" b="1">
          <a:solidFill>
            <a:srgbClr val="00628C"/>
          </a:solidFill>
          <a:latin typeface="Arial" charset="0"/>
        </a:defRPr>
      </a:lvl6pPr>
      <a:lvl7pPr marL="685783" algn="l" rtl="0" fontAlgn="base">
        <a:spcBef>
          <a:spcPct val="0"/>
        </a:spcBef>
        <a:spcAft>
          <a:spcPct val="0"/>
        </a:spcAft>
        <a:defRPr sz="2700" b="1">
          <a:solidFill>
            <a:srgbClr val="00628C"/>
          </a:solidFill>
          <a:latin typeface="Arial" charset="0"/>
        </a:defRPr>
      </a:lvl7pPr>
      <a:lvl8pPr marL="1028675" algn="l" rtl="0" fontAlgn="base">
        <a:spcBef>
          <a:spcPct val="0"/>
        </a:spcBef>
        <a:spcAft>
          <a:spcPct val="0"/>
        </a:spcAft>
        <a:defRPr sz="2700" b="1">
          <a:solidFill>
            <a:srgbClr val="00628C"/>
          </a:solidFill>
          <a:latin typeface="Arial" charset="0"/>
        </a:defRPr>
      </a:lvl8pPr>
      <a:lvl9pPr marL="1371566" algn="l" rtl="0" fontAlgn="base">
        <a:spcBef>
          <a:spcPct val="0"/>
        </a:spcBef>
        <a:spcAft>
          <a:spcPct val="0"/>
        </a:spcAft>
        <a:defRPr sz="2700" b="1">
          <a:solidFill>
            <a:srgbClr val="00628C"/>
          </a:solidFill>
          <a:latin typeface="Arial" charset="0"/>
        </a:defRPr>
      </a:lvl9pPr>
    </p:titleStyle>
    <p:body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p:bodyStyle>
    <p:otherStyle>
      <a:defPPr>
        <a:defRPr lang="en-US"/>
      </a:defPPr>
      <a:lvl1pPr marL="0" algn="l" defTabSz="685783" rtl="0" eaLnBrk="1" latinLnBrk="0" hangingPunct="1">
        <a:defRPr sz="1350" kern="1200">
          <a:solidFill>
            <a:schemeClr val="tx1"/>
          </a:solidFill>
          <a:latin typeface="+mn-lt"/>
          <a:ea typeface="+mn-ea"/>
          <a:cs typeface="+mn-cs"/>
        </a:defRPr>
      </a:lvl1pPr>
      <a:lvl2pPr marL="342892" algn="l" defTabSz="685783" rtl="0" eaLnBrk="1" latinLnBrk="0" hangingPunct="1">
        <a:defRPr sz="1350" kern="1200">
          <a:solidFill>
            <a:schemeClr val="tx1"/>
          </a:solidFill>
          <a:latin typeface="+mn-lt"/>
          <a:ea typeface="+mn-ea"/>
          <a:cs typeface="+mn-cs"/>
        </a:defRPr>
      </a:lvl2pPr>
      <a:lvl3pPr marL="685783" algn="l" defTabSz="685783" rtl="0" eaLnBrk="1" latinLnBrk="0" hangingPunct="1">
        <a:defRPr sz="1350" kern="1200">
          <a:solidFill>
            <a:schemeClr val="tx1"/>
          </a:solidFill>
          <a:latin typeface="+mn-lt"/>
          <a:ea typeface="+mn-ea"/>
          <a:cs typeface="+mn-cs"/>
        </a:defRPr>
      </a:lvl3pPr>
      <a:lvl4pPr marL="1028675" algn="l" defTabSz="685783" rtl="0" eaLnBrk="1" latinLnBrk="0" hangingPunct="1">
        <a:defRPr sz="1350" kern="1200">
          <a:solidFill>
            <a:schemeClr val="tx1"/>
          </a:solidFill>
          <a:latin typeface="+mn-lt"/>
          <a:ea typeface="+mn-ea"/>
          <a:cs typeface="+mn-cs"/>
        </a:defRPr>
      </a:lvl4pPr>
      <a:lvl5pPr marL="1371566" algn="l" defTabSz="685783" rtl="0" eaLnBrk="1" latinLnBrk="0" hangingPunct="1">
        <a:defRPr sz="1350" kern="1200">
          <a:solidFill>
            <a:schemeClr val="tx1"/>
          </a:solidFill>
          <a:latin typeface="+mn-lt"/>
          <a:ea typeface="+mn-ea"/>
          <a:cs typeface="+mn-cs"/>
        </a:defRPr>
      </a:lvl5pPr>
      <a:lvl6pPr marL="1714457" algn="l" defTabSz="685783" rtl="0" eaLnBrk="1" latinLnBrk="0" hangingPunct="1">
        <a:defRPr sz="1350" kern="1200">
          <a:solidFill>
            <a:schemeClr val="tx1"/>
          </a:solidFill>
          <a:latin typeface="+mn-lt"/>
          <a:ea typeface="+mn-ea"/>
          <a:cs typeface="+mn-cs"/>
        </a:defRPr>
      </a:lvl6pPr>
      <a:lvl7pPr marL="2057348" algn="l" defTabSz="685783" rtl="0" eaLnBrk="1" latinLnBrk="0" hangingPunct="1">
        <a:defRPr sz="1350" kern="1200">
          <a:solidFill>
            <a:schemeClr val="tx1"/>
          </a:solidFill>
          <a:latin typeface="+mn-lt"/>
          <a:ea typeface="+mn-ea"/>
          <a:cs typeface="+mn-cs"/>
        </a:defRPr>
      </a:lvl7pPr>
      <a:lvl8pPr marL="2400240" algn="l" defTabSz="685783" rtl="0" eaLnBrk="1" latinLnBrk="0" hangingPunct="1">
        <a:defRPr sz="1350" kern="1200">
          <a:solidFill>
            <a:schemeClr val="tx1"/>
          </a:solidFill>
          <a:latin typeface="+mn-lt"/>
          <a:ea typeface="+mn-ea"/>
          <a:cs typeface="+mn-cs"/>
        </a:defRPr>
      </a:lvl8pPr>
      <a:lvl9pPr marL="2743132" algn="l" defTabSz="685783"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00.xml.rels><?xml version="1.0" encoding="UTF-8" standalone="yes"?>
<Relationships xmlns="http://schemas.openxmlformats.org/package/2006/relationships"><Relationship Id="rId8" Type="http://schemas.openxmlformats.org/officeDocument/2006/relationships/image" Target="../media/image84.png"/><Relationship Id="rId3" Type="http://schemas.openxmlformats.org/officeDocument/2006/relationships/image" Target="../media/image60.png"/><Relationship Id="rId7" Type="http://schemas.openxmlformats.org/officeDocument/2006/relationships/image" Target="../media/image83.png"/><Relationship Id="rId2" Type="http://schemas.openxmlformats.org/officeDocument/2006/relationships/notesSlide" Target="../notesSlides/notesSlide86.xml"/><Relationship Id="rId1" Type="http://schemas.openxmlformats.org/officeDocument/2006/relationships/slideLayout" Target="../slideLayouts/slideLayout8.xml"/><Relationship Id="rId6" Type="http://schemas.openxmlformats.org/officeDocument/2006/relationships/image" Target="../media/image82.png"/><Relationship Id="rId5" Type="http://schemas.openxmlformats.org/officeDocument/2006/relationships/image" Target="../media/image81.png"/><Relationship Id="rId4" Type="http://schemas.openxmlformats.org/officeDocument/2006/relationships/image" Target="../media/image80.png"/></Relationships>
</file>

<file path=ppt/slides/_rels/slide101.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87.xml"/><Relationship Id="rId1" Type="http://schemas.openxmlformats.org/officeDocument/2006/relationships/slideLayout" Target="../slideLayouts/slideLayout8.xml"/><Relationship Id="rId6" Type="http://schemas.openxmlformats.org/officeDocument/2006/relationships/image" Target="../media/image88.png"/><Relationship Id="rId5" Type="http://schemas.openxmlformats.org/officeDocument/2006/relationships/image" Target="../media/image87.png"/><Relationship Id="rId4" Type="http://schemas.openxmlformats.org/officeDocument/2006/relationships/image" Target="../media/image86.png"/></Relationships>
</file>

<file path=ppt/slides/_rels/slide102.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88.xml"/><Relationship Id="rId1" Type="http://schemas.openxmlformats.org/officeDocument/2006/relationships/slideLayout" Target="../slideLayouts/slideLayout8.xml"/></Relationships>
</file>

<file path=ppt/slides/_rels/slide103.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89.xml"/><Relationship Id="rId1" Type="http://schemas.openxmlformats.org/officeDocument/2006/relationships/slideLayout" Target="../slideLayouts/slideLayout8.xml"/></Relationships>
</file>

<file path=ppt/slides/_rels/slide104.xml.rels><?xml version="1.0" encoding="UTF-8" standalone="yes"?>
<Relationships xmlns="http://schemas.openxmlformats.org/package/2006/relationships"><Relationship Id="rId3" Type="http://schemas.openxmlformats.org/officeDocument/2006/relationships/image" Target="../media/image89.png"/><Relationship Id="rId7" Type="http://schemas.openxmlformats.org/officeDocument/2006/relationships/image" Target="../media/image92.png"/><Relationship Id="rId2" Type="http://schemas.openxmlformats.org/officeDocument/2006/relationships/notesSlide" Target="../notesSlides/notesSlide90.xml"/><Relationship Id="rId1" Type="http://schemas.openxmlformats.org/officeDocument/2006/relationships/slideLayout" Target="../slideLayouts/slideLayout8.xml"/><Relationship Id="rId6" Type="http://schemas.openxmlformats.org/officeDocument/2006/relationships/image" Target="../media/image91.png"/><Relationship Id="rId5" Type="http://schemas.openxmlformats.org/officeDocument/2006/relationships/image" Target="../media/image90.png"/><Relationship Id="rId4" Type="http://schemas.openxmlformats.org/officeDocument/2006/relationships/image" Target="../media/image68.png"/></Relationships>
</file>

<file path=ppt/slides/_rels/slide105.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91.xml"/><Relationship Id="rId1" Type="http://schemas.openxmlformats.org/officeDocument/2006/relationships/slideLayout" Target="../slideLayouts/slideLayout8.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8.xml"/></Relationships>
</file>

<file path=ppt/slides/_rels/slide10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93.xml"/><Relationship Id="rId1" Type="http://schemas.openxmlformats.org/officeDocument/2006/relationships/slideLayout" Target="../slideLayouts/slideLayout3.xml"/></Relationships>
</file>

<file path=ppt/slides/_rels/slide108.xml.rels><?xml version="1.0" encoding="UTF-8" standalone="yes"?>
<Relationships xmlns="http://schemas.openxmlformats.org/package/2006/relationships"><Relationship Id="rId3" Type="http://schemas.openxmlformats.org/officeDocument/2006/relationships/hyperlink" Target="https://www.ncetm.org.uk/media/k1ocl1bp/ncetm_mm_sp1_y5_se29_teach.pdf#page=17" TargetMode="External"/><Relationship Id="rId2" Type="http://schemas.openxmlformats.org/officeDocument/2006/relationships/notesSlide" Target="../notesSlides/notesSlide94.xml"/><Relationship Id="rId1" Type="http://schemas.openxmlformats.org/officeDocument/2006/relationships/slideLayout" Target="../slideLayouts/slideLayout5.xml"/><Relationship Id="rId5" Type="http://schemas.openxmlformats.org/officeDocument/2006/relationships/image" Target="../media/image59.jpeg"/><Relationship Id="rId4" Type="http://schemas.openxmlformats.org/officeDocument/2006/relationships/slide" Target="slide3.xml"/></Relationships>
</file>

<file path=ppt/slides/_rels/slide109.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95.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10.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96.xml"/><Relationship Id="rId1" Type="http://schemas.openxmlformats.org/officeDocument/2006/relationships/slideLayout" Target="../slideLayouts/slideLayout8.xml"/></Relationships>
</file>

<file path=ppt/slides/_rels/slide11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97.xml"/><Relationship Id="rId1" Type="http://schemas.openxmlformats.org/officeDocument/2006/relationships/slideLayout" Target="../slideLayouts/slideLayout3.xml"/></Relationships>
</file>

<file path=ppt/slides/_rels/slide112.xml.rels><?xml version="1.0" encoding="UTF-8" standalone="yes"?>
<Relationships xmlns="http://schemas.openxmlformats.org/package/2006/relationships"><Relationship Id="rId3" Type="http://schemas.openxmlformats.org/officeDocument/2006/relationships/hyperlink" Target="https://www.ncetm.org.uk/media/k1ocl1bp/ncetm_mm_sp1_y5_se29_teach.pdf#page=19" TargetMode="External"/><Relationship Id="rId2" Type="http://schemas.openxmlformats.org/officeDocument/2006/relationships/notesSlide" Target="../notesSlides/notesSlide98.xml"/><Relationship Id="rId1" Type="http://schemas.openxmlformats.org/officeDocument/2006/relationships/slideLayout" Target="../slideLayouts/slideLayout5.xml"/><Relationship Id="rId5" Type="http://schemas.openxmlformats.org/officeDocument/2006/relationships/image" Target="../media/image59.jpeg"/><Relationship Id="rId4" Type="http://schemas.openxmlformats.org/officeDocument/2006/relationships/slide" Target="slide3.xml"/></Relationships>
</file>

<file path=ppt/slides/_rels/slide113.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99.xml"/><Relationship Id="rId1" Type="http://schemas.openxmlformats.org/officeDocument/2006/relationships/slideLayout" Target="../slideLayouts/slideLayout8.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8.xml"/></Relationships>
</file>

<file path=ppt/slides/_rels/slide115.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101.xml"/><Relationship Id="rId1" Type="http://schemas.openxmlformats.org/officeDocument/2006/relationships/slideLayout" Target="../slideLayouts/slideLayout8.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8.xml"/></Relationships>
</file>

<file path=ppt/slides/_rels/slide11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03.xml"/><Relationship Id="rId1" Type="http://schemas.openxmlformats.org/officeDocument/2006/relationships/slideLayout" Target="../slideLayouts/slideLayout3.xml"/></Relationships>
</file>

<file path=ppt/slides/_rels/slide118.xml.rels><?xml version="1.0" encoding="UTF-8" standalone="yes"?>
<Relationships xmlns="http://schemas.openxmlformats.org/package/2006/relationships"><Relationship Id="rId3" Type="http://schemas.openxmlformats.org/officeDocument/2006/relationships/hyperlink" Target="https://www.ncetm.org.uk/media/k1ocl1bp/ncetm_mm_sp1_y5_se29_teach.pdf#page=22" TargetMode="External"/><Relationship Id="rId2" Type="http://schemas.openxmlformats.org/officeDocument/2006/relationships/notesSlide" Target="../notesSlides/notesSlide104.xml"/><Relationship Id="rId1" Type="http://schemas.openxmlformats.org/officeDocument/2006/relationships/slideLayout" Target="../slideLayouts/slideLayout5.xml"/><Relationship Id="rId5" Type="http://schemas.openxmlformats.org/officeDocument/2006/relationships/image" Target="../media/image59.jpeg"/><Relationship Id="rId4" Type="http://schemas.openxmlformats.org/officeDocument/2006/relationships/slide" Target="slide3.xml"/></Relationships>
</file>

<file path=ppt/slides/_rels/slide119.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105.xml"/><Relationship Id="rId1" Type="http://schemas.openxmlformats.org/officeDocument/2006/relationships/slideLayout" Target="../slideLayouts/slideLayout8.xml"/><Relationship Id="rId4" Type="http://schemas.openxmlformats.org/officeDocument/2006/relationships/image" Target="../media/image94.png"/></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20.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106.xml"/><Relationship Id="rId1" Type="http://schemas.openxmlformats.org/officeDocument/2006/relationships/slideLayout" Target="../slideLayouts/slideLayout8.xml"/><Relationship Id="rId4" Type="http://schemas.openxmlformats.org/officeDocument/2006/relationships/image" Target="../media/image96.png"/></Relationships>
</file>

<file path=ppt/slides/_rels/slide121.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107.xml"/><Relationship Id="rId1" Type="http://schemas.openxmlformats.org/officeDocument/2006/relationships/slideLayout" Target="../slideLayouts/slideLayout8.xml"/><Relationship Id="rId4" Type="http://schemas.openxmlformats.org/officeDocument/2006/relationships/image" Target="../media/image98.png"/></Relationships>
</file>

<file path=ppt/slides/_rels/slide122.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108.xml"/><Relationship Id="rId1" Type="http://schemas.openxmlformats.org/officeDocument/2006/relationships/slideLayout" Target="../slideLayouts/slideLayout8.xml"/></Relationships>
</file>

<file path=ppt/slides/_rels/slide123.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109.xml"/><Relationship Id="rId1" Type="http://schemas.openxmlformats.org/officeDocument/2006/relationships/slideLayout" Target="../slideLayouts/slideLayout8.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8.xml"/></Relationships>
</file>

<file path=ppt/slides/_rels/slide125.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111.xml"/><Relationship Id="rId1" Type="http://schemas.openxmlformats.org/officeDocument/2006/relationships/slideLayout" Target="../slideLayouts/slideLayout8.xml"/><Relationship Id="rId5" Type="http://schemas.openxmlformats.org/officeDocument/2006/relationships/image" Target="../media/image103.png"/><Relationship Id="rId4" Type="http://schemas.openxmlformats.org/officeDocument/2006/relationships/image" Target="../media/image102.png"/></Relationships>
</file>

<file path=ppt/slides/_rels/slide126.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notesSlide" Target="../notesSlides/notesSlide112.xml"/><Relationship Id="rId1" Type="http://schemas.openxmlformats.org/officeDocument/2006/relationships/slideLayout" Target="../slideLayouts/slideLayout8.xml"/><Relationship Id="rId5" Type="http://schemas.openxmlformats.org/officeDocument/2006/relationships/image" Target="../media/image106.png"/><Relationship Id="rId4" Type="http://schemas.openxmlformats.org/officeDocument/2006/relationships/image" Target="../media/image105.png"/></Relationships>
</file>

<file path=ppt/slides/_rels/slide12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13.xml"/><Relationship Id="rId1" Type="http://schemas.openxmlformats.org/officeDocument/2006/relationships/slideLayout" Target="../slideLayouts/slideLayout3.xml"/></Relationships>
</file>

<file path=ppt/slides/_rels/slide128.xml.rels><?xml version="1.0" encoding="UTF-8" standalone="yes"?>
<Relationships xmlns="http://schemas.openxmlformats.org/package/2006/relationships"><Relationship Id="rId3" Type="http://schemas.openxmlformats.org/officeDocument/2006/relationships/hyperlink" Target="https://www.ncetm.org.uk/media/k1ocl1bp/ncetm_mm_sp1_y5_se29_teach.pdf#page=26" TargetMode="External"/><Relationship Id="rId2" Type="http://schemas.openxmlformats.org/officeDocument/2006/relationships/notesSlide" Target="../notesSlides/notesSlide114.xml"/><Relationship Id="rId1" Type="http://schemas.openxmlformats.org/officeDocument/2006/relationships/slideLayout" Target="../slideLayouts/slideLayout5.xml"/><Relationship Id="rId5" Type="http://schemas.openxmlformats.org/officeDocument/2006/relationships/image" Target="../media/image59.jpeg"/><Relationship Id="rId4" Type="http://schemas.openxmlformats.org/officeDocument/2006/relationships/slide" Target="slide3.xml"/></Relationships>
</file>

<file path=ppt/slides/_rels/slide129.xml.rels><?xml version="1.0" encoding="UTF-8" standalone="yes"?>
<Relationships xmlns="http://schemas.openxmlformats.org/package/2006/relationships"><Relationship Id="rId3" Type="http://schemas.openxmlformats.org/officeDocument/2006/relationships/image" Target="../media/image107.png"/><Relationship Id="rId7" Type="http://schemas.openxmlformats.org/officeDocument/2006/relationships/image" Target="../media/image111.png"/><Relationship Id="rId2" Type="http://schemas.openxmlformats.org/officeDocument/2006/relationships/notesSlide" Target="../notesSlides/notesSlide115.xml"/><Relationship Id="rId1" Type="http://schemas.openxmlformats.org/officeDocument/2006/relationships/slideLayout" Target="../slideLayouts/slideLayout8.xml"/><Relationship Id="rId6" Type="http://schemas.openxmlformats.org/officeDocument/2006/relationships/image" Target="../media/image110.png"/><Relationship Id="rId5" Type="http://schemas.openxmlformats.org/officeDocument/2006/relationships/image" Target="../media/image109.png"/><Relationship Id="rId4" Type="http://schemas.openxmlformats.org/officeDocument/2006/relationships/image" Target="../media/image108.png"/></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30.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116.xml"/><Relationship Id="rId1" Type="http://schemas.openxmlformats.org/officeDocument/2006/relationships/slideLayout" Target="../slideLayouts/slideLayout8.xml"/><Relationship Id="rId4" Type="http://schemas.openxmlformats.org/officeDocument/2006/relationships/image" Target="../media/image68.png"/></Relationships>
</file>

<file path=ppt/slides/_rels/slide131.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117.xml"/><Relationship Id="rId1" Type="http://schemas.openxmlformats.org/officeDocument/2006/relationships/slideLayout" Target="../slideLayouts/slideLayout8.xml"/><Relationship Id="rId4" Type="http://schemas.openxmlformats.org/officeDocument/2006/relationships/image" Target="../media/image68.png"/></Relationships>
</file>

<file path=ppt/slides/_rels/slide132.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118.xml"/><Relationship Id="rId1" Type="http://schemas.openxmlformats.org/officeDocument/2006/relationships/slideLayout" Target="../slideLayouts/slideLayout8.xml"/><Relationship Id="rId4" Type="http://schemas.openxmlformats.org/officeDocument/2006/relationships/image" Target="../media/image68.png"/></Relationships>
</file>

<file path=ppt/slides/_rels/slide133.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119.xml"/><Relationship Id="rId1" Type="http://schemas.openxmlformats.org/officeDocument/2006/relationships/slideLayout" Target="../slideLayouts/slideLayout8.xml"/><Relationship Id="rId4" Type="http://schemas.openxmlformats.org/officeDocument/2006/relationships/image" Target="../media/image68.png"/></Relationships>
</file>

<file path=ppt/slides/_rels/slide13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20.xml"/><Relationship Id="rId1" Type="http://schemas.openxmlformats.org/officeDocument/2006/relationships/slideLayout" Target="../slideLayouts/slideLayout3.xml"/></Relationships>
</file>

<file path=ppt/slides/_rels/slide135.xml.rels><?xml version="1.0" encoding="UTF-8" standalone="yes"?>
<Relationships xmlns="http://schemas.openxmlformats.org/package/2006/relationships"><Relationship Id="rId3" Type="http://schemas.openxmlformats.org/officeDocument/2006/relationships/hyperlink" Target="https://www.ncetm.org.uk/media/k1ocl1bp/ncetm_mm_sp1_y5_se29_teach.pdf#page=28" TargetMode="External"/><Relationship Id="rId2" Type="http://schemas.openxmlformats.org/officeDocument/2006/relationships/notesSlide" Target="../notesSlides/notesSlide121.xml"/><Relationship Id="rId1" Type="http://schemas.openxmlformats.org/officeDocument/2006/relationships/slideLayout" Target="../slideLayouts/slideLayout5.xml"/><Relationship Id="rId5" Type="http://schemas.openxmlformats.org/officeDocument/2006/relationships/image" Target="../media/image59.jpeg"/><Relationship Id="rId4" Type="http://schemas.openxmlformats.org/officeDocument/2006/relationships/slide" Target="slide3.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8.xml"/></Relationships>
</file>

<file path=ppt/slides/_rels/slide137.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notesSlide" Target="../notesSlides/notesSlide123.xml"/><Relationship Id="rId1" Type="http://schemas.openxmlformats.org/officeDocument/2006/relationships/slideLayout" Target="../slideLayouts/slideLayout8.xml"/><Relationship Id="rId5" Type="http://schemas.openxmlformats.org/officeDocument/2006/relationships/image" Target="../media/image114.png"/><Relationship Id="rId4" Type="http://schemas.openxmlformats.org/officeDocument/2006/relationships/image" Target="../media/image113.png"/></Relationships>
</file>

<file path=ppt/slides/_rels/slide13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24.xml"/><Relationship Id="rId1" Type="http://schemas.openxmlformats.org/officeDocument/2006/relationships/slideLayout" Target="../slideLayouts/slideLayout3.xml"/></Relationships>
</file>

<file path=ppt/slides/_rels/slide139.xml.rels><?xml version="1.0" encoding="UTF-8" standalone="yes"?>
<Relationships xmlns="http://schemas.openxmlformats.org/package/2006/relationships"><Relationship Id="rId3" Type="http://schemas.openxmlformats.org/officeDocument/2006/relationships/hyperlink" Target="https://www.ncetm.org.uk/media/k1ocl1bp/ncetm_mm_sp1_y5_se29_teach.pdf#page=31" TargetMode="External"/><Relationship Id="rId2" Type="http://schemas.openxmlformats.org/officeDocument/2006/relationships/notesSlide" Target="../notesSlides/notesSlide125.xml"/><Relationship Id="rId1" Type="http://schemas.openxmlformats.org/officeDocument/2006/relationships/slideLayout" Target="../slideLayouts/slideLayout5.xml"/><Relationship Id="rId5" Type="http://schemas.openxmlformats.org/officeDocument/2006/relationships/image" Target="../media/image59.jpeg"/><Relationship Id="rId4" Type="http://schemas.openxmlformats.org/officeDocument/2006/relationships/slide" Target="slide3.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40.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notesSlide" Target="../notesSlides/notesSlide126.xml"/><Relationship Id="rId1" Type="http://schemas.openxmlformats.org/officeDocument/2006/relationships/slideLayout" Target="../slideLayouts/slideLayout8.xml"/><Relationship Id="rId4" Type="http://schemas.openxmlformats.org/officeDocument/2006/relationships/image" Target="../media/image116.png"/></Relationships>
</file>

<file path=ppt/slides/_rels/slide141.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127.xml"/><Relationship Id="rId1" Type="http://schemas.openxmlformats.org/officeDocument/2006/relationships/slideLayout" Target="../slideLayouts/slideLayout8.xml"/><Relationship Id="rId5" Type="http://schemas.openxmlformats.org/officeDocument/2006/relationships/image" Target="../media/image77.png"/><Relationship Id="rId4" Type="http://schemas.openxmlformats.org/officeDocument/2006/relationships/image" Target="../media/image76.png"/></Relationships>
</file>

<file path=ppt/slides/_rels/slide142.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128.xml"/><Relationship Id="rId1" Type="http://schemas.openxmlformats.org/officeDocument/2006/relationships/slideLayout" Target="../slideLayouts/slideLayout8.xml"/><Relationship Id="rId5" Type="http://schemas.openxmlformats.org/officeDocument/2006/relationships/image" Target="../media/image77.png"/><Relationship Id="rId4" Type="http://schemas.openxmlformats.org/officeDocument/2006/relationships/image" Target="../media/image76.png"/></Relationships>
</file>

<file path=ppt/slides/_rels/slide14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29.xml"/><Relationship Id="rId1" Type="http://schemas.openxmlformats.org/officeDocument/2006/relationships/slideLayout" Target="../slideLayouts/slideLayout3.xml"/></Relationships>
</file>

<file path=ppt/slides/_rels/slide144.xml.rels><?xml version="1.0" encoding="UTF-8" standalone="yes"?>
<Relationships xmlns="http://schemas.openxmlformats.org/package/2006/relationships"><Relationship Id="rId3" Type="http://schemas.openxmlformats.org/officeDocument/2006/relationships/hyperlink" Target="https://www.ncetm.org.uk/media/k1ocl1bp/ncetm_mm_sp1_y5_se29_teach.pdf#page=33" TargetMode="External"/><Relationship Id="rId2" Type="http://schemas.openxmlformats.org/officeDocument/2006/relationships/notesSlide" Target="../notesSlides/notesSlide130.xml"/><Relationship Id="rId1" Type="http://schemas.openxmlformats.org/officeDocument/2006/relationships/slideLayout" Target="../slideLayouts/slideLayout5.xml"/><Relationship Id="rId5" Type="http://schemas.openxmlformats.org/officeDocument/2006/relationships/image" Target="../media/image59.jpeg"/><Relationship Id="rId4" Type="http://schemas.openxmlformats.org/officeDocument/2006/relationships/slide" Target="slide3.xml"/></Relationships>
</file>

<file path=ppt/slides/_rels/slide145.xml.rels><?xml version="1.0" encoding="UTF-8" standalone="yes"?>
<Relationships xmlns="http://schemas.openxmlformats.org/package/2006/relationships"><Relationship Id="rId3" Type="http://schemas.openxmlformats.org/officeDocument/2006/relationships/image" Target="../media/image117.png"/><Relationship Id="rId7" Type="http://schemas.openxmlformats.org/officeDocument/2006/relationships/image" Target="../media/image121.png"/><Relationship Id="rId2" Type="http://schemas.openxmlformats.org/officeDocument/2006/relationships/notesSlide" Target="../notesSlides/notesSlide131.xml"/><Relationship Id="rId1" Type="http://schemas.openxmlformats.org/officeDocument/2006/relationships/slideLayout" Target="../slideLayouts/slideLayout8.xml"/><Relationship Id="rId6" Type="http://schemas.openxmlformats.org/officeDocument/2006/relationships/image" Target="../media/image120.png"/><Relationship Id="rId5" Type="http://schemas.openxmlformats.org/officeDocument/2006/relationships/image" Target="../media/image119.png"/><Relationship Id="rId4" Type="http://schemas.openxmlformats.org/officeDocument/2006/relationships/image" Target="../media/image118.png"/></Relationships>
</file>

<file path=ppt/slides/_rels/slide146.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132.xml"/><Relationship Id="rId1" Type="http://schemas.openxmlformats.org/officeDocument/2006/relationships/slideLayout" Target="../slideLayouts/slideLayout8.xml"/></Relationships>
</file>

<file path=ppt/slides/_rels/slide147.xml.rels><?xml version="1.0" encoding="UTF-8" standalone="yes"?>
<Relationships xmlns="http://schemas.openxmlformats.org/package/2006/relationships"><Relationship Id="rId3" Type="http://schemas.openxmlformats.org/officeDocument/2006/relationships/image" Target="../media/image122.png"/><Relationship Id="rId7" Type="http://schemas.openxmlformats.org/officeDocument/2006/relationships/image" Target="../media/image126.png"/><Relationship Id="rId2" Type="http://schemas.openxmlformats.org/officeDocument/2006/relationships/notesSlide" Target="../notesSlides/notesSlide133.xml"/><Relationship Id="rId1" Type="http://schemas.openxmlformats.org/officeDocument/2006/relationships/slideLayout" Target="../slideLayouts/slideLayout8.xml"/><Relationship Id="rId6" Type="http://schemas.openxmlformats.org/officeDocument/2006/relationships/image" Target="../media/image125.png"/><Relationship Id="rId5" Type="http://schemas.openxmlformats.org/officeDocument/2006/relationships/image" Target="../media/image124.png"/><Relationship Id="rId4" Type="http://schemas.openxmlformats.org/officeDocument/2006/relationships/image" Target="../media/image123.png"/></Relationships>
</file>

<file path=ppt/slides/_rels/slide148.xml.rels><?xml version="1.0" encoding="UTF-8" standalone="yes"?>
<Relationships xmlns="http://schemas.openxmlformats.org/package/2006/relationships"><Relationship Id="rId8" Type="http://schemas.openxmlformats.org/officeDocument/2006/relationships/image" Target="../media/image132.png"/><Relationship Id="rId3" Type="http://schemas.openxmlformats.org/officeDocument/2006/relationships/image" Target="../media/image127.png"/><Relationship Id="rId7" Type="http://schemas.openxmlformats.org/officeDocument/2006/relationships/image" Target="../media/image131.png"/><Relationship Id="rId2" Type="http://schemas.openxmlformats.org/officeDocument/2006/relationships/notesSlide" Target="../notesSlides/notesSlide134.xml"/><Relationship Id="rId1" Type="http://schemas.openxmlformats.org/officeDocument/2006/relationships/slideLayout" Target="../slideLayouts/slideLayout8.xml"/><Relationship Id="rId6" Type="http://schemas.openxmlformats.org/officeDocument/2006/relationships/image" Target="../media/image130.png"/><Relationship Id="rId5" Type="http://schemas.openxmlformats.org/officeDocument/2006/relationships/image" Target="../media/image129.png"/><Relationship Id="rId10" Type="http://schemas.openxmlformats.org/officeDocument/2006/relationships/image" Target="../media/image134.png"/><Relationship Id="rId4" Type="http://schemas.openxmlformats.org/officeDocument/2006/relationships/image" Target="../media/image128.png"/><Relationship Id="rId9" Type="http://schemas.openxmlformats.org/officeDocument/2006/relationships/image" Target="../media/image133.png"/></Relationships>
</file>

<file path=ppt/slides/_rels/slide149.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135.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5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36.xml"/><Relationship Id="rId1" Type="http://schemas.openxmlformats.org/officeDocument/2006/relationships/slideLayout" Target="../slideLayouts/slideLayout3.xml"/></Relationships>
</file>

<file path=ppt/slides/_rels/slide151.xml.rels><?xml version="1.0" encoding="UTF-8" standalone="yes"?>
<Relationships xmlns="http://schemas.openxmlformats.org/package/2006/relationships"><Relationship Id="rId3" Type="http://schemas.openxmlformats.org/officeDocument/2006/relationships/hyperlink" Target="https://www.ncetm.org.uk/media/k1ocl1bp/ncetm_mm_sp1_y5_se29_teach.pdf#page=36" TargetMode="External"/><Relationship Id="rId2" Type="http://schemas.openxmlformats.org/officeDocument/2006/relationships/notesSlide" Target="../notesSlides/notesSlide137.xml"/><Relationship Id="rId1" Type="http://schemas.openxmlformats.org/officeDocument/2006/relationships/slideLayout" Target="../slideLayouts/slideLayout5.xml"/><Relationship Id="rId5" Type="http://schemas.openxmlformats.org/officeDocument/2006/relationships/image" Target="../media/image59.jpeg"/><Relationship Id="rId4" Type="http://schemas.openxmlformats.org/officeDocument/2006/relationships/slide" Target="slide3.xml"/></Relationships>
</file>

<file path=ppt/slides/_rels/slide152.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138.xml"/><Relationship Id="rId1" Type="http://schemas.openxmlformats.org/officeDocument/2006/relationships/slideLayout" Target="../slideLayouts/slideLayout8.xml"/></Relationships>
</file>

<file path=ppt/slides/_rels/slide153.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139.xml"/><Relationship Id="rId1" Type="http://schemas.openxmlformats.org/officeDocument/2006/relationships/slideLayout" Target="../slideLayouts/slideLayout8.xml"/></Relationships>
</file>

<file path=ppt/slides/_rels/slide154.xml.rels><?xml version="1.0" encoding="UTF-8" standalone="yes"?>
<Relationships xmlns="http://schemas.openxmlformats.org/package/2006/relationships"><Relationship Id="rId3" Type="http://schemas.openxmlformats.org/officeDocument/2006/relationships/notesSlide" Target="../notesSlides/notesSlide140.xml"/><Relationship Id="rId2" Type="http://schemas.openxmlformats.org/officeDocument/2006/relationships/slideLayout" Target="../slideLayouts/slideLayout9.xml"/><Relationship Id="rId1" Type="http://schemas.openxmlformats.org/officeDocument/2006/relationships/tags" Target="../tags/tag2.xml"/></Relationships>
</file>

<file path=ppt/slides/_rels/slide15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41.xml"/><Relationship Id="rId1" Type="http://schemas.openxmlformats.org/officeDocument/2006/relationships/slideLayout" Target="../slideLayouts/slideLayout3.xml"/></Relationships>
</file>

<file path=ppt/slides/_rels/slide156.xml.rels><?xml version="1.0" encoding="UTF-8" standalone="yes"?>
<Relationships xmlns="http://schemas.openxmlformats.org/package/2006/relationships"><Relationship Id="rId3" Type="http://schemas.openxmlformats.org/officeDocument/2006/relationships/hyperlink" Target="https://www.ncetm.org.uk/media/k1ocl1bp/ncetm_mm_sp1_y5_se29_teach.pdf#page=38" TargetMode="External"/><Relationship Id="rId2" Type="http://schemas.openxmlformats.org/officeDocument/2006/relationships/notesSlide" Target="../notesSlides/notesSlide142.xml"/><Relationship Id="rId1" Type="http://schemas.openxmlformats.org/officeDocument/2006/relationships/slideLayout" Target="../slideLayouts/slideLayout5.xml"/><Relationship Id="rId5" Type="http://schemas.openxmlformats.org/officeDocument/2006/relationships/image" Target="../media/image59.jpeg"/><Relationship Id="rId4" Type="http://schemas.openxmlformats.org/officeDocument/2006/relationships/slide" Target="slide3.xml"/></Relationships>
</file>

<file path=ppt/slides/_rels/slide157.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143.xml"/><Relationship Id="rId1" Type="http://schemas.openxmlformats.org/officeDocument/2006/relationships/slideLayout" Target="../slideLayouts/slideLayout8.xml"/><Relationship Id="rId4" Type="http://schemas.openxmlformats.org/officeDocument/2006/relationships/image" Target="../media/image68.png"/></Relationships>
</file>

<file path=ppt/slides/_rels/slide158.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144.xml"/><Relationship Id="rId1" Type="http://schemas.openxmlformats.org/officeDocument/2006/relationships/slideLayout" Target="../slideLayouts/slideLayout8.xml"/><Relationship Id="rId4" Type="http://schemas.openxmlformats.org/officeDocument/2006/relationships/image" Target="../media/image68.png"/></Relationships>
</file>

<file path=ppt/slides/_rels/slide159.xml.rels><?xml version="1.0" encoding="UTF-8" standalone="yes"?>
<Relationships xmlns="http://schemas.openxmlformats.org/package/2006/relationships"><Relationship Id="rId3" Type="http://schemas.openxmlformats.org/officeDocument/2006/relationships/notesSlide" Target="../notesSlides/notesSlide145.xml"/><Relationship Id="rId2" Type="http://schemas.openxmlformats.org/officeDocument/2006/relationships/slideLayout" Target="../slideLayouts/slideLayout9.xml"/><Relationship Id="rId1" Type="http://schemas.openxmlformats.org/officeDocument/2006/relationships/tags" Target="../tags/tag3.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6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46.xml"/><Relationship Id="rId1" Type="http://schemas.openxmlformats.org/officeDocument/2006/relationships/slideLayout" Target="../slideLayouts/slideLayout3.xml"/></Relationships>
</file>

<file path=ppt/slides/_rels/slide161.xml.rels><?xml version="1.0" encoding="UTF-8" standalone="yes"?>
<Relationships xmlns="http://schemas.openxmlformats.org/package/2006/relationships"><Relationship Id="rId3" Type="http://schemas.openxmlformats.org/officeDocument/2006/relationships/hyperlink" Target="https://www.ncetm.org.uk/media/k1ocl1bp/ncetm_mm_sp1_y5_se29_teach.pdf#page=39" TargetMode="External"/><Relationship Id="rId2" Type="http://schemas.openxmlformats.org/officeDocument/2006/relationships/notesSlide" Target="../notesSlides/notesSlide147.xml"/><Relationship Id="rId1" Type="http://schemas.openxmlformats.org/officeDocument/2006/relationships/slideLayout" Target="../slideLayouts/slideLayout5.xml"/><Relationship Id="rId5" Type="http://schemas.openxmlformats.org/officeDocument/2006/relationships/image" Target="../media/image59.jpeg"/><Relationship Id="rId4" Type="http://schemas.openxmlformats.org/officeDocument/2006/relationships/slide" Target="slide3.xml"/></Relationships>
</file>

<file path=ppt/slides/_rels/slide162.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148.xml"/><Relationship Id="rId1" Type="http://schemas.openxmlformats.org/officeDocument/2006/relationships/slideLayout" Target="../slideLayouts/slideLayout8.xml"/><Relationship Id="rId4" Type="http://schemas.openxmlformats.org/officeDocument/2006/relationships/image" Target="../media/image68.png"/></Relationships>
</file>

<file path=ppt/slides/_rels/slide163.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149.xml"/><Relationship Id="rId1" Type="http://schemas.openxmlformats.org/officeDocument/2006/relationships/slideLayout" Target="../slideLayouts/slideLayout8.xml"/><Relationship Id="rId4" Type="http://schemas.openxmlformats.org/officeDocument/2006/relationships/image" Target="../media/image68.png"/></Relationships>
</file>

<file path=ppt/slides/_rels/slide164.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150.xml"/><Relationship Id="rId1" Type="http://schemas.openxmlformats.org/officeDocument/2006/relationships/slideLayout" Target="../slideLayouts/slideLayout8.xml"/></Relationships>
</file>

<file path=ppt/slides/_rels/slide165.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notesSlide" Target="../notesSlides/notesSlide151.xml"/><Relationship Id="rId1" Type="http://schemas.openxmlformats.org/officeDocument/2006/relationships/slideLayout" Target="../slideLayouts/slideLayout8.xml"/></Relationships>
</file>

<file path=ppt/slides/_rels/slide16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52.xml"/><Relationship Id="rId1" Type="http://schemas.openxmlformats.org/officeDocument/2006/relationships/slideLayout" Target="../slideLayouts/slideLayout3.xml"/></Relationships>
</file>

<file path=ppt/slides/_rels/slide167.xml.rels><?xml version="1.0" encoding="UTF-8" standalone="yes"?>
<Relationships xmlns="http://schemas.openxmlformats.org/package/2006/relationships"><Relationship Id="rId3" Type="http://schemas.openxmlformats.org/officeDocument/2006/relationships/hyperlink" Target="https://www.ncetm.org.uk/media/k1ocl1bp/ncetm_mm_sp1_y5_se29_teach.pdf#page=42" TargetMode="External"/><Relationship Id="rId2" Type="http://schemas.openxmlformats.org/officeDocument/2006/relationships/notesSlide" Target="../notesSlides/notesSlide153.xml"/><Relationship Id="rId1" Type="http://schemas.openxmlformats.org/officeDocument/2006/relationships/slideLayout" Target="../slideLayouts/slideLayout5.xml"/><Relationship Id="rId5" Type="http://schemas.openxmlformats.org/officeDocument/2006/relationships/image" Target="../media/image59.jpeg"/><Relationship Id="rId4" Type="http://schemas.openxmlformats.org/officeDocument/2006/relationships/slide" Target="slide3.xml"/></Relationships>
</file>

<file path=ppt/slides/_rels/slide168.xml.rels><?xml version="1.0" encoding="UTF-8" standalone="yes"?>
<Relationships xmlns="http://schemas.openxmlformats.org/package/2006/relationships"><Relationship Id="rId3" Type="http://schemas.openxmlformats.org/officeDocument/2006/relationships/image" Target="../media/image136.png"/><Relationship Id="rId2" Type="http://schemas.openxmlformats.org/officeDocument/2006/relationships/notesSlide" Target="../notesSlides/notesSlide154.xml"/><Relationship Id="rId1" Type="http://schemas.openxmlformats.org/officeDocument/2006/relationships/slideLayout" Target="../slideLayouts/slideLayout8.xml"/></Relationships>
</file>

<file path=ppt/slides/_rels/slide169.xml.rels><?xml version="1.0" encoding="UTF-8" standalone="yes"?>
<Relationships xmlns="http://schemas.openxmlformats.org/package/2006/relationships"><Relationship Id="rId3" Type="http://schemas.openxmlformats.org/officeDocument/2006/relationships/image" Target="../media/image136.png"/><Relationship Id="rId2" Type="http://schemas.openxmlformats.org/officeDocument/2006/relationships/notesSlide" Target="../notesSlides/notesSlide155.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7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56.xml"/><Relationship Id="rId1" Type="http://schemas.openxmlformats.org/officeDocument/2006/relationships/slideLayout" Target="../slideLayouts/slideLayout3.xml"/></Relationships>
</file>

<file path=ppt/slides/_rels/slide171.xml.rels><?xml version="1.0" encoding="UTF-8" standalone="yes"?>
<Relationships xmlns="http://schemas.openxmlformats.org/package/2006/relationships"><Relationship Id="rId3" Type="http://schemas.openxmlformats.org/officeDocument/2006/relationships/hyperlink" Target="https://www.ncetm.org.uk/media/k1ocl1bp/ncetm_mm_sp1_y5_se29_teach.pdf#page=43" TargetMode="External"/><Relationship Id="rId2" Type="http://schemas.openxmlformats.org/officeDocument/2006/relationships/notesSlide" Target="../notesSlides/notesSlide157.xml"/><Relationship Id="rId1" Type="http://schemas.openxmlformats.org/officeDocument/2006/relationships/slideLayout" Target="../slideLayouts/slideLayout5.xml"/><Relationship Id="rId5" Type="http://schemas.openxmlformats.org/officeDocument/2006/relationships/image" Target="../media/image59.jpeg"/><Relationship Id="rId4" Type="http://schemas.openxmlformats.org/officeDocument/2006/relationships/slide" Target="slide3.xml"/></Relationships>
</file>

<file path=ppt/slides/_rels/slide172.xml.rels><?xml version="1.0" encoding="UTF-8" standalone="yes"?>
<Relationships xmlns="http://schemas.openxmlformats.org/package/2006/relationships"><Relationship Id="rId8" Type="http://schemas.openxmlformats.org/officeDocument/2006/relationships/image" Target="../media/image142.png"/><Relationship Id="rId3" Type="http://schemas.openxmlformats.org/officeDocument/2006/relationships/image" Target="../media/image137.png"/><Relationship Id="rId7" Type="http://schemas.openxmlformats.org/officeDocument/2006/relationships/image" Target="../media/image141.png"/><Relationship Id="rId2" Type="http://schemas.openxmlformats.org/officeDocument/2006/relationships/notesSlide" Target="../notesSlides/notesSlide158.xml"/><Relationship Id="rId1" Type="http://schemas.openxmlformats.org/officeDocument/2006/relationships/slideLayout" Target="../slideLayouts/slideLayout8.xml"/><Relationship Id="rId6" Type="http://schemas.openxmlformats.org/officeDocument/2006/relationships/image" Target="../media/image140.png"/><Relationship Id="rId5" Type="http://schemas.openxmlformats.org/officeDocument/2006/relationships/image" Target="../media/image139.png"/><Relationship Id="rId10" Type="http://schemas.openxmlformats.org/officeDocument/2006/relationships/image" Target="../media/image144.png"/><Relationship Id="rId4" Type="http://schemas.openxmlformats.org/officeDocument/2006/relationships/image" Target="../media/image138.png"/><Relationship Id="rId9" Type="http://schemas.openxmlformats.org/officeDocument/2006/relationships/image" Target="../media/image143.png"/></Relationships>
</file>

<file path=ppt/slides/_rels/slide173.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159.xml"/><Relationship Id="rId1" Type="http://schemas.openxmlformats.org/officeDocument/2006/relationships/slideLayout" Target="../slideLayouts/slideLayout8.xml"/></Relationships>
</file>

<file path=ppt/slides/_rels/slide174.xml.rels><?xml version="1.0" encoding="UTF-8" standalone="yes"?>
<Relationships xmlns="http://schemas.openxmlformats.org/package/2006/relationships"><Relationship Id="rId8" Type="http://schemas.openxmlformats.org/officeDocument/2006/relationships/image" Target="../media/image150.png"/><Relationship Id="rId3" Type="http://schemas.openxmlformats.org/officeDocument/2006/relationships/image" Target="../media/image145.png"/><Relationship Id="rId7" Type="http://schemas.openxmlformats.org/officeDocument/2006/relationships/image" Target="../media/image149.png"/><Relationship Id="rId2" Type="http://schemas.openxmlformats.org/officeDocument/2006/relationships/notesSlide" Target="../notesSlides/notesSlide160.xml"/><Relationship Id="rId1" Type="http://schemas.openxmlformats.org/officeDocument/2006/relationships/slideLayout" Target="../slideLayouts/slideLayout8.xml"/><Relationship Id="rId6" Type="http://schemas.openxmlformats.org/officeDocument/2006/relationships/image" Target="../media/image148.png"/><Relationship Id="rId5" Type="http://schemas.openxmlformats.org/officeDocument/2006/relationships/image" Target="../media/image147.png"/><Relationship Id="rId10" Type="http://schemas.openxmlformats.org/officeDocument/2006/relationships/image" Target="../media/image152.png"/><Relationship Id="rId4" Type="http://schemas.openxmlformats.org/officeDocument/2006/relationships/image" Target="../media/image146.png"/><Relationship Id="rId9" Type="http://schemas.openxmlformats.org/officeDocument/2006/relationships/image" Target="../media/image151.png"/></Relationships>
</file>

<file path=ppt/slides/_rels/slide175.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161.xml"/><Relationship Id="rId1" Type="http://schemas.openxmlformats.org/officeDocument/2006/relationships/slideLayout" Target="../slideLayouts/slideLayout8.xml"/></Relationships>
</file>

<file path=ppt/slides/_rels/slide17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62.xml"/><Relationship Id="rId1" Type="http://schemas.openxmlformats.org/officeDocument/2006/relationships/slideLayout" Target="../slideLayouts/slideLayout3.xml"/></Relationships>
</file>

<file path=ppt/slides/_rels/slide177.xml.rels><?xml version="1.0" encoding="UTF-8" standalone="yes"?>
<Relationships xmlns="http://schemas.openxmlformats.org/package/2006/relationships"><Relationship Id="rId3" Type="http://schemas.openxmlformats.org/officeDocument/2006/relationships/hyperlink" Target="https://www.ncetm.org.uk/media/k1ocl1bp/ncetm_mm_sp1_y5_se29_teach.pdf#page=45" TargetMode="External"/><Relationship Id="rId2" Type="http://schemas.openxmlformats.org/officeDocument/2006/relationships/notesSlide" Target="../notesSlides/notesSlide163.xml"/><Relationship Id="rId1" Type="http://schemas.openxmlformats.org/officeDocument/2006/relationships/slideLayout" Target="../slideLayouts/slideLayout5.xml"/><Relationship Id="rId5" Type="http://schemas.openxmlformats.org/officeDocument/2006/relationships/image" Target="../media/image59.jpeg"/><Relationship Id="rId4" Type="http://schemas.openxmlformats.org/officeDocument/2006/relationships/slide" Target="slide3.xml"/></Relationships>
</file>

<file path=ppt/slides/_rels/slide178.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164.xml"/><Relationship Id="rId1" Type="http://schemas.openxmlformats.org/officeDocument/2006/relationships/slideLayout" Target="../slideLayouts/slideLayout8.xml"/></Relationships>
</file>

<file path=ppt/slides/_rels/slide179.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165.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18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66.xml"/><Relationship Id="rId1" Type="http://schemas.openxmlformats.org/officeDocument/2006/relationships/slideLayout" Target="../slideLayouts/slideLayout3.xml"/></Relationships>
</file>

<file path=ppt/slides/_rels/slide181.xml.rels><?xml version="1.0" encoding="UTF-8" standalone="yes"?>
<Relationships xmlns="http://schemas.openxmlformats.org/package/2006/relationships"><Relationship Id="rId3" Type="http://schemas.openxmlformats.org/officeDocument/2006/relationships/hyperlink" Target="https://www.ncetm.org.uk/media/k1ocl1bp/ncetm_mm_sp1_y5_se29_teach.pdf#page=47" TargetMode="External"/><Relationship Id="rId2" Type="http://schemas.openxmlformats.org/officeDocument/2006/relationships/notesSlide" Target="../notesSlides/notesSlide167.xml"/><Relationship Id="rId1" Type="http://schemas.openxmlformats.org/officeDocument/2006/relationships/slideLayout" Target="../slideLayouts/slideLayout5.xml"/><Relationship Id="rId5" Type="http://schemas.openxmlformats.org/officeDocument/2006/relationships/image" Target="../media/image59.jpeg"/><Relationship Id="rId4" Type="http://schemas.openxmlformats.org/officeDocument/2006/relationships/slide" Target="slide3.xml"/></Relationships>
</file>

<file path=ppt/slides/_rels/slide182.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168.xml"/><Relationship Id="rId1" Type="http://schemas.openxmlformats.org/officeDocument/2006/relationships/slideLayout" Target="../slideLayouts/slideLayout8.xml"/></Relationships>
</file>

<file path=ppt/slides/_rels/slide183.xml.rels><?xml version="1.0" encoding="UTF-8" standalone="yes"?>
<Relationships xmlns="http://schemas.openxmlformats.org/package/2006/relationships"><Relationship Id="rId2" Type="http://schemas.openxmlformats.org/officeDocument/2006/relationships/notesSlide" Target="../notesSlides/notesSlide169.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9.xml"/><Relationship Id="rId1" Type="http://schemas.openxmlformats.org/officeDocument/2006/relationships/slideLayout" Target="../slideLayouts/slideLayout8.xml"/><Relationship Id="rId4" Type="http://schemas.openxmlformats.org/officeDocument/2006/relationships/image" Target="../media/image16.png"/></Relationships>
</file>

<file path=ppt/slides/_rels/slide2.xml.rels><?xml version="1.0" encoding="UTF-8" standalone="yes"?>
<Relationships xmlns="http://schemas.openxmlformats.org/package/2006/relationships"><Relationship Id="rId3" Type="http://schemas.openxmlformats.org/officeDocument/2006/relationships/hyperlink" Target="https://www.gov.uk/government/publications/teaching-mathematics-in-primary-schools" TargetMode="External"/><Relationship Id="rId7" Type="http://schemas.openxmlformats.org/officeDocument/2006/relationships/hyperlink" Target="https://assets.publishing.service.gov.uk/government/uploads/system/uploads/attachment_data/file/897806/Maths_guidance_KS_1_and_2.pdf#page=302" TargetMode="External"/><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hyperlink" Target="https://assets.publishing.service.gov.uk/government/uploads/system/uploads/attachment_data/file/897806/Maths_guidance_KS_1_and_2.pdf#page=298" TargetMode="External"/><Relationship Id="rId5" Type="http://schemas.openxmlformats.org/officeDocument/2006/relationships/hyperlink" Target="https://www.ncetm.org.uk/teaching-for-mastery/mastery-materials/primary-mastery-professional-development/" TargetMode="External"/><Relationship Id="rId4" Type="http://schemas.openxmlformats.org/officeDocument/2006/relationships/hyperlink" Target="https://www.ncetm.org.uk/classroom-resources/exemplification-of-ready-to-progress-criteria/" TargetMode="External"/></Relationships>
</file>

<file path=ppt/slides/_rels/slide2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1.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tuzdfxwh/ncetm_mm_sp1_y5_se28_teach.pdf#page=8"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7.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tuzdfxwh/ncetm_mm_sp1_y5_se28_teach.pdf#page=12" TargetMode="External"/></Relationships>
</file>

<file path=ppt/slides/_rels/slide2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9.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8" Type="http://schemas.openxmlformats.org/officeDocument/2006/relationships/slide" Target="slide45.xml"/><Relationship Id="rId3" Type="http://schemas.openxmlformats.org/officeDocument/2006/relationships/slide" Target="slide8.xml"/><Relationship Id="rId7" Type="http://schemas.openxmlformats.org/officeDocument/2006/relationships/slide" Target="slide41.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slide" Target="slide36.xml"/><Relationship Id="rId5" Type="http://schemas.openxmlformats.org/officeDocument/2006/relationships/slide" Target="slide26.xml"/><Relationship Id="rId4" Type="http://schemas.openxmlformats.org/officeDocument/2006/relationships/slide" Target="slide20.xml"/><Relationship Id="rId9" Type="http://schemas.openxmlformats.org/officeDocument/2006/relationships/slide" Target="slide3.xml"/></Relationships>
</file>

<file path=ppt/slides/_rels/slide3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0.xml"/><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3" Type="http://schemas.openxmlformats.org/officeDocument/2006/relationships/image" Target="../media/image810.png"/><Relationship Id="rId2" Type="http://schemas.openxmlformats.org/officeDocument/2006/relationships/notesSlide" Target="../notesSlides/notesSlide33.xml"/><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8" Type="http://schemas.openxmlformats.org/officeDocument/2006/relationships/image" Target="../media/image27.png"/><Relationship Id="rId13" Type="http://schemas.openxmlformats.org/officeDocument/2006/relationships/image" Target="../media/image30.png"/><Relationship Id="rId18" Type="http://schemas.openxmlformats.org/officeDocument/2006/relationships/image" Target="../media/image33.wmf"/><Relationship Id="rId3" Type="http://schemas.openxmlformats.org/officeDocument/2006/relationships/image" Target="../media/image24.png"/><Relationship Id="rId7" Type="http://schemas.openxmlformats.org/officeDocument/2006/relationships/image" Target="../media/image26.wmf"/><Relationship Id="rId12" Type="http://schemas.openxmlformats.org/officeDocument/2006/relationships/image" Target="../media/image29.wmf"/><Relationship Id="rId17" Type="http://schemas.openxmlformats.org/officeDocument/2006/relationships/oleObject" Target="../embeddings/oleObject6.bin"/><Relationship Id="rId2" Type="http://schemas.openxmlformats.org/officeDocument/2006/relationships/notesSlide" Target="../notesSlides/notesSlide34.xml"/><Relationship Id="rId16" Type="http://schemas.openxmlformats.org/officeDocument/2006/relationships/image" Target="../media/image32.png"/><Relationship Id="rId20" Type="http://schemas.openxmlformats.org/officeDocument/2006/relationships/image" Target="../media/image34.wmf"/><Relationship Id="rId1" Type="http://schemas.openxmlformats.org/officeDocument/2006/relationships/slideLayout" Target="../slideLayouts/slideLayout16.xml"/><Relationship Id="rId6" Type="http://schemas.openxmlformats.org/officeDocument/2006/relationships/oleObject" Target="../embeddings/oleObject2.bin"/><Relationship Id="rId11" Type="http://schemas.openxmlformats.org/officeDocument/2006/relationships/oleObject" Target="../embeddings/oleObject4.bin"/><Relationship Id="rId5" Type="http://schemas.openxmlformats.org/officeDocument/2006/relationships/image" Target="../media/image25.wmf"/><Relationship Id="rId15" Type="http://schemas.openxmlformats.org/officeDocument/2006/relationships/image" Target="../media/image31.wmf"/><Relationship Id="rId10" Type="http://schemas.openxmlformats.org/officeDocument/2006/relationships/image" Target="../media/image28.wmf"/><Relationship Id="rId19" Type="http://schemas.openxmlformats.org/officeDocument/2006/relationships/oleObject" Target="../embeddings/oleObject7.bin"/><Relationship Id="rId4" Type="http://schemas.openxmlformats.org/officeDocument/2006/relationships/oleObject" Target="../embeddings/oleObject1.bin"/><Relationship Id="rId9" Type="http://schemas.openxmlformats.org/officeDocument/2006/relationships/oleObject" Target="../embeddings/oleObject3.bin"/><Relationship Id="rId14" Type="http://schemas.openxmlformats.org/officeDocument/2006/relationships/oleObject" Target="../embeddings/oleObject5.bin"/><Relationship Id="rId22" Type="http://schemas.openxmlformats.org/officeDocument/2006/relationships/image" Target="../media/image200.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6.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tuzdfxwh/ncetm_mm_sp1_y5_se28_teach.pdf#page=13" TargetMode="External"/></Relationships>
</file>

<file path=ppt/slides/_rels/slide3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7.xml"/><Relationship Id="rId1" Type="http://schemas.openxmlformats.org/officeDocument/2006/relationships/slideLayout" Target="../slideLayouts/slideLayout8.xml"/><Relationship Id="rId4" Type="http://schemas.openxmlformats.org/officeDocument/2006/relationships/image" Target="../media/image36.png"/></Relationships>
</file>

<file path=ppt/slides/_rels/slide3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8.xml"/><Relationship Id="rId1" Type="http://schemas.openxmlformats.org/officeDocument/2006/relationships/slideLayout" Target="../slideLayouts/slideLayout8.xml"/><Relationship Id="rId5" Type="http://schemas.openxmlformats.org/officeDocument/2006/relationships/image" Target="../media/image39.png"/><Relationship Id="rId4" Type="http://schemas.openxmlformats.org/officeDocument/2006/relationships/image" Target="../media/image38.png"/></Relationships>
</file>

<file path=ppt/slides/_rels/slide4.xml.rels><?xml version="1.0" encoding="UTF-8" standalone="yes"?>
<Relationships xmlns="http://schemas.openxmlformats.org/package/2006/relationships"><Relationship Id="rId8" Type="http://schemas.openxmlformats.org/officeDocument/2006/relationships/slide" Target="slide82.xml"/><Relationship Id="rId3" Type="http://schemas.openxmlformats.org/officeDocument/2006/relationships/slide" Target="slide50.xml"/><Relationship Id="rId7" Type="http://schemas.openxmlformats.org/officeDocument/2006/relationships/slide" Target="slide75.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slide" Target="slide65.xml"/><Relationship Id="rId5" Type="http://schemas.openxmlformats.org/officeDocument/2006/relationships/slide" Target="slide60.xml"/><Relationship Id="rId4" Type="http://schemas.openxmlformats.org/officeDocument/2006/relationships/slide" Target="slide53.xml"/><Relationship Id="rId9" Type="http://schemas.openxmlformats.org/officeDocument/2006/relationships/slide" Target="slide3.xml"/></Relationships>
</file>

<file path=ppt/slides/_rels/slide4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9.xml"/><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1.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tuzdfxwh/ncetm_mm_sp1_y5_se28_teach.pdf#page=17" TargetMode="External"/></Relationships>
</file>

<file path=ppt/slides/_rels/slide4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2.xml"/><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3.xml"/><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5.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tuzdfxwh/ncetm_mm_sp1_y5_se28_teach.pdf#page=18" TargetMode="External"/></Relationships>
</file>

<file path=ppt/slides/_rels/slide4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6.xml"/><Relationship Id="rId1" Type="http://schemas.openxmlformats.org/officeDocument/2006/relationships/slideLayout" Target="../slideLayouts/slideLayout8.xml"/></Relationships>
</file>

<file path=ppt/slides/_rels/slide4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7.xml"/><Relationship Id="rId1" Type="http://schemas.openxmlformats.org/officeDocument/2006/relationships/slideLayout" Target="../slideLayouts/slideLayout8.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8" Type="http://schemas.openxmlformats.org/officeDocument/2006/relationships/slide" Target="slide127.xml"/><Relationship Id="rId3" Type="http://schemas.openxmlformats.org/officeDocument/2006/relationships/slide" Target="slide91.xml"/><Relationship Id="rId7" Type="http://schemas.openxmlformats.org/officeDocument/2006/relationships/slide" Target="slide117.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slide" Target="slide111.xml"/><Relationship Id="rId5" Type="http://schemas.openxmlformats.org/officeDocument/2006/relationships/slide" Target="slide107.xml"/><Relationship Id="rId4" Type="http://schemas.openxmlformats.org/officeDocument/2006/relationships/slide" Target="slide98.xml"/><Relationship Id="rId9" Type="http://schemas.openxmlformats.org/officeDocument/2006/relationships/slide" Target="slide3.xml"/></Relationships>
</file>

<file path=ppt/slides/_rels/slide5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0.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tuzdfxwh/ncetm_mm_sp1_y5_se28_teach.pdf#page=20" TargetMode="External"/></Relationships>
</file>

<file path=ppt/slides/_rels/slide5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51.xml"/><Relationship Id="rId1" Type="http://schemas.openxmlformats.org/officeDocument/2006/relationships/slideLayout" Target="../slideLayouts/slideLayout8.xml"/><Relationship Id="rId4" Type="http://schemas.openxmlformats.org/officeDocument/2006/relationships/image" Target="../media/image46.png"/></Relationships>
</file>

<file path=ppt/slides/_rels/slide5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52.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3.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tuzdfxwh/ncetm_mm_sp1_y5_se28_teach.pdf#page=23" TargetMode="External"/></Relationships>
</file>

<file path=ppt/slides/_rels/slide5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54.xml"/><Relationship Id="rId1" Type="http://schemas.openxmlformats.org/officeDocument/2006/relationships/slideLayout" Target="../slideLayouts/slideLayout8.xml"/><Relationship Id="rId4" Type="http://schemas.openxmlformats.org/officeDocument/2006/relationships/image" Target="../media/image48.png"/></Relationships>
</file>

<file path=ppt/slides/_rels/slide56.xml.rels><?xml version="1.0" encoding="UTF-8" standalone="yes"?>
<Relationships xmlns="http://schemas.openxmlformats.org/package/2006/relationships"><Relationship Id="rId3" Type="http://schemas.openxmlformats.org/officeDocument/2006/relationships/image" Target="../media/image49.png"/><Relationship Id="rId7" Type="http://schemas.openxmlformats.org/officeDocument/2006/relationships/image" Target="../media/image53.png"/><Relationship Id="rId2" Type="http://schemas.openxmlformats.org/officeDocument/2006/relationships/notesSlide" Target="../notesSlides/notesSlide55.xml"/><Relationship Id="rId1" Type="http://schemas.openxmlformats.org/officeDocument/2006/relationships/slideLayout" Target="../slideLayouts/slideLayout8.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png"/></Relationships>
</file>

<file path=ppt/slides/_rels/slide57.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56.xml"/><Relationship Id="rId1" Type="http://schemas.openxmlformats.org/officeDocument/2006/relationships/slideLayout" Target="../slideLayouts/slideLayout8.xml"/><Relationship Id="rId4" Type="http://schemas.openxmlformats.org/officeDocument/2006/relationships/image" Target="../media/image55.png"/></Relationships>
</file>

<file path=ppt/slides/_rels/slide58.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57.xml"/><Relationship Id="rId1" Type="http://schemas.openxmlformats.org/officeDocument/2006/relationships/slideLayout" Target="../slideLayouts/slideLayout8.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8" Type="http://schemas.openxmlformats.org/officeDocument/2006/relationships/slide" Target="slide160.xml"/><Relationship Id="rId3" Type="http://schemas.openxmlformats.org/officeDocument/2006/relationships/slide" Target="slide134.xml"/><Relationship Id="rId7" Type="http://schemas.openxmlformats.org/officeDocument/2006/relationships/slide" Target="slide155.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slide" Target="slide150.xml"/><Relationship Id="rId5" Type="http://schemas.openxmlformats.org/officeDocument/2006/relationships/slide" Target="slide143.xml"/><Relationship Id="rId4" Type="http://schemas.openxmlformats.org/officeDocument/2006/relationships/slide" Target="slide138.xml"/><Relationship Id="rId9" Type="http://schemas.openxmlformats.org/officeDocument/2006/relationships/slide" Target="slide3.xml"/></Relationships>
</file>

<file path=ppt/slides/_rels/slide6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59.xml"/><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0.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tuzdfxwh/ncetm_mm_sp1_y5_se28_teach.pdf#page=25" TargetMode="External"/></Relationships>
</file>

<file path=ppt/slides/_rels/slide62.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61.xml"/><Relationship Id="rId1" Type="http://schemas.openxmlformats.org/officeDocument/2006/relationships/slideLayout" Target="../slideLayouts/slideLayout8.xml"/></Relationships>
</file>

<file path=ppt/slides/_rels/slide63.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62.xml"/><Relationship Id="rId1" Type="http://schemas.openxmlformats.org/officeDocument/2006/relationships/slideLayout" Target="../slideLayouts/slideLayout8.xml"/></Relationships>
</file>

<file path=ppt/slides/_rels/slide64.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63.xml"/><Relationship Id="rId1" Type="http://schemas.openxmlformats.org/officeDocument/2006/relationships/slideLayout" Target="../slideLayouts/slideLayout8.xml"/></Relationships>
</file>

<file path=ppt/slides/_rels/slide6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64.xml"/><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3" Type="http://schemas.openxmlformats.org/officeDocument/2006/relationships/hyperlink" Target="https://www.ncetm.org.uk/media/k1ocl1bp/ncetm_mm_sp1_y5_se29_teach.pdf#page=5" TargetMode="External"/><Relationship Id="rId2" Type="http://schemas.openxmlformats.org/officeDocument/2006/relationships/notesSlide" Target="../notesSlides/notesSlide65.xml"/><Relationship Id="rId1" Type="http://schemas.openxmlformats.org/officeDocument/2006/relationships/slideLayout" Target="../slideLayouts/slideLayout5.xml"/><Relationship Id="rId5" Type="http://schemas.openxmlformats.org/officeDocument/2006/relationships/image" Target="../media/image59.jpeg"/><Relationship Id="rId4" Type="http://schemas.openxmlformats.org/officeDocument/2006/relationships/slide" Target="slide3.xml"/></Relationships>
</file>

<file path=ppt/slides/_rels/slide67.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image" Target="../media/image61.png"/><Relationship Id="rId7" Type="http://schemas.openxmlformats.org/officeDocument/2006/relationships/image" Target="../media/image65.png"/><Relationship Id="rId2" Type="http://schemas.openxmlformats.org/officeDocument/2006/relationships/image" Target="../media/image60.png"/><Relationship Id="rId1" Type="http://schemas.openxmlformats.org/officeDocument/2006/relationships/slideLayout" Target="../slideLayouts/slideLayout8.xml"/><Relationship Id="rId6" Type="http://schemas.openxmlformats.org/officeDocument/2006/relationships/image" Target="../media/image64.png"/><Relationship Id="rId5" Type="http://schemas.openxmlformats.org/officeDocument/2006/relationships/image" Target="../media/image63.png"/><Relationship Id="rId4" Type="http://schemas.openxmlformats.org/officeDocument/2006/relationships/image" Target="../media/image62.png"/></Relationships>
</file>

<file path=ppt/slides/_rels/slide68.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8.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slide" Target="slide166.xml"/><Relationship Id="rId7" Type="http://schemas.openxmlformats.org/officeDocument/2006/relationships/slide" Target="slide3.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slide" Target="slide180.xml"/><Relationship Id="rId5" Type="http://schemas.openxmlformats.org/officeDocument/2006/relationships/slide" Target="slide176.xml"/><Relationship Id="rId4" Type="http://schemas.openxmlformats.org/officeDocument/2006/relationships/slide" Target="slide170.xml"/></Relationships>
</file>

<file path=ppt/slides/_rels/slide70.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8.png"/><Relationship Id="rId1" Type="http://schemas.openxmlformats.org/officeDocument/2006/relationships/slideLayout" Target="../slideLayouts/slideLayout8.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2.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8.png"/><Relationship Id="rId1" Type="http://schemas.openxmlformats.org/officeDocument/2006/relationships/slideLayout" Target="../slideLayouts/slideLayout8.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8.xml"/></Relationships>
</file>

<file path=ppt/slides/_rels/slide74.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67.xml"/><Relationship Id="rId1" Type="http://schemas.openxmlformats.org/officeDocument/2006/relationships/slideLayout" Target="../slideLayouts/slideLayout8.xml"/></Relationships>
</file>

<file path=ppt/slides/_rels/slide7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68.xml"/><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3" Type="http://schemas.openxmlformats.org/officeDocument/2006/relationships/hyperlink" Target="https://www.ncetm.org.uk/media/k1ocl1bp/ncetm_mm_sp1_y5_se29_teach.pdf#page=7" TargetMode="External"/><Relationship Id="rId2" Type="http://schemas.openxmlformats.org/officeDocument/2006/relationships/notesSlide" Target="../notesSlides/notesSlide69.xml"/><Relationship Id="rId1" Type="http://schemas.openxmlformats.org/officeDocument/2006/relationships/slideLayout" Target="../slideLayouts/slideLayout5.xml"/><Relationship Id="rId5" Type="http://schemas.openxmlformats.org/officeDocument/2006/relationships/image" Target="../media/image59.jpeg"/><Relationship Id="rId4" Type="http://schemas.openxmlformats.org/officeDocument/2006/relationships/slide" Target="slide3.xml"/></Relationships>
</file>

<file path=ppt/slides/_rels/slide77.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8.xml"/></Relationships>
</file>

<file path=ppt/slides/_rels/slide78.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8.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71.xml"/><Relationship Id="rId1" Type="http://schemas.openxmlformats.org/officeDocument/2006/relationships/slideLayout" Target="../slideLayouts/slideLayout8.xml"/></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72.xml"/><Relationship Id="rId2" Type="http://schemas.openxmlformats.org/officeDocument/2006/relationships/slideLayout" Target="../slideLayouts/slideLayout9.xml"/><Relationship Id="rId1" Type="http://schemas.openxmlformats.org/officeDocument/2006/relationships/tags" Target="../tags/tag1.xml"/></Relationships>
</file>

<file path=ppt/slides/_rels/slide8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73.xml"/><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3" Type="http://schemas.openxmlformats.org/officeDocument/2006/relationships/hyperlink" Target="https://www.ncetm.org.uk/media/k1ocl1bp/ncetm_mm_sp1_y5_se29_teach.pdf#page=8" TargetMode="External"/><Relationship Id="rId2" Type="http://schemas.openxmlformats.org/officeDocument/2006/relationships/notesSlide" Target="../notesSlides/notesSlide74.xml"/><Relationship Id="rId1" Type="http://schemas.openxmlformats.org/officeDocument/2006/relationships/slideLayout" Target="../slideLayouts/slideLayout5.xml"/><Relationship Id="rId5" Type="http://schemas.openxmlformats.org/officeDocument/2006/relationships/image" Target="../media/image59.jpeg"/><Relationship Id="rId4" Type="http://schemas.openxmlformats.org/officeDocument/2006/relationships/slide" Target="slide3.xml"/></Relationships>
</file>

<file path=ppt/slides/_rels/slide84.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Layout" Target="../slideLayouts/slideLayout8.xml"/></Relationships>
</file>

<file path=ppt/slides/_rels/slide85.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Layout" Target="../slideLayouts/slideLayout8.xml"/><Relationship Id="rId4" Type="http://schemas.openxmlformats.org/officeDocument/2006/relationships/image" Target="../media/image68.png"/></Relationships>
</file>

<file path=ppt/slides/_rels/slide86.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2.png"/><Relationship Id="rId1" Type="http://schemas.openxmlformats.org/officeDocument/2006/relationships/slideLayout" Target="../slideLayouts/slideLayout8.xml"/><Relationship Id="rId4" Type="http://schemas.openxmlformats.org/officeDocument/2006/relationships/image" Target="../media/image68.png"/></Relationships>
</file>

<file path=ppt/slides/_rels/slide87.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2.png"/><Relationship Id="rId1" Type="http://schemas.openxmlformats.org/officeDocument/2006/relationships/slideLayout" Target="../slideLayouts/slideLayout8.xml"/><Relationship Id="rId4" Type="http://schemas.openxmlformats.org/officeDocument/2006/relationships/image" Target="../media/image68.png"/></Relationships>
</file>

<file path=ppt/slides/_rels/slide88.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8.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9.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tuzdfxwh/ncetm_mm_sp1_y5_se28_teach.pdf#page=5" TargetMode="External"/></Relationships>
</file>

<file path=ppt/slides/_rels/slide90.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76.xml"/><Relationship Id="rId1" Type="http://schemas.openxmlformats.org/officeDocument/2006/relationships/slideLayout" Target="../slideLayouts/slideLayout8.xml"/></Relationships>
</file>

<file path=ppt/slides/_rels/slide9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77.xml"/><Relationship Id="rId1" Type="http://schemas.openxmlformats.org/officeDocument/2006/relationships/slideLayout" Target="../slideLayouts/slideLayout3.xml"/></Relationships>
</file>

<file path=ppt/slides/_rels/slide92.xml.rels><?xml version="1.0" encoding="UTF-8" standalone="yes"?>
<Relationships xmlns="http://schemas.openxmlformats.org/package/2006/relationships"><Relationship Id="rId3" Type="http://schemas.openxmlformats.org/officeDocument/2006/relationships/hyperlink" Target="https://www.ncetm.org.uk/media/k1ocl1bp/ncetm_mm_sp1_y5_se29_teach.pdf#page=10" TargetMode="External"/><Relationship Id="rId2" Type="http://schemas.openxmlformats.org/officeDocument/2006/relationships/notesSlide" Target="../notesSlides/notesSlide78.xml"/><Relationship Id="rId1" Type="http://schemas.openxmlformats.org/officeDocument/2006/relationships/slideLayout" Target="../slideLayouts/slideLayout5.xml"/><Relationship Id="rId5" Type="http://schemas.openxmlformats.org/officeDocument/2006/relationships/image" Target="../media/image59.jpeg"/><Relationship Id="rId4" Type="http://schemas.openxmlformats.org/officeDocument/2006/relationships/slide" Target="slide3.xml"/></Relationships>
</file>

<file path=ppt/slides/_rels/slide93.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79.xml"/><Relationship Id="rId1" Type="http://schemas.openxmlformats.org/officeDocument/2006/relationships/slideLayout" Target="../slideLayouts/slideLayout8.xml"/><Relationship Id="rId5" Type="http://schemas.openxmlformats.org/officeDocument/2006/relationships/image" Target="../media/image77.png"/><Relationship Id="rId4" Type="http://schemas.openxmlformats.org/officeDocument/2006/relationships/image" Target="../media/image76.png"/></Relationships>
</file>

<file path=ppt/slides/_rels/slide94.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80.xml"/><Relationship Id="rId1" Type="http://schemas.openxmlformats.org/officeDocument/2006/relationships/slideLayout" Target="../slideLayouts/slideLayout8.xml"/><Relationship Id="rId5" Type="http://schemas.openxmlformats.org/officeDocument/2006/relationships/image" Target="../media/image77.png"/><Relationship Id="rId4" Type="http://schemas.openxmlformats.org/officeDocument/2006/relationships/image" Target="../media/image76.png"/></Relationships>
</file>

<file path=ppt/slides/_rels/slide95.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81.xml"/><Relationship Id="rId1" Type="http://schemas.openxmlformats.org/officeDocument/2006/relationships/slideLayout" Target="../slideLayouts/slideLayout8.xml"/><Relationship Id="rId5" Type="http://schemas.openxmlformats.org/officeDocument/2006/relationships/image" Target="../media/image79.png"/><Relationship Id="rId4" Type="http://schemas.openxmlformats.org/officeDocument/2006/relationships/image" Target="../media/image78.png"/></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8.xml"/></Relationships>
</file>

<file path=ppt/slides/_rels/slide97.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83.xml"/><Relationship Id="rId1" Type="http://schemas.openxmlformats.org/officeDocument/2006/relationships/slideLayout" Target="../slideLayouts/slideLayout8.xml"/></Relationships>
</file>

<file path=ppt/slides/_rels/slide9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84.xml"/><Relationship Id="rId1" Type="http://schemas.openxmlformats.org/officeDocument/2006/relationships/slideLayout" Target="../slideLayouts/slideLayout3.xml"/></Relationships>
</file>

<file path=ppt/slides/_rels/slide99.xml.rels><?xml version="1.0" encoding="UTF-8" standalone="yes"?>
<Relationships xmlns="http://schemas.openxmlformats.org/package/2006/relationships"><Relationship Id="rId3" Type="http://schemas.openxmlformats.org/officeDocument/2006/relationships/hyperlink" Target="https://www.ncetm.org.uk/media/k1ocl1bp/ncetm_mm_sp1_y5_se29_teach.pdf#page=14" TargetMode="External"/><Relationship Id="rId2" Type="http://schemas.openxmlformats.org/officeDocument/2006/relationships/notesSlide" Target="../notesSlides/notesSlide85.xml"/><Relationship Id="rId1" Type="http://schemas.openxmlformats.org/officeDocument/2006/relationships/slideLayout" Target="../slideLayouts/slideLayout5.xml"/><Relationship Id="rId5" Type="http://schemas.openxmlformats.org/officeDocument/2006/relationships/image" Target="../media/image59.jpeg"/><Relationship Id="rId4" Type="http://schemas.openxmlformats.org/officeDocument/2006/relationships/slide" Target="slide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F34064D4-6FBE-4131-9182-7C4479EBDE7B}"/>
              </a:ext>
            </a:extLst>
          </p:cNvPr>
          <p:cNvSpPr txBox="1"/>
          <p:nvPr/>
        </p:nvSpPr>
        <p:spPr>
          <a:xfrm>
            <a:off x="604946" y="1732195"/>
            <a:ext cx="5148154" cy="461665"/>
          </a:xfrm>
          <a:prstGeom prst="rect">
            <a:avLst/>
          </a:prstGeom>
          <a:noFill/>
        </p:spPr>
        <p:txBody>
          <a:bodyPr wrap="square" rtlCol="0">
            <a:spAutoFit/>
          </a:bodyPr>
          <a:lstStyle/>
          <a:p>
            <a:pPr lvl="0"/>
            <a:r>
              <a:rPr lang="en-US" sz="2400" b="1" dirty="0">
                <a:solidFill>
                  <a:schemeClr val="bg1"/>
                </a:solidFill>
                <a:latin typeface="Arial" panose="020B0604020202020204" pitchFamily="34" charset="0"/>
                <a:cs typeface="Arial" panose="020B0604020202020204" pitchFamily="34" charset="0"/>
              </a:rPr>
              <a:t>Year 6, Unit 1</a:t>
            </a:r>
          </a:p>
        </p:txBody>
      </p:sp>
      <p:sp>
        <p:nvSpPr>
          <p:cNvPr id="6" name="TextBox 5">
            <a:extLst>
              <a:ext uri="{FF2B5EF4-FFF2-40B4-BE49-F238E27FC236}">
                <a16:creationId xmlns:a16="http://schemas.microsoft.com/office/drawing/2014/main" id="{DC2662B8-F764-4A66-9D96-917843E5F642}"/>
              </a:ext>
            </a:extLst>
          </p:cNvPr>
          <p:cNvSpPr txBox="1"/>
          <p:nvPr/>
        </p:nvSpPr>
        <p:spPr>
          <a:xfrm>
            <a:off x="604946" y="2434709"/>
            <a:ext cx="4795729" cy="1569660"/>
          </a:xfrm>
          <a:prstGeom prst="rect">
            <a:avLst/>
          </a:prstGeom>
          <a:noFill/>
        </p:spPr>
        <p:txBody>
          <a:bodyPr wrap="square">
            <a:spAutoFit/>
          </a:bodyPr>
          <a:lstStyle/>
          <a:p>
            <a:pPr lvl="0"/>
            <a:r>
              <a:rPr lang="en-US" sz="3200" b="1" dirty="0">
                <a:solidFill>
                  <a:schemeClr val="bg1"/>
                </a:solidFill>
                <a:latin typeface="Arial" panose="020B0604020202020204" pitchFamily="34" charset="0"/>
                <a:cs typeface="Arial" panose="020B0604020202020204" pitchFamily="34" charset="0"/>
              </a:rPr>
              <a:t>Calculating using knowledge of structures 1</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1.28 Common structures </a:t>
            </a:r>
            <a:r>
              <a:rPr lang="en-US" dirty="0"/>
              <a:t>– step 1:1</a:t>
            </a:r>
          </a:p>
        </p:txBody>
      </p:sp>
      <p:pic>
        <p:nvPicPr>
          <p:cNvPr id="4" name="Picture 3" descr="ncetm_mm_sp1_se28_aw001.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3712781" y="1283485"/>
            <a:ext cx="4766438" cy="4291030"/>
          </a:xfrm>
          <a:prstGeom prst="rect">
            <a:avLst/>
          </a:prstGeom>
        </p:spPr>
      </p:pic>
      <p:sp>
        <p:nvSpPr>
          <p:cNvPr id="5" name="Rectangle 4"/>
          <p:cNvSpPr/>
          <p:nvPr/>
        </p:nvSpPr>
        <p:spPr bwMode="auto">
          <a:xfrm>
            <a:off x="3346344" y="3530837"/>
            <a:ext cx="5394354" cy="1070169"/>
          </a:xfrm>
          <a:prstGeom prst="rect">
            <a:avLst/>
          </a:prstGeom>
          <a:solidFill>
            <a:schemeClr val="bg1"/>
          </a:solidFill>
          <a:ln>
            <a:noFill/>
          </a:ln>
        </p:spPr>
        <p:style>
          <a:lnRef idx="2">
            <a:schemeClr val="accent3">
              <a:shade val="50000"/>
            </a:schemeClr>
          </a:lnRef>
          <a:fillRef idx="1">
            <a:schemeClr val="accent3"/>
          </a:fillRef>
          <a:effectRef idx="0">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solidFill>
                <a:schemeClr val="tx1"/>
              </a:solidFill>
              <a:latin typeface="Arial" charset="0"/>
            </a:endParaRPr>
          </a:p>
        </p:txBody>
      </p:sp>
    </p:spTree>
    <p:extLst>
      <p:ext uri="{BB962C8B-B14F-4D97-AF65-F5344CB8AC3E}">
        <p14:creationId xmlns:p14="http://schemas.microsoft.com/office/powerpoint/2010/main" val="2414701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1.29 Equivalence and compensation – step 2:1</a:t>
            </a:r>
          </a:p>
        </p:txBody>
      </p:sp>
      <p:sp>
        <p:nvSpPr>
          <p:cNvPr id="24" name="Rectangle 23" hidden="1">
            <a:extLst>
              <a:ext uri="{FF2B5EF4-FFF2-40B4-BE49-F238E27FC236}">
                <a16:creationId xmlns:a16="http://schemas.microsoft.com/office/drawing/2014/main" id="{7A847753-3783-432D-9397-C86599575955}"/>
              </a:ext>
            </a:extLst>
          </p:cNvPr>
          <p:cNvSpPr/>
          <p:nvPr/>
        </p:nvSpPr>
        <p:spPr bwMode="auto">
          <a:xfrm>
            <a:off x="6726565" y="3911601"/>
            <a:ext cx="351378" cy="922499"/>
          </a:xfrm>
          <a:prstGeom prst="rect">
            <a:avLst/>
          </a:prstGeom>
          <a:solidFill>
            <a:srgbClr val="FFFFFF">
              <a:alpha val="50196"/>
            </a:srgbClr>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latin typeface="Arial" charset="0"/>
            </a:endParaRPr>
          </a:p>
        </p:txBody>
      </p:sp>
      <p:pic>
        <p:nvPicPr>
          <p:cNvPr id="44" name="Picture 43">
            <a:extLst>
              <a:ext uri="{FF2B5EF4-FFF2-40B4-BE49-F238E27FC236}">
                <a16:creationId xmlns:a16="http://schemas.microsoft.com/office/drawing/2014/main" id="{6AC6DCA4-2F4C-4CFE-8589-7736A60BD4F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49241" y="1775187"/>
            <a:ext cx="3654784" cy="3307626"/>
          </a:xfrm>
          <a:prstGeom prst="rect">
            <a:avLst/>
          </a:prstGeom>
        </p:spPr>
      </p:pic>
      <p:sp>
        <p:nvSpPr>
          <p:cNvPr id="45" name="TextBox 44">
            <a:extLst>
              <a:ext uri="{FF2B5EF4-FFF2-40B4-BE49-F238E27FC236}">
                <a16:creationId xmlns:a16="http://schemas.microsoft.com/office/drawing/2014/main" id="{818D4077-6DCD-4C35-8253-597E3FEA24D9}"/>
              </a:ext>
            </a:extLst>
          </p:cNvPr>
          <p:cNvSpPr txBox="1"/>
          <p:nvPr/>
        </p:nvSpPr>
        <p:spPr bwMode="auto">
          <a:xfrm>
            <a:off x="2364280" y="5335185"/>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3</a:t>
            </a:r>
          </a:p>
        </p:txBody>
      </p:sp>
      <p:sp>
        <p:nvSpPr>
          <p:cNvPr id="46" name="TextBox 45">
            <a:extLst>
              <a:ext uri="{FF2B5EF4-FFF2-40B4-BE49-F238E27FC236}">
                <a16:creationId xmlns:a16="http://schemas.microsoft.com/office/drawing/2014/main" id="{BE6E27B1-2D99-4271-B224-D41F8D417BCA}"/>
              </a:ext>
            </a:extLst>
          </p:cNvPr>
          <p:cNvSpPr txBox="1"/>
          <p:nvPr/>
        </p:nvSpPr>
        <p:spPr bwMode="auto">
          <a:xfrm>
            <a:off x="4637609" y="5335185"/>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6</a:t>
            </a:r>
          </a:p>
        </p:txBody>
      </p:sp>
      <p:sp>
        <p:nvSpPr>
          <p:cNvPr id="47" name="TextBox 46">
            <a:extLst>
              <a:ext uri="{FF2B5EF4-FFF2-40B4-BE49-F238E27FC236}">
                <a16:creationId xmlns:a16="http://schemas.microsoft.com/office/drawing/2014/main" id="{A2259546-2CD8-41AA-9CC7-AC545B03A052}"/>
              </a:ext>
            </a:extLst>
          </p:cNvPr>
          <p:cNvSpPr txBox="1"/>
          <p:nvPr/>
        </p:nvSpPr>
        <p:spPr bwMode="auto">
          <a:xfrm>
            <a:off x="3479303" y="5335185"/>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a:t>
            </a:r>
          </a:p>
        </p:txBody>
      </p:sp>
      <p:sp>
        <p:nvSpPr>
          <p:cNvPr id="48" name="TextBox 47">
            <a:extLst>
              <a:ext uri="{FF2B5EF4-FFF2-40B4-BE49-F238E27FC236}">
                <a16:creationId xmlns:a16="http://schemas.microsoft.com/office/drawing/2014/main" id="{7C5027E1-5A4F-4D92-A0E9-B0BA37813902}"/>
              </a:ext>
            </a:extLst>
          </p:cNvPr>
          <p:cNvSpPr txBox="1"/>
          <p:nvPr/>
        </p:nvSpPr>
        <p:spPr bwMode="auto">
          <a:xfrm>
            <a:off x="5076610" y="5335185"/>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a:t>
            </a:r>
          </a:p>
        </p:txBody>
      </p:sp>
      <p:sp>
        <p:nvSpPr>
          <p:cNvPr id="49" name="TextBox 48">
            <a:extLst>
              <a:ext uri="{FF2B5EF4-FFF2-40B4-BE49-F238E27FC236}">
                <a16:creationId xmlns:a16="http://schemas.microsoft.com/office/drawing/2014/main" id="{586BC45F-0357-40D3-97A1-88C8203499EA}"/>
              </a:ext>
            </a:extLst>
          </p:cNvPr>
          <p:cNvSpPr txBox="1"/>
          <p:nvPr/>
        </p:nvSpPr>
        <p:spPr bwMode="auto">
          <a:xfrm>
            <a:off x="5558894" y="5335185"/>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9</a:t>
            </a:r>
          </a:p>
        </p:txBody>
      </p:sp>
      <p:pic>
        <p:nvPicPr>
          <p:cNvPr id="50" name="Picture 49">
            <a:extLst>
              <a:ext uri="{FF2B5EF4-FFF2-40B4-BE49-F238E27FC236}">
                <a16:creationId xmlns:a16="http://schemas.microsoft.com/office/drawing/2014/main" id="{EFAC2EC8-383F-4D03-8C57-C4572E362CD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93727" y="4213109"/>
            <a:ext cx="97263" cy="359127"/>
          </a:xfrm>
          <a:prstGeom prst="rect">
            <a:avLst/>
          </a:prstGeom>
        </p:spPr>
      </p:pic>
      <p:pic>
        <p:nvPicPr>
          <p:cNvPr id="51" name="Picture 50">
            <a:extLst>
              <a:ext uri="{FF2B5EF4-FFF2-40B4-BE49-F238E27FC236}">
                <a16:creationId xmlns:a16="http://schemas.microsoft.com/office/drawing/2014/main" id="{4DCBBC7B-B5AE-4B55-9FC2-1E15F47A6DF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04811" y="4077491"/>
            <a:ext cx="216972" cy="620991"/>
          </a:xfrm>
          <a:prstGeom prst="rect">
            <a:avLst/>
          </a:prstGeom>
        </p:spPr>
      </p:pic>
      <p:pic>
        <p:nvPicPr>
          <p:cNvPr id="52" name="Picture 51">
            <a:extLst>
              <a:ext uri="{FF2B5EF4-FFF2-40B4-BE49-F238E27FC236}">
                <a16:creationId xmlns:a16="http://schemas.microsoft.com/office/drawing/2014/main" id="{5650DC33-9D0A-4D7B-8778-7106E5EA23E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41899" y="1775187"/>
            <a:ext cx="3654784" cy="3307626"/>
          </a:xfrm>
          <a:prstGeom prst="rect">
            <a:avLst/>
          </a:prstGeom>
        </p:spPr>
      </p:pic>
      <p:sp>
        <p:nvSpPr>
          <p:cNvPr id="53" name="TextBox 52">
            <a:extLst>
              <a:ext uri="{FF2B5EF4-FFF2-40B4-BE49-F238E27FC236}">
                <a16:creationId xmlns:a16="http://schemas.microsoft.com/office/drawing/2014/main" id="{833B478D-5ED8-4BE2-8D56-1930651A7123}"/>
              </a:ext>
            </a:extLst>
          </p:cNvPr>
          <p:cNvSpPr txBox="1"/>
          <p:nvPr/>
        </p:nvSpPr>
        <p:spPr bwMode="auto">
          <a:xfrm>
            <a:off x="9030267" y="5335185"/>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6</a:t>
            </a:r>
          </a:p>
        </p:txBody>
      </p:sp>
      <p:sp>
        <p:nvSpPr>
          <p:cNvPr id="54" name="TextBox 53">
            <a:extLst>
              <a:ext uri="{FF2B5EF4-FFF2-40B4-BE49-F238E27FC236}">
                <a16:creationId xmlns:a16="http://schemas.microsoft.com/office/drawing/2014/main" id="{11D853D8-CEA9-4DBA-B779-66A3A9BB93CB}"/>
              </a:ext>
            </a:extLst>
          </p:cNvPr>
          <p:cNvSpPr txBox="1"/>
          <p:nvPr/>
        </p:nvSpPr>
        <p:spPr bwMode="auto">
          <a:xfrm>
            <a:off x="7871961" y="5335185"/>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a:t>
            </a:r>
          </a:p>
        </p:txBody>
      </p:sp>
      <p:sp>
        <p:nvSpPr>
          <p:cNvPr id="55" name="TextBox 54">
            <a:extLst>
              <a:ext uri="{FF2B5EF4-FFF2-40B4-BE49-F238E27FC236}">
                <a16:creationId xmlns:a16="http://schemas.microsoft.com/office/drawing/2014/main" id="{A48852C0-8C96-42C1-B121-025133A5FE3F}"/>
              </a:ext>
            </a:extLst>
          </p:cNvPr>
          <p:cNvSpPr txBox="1"/>
          <p:nvPr/>
        </p:nvSpPr>
        <p:spPr bwMode="auto">
          <a:xfrm>
            <a:off x="9465689" y="5335185"/>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a:t>
            </a:r>
          </a:p>
        </p:txBody>
      </p:sp>
      <p:pic>
        <p:nvPicPr>
          <p:cNvPr id="56" name="Picture 55">
            <a:extLst>
              <a:ext uri="{FF2B5EF4-FFF2-40B4-BE49-F238E27FC236}">
                <a16:creationId xmlns:a16="http://schemas.microsoft.com/office/drawing/2014/main" id="{9DD1E1A8-A9F3-451D-8888-464A627F36A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734359" y="3951245"/>
            <a:ext cx="254381" cy="882855"/>
          </a:xfrm>
          <a:prstGeom prst="rect">
            <a:avLst/>
          </a:prstGeom>
        </p:spPr>
      </p:pic>
      <p:pic>
        <p:nvPicPr>
          <p:cNvPr id="57" name="Picture 56">
            <a:extLst>
              <a:ext uri="{FF2B5EF4-FFF2-40B4-BE49-F238E27FC236}">
                <a16:creationId xmlns:a16="http://schemas.microsoft.com/office/drawing/2014/main" id="{714991DF-63F8-4C45-A293-EE7E0A23D36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033632" y="3951245"/>
            <a:ext cx="97263" cy="359127"/>
          </a:xfrm>
          <a:prstGeom prst="rect">
            <a:avLst/>
          </a:prstGeom>
        </p:spPr>
      </p:pic>
      <p:sp>
        <p:nvSpPr>
          <p:cNvPr id="58" name="TextBox 57">
            <a:extLst>
              <a:ext uri="{FF2B5EF4-FFF2-40B4-BE49-F238E27FC236}">
                <a16:creationId xmlns:a16="http://schemas.microsoft.com/office/drawing/2014/main" id="{7127CA1E-C37B-463E-9827-4050D89EFC7A}"/>
              </a:ext>
            </a:extLst>
          </p:cNvPr>
          <p:cNvSpPr txBox="1"/>
          <p:nvPr/>
        </p:nvSpPr>
        <p:spPr bwMode="auto">
          <a:xfrm>
            <a:off x="6675766" y="5335185"/>
            <a:ext cx="51809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buClr>
                <a:srgbClr val="82CBDD"/>
              </a:buClr>
              <a:buNone/>
            </a:pPr>
            <a:r>
              <a:rPr lang="en-GB" sz="2400" dirty="0">
                <a:latin typeface="Myriad Pro Semibold"/>
                <a:ea typeface="Myriad Pro Semibold" charset="0"/>
                <a:cs typeface="Myriad Pro Semibold" charset="0"/>
              </a:rPr>
              <a:t>23</a:t>
            </a:r>
          </a:p>
        </p:txBody>
      </p:sp>
      <p:sp>
        <p:nvSpPr>
          <p:cNvPr id="59" name="TextBox 58">
            <a:extLst>
              <a:ext uri="{FF2B5EF4-FFF2-40B4-BE49-F238E27FC236}">
                <a16:creationId xmlns:a16="http://schemas.microsoft.com/office/drawing/2014/main" id="{7324A493-FB6D-4902-88A2-655B25CED2F3}"/>
              </a:ext>
            </a:extLst>
          </p:cNvPr>
          <p:cNvSpPr txBox="1"/>
          <p:nvPr/>
        </p:nvSpPr>
        <p:spPr bwMode="auto">
          <a:xfrm>
            <a:off x="9944324" y="5335185"/>
            <a:ext cx="51809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29</a:t>
            </a:r>
          </a:p>
        </p:txBody>
      </p:sp>
      <p:pic>
        <p:nvPicPr>
          <p:cNvPr id="64" name="Picture 63">
            <a:extLst>
              <a:ext uri="{FF2B5EF4-FFF2-40B4-BE49-F238E27FC236}">
                <a16:creationId xmlns:a16="http://schemas.microsoft.com/office/drawing/2014/main" id="{612FE850-D9BC-454B-8B8C-12F0A2551DD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097469" y="4074199"/>
            <a:ext cx="216972" cy="620991"/>
          </a:xfrm>
          <a:prstGeom prst="rect">
            <a:avLst/>
          </a:prstGeom>
        </p:spPr>
      </p:pic>
      <p:grpSp>
        <p:nvGrpSpPr>
          <p:cNvPr id="3" name="Group 2">
            <a:extLst>
              <a:ext uri="{FF2B5EF4-FFF2-40B4-BE49-F238E27FC236}">
                <a16:creationId xmlns:a16="http://schemas.microsoft.com/office/drawing/2014/main" id="{C2AA6A0C-2F16-450C-8A97-1BC2E378B167}"/>
              </a:ext>
            </a:extLst>
          </p:cNvPr>
          <p:cNvGrpSpPr/>
          <p:nvPr/>
        </p:nvGrpSpPr>
        <p:grpSpPr>
          <a:xfrm>
            <a:off x="8153210" y="2007658"/>
            <a:ext cx="251257" cy="620991"/>
            <a:chOff x="8121218" y="1212320"/>
            <a:chExt cx="251257" cy="620991"/>
          </a:xfrm>
        </p:grpSpPr>
        <p:pic>
          <p:nvPicPr>
            <p:cNvPr id="66" name="Picture 65">
              <a:extLst>
                <a:ext uri="{FF2B5EF4-FFF2-40B4-BE49-F238E27FC236}">
                  <a16:creationId xmlns:a16="http://schemas.microsoft.com/office/drawing/2014/main" id="{8065FF90-A129-45C9-8844-FC408FFCD63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121218" y="1212320"/>
              <a:ext cx="216972" cy="620991"/>
            </a:xfrm>
            <a:prstGeom prst="rect">
              <a:avLst/>
            </a:prstGeom>
          </p:spPr>
        </p:pic>
        <p:pic>
          <p:nvPicPr>
            <p:cNvPr id="68" name="Picture 67">
              <a:extLst>
                <a:ext uri="{FF2B5EF4-FFF2-40B4-BE49-F238E27FC236}">
                  <a16:creationId xmlns:a16="http://schemas.microsoft.com/office/drawing/2014/main" id="{EA3EDDBA-181B-4DAE-A593-AE8C1E684AAE}"/>
                </a:ext>
              </a:extLst>
            </p:cNvPr>
            <p:cNvPicPr>
              <a:picLocks noChangeAspect="1"/>
            </p:cNvPicPr>
            <p:nvPr/>
          </p:nvPicPr>
          <p:blipFill rotWithShape="1">
            <a:blip r:embed="rId8">
              <a:extLst>
                <a:ext uri="{28A0092B-C50C-407E-A947-70E740481C1C}">
                  <a14:useLocalDpi xmlns:a14="http://schemas.microsoft.com/office/drawing/2010/main" val="0"/>
                </a:ext>
              </a:extLst>
            </a:blip>
            <a:srcRect l="-1558" b="-5269"/>
            <a:stretch/>
          </p:blipFill>
          <p:spPr>
            <a:xfrm>
              <a:off x="8237683" y="1321968"/>
              <a:ext cx="134792" cy="401693"/>
            </a:xfrm>
            <a:prstGeom prst="rect">
              <a:avLst/>
            </a:prstGeom>
          </p:spPr>
        </p:pic>
      </p:grpSp>
    </p:spTree>
    <p:extLst>
      <p:ext uri="{BB962C8B-B14F-4D97-AF65-F5344CB8AC3E}">
        <p14:creationId xmlns:p14="http://schemas.microsoft.com/office/powerpoint/2010/main" val="4678013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500"/>
                                        <p:tgtEl>
                                          <p:spTgt spid="4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7"/>
                                        </p:tgtEl>
                                        <p:attrNameLst>
                                          <p:attrName>style.visibility</p:attrName>
                                        </p:attrNameLst>
                                      </p:cBhvr>
                                      <p:to>
                                        <p:strVal val="visible"/>
                                      </p:to>
                                    </p:set>
                                    <p:animEffect transition="in" filter="fade">
                                      <p:cBhvr>
                                        <p:cTn id="10" dur="500"/>
                                        <p:tgtEl>
                                          <p:spTgt spid="4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6"/>
                                        </p:tgtEl>
                                        <p:attrNameLst>
                                          <p:attrName>style.visibility</p:attrName>
                                        </p:attrNameLst>
                                      </p:cBhvr>
                                      <p:to>
                                        <p:strVal val="visible"/>
                                      </p:to>
                                    </p:set>
                                    <p:animEffect transition="in" filter="fade">
                                      <p:cBhvr>
                                        <p:cTn id="13" dur="500"/>
                                        <p:tgtEl>
                                          <p:spTgt spid="46"/>
                                        </p:tgtEl>
                                      </p:cBhvr>
                                    </p:animEffect>
                                  </p:childTnLst>
                                </p:cTn>
                              </p:par>
                            </p:childTnLst>
                          </p:cTn>
                        </p:par>
                      </p:childTnLst>
                    </p:cTn>
                  </p:par>
                  <p:par>
                    <p:cTn id="14" fill="hold">
                      <p:stCondLst>
                        <p:cond delay="indefinite"/>
                      </p:stCondLst>
                      <p:childTnLst>
                        <p:par>
                          <p:cTn id="15" fill="hold">
                            <p:stCondLst>
                              <p:cond delay="0"/>
                            </p:stCondLst>
                            <p:childTnLst>
                              <p:par>
                                <p:cTn id="16" presetID="64" presetClass="path" presetSubtype="0" accel="50000" fill="hold" nodeType="clickEffect">
                                  <p:stCondLst>
                                    <p:cond delay="0"/>
                                  </p:stCondLst>
                                  <p:childTnLst>
                                    <p:animMotion origin="layout" path="M -1.66667E-6 -4.81481E-6 L -0.0957 -0.29861 " pathEditMode="relative" rAng="0" ptsTypes="AA">
                                      <p:cBhvr>
                                        <p:cTn id="17" dur="2000" fill="hold"/>
                                        <p:tgtEl>
                                          <p:spTgt spid="51"/>
                                        </p:tgtEl>
                                        <p:attrNameLst>
                                          <p:attrName>ppt_x</p:attrName>
                                          <p:attrName>ppt_y</p:attrName>
                                        </p:attrNameLst>
                                      </p:cBhvr>
                                      <p:rCtr x="-4792" y="-14931"/>
                                    </p:animMotion>
                                  </p:childTnLst>
                                </p:cTn>
                              </p:par>
                              <p:par>
                                <p:cTn id="18" presetID="64" presetClass="path" presetSubtype="0" accel="50000" fill="hold" nodeType="withEffect">
                                  <p:stCondLst>
                                    <p:cond delay="0"/>
                                  </p:stCondLst>
                                  <p:childTnLst>
                                    <p:animMotion origin="layout" path="M -0.00091 -0.00162 L 0.09545 -0.29931 " pathEditMode="relative" rAng="0" ptsTypes="AA">
                                      <p:cBhvr>
                                        <p:cTn id="19" dur="2000" fill="hold"/>
                                        <p:tgtEl>
                                          <p:spTgt spid="50"/>
                                        </p:tgtEl>
                                        <p:attrNameLst>
                                          <p:attrName>ppt_x</p:attrName>
                                          <p:attrName>ppt_y</p:attrName>
                                        </p:attrNameLst>
                                      </p:cBhvr>
                                      <p:rCtr x="4818" y="-14884"/>
                                    </p:animMotion>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48"/>
                                        </p:tgtEl>
                                        <p:attrNameLst>
                                          <p:attrName>style.visibility</p:attrName>
                                        </p:attrNameLst>
                                      </p:cBhvr>
                                      <p:to>
                                        <p:strVal val="visible"/>
                                      </p:to>
                                    </p:set>
                                    <p:animEffect transition="in" filter="fade">
                                      <p:cBhvr>
                                        <p:cTn id="24" dur="500"/>
                                        <p:tgtEl>
                                          <p:spTgt spid="48"/>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9"/>
                                        </p:tgtEl>
                                        <p:attrNameLst>
                                          <p:attrName>style.visibility</p:attrName>
                                        </p:attrNameLst>
                                      </p:cBhvr>
                                      <p:to>
                                        <p:strVal val="visible"/>
                                      </p:to>
                                    </p:set>
                                    <p:animEffect transition="in" filter="fade">
                                      <p:cBhvr>
                                        <p:cTn id="27" dur="500"/>
                                        <p:tgtEl>
                                          <p:spTgt spid="4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52"/>
                                        </p:tgtEl>
                                        <p:attrNameLst>
                                          <p:attrName>style.visibility</p:attrName>
                                        </p:attrNameLst>
                                      </p:cBhvr>
                                      <p:to>
                                        <p:strVal val="visible"/>
                                      </p:to>
                                    </p:set>
                                    <p:animEffect transition="in" filter="fade">
                                      <p:cBhvr>
                                        <p:cTn id="32" dur="500"/>
                                        <p:tgtEl>
                                          <p:spTgt spid="52"/>
                                        </p:tgtEl>
                                      </p:cBhvr>
                                    </p:animEffect>
                                  </p:childTnLst>
                                </p:cTn>
                              </p:par>
                              <p:par>
                                <p:cTn id="33" presetID="10" presetClass="entr" presetSubtype="0" fill="hold" nodeType="withEffect">
                                  <p:stCondLst>
                                    <p:cond delay="0"/>
                                  </p:stCondLst>
                                  <p:childTnLst>
                                    <p:set>
                                      <p:cBhvr>
                                        <p:cTn id="34" dur="1" fill="hold">
                                          <p:stCondLst>
                                            <p:cond delay="0"/>
                                          </p:stCondLst>
                                        </p:cTn>
                                        <p:tgtEl>
                                          <p:spTgt spid="56"/>
                                        </p:tgtEl>
                                        <p:attrNameLst>
                                          <p:attrName>style.visibility</p:attrName>
                                        </p:attrNameLst>
                                      </p:cBhvr>
                                      <p:to>
                                        <p:strVal val="visible"/>
                                      </p:to>
                                    </p:set>
                                    <p:animEffect transition="in" filter="fade">
                                      <p:cBhvr>
                                        <p:cTn id="35" dur="500"/>
                                        <p:tgtEl>
                                          <p:spTgt spid="56"/>
                                        </p:tgtEl>
                                      </p:cBhvr>
                                    </p:animEffect>
                                  </p:childTnLst>
                                </p:cTn>
                              </p:par>
                              <p:par>
                                <p:cTn id="36" presetID="10" presetClass="entr" presetSubtype="0" fill="hold" nodeType="withEffect">
                                  <p:stCondLst>
                                    <p:cond delay="0"/>
                                  </p:stCondLst>
                                  <p:childTnLst>
                                    <p:set>
                                      <p:cBhvr>
                                        <p:cTn id="37" dur="1" fill="hold">
                                          <p:stCondLst>
                                            <p:cond delay="0"/>
                                          </p:stCondLst>
                                        </p:cTn>
                                        <p:tgtEl>
                                          <p:spTgt spid="57"/>
                                        </p:tgtEl>
                                        <p:attrNameLst>
                                          <p:attrName>style.visibility</p:attrName>
                                        </p:attrNameLst>
                                      </p:cBhvr>
                                      <p:to>
                                        <p:strVal val="visible"/>
                                      </p:to>
                                    </p:set>
                                    <p:animEffect transition="in" filter="fade">
                                      <p:cBhvr>
                                        <p:cTn id="38" dur="500"/>
                                        <p:tgtEl>
                                          <p:spTgt spid="57"/>
                                        </p:tgtEl>
                                      </p:cBhvr>
                                    </p:animEffect>
                                  </p:childTnLst>
                                </p:cTn>
                              </p:par>
                              <p:par>
                                <p:cTn id="39" presetID="10" presetClass="entr" presetSubtype="0" fill="hold" nodeType="withEffect">
                                  <p:stCondLst>
                                    <p:cond delay="0"/>
                                  </p:stCondLst>
                                  <p:childTnLst>
                                    <p:set>
                                      <p:cBhvr>
                                        <p:cTn id="40" dur="1" fill="hold">
                                          <p:stCondLst>
                                            <p:cond delay="0"/>
                                          </p:stCondLst>
                                        </p:cTn>
                                        <p:tgtEl>
                                          <p:spTgt spid="64"/>
                                        </p:tgtEl>
                                        <p:attrNameLst>
                                          <p:attrName>style.visibility</p:attrName>
                                        </p:attrNameLst>
                                      </p:cBhvr>
                                      <p:to>
                                        <p:strVal val="visible"/>
                                      </p:to>
                                    </p:set>
                                    <p:animEffect transition="in" filter="fade">
                                      <p:cBhvr>
                                        <p:cTn id="41" dur="500"/>
                                        <p:tgtEl>
                                          <p:spTgt spid="64"/>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58"/>
                                        </p:tgtEl>
                                        <p:attrNameLst>
                                          <p:attrName>style.visibility</p:attrName>
                                        </p:attrNameLst>
                                      </p:cBhvr>
                                      <p:to>
                                        <p:strVal val="visible"/>
                                      </p:to>
                                    </p:set>
                                    <p:animEffect transition="in" filter="fade">
                                      <p:cBhvr>
                                        <p:cTn id="46" dur="500"/>
                                        <p:tgtEl>
                                          <p:spTgt spid="58"/>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54"/>
                                        </p:tgtEl>
                                        <p:attrNameLst>
                                          <p:attrName>style.visibility</p:attrName>
                                        </p:attrNameLst>
                                      </p:cBhvr>
                                      <p:to>
                                        <p:strVal val="visible"/>
                                      </p:to>
                                    </p:set>
                                    <p:animEffect transition="in" filter="fade">
                                      <p:cBhvr>
                                        <p:cTn id="49" dur="500"/>
                                        <p:tgtEl>
                                          <p:spTgt spid="54"/>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53"/>
                                        </p:tgtEl>
                                        <p:attrNameLst>
                                          <p:attrName>style.visibility</p:attrName>
                                        </p:attrNameLst>
                                      </p:cBhvr>
                                      <p:to>
                                        <p:strVal val="visible"/>
                                      </p:to>
                                    </p:set>
                                    <p:animEffect transition="in" filter="fade">
                                      <p:cBhvr>
                                        <p:cTn id="52" dur="500"/>
                                        <p:tgtEl>
                                          <p:spTgt spid="53"/>
                                        </p:tgtEl>
                                      </p:cBhvr>
                                    </p:animEffect>
                                  </p:childTnLst>
                                </p:cTn>
                              </p:par>
                            </p:childTnLst>
                          </p:cTn>
                        </p:par>
                      </p:childTnLst>
                    </p:cTn>
                  </p:par>
                  <p:par>
                    <p:cTn id="53" fill="hold">
                      <p:stCondLst>
                        <p:cond delay="indefinite"/>
                      </p:stCondLst>
                      <p:childTnLst>
                        <p:par>
                          <p:cTn id="54" fill="hold">
                            <p:stCondLst>
                              <p:cond delay="0"/>
                            </p:stCondLst>
                            <p:childTnLst>
                              <p:par>
                                <p:cTn id="55" presetID="64" presetClass="path" presetSubtype="0" accel="50000" fill="hold" nodeType="clickEffect">
                                  <p:stCondLst>
                                    <p:cond delay="0"/>
                                  </p:stCondLst>
                                  <p:childTnLst>
                                    <p:animMotion origin="layout" path="M 6.25E-7 -4.81481E-6 L 0.10482 -0.26458 " pathEditMode="relative" rAng="0" ptsTypes="AA">
                                      <p:cBhvr>
                                        <p:cTn id="56" dur="2000" fill="hold"/>
                                        <p:tgtEl>
                                          <p:spTgt spid="57"/>
                                        </p:tgtEl>
                                        <p:attrNameLst>
                                          <p:attrName>ppt_x</p:attrName>
                                          <p:attrName>ppt_y</p:attrName>
                                        </p:attrNameLst>
                                      </p:cBhvr>
                                      <p:rCtr x="5234" y="-13241"/>
                                    </p:animMotion>
                                  </p:childTnLst>
                                </p:cTn>
                              </p:par>
                              <p:par>
                                <p:cTn id="57" presetID="64" presetClass="path" presetSubtype="0" accel="50000" fill="hold" nodeType="withEffect">
                                  <p:stCondLst>
                                    <p:cond delay="0"/>
                                  </p:stCondLst>
                                  <p:childTnLst>
                                    <p:animMotion origin="layout" path="M 1.875E-6 -1.85185E-6 L -0.07709 -0.3 " pathEditMode="relative" rAng="0" ptsTypes="AA">
                                      <p:cBhvr>
                                        <p:cTn id="58" dur="2000" fill="hold"/>
                                        <p:tgtEl>
                                          <p:spTgt spid="64"/>
                                        </p:tgtEl>
                                        <p:attrNameLst>
                                          <p:attrName>ppt_x</p:attrName>
                                          <p:attrName>ppt_y</p:attrName>
                                        </p:attrNameLst>
                                      </p:cBhvr>
                                      <p:rCtr x="-3854" y="-15000"/>
                                    </p:animMotion>
                                  </p:childTnLst>
                                </p:cTn>
                              </p:par>
                              <p:par>
                                <p:cTn id="59" presetID="64" presetClass="path" presetSubtype="0" accel="50000" fill="hold" nodeType="withEffect">
                                  <p:stCondLst>
                                    <p:cond delay="0"/>
                                  </p:stCondLst>
                                  <p:childTnLst>
                                    <p:animMotion origin="layout" path="M -4.16667E-7 7.40741E-7 L 0.0918 -0.28542 " pathEditMode="relative" rAng="0" ptsTypes="AA">
                                      <p:cBhvr>
                                        <p:cTn id="60" dur="2000" fill="hold"/>
                                        <p:tgtEl>
                                          <p:spTgt spid="56"/>
                                        </p:tgtEl>
                                        <p:attrNameLst>
                                          <p:attrName>ppt_x</p:attrName>
                                          <p:attrName>ppt_y</p:attrName>
                                        </p:attrNameLst>
                                      </p:cBhvr>
                                      <p:rCtr x="4583" y="-14282"/>
                                    </p:animMotion>
                                  </p:childTnLst>
                                </p:cTn>
                              </p:par>
                            </p:childTnLst>
                          </p:cTn>
                        </p:par>
                        <p:par>
                          <p:cTn id="61" fill="hold">
                            <p:stCondLst>
                              <p:cond delay="2000"/>
                            </p:stCondLst>
                            <p:childTnLst>
                              <p:par>
                                <p:cTn id="62" presetID="1" presetClass="exit" presetSubtype="0" fill="hold" nodeType="afterEffect">
                                  <p:stCondLst>
                                    <p:cond delay="0"/>
                                  </p:stCondLst>
                                  <p:childTnLst>
                                    <p:set>
                                      <p:cBhvr>
                                        <p:cTn id="63" dur="1" fill="hold">
                                          <p:stCondLst>
                                            <p:cond delay="0"/>
                                          </p:stCondLst>
                                        </p:cTn>
                                        <p:tgtEl>
                                          <p:spTgt spid="57"/>
                                        </p:tgtEl>
                                        <p:attrNameLst>
                                          <p:attrName>style.visibility</p:attrName>
                                        </p:attrNameLst>
                                      </p:cBhvr>
                                      <p:to>
                                        <p:strVal val="hidden"/>
                                      </p:to>
                                    </p:set>
                                  </p:childTnLst>
                                </p:cTn>
                              </p:par>
                              <p:par>
                                <p:cTn id="64" presetID="1" presetClass="exit" presetSubtype="0" fill="hold" nodeType="withEffect">
                                  <p:stCondLst>
                                    <p:cond delay="0"/>
                                  </p:stCondLst>
                                  <p:childTnLst>
                                    <p:set>
                                      <p:cBhvr>
                                        <p:cTn id="65" dur="1" fill="hold">
                                          <p:stCondLst>
                                            <p:cond delay="0"/>
                                          </p:stCondLst>
                                        </p:cTn>
                                        <p:tgtEl>
                                          <p:spTgt spid="64"/>
                                        </p:tgtEl>
                                        <p:attrNameLst>
                                          <p:attrName>style.visibility</p:attrName>
                                        </p:attrNameLst>
                                      </p:cBhvr>
                                      <p:to>
                                        <p:strVal val="hidden"/>
                                      </p:to>
                                    </p:set>
                                  </p:childTnLst>
                                </p:cTn>
                              </p:par>
                              <p:par>
                                <p:cTn id="66" presetID="1" presetClass="entr" presetSubtype="0" fill="hold" nodeType="withEffect">
                                  <p:stCondLst>
                                    <p:cond delay="0"/>
                                  </p:stCondLst>
                                  <p:childTnLst>
                                    <p:set>
                                      <p:cBhvr>
                                        <p:cTn id="67" dur="1" fill="hold">
                                          <p:stCondLst>
                                            <p:cond delay="0"/>
                                          </p:stCondLst>
                                        </p:cTn>
                                        <p:tgtEl>
                                          <p:spTgt spid="3"/>
                                        </p:tgtEl>
                                        <p:attrNameLst>
                                          <p:attrName>style.visibility</p:attrName>
                                        </p:attrNameLst>
                                      </p:cBhvr>
                                      <p:to>
                                        <p:strVal val="visible"/>
                                      </p:to>
                                    </p:se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55"/>
                                        </p:tgtEl>
                                        <p:attrNameLst>
                                          <p:attrName>style.visibility</p:attrName>
                                        </p:attrNameLst>
                                      </p:cBhvr>
                                      <p:to>
                                        <p:strVal val="visible"/>
                                      </p:to>
                                    </p:set>
                                    <p:animEffect transition="in" filter="fade">
                                      <p:cBhvr>
                                        <p:cTn id="72" dur="500"/>
                                        <p:tgtEl>
                                          <p:spTgt spid="55"/>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59"/>
                                        </p:tgtEl>
                                        <p:attrNameLst>
                                          <p:attrName>style.visibility</p:attrName>
                                        </p:attrNameLst>
                                      </p:cBhvr>
                                      <p:to>
                                        <p:strVal val="visible"/>
                                      </p:to>
                                    </p:set>
                                    <p:animEffect transition="in" filter="fade">
                                      <p:cBhvr>
                                        <p:cTn id="75"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47" grpId="0"/>
      <p:bldP spid="48" grpId="0"/>
      <p:bldP spid="49" grpId="0"/>
      <p:bldP spid="53" grpId="0"/>
      <p:bldP spid="54" grpId="0"/>
      <p:bldP spid="55" grpId="0"/>
      <p:bldP spid="58" grpId="0"/>
      <p:bldP spid="59" grpId="0"/>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1.29 Equivalence and compensation – step 2:1</a:t>
            </a:r>
          </a:p>
        </p:txBody>
      </p:sp>
      <p:pic>
        <p:nvPicPr>
          <p:cNvPr id="38" name="Picture 37" descr="A close up of a sign  Description generated with high confidence">
            <a:extLst>
              <a:ext uri="{FF2B5EF4-FFF2-40B4-BE49-F238E27FC236}">
                <a16:creationId xmlns:a16="http://schemas.microsoft.com/office/drawing/2014/main" id="{77DF22DB-0ADA-4A5F-A1FB-AD217886291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03758" y="839840"/>
            <a:ext cx="4337582" cy="948320"/>
          </a:xfrm>
          <a:prstGeom prst="rect">
            <a:avLst/>
          </a:prstGeom>
        </p:spPr>
      </p:pic>
      <p:pic>
        <p:nvPicPr>
          <p:cNvPr id="40" name="Picture 39" descr="A close up of a sign  Description generated with high confidence">
            <a:extLst>
              <a:ext uri="{FF2B5EF4-FFF2-40B4-BE49-F238E27FC236}">
                <a16:creationId xmlns:a16="http://schemas.microsoft.com/office/drawing/2014/main" id="{AF014470-EBC7-4E48-AF0A-E37D64AFF4E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03759" y="2086331"/>
            <a:ext cx="4562037" cy="948320"/>
          </a:xfrm>
          <a:prstGeom prst="rect">
            <a:avLst/>
          </a:prstGeom>
        </p:spPr>
      </p:pic>
      <p:pic>
        <p:nvPicPr>
          <p:cNvPr id="42" name="Picture 41" descr="A close up of a sign  Description generated with high confidence">
            <a:extLst>
              <a:ext uri="{FF2B5EF4-FFF2-40B4-BE49-F238E27FC236}">
                <a16:creationId xmlns:a16="http://schemas.microsoft.com/office/drawing/2014/main" id="{D800A3D4-22A2-4CCC-83E9-3C5670B60DA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03759" y="3316591"/>
            <a:ext cx="4584483" cy="948320"/>
          </a:xfrm>
          <a:prstGeom prst="rect">
            <a:avLst/>
          </a:prstGeom>
        </p:spPr>
      </p:pic>
      <p:pic>
        <p:nvPicPr>
          <p:cNvPr id="44" name="Picture 43" descr="A picture containing object  Description generated with very high confidence">
            <a:extLst>
              <a:ext uri="{FF2B5EF4-FFF2-40B4-BE49-F238E27FC236}">
                <a16:creationId xmlns:a16="http://schemas.microsoft.com/office/drawing/2014/main" id="{A688DA25-20C6-45ED-BE49-49F861D68CD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803759" y="4589052"/>
            <a:ext cx="4584483" cy="1419675"/>
          </a:xfrm>
          <a:prstGeom prst="rect">
            <a:avLst/>
          </a:prstGeom>
        </p:spPr>
      </p:pic>
    </p:spTree>
    <p:extLst>
      <p:ext uri="{BB962C8B-B14F-4D97-AF65-F5344CB8AC3E}">
        <p14:creationId xmlns:p14="http://schemas.microsoft.com/office/powerpoint/2010/main" val="16003265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500"/>
                                        <p:tgtEl>
                                          <p:spTgt spid="4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2"/>
                                        </p:tgtEl>
                                        <p:attrNameLst>
                                          <p:attrName>style.visibility</p:attrName>
                                        </p:attrNameLst>
                                      </p:cBhvr>
                                      <p:to>
                                        <p:strVal val="visible"/>
                                      </p:to>
                                    </p:set>
                                    <p:animEffect transition="in" filter="fade">
                                      <p:cBhvr>
                                        <p:cTn id="12" dur="500"/>
                                        <p:tgtEl>
                                          <p:spTgt spid="4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fade">
                                      <p:cBhvr>
                                        <p:cTn id="17"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1.29 Equivalence and compensation – step 2:1</a:t>
            </a:r>
          </a:p>
        </p:txBody>
      </p:sp>
      <p:sp>
        <p:nvSpPr>
          <p:cNvPr id="6" name="TextBox 5">
            <a:extLst>
              <a:ext uri="{FF2B5EF4-FFF2-40B4-BE49-F238E27FC236}">
                <a16:creationId xmlns:a16="http://schemas.microsoft.com/office/drawing/2014/main" id="{2937D039-AF0A-4772-B9F9-72C5FEDF6AA0}"/>
              </a:ext>
            </a:extLst>
          </p:cNvPr>
          <p:cNvSpPr txBox="1"/>
          <p:nvPr/>
        </p:nvSpPr>
        <p:spPr bwMode="auto">
          <a:xfrm>
            <a:off x="4135303" y="1766213"/>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4</a:t>
            </a:r>
          </a:p>
        </p:txBody>
      </p:sp>
      <p:sp>
        <p:nvSpPr>
          <p:cNvPr id="7" name="TextBox 6">
            <a:extLst>
              <a:ext uri="{FF2B5EF4-FFF2-40B4-BE49-F238E27FC236}">
                <a16:creationId xmlns:a16="http://schemas.microsoft.com/office/drawing/2014/main" id="{AD2BB50F-AC5E-47AE-9E72-84BD3100D489}"/>
              </a:ext>
            </a:extLst>
          </p:cNvPr>
          <p:cNvSpPr txBox="1"/>
          <p:nvPr/>
        </p:nvSpPr>
        <p:spPr bwMode="auto">
          <a:xfrm>
            <a:off x="5058365" y="4628603"/>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a:t>
            </a:r>
          </a:p>
        </p:txBody>
      </p:sp>
      <p:sp>
        <p:nvSpPr>
          <p:cNvPr id="8" name="TextBox 7">
            <a:extLst>
              <a:ext uri="{FF2B5EF4-FFF2-40B4-BE49-F238E27FC236}">
                <a16:creationId xmlns:a16="http://schemas.microsoft.com/office/drawing/2014/main" id="{E9ABC693-A70B-45D2-A02A-549CC575946C}"/>
              </a:ext>
            </a:extLst>
          </p:cNvPr>
          <p:cNvSpPr txBox="1"/>
          <p:nvPr/>
        </p:nvSpPr>
        <p:spPr bwMode="auto">
          <a:xfrm>
            <a:off x="6031050" y="1766213"/>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3</a:t>
            </a:r>
          </a:p>
        </p:txBody>
      </p:sp>
      <p:sp>
        <p:nvSpPr>
          <p:cNvPr id="9" name="TextBox 8">
            <a:extLst>
              <a:ext uri="{FF2B5EF4-FFF2-40B4-BE49-F238E27FC236}">
                <a16:creationId xmlns:a16="http://schemas.microsoft.com/office/drawing/2014/main" id="{4D603A20-3366-4086-A0A6-033217C411D4}"/>
              </a:ext>
            </a:extLst>
          </p:cNvPr>
          <p:cNvSpPr txBox="1"/>
          <p:nvPr/>
        </p:nvSpPr>
        <p:spPr bwMode="auto">
          <a:xfrm>
            <a:off x="7726202" y="1766213"/>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7</a:t>
            </a:r>
          </a:p>
        </p:txBody>
      </p:sp>
      <p:sp>
        <p:nvSpPr>
          <p:cNvPr id="10" name="TextBox 9">
            <a:extLst>
              <a:ext uri="{FF2B5EF4-FFF2-40B4-BE49-F238E27FC236}">
                <a16:creationId xmlns:a16="http://schemas.microsoft.com/office/drawing/2014/main" id="{39313DA3-8AFB-4ED6-9645-85B2D5F32EC7}"/>
              </a:ext>
            </a:extLst>
          </p:cNvPr>
          <p:cNvSpPr txBox="1"/>
          <p:nvPr/>
        </p:nvSpPr>
        <p:spPr bwMode="auto">
          <a:xfrm>
            <a:off x="7640443" y="4628603"/>
            <a:ext cx="5277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17</a:t>
            </a:r>
          </a:p>
        </p:txBody>
      </p:sp>
      <p:sp>
        <p:nvSpPr>
          <p:cNvPr id="11" name="TextBox 10">
            <a:extLst>
              <a:ext uri="{FF2B5EF4-FFF2-40B4-BE49-F238E27FC236}">
                <a16:creationId xmlns:a16="http://schemas.microsoft.com/office/drawing/2014/main" id="{9F8DE8D4-0230-484D-9DC4-F8215C4A0DF1}"/>
              </a:ext>
            </a:extLst>
          </p:cNvPr>
          <p:cNvSpPr txBox="1"/>
          <p:nvPr/>
        </p:nvSpPr>
        <p:spPr bwMode="auto">
          <a:xfrm>
            <a:off x="6019829" y="4628603"/>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3</a:t>
            </a:r>
          </a:p>
        </p:txBody>
      </p:sp>
      <p:sp>
        <p:nvSpPr>
          <p:cNvPr id="12" name="TextBox 11">
            <a:extLst>
              <a:ext uri="{FF2B5EF4-FFF2-40B4-BE49-F238E27FC236}">
                <a16:creationId xmlns:a16="http://schemas.microsoft.com/office/drawing/2014/main" id="{96363112-4474-4E8B-9FA7-AE1C1BC94E06}"/>
              </a:ext>
            </a:extLst>
          </p:cNvPr>
          <p:cNvSpPr txBox="1"/>
          <p:nvPr/>
        </p:nvSpPr>
        <p:spPr bwMode="auto">
          <a:xfrm>
            <a:off x="4060766" y="4628603"/>
            <a:ext cx="5277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14</a:t>
            </a:r>
          </a:p>
        </p:txBody>
      </p:sp>
      <p:sp>
        <p:nvSpPr>
          <p:cNvPr id="13" name="TextBox 12">
            <a:extLst>
              <a:ext uri="{FF2B5EF4-FFF2-40B4-BE49-F238E27FC236}">
                <a16:creationId xmlns:a16="http://schemas.microsoft.com/office/drawing/2014/main" id="{525C0AB0-B223-454F-9751-69942ED10139}"/>
              </a:ext>
            </a:extLst>
          </p:cNvPr>
          <p:cNvSpPr txBox="1"/>
          <p:nvPr/>
        </p:nvSpPr>
        <p:spPr bwMode="auto">
          <a:xfrm>
            <a:off x="6827461" y="4628603"/>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a:t>
            </a:r>
          </a:p>
        </p:txBody>
      </p:sp>
      <p:sp>
        <p:nvSpPr>
          <p:cNvPr id="14" name="TextBox 13">
            <a:extLst>
              <a:ext uri="{FF2B5EF4-FFF2-40B4-BE49-F238E27FC236}">
                <a16:creationId xmlns:a16="http://schemas.microsoft.com/office/drawing/2014/main" id="{C37717DD-1D74-49F4-8D01-085CE6D00485}"/>
              </a:ext>
            </a:extLst>
          </p:cNvPr>
          <p:cNvSpPr txBox="1"/>
          <p:nvPr/>
        </p:nvSpPr>
        <p:spPr bwMode="auto">
          <a:xfrm>
            <a:off x="6827461" y="1766213"/>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a:t>
            </a:r>
          </a:p>
        </p:txBody>
      </p:sp>
      <p:sp>
        <p:nvSpPr>
          <p:cNvPr id="15" name="TextBox 14">
            <a:extLst>
              <a:ext uri="{FF2B5EF4-FFF2-40B4-BE49-F238E27FC236}">
                <a16:creationId xmlns:a16="http://schemas.microsoft.com/office/drawing/2014/main" id="{B7EA9B5E-7E0B-4DC7-B70A-84071A6B0EA6}"/>
              </a:ext>
            </a:extLst>
          </p:cNvPr>
          <p:cNvSpPr txBox="1"/>
          <p:nvPr/>
        </p:nvSpPr>
        <p:spPr bwMode="auto">
          <a:xfrm>
            <a:off x="5058365" y="1766213"/>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a:t>
            </a:r>
          </a:p>
        </p:txBody>
      </p:sp>
      <p:sp>
        <p:nvSpPr>
          <p:cNvPr id="19" name="TextBox 18">
            <a:extLst>
              <a:ext uri="{FF2B5EF4-FFF2-40B4-BE49-F238E27FC236}">
                <a16:creationId xmlns:a16="http://schemas.microsoft.com/office/drawing/2014/main" id="{BF7BE988-A946-4816-AA0C-B9CBDC04CA29}"/>
              </a:ext>
            </a:extLst>
          </p:cNvPr>
          <p:cNvSpPr txBox="1"/>
          <p:nvPr/>
        </p:nvSpPr>
        <p:spPr bwMode="auto">
          <a:xfrm>
            <a:off x="3555889" y="3197409"/>
            <a:ext cx="74892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+ 10</a:t>
            </a:r>
            <a:endParaRPr lang="en-GB" sz="2400" dirty="0">
              <a:solidFill>
                <a:srgbClr val="959595"/>
              </a:solidFill>
              <a:latin typeface="Comic Sans MS" panose="030F0702030302020204" pitchFamily="66" charset="0"/>
              <a:ea typeface="Myriad Pro Semibold" charset="0"/>
              <a:cs typeface="Myriad Pro Semibold" charset="0"/>
            </a:endParaRPr>
          </a:p>
        </p:txBody>
      </p:sp>
      <p:sp>
        <p:nvSpPr>
          <p:cNvPr id="20" name="TextBox 19">
            <a:extLst>
              <a:ext uri="{FF2B5EF4-FFF2-40B4-BE49-F238E27FC236}">
                <a16:creationId xmlns:a16="http://schemas.microsoft.com/office/drawing/2014/main" id="{52EF2218-087C-44E3-83E2-2D775523DD23}"/>
              </a:ext>
            </a:extLst>
          </p:cNvPr>
          <p:cNvSpPr txBox="1"/>
          <p:nvPr/>
        </p:nvSpPr>
        <p:spPr bwMode="auto">
          <a:xfrm>
            <a:off x="7904296" y="3197409"/>
            <a:ext cx="74892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+ 10</a:t>
            </a:r>
            <a:endParaRPr lang="en-GB" sz="2400" dirty="0">
              <a:solidFill>
                <a:srgbClr val="959595"/>
              </a:solidFill>
              <a:latin typeface="Comic Sans MS" panose="030F0702030302020204" pitchFamily="66" charset="0"/>
              <a:ea typeface="Myriad Pro Semibold" charset="0"/>
              <a:cs typeface="Myriad Pro Semibold" charset="0"/>
            </a:endParaRPr>
          </a:p>
        </p:txBody>
      </p:sp>
      <p:pic>
        <p:nvPicPr>
          <p:cNvPr id="21" name="Picture 20" descr="A close up of a logo  Description generated with high confidence">
            <a:extLst>
              <a:ext uri="{FF2B5EF4-FFF2-40B4-BE49-F238E27FC236}">
                <a16:creationId xmlns:a16="http://schemas.microsoft.com/office/drawing/2014/main" id="{EABD0CD1-2589-413B-B65D-4979C8A55DB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00352" y="2732805"/>
            <a:ext cx="194527" cy="1390870"/>
          </a:xfrm>
          <a:prstGeom prst="rect">
            <a:avLst/>
          </a:prstGeom>
        </p:spPr>
      </p:pic>
      <p:pic>
        <p:nvPicPr>
          <p:cNvPr id="22" name="Picture 21" descr="A close up of a logo  Description generated with high confidence">
            <a:extLst>
              <a:ext uri="{FF2B5EF4-FFF2-40B4-BE49-F238E27FC236}">
                <a16:creationId xmlns:a16="http://schemas.microsoft.com/office/drawing/2014/main" id="{188F65DC-A7C8-470C-A615-5AB524657E0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16137" y="2732805"/>
            <a:ext cx="194527" cy="1390870"/>
          </a:xfrm>
          <a:prstGeom prst="rect">
            <a:avLst/>
          </a:prstGeom>
        </p:spPr>
      </p:pic>
    </p:spTree>
    <p:extLst>
      <p:ext uri="{BB962C8B-B14F-4D97-AF65-F5344CB8AC3E}">
        <p14:creationId xmlns:p14="http://schemas.microsoft.com/office/powerpoint/2010/main" val="10207348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up)">
                                      <p:cBhvr>
                                        <p:cTn id="7" dur="500"/>
                                        <p:tgtEl>
                                          <p:spTgt spid="2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500"/>
                                        <p:tgtEl>
                                          <p:spTgt spid="1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500"/>
                                        <p:tgtEl>
                                          <p:spTgt spid="13"/>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1" fill="hold" nodeType="click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wipe(up)">
                                      <p:cBhvr>
                                        <p:cTn id="31" dur="500"/>
                                        <p:tgtEl>
                                          <p:spTgt spid="21"/>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fade">
                                      <p:cBhvr>
                                        <p:cTn id="34" dur="500"/>
                                        <p:tgtEl>
                                          <p:spTgt spid="20"/>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P spid="11" grpId="0"/>
      <p:bldP spid="12" grpId="0"/>
      <p:bldP spid="13" grpId="0"/>
      <p:bldP spid="19" grpId="0"/>
      <p:bldP spid="20" grpId="0"/>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1.29 Equivalence and compensation – step 2:2</a:t>
            </a:r>
          </a:p>
        </p:txBody>
      </p:sp>
      <p:sp>
        <p:nvSpPr>
          <p:cNvPr id="4" name="TextBox 3">
            <a:extLst>
              <a:ext uri="{FF2B5EF4-FFF2-40B4-BE49-F238E27FC236}">
                <a16:creationId xmlns:a16="http://schemas.microsoft.com/office/drawing/2014/main" id="{2937D039-AF0A-4772-B9F9-72C5FEDF6AA0}"/>
              </a:ext>
            </a:extLst>
          </p:cNvPr>
          <p:cNvSpPr txBox="1"/>
          <p:nvPr/>
        </p:nvSpPr>
        <p:spPr bwMode="auto">
          <a:xfrm>
            <a:off x="4049544" y="1766213"/>
            <a:ext cx="5277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96</a:t>
            </a:r>
          </a:p>
        </p:txBody>
      </p:sp>
      <p:sp>
        <p:nvSpPr>
          <p:cNvPr id="5" name="TextBox 4">
            <a:extLst>
              <a:ext uri="{FF2B5EF4-FFF2-40B4-BE49-F238E27FC236}">
                <a16:creationId xmlns:a16="http://schemas.microsoft.com/office/drawing/2014/main" id="{AD2BB50F-AC5E-47AE-9E72-84BD3100D489}"/>
              </a:ext>
            </a:extLst>
          </p:cNvPr>
          <p:cNvSpPr txBox="1"/>
          <p:nvPr/>
        </p:nvSpPr>
        <p:spPr bwMode="auto">
          <a:xfrm>
            <a:off x="5058365" y="4628603"/>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a:t>
            </a:r>
          </a:p>
        </p:txBody>
      </p:sp>
      <p:sp>
        <p:nvSpPr>
          <p:cNvPr id="6" name="TextBox 5">
            <a:extLst>
              <a:ext uri="{FF2B5EF4-FFF2-40B4-BE49-F238E27FC236}">
                <a16:creationId xmlns:a16="http://schemas.microsoft.com/office/drawing/2014/main" id="{E9ABC693-A70B-45D2-A02A-549CC575946C}"/>
              </a:ext>
            </a:extLst>
          </p:cNvPr>
          <p:cNvSpPr txBox="1"/>
          <p:nvPr/>
        </p:nvSpPr>
        <p:spPr bwMode="auto">
          <a:xfrm>
            <a:off x="6031050" y="1766213"/>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4</a:t>
            </a:r>
          </a:p>
        </p:txBody>
      </p:sp>
      <p:sp>
        <p:nvSpPr>
          <p:cNvPr id="7" name="TextBox 6">
            <a:extLst>
              <a:ext uri="{FF2B5EF4-FFF2-40B4-BE49-F238E27FC236}">
                <a16:creationId xmlns:a16="http://schemas.microsoft.com/office/drawing/2014/main" id="{4D603A20-3366-4086-A0A6-033217C411D4}"/>
              </a:ext>
            </a:extLst>
          </p:cNvPr>
          <p:cNvSpPr txBox="1"/>
          <p:nvPr/>
        </p:nvSpPr>
        <p:spPr bwMode="auto">
          <a:xfrm>
            <a:off x="7554682" y="1766213"/>
            <a:ext cx="69923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100</a:t>
            </a:r>
          </a:p>
        </p:txBody>
      </p:sp>
      <p:sp>
        <p:nvSpPr>
          <p:cNvPr id="8" name="TextBox 7">
            <a:extLst>
              <a:ext uri="{FF2B5EF4-FFF2-40B4-BE49-F238E27FC236}">
                <a16:creationId xmlns:a16="http://schemas.microsoft.com/office/drawing/2014/main" id="{39313DA3-8AFB-4ED6-9645-85B2D5F32EC7}"/>
              </a:ext>
            </a:extLst>
          </p:cNvPr>
          <p:cNvSpPr txBox="1"/>
          <p:nvPr/>
        </p:nvSpPr>
        <p:spPr bwMode="auto">
          <a:xfrm>
            <a:off x="7640443" y="4628603"/>
            <a:ext cx="5277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70</a:t>
            </a:r>
          </a:p>
        </p:txBody>
      </p:sp>
      <p:sp>
        <p:nvSpPr>
          <p:cNvPr id="9" name="TextBox 8">
            <a:extLst>
              <a:ext uri="{FF2B5EF4-FFF2-40B4-BE49-F238E27FC236}">
                <a16:creationId xmlns:a16="http://schemas.microsoft.com/office/drawing/2014/main" id="{9F8DE8D4-0230-484D-9DC4-F8215C4A0DF1}"/>
              </a:ext>
            </a:extLst>
          </p:cNvPr>
          <p:cNvSpPr txBox="1"/>
          <p:nvPr/>
        </p:nvSpPr>
        <p:spPr bwMode="auto">
          <a:xfrm>
            <a:off x="6019829" y="4628603"/>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4</a:t>
            </a:r>
          </a:p>
        </p:txBody>
      </p:sp>
      <p:sp>
        <p:nvSpPr>
          <p:cNvPr id="10" name="TextBox 9">
            <a:extLst>
              <a:ext uri="{FF2B5EF4-FFF2-40B4-BE49-F238E27FC236}">
                <a16:creationId xmlns:a16="http://schemas.microsoft.com/office/drawing/2014/main" id="{96363112-4474-4E8B-9FA7-AE1C1BC94E06}"/>
              </a:ext>
            </a:extLst>
          </p:cNvPr>
          <p:cNvSpPr txBox="1"/>
          <p:nvPr/>
        </p:nvSpPr>
        <p:spPr bwMode="auto">
          <a:xfrm>
            <a:off x="4060766" y="4628603"/>
            <a:ext cx="5277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66</a:t>
            </a:r>
          </a:p>
        </p:txBody>
      </p:sp>
      <p:sp>
        <p:nvSpPr>
          <p:cNvPr id="11" name="TextBox 10">
            <a:extLst>
              <a:ext uri="{FF2B5EF4-FFF2-40B4-BE49-F238E27FC236}">
                <a16:creationId xmlns:a16="http://schemas.microsoft.com/office/drawing/2014/main" id="{525C0AB0-B223-454F-9751-69942ED10139}"/>
              </a:ext>
            </a:extLst>
          </p:cNvPr>
          <p:cNvSpPr txBox="1"/>
          <p:nvPr/>
        </p:nvSpPr>
        <p:spPr bwMode="auto">
          <a:xfrm>
            <a:off x="6827461" y="4628603"/>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a:t>
            </a:r>
          </a:p>
        </p:txBody>
      </p:sp>
      <p:sp>
        <p:nvSpPr>
          <p:cNvPr id="12" name="TextBox 11">
            <a:extLst>
              <a:ext uri="{FF2B5EF4-FFF2-40B4-BE49-F238E27FC236}">
                <a16:creationId xmlns:a16="http://schemas.microsoft.com/office/drawing/2014/main" id="{C37717DD-1D74-49F4-8D01-085CE6D00485}"/>
              </a:ext>
            </a:extLst>
          </p:cNvPr>
          <p:cNvSpPr txBox="1"/>
          <p:nvPr/>
        </p:nvSpPr>
        <p:spPr bwMode="auto">
          <a:xfrm>
            <a:off x="6827461" y="1766213"/>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a:t>
            </a:r>
          </a:p>
        </p:txBody>
      </p:sp>
      <p:sp>
        <p:nvSpPr>
          <p:cNvPr id="13" name="TextBox 12">
            <a:extLst>
              <a:ext uri="{FF2B5EF4-FFF2-40B4-BE49-F238E27FC236}">
                <a16:creationId xmlns:a16="http://schemas.microsoft.com/office/drawing/2014/main" id="{B7EA9B5E-7E0B-4DC7-B70A-84071A6B0EA6}"/>
              </a:ext>
            </a:extLst>
          </p:cNvPr>
          <p:cNvSpPr txBox="1"/>
          <p:nvPr/>
        </p:nvSpPr>
        <p:spPr bwMode="auto">
          <a:xfrm>
            <a:off x="5058365" y="1766213"/>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a:t>
            </a:r>
          </a:p>
        </p:txBody>
      </p:sp>
      <p:sp>
        <p:nvSpPr>
          <p:cNvPr id="14" name="TextBox 13">
            <a:extLst>
              <a:ext uri="{FF2B5EF4-FFF2-40B4-BE49-F238E27FC236}">
                <a16:creationId xmlns:a16="http://schemas.microsoft.com/office/drawing/2014/main" id="{BF7BE988-A946-4816-AA0C-B9CBDC04CA29}"/>
              </a:ext>
            </a:extLst>
          </p:cNvPr>
          <p:cNvSpPr txBox="1"/>
          <p:nvPr/>
        </p:nvSpPr>
        <p:spPr bwMode="auto">
          <a:xfrm>
            <a:off x="3511992" y="3197409"/>
            <a:ext cx="79861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− 30</a:t>
            </a:r>
            <a:endParaRPr lang="en-GB" sz="2400" dirty="0">
              <a:solidFill>
                <a:srgbClr val="959595"/>
              </a:solidFill>
              <a:latin typeface="Comic Sans MS" panose="030F0702030302020204" pitchFamily="66" charset="0"/>
              <a:ea typeface="Myriad Pro Semibold" charset="0"/>
              <a:cs typeface="Myriad Pro Semibold" charset="0"/>
            </a:endParaRPr>
          </a:p>
        </p:txBody>
      </p:sp>
      <p:sp>
        <p:nvSpPr>
          <p:cNvPr id="15" name="TextBox 14">
            <a:extLst>
              <a:ext uri="{FF2B5EF4-FFF2-40B4-BE49-F238E27FC236}">
                <a16:creationId xmlns:a16="http://schemas.microsoft.com/office/drawing/2014/main" id="{52EF2218-087C-44E3-83E2-2D775523DD23}"/>
              </a:ext>
            </a:extLst>
          </p:cNvPr>
          <p:cNvSpPr txBox="1"/>
          <p:nvPr/>
        </p:nvSpPr>
        <p:spPr bwMode="auto">
          <a:xfrm>
            <a:off x="7898501" y="3197409"/>
            <a:ext cx="79861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− 30</a:t>
            </a:r>
            <a:endParaRPr lang="en-GB" sz="2400" dirty="0">
              <a:solidFill>
                <a:srgbClr val="959595"/>
              </a:solidFill>
              <a:latin typeface="Comic Sans MS" panose="030F0702030302020204" pitchFamily="66" charset="0"/>
              <a:ea typeface="Myriad Pro Semibold" charset="0"/>
              <a:cs typeface="Myriad Pro Semibold" charset="0"/>
            </a:endParaRPr>
          </a:p>
        </p:txBody>
      </p:sp>
      <p:pic>
        <p:nvPicPr>
          <p:cNvPr id="16" name="Picture 15" descr="A close up of a logo  Description generated with high confidence">
            <a:extLst>
              <a:ext uri="{FF2B5EF4-FFF2-40B4-BE49-F238E27FC236}">
                <a16:creationId xmlns:a16="http://schemas.microsoft.com/office/drawing/2014/main" id="{EABD0CD1-2589-413B-B65D-4979C8A55DB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00352" y="2732805"/>
            <a:ext cx="194527" cy="1390870"/>
          </a:xfrm>
          <a:prstGeom prst="rect">
            <a:avLst/>
          </a:prstGeom>
        </p:spPr>
      </p:pic>
      <p:pic>
        <p:nvPicPr>
          <p:cNvPr id="17" name="Picture 16" descr="A close up of a logo  Description generated with high confidence">
            <a:extLst>
              <a:ext uri="{FF2B5EF4-FFF2-40B4-BE49-F238E27FC236}">
                <a16:creationId xmlns:a16="http://schemas.microsoft.com/office/drawing/2014/main" id="{188F65DC-A7C8-470C-A615-5AB524657E0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16137" y="2732805"/>
            <a:ext cx="194527" cy="1390870"/>
          </a:xfrm>
          <a:prstGeom prst="rect">
            <a:avLst/>
          </a:prstGeom>
        </p:spPr>
      </p:pic>
    </p:spTree>
    <p:extLst>
      <p:ext uri="{BB962C8B-B14F-4D97-AF65-F5344CB8AC3E}">
        <p14:creationId xmlns:p14="http://schemas.microsoft.com/office/powerpoint/2010/main" val="25901258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up)">
                                      <p:cBhvr>
                                        <p:cTn id="7" dur="500"/>
                                        <p:tgtEl>
                                          <p:spTgt spid="1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1" fill="hold" nodeType="click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wipe(up)">
                                      <p:cBhvr>
                                        <p:cTn id="31" dur="500"/>
                                        <p:tgtEl>
                                          <p:spTgt spid="16"/>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500"/>
                                        <p:tgtEl>
                                          <p:spTgt spid="15"/>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9" grpId="0"/>
      <p:bldP spid="10" grpId="0"/>
      <p:bldP spid="11" grpId="0"/>
      <p:bldP spid="14" grpId="0"/>
      <p:bldP spid="15" grpId="0"/>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98079" y="1380376"/>
            <a:ext cx="5327053" cy="673364"/>
          </a:xfrm>
          <a:prstGeom prst="rect">
            <a:avLst/>
          </a:prstGeom>
        </p:spPr>
      </p:pic>
      <p:sp>
        <p:nvSpPr>
          <p:cNvPr id="2" name="Text Placeholder 1"/>
          <p:cNvSpPr>
            <a:spLocks noGrp="1"/>
          </p:cNvSpPr>
          <p:nvPr>
            <p:ph type="body" sz="quarter" idx="11"/>
          </p:nvPr>
        </p:nvSpPr>
        <p:spPr/>
        <p:txBody>
          <a:bodyPr/>
          <a:lstStyle/>
          <a:p>
            <a:r>
              <a:rPr lang="en-US" dirty="0"/>
              <a:t>1.29 Equivalence and compensation – step 2:3</a:t>
            </a:r>
          </a:p>
        </p:txBody>
      </p:sp>
      <p:sp>
        <p:nvSpPr>
          <p:cNvPr id="11" name="TextBox 10">
            <a:extLst>
              <a:ext uri="{FF2B5EF4-FFF2-40B4-BE49-F238E27FC236}">
                <a16:creationId xmlns:a16="http://schemas.microsoft.com/office/drawing/2014/main" id="{96363112-4474-4E8B-9FA7-AE1C1BC94E06}"/>
              </a:ext>
            </a:extLst>
          </p:cNvPr>
          <p:cNvSpPr txBox="1"/>
          <p:nvPr/>
        </p:nvSpPr>
        <p:spPr bwMode="auto">
          <a:xfrm>
            <a:off x="4060766" y="5763583"/>
            <a:ext cx="5277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67</a:t>
            </a:r>
          </a:p>
        </p:txBody>
      </p:sp>
      <p:sp>
        <p:nvSpPr>
          <p:cNvPr id="9" name="TextBox 8">
            <a:extLst>
              <a:ext uri="{FF2B5EF4-FFF2-40B4-BE49-F238E27FC236}">
                <a16:creationId xmlns:a16="http://schemas.microsoft.com/office/drawing/2014/main" id="{39313DA3-8AFB-4ED6-9645-85B2D5F32EC7}"/>
              </a:ext>
            </a:extLst>
          </p:cNvPr>
          <p:cNvSpPr txBox="1"/>
          <p:nvPr/>
        </p:nvSpPr>
        <p:spPr bwMode="auto">
          <a:xfrm>
            <a:off x="7561895" y="5763583"/>
            <a:ext cx="68480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110</a:t>
            </a:r>
          </a:p>
        </p:txBody>
      </p:sp>
      <p:grpSp>
        <p:nvGrpSpPr>
          <p:cNvPr id="3" name="Group 2">
            <a:extLst>
              <a:ext uri="{FF2B5EF4-FFF2-40B4-BE49-F238E27FC236}">
                <a16:creationId xmlns:a16="http://schemas.microsoft.com/office/drawing/2014/main" id="{9901A2D2-CC8B-4CB5-8F59-B10539F7754E}"/>
              </a:ext>
            </a:extLst>
          </p:cNvPr>
          <p:cNvGrpSpPr/>
          <p:nvPr/>
        </p:nvGrpSpPr>
        <p:grpSpPr>
          <a:xfrm>
            <a:off x="5058365" y="5763583"/>
            <a:ext cx="2163756" cy="461665"/>
            <a:chOff x="3534365" y="5763582"/>
            <a:chExt cx="2163756" cy="461665"/>
          </a:xfrm>
        </p:grpSpPr>
        <p:sp>
          <p:nvSpPr>
            <p:cNvPr id="6" name="TextBox 5">
              <a:extLst>
                <a:ext uri="{FF2B5EF4-FFF2-40B4-BE49-F238E27FC236}">
                  <a16:creationId xmlns:a16="http://schemas.microsoft.com/office/drawing/2014/main" id="{AD2BB50F-AC5E-47AE-9E72-84BD3100D489}"/>
                </a:ext>
              </a:extLst>
            </p:cNvPr>
            <p:cNvSpPr txBox="1"/>
            <p:nvPr/>
          </p:nvSpPr>
          <p:spPr bwMode="auto">
            <a:xfrm>
              <a:off x="3534365" y="5763582"/>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a:t>
              </a:r>
            </a:p>
          </p:txBody>
        </p:sp>
        <p:sp>
          <p:nvSpPr>
            <p:cNvPr id="10" name="TextBox 9">
              <a:extLst>
                <a:ext uri="{FF2B5EF4-FFF2-40B4-BE49-F238E27FC236}">
                  <a16:creationId xmlns:a16="http://schemas.microsoft.com/office/drawing/2014/main" id="{9F8DE8D4-0230-484D-9DC4-F8215C4A0DF1}"/>
                </a:ext>
              </a:extLst>
            </p:cNvPr>
            <p:cNvSpPr txBox="1"/>
            <p:nvPr/>
          </p:nvSpPr>
          <p:spPr bwMode="auto">
            <a:xfrm>
              <a:off x="4410069" y="5763582"/>
              <a:ext cx="5277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43</a:t>
              </a:r>
            </a:p>
          </p:txBody>
        </p:sp>
        <p:sp>
          <p:nvSpPr>
            <p:cNvPr id="12" name="TextBox 11">
              <a:extLst>
                <a:ext uri="{FF2B5EF4-FFF2-40B4-BE49-F238E27FC236}">
                  <a16:creationId xmlns:a16="http://schemas.microsoft.com/office/drawing/2014/main" id="{525C0AB0-B223-454F-9751-69942ED10139}"/>
                </a:ext>
              </a:extLst>
            </p:cNvPr>
            <p:cNvSpPr txBox="1"/>
            <p:nvPr/>
          </p:nvSpPr>
          <p:spPr bwMode="auto">
            <a:xfrm>
              <a:off x="5303461" y="5763582"/>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a:t>
              </a:r>
            </a:p>
          </p:txBody>
        </p:sp>
      </p:grpSp>
      <p:grpSp>
        <p:nvGrpSpPr>
          <p:cNvPr id="30" name="Group 29"/>
          <p:cNvGrpSpPr/>
          <p:nvPr/>
        </p:nvGrpSpPr>
        <p:grpSpPr>
          <a:xfrm>
            <a:off x="6827462" y="3834643"/>
            <a:ext cx="1426451" cy="461665"/>
            <a:chOff x="5303461" y="3834642"/>
            <a:chExt cx="1426451" cy="461665"/>
          </a:xfrm>
        </p:grpSpPr>
        <p:sp>
          <p:nvSpPr>
            <p:cNvPr id="8" name="TextBox 7">
              <a:extLst>
                <a:ext uri="{FF2B5EF4-FFF2-40B4-BE49-F238E27FC236}">
                  <a16:creationId xmlns:a16="http://schemas.microsoft.com/office/drawing/2014/main" id="{4D603A20-3366-4086-A0A6-033217C411D4}"/>
                </a:ext>
              </a:extLst>
            </p:cNvPr>
            <p:cNvSpPr txBox="1"/>
            <p:nvPr/>
          </p:nvSpPr>
          <p:spPr bwMode="auto">
            <a:xfrm>
              <a:off x="6030682" y="3834642"/>
              <a:ext cx="69923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100</a:t>
              </a:r>
            </a:p>
          </p:txBody>
        </p:sp>
        <p:sp>
          <p:nvSpPr>
            <p:cNvPr id="13" name="TextBox 12">
              <a:extLst>
                <a:ext uri="{FF2B5EF4-FFF2-40B4-BE49-F238E27FC236}">
                  <a16:creationId xmlns:a16="http://schemas.microsoft.com/office/drawing/2014/main" id="{C37717DD-1D74-49F4-8D01-085CE6D00485}"/>
                </a:ext>
              </a:extLst>
            </p:cNvPr>
            <p:cNvSpPr txBox="1"/>
            <p:nvPr/>
          </p:nvSpPr>
          <p:spPr bwMode="auto">
            <a:xfrm>
              <a:off x="5303461" y="3834642"/>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a:t>
              </a:r>
            </a:p>
          </p:txBody>
        </p:sp>
      </p:grpSp>
      <p:grpSp>
        <p:nvGrpSpPr>
          <p:cNvPr id="29" name="Group 28"/>
          <p:cNvGrpSpPr/>
          <p:nvPr/>
        </p:nvGrpSpPr>
        <p:grpSpPr>
          <a:xfrm>
            <a:off x="4049543" y="3834643"/>
            <a:ext cx="2423456" cy="461665"/>
            <a:chOff x="2525543" y="3834642"/>
            <a:chExt cx="2423456" cy="461665"/>
          </a:xfrm>
        </p:grpSpPr>
        <p:sp>
          <p:nvSpPr>
            <p:cNvPr id="5" name="TextBox 4">
              <a:extLst>
                <a:ext uri="{FF2B5EF4-FFF2-40B4-BE49-F238E27FC236}">
                  <a16:creationId xmlns:a16="http://schemas.microsoft.com/office/drawing/2014/main" id="{2937D039-AF0A-4772-B9F9-72C5FEDF6AA0}"/>
                </a:ext>
              </a:extLst>
            </p:cNvPr>
            <p:cNvSpPr txBox="1"/>
            <p:nvPr/>
          </p:nvSpPr>
          <p:spPr bwMode="auto">
            <a:xfrm>
              <a:off x="2525543" y="3834642"/>
              <a:ext cx="5277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57</a:t>
              </a:r>
            </a:p>
          </p:txBody>
        </p:sp>
        <p:sp>
          <p:nvSpPr>
            <p:cNvPr id="7" name="TextBox 6">
              <a:extLst>
                <a:ext uri="{FF2B5EF4-FFF2-40B4-BE49-F238E27FC236}">
                  <a16:creationId xmlns:a16="http://schemas.microsoft.com/office/drawing/2014/main" id="{E9ABC693-A70B-45D2-A02A-549CC575946C}"/>
                </a:ext>
              </a:extLst>
            </p:cNvPr>
            <p:cNvSpPr txBox="1"/>
            <p:nvPr/>
          </p:nvSpPr>
          <p:spPr bwMode="auto">
            <a:xfrm>
              <a:off x="4421290" y="3834642"/>
              <a:ext cx="5277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43</a:t>
              </a:r>
            </a:p>
          </p:txBody>
        </p:sp>
        <p:sp>
          <p:nvSpPr>
            <p:cNvPr id="14" name="TextBox 13">
              <a:extLst>
                <a:ext uri="{FF2B5EF4-FFF2-40B4-BE49-F238E27FC236}">
                  <a16:creationId xmlns:a16="http://schemas.microsoft.com/office/drawing/2014/main" id="{B7EA9B5E-7E0B-4DC7-B70A-84071A6B0EA6}"/>
                </a:ext>
              </a:extLst>
            </p:cNvPr>
            <p:cNvSpPr txBox="1"/>
            <p:nvPr/>
          </p:nvSpPr>
          <p:spPr bwMode="auto">
            <a:xfrm>
              <a:off x="3534365" y="3834642"/>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a:t>
              </a:r>
            </a:p>
          </p:txBody>
        </p:sp>
      </p:grpSp>
      <p:sp>
        <p:nvSpPr>
          <p:cNvPr id="15" name="TextBox 14">
            <a:extLst>
              <a:ext uri="{FF2B5EF4-FFF2-40B4-BE49-F238E27FC236}">
                <a16:creationId xmlns:a16="http://schemas.microsoft.com/office/drawing/2014/main" id="{BF7BE988-A946-4816-AA0C-B9CBDC04CA29}"/>
              </a:ext>
            </a:extLst>
          </p:cNvPr>
          <p:cNvSpPr txBox="1"/>
          <p:nvPr/>
        </p:nvSpPr>
        <p:spPr bwMode="auto">
          <a:xfrm>
            <a:off x="3555887" y="4800406"/>
            <a:ext cx="74892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+ 10</a:t>
            </a:r>
            <a:endParaRPr lang="en-GB" sz="2400" dirty="0">
              <a:solidFill>
                <a:srgbClr val="959595"/>
              </a:solidFill>
              <a:latin typeface="Comic Sans MS" panose="030F0702030302020204" pitchFamily="66" charset="0"/>
              <a:ea typeface="Myriad Pro Semibold" charset="0"/>
              <a:cs typeface="Myriad Pro Semibold" charset="0"/>
            </a:endParaRPr>
          </a:p>
        </p:txBody>
      </p:sp>
      <p:sp>
        <p:nvSpPr>
          <p:cNvPr id="16" name="TextBox 15">
            <a:extLst>
              <a:ext uri="{FF2B5EF4-FFF2-40B4-BE49-F238E27FC236}">
                <a16:creationId xmlns:a16="http://schemas.microsoft.com/office/drawing/2014/main" id="{52EF2218-087C-44E3-83E2-2D775523DD23}"/>
              </a:ext>
            </a:extLst>
          </p:cNvPr>
          <p:cNvSpPr txBox="1"/>
          <p:nvPr/>
        </p:nvSpPr>
        <p:spPr bwMode="auto">
          <a:xfrm>
            <a:off x="7904296" y="4800406"/>
            <a:ext cx="74892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+ 10</a:t>
            </a:r>
            <a:endParaRPr lang="en-GB" sz="2400" dirty="0">
              <a:solidFill>
                <a:srgbClr val="959595"/>
              </a:solidFill>
              <a:latin typeface="Comic Sans MS" panose="030F0702030302020204" pitchFamily="66" charset="0"/>
              <a:ea typeface="Myriad Pro Semibold" charset="0"/>
              <a:cs typeface="Myriad Pro Semibold" charset="0"/>
            </a:endParaRPr>
          </a:p>
        </p:txBody>
      </p:sp>
      <p:pic>
        <p:nvPicPr>
          <p:cNvPr id="17" name="Picture 16" descr="A close up of a logo  Description generated with high confidence">
            <a:extLst>
              <a:ext uri="{FF2B5EF4-FFF2-40B4-BE49-F238E27FC236}">
                <a16:creationId xmlns:a16="http://schemas.microsoft.com/office/drawing/2014/main" id="{EABD0CD1-2589-413B-B65D-4979C8A55DB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00352" y="4335802"/>
            <a:ext cx="194527" cy="1390870"/>
          </a:xfrm>
          <a:prstGeom prst="rect">
            <a:avLst/>
          </a:prstGeom>
        </p:spPr>
      </p:pic>
      <p:pic>
        <p:nvPicPr>
          <p:cNvPr id="18" name="Picture 17" descr="A close up of a logo  Description generated with high confidence">
            <a:extLst>
              <a:ext uri="{FF2B5EF4-FFF2-40B4-BE49-F238E27FC236}">
                <a16:creationId xmlns:a16="http://schemas.microsoft.com/office/drawing/2014/main" id="{188F65DC-A7C8-470C-A615-5AB524657E0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16137" y="4334509"/>
            <a:ext cx="194527" cy="1390870"/>
          </a:xfrm>
          <a:prstGeom prst="rect">
            <a:avLst/>
          </a:prstGeom>
        </p:spPr>
      </p:pic>
      <p:sp>
        <p:nvSpPr>
          <p:cNvPr id="23" name="TextBox 22">
            <a:extLst>
              <a:ext uri="{FF2B5EF4-FFF2-40B4-BE49-F238E27FC236}">
                <a16:creationId xmlns:a16="http://schemas.microsoft.com/office/drawing/2014/main" id="{2937D039-AF0A-4772-B9F9-72C5FEDF6AA0}"/>
              </a:ext>
            </a:extLst>
          </p:cNvPr>
          <p:cNvSpPr txBox="1"/>
          <p:nvPr/>
        </p:nvSpPr>
        <p:spPr bwMode="auto">
          <a:xfrm>
            <a:off x="4410664" y="1486227"/>
            <a:ext cx="5277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57</a:t>
            </a:r>
          </a:p>
        </p:txBody>
      </p:sp>
      <p:sp>
        <p:nvSpPr>
          <p:cNvPr id="24" name="TextBox 23">
            <a:extLst>
              <a:ext uri="{FF2B5EF4-FFF2-40B4-BE49-F238E27FC236}">
                <a16:creationId xmlns:a16="http://schemas.microsoft.com/office/drawing/2014/main" id="{2937D039-AF0A-4772-B9F9-72C5FEDF6AA0}"/>
              </a:ext>
            </a:extLst>
          </p:cNvPr>
          <p:cNvSpPr txBox="1"/>
          <p:nvPr/>
        </p:nvSpPr>
        <p:spPr bwMode="auto">
          <a:xfrm>
            <a:off x="7632823" y="1486227"/>
            <a:ext cx="5277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43</a:t>
            </a:r>
          </a:p>
        </p:txBody>
      </p:sp>
      <p:grpSp>
        <p:nvGrpSpPr>
          <p:cNvPr id="31" name="Group 30"/>
          <p:cNvGrpSpPr/>
          <p:nvPr/>
        </p:nvGrpSpPr>
        <p:grpSpPr>
          <a:xfrm>
            <a:off x="3705561" y="712420"/>
            <a:ext cx="5319571" cy="605720"/>
            <a:chOff x="2181560" y="712420"/>
            <a:chExt cx="5319571" cy="605720"/>
          </a:xfrm>
        </p:grpSpPr>
        <p:pic>
          <p:nvPicPr>
            <p:cNvPr id="21" name="Picture 2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181560" y="1123612"/>
              <a:ext cx="5319571" cy="194528"/>
            </a:xfrm>
            <a:prstGeom prst="rect">
              <a:avLst/>
            </a:prstGeom>
          </p:spPr>
        </p:pic>
        <p:sp>
          <p:nvSpPr>
            <p:cNvPr id="25" name="TextBox 24">
              <a:extLst>
                <a:ext uri="{FF2B5EF4-FFF2-40B4-BE49-F238E27FC236}">
                  <a16:creationId xmlns:a16="http://schemas.microsoft.com/office/drawing/2014/main" id="{2937D039-AF0A-4772-B9F9-72C5FEDF6AA0}"/>
                </a:ext>
              </a:extLst>
            </p:cNvPr>
            <p:cNvSpPr txBox="1"/>
            <p:nvPr/>
          </p:nvSpPr>
          <p:spPr bwMode="auto">
            <a:xfrm>
              <a:off x="4498943" y="712420"/>
              <a:ext cx="6848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100</a:t>
              </a:r>
            </a:p>
          </p:txBody>
        </p:sp>
      </p:grpSp>
      <p:grpSp>
        <p:nvGrpSpPr>
          <p:cNvPr id="35" name="Group 34"/>
          <p:cNvGrpSpPr/>
          <p:nvPr/>
        </p:nvGrpSpPr>
        <p:grpSpPr>
          <a:xfrm>
            <a:off x="3166869" y="2138599"/>
            <a:ext cx="5858262" cy="617259"/>
            <a:chOff x="1642869" y="2033823"/>
            <a:chExt cx="5858262" cy="617259"/>
          </a:xfrm>
        </p:grpSpPr>
        <p:pic>
          <p:nvPicPr>
            <p:cNvPr id="22" name="Picture 2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642869" y="2456554"/>
              <a:ext cx="5858262" cy="194528"/>
            </a:xfrm>
            <a:prstGeom prst="rect">
              <a:avLst/>
            </a:prstGeom>
          </p:spPr>
        </p:pic>
        <p:sp>
          <p:nvSpPr>
            <p:cNvPr id="27" name="TextBox 26">
              <a:extLst>
                <a:ext uri="{FF2B5EF4-FFF2-40B4-BE49-F238E27FC236}">
                  <a16:creationId xmlns:a16="http://schemas.microsoft.com/office/drawing/2014/main" id="{2937D039-AF0A-4772-B9F9-72C5FEDF6AA0}"/>
                </a:ext>
              </a:extLst>
            </p:cNvPr>
            <p:cNvSpPr txBox="1"/>
            <p:nvPr/>
          </p:nvSpPr>
          <p:spPr bwMode="auto">
            <a:xfrm>
              <a:off x="4191498" y="2033823"/>
              <a:ext cx="68480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110</a:t>
              </a:r>
            </a:p>
          </p:txBody>
        </p:sp>
      </p:grpSp>
      <p:grpSp>
        <p:nvGrpSpPr>
          <p:cNvPr id="32" name="Group 31"/>
          <p:cNvGrpSpPr/>
          <p:nvPr/>
        </p:nvGrpSpPr>
        <p:grpSpPr>
          <a:xfrm>
            <a:off x="3166869" y="2819919"/>
            <a:ext cx="5858262" cy="673364"/>
            <a:chOff x="1642869" y="2715144"/>
            <a:chExt cx="5858262" cy="673364"/>
          </a:xfrm>
        </p:grpSpPr>
        <p:pic>
          <p:nvPicPr>
            <p:cNvPr id="20" name="Picture 1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642869" y="2715144"/>
              <a:ext cx="5858262" cy="673364"/>
            </a:xfrm>
            <a:prstGeom prst="rect">
              <a:avLst/>
            </a:prstGeom>
          </p:spPr>
        </p:pic>
        <p:sp>
          <p:nvSpPr>
            <p:cNvPr id="26" name="TextBox 25">
              <a:extLst>
                <a:ext uri="{FF2B5EF4-FFF2-40B4-BE49-F238E27FC236}">
                  <a16:creationId xmlns:a16="http://schemas.microsoft.com/office/drawing/2014/main" id="{2937D039-AF0A-4772-B9F9-72C5FEDF6AA0}"/>
                </a:ext>
              </a:extLst>
            </p:cNvPr>
            <p:cNvSpPr txBox="1"/>
            <p:nvPr/>
          </p:nvSpPr>
          <p:spPr bwMode="auto">
            <a:xfrm>
              <a:off x="6108822" y="2820994"/>
              <a:ext cx="5277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43</a:t>
              </a:r>
            </a:p>
          </p:txBody>
        </p:sp>
        <p:sp>
          <p:nvSpPr>
            <p:cNvPr id="28" name="TextBox 27">
              <a:extLst>
                <a:ext uri="{FF2B5EF4-FFF2-40B4-BE49-F238E27FC236}">
                  <a16:creationId xmlns:a16="http://schemas.microsoft.com/office/drawing/2014/main" id="{2937D039-AF0A-4772-B9F9-72C5FEDF6AA0}"/>
                </a:ext>
              </a:extLst>
            </p:cNvPr>
            <p:cNvSpPr txBox="1"/>
            <p:nvPr/>
          </p:nvSpPr>
          <p:spPr bwMode="auto">
            <a:xfrm>
              <a:off x="2807030" y="2820994"/>
              <a:ext cx="122020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57 + 10</a:t>
              </a:r>
            </a:p>
          </p:txBody>
        </p:sp>
      </p:grpSp>
    </p:spTree>
    <p:extLst>
      <p:ext uri="{BB962C8B-B14F-4D97-AF65-F5344CB8AC3E}">
        <p14:creationId xmlns:p14="http://schemas.microsoft.com/office/powerpoint/2010/main" val="28238210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500"/>
                                        <p:tgtEl>
                                          <p:spTgt spid="3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fade">
                                      <p:cBhvr>
                                        <p:cTn id="17" dur="500"/>
                                        <p:tgtEl>
                                          <p:spTgt spid="3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fade">
                                      <p:cBhvr>
                                        <p:cTn id="22" dur="500"/>
                                        <p:tgtEl>
                                          <p:spTgt spid="3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ipe(up)">
                                      <p:cBhvr>
                                        <p:cTn id="27" dur="500"/>
                                        <p:tgtEl>
                                          <p:spTgt spid="18"/>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500"/>
                                        <p:tgtEl>
                                          <p:spTgt spid="15"/>
                                        </p:tgtEl>
                                      </p:cBhvr>
                                    </p:animEffect>
                                  </p:childTnLst>
                                </p:cTn>
                              </p:par>
                              <p:par>
                                <p:cTn id="31" presetID="22" presetClass="entr" presetSubtype="1" fill="hold" nodeType="with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wipe(up)">
                                      <p:cBhvr>
                                        <p:cTn id="33" dur="500"/>
                                        <p:tgtEl>
                                          <p:spTgt spid="17"/>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fade">
                                      <p:cBhvr>
                                        <p:cTn id="36" dur="500"/>
                                        <p:tgtEl>
                                          <p:spTgt spid="16"/>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500"/>
                                        <p:tgtEl>
                                          <p:spTgt spid="11"/>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3"/>
                                        </p:tgtEl>
                                        <p:attrNameLst>
                                          <p:attrName>style.visibility</p:attrName>
                                        </p:attrNameLst>
                                      </p:cBhvr>
                                      <p:to>
                                        <p:strVal val="visible"/>
                                      </p:to>
                                    </p:set>
                                    <p:animEffect transition="in" filter="fade">
                                      <p:cBhvr>
                                        <p:cTn id="46" dur="500"/>
                                        <p:tgtEl>
                                          <p:spTgt spid="3"/>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fade">
                                      <p:cBhvr>
                                        <p:cTn id="51" dur="500"/>
                                        <p:tgtEl>
                                          <p:spTgt spid="9"/>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nodeType="clickEffect">
                                  <p:stCondLst>
                                    <p:cond delay="0"/>
                                  </p:stCondLst>
                                  <p:childTnLst>
                                    <p:set>
                                      <p:cBhvr>
                                        <p:cTn id="55" dur="1" fill="hold">
                                          <p:stCondLst>
                                            <p:cond delay="0"/>
                                          </p:stCondLst>
                                        </p:cTn>
                                        <p:tgtEl>
                                          <p:spTgt spid="35"/>
                                        </p:tgtEl>
                                        <p:attrNameLst>
                                          <p:attrName>style.visibility</p:attrName>
                                        </p:attrNameLst>
                                      </p:cBhvr>
                                      <p:to>
                                        <p:strVal val="visible"/>
                                      </p:to>
                                    </p:set>
                                    <p:animEffect transition="in" filter="fade">
                                      <p:cBhvr>
                                        <p:cTn id="56"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9" grpId="0"/>
      <p:bldP spid="15" grpId="0"/>
      <p:bldP spid="16" grpId="0"/>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1.29 Equivalence and compensation – step 2:3</a:t>
            </a:r>
          </a:p>
        </p:txBody>
      </p:sp>
      <p:sp>
        <p:nvSpPr>
          <p:cNvPr id="5" name="TextBox 4">
            <a:extLst>
              <a:ext uri="{FF2B5EF4-FFF2-40B4-BE49-F238E27FC236}">
                <a16:creationId xmlns:a16="http://schemas.microsoft.com/office/drawing/2014/main" id="{2937D039-AF0A-4772-B9F9-72C5FEDF6AA0}"/>
              </a:ext>
            </a:extLst>
          </p:cNvPr>
          <p:cNvSpPr txBox="1"/>
          <p:nvPr/>
        </p:nvSpPr>
        <p:spPr bwMode="auto">
          <a:xfrm>
            <a:off x="4049544" y="1766213"/>
            <a:ext cx="5277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16</a:t>
            </a:r>
          </a:p>
        </p:txBody>
      </p:sp>
      <p:sp>
        <p:nvSpPr>
          <p:cNvPr id="6" name="TextBox 5">
            <a:extLst>
              <a:ext uri="{FF2B5EF4-FFF2-40B4-BE49-F238E27FC236}">
                <a16:creationId xmlns:a16="http://schemas.microsoft.com/office/drawing/2014/main" id="{AD2BB50F-AC5E-47AE-9E72-84BD3100D489}"/>
              </a:ext>
            </a:extLst>
          </p:cNvPr>
          <p:cNvSpPr txBox="1"/>
          <p:nvPr/>
        </p:nvSpPr>
        <p:spPr bwMode="auto">
          <a:xfrm>
            <a:off x="5058365" y="4628603"/>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a:t>
            </a:r>
          </a:p>
        </p:txBody>
      </p:sp>
      <p:sp>
        <p:nvSpPr>
          <p:cNvPr id="7" name="TextBox 6">
            <a:extLst>
              <a:ext uri="{FF2B5EF4-FFF2-40B4-BE49-F238E27FC236}">
                <a16:creationId xmlns:a16="http://schemas.microsoft.com/office/drawing/2014/main" id="{E9ABC693-A70B-45D2-A02A-549CC575946C}"/>
              </a:ext>
            </a:extLst>
          </p:cNvPr>
          <p:cNvSpPr txBox="1"/>
          <p:nvPr/>
        </p:nvSpPr>
        <p:spPr bwMode="auto">
          <a:xfrm>
            <a:off x="5945291" y="1766213"/>
            <a:ext cx="5277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14</a:t>
            </a:r>
          </a:p>
        </p:txBody>
      </p:sp>
      <p:sp>
        <p:nvSpPr>
          <p:cNvPr id="8" name="TextBox 7">
            <a:extLst>
              <a:ext uri="{FF2B5EF4-FFF2-40B4-BE49-F238E27FC236}">
                <a16:creationId xmlns:a16="http://schemas.microsoft.com/office/drawing/2014/main" id="{4D603A20-3366-4086-A0A6-033217C411D4}"/>
              </a:ext>
            </a:extLst>
          </p:cNvPr>
          <p:cNvSpPr txBox="1"/>
          <p:nvPr/>
        </p:nvSpPr>
        <p:spPr bwMode="auto">
          <a:xfrm>
            <a:off x="7640443" y="1766213"/>
            <a:ext cx="5277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30</a:t>
            </a:r>
          </a:p>
        </p:txBody>
      </p:sp>
      <p:sp>
        <p:nvSpPr>
          <p:cNvPr id="9" name="TextBox 8">
            <a:extLst>
              <a:ext uri="{FF2B5EF4-FFF2-40B4-BE49-F238E27FC236}">
                <a16:creationId xmlns:a16="http://schemas.microsoft.com/office/drawing/2014/main" id="{39313DA3-8AFB-4ED6-9645-85B2D5F32EC7}"/>
              </a:ext>
            </a:extLst>
          </p:cNvPr>
          <p:cNvSpPr txBox="1"/>
          <p:nvPr/>
        </p:nvSpPr>
        <p:spPr bwMode="auto">
          <a:xfrm>
            <a:off x="7640443" y="4628603"/>
            <a:ext cx="5277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29</a:t>
            </a:r>
          </a:p>
        </p:txBody>
      </p:sp>
      <p:sp>
        <p:nvSpPr>
          <p:cNvPr id="10" name="TextBox 9">
            <a:extLst>
              <a:ext uri="{FF2B5EF4-FFF2-40B4-BE49-F238E27FC236}">
                <a16:creationId xmlns:a16="http://schemas.microsoft.com/office/drawing/2014/main" id="{9F8DE8D4-0230-484D-9DC4-F8215C4A0DF1}"/>
              </a:ext>
            </a:extLst>
          </p:cNvPr>
          <p:cNvSpPr txBox="1"/>
          <p:nvPr/>
        </p:nvSpPr>
        <p:spPr bwMode="auto">
          <a:xfrm>
            <a:off x="5934070" y="4628603"/>
            <a:ext cx="5277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14</a:t>
            </a:r>
          </a:p>
        </p:txBody>
      </p:sp>
      <p:sp>
        <p:nvSpPr>
          <p:cNvPr id="11" name="TextBox 10">
            <a:extLst>
              <a:ext uri="{FF2B5EF4-FFF2-40B4-BE49-F238E27FC236}">
                <a16:creationId xmlns:a16="http://schemas.microsoft.com/office/drawing/2014/main" id="{96363112-4474-4E8B-9FA7-AE1C1BC94E06}"/>
              </a:ext>
            </a:extLst>
          </p:cNvPr>
          <p:cNvSpPr txBox="1"/>
          <p:nvPr/>
        </p:nvSpPr>
        <p:spPr bwMode="auto">
          <a:xfrm>
            <a:off x="4060766" y="4628603"/>
            <a:ext cx="5277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15</a:t>
            </a:r>
          </a:p>
        </p:txBody>
      </p:sp>
      <p:sp>
        <p:nvSpPr>
          <p:cNvPr id="12" name="TextBox 11">
            <a:extLst>
              <a:ext uri="{FF2B5EF4-FFF2-40B4-BE49-F238E27FC236}">
                <a16:creationId xmlns:a16="http://schemas.microsoft.com/office/drawing/2014/main" id="{525C0AB0-B223-454F-9751-69942ED10139}"/>
              </a:ext>
            </a:extLst>
          </p:cNvPr>
          <p:cNvSpPr txBox="1"/>
          <p:nvPr/>
        </p:nvSpPr>
        <p:spPr bwMode="auto">
          <a:xfrm>
            <a:off x="6827461" y="4628603"/>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a:t>
            </a:r>
          </a:p>
        </p:txBody>
      </p:sp>
      <p:sp>
        <p:nvSpPr>
          <p:cNvPr id="13" name="TextBox 12">
            <a:extLst>
              <a:ext uri="{FF2B5EF4-FFF2-40B4-BE49-F238E27FC236}">
                <a16:creationId xmlns:a16="http://schemas.microsoft.com/office/drawing/2014/main" id="{C37717DD-1D74-49F4-8D01-085CE6D00485}"/>
              </a:ext>
            </a:extLst>
          </p:cNvPr>
          <p:cNvSpPr txBox="1"/>
          <p:nvPr/>
        </p:nvSpPr>
        <p:spPr bwMode="auto">
          <a:xfrm>
            <a:off x="6827461" y="1766213"/>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a:t>
            </a:r>
          </a:p>
        </p:txBody>
      </p:sp>
      <p:sp>
        <p:nvSpPr>
          <p:cNvPr id="14" name="TextBox 13">
            <a:extLst>
              <a:ext uri="{FF2B5EF4-FFF2-40B4-BE49-F238E27FC236}">
                <a16:creationId xmlns:a16="http://schemas.microsoft.com/office/drawing/2014/main" id="{B7EA9B5E-7E0B-4DC7-B70A-84071A6B0EA6}"/>
              </a:ext>
            </a:extLst>
          </p:cNvPr>
          <p:cNvSpPr txBox="1"/>
          <p:nvPr/>
        </p:nvSpPr>
        <p:spPr bwMode="auto">
          <a:xfrm>
            <a:off x="5058365" y="1766213"/>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a:t>
            </a:r>
          </a:p>
        </p:txBody>
      </p:sp>
      <p:sp>
        <p:nvSpPr>
          <p:cNvPr id="15" name="TextBox 14">
            <a:extLst>
              <a:ext uri="{FF2B5EF4-FFF2-40B4-BE49-F238E27FC236}">
                <a16:creationId xmlns:a16="http://schemas.microsoft.com/office/drawing/2014/main" id="{BF7BE988-A946-4816-AA0C-B9CBDC04CA29}"/>
              </a:ext>
            </a:extLst>
          </p:cNvPr>
          <p:cNvSpPr txBox="1"/>
          <p:nvPr/>
        </p:nvSpPr>
        <p:spPr bwMode="auto">
          <a:xfrm>
            <a:off x="3744914" y="3197409"/>
            <a:ext cx="5613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− 1</a:t>
            </a:r>
            <a:endParaRPr lang="en-GB" sz="2400" dirty="0">
              <a:solidFill>
                <a:srgbClr val="959595"/>
              </a:solidFill>
              <a:latin typeface="Comic Sans MS" panose="030F0702030302020204" pitchFamily="66" charset="0"/>
              <a:ea typeface="Myriad Pro Semibold" charset="0"/>
              <a:cs typeface="Myriad Pro Semibold" charset="0"/>
            </a:endParaRPr>
          </a:p>
        </p:txBody>
      </p:sp>
      <p:sp>
        <p:nvSpPr>
          <p:cNvPr id="16" name="TextBox 15">
            <a:extLst>
              <a:ext uri="{FF2B5EF4-FFF2-40B4-BE49-F238E27FC236}">
                <a16:creationId xmlns:a16="http://schemas.microsoft.com/office/drawing/2014/main" id="{52EF2218-087C-44E3-83E2-2D775523DD23}"/>
              </a:ext>
            </a:extLst>
          </p:cNvPr>
          <p:cNvSpPr txBox="1"/>
          <p:nvPr/>
        </p:nvSpPr>
        <p:spPr bwMode="auto">
          <a:xfrm>
            <a:off x="7902822" y="3197409"/>
            <a:ext cx="5613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− 1</a:t>
            </a:r>
            <a:endParaRPr lang="en-GB" sz="2400" dirty="0">
              <a:solidFill>
                <a:srgbClr val="959595"/>
              </a:solidFill>
              <a:latin typeface="Comic Sans MS" panose="030F0702030302020204" pitchFamily="66" charset="0"/>
              <a:ea typeface="Myriad Pro Semibold" charset="0"/>
              <a:cs typeface="Myriad Pro Semibold" charset="0"/>
            </a:endParaRPr>
          </a:p>
        </p:txBody>
      </p:sp>
      <p:pic>
        <p:nvPicPr>
          <p:cNvPr id="17" name="Picture 16" descr="A close up of a logo  Description generated with high confidence">
            <a:extLst>
              <a:ext uri="{FF2B5EF4-FFF2-40B4-BE49-F238E27FC236}">
                <a16:creationId xmlns:a16="http://schemas.microsoft.com/office/drawing/2014/main" id="{EABD0CD1-2589-413B-B65D-4979C8A55DB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00352" y="2732805"/>
            <a:ext cx="194527" cy="1390870"/>
          </a:xfrm>
          <a:prstGeom prst="rect">
            <a:avLst/>
          </a:prstGeom>
        </p:spPr>
      </p:pic>
      <p:pic>
        <p:nvPicPr>
          <p:cNvPr id="18" name="Picture 17" descr="A close up of a logo  Description generated with high confidence">
            <a:extLst>
              <a:ext uri="{FF2B5EF4-FFF2-40B4-BE49-F238E27FC236}">
                <a16:creationId xmlns:a16="http://schemas.microsoft.com/office/drawing/2014/main" id="{188F65DC-A7C8-470C-A615-5AB524657E0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16137" y="2732805"/>
            <a:ext cx="194527" cy="1390870"/>
          </a:xfrm>
          <a:prstGeom prst="rect">
            <a:avLst/>
          </a:prstGeom>
        </p:spPr>
      </p:pic>
    </p:spTree>
    <p:extLst>
      <p:ext uri="{BB962C8B-B14F-4D97-AF65-F5344CB8AC3E}">
        <p14:creationId xmlns:p14="http://schemas.microsoft.com/office/powerpoint/2010/main" val="3061545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up)">
                                      <p:cBhvr>
                                        <p:cTn id="7" dur="500"/>
                                        <p:tgtEl>
                                          <p:spTgt spid="1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500"/>
                                        <p:tgtEl>
                                          <p:spTgt spid="12"/>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1" fill="hold" nodeType="click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wipe(up)">
                                      <p:cBhvr>
                                        <p:cTn id="31" dur="500"/>
                                        <p:tgtEl>
                                          <p:spTgt spid="17"/>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fade">
                                      <p:cBhvr>
                                        <p:cTn id="34" dur="500"/>
                                        <p:tgtEl>
                                          <p:spTgt spid="16"/>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10" grpId="0"/>
      <p:bldP spid="11" grpId="0"/>
      <p:bldP spid="12" grpId="0"/>
      <p:bldP spid="15" grpId="0"/>
      <p:bldP spid="16" grpId="0"/>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8" name="Group 77"/>
          <p:cNvGrpSpPr/>
          <p:nvPr/>
        </p:nvGrpSpPr>
        <p:grpSpPr>
          <a:xfrm>
            <a:off x="4456080" y="1086813"/>
            <a:ext cx="3314700" cy="2997200"/>
            <a:chOff x="2932080" y="1086813"/>
            <a:chExt cx="3314700" cy="2997200"/>
          </a:xfrm>
        </p:grpSpPr>
        <p:sp>
          <p:nvSpPr>
            <p:cNvPr id="4" name="Oval 3"/>
            <p:cNvSpPr/>
            <p:nvPr/>
          </p:nvSpPr>
          <p:spPr bwMode="auto">
            <a:xfrm>
              <a:off x="3965542" y="1086813"/>
              <a:ext cx="1247775" cy="1247775"/>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latin typeface="Arial" charset="0"/>
              </a:endParaRPr>
            </a:p>
          </p:txBody>
        </p:sp>
        <p:sp>
          <p:nvSpPr>
            <p:cNvPr id="5" name="Oval 4"/>
            <p:cNvSpPr/>
            <p:nvPr/>
          </p:nvSpPr>
          <p:spPr bwMode="auto">
            <a:xfrm>
              <a:off x="2932080" y="2836238"/>
              <a:ext cx="1247775" cy="1247775"/>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latin typeface="Arial" charset="0"/>
              </a:endParaRPr>
            </a:p>
          </p:txBody>
        </p:sp>
        <p:sp>
          <p:nvSpPr>
            <p:cNvPr id="10" name="Oval 9"/>
            <p:cNvSpPr/>
            <p:nvPr/>
          </p:nvSpPr>
          <p:spPr bwMode="auto">
            <a:xfrm>
              <a:off x="4999005" y="2836238"/>
              <a:ext cx="1247775" cy="1247775"/>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latin typeface="Arial" charset="0"/>
              </a:endParaRPr>
            </a:p>
          </p:txBody>
        </p:sp>
        <p:cxnSp>
          <p:nvCxnSpPr>
            <p:cNvPr id="12" name="Straight Connector 11"/>
            <p:cNvCxnSpPr>
              <a:stCxn id="4" idx="3"/>
            </p:cNvCxnSpPr>
            <p:nvPr/>
          </p:nvCxnSpPr>
          <p:spPr bwMode="auto">
            <a:xfrm flipH="1">
              <a:off x="3684562" y="2151856"/>
              <a:ext cx="463712" cy="684382"/>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6" name="Straight Connector 75"/>
            <p:cNvCxnSpPr/>
            <p:nvPr/>
          </p:nvCxnSpPr>
          <p:spPr bwMode="auto">
            <a:xfrm>
              <a:off x="5030585" y="2151856"/>
              <a:ext cx="463712" cy="684382"/>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2" name="Text Placeholder 1"/>
          <p:cNvSpPr>
            <a:spLocks noGrp="1"/>
          </p:cNvSpPr>
          <p:nvPr>
            <p:ph type="body" sz="quarter" idx="11"/>
          </p:nvPr>
        </p:nvSpPr>
        <p:spPr/>
        <p:txBody>
          <a:bodyPr/>
          <a:lstStyle/>
          <a:p>
            <a:r>
              <a:rPr lang="en-US" dirty="0"/>
              <a:t>1.29 Equivalence and compensation – step 2:4</a:t>
            </a:r>
          </a:p>
        </p:txBody>
      </p:sp>
      <p:sp>
        <p:nvSpPr>
          <p:cNvPr id="40" name="TextBox 39">
            <a:extLst>
              <a:ext uri="{FF2B5EF4-FFF2-40B4-BE49-F238E27FC236}">
                <a16:creationId xmlns:a16="http://schemas.microsoft.com/office/drawing/2014/main" id="{2937D039-AF0A-4772-B9F9-72C5FEDF6AA0}"/>
              </a:ext>
            </a:extLst>
          </p:cNvPr>
          <p:cNvSpPr txBox="1"/>
          <p:nvPr/>
        </p:nvSpPr>
        <p:spPr bwMode="auto">
          <a:xfrm>
            <a:off x="6502876" y="3239442"/>
            <a:ext cx="58541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5.4</a:t>
            </a:r>
          </a:p>
        </p:txBody>
      </p:sp>
      <p:grpSp>
        <p:nvGrpSpPr>
          <p:cNvPr id="66" name="Group 65"/>
          <p:cNvGrpSpPr/>
          <p:nvPr/>
        </p:nvGrpSpPr>
        <p:grpSpPr>
          <a:xfrm>
            <a:off x="6936405" y="3239442"/>
            <a:ext cx="865862" cy="461665"/>
            <a:chOff x="5413438" y="3239441"/>
            <a:chExt cx="865862" cy="461665"/>
          </a:xfrm>
        </p:grpSpPr>
        <p:sp>
          <p:nvSpPr>
            <p:cNvPr id="43" name="TextBox 42">
              <a:extLst>
                <a:ext uri="{FF2B5EF4-FFF2-40B4-BE49-F238E27FC236}">
                  <a16:creationId xmlns:a16="http://schemas.microsoft.com/office/drawing/2014/main" id="{BF7BE988-A946-4816-AA0C-B9CBDC04CA29}"/>
                </a:ext>
              </a:extLst>
            </p:cNvPr>
            <p:cNvSpPr txBox="1"/>
            <p:nvPr/>
          </p:nvSpPr>
          <p:spPr bwMode="auto">
            <a:xfrm>
              <a:off x="5642586" y="3239441"/>
              <a:ext cx="63671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0.8</a:t>
              </a:r>
              <a:endParaRPr lang="en-GB" sz="2400" dirty="0">
                <a:solidFill>
                  <a:srgbClr val="959595"/>
                </a:solidFill>
                <a:latin typeface="Comic Sans MS" panose="030F0702030302020204" pitchFamily="66" charset="0"/>
                <a:ea typeface="Myriad Pro Semibold" charset="0"/>
                <a:cs typeface="Myriad Pro Semibold" charset="0"/>
              </a:endParaRPr>
            </a:p>
          </p:txBody>
        </p:sp>
        <p:sp>
          <p:nvSpPr>
            <p:cNvPr id="48" name="TextBox 47">
              <a:extLst>
                <a:ext uri="{FF2B5EF4-FFF2-40B4-BE49-F238E27FC236}">
                  <a16:creationId xmlns:a16="http://schemas.microsoft.com/office/drawing/2014/main" id="{2937D039-AF0A-4772-B9F9-72C5FEDF6AA0}"/>
                </a:ext>
              </a:extLst>
            </p:cNvPr>
            <p:cNvSpPr txBox="1"/>
            <p:nvPr/>
          </p:nvSpPr>
          <p:spPr bwMode="auto">
            <a:xfrm>
              <a:off x="5413438" y="3239441"/>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a:t>
              </a:r>
            </a:p>
          </p:txBody>
        </p:sp>
      </p:grpSp>
      <p:sp>
        <p:nvSpPr>
          <p:cNvPr id="31" name="TextBox 30">
            <a:extLst>
              <a:ext uri="{FF2B5EF4-FFF2-40B4-BE49-F238E27FC236}">
                <a16:creationId xmlns:a16="http://schemas.microsoft.com/office/drawing/2014/main" id="{2937D039-AF0A-4772-B9F9-72C5FEDF6AA0}"/>
              </a:ext>
            </a:extLst>
          </p:cNvPr>
          <p:cNvSpPr txBox="1"/>
          <p:nvPr/>
        </p:nvSpPr>
        <p:spPr bwMode="auto">
          <a:xfrm>
            <a:off x="5520023" y="1512571"/>
            <a:ext cx="5277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10</a:t>
            </a:r>
          </a:p>
        </p:txBody>
      </p:sp>
      <p:sp>
        <p:nvSpPr>
          <p:cNvPr id="33" name="TextBox 32">
            <a:extLst>
              <a:ext uri="{FF2B5EF4-FFF2-40B4-BE49-F238E27FC236}">
                <a16:creationId xmlns:a16="http://schemas.microsoft.com/office/drawing/2014/main" id="{2937D039-AF0A-4772-B9F9-72C5FEDF6AA0}"/>
              </a:ext>
            </a:extLst>
          </p:cNvPr>
          <p:cNvSpPr txBox="1"/>
          <p:nvPr/>
        </p:nvSpPr>
        <p:spPr bwMode="auto">
          <a:xfrm>
            <a:off x="4434847" y="3239442"/>
            <a:ext cx="58541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4.6</a:t>
            </a:r>
          </a:p>
        </p:txBody>
      </p:sp>
      <p:sp>
        <p:nvSpPr>
          <p:cNvPr id="39" name="TextBox 38">
            <a:extLst>
              <a:ext uri="{FF2B5EF4-FFF2-40B4-BE49-F238E27FC236}">
                <a16:creationId xmlns:a16="http://schemas.microsoft.com/office/drawing/2014/main" id="{2937D039-AF0A-4772-B9F9-72C5FEDF6AA0}"/>
              </a:ext>
            </a:extLst>
          </p:cNvPr>
          <p:cNvSpPr txBox="1"/>
          <p:nvPr/>
        </p:nvSpPr>
        <p:spPr bwMode="auto">
          <a:xfrm>
            <a:off x="6861804" y="3239442"/>
            <a:ext cx="58541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5.4</a:t>
            </a:r>
          </a:p>
        </p:txBody>
      </p:sp>
      <p:grpSp>
        <p:nvGrpSpPr>
          <p:cNvPr id="60" name="Group 59"/>
          <p:cNvGrpSpPr/>
          <p:nvPr/>
        </p:nvGrpSpPr>
        <p:grpSpPr>
          <a:xfrm>
            <a:off x="5883251" y="1512571"/>
            <a:ext cx="866893" cy="461665"/>
            <a:chOff x="4359250" y="1512570"/>
            <a:chExt cx="866893" cy="461665"/>
          </a:xfrm>
        </p:grpSpPr>
        <p:sp>
          <p:nvSpPr>
            <p:cNvPr id="32" name="TextBox 31">
              <a:extLst>
                <a:ext uri="{FF2B5EF4-FFF2-40B4-BE49-F238E27FC236}">
                  <a16:creationId xmlns:a16="http://schemas.microsoft.com/office/drawing/2014/main" id="{BF7BE988-A946-4816-AA0C-B9CBDC04CA29}"/>
                </a:ext>
              </a:extLst>
            </p:cNvPr>
            <p:cNvSpPr txBox="1"/>
            <p:nvPr/>
          </p:nvSpPr>
          <p:spPr bwMode="auto">
            <a:xfrm>
              <a:off x="4589429" y="1512570"/>
              <a:ext cx="63671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0.8</a:t>
              </a:r>
              <a:endParaRPr lang="en-GB" sz="2400" dirty="0">
                <a:solidFill>
                  <a:srgbClr val="959595"/>
                </a:solidFill>
                <a:latin typeface="Comic Sans MS" panose="030F0702030302020204" pitchFamily="66" charset="0"/>
                <a:ea typeface="Myriad Pro Semibold" charset="0"/>
                <a:cs typeface="Myriad Pro Semibold" charset="0"/>
              </a:endParaRPr>
            </a:p>
          </p:txBody>
        </p:sp>
        <p:sp>
          <p:nvSpPr>
            <p:cNvPr id="45" name="TextBox 44">
              <a:extLst>
                <a:ext uri="{FF2B5EF4-FFF2-40B4-BE49-F238E27FC236}">
                  <a16:creationId xmlns:a16="http://schemas.microsoft.com/office/drawing/2014/main" id="{2937D039-AF0A-4772-B9F9-72C5FEDF6AA0}"/>
                </a:ext>
              </a:extLst>
            </p:cNvPr>
            <p:cNvSpPr txBox="1"/>
            <p:nvPr/>
          </p:nvSpPr>
          <p:spPr bwMode="auto">
            <a:xfrm>
              <a:off x="4359250" y="1512570"/>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a:t>
              </a:r>
            </a:p>
          </p:txBody>
        </p:sp>
      </p:grpSp>
      <p:grpSp>
        <p:nvGrpSpPr>
          <p:cNvPr id="61" name="Group 60"/>
          <p:cNvGrpSpPr/>
          <p:nvPr/>
        </p:nvGrpSpPr>
        <p:grpSpPr>
          <a:xfrm>
            <a:off x="4869215" y="3239442"/>
            <a:ext cx="866700" cy="461665"/>
            <a:chOff x="3345215" y="3239441"/>
            <a:chExt cx="866700" cy="461665"/>
          </a:xfrm>
        </p:grpSpPr>
        <p:sp>
          <p:nvSpPr>
            <p:cNvPr id="41" name="TextBox 40">
              <a:extLst>
                <a:ext uri="{FF2B5EF4-FFF2-40B4-BE49-F238E27FC236}">
                  <a16:creationId xmlns:a16="http://schemas.microsoft.com/office/drawing/2014/main" id="{BF7BE988-A946-4816-AA0C-B9CBDC04CA29}"/>
                </a:ext>
              </a:extLst>
            </p:cNvPr>
            <p:cNvSpPr txBox="1"/>
            <p:nvPr/>
          </p:nvSpPr>
          <p:spPr bwMode="auto">
            <a:xfrm>
              <a:off x="3575201" y="3239441"/>
              <a:ext cx="63671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0.8</a:t>
              </a:r>
              <a:endParaRPr lang="en-GB" sz="2400" dirty="0">
                <a:solidFill>
                  <a:srgbClr val="959595"/>
                </a:solidFill>
                <a:latin typeface="Comic Sans MS" panose="030F0702030302020204" pitchFamily="66" charset="0"/>
                <a:ea typeface="Myriad Pro Semibold" charset="0"/>
                <a:cs typeface="Myriad Pro Semibold" charset="0"/>
              </a:endParaRPr>
            </a:p>
          </p:txBody>
        </p:sp>
        <p:sp>
          <p:nvSpPr>
            <p:cNvPr id="49" name="TextBox 48">
              <a:extLst>
                <a:ext uri="{FF2B5EF4-FFF2-40B4-BE49-F238E27FC236}">
                  <a16:creationId xmlns:a16="http://schemas.microsoft.com/office/drawing/2014/main" id="{2937D039-AF0A-4772-B9F9-72C5FEDF6AA0}"/>
                </a:ext>
              </a:extLst>
            </p:cNvPr>
            <p:cNvSpPr txBox="1"/>
            <p:nvPr/>
          </p:nvSpPr>
          <p:spPr bwMode="auto">
            <a:xfrm>
              <a:off x="3345215" y="3239441"/>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a:t>
              </a:r>
            </a:p>
          </p:txBody>
        </p:sp>
      </p:grpSp>
      <p:sp>
        <p:nvSpPr>
          <p:cNvPr id="50" name="TextBox 49">
            <a:extLst>
              <a:ext uri="{FF2B5EF4-FFF2-40B4-BE49-F238E27FC236}">
                <a16:creationId xmlns:a16="http://schemas.microsoft.com/office/drawing/2014/main" id="{2937D039-AF0A-4772-B9F9-72C5FEDF6AA0}"/>
              </a:ext>
            </a:extLst>
          </p:cNvPr>
          <p:cNvSpPr txBox="1"/>
          <p:nvPr/>
        </p:nvSpPr>
        <p:spPr bwMode="auto">
          <a:xfrm>
            <a:off x="4275650" y="4256384"/>
            <a:ext cx="363753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4.6 </a:t>
            </a:r>
            <a:r>
              <a:rPr lang="en-GB" sz="2400" dirty="0">
                <a:solidFill>
                  <a:schemeClr val="bg1"/>
                </a:solidFill>
                <a:latin typeface="Myriad Pro Semibold"/>
                <a:ea typeface="Myriad Pro Semibold" charset="0"/>
                <a:cs typeface="Myriad Pro Semibold" charset="0"/>
              </a:rPr>
              <a:t>+ 0.8</a:t>
            </a:r>
            <a:r>
              <a:rPr lang="en-GB" sz="2400" dirty="0">
                <a:latin typeface="Myriad Pro Semibold"/>
                <a:ea typeface="Myriad Pro Semibold" charset="0"/>
                <a:cs typeface="Myriad Pro Semibold" charset="0"/>
              </a:rPr>
              <a:t> + 5.4 = 10</a:t>
            </a:r>
            <a:r>
              <a:rPr lang="en-GB" sz="2400" dirty="0">
                <a:solidFill>
                  <a:schemeClr val="bg1"/>
                </a:solidFill>
                <a:latin typeface="Myriad Pro Semibold"/>
                <a:ea typeface="Myriad Pro Semibold" charset="0"/>
                <a:cs typeface="Myriad Pro Semibold" charset="0"/>
              </a:rPr>
              <a:t> + 0.8</a:t>
            </a:r>
          </a:p>
        </p:txBody>
      </p:sp>
      <p:sp>
        <p:nvSpPr>
          <p:cNvPr id="51" name="TextBox 50">
            <a:extLst>
              <a:ext uri="{FF2B5EF4-FFF2-40B4-BE49-F238E27FC236}">
                <a16:creationId xmlns:a16="http://schemas.microsoft.com/office/drawing/2014/main" id="{2937D039-AF0A-4772-B9F9-72C5FEDF6AA0}"/>
              </a:ext>
            </a:extLst>
          </p:cNvPr>
          <p:cNvSpPr txBox="1"/>
          <p:nvPr/>
        </p:nvSpPr>
        <p:spPr bwMode="auto">
          <a:xfrm>
            <a:off x="6324637" y="4779672"/>
            <a:ext cx="104708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 10.8</a:t>
            </a:r>
          </a:p>
        </p:txBody>
      </p:sp>
      <p:sp>
        <p:nvSpPr>
          <p:cNvPr id="53" name="TextBox 52">
            <a:extLst>
              <a:ext uri="{FF2B5EF4-FFF2-40B4-BE49-F238E27FC236}">
                <a16:creationId xmlns:a16="http://schemas.microsoft.com/office/drawing/2014/main" id="{2937D039-AF0A-4772-B9F9-72C5FEDF6AA0}"/>
              </a:ext>
            </a:extLst>
          </p:cNvPr>
          <p:cNvSpPr txBox="1"/>
          <p:nvPr/>
        </p:nvSpPr>
        <p:spPr bwMode="auto">
          <a:xfrm>
            <a:off x="5737365" y="1512571"/>
            <a:ext cx="75212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10.8</a:t>
            </a:r>
          </a:p>
        </p:txBody>
      </p:sp>
      <p:sp>
        <p:nvSpPr>
          <p:cNvPr id="55" name="TextBox 54">
            <a:extLst>
              <a:ext uri="{FF2B5EF4-FFF2-40B4-BE49-F238E27FC236}">
                <a16:creationId xmlns:a16="http://schemas.microsoft.com/office/drawing/2014/main" id="{2937D039-AF0A-4772-B9F9-72C5FEDF6AA0}"/>
              </a:ext>
            </a:extLst>
          </p:cNvPr>
          <p:cNvSpPr txBox="1"/>
          <p:nvPr/>
        </p:nvSpPr>
        <p:spPr bwMode="auto">
          <a:xfrm>
            <a:off x="4277234" y="5310249"/>
            <a:ext cx="363753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4.6 + 5.4 </a:t>
            </a:r>
            <a:r>
              <a:rPr lang="en-GB" sz="2400" dirty="0">
                <a:solidFill>
                  <a:schemeClr val="bg1"/>
                </a:solidFill>
                <a:latin typeface="Myriad Pro Semibold"/>
                <a:ea typeface="Myriad Pro Semibold" charset="0"/>
                <a:cs typeface="Myriad Pro Semibold" charset="0"/>
              </a:rPr>
              <a:t>+ 0.8</a:t>
            </a:r>
            <a:r>
              <a:rPr lang="en-GB" sz="2400" dirty="0">
                <a:solidFill>
                  <a:srgbClr val="C00000"/>
                </a:solidFill>
                <a:latin typeface="Myriad Pro Semibold"/>
                <a:ea typeface="Myriad Pro Semibold" charset="0"/>
                <a:cs typeface="Myriad Pro Semibold" charset="0"/>
              </a:rPr>
              <a:t> </a:t>
            </a:r>
            <a:r>
              <a:rPr lang="en-GB" sz="2400" dirty="0">
                <a:latin typeface="Myriad Pro Semibold"/>
                <a:ea typeface="Myriad Pro Semibold" charset="0"/>
                <a:cs typeface="Myriad Pro Semibold" charset="0"/>
              </a:rPr>
              <a:t>= 10 </a:t>
            </a:r>
            <a:r>
              <a:rPr lang="en-GB" sz="2400" dirty="0">
                <a:solidFill>
                  <a:schemeClr val="bg1"/>
                </a:solidFill>
                <a:latin typeface="Myriad Pro Semibold"/>
                <a:ea typeface="Myriad Pro Semibold" charset="0"/>
                <a:cs typeface="Myriad Pro Semibold" charset="0"/>
              </a:rPr>
              <a:t>+ 0.8</a:t>
            </a:r>
          </a:p>
        </p:txBody>
      </p:sp>
      <p:sp>
        <p:nvSpPr>
          <p:cNvPr id="59" name="TextBox 58">
            <a:extLst>
              <a:ext uri="{FF2B5EF4-FFF2-40B4-BE49-F238E27FC236}">
                <a16:creationId xmlns:a16="http://schemas.microsoft.com/office/drawing/2014/main" id="{2937D039-AF0A-4772-B9F9-72C5FEDF6AA0}"/>
              </a:ext>
            </a:extLst>
          </p:cNvPr>
          <p:cNvSpPr txBox="1"/>
          <p:nvPr/>
        </p:nvSpPr>
        <p:spPr bwMode="auto">
          <a:xfrm>
            <a:off x="6324637" y="5826248"/>
            <a:ext cx="104708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 10.8</a:t>
            </a:r>
          </a:p>
        </p:txBody>
      </p:sp>
      <p:sp>
        <p:nvSpPr>
          <p:cNvPr id="62" name="TextBox 61">
            <a:extLst>
              <a:ext uri="{FF2B5EF4-FFF2-40B4-BE49-F238E27FC236}">
                <a16:creationId xmlns:a16="http://schemas.microsoft.com/office/drawing/2014/main" id="{2937D039-AF0A-4772-B9F9-72C5FEDF6AA0}"/>
              </a:ext>
            </a:extLst>
          </p:cNvPr>
          <p:cNvSpPr txBox="1"/>
          <p:nvPr/>
        </p:nvSpPr>
        <p:spPr bwMode="auto">
          <a:xfrm>
            <a:off x="4797498" y="4256384"/>
            <a:ext cx="87716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Myriad Pro Semibold" charset="0"/>
              </a:rPr>
              <a:t>+ 0.8</a:t>
            </a:r>
          </a:p>
        </p:txBody>
      </p:sp>
      <p:sp>
        <p:nvSpPr>
          <p:cNvPr id="63" name="TextBox 62">
            <a:extLst>
              <a:ext uri="{FF2B5EF4-FFF2-40B4-BE49-F238E27FC236}">
                <a16:creationId xmlns:a16="http://schemas.microsoft.com/office/drawing/2014/main" id="{2937D039-AF0A-4772-B9F9-72C5FEDF6AA0}"/>
              </a:ext>
            </a:extLst>
          </p:cNvPr>
          <p:cNvSpPr txBox="1"/>
          <p:nvPr/>
        </p:nvSpPr>
        <p:spPr bwMode="auto">
          <a:xfrm>
            <a:off x="7023869" y="4256384"/>
            <a:ext cx="87716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Myriad Pro Semibold" charset="0"/>
              </a:rPr>
              <a:t>+ 0.8</a:t>
            </a:r>
          </a:p>
        </p:txBody>
      </p:sp>
      <p:sp>
        <p:nvSpPr>
          <p:cNvPr id="64" name="TextBox 63">
            <a:extLst>
              <a:ext uri="{FF2B5EF4-FFF2-40B4-BE49-F238E27FC236}">
                <a16:creationId xmlns:a16="http://schemas.microsoft.com/office/drawing/2014/main" id="{2937D039-AF0A-4772-B9F9-72C5FEDF6AA0}"/>
              </a:ext>
            </a:extLst>
          </p:cNvPr>
          <p:cNvSpPr txBox="1"/>
          <p:nvPr/>
        </p:nvSpPr>
        <p:spPr bwMode="auto">
          <a:xfrm>
            <a:off x="5570497" y="5310249"/>
            <a:ext cx="87716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Myriad Pro Semibold" charset="0"/>
              </a:rPr>
              <a:t>+ 0.8</a:t>
            </a:r>
          </a:p>
        </p:txBody>
      </p:sp>
      <p:sp>
        <p:nvSpPr>
          <p:cNvPr id="65" name="TextBox 64">
            <a:extLst>
              <a:ext uri="{FF2B5EF4-FFF2-40B4-BE49-F238E27FC236}">
                <a16:creationId xmlns:a16="http://schemas.microsoft.com/office/drawing/2014/main" id="{2937D039-AF0A-4772-B9F9-72C5FEDF6AA0}"/>
              </a:ext>
            </a:extLst>
          </p:cNvPr>
          <p:cNvSpPr txBox="1"/>
          <p:nvPr/>
        </p:nvSpPr>
        <p:spPr bwMode="auto">
          <a:xfrm>
            <a:off x="7024904" y="5310249"/>
            <a:ext cx="87716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Myriad Pro Semibold" charset="0"/>
              </a:rPr>
              <a:t>+ 0.8</a:t>
            </a:r>
          </a:p>
        </p:txBody>
      </p:sp>
      <p:sp>
        <p:nvSpPr>
          <p:cNvPr id="37" name="TextBox 36">
            <a:extLst>
              <a:ext uri="{FF2B5EF4-FFF2-40B4-BE49-F238E27FC236}">
                <a16:creationId xmlns:a16="http://schemas.microsoft.com/office/drawing/2014/main" id="{2937D039-AF0A-4772-B9F9-72C5FEDF6AA0}"/>
              </a:ext>
            </a:extLst>
          </p:cNvPr>
          <p:cNvSpPr txBox="1"/>
          <p:nvPr/>
        </p:nvSpPr>
        <p:spPr bwMode="auto">
          <a:xfrm>
            <a:off x="4787259" y="3239442"/>
            <a:ext cx="58541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4.6</a:t>
            </a:r>
          </a:p>
        </p:txBody>
      </p:sp>
    </p:spTree>
    <p:extLst>
      <p:ext uri="{BB962C8B-B14F-4D97-AF65-F5344CB8AC3E}">
        <p14:creationId xmlns:p14="http://schemas.microsoft.com/office/powerpoint/2010/main" val="39817169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fade">
                                      <p:cBhvr>
                                        <p:cTn id="7" dur="500"/>
                                        <p:tgtEl>
                                          <p:spTgt spid="61"/>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0"/>
                                        </p:tgtEl>
                                        <p:attrNameLst>
                                          <p:attrName>style.visibility</p:attrName>
                                        </p:attrNameLst>
                                      </p:cBhvr>
                                      <p:to>
                                        <p:strVal val="visible"/>
                                      </p:to>
                                    </p:set>
                                    <p:animEffect transition="in" filter="fade">
                                      <p:cBhvr>
                                        <p:cTn id="11" dur="500"/>
                                        <p:tgtEl>
                                          <p:spTgt spid="60"/>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62"/>
                                        </p:tgtEl>
                                        <p:attrNameLst>
                                          <p:attrName>style.visibility</p:attrName>
                                        </p:attrNameLst>
                                      </p:cBhvr>
                                      <p:to>
                                        <p:strVal val="visible"/>
                                      </p:to>
                                    </p:set>
                                    <p:animEffect transition="in" filter="fade">
                                      <p:cBhvr>
                                        <p:cTn id="16" dur="500"/>
                                        <p:tgtEl>
                                          <p:spTgt spid="62"/>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63"/>
                                        </p:tgtEl>
                                        <p:attrNameLst>
                                          <p:attrName>style.visibility</p:attrName>
                                        </p:attrNameLst>
                                      </p:cBhvr>
                                      <p:to>
                                        <p:strVal val="visible"/>
                                      </p:to>
                                    </p:set>
                                    <p:animEffect transition="in" filter="fade">
                                      <p:cBhvr>
                                        <p:cTn id="19" dur="500"/>
                                        <p:tgtEl>
                                          <p:spTgt spid="63"/>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51"/>
                                        </p:tgtEl>
                                        <p:attrNameLst>
                                          <p:attrName>style.visibility</p:attrName>
                                        </p:attrNameLst>
                                      </p:cBhvr>
                                      <p:to>
                                        <p:strVal val="visible"/>
                                      </p:to>
                                    </p:set>
                                    <p:animEffect transition="in" filter="fade">
                                      <p:cBhvr>
                                        <p:cTn id="24" dur="500"/>
                                        <p:tgtEl>
                                          <p:spTgt spid="51"/>
                                        </p:tgtEl>
                                      </p:cBhvr>
                                    </p:animEffect>
                                  </p:childTnLst>
                                </p:cTn>
                              </p:par>
                              <p:par>
                                <p:cTn id="25" presetID="10" presetClass="exit" presetSubtype="0" fill="hold" nodeType="withEffect">
                                  <p:stCondLst>
                                    <p:cond delay="0"/>
                                  </p:stCondLst>
                                  <p:childTnLst>
                                    <p:animEffect transition="out" filter="fade">
                                      <p:cBhvr>
                                        <p:cTn id="26" dur="500"/>
                                        <p:tgtEl>
                                          <p:spTgt spid="60"/>
                                        </p:tgtEl>
                                      </p:cBhvr>
                                    </p:animEffect>
                                    <p:set>
                                      <p:cBhvr>
                                        <p:cTn id="27" dur="1" fill="hold">
                                          <p:stCondLst>
                                            <p:cond delay="499"/>
                                          </p:stCondLst>
                                        </p:cTn>
                                        <p:tgtEl>
                                          <p:spTgt spid="60"/>
                                        </p:tgtEl>
                                        <p:attrNameLst>
                                          <p:attrName>style.visibility</p:attrName>
                                        </p:attrNameLst>
                                      </p:cBhvr>
                                      <p:to>
                                        <p:strVal val="hidden"/>
                                      </p:to>
                                    </p:set>
                                  </p:childTnLst>
                                </p:cTn>
                              </p:par>
                              <p:par>
                                <p:cTn id="28" presetID="10" presetClass="exit" presetSubtype="0" fill="hold" grpId="0" nodeType="withEffect">
                                  <p:stCondLst>
                                    <p:cond delay="0"/>
                                  </p:stCondLst>
                                  <p:childTnLst>
                                    <p:animEffect transition="out" filter="fade">
                                      <p:cBhvr>
                                        <p:cTn id="29" dur="500"/>
                                        <p:tgtEl>
                                          <p:spTgt spid="31"/>
                                        </p:tgtEl>
                                      </p:cBhvr>
                                    </p:animEffect>
                                    <p:set>
                                      <p:cBhvr>
                                        <p:cTn id="30" dur="1" fill="hold">
                                          <p:stCondLst>
                                            <p:cond delay="499"/>
                                          </p:stCondLst>
                                        </p:cTn>
                                        <p:tgtEl>
                                          <p:spTgt spid="31"/>
                                        </p:tgtEl>
                                        <p:attrNameLst>
                                          <p:attrName>style.visibility</p:attrName>
                                        </p:attrNameLst>
                                      </p:cBhvr>
                                      <p:to>
                                        <p:strVal val="hidden"/>
                                      </p:to>
                                    </p:set>
                                  </p:childTnLst>
                                </p:cTn>
                              </p:par>
                            </p:childTnLst>
                          </p:cTn>
                        </p:par>
                        <p:par>
                          <p:cTn id="31" fill="hold">
                            <p:stCondLst>
                              <p:cond delay="500"/>
                            </p:stCondLst>
                            <p:childTnLst>
                              <p:par>
                                <p:cTn id="32" presetID="10" presetClass="entr" presetSubtype="0" fill="hold" grpId="0" nodeType="afterEffect">
                                  <p:stCondLst>
                                    <p:cond delay="0"/>
                                  </p:stCondLst>
                                  <p:childTnLst>
                                    <p:set>
                                      <p:cBhvr>
                                        <p:cTn id="33" dur="1" fill="hold">
                                          <p:stCondLst>
                                            <p:cond delay="0"/>
                                          </p:stCondLst>
                                        </p:cTn>
                                        <p:tgtEl>
                                          <p:spTgt spid="53"/>
                                        </p:tgtEl>
                                        <p:attrNameLst>
                                          <p:attrName>style.visibility</p:attrName>
                                        </p:attrNameLst>
                                      </p:cBhvr>
                                      <p:to>
                                        <p:strVal val="visible"/>
                                      </p:to>
                                    </p:set>
                                    <p:animEffect transition="in" filter="fade">
                                      <p:cBhvr>
                                        <p:cTn id="34" dur="500"/>
                                        <p:tgtEl>
                                          <p:spTgt spid="53"/>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xit" presetSubtype="0" fill="hold" grpId="1" nodeType="clickEffect">
                                  <p:stCondLst>
                                    <p:cond delay="0"/>
                                  </p:stCondLst>
                                  <p:childTnLst>
                                    <p:animEffect transition="out" filter="fade">
                                      <p:cBhvr>
                                        <p:cTn id="38" dur="500"/>
                                        <p:tgtEl>
                                          <p:spTgt spid="53"/>
                                        </p:tgtEl>
                                      </p:cBhvr>
                                    </p:animEffect>
                                    <p:set>
                                      <p:cBhvr>
                                        <p:cTn id="39" dur="1" fill="hold">
                                          <p:stCondLst>
                                            <p:cond delay="499"/>
                                          </p:stCondLst>
                                        </p:cTn>
                                        <p:tgtEl>
                                          <p:spTgt spid="53"/>
                                        </p:tgtEl>
                                        <p:attrNameLst>
                                          <p:attrName>style.visibility</p:attrName>
                                        </p:attrNameLst>
                                      </p:cBhvr>
                                      <p:to>
                                        <p:strVal val="hidden"/>
                                      </p:to>
                                    </p:set>
                                  </p:childTnLst>
                                </p:cTn>
                              </p:par>
                              <p:par>
                                <p:cTn id="40" presetID="10" presetClass="exit" presetSubtype="0" fill="hold" grpId="0" nodeType="withEffect">
                                  <p:stCondLst>
                                    <p:cond delay="0"/>
                                  </p:stCondLst>
                                  <p:childTnLst>
                                    <p:animEffect transition="out" filter="fade">
                                      <p:cBhvr>
                                        <p:cTn id="41" dur="500"/>
                                        <p:tgtEl>
                                          <p:spTgt spid="39"/>
                                        </p:tgtEl>
                                      </p:cBhvr>
                                    </p:animEffect>
                                    <p:set>
                                      <p:cBhvr>
                                        <p:cTn id="42" dur="1" fill="hold">
                                          <p:stCondLst>
                                            <p:cond delay="499"/>
                                          </p:stCondLst>
                                        </p:cTn>
                                        <p:tgtEl>
                                          <p:spTgt spid="39"/>
                                        </p:tgtEl>
                                        <p:attrNameLst>
                                          <p:attrName>style.visibility</p:attrName>
                                        </p:attrNameLst>
                                      </p:cBhvr>
                                      <p:to>
                                        <p:strVal val="hidden"/>
                                      </p:to>
                                    </p:set>
                                  </p:childTnLst>
                                </p:cTn>
                              </p:par>
                              <p:par>
                                <p:cTn id="43" presetID="10" presetClass="exit" presetSubtype="0" fill="hold" nodeType="withEffect">
                                  <p:stCondLst>
                                    <p:cond delay="0"/>
                                  </p:stCondLst>
                                  <p:childTnLst>
                                    <p:animEffect transition="out" filter="fade">
                                      <p:cBhvr>
                                        <p:cTn id="44" dur="500"/>
                                        <p:tgtEl>
                                          <p:spTgt spid="61"/>
                                        </p:tgtEl>
                                      </p:cBhvr>
                                    </p:animEffect>
                                    <p:set>
                                      <p:cBhvr>
                                        <p:cTn id="45" dur="1" fill="hold">
                                          <p:stCondLst>
                                            <p:cond delay="499"/>
                                          </p:stCondLst>
                                        </p:cTn>
                                        <p:tgtEl>
                                          <p:spTgt spid="61"/>
                                        </p:tgtEl>
                                        <p:attrNameLst>
                                          <p:attrName>style.visibility</p:attrName>
                                        </p:attrNameLst>
                                      </p:cBhvr>
                                      <p:to>
                                        <p:strVal val="hidden"/>
                                      </p:to>
                                    </p:set>
                                  </p:childTnLst>
                                </p:cTn>
                              </p:par>
                              <p:par>
                                <p:cTn id="46" presetID="10" presetClass="exit" presetSubtype="0" fill="hold" grpId="0" nodeType="withEffect">
                                  <p:stCondLst>
                                    <p:cond delay="0"/>
                                  </p:stCondLst>
                                  <p:childTnLst>
                                    <p:animEffect transition="out" filter="fade">
                                      <p:cBhvr>
                                        <p:cTn id="47" dur="500"/>
                                        <p:tgtEl>
                                          <p:spTgt spid="33"/>
                                        </p:tgtEl>
                                      </p:cBhvr>
                                    </p:animEffect>
                                    <p:set>
                                      <p:cBhvr>
                                        <p:cTn id="48" dur="1" fill="hold">
                                          <p:stCondLst>
                                            <p:cond delay="499"/>
                                          </p:stCondLst>
                                        </p:cTn>
                                        <p:tgtEl>
                                          <p:spTgt spid="33"/>
                                        </p:tgtEl>
                                        <p:attrNameLst>
                                          <p:attrName>style.visibility</p:attrName>
                                        </p:attrNameLst>
                                      </p:cBhvr>
                                      <p:to>
                                        <p:strVal val="hidden"/>
                                      </p:to>
                                    </p:set>
                                  </p:childTnLst>
                                </p:cTn>
                              </p:par>
                            </p:childTnLst>
                          </p:cTn>
                        </p:par>
                        <p:par>
                          <p:cTn id="49" fill="hold">
                            <p:stCondLst>
                              <p:cond delay="500"/>
                            </p:stCondLst>
                            <p:childTnLst>
                              <p:par>
                                <p:cTn id="50" presetID="10" presetClass="entr" presetSubtype="0" fill="hold" grpId="0" nodeType="afterEffect">
                                  <p:stCondLst>
                                    <p:cond delay="0"/>
                                  </p:stCondLst>
                                  <p:childTnLst>
                                    <p:set>
                                      <p:cBhvr>
                                        <p:cTn id="51" dur="1" fill="hold">
                                          <p:stCondLst>
                                            <p:cond delay="0"/>
                                          </p:stCondLst>
                                        </p:cTn>
                                        <p:tgtEl>
                                          <p:spTgt spid="37"/>
                                        </p:tgtEl>
                                        <p:attrNameLst>
                                          <p:attrName>style.visibility</p:attrName>
                                        </p:attrNameLst>
                                      </p:cBhvr>
                                      <p:to>
                                        <p:strVal val="visible"/>
                                      </p:to>
                                    </p:set>
                                    <p:animEffect transition="in" filter="fade">
                                      <p:cBhvr>
                                        <p:cTn id="52" dur="500"/>
                                        <p:tgtEl>
                                          <p:spTgt spid="37"/>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40"/>
                                        </p:tgtEl>
                                        <p:attrNameLst>
                                          <p:attrName>style.visibility</p:attrName>
                                        </p:attrNameLst>
                                      </p:cBhvr>
                                      <p:to>
                                        <p:strVal val="visible"/>
                                      </p:to>
                                    </p:set>
                                    <p:animEffect transition="in" filter="fade">
                                      <p:cBhvr>
                                        <p:cTn id="55" dur="500"/>
                                        <p:tgtEl>
                                          <p:spTgt spid="40"/>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55"/>
                                        </p:tgtEl>
                                        <p:attrNameLst>
                                          <p:attrName>style.visibility</p:attrName>
                                        </p:attrNameLst>
                                      </p:cBhvr>
                                      <p:to>
                                        <p:strVal val="visible"/>
                                      </p:to>
                                    </p:set>
                                    <p:animEffect transition="in" filter="fade">
                                      <p:cBhvr>
                                        <p:cTn id="58" dur="500"/>
                                        <p:tgtEl>
                                          <p:spTgt spid="55"/>
                                        </p:tgtEl>
                                      </p:cBhvr>
                                    </p:animEffect>
                                  </p:childTnLst>
                                </p:cTn>
                              </p:par>
                              <p:par>
                                <p:cTn id="59" presetID="10" presetClass="entr" presetSubtype="0" fill="hold" grpId="2" nodeType="withEffect">
                                  <p:stCondLst>
                                    <p:cond delay="0"/>
                                  </p:stCondLst>
                                  <p:childTnLst>
                                    <p:set>
                                      <p:cBhvr>
                                        <p:cTn id="60" dur="1" fill="hold">
                                          <p:stCondLst>
                                            <p:cond delay="0"/>
                                          </p:stCondLst>
                                        </p:cTn>
                                        <p:tgtEl>
                                          <p:spTgt spid="31"/>
                                        </p:tgtEl>
                                        <p:attrNameLst>
                                          <p:attrName>style.visibility</p:attrName>
                                        </p:attrNameLst>
                                      </p:cBhvr>
                                      <p:to>
                                        <p:strVal val="visible"/>
                                      </p:to>
                                    </p:set>
                                    <p:animEffect transition="in" filter="fade">
                                      <p:cBhvr>
                                        <p:cTn id="61" dur="500"/>
                                        <p:tgtEl>
                                          <p:spTgt spid="31"/>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nodeType="clickEffect">
                                  <p:stCondLst>
                                    <p:cond delay="0"/>
                                  </p:stCondLst>
                                  <p:childTnLst>
                                    <p:set>
                                      <p:cBhvr>
                                        <p:cTn id="65" dur="1" fill="hold">
                                          <p:stCondLst>
                                            <p:cond delay="0"/>
                                          </p:stCondLst>
                                        </p:cTn>
                                        <p:tgtEl>
                                          <p:spTgt spid="66"/>
                                        </p:tgtEl>
                                        <p:attrNameLst>
                                          <p:attrName>style.visibility</p:attrName>
                                        </p:attrNameLst>
                                      </p:cBhvr>
                                      <p:to>
                                        <p:strVal val="visible"/>
                                      </p:to>
                                    </p:set>
                                    <p:animEffect transition="in" filter="fade">
                                      <p:cBhvr>
                                        <p:cTn id="66" dur="500"/>
                                        <p:tgtEl>
                                          <p:spTgt spid="66"/>
                                        </p:tgtEl>
                                      </p:cBhvr>
                                    </p:animEffect>
                                  </p:childTnLst>
                                </p:cTn>
                              </p:par>
                            </p:childTnLst>
                          </p:cTn>
                        </p:par>
                        <p:par>
                          <p:cTn id="67" fill="hold">
                            <p:stCondLst>
                              <p:cond delay="500"/>
                            </p:stCondLst>
                            <p:childTnLst>
                              <p:par>
                                <p:cTn id="68" presetID="10" presetClass="entr" presetSubtype="0" fill="hold" nodeType="afterEffect">
                                  <p:stCondLst>
                                    <p:cond delay="0"/>
                                  </p:stCondLst>
                                  <p:childTnLst>
                                    <p:set>
                                      <p:cBhvr>
                                        <p:cTn id="69" dur="1" fill="hold">
                                          <p:stCondLst>
                                            <p:cond delay="0"/>
                                          </p:stCondLst>
                                        </p:cTn>
                                        <p:tgtEl>
                                          <p:spTgt spid="60"/>
                                        </p:tgtEl>
                                        <p:attrNameLst>
                                          <p:attrName>style.visibility</p:attrName>
                                        </p:attrNameLst>
                                      </p:cBhvr>
                                      <p:to>
                                        <p:strVal val="visible"/>
                                      </p:to>
                                    </p:set>
                                    <p:animEffect transition="in" filter="fade">
                                      <p:cBhvr>
                                        <p:cTn id="70" dur="500"/>
                                        <p:tgtEl>
                                          <p:spTgt spid="60"/>
                                        </p:tgtEl>
                                      </p:cBhvr>
                                    </p:animEffect>
                                  </p:childTnLst>
                                </p:cTn>
                              </p:par>
                            </p:childTnLst>
                          </p:cTn>
                        </p:par>
                      </p:childTnLst>
                    </p:cTn>
                  </p:par>
                  <p:par>
                    <p:cTn id="71" fill="hold">
                      <p:stCondLst>
                        <p:cond delay="indefinite"/>
                      </p:stCondLst>
                      <p:childTnLst>
                        <p:par>
                          <p:cTn id="72" fill="hold">
                            <p:stCondLst>
                              <p:cond delay="0"/>
                            </p:stCondLst>
                            <p:childTnLst>
                              <p:par>
                                <p:cTn id="73" presetID="10" presetClass="entr" presetSubtype="0" fill="hold" grpId="0" nodeType="clickEffect">
                                  <p:stCondLst>
                                    <p:cond delay="0"/>
                                  </p:stCondLst>
                                  <p:childTnLst>
                                    <p:set>
                                      <p:cBhvr>
                                        <p:cTn id="74" dur="1" fill="hold">
                                          <p:stCondLst>
                                            <p:cond delay="0"/>
                                          </p:stCondLst>
                                        </p:cTn>
                                        <p:tgtEl>
                                          <p:spTgt spid="64"/>
                                        </p:tgtEl>
                                        <p:attrNameLst>
                                          <p:attrName>style.visibility</p:attrName>
                                        </p:attrNameLst>
                                      </p:cBhvr>
                                      <p:to>
                                        <p:strVal val="visible"/>
                                      </p:to>
                                    </p:set>
                                    <p:animEffect transition="in" filter="fade">
                                      <p:cBhvr>
                                        <p:cTn id="75" dur="500"/>
                                        <p:tgtEl>
                                          <p:spTgt spid="64"/>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65"/>
                                        </p:tgtEl>
                                        <p:attrNameLst>
                                          <p:attrName>style.visibility</p:attrName>
                                        </p:attrNameLst>
                                      </p:cBhvr>
                                      <p:to>
                                        <p:strVal val="visible"/>
                                      </p:to>
                                    </p:set>
                                    <p:animEffect transition="in" filter="fade">
                                      <p:cBhvr>
                                        <p:cTn id="78" dur="500"/>
                                        <p:tgtEl>
                                          <p:spTgt spid="65"/>
                                        </p:tgtEl>
                                      </p:cBhvr>
                                    </p:animEffect>
                                  </p:childTnLst>
                                </p:cTn>
                              </p:par>
                            </p:childTnLst>
                          </p:cTn>
                        </p:par>
                      </p:childTnLst>
                    </p:cTn>
                  </p:par>
                  <p:par>
                    <p:cTn id="79" fill="hold">
                      <p:stCondLst>
                        <p:cond delay="indefinite"/>
                      </p:stCondLst>
                      <p:childTnLst>
                        <p:par>
                          <p:cTn id="80" fill="hold">
                            <p:stCondLst>
                              <p:cond delay="0"/>
                            </p:stCondLst>
                            <p:childTnLst>
                              <p:par>
                                <p:cTn id="81" presetID="10" presetClass="entr" presetSubtype="0" fill="hold" grpId="0" nodeType="clickEffect">
                                  <p:stCondLst>
                                    <p:cond delay="0"/>
                                  </p:stCondLst>
                                  <p:childTnLst>
                                    <p:set>
                                      <p:cBhvr>
                                        <p:cTn id="82" dur="1" fill="hold">
                                          <p:stCondLst>
                                            <p:cond delay="0"/>
                                          </p:stCondLst>
                                        </p:cTn>
                                        <p:tgtEl>
                                          <p:spTgt spid="59"/>
                                        </p:tgtEl>
                                        <p:attrNameLst>
                                          <p:attrName>style.visibility</p:attrName>
                                        </p:attrNameLst>
                                      </p:cBhvr>
                                      <p:to>
                                        <p:strVal val="visible"/>
                                      </p:to>
                                    </p:set>
                                    <p:animEffect transition="in" filter="fade">
                                      <p:cBhvr>
                                        <p:cTn id="83" dur="500"/>
                                        <p:tgtEl>
                                          <p:spTgt spid="59"/>
                                        </p:tgtEl>
                                      </p:cBhvr>
                                    </p:animEffect>
                                  </p:childTnLst>
                                </p:cTn>
                              </p:par>
                              <p:par>
                                <p:cTn id="84" presetID="10" presetClass="exit" presetSubtype="0" fill="hold" grpId="1" nodeType="withEffect">
                                  <p:stCondLst>
                                    <p:cond delay="0"/>
                                  </p:stCondLst>
                                  <p:childTnLst>
                                    <p:animEffect transition="out" filter="fade">
                                      <p:cBhvr>
                                        <p:cTn id="85" dur="500"/>
                                        <p:tgtEl>
                                          <p:spTgt spid="31"/>
                                        </p:tgtEl>
                                      </p:cBhvr>
                                    </p:animEffect>
                                    <p:set>
                                      <p:cBhvr>
                                        <p:cTn id="86" dur="1" fill="hold">
                                          <p:stCondLst>
                                            <p:cond delay="499"/>
                                          </p:stCondLst>
                                        </p:cTn>
                                        <p:tgtEl>
                                          <p:spTgt spid="31"/>
                                        </p:tgtEl>
                                        <p:attrNameLst>
                                          <p:attrName>style.visibility</p:attrName>
                                        </p:attrNameLst>
                                      </p:cBhvr>
                                      <p:to>
                                        <p:strVal val="hidden"/>
                                      </p:to>
                                    </p:set>
                                  </p:childTnLst>
                                </p:cTn>
                              </p:par>
                              <p:par>
                                <p:cTn id="87" presetID="10" presetClass="exit" presetSubtype="0" fill="hold" nodeType="withEffect">
                                  <p:stCondLst>
                                    <p:cond delay="0"/>
                                  </p:stCondLst>
                                  <p:childTnLst>
                                    <p:animEffect transition="out" filter="fade">
                                      <p:cBhvr>
                                        <p:cTn id="88" dur="500"/>
                                        <p:tgtEl>
                                          <p:spTgt spid="60"/>
                                        </p:tgtEl>
                                      </p:cBhvr>
                                    </p:animEffect>
                                    <p:set>
                                      <p:cBhvr>
                                        <p:cTn id="89" dur="1" fill="hold">
                                          <p:stCondLst>
                                            <p:cond delay="499"/>
                                          </p:stCondLst>
                                        </p:cTn>
                                        <p:tgtEl>
                                          <p:spTgt spid="60"/>
                                        </p:tgtEl>
                                        <p:attrNameLst>
                                          <p:attrName>style.visibility</p:attrName>
                                        </p:attrNameLst>
                                      </p:cBhvr>
                                      <p:to>
                                        <p:strVal val="hidden"/>
                                      </p:to>
                                    </p:set>
                                  </p:childTnLst>
                                </p:cTn>
                              </p:par>
                            </p:childTnLst>
                          </p:cTn>
                        </p:par>
                        <p:par>
                          <p:cTn id="90" fill="hold">
                            <p:stCondLst>
                              <p:cond delay="500"/>
                            </p:stCondLst>
                            <p:childTnLst>
                              <p:par>
                                <p:cTn id="91" presetID="10" presetClass="entr" presetSubtype="0" fill="hold" grpId="2" nodeType="afterEffect">
                                  <p:stCondLst>
                                    <p:cond delay="0"/>
                                  </p:stCondLst>
                                  <p:childTnLst>
                                    <p:set>
                                      <p:cBhvr>
                                        <p:cTn id="92" dur="1" fill="hold">
                                          <p:stCondLst>
                                            <p:cond delay="0"/>
                                          </p:stCondLst>
                                        </p:cTn>
                                        <p:tgtEl>
                                          <p:spTgt spid="53"/>
                                        </p:tgtEl>
                                        <p:attrNameLst>
                                          <p:attrName>style.visibility</p:attrName>
                                        </p:attrNameLst>
                                      </p:cBhvr>
                                      <p:to>
                                        <p:strVal val="visible"/>
                                      </p:to>
                                    </p:set>
                                    <p:animEffect transition="in" filter="fade">
                                      <p:cBhvr>
                                        <p:cTn id="93"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1" grpId="0"/>
      <p:bldP spid="31" grpId="1"/>
      <p:bldP spid="31" grpId="2"/>
      <p:bldP spid="33" grpId="0"/>
      <p:bldP spid="39" grpId="0"/>
      <p:bldP spid="51" grpId="0"/>
      <p:bldP spid="53" grpId="0"/>
      <p:bldP spid="53" grpId="1"/>
      <p:bldP spid="53" grpId="2"/>
      <p:bldP spid="55" grpId="0"/>
      <p:bldP spid="59" grpId="0"/>
      <p:bldP spid="62" grpId="0"/>
      <p:bldP spid="63" grpId="0"/>
      <p:bldP spid="64" grpId="0"/>
      <p:bldP spid="65" grpId="0"/>
      <p:bldP spid="37" grpId="0"/>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6, Unit 1, Learning Outcome 15</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404605256"/>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15</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solve addition calculations mentally by using known facts </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8394636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6, Unit 1, Learning Outcome 15</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3"/>
              </a:rPr>
              <a:t>1.29 Using equivalence and the compensation category to calculate</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1189725118"/>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2:5 – 2:6</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16-18</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4"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10" name="Picture Placeholder 9" descr="A picture containing text  Description automatically generated">
            <a:extLst>
              <a:ext uri="{FF2B5EF4-FFF2-40B4-BE49-F238E27FC236}">
                <a16:creationId xmlns:a16="http://schemas.microsoft.com/office/drawing/2014/main" id="{96CB3017-4620-4465-BCF5-EAF71C596A98}"/>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222" b="222"/>
          <a:stretch>
            <a:fillRect/>
          </a:stretch>
        </p:blipFill>
        <p:spPr/>
      </p:pic>
    </p:spTree>
    <p:extLst>
      <p:ext uri="{BB962C8B-B14F-4D97-AF65-F5344CB8AC3E}">
        <p14:creationId xmlns:p14="http://schemas.microsoft.com/office/powerpoint/2010/main" val="301795715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1.29 Equivalence and compensation – step 2:5</a:t>
            </a:r>
          </a:p>
        </p:txBody>
      </p:sp>
      <p:sp>
        <p:nvSpPr>
          <p:cNvPr id="7" name="TextBox 6">
            <a:extLst>
              <a:ext uri="{FF2B5EF4-FFF2-40B4-BE49-F238E27FC236}">
                <a16:creationId xmlns:a16="http://schemas.microsoft.com/office/drawing/2014/main" id="{7BF02CA3-764F-4BCD-AA1D-1754540C10E7}"/>
              </a:ext>
            </a:extLst>
          </p:cNvPr>
          <p:cNvSpPr txBox="1"/>
          <p:nvPr/>
        </p:nvSpPr>
        <p:spPr bwMode="auto">
          <a:xfrm>
            <a:off x="3603492" y="1826770"/>
            <a:ext cx="79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Semibold"/>
                <a:ea typeface="Myriad Pro Semibold" charset="0"/>
                <a:cs typeface="Myriad Pro Semibold" charset="0"/>
              </a:rPr>
              <a:t>0.29</a:t>
            </a:r>
          </a:p>
        </p:txBody>
      </p:sp>
      <p:sp>
        <p:nvSpPr>
          <p:cNvPr id="9" name="TextBox 8">
            <a:extLst>
              <a:ext uri="{FF2B5EF4-FFF2-40B4-BE49-F238E27FC236}">
                <a16:creationId xmlns:a16="http://schemas.microsoft.com/office/drawing/2014/main" id="{291842F5-483F-4193-9AD7-53CC0ADB5BDB}"/>
              </a:ext>
            </a:extLst>
          </p:cNvPr>
          <p:cNvSpPr txBox="1"/>
          <p:nvPr/>
        </p:nvSpPr>
        <p:spPr bwMode="auto">
          <a:xfrm>
            <a:off x="5411073" y="1826770"/>
            <a:ext cx="9733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Semibold"/>
                <a:ea typeface="Myriad Pro Semibold" charset="0"/>
                <a:cs typeface="Myriad Pro Semibold" charset="0"/>
              </a:rPr>
              <a:t>28.71</a:t>
            </a:r>
          </a:p>
        </p:txBody>
      </p:sp>
      <p:sp>
        <p:nvSpPr>
          <p:cNvPr id="10" name="TextBox 9">
            <a:extLst>
              <a:ext uri="{FF2B5EF4-FFF2-40B4-BE49-F238E27FC236}">
                <a16:creationId xmlns:a16="http://schemas.microsoft.com/office/drawing/2014/main" id="{AE79AF41-3A62-4EC8-8F0A-4CD1D6684B3F}"/>
              </a:ext>
            </a:extLst>
          </p:cNvPr>
          <p:cNvSpPr txBox="1"/>
          <p:nvPr/>
        </p:nvSpPr>
        <p:spPr bwMode="auto">
          <a:xfrm>
            <a:off x="7313012" y="1826770"/>
            <a:ext cx="55977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solidFill>
                  <a:srgbClr val="959595"/>
                </a:solidFill>
                <a:latin typeface="Comic Sans MS" panose="030F0702030302020204" pitchFamily="66" charset="0"/>
                <a:ea typeface="Myriad Pro Semibold" charset="0"/>
                <a:cs typeface="Myriad Pro Semibold" charset="0"/>
              </a:rPr>
              <a:t>29</a:t>
            </a:r>
          </a:p>
        </p:txBody>
      </p:sp>
      <p:grpSp>
        <p:nvGrpSpPr>
          <p:cNvPr id="24" name="Group 23"/>
          <p:cNvGrpSpPr/>
          <p:nvPr/>
        </p:nvGrpSpPr>
        <p:grpSpPr>
          <a:xfrm>
            <a:off x="3601085" y="4689160"/>
            <a:ext cx="4153072" cy="461665"/>
            <a:chOff x="2117566" y="5088416"/>
            <a:chExt cx="4153072" cy="461665"/>
          </a:xfrm>
        </p:grpSpPr>
        <p:sp>
          <p:nvSpPr>
            <p:cNvPr id="8" name="TextBox 7">
              <a:extLst>
                <a:ext uri="{FF2B5EF4-FFF2-40B4-BE49-F238E27FC236}">
                  <a16:creationId xmlns:a16="http://schemas.microsoft.com/office/drawing/2014/main" id="{71730B3F-4A0E-4FF2-9C01-B22AB1E4D6C6}"/>
                </a:ext>
              </a:extLst>
            </p:cNvPr>
            <p:cNvSpPr txBox="1"/>
            <p:nvPr/>
          </p:nvSpPr>
          <p:spPr bwMode="auto">
            <a:xfrm>
              <a:off x="3263445" y="5088416"/>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a:t>
              </a:r>
            </a:p>
          </p:txBody>
        </p:sp>
        <p:sp>
          <p:nvSpPr>
            <p:cNvPr id="11" name="TextBox 10">
              <a:extLst>
                <a:ext uri="{FF2B5EF4-FFF2-40B4-BE49-F238E27FC236}">
                  <a16:creationId xmlns:a16="http://schemas.microsoft.com/office/drawing/2014/main" id="{73F82667-C8CD-466B-A468-7FE8CF536CB6}"/>
                </a:ext>
              </a:extLst>
            </p:cNvPr>
            <p:cNvSpPr txBox="1"/>
            <p:nvPr/>
          </p:nvSpPr>
          <p:spPr bwMode="auto">
            <a:xfrm>
              <a:off x="5948114" y="5088416"/>
              <a:ext cx="32252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Myriad Pro Semibold" charset="0"/>
                </a:rPr>
                <a:t>1</a:t>
              </a:r>
            </a:p>
          </p:txBody>
        </p:sp>
        <p:sp>
          <p:nvSpPr>
            <p:cNvPr id="12" name="TextBox 11">
              <a:extLst>
                <a:ext uri="{FF2B5EF4-FFF2-40B4-BE49-F238E27FC236}">
                  <a16:creationId xmlns:a16="http://schemas.microsoft.com/office/drawing/2014/main" id="{290D5C68-C022-4634-9A63-195ACCEAAA67}"/>
                </a:ext>
              </a:extLst>
            </p:cNvPr>
            <p:cNvSpPr txBox="1"/>
            <p:nvPr/>
          </p:nvSpPr>
          <p:spPr bwMode="auto">
            <a:xfrm>
              <a:off x="4015718" y="5088416"/>
              <a:ext cx="7745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Myriad Pro Semibold" charset="0"/>
                </a:rPr>
                <a:t>0.71</a:t>
              </a:r>
            </a:p>
          </p:txBody>
        </p:sp>
        <p:sp>
          <p:nvSpPr>
            <p:cNvPr id="13" name="TextBox 12">
              <a:extLst>
                <a:ext uri="{FF2B5EF4-FFF2-40B4-BE49-F238E27FC236}">
                  <a16:creationId xmlns:a16="http://schemas.microsoft.com/office/drawing/2014/main" id="{732F2482-36B1-44AD-AD86-E794F9EF5396}"/>
                </a:ext>
              </a:extLst>
            </p:cNvPr>
            <p:cNvSpPr txBox="1"/>
            <p:nvPr/>
          </p:nvSpPr>
          <p:spPr bwMode="auto">
            <a:xfrm>
              <a:off x="2117566" y="5088416"/>
              <a:ext cx="82426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Myriad Pro Semibold" charset="0"/>
                </a:rPr>
                <a:t>0.29</a:t>
              </a:r>
            </a:p>
          </p:txBody>
        </p:sp>
        <p:sp>
          <p:nvSpPr>
            <p:cNvPr id="14" name="TextBox 13">
              <a:extLst>
                <a:ext uri="{FF2B5EF4-FFF2-40B4-BE49-F238E27FC236}">
                  <a16:creationId xmlns:a16="http://schemas.microsoft.com/office/drawing/2014/main" id="{3FCEC504-F870-4FC3-9242-995751D9F9DC}"/>
                </a:ext>
              </a:extLst>
            </p:cNvPr>
            <p:cNvSpPr txBox="1"/>
            <p:nvPr/>
          </p:nvSpPr>
          <p:spPr bwMode="auto">
            <a:xfrm>
              <a:off x="5032541" y="5088416"/>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a:t>
              </a:r>
            </a:p>
          </p:txBody>
        </p:sp>
      </p:grpSp>
      <p:sp>
        <p:nvSpPr>
          <p:cNvPr id="15" name="TextBox 14">
            <a:extLst>
              <a:ext uri="{FF2B5EF4-FFF2-40B4-BE49-F238E27FC236}">
                <a16:creationId xmlns:a16="http://schemas.microsoft.com/office/drawing/2014/main" id="{72CD3F45-13E0-4931-9291-44D9C5001E5D}"/>
              </a:ext>
            </a:extLst>
          </p:cNvPr>
          <p:cNvSpPr txBox="1"/>
          <p:nvPr/>
        </p:nvSpPr>
        <p:spPr bwMode="auto">
          <a:xfrm>
            <a:off x="6512053" y="1826770"/>
            <a:ext cx="40267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Semibold"/>
                <a:ea typeface="Myriad Pro Semibold" charset="0"/>
                <a:cs typeface="Myriad Pro Semibold" charset="0"/>
              </a:rPr>
              <a:t>=</a:t>
            </a:r>
          </a:p>
        </p:txBody>
      </p:sp>
      <p:sp>
        <p:nvSpPr>
          <p:cNvPr id="16" name="TextBox 15">
            <a:extLst>
              <a:ext uri="{FF2B5EF4-FFF2-40B4-BE49-F238E27FC236}">
                <a16:creationId xmlns:a16="http://schemas.microsoft.com/office/drawing/2014/main" id="{B43DE4C7-0327-4BB9-AF76-F87E725CB2F1}"/>
              </a:ext>
            </a:extLst>
          </p:cNvPr>
          <p:cNvSpPr txBox="1"/>
          <p:nvPr/>
        </p:nvSpPr>
        <p:spPr bwMode="auto">
          <a:xfrm>
            <a:off x="4742957" y="1826770"/>
            <a:ext cx="40267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Semibold"/>
                <a:ea typeface="Myriad Pro Semibold" charset="0"/>
                <a:cs typeface="Myriad Pro Semibold" charset="0"/>
              </a:rPr>
              <a:t>+</a:t>
            </a:r>
          </a:p>
        </p:txBody>
      </p:sp>
      <p:sp>
        <p:nvSpPr>
          <p:cNvPr id="18" name="Rectangle 17">
            <a:extLst>
              <a:ext uri="{FF2B5EF4-FFF2-40B4-BE49-F238E27FC236}">
                <a16:creationId xmlns:a16="http://schemas.microsoft.com/office/drawing/2014/main" id="{0EBCE1AC-8CC0-441F-8C91-A4BAD414A114}"/>
              </a:ext>
            </a:extLst>
          </p:cNvPr>
          <p:cNvSpPr/>
          <p:nvPr/>
        </p:nvSpPr>
        <p:spPr bwMode="auto">
          <a:xfrm>
            <a:off x="7254311" y="1708635"/>
            <a:ext cx="684000" cy="684000"/>
          </a:xfrm>
          <a:prstGeom prst="rect">
            <a:avLst/>
          </a:prstGeom>
          <a:noFill/>
          <a:ln w="57150" cap="flat" cmpd="sng" algn="ctr">
            <a:solidFill>
              <a:schemeClr val="tx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latin typeface="Arial" charset="0"/>
            </a:endParaRPr>
          </a:p>
        </p:txBody>
      </p:sp>
      <p:sp>
        <p:nvSpPr>
          <p:cNvPr id="20" name="TextBox 19">
            <a:extLst>
              <a:ext uri="{FF2B5EF4-FFF2-40B4-BE49-F238E27FC236}">
                <a16:creationId xmlns:a16="http://schemas.microsoft.com/office/drawing/2014/main" id="{062BFC83-F583-4F4F-8915-A85F28F81E36}"/>
              </a:ext>
            </a:extLst>
          </p:cNvPr>
          <p:cNvSpPr txBox="1"/>
          <p:nvPr/>
        </p:nvSpPr>
        <p:spPr bwMode="auto">
          <a:xfrm>
            <a:off x="4947429" y="3257966"/>
            <a:ext cx="79861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+ 28</a:t>
            </a:r>
            <a:endParaRPr lang="en-GB" sz="2400" dirty="0">
              <a:solidFill>
                <a:srgbClr val="959595"/>
              </a:solidFill>
              <a:latin typeface="Comic Sans MS" panose="030F0702030302020204" pitchFamily="66" charset="0"/>
              <a:ea typeface="Myriad Pro Semibold" charset="0"/>
              <a:cs typeface="Myriad Pro Semibold" charset="0"/>
            </a:endParaRPr>
          </a:p>
        </p:txBody>
      </p:sp>
      <p:sp>
        <p:nvSpPr>
          <p:cNvPr id="21" name="TextBox 20">
            <a:extLst>
              <a:ext uri="{FF2B5EF4-FFF2-40B4-BE49-F238E27FC236}">
                <a16:creationId xmlns:a16="http://schemas.microsoft.com/office/drawing/2014/main" id="{D123427A-238F-48AB-915E-9952E3A95DB4}"/>
              </a:ext>
            </a:extLst>
          </p:cNvPr>
          <p:cNvSpPr txBox="1"/>
          <p:nvPr/>
        </p:nvSpPr>
        <p:spPr bwMode="auto">
          <a:xfrm>
            <a:off x="7795201" y="3257966"/>
            <a:ext cx="79861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+ 28</a:t>
            </a:r>
            <a:endParaRPr lang="en-GB" sz="2400" dirty="0">
              <a:solidFill>
                <a:srgbClr val="959595"/>
              </a:solidFill>
              <a:latin typeface="Comic Sans MS" panose="030F0702030302020204" pitchFamily="66" charset="0"/>
              <a:ea typeface="Myriad Pro Semibold" charset="0"/>
              <a:cs typeface="Myriad Pro Semibold" charset="0"/>
            </a:endParaRPr>
          </a:p>
        </p:txBody>
      </p:sp>
      <p:pic>
        <p:nvPicPr>
          <p:cNvPr id="22" name="Picture 21" descr="A close up of a logo  Description generated with high confidence">
            <a:extLst>
              <a:ext uri="{FF2B5EF4-FFF2-40B4-BE49-F238E27FC236}">
                <a16:creationId xmlns:a16="http://schemas.microsoft.com/office/drawing/2014/main" id="{34A930E3-9282-457A-9B55-5BD3988DF1E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7513156" y="2793362"/>
            <a:ext cx="194527" cy="1390870"/>
          </a:xfrm>
          <a:prstGeom prst="rect">
            <a:avLst/>
          </a:prstGeom>
        </p:spPr>
      </p:pic>
      <p:pic>
        <p:nvPicPr>
          <p:cNvPr id="23" name="Picture 22" descr="A close up of a logo  Description generated with high confidence">
            <a:extLst>
              <a:ext uri="{FF2B5EF4-FFF2-40B4-BE49-F238E27FC236}">
                <a16:creationId xmlns:a16="http://schemas.microsoft.com/office/drawing/2014/main" id="{32C70AE4-11AB-42EC-AD09-3C4D705BE1E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5782509" y="2793362"/>
            <a:ext cx="194527" cy="1390870"/>
          </a:xfrm>
          <a:prstGeom prst="rect">
            <a:avLst/>
          </a:prstGeom>
        </p:spPr>
      </p:pic>
    </p:spTree>
    <p:extLst>
      <p:ext uri="{BB962C8B-B14F-4D97-AF65-F5344CB8AC3E}">
        <p14:creationId xmlns:p14="http://schemas.microsoft.com/office/powerpoint/2010/main" val="33225801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wipe(down)">
                                      <p:cBhvr>
                                        <p:cTn id="12" dur="500"/>
                                        <p:tgtEl>
                                          <p:spTgt spid="23"/>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500"/>
                                        <p:tgtEl>
                                          <p:spTgt spid="20"/>
                                        </p:tgtEl>
                                      </p:cBhvr>
                                    </p:animEffect>
                                  </p:childTnLst>
                                </p:cTn>
                              </p:par>
                              <p:par>
                                <p:cTn id="16" presetID="22" presetClass="entr" presetSubtype="4" fill="hold" nodeType="with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wipe(down)">
                                      <p:cBhvr>
                                        <p:cTn id="18" dur="500"/>
                                        <p:tgtEl>
                                          <p:spTgt spid="22"/>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500"/>
                                        <p:tgtEl>
                                          <p:spTgt spid="21"/>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0" grpId="0"/>
      <p:bldP spid="2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1.28 Common structures </a:t>
            </a:r>
            <a:r>
              <a:rPr lang="en-US" dirty="0"/>
              <a:t>– step 1:1</a:t>
            </a:r>
          </a:p>
        </p:txBody>
      </p:sp>
      <p:pic>
        <p:nvPicPr>
          <p:cNvPr id="6" name="Picture 5">
            <a:extLst>
              <a:ext uri="{FF2B5EF4-FFF2-40B4-BE49-F238E27FC236}">
                <a16:creationId xmlns:a16="http://schemas.microsoft.com/office/drawing/2014/main" id="{0B78F023-8A23-46CC-B136-26183775CE4F}"/>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690390" y="2585217"/>
            <a:ext cx="6811223" cy="1687566"/>
          </a:xfrm>
          <a:prstGeom prst="rect">
            <a:avLst/>
          </a:prstGeom>
        </p:spPr>
      </p:pic>
      <p:sp>
        <p:nvSpPr>
          <p:cNvPr id="7" name="Rectangle 6">
            <a:extLst>
              <a:ext uri="{FF2B5EF4-FFF2-40B4-BE49-F238E27FC236}">
                <a16:creationId xmlns:a16="http://schemas.microsoft.com/office/drawing/2014/main" id="{8C5DC982-A6AC-44F3-8F22-A649A5A0A68D}"/>
              </a:ext>
            </a:extLst>
          </p:cNvPr>
          <p:cNvSpPr/>
          <p:nvPr/>
        </p:nvSpPr>
        <p:spPr bwMode="auto">
          <a:xfrm>
            <a:off x="2690389" y="2306107"/>
            <a:ext cx="2284466" cy="1070169"/>
          </a:xfrm>
          <a:prstGeom prst="rect">
            <a:avLst/>
          </a:prstGeom>
          <a:solidFill>
            <a:schemeClr val="bg1"/>
          </a:solidFill>
          <a:ln>
            <a:noFill/>
          </a:ln>
        </p:spPr>
        <p:style>
          <a:lnRef idx="2">
            <a:schemeClr val="accent3">
              <a:shade val="50000"/>
            </a:schemeClr>
          </a:lnRef>
          <a:fillRef idx="1">
            <a:schemeClr val="accent3"/>
          </a:fillRef>
          <a:effectRef idx="0">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solidFill>
                <a:schemeClr val="tx1"/>
              </a:solidFill>
              <a:latin typeface="Arial" charset="0"/>
            </a:endParaRPr>
          </a:p>
        </p:txBody>
      </p:sp>
      <p:sp>
        <p:nvSpPr>
          <p:cNvPr id="14" name="Isosceles Triangle 13">
            <a:extLst>
              <a:ext uri="{FF2B5EF4-FFF2-40B4-BE49-F238E27FC236}">
                <a16:creationId xmlns:a16="http://schemas.microsoft.com/office/drawing/2014/main" id="{E274C410-2616-4798-97EB-47B573B19F34}"/>
              </a:ext>
            </a:extLst>
          </p:cNvPr>
          <p:cNvSpPr/>
          <p:nvPr/>
        </p:nvSpPr>
        <p:spPr bwMode="auto">
          <a:xfrm rot="16200000">
            <a:off x="4941879" y="2940486"/>
            <a:ext cx="184545" cy="166212"/>
          </a:xfrm>
          <a:prstGeom prst="triangle">
            <a:avLst/>
          </a:prstGeom>
          <a:solidFill>
            <a:srgbClr val="232322"/>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latin typeface="Arial" charset="0"/>
            </a:endParaRPr>
          </a:p>
        </p:txBody>
      </p:sp>
      <p:sp>
        <p:nvSpPr>
          <p:cNvPr id="8" name="Rectangle 7">
            <a:extLst>
              <a:ext uri="{FF2B5EF4-FFF2-40B4-BE49-F238E27FC236}">
                <a16:creationId xmlns:a16="http://schemas.microsoft.com/office/drawing/2014/main" id="{1FE350B6-094F-4615-A3FD-FB499CC1A0A8}"/>
              </a:ext>
            </a:extLst>
          </p:cNvPr>
          <p:cNvSpPr/>
          <p:nvPr/>
        </p:nvSpPr>
        <p:spPr bwMode="auto">
          <a:xfrm>
            <a:off x="4958185" y="2306106"/>
            <a:ext cx="4545809" cy="1070169"/>
          </a:xfrm>
          <a:prstGeom prst="rect">
            <a:avLst/>
          </a:prstGeom>
          <a:solidFill>
            <a:schemeClr val="bg1"/>
          </a:solidFill>
          <a:ln>
            <a:noFill/>
          </a:ln>
        </p:spPr>
        <p:style>
          <a:lnRef idx="2">
            <a:schemeClr val="accent3">
              <a:shade val="50000"/>
            </a:schemeClr>
          </a:lnRef>
          <a:fillRef idx="1">
            <a:schemeClr val="accent3"/>
          </a:fillRef>
          <a:effectRef idx="0">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solidFill>
                <a:schemeClr val="tx1"/>
              </a:solidFill>
              <a:latin typeface="Arial" charset="0"/>
            </a:endParaRPr>
          </a:p>
        </p:txBody>
      </p:sp>
    </p:spTree>
    <p:extLst>
      <p:ext uri="{BB962C8B-B14F-4D97-AF65-F5344CB8AC3E}">
        <p14:creationId xmlns:p14="http://schemas.microsoft.com/office/powerpoint/2010/main" val="37320195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1.29 Equivalence and compensation – step 2:5</a:t>
            </a:r>
          </a:p>
        </p:txBody>
      </p:sp>
      <p:sp>
        <p:nvSpPr>
          <p:cNvPr id="3" name="TextBox 2">
            <a:extLst>
              <a:ext uri="{FF2B5EF4-FFF2-40B4-BE49-F238E27FC236}">
                <a16:creationId xmlns:a16="http://schemas.microsoft.com/office/drawing/2014/main" id="{7BF02CA3-764F-4BCD-AA1D-1754540C10E7}"/>
              </a:ext>
            </a:extLst>
          </p:cNvPr>
          <p:cNvSpPr txBox="1"/>
          <p:nvPr/>
        </p:nvSpPr>
        <p:spPr bwMode="auto">
          <a:xfrm>
            <a:off x="3148497" y="1826770"/>
            <a:ext cx="132600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Semibold"/>
                <a:ea typeface="Myriad Pro Semibold" charset="0"/>
                <a:cs typeface="Myriad Pro Semibold" charset="0"/>
              </a:rPr>
              <a:t>646,000</a:t>
            </a:r>
          </a:p>
        </p:txBody>
      </p:sp>
      <p:sp>
        <p:nvSpPr>
          <p:cNvPr id="4" name="TextBox 3">
            <a:extLst>
              <a:ext uri="{FF2B5EF4-FFF2-40B4-BE49-F238E27FC236}">
                <a16:creationId xmlns:a16="http://schemas.microsoft.com/office/drawing/2014/main" id="{291842F5-483F-4193-9AD7-53CC0ADB5BDB}"/>
              </a:ext>
            </a:extLst>
          </p:cNvPr>
          <p:cNvSpPr txBox="1"/>
          <p:nvPr/>
        </p:nvSpPr>
        <p:spPr bwMode="auto">
          <a:xfrm>
            <a:off x="5386409" y="1826770"/>
            <a:ext cx="114967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Semibold"/>
                <a:ea typeface="Myriad Pro Semibold" charset="0"/>
                <a:cs typeface="Myriad Pro Semibold" charset="0"/>
              </a:rPr>
              <a:t>54,000</a:t>
            </a:r>
          </a:p>
        </p:txBody>
      </p:sp>
      <p:sp>
        <p:nvSpPr>
          <p:cNvPr id="5" name="TextBox 4">
            <a:extLst>
              <a:ext uri="{FF2B5EF4-FFF2-40B4-BE49-F238E27FC236}">
                <a16:creationId xmlns:a16="http://schemas.microsoft.com/office/drawing/2014/main" id="{AE79AF41-3A62-4EC8-8F0A-4CD1D6684B3F}"/>
              </a:ext>
            </a:extLst>
          </p:cNvPr>
          <p:cNvSpPr txBox="1"/>
          <p:nvPr/>
        </p:nvSpPr>
        <p:spPr bwMode="auto">
          <a:xfrm>
            <a:off x="7576605" y="1826770"/>
            <a:ext cx="144302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solidFill>
                  <a:srgbClr val="959595"/>
                </a:solidFill>
                <a:latin typeface="Comic Sans MS" panose="030F0702030302020204" pitchFamily="66" charset="0"/>
                <a:ea typeface="Myriad Pro Semibold" charset="0"/>
                <a:cs typeface="Myriad Pro Semibold" charset="0"/>
              </a:rPr>
              <a:t>700,000</a:t>
            </a:r>
          </a:p>
        </p:txBody>
      </p:sp>
      <p:grpSp>
        <p:nvGrpSpPr>
          <p:cNvPr id="20" name="Group 19"/>
          <p:cNvGrpSpPr/>
          <p:nvPr/>
        </p:nvGrpSpPr>
        <p:grpSpPr>
          <a:xfrm>
            <a:off x="3219028" y="4689160"/>
            <a:ext cx="5751711" cy="461665"/>
            <a:chOff x="1695027" y="4689159"/>
            <a:chExt cx="5751711" cy="461665"/>
          </a:xfrm>
        </p:grpSpPr>
        <p:sp>
          <p:nvSpPr>
            <p:cNvPr id="7" name="TextBox 6">
              <a:extLst>
                <a:ext uri="{FF2B5EF4-FFF2-40B4-BE49-F238E27FC236}">
                  <a16:creationId xmlns:a16="http://schemas.microsoft.com/office/drawing/2014/main" id="{71730B3F-4A0E-4FF2-9C01-B22AB1E4D6C6}"/>
                </a:ext>
              </a:extLst>
            </p:cNvPr>
            <p:cNvSpPr txBox="1"/>
            <p:nvPr/>
          </p:nvSpPr>
          <p:spPr bwMode="auto">
            <a:xfrm>
              <a:off x="3134064" y="4689159"/>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a:t>
              </a:r>
            </a:p>
          </p:txBody>
        </p:sp>
        <p:sp>
          <p:nvSpPr>
            <p:cNvPr id="8" name="TextBox 7">
              <a:extLst>
                <a:ext uri="{FF2B5EF4-FFF2-40B4-BE49-F238E27FC236}">
                  <a16:creationId xmlns:a16="http://schemas.microsoft.com/office/drawing/2014/main" id="{73F82667-C8CD-466B-A468-7FE8CF536CB6}"/>
                </a:ext>
              </a:extLst>
            </p:cNvPr>
            <p:cNvSpPr txBox="1"/>
            <p:nvPr/>
          </p:nvSpPr>
          <p:spPr bwMode="auto">
            <a:xfrm>
              <a:off x="6101497" y="4689159"/>
              <a:ext cx="134524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Myriad Pro Semibold" charset="0"/>
                </a:rPr>
                <a:t>100,000</a:t>
              </a:r>
            </a:p>
          </p:txBody>
        </p:sp>
        <p:sp>
          <p:nvSpPr>
            <p:cNvPr id="9" name="TextBox 8">
              <a:extLst>
                <a:ext uri="{FF2B5EF4-FFF2-40B4-BE49-F238E27FC236}">
                  <a16:creationId xmlns:a16="http://schemas.microsoft.com/office/drawing/2014/main" id="{290D5C68-C022-4634-9A63-195ACCEAAA67}"/>
                </a:ext>
              </a:extLst>
            </p:cNvPr>
            <p:cNvSpPr txBox="1"/>
            <p:nvPr/>
          </p:nvSpPr>
          <p:spPr bwMode="auto">
            <a:xfrm>
              <a:off x="3833554" y="4689159"/>
              <a:ext cx="120738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Myriad Pro Semibold" charset="0"/>
                </a:rPr>
                <a:t>54,000</a:t>
              </a:r>
            </a:p>
          </p:txBody>
        </p:sp>
        <p:sp>
          <p:nvSpPr>
            <p:cNvPr id="10" name="TextBox 9">
              <a:extLst>
                <a:ext uri="{FF2B5EF4-FFF2-40B4-BE49-F238E27FC236}">
                  <a16:creationId xmlns:a16="http://schemas.microsoft.com/office/drawing/2014/main" id="{732F2482-36B1-44AD-AD86-E794F9EF5396}"/>
                </a:ext>
              </a:extLst>
            </p:cNvPr>
            <p:cNvSpPr txBox="1"/>
            <p:nvPr/>
          </p:nvSpPr>
          <p:spPr bwMode="auto">
            <a:xfrm>
              <a:off x="1695027" y="4689159"/>
              <a:ext cx="120738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Myriad Pro Semibold" charset="0"/>
                </a:rPr>
                <a:t>46,000</a:t>
              </a:r>
            </a:p>
          </p:txBody>
        </p:sp>
        <p:sp>
          <p:nvSpPr>
            <p:cNvPr id="11" name="TextBox 10">
              <a:extLst>
                <a:ext uri="{FF2B5EF4-FFF2-40B4-BE49-F238E27FC236}">
                  <a16:creationId xmlns:a16="http://schemas.microsoft.com/office/drawing/2014/main" id="{3FCEC504-F870-4FC3-9242-995751D9F9DC}"/>
                </a:ext>
              </a:extLst>
            </p:cNvPr>
            <p:cNvSpPr txBox="1"/>
            <p:nvPr/>
          </p:nvSpPr>
          <p:spPr bwMode="auto">
            <a:xfrm>
              <a:off x="5347660" y="4689159"/>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a:t>
              </a:r>
            </a:p>
          </p:txBody>
        </p:sp>
      </p:grpSp>
      <p:sp>
        <p:nvSpPr>
          <p:cNvPr id="12" name="TextBox 11">
            <a:extLst>
              <a:ext uri="{FF2B5EF4-FFF2-40B4-BE49-F238E27FC236}">
                <a16:creationId xmlns:a16="http://schemas.microsoft.com/office/drawing/2014/main" id="{72CD3F45-13E0-4931-9291-44D9C5001E5D}"/>
              </a:ext>
            </a:extLst>
          </p:cNvPr>
          <p:cNvSpPr txBox="1"/>
          <p:nvPr/>
        </p:nvSpPr>
        <p:spPr bwMode="auto">
          <a:xfrm>
            <a:off x="6867653" y="1826770"/>
            <a:ext cx="40267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Semibold"/>
                <a:ea typeface="Myriad Pro Semibold" charset="0"/>
                <a:cs typeface="Myriad Pro Semibold" charset="0"/>
              </a:rPr>
              <a:t>=</a:t>
            </a:r>
          </a:p>
        </p:txBody>
      </p:sp>
      <p:sp>
        <p:nvSpPr>
          <p:cNvPr id="13" name="TextBox 12">
            <a:extLst>
              <a:ext uri="{FF2B5EF4-FFF2-40B4-BE49-F238E27FC236}">
                <a16:creationId xmlns:a16="http://schemas.microsoft.com/office/drawing/2014/main" id="{B43DE4C7-0327-4BB9-AF76-F87E725CB2F1}"/>
              </a:ext>
            </a:extLst>
          </p:cNvPr>
          <p:cNvSpPr txBox="1"/>
          <p:nvPr/>
        </p:nvSpPr>
        <p:spPr bwMode="auto">
          <a:xfrm>
            <a:off x="4654057" y="1826770"/>
            <a:ext cx="40267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Semibold"/>
                <a:ea typeface="Myriad Pro Semibold" charset="0"/>
                <a:cs typeface="Myriad Pro Semibold" charset="0"/>
              </a:rPr>
              <a:t>+</a:t>
            </a:r>
          </a:p>
        </p:txBody>
      </p:sp>
      <p:sp>
        <p:nvSpPr>
          <p:cNvPr id="14" name="Rectangle 13">
            <a:extLst>
              <a:ext uri="{FF2B5EF4-FFF2-40B4-BE49-F238E27FC236}">
                <a16:creationId xmlns:a16="http://schemas.microsoft.com/office/drawing/2014/main" id="{0EBCE1AC-8CC0-441F-8C91-A4BAD414A114}"/>
              </a:ext>
            </a:extLst>
          </p:cNvPr>
          <p:cNvSpPr/>
          <p:nvPr/>
        </p:nvSpPr>
        <p:spPr bwMode="auto">
          <a:xfrm>
            <a:off x="7546409" y="1708635"/>
            <a:ext cx="1512000" cy="684000"/>
          </a:xfrm>
          <a:prstGeom prst="rect">
            <a:avLst/>
          </a:prstGeom>
          <a:noFill/>
          <a:ln w="57150" cap="flat" cmpd="sng" algn="ctr">
            <a:solidFill>
              <a:schemeClr val="tx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latin typeface="Arial" charset="0"/>
            </a:endParaRPr>
          </a:p>
        </p:txBody>
      </p:sp>
      <p:sp>
        <p:nvSpPr>
          <p:cNvPr id="15" name="TextBox 14">
            <a:extLst>
              <a:ext uri="{FF2B5EF4-FFF2-40B4-BE49-F238E27FC236}">
                <a16:creationId xmlns:a16="http://schemas.microsoft.com/office/drawing/2014/main" id="{062BFC83-F583-4F4F-8915-A85F28F81E36}"/>
              </a:ext>
            </a:extLst>
          </p:cNvPr>
          <p:cNvSpPr txBox="1"/>
          <p:nvPr/>
        </p:nvSpPr>
        <p:spPr bwMode="auto">
          <a:xfrm>
            <a:off x="2220887" y="3257966"/>
            <a:ext cx="163378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+ 600,000</a:t>
            </a:r>
            <a:endParaRPr lang="en-GB" sz="2400" dirty="0">
              <a:solidFill>
                <a:srgbClr val="959595"/>
              </a:solidFill>
              <a:latin typeface="Comic Sans MS" panose="030F0702030302020204" pitchFamily="66" charset="0"/>
              <a:ea typeface="Myriad Pro Semibold" charset="0"/>
              <a:cs typeface="Myriad Pro Semibold" charset="0"/>
            </a:endParaRPr>
          </a:p>
        </p:txBody>
      </p:sp>
      <p:sp>
        <p:nvSpPr>
          <p:cNvPr id="16" name="TextBox 15">
            <a:extLst>
              <a:ext uri="{FF2B5EF4-FFF2-40B4-BE49-F238E27FC236}">
                <a16:creationId xmlns:a16="http://schemas.microsoft.com/office/drawing/2014/main" id="{D123427A-238F-48AB-915E-9952E3A95DB4}"/>
              </a:ext>
            </a:extLst>
          </p:cNvPr>
          <p:cNvSpPr txBox="1"/>
          <p:nvPr/>
        </p:nvSpPr>
        <p:spPr bwMode="auto">
          <a:xfrm>
            <a:off x="8310910" y="3257966"/>
            <a:ext cx="163378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+ 600,000</a:t>
            </a:r>
            <a:endParaRPr lang="en-GB" sz="2400" dirty="0">
              <a:solidFill>
                <a:srgbClr val="959595"/>
              </a:solidFill>
              <a:latin typeface="Comic Sans MS" panose="030F0702030302020204" pitchFamily="66" charset="0"/>
              <a:ea typeface="Myriad Pro Semibold" charset="0"/>
              <a:cs typeface="Myriad Pro Semibold" charset="0"/>
            </a:endParaRPr>
          </a:p>
        </p:txBody>
      </p:sp>
      <p:pic>
        <p:nvPicPr>
          <p:cNvPr id="17" name="Picture 16" descr="A close up of a logo  Description generated with high confidence">
            <a:extLst>
              <a:ext uri="{FF2B5EF4-FFF2-40B4-BE49-F238E27FC236}">
                <a16:creationId xmlns:a16="http://schemas.microsoft.com/office/drawing/2014/main" id="{34A930E3-9282-457A-9B55-5BD3988DF1E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8205146" y="2793362"/>
            <a:ext cx="194527" cy="1390870"/>
          </a:xfrm>
          <a:prstGeom prst="rect">
            <a:avLst/>
          </a:prstGeom>
        </p:spPr>
      </p:pic>
      <p:pic>
        <p:nvPicPr>
          <p:cNvPr id="18" name="Picture 17" descr="A close up of a logo  Description generated with high confidence">
            <a:extLst>
              <a:ext uri="{FF2B5EF4-FFF2-40B4-BE49-F238E27FC236}">
                <a16:creationId xmlns:a16="http://schemas.microsoft.com/office/drawing/2014/main" id="{32C70AE4-11AB-42EC-AD09-3C4D705BE1E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3750855" y="2793362"/>
            <a:ext cx="194527" cy="1390870"/>
          </a:xfrm>
          <a:prstGeom prst="rect">
            <a:avLst/>
          </a:prstGeom>
        </p:spPr>
      </p:pic>
    </p:spTree>
    <p:extLst>
      <p:ext uri="{BB962C8B-B14F-4D97-AF65-F5344CB8AC3E}">
        <p14:creationId xmlns:p14="http://schemas.microsoft.com/office/powerpoint/2010/main" val="37894459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down)">
                                      <p:cBhvr>
                                        <p:cTn id="12" dur="500"/>
                                        <p:tgtEl>
                                          <p:spTgt spid="18"/>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par>
                                <p:cTn id="16" presetID="22" presetClass="entr" presetSubtype="4" fill="hold" nodeType="with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wipe(down)">
                                      <p:cBhvr>
                                        <p:cTn id="18" dur="500"/>
                                        <p:tgtEl>
                                          <p:spTgt spid="17"/>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500"/>
                                        <p:tgtEl>
                                          <p:spTgt spid="16"/>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5" grpId="0"/>
      <p:bldP spid="16" grpId="0"/>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6, Unit 1, Learning Outcome 16</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2300077952"/>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16</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solve calculations with missing addends</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6289353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6, Unit 1, Learning Outcome 16</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3"/>
              </a:rPr>
              <a:t>1.29 Using equivalence and the compensation category to calculate</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840053706"/>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2:7 – 2:9</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18-20</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4"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10" name="Picture Placeholder 9" descr="A picture containing text  Description automatically generated">
            <a:extLst>
              <a:ext uri="{FF2B5EF4-FFF2-40B4-BE49-F238E27FC236}">
                <a16:creationId xmlns:a16="http://schemas.microsoft.com/office/drawing/2014/main" id="{96CB3017-4620-4465-BCF5-EAF71C596A98}"/>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222" b="222"/>
          <a:stretch>
            <a:fillRect/>
          </a:stretch>
        </p:blipFill>
        <p:spPr/>
      </p:pic>
    </p:spTree>
    <p:extLst>
      <p:ext uri="{BB962C8B-B14F-4D97-AF65-F5344CB8AC3E}">
        <p14:creationId xmlns:p14="http://schemas.microsoft.com/office/powerpoint/2010/main" val="208792294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1.29 Equivalence and compensation – step 2:7</a:t>
            </a:r>
          </a:p>
        </p:txBody>
      </p:sp>
      <p:sp>
        <p:nvSpPr>
          <p:cNvPr id="5" name="TextBox 4">
            <a:extLst>
              <a:ext uri="{FF2B5EF4-FFF2-40B4-BE49-F238E27FC236}">
                <a16:creationId xmlns:a16="http://schemas.microsoft.com/office/drawing/2014/main" id="{7BF02CA3-764F-4BCD-AA1D-1754540C10E7}"/>
              </a:ext>
            </a:extLst>
          </p:cNvPr>
          <p:cNvSpPr txBox="1"/>
          <p:nvPr/>
        </p:nvSpPr>
        <p:spPr bwMode="auto">
          <a:xfrm>
            <a:off x="3852456" y="1712458"/>
            <a:ext cx="5277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36</a:t>
            </a:r>
          </a:p>
        </p:txBody>
      </p:sp>
      <p:sp>
        <p:nvSpPr>
          <p:cNvPr id="6" name="TextBox 5">
            <a:extLst>
              <a:ext uri="{FF2B5EF4-FFF2-40B4-BE49-F238E27FC236}">
                <a16:creationId xmlns:a16="http://schemas.microsoft.com/office/drawing/2014/main" id="{291842F5-483F-4193-9AD7-53CC0ADB5BDB}"/>
              </a:ext>
            </a:extLst>
          </p:cNvPr>
          <p:cNvSpPr txBox="1"/>
          <p:nvPr/>
        </p:nvSpPr>
        <p:spPr bwMode="auto">
          <a:xfrm>
            <a:off x="5748203" y="1712458"/>
            <a:ext cx="5277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47</a:t>
            </a:r>
          </a:p>
        </p:txBody>
      </p:sp>
      <p:sp>
        <p:nvSpPr>
          <p:cNvPr id="7" name="TextBox 6">
            <a:extLst>
              <a:ext uri="{FF2B5EF4-FFF2-40B4-BE49-F238E27FC236}">
                <a16:creationId xmlns:a16="http://schemas.microsoft.com/office/drawing/2014/main" id="{AE79AF41-3A62-4EC8-8F0A-4CD1D6684B3F}"/>
              </a:ext>
            </a:extLst>
          </p:cNvPr>
          <p:cNvSpPr txBox="1"/>
          <p:nvPr/>
        </p:nvSpPr>
        <p:spPr bwMode="auto">
          <a:xfrm>
            <a:off x="7448162" y="1712458"/>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83</a:t>
            </a:r>
            <a:endParaRPr lang="en-GB" sz="2400" dirty="0">
              <a:latin typeface="Comic Sans MS" panose="030F0702030302020204" pitchFamily="66" charset="0"/>
              <a:ea typeface="Myriad Pro Semibold" charset="0"/>
              <a:cs typeface="Myriad Pro Semibold" charset="0"/>
            </a:endParaRPr>
          </a:p>
        </p:txBody>
      </p:sp>
      <p:sp>
        <p:nvSpPr>
          <p:cNvPr id="9" name="TextBox 8">
            <a:extLst>
              <a:ext uri="{FF2B5EF4-FFF2-40B4-BE49-F238E27FC236}">
                <a16:creationId xmlns:a16="http://schemas.microsoft.com/office/drawing/2014/main" id="{71730B3F-4A0E-4FF2-9C01-B22AB1E4D6C6}"/>
              </a:ext>
            </a:extLst>
          </p:cNvPr>
          <p:cNvSpPr txBox="1"/>
          <p:nvPr/>
        </p:nvSpPr>
        <p:spPr bwMode="auto">
          <a:xfrm>
            <a:off x="4857270" y="4574848"/>
            <a:ext cx="4026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Semibold"/>
                <a:ea typeface="Myriad Pro Semibold" charset="0"/>
                <a:cs typeface="Myriad Pro Semibold" charset="0"/>
              </a:rPr>
              <a:t>+</a:t>
            </a:r>
          </a:p>
        </p:txBody>
      </p:sp>
      <p:sp>
        <p:nvSpPr>
          <p:cNvPr id="10" name="TextBox 9">
            <a:extLst>
              <a:ext uri="{FF2B5EF4-FFF2-40B4-BE49-F238E27FC236}">
                <a16:creationId xmlns:a16="http://schemas.microsoft.com/office/drawing/2014/main" id="{73F82667-C8CD-466B-A468-7FE8CF536CB6}"/>
              </a:ext>
            </a:extLst>
          </p:cNvPr>
          <p:cNvSpPr txBox="1"/>
          <p:nvPr/>
        </p:nvSpPr>
        <p:spPr bwMode="auto">
          <a:xfrm>
            <a:off x="7438543" y="4574848"/>
            <a:ext cx="53732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Semibold"/>
                <a:ea typeface="Myriad Pro Semibold" charset="0"/>
                <a:cs typeface="Myriad Pro Semibold" charset="0"/>
              </a:rPr>
              <a:t>85</a:t>
            </a:r>
          </a:p>
        </p:txBody>
      </p:sp>
      <p:sp>
        <p:nvSpPr>
          <p:cNvPr id="11" name="TextBox 10">
            <a:extLst>
              <a:ext uri="{FF2B5EF4-FFF2-40B4-BE49-F238E27FC236}">
                <a16:creationId xmlns:a16="http://schemas.microsoft.com/office/drawing/2014/main" id="{290D5C68-C022-4634-9A63-195ACCEAAA67}"/>
              </a:ext>
            </a:extLst>
          </p:cNvPr>
          <p:cNvSpPr txBox="1"/>
          <p:nvPr/>
        </p:nvSpPr>
        <p:spPr bwMode="auto">
          <a:xfrm>
            <a:off x="5720950" y="4574848"/>
            <a:ext cx="55977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solidFill>
                  <a:srgbClr val="959595"/>
                </a:solidFill>
                <a:latin typeface="Comic Sans MS" panose="030F0702030302020204" pitchFamily="66" charset="0"/>
                <a:ea typeface="Myriad Pro Semibold" charset="0"/>
                <a:cs typeface="Myriad Pro Semibold" charset="0"/>
              </a:rPr>
              <a:t>49</a:t>
            </a:r>
          </a:p>
        </p:txBody>
      </p:sp>
      <p:sp>
        <p:nvSpPr>
          <p:cNvPr id="12" name="TextBox 11">
            <a:extLst>
              <a:ext uri="{FF2B5EF4-FFF2-40B4-BE49-F238E27FC236}">
                <a16:creationId xmlns:a16="http://schemas.microsoft.com/office/drawing/2014/main" id="{732F2482-36B1-44AD-AD86-E794F9EF5396}"/>
              </a:ext>
            </a:extLst>
          </p:cNvPr>
          <p:cNvSpPr txBox="1"/>
          <p:nvPr/>
        </p:nvSpPr>
        <p:spPr bwMode="auto">
          <a:xfrm>
            <a:off x="3858866" y="4574848"/>
            <a:ext cx="53732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Semibold"/>
                <a:ea typeface="Myriad Pro Semibold" charset="0"/>
                <a:cs typeface="Myriad Pro Semibold" charset="0"/>
              </a:rPr>
              <a:t>36</a:t>
            </a:r>
          </a:p>
        </p:txBody>
      </p:sp>
      <p:sp>
        <p:nvSpPr>
          <p:cNvPr id="13" name="TextBox 12">
            <a:extLst>
              <a:ext uri="{FF2B5EF4-FFF2-40B4-BE49-F238E27FC236}">
                <a16:creationId xmlns:a16="http://schemas.microsoft.com/office/drawing/2014/main" id="{3FCEC504-F870-4FC3-9242-995751D9F9DC}"/>
              </a:ext>
            </a:extLst>
          </p:cNvPr>
          <p:cNvSpPr txBox="1"/>
          <p:nvPr/>
        </p:nvSpPr>
        <p:spPr bwMode="auto">
          <a:xfrm>
            <a:off x="6626366" y="4574848"/>
            <a:ext cx="4026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Semibold"/>
                <a:ea typeface="Myriad Pro Semibold" charset="0"/>
                <a:cs typeface="Myriad Pro Semibold" charset="0"/>
              </a:rPr>
              <a:t>=</a:t>
            </a:r>
          </a:p>
        </p:txBody>
      </p:sp>
      <p:sp>
        <p:nvSpPr>
          <p:cNvPr id="14" name="TextBox 13">
            <a:extLst>
              <a:ext uri="{FF2B5EF4-FFF2-40B4-BE49-F238E27FC236}">
                <a16:creationId xmlns:a16="http://schemas.microsoft.com/office/drawing/2014/main" id="{72CD3F45-13E0-4931-9291-44D9C5001E5D}"/>
              </a:ext>
            </a:extLst>
          </p:cNvPr>
          <p:cNvSpPr txBox="1"/>
          <p:nvPr/>
        </p:nvSpPr>
        <p:spPr bwMode="auto">
          <a:xfrm>
            <a:off x="6626365" y="1712458"/>
            <a:ext cx="40267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a:t>
            </a:r>
          </a:p>
        </p:txBody>
      </p:sp>
      <p:sp>
        <p:nvSpPr>
          <p:cNvPr id="15" name="TextBox 14">
            <a:extLst>
              <a:ext uri="{FF2B5EF4-FFF2-40B4-BE49-F238E27FC236}">
                <a16:creationId xmlns:a16="http://schemas.microsoft.com/office/drawing/2014/main" id="{B43DE4C7-0327-4BB9-AF76-F87E725CB2F1}"/>
              </a:ext>
            </a:extLst>
          </p:cNvPr>
          <p:cNvSpPr txBox="1"/>
          <p:nvPr/>
        </p:nvSpPr>
        <p:spPr bwMode="auto">
          <a:xfrm>
            <a:off x="4861276" y="1712458"/>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a:t>
            </a:r>
          </a:p>
        </p:txBody>
      </p:sp>
      <p:sp>
        <p:nvSpPr>
          <p:cNvPr id="16" name="Rectangle 15">
            <a:extLst>
              <a:ext uri="{FF2B5EF4-FFF2-40B4-BE49-F238E27FC236}">
                <a16:creationId xmlns:a16="http://schemas.microsoft.com/office/drawing/2014/main" id="{0EBCE1AC-8CC0-441F-8C91-A4BAD414A114}"/>
              </a:ext>
            </a:extLst>
          </p:cNvPr>
          <p:cNvSpPr/>
          <p:nvPr/>
        </p:nvSpPr>
        <p:spPr bwMode="auto">
          <a:xfrm>
            <a:off x="5670056" y="4463679"/>
            <a:ext cx="684000" cy="684000"/>
          </a:xfrm>
          <a:prstGeom prst="rect">
            <a:avLst/>
          </a:prstGeom>
          <a:noFill/>
          <a:ln w="57150" cap="flat" cmpd="sng" algn="ctr">
            <a:solidFill>
              <a:schemeClr val="tx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latin typeface="Arial" charset="0"/>
            </a:endParaRPr>
          </a:p>
        </p:txBody>
      </p:sp>
      <p:sp>
        <p:nvSpPr>
          <p:cNvPr id="17" name="TextBox 16">
            <a:extLst>
              <a:ext uri="{FF2B5EF4-FFF2-40B4-BE49-F238E27FC236}">
                <a16:creationId xmlns:a16="http://schemas.microsoft.com/office/drawing/2014/main" id="{062BFC83-F583-4F4F-8915-A85F28F81E36}"/>
              </a:ext>
            </a:extLst>
          </p:cNvPr>
          <p:cNvSpPr txBox="1"/>
          <p:nvPr/>
        </p:nvSpPr>
        <p:spPr bwMode="auto">
          <a:xfrm>
            <a:off x="5371417" y="3143654"/>
            <a:ext cx="61106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+ 2</a:t>
            </a:r>
            <a:endParaRPr lang="en-GB" sz="2400" dirty="0">
              <a:solidFill>
                <a:srgbClr val="959595"/>
              </a:solidFill>
              <a:latin typeface="Comic Sans MS" panose="030F0702030302020204" pitchFamily="66" charset="0"/>
              <a:ea typeface="Myriad Pro Semibold" charset="0"/>
              <a:cs typeface="Myriad Pro Semibold" charset="0"/>
            </a:endParaRPr>
          </a:p>
        </p:txBody>
      </p:sp>
      <p:sp>
        <p:nvSpPr>
          <p:cNvPr id="18" name="TextBox 17">
            <a:extLst>
              <a:ext uri="{FF2B5EF4-FFF2-40B4-BE49-F238E27FC236}">
                <a16:creationId xmlns:a16="http://schemas.microsoft.com/office/drawing/2014/main" id="{D123427A-238F-48AB-915E-9952E3A95DB4}"/>
              </a:ext>
            </a:extLst>
          </p:cNvPr>
          <p:cNvSpPr txBox="1"/>
          <p:nvPr/>
        </p:nvSpPr>
        <p:spPr bwMode="auto">
          <a:xfrm>
            <a:off x="7724731" y="3143654"/>
            <a:ext cx="61106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+ 2</a:t>
            </a:r>
            <a:endParaRPr lang="en-GB" sz="2400" dirty="0">
              <a:solidFill>
                <a:srgbClr val="959595"/>
              </a:solidFill>
              <a:latin typeface="Comic Sans MS" panose="030F0702030302020204" pitchFamily="66" charset="0"/>
              <a:ea typeface="Myriad Pro Semibold" charset="0"/>
              <a:cs typeface="Myriad Pro Semibold" charset="0"/>
            </a:endParaRPr>
          </a:p>
        </p:txBody>
      </p:sp>
      <p:pic>
        <p:nvPicPr>
          <p:cNvPr id="19" name="Picture 18" descr="A close up of a logo  Description generated with high confidence">
            <a:extLst>
              <a:ext uri="{FF2B5EF4-FFF2-40B4-BE49-F238E27FC236}">
                <a16:creationId xmlns:a16="http://schemas.microsoft.com/office/drawing/2014/main" id="{34A930E3-9282-457A-9B55-5BD3988DF1E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27468" y="2679049"/>
            <a:ext cx="194527" cy="1390870"/>
          </a:xfrm>
          <a:prstGeom prst="rect">
            <a:avLst/>
          </a:prstGeom>
        </p:spPr>
      </p:pic>
      <p:pic>
        <p:nvPicPr>
          <p:cNvPr id="20" name="Picture 19" descr="A close up of a logo  Description generated with high confidence">
            <a:extLst>
              <a:ext uri="{FF2B5EF4-FFF2-40B4-BE49-F238E27FC236}">
                <a16:creationId xmlns:a16="http://schemas.microsoft.com/office/drawing/2014/main" id="{32C70AE4-11AB-42EC-AD09-3C4D705BE1E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96821" y="2679049"/>
            <a:ext cx="194527" cy="1390870"/>
          </a:xfrm>
          <a:prstGeom prst="rect">
            <a:avLst/>
          </a:prstGeom>
        </p:spPr>
      </p:pic>
    </p:spTree>
    <p:extLst>
      <p:ext uri="{BB962C8B-B14F-4D97-AF65-F5344CB8AC3E}">
        <p14:creationId xmlns:p14="http://schemas.microsoft.com/office/powerpoint/2010/main" val="18831066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up)">
                                      <p:cBhvr>
                                        <p:cTn id="7" dur="500"/>
                                        <p:tgtEl>
                                          <p:spTgt spid="2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22" presetClass="entr" presetSubtype="1" fill="hold"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ipe(up)">
                                      <p:cBhvr>
                                        <p:cTn id="13" dur="500"/>
                                        <p:tgtEl>
                                          <p:spTgt spid="1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500"/>
                                        <p:tgtEl>
                                          <p:spTgt spid="18"/>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7" grpId="0"/>
      <p:bldP spid="18" grpId="0"/>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1.29 Equivalence and compensation – step 2:7</a:t>
            </a:r>
          </a:p>
        </p:txBody>
      </p:sp>
      <p:sp>
        <p:nvSpPr>
          <p:cNvPr id="14" name="TextBox 13">
            <a:extLst>
              <a:ext uri="{FF2B5EF4-FFF2-40B4-BE49-F238E27FC236}">
                <a16:creationId xmlns:a16="http://schemas.microsoft.com/office/drawing/2014/main" id="{2937D039-AF0A-4772-B9F9-72C5FEDF6AA0}"/>
              </a:ext>
            </a:extLst>
          </p:cNvPr>
          <p:cNvSpPr txBox="1"/>
          <p:nvPr/>
        </p:nvSpPr>
        <p:spPr bwMode="auto">
          <a:xfrm>
            <a:off x="5573521" y="2313930"/>
            <a:ext cx="52771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83</a:t>
            </a:r>
          </a:p>
        </p:txBody>
      </p:sp>
      <p:sp>
        <p:nvSpPr>
          <p:cNvPr id="16" name="TextBox 15">
            <a:extLst>
              <a:ext uri="{FF2B5EF4-FFF2-40B4-BE49-F238E27FC236}">
                <a16:creationId xmlns:a16="http://schemas.microsoft.com/office/drawing/2014/main" id="{2937D039-AF0A-4772-B9F9-72C5FEDF6AA0}"/>
              </a:ext>
            </a:extLst>
          </p:cNvPr>
          <p:cNvSpPr txBox="1"/>
          <p:nvPr/>
        </p:nvSpPr>
        <p:spPr bwMode="auto">
          <a:xfrm>
            <a:off x="5832144" y="2313930"/>
            <a:ext cx="52771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85</a:t>
            </a:r>
          </a:p>
        </p:txBody>
      </p:sp>
      <p:sp>
        <p:nvSpPr>
          <p:cNvPr id="18" name="TextBox 17">
            <a:extLst>
              <a:ext uri="{FF2B5EF4-FFF2-40B4-BE49-F238E27FC236}">
                <a16:creationId xmlns:a16="http://schemas.microsoft.com/office/drawing/2014/main" id="{BF7BE988-A946-4816-AA0C-B9CBDC04CA29}"/>
              </a:ext>
            </a:extLst>
          </p:cNvPr>
          <p:cNvSpPr txBox="1"/>
          <p:nvPr/>
        </p:nvSpPr>
        <p:spPr bwMode="auto">
          <a:xfrm>
            <a:off x="6008896" y="2313930"/>
            <a:ext cx="61106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+ 2</a:t>
            </a:r>
            <a:endParaRPr lang="en-GB" sz="2400" dirty="0">
              <a:solidFill>
                <a:srgbClr val="959595"/>
              </a:solidFill>
              <a:latin typeface="Comic Sans MS" panose="030F0702030302020204" pitchFamily="66" charset="0"/>
              <a:ea typeface="Myriad Pro Semibold" charset="0"/>
              <a:cs typeface="Myriad Pro Semibold" charset="0"/>
            </a:endParaRPr>
          </a:p>
        </p:txBody>
      </p:sp>
      <p:sp>
        <p:nvSpPr>
          <p:cNvPr id="23" name="TextBox 22">
            <a:extLst>
              <a:ext uri="{FF2B5EF4-FFF2-40B4-BE49-F238E27FC236}">
                <a16:creationId xmlns:a16="http://schemas.microsoft.com/office/drawing/2014/main" id="{2937D039-AF0A-4772-B9F9-72C5FEDF6AA0}"/>
              </a:ext>
            </a:extLst>
          </p:cNvPr>
          <p:cNvSpPr txBox="1"/>
          <p:nvPr/>
        </p:nvSpPr>
        <p:spPr bwMode="auto">
          <a:xfrm>
            <a:off x="4798682" y="4072858"/>
            <a:ext cx="52771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36</a:t>
            </a:r>
          </a:p>
        </p:txBody>
      </p:sp>
      <p:sp>
        <p:nvSpPr>
          <p:cNvPr id="25" name="TextBox 24">
            <a:extLst>
              <a:ext uri="{FF2B5EF4-FFF2-40B4-BE49-F238E27FC236}">
                <a16:creationId xmlns:a16="http://schemas.microsoft.com/office/drawing/2014/main" id="{2937D039-AF0A-4772-B9F9-72C5FEDF6AA0}"/>
              </a:ext>
            </a:extLst>
          </p:cNvPr>
          <p:cNvSpPr txBox="1"/>
          <p:nvPr/>
        </p:nvSpPr>
        <p:spPr bwMode="auto">
          <a:xfrm>
            <a:off x="6865607" y="4072858"/>
            <a:ext cx="52771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49</a:t>
            </a:r>
          </a:p>
        </p:txBody>
      </p:sp>
      <p:grpSp>
        <p:nvGrpSpPr>
          <p:cNvPr id="36" name="Group 35"/>
          <p:cNvGrpSpPr/>
          <p:nvPr/>
        </p:nvGrpSpPr>
        <p:grpSpPr>
          <a:xfrm>
            <a:off x="4438650" y="1930400"/>
            <a:ext cx="3314700" cy="2997200"/>
            <a:chOff x="2932080" y="1086813"/>
            <a:chExt cx="3314700" cy="2997200"/>
          </a:xfrm>
        </p:grpSpPr>
        <p:sp>
          <p:nvSpPr>
            <p:cNvPr id="37" name="Oval 36"/>
            <p:cNvSpPr/>
            <p:nvPr/>
          </p:nvSpPr>
          <p:spPr bwMode="auto">
            <a:xfrm>
              <a:off x="3965542" y="1086813"/>
              <a:ext cx="1247775" cy="1247775"/>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latin typeface="Arial" charset="0"/>
              </a:endParaRPr>
            </a:p>
          </p:txBody>
        </p:sp>
        <p:sp>
          <p:nvSpPr>
            <p:cNvPr id="38" name="Oval 37"/>
            <p:cNvSpPr/>
            <p:nvPr/>
          </p:nvSpPr>
          <p:spPr bwMode="auto">
            <a:xfrm>
              <a:off x="2932080" y="2836238"/>
              <a:ext cx="1247775" cy="1247775"/>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latin typeface="Arial" charset="0"/>
              </a:endParaRPr>
            </a:p>
          </p:txBody>
        </p:sp>
        <p:sp>
          <p:nvSpPr>
            <p:cNvPr id="39" name="Oval 38"/>
            <p:cNvSpPr/>
            <p:nvPr/>
          </p:nvSpPr>
          <p:spPr bwMode="auto">
            <a:xfrm>
              <a:off x="4999005" y="2836238"/>
              <a:ext cx="1247775" cy="1247775"/>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latin typeface="Arial" charset="0"/>
              </a:endParaRPr>
            </a:p>
          </p:txBody>
        </p:sp>
        <p:cxnSp>
          <p:nvCxnSpPr>
            <p:cNvPr id="40" name="Straight Connector 39"/>
            <p:cNvCxnSpPr>
              <a:stCxn id="37" idx="3"/>
            </p:cNvCxnSpPr>
            <p:nvPr/>
          </p:nvCxnSpPr>
          <p:spPr bwMode="auto">
            <a:xfrm flipH="1">
              <a:off x="3684562" y="2151856"/>
              <a:ext cx="463712" cy="684382"/>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1" name="Straight Connector 40"/>
            <p:cNvCxnSpPr/>
            <p:nvPr/>
          </p:nvCxnSpPr>
          <p:spPr bwMode="auto">
            <a:xfrm>
              <a:off x="5030585" y="2151856"/>
              <a:ext cx="463712" cy="684382"/>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42" name="TextBox 41">
            <a:extLst>
              <a:ext uri="{FF2B5EF4-FFF2-40B4-BE49-F238E27FC236}">
                <a16:creationId xmlns:a16="http://schemas.microsoft.com/office/drawing/2014/main" id="{2937D039-AF0A-4772-B9F9-72C5FEDF6AA0}"/>
              </a:ext>
            </a:extLst>
          </p:cNvPr>
          <p:cNvSpPr txBox="1"/>
          <p:nvPr/>
        </p:nvSpPr>
        <p:spPr bwMode="auto">
          <a:xfrm>
            <a:off x="6613443" y="4072858"/>
            <a:ext cx="5277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47</a:t>
            </a:r>
          </a:p>
        </p:txBody>
      </p:sp>
      <p:sp>
        <p:nvSpPr>
          <p:cNvPr id="43" name="TextBox 42">
            <a:extLst>
              <a:ext uri="{FF2B5EF4-FFF2-40B4-BE49-F238E27FC236}">
                <a16:creationId xmlns:a16="http://schemas.microsoft.com/office/drawing/2014/main" id="{BF7BE988-A946-4816-AA0C-B9CBDC04CA29}"/>
              </a:ext>
            </a:extLst>
          </p:cNvPr>
          <p:cNvSpPr txBox="1"/>
          <p:nvPr/>
        </p:nvSpPr>
        <p:spPr bwMode="auto">
          <a:xfrm>
            <a:off x="7048817" y="4072858"/>
            <a:ext cx="61106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+ 2</a:t>
            </a:r>
            <a:endParaRPr lang="en-GB" sz="2400" dirty="0">
              <a:solidFill>
                <a:srgbClr val="959595"/>
              </a:solidFill>
              <a:latin typeface="Comic Sans MS" panose="030F0702030302020204" pitchFamily="66" charset="0"/>
              <a:ea typeface="Myriad Pro Semibold" charset="0"/>
              <a:cs typeface="Myriad Pro Semibold" charset="0"/>
            </a:endParaRPr>
          </a:p>
        </p:txBody>
      </p:sp>
    </p:spTree>
    <p:extLst>
      <p:ext uri="{BB962C8B-B14F-4D97-AF65-F5344CB8AC3E}">
        <p14:creationId xmlns:p14="http://schemas.microsoft.com/office/powerpoint/2010/main" val="38118237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3"/>
                                        </p:tgtEl>
                                        <p:attrNameLst>
                                          <p:attrName>style.visibility</p:attrName>
                                        </p:attrNameLst>
                                      </p:cBhvr>
                                      <p:to>
                                        <p:strVal val="visible"/>
                                      </p:to>
                                    </p:set>
                                    <p:animEffect transition="in" filter="fade">
                                      <p:cBhvr>
                                        <p:cTn id="10" dur="500"/>
                                        <p:tgtEl>
                                          <p:spTgt spid="4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1" nodeType="clickEffect">
                                  <p:stCondLst>
                                    <p:cond delay="0"/>
                                  </p:stCondLst>
                                  <p:childTnLst>
                                    <p:animEffect transition="out" filter="fade">
                                      <p:cBhvr>
                                        <p:cTn id="14" dur="500"/>
                                        <p:tgtEl>
                                          <p:spTgt spid="18"/>
                                        </p:tgtEl>
                                      </p:cBhvr>
                                    </p:animEffect>
                                    <p:set>
                                      <p:cBhvr>
                                        <p:cTn id="15" dur="1" fill="hold">
                                          <p:stCondLst>
                                            <p:cond delay="499"/>
                                          </p:stCondLst>
                                        </p:cTn>
                                        <p:tgtEl>
                                          <p:spTgt spid="18"/>
                                        </p:tgtEl>
                                        <p:attrNameLst>
                                          <p:attrName>style.visibility</p:attrName>
                                        </p:attrNameLst>
                                      </p:cBhvr>
                                      <p:to>
                                        <p:strVal val="hidden"/>
                                      </p:to>
                                    </p:set>
                                  </p:childTnLst>
                                </p:cTn>
                              </p:par>
                              <p:par>
                                <p:cTn id="16" presetID="10" presetClass="exit" presetSubtype="0" fill="hold" grpId="0" nodeType="withEffect">
                                  <p:stCondLst>
                                    <p:cond delay="0"/>
                                  </p:stCondLst>
                                  <p:childTnLst>
                                    <p:animEffect transition="out" filter="fade">
                                      <p:cBhvr>
                                        <p:cTn id="17" dur="500"/>
                                        <p:tgtEl>
                                          <p:spTgt spid="14"/>
                                        </p:tgtEl>
                                      </p:cBhvr>
                                    </p:animEffect>
                                    <p:set>
                                      <p:cBhvr>
                                        <p:cTn id="18" dur="1" fill="hold">
                                          <p:stCondLst>
                                            <p:cond delay="499"/>
                                          </p:stCondLst>
                                        </p:cTn>
                                        <p:tgtEl>
                                          <p:spTgt spid="14"/>
                                        </p:tgtEl>
                                        <p:attrNameLst>
                                          <p:attrName>style.visibility</p:attrName>
                                        </p:attrNameLst>
                                      </p:cBhvr>
                                      <p:to>
                                        <p:strVal val="hidden"/>
                                      </p:to>
                                    </p:set>
                                  </p:childTnLst>
                                </p:cTn>
                              </p:par>
                            </p:childTnLst>
                          </p:cTn>
                        </p:par>
                        <p:par>
                          <p:cTn id="19" fill="hold">
                            <p:stCondLst>
                              <p:cond delay="500"/>
                            </p:stCondLst>
                            <p:childTnLst>
                              <p:par>
                                <p:cTn id="20" presetID="10" presetClass="entr" presetSubtype="0"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1" nodeType="clickEffect">
                                  <p:stCondLst>
                                    <p:cond delay="0"/>
                                  </p:stCondLst>
                                  <p:childTnLst>
                                    <p:animEffect transition="out" filter="fade">
                                      <p:cBhvr>
                                        <p:cTn id="26" dur="500"/>
                                        <p:tgtEl>
                                          <p:spTgt spid="43"/>
                                        </p:tgtEl>
                                      </p:cBhvr>
                                    </p:animEffect>
                                    <p:set>
                                      <p:cBhvr>
                                        <p:cTn id="27" dur="1" fill="hold">
                                          <p:stCondLst>
                                            <p:cond delay="499"/>
                                          </p:stCondLst>
                                        </p:cTn>
                                        <p:tgtEl>
                                          <p:spTgt spid="43"/>
                                        </p:tgtEl>
                                        <p:attrNameLst>
                                          <p:attrName>style.visibility</p:attrName>
                                        </p:attrNameLst>
                                      </p:cBhvr>
                                      <p:to>
                                        <p:strVal val="hidden"/>
                                      </p:to>
                                    </p:set>
                                  </p:childTnLst>
                                </p:cTn>
                              </p:par>
                              <p:par>
                                <p:cTn id="28" presetID="10" presetClass="exit" presetSubtype="0" fill="hold" grpId="0" nodeType="withEffect">
                                  <p:stCondLst>
                                    <p:cond delay="0"/>
                                  </p:stCondLst>
                                  <p:childTnLst>
                                    <p:animEffect transition="out" filter="fade">
                                      <p:cBhvr>
                                        <p:cTn id="29" dur="500"/>
                                        <p:tgtEl>
                                          <p:spTgt spid="42"/>
                                        </p:tgtEl>
                                      </p:cBhvr>
                                    </p:animEffect>
                                    <p:set>
                                      <p:cBhvr>
                                        <p:cTn id="30" dur="1" fill="hold">
                                          <p:stCondLst>
                                            <p:cond delay="499"/>
                                          </p:stCondLst>
                                        </p:cTn>
                                        <p:tgtEl>
                                          <p:spTgt spid="42"/>
                                        </p:tgtEl>
                                        <p:attrNameLst>
                                          <p:attrName>style.visibility</p:attrName>
                                        </p:attrNameLst>
                                      </p:cBhvr>
                                      <p:to>
                                        <p:strVal val="hidden"/>
                                      </p:to>
                                    </p:set>
                                  </p:childTnLst>
                                </p:cTn>
                              </p:par>
                            </p:childTnLst>
                          </p:cTn>
                        </p:par>
                        <p:par>
                          <p:cTn id="31" fill="hold">
                            <p:stCondLst>
                              <p:cond delay="500"/>
                            </p:stCondLst>
                            <p:childTnLst>
                              <p:par>
                                <p:cTn id="32" presetID="10" presetClass="entr" presetSubtype="0" fill="hold" grpId="0" nodeType="after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fade">
                                      <p:cBhvr>
                                        <p:cTn id="3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6" grpId="0"/>
      <p:bldP spid="18" grpId="0"/>
      <p:bldP spid="18" grpId="1"/>
      <p:bldP spid="25" grpId="0"/>
      <p:bldP spid="42" grpId="0"/>
      <p:bldP spid="43" grpId="0"/>
      <p:bldP spid="43" grpId="1"/>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1.29 Equivalence and compensation – step 2:7</a:t>
            </a:r>
          </a:p>
        </p:txBody>
      </p:sp>
      <p:sp>
        <p:nvSpPr>
          <p:cNvPr id="6" name="TextBox 5">
            <a:extLst>
              <a:ext uri="{FF2B5EF4-FFF2-40B4-BE49-F238E27FC236}">
                <a16:creationId xmlns:a16="http://schemas.microsoft.com/office/drawing/2014/main" id="{34B82205-528A-44D5-8528-A1A1DFAA20F9}"/>
              </a:ext>
            </a:extLst>
          </p:cNvPr>
          <p:cNvSpPr txBox="1"/>
          <p:nvPr/>
        </p:nvSpPr>
        <p:spPr bwMode="auto">
          <a:xfrm>
            <a:off x="3773909" y="1712458"/>
            <a:ext cx="6848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125</a:t>
            </a:r>
          </a:p>
        </p:txBody>
      </p:sp>
      <p:sp>
        <p:nvSpPr>
          <p:cNvPr id="7" name="TextBox 6">
            <a:extLst>
              <a:ext uri="{FF2B5EF4-FFF2-40B4-BE49-F238E27FC236}">
                <a16:creationId xmlns:a16="http://schemas.microsoft.com/office/drawing/2014/main" id="{F648478C-40F8-4C9A-9D33-AFB397A4CD14}"/>
              </a:ext>
            </a:extLst>
          </p:cNvPr>
          <p:cNvSpPr txBox="1"/>
          <p:nvPr/>
        </p:nvSpPr>
        <p:spPr bwMode="auto">
          <a:xfrm>
            <a:off x="5669656" y="1712458"/>
            <a:ext cx="6848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239</a:t>
            </a:r>
          </a:p>
        </p:txBody>
      </p:sp>
      <p:sp>
        <p:nvSpPr>
          <p:cNvPr id="8" name="TextBox 7">
            <a:extLst>
              <a:ext uri="{FF2B5EF4-FFF2-40B4-BE49-F238E27FC236}">
                <a16:creationId xmlns:a16="http://schemas.microsoft.com/office/drawing/2014/main" id="{433177B6-3F8C-4ECD-AEF9-246B2386C82B}"/>
              </a:ext>
            </a:extLst>
          </p:cNvPr>
          <p:cNvSpPr txBox="1"/>
          <p:nvPr/>
        </p:nvSpPr>
        <p:spPr bwMode="auto">
          <a:xfrm>
            <a:off x="7364808" y="1712458"/>
            <a:ext cx="6848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364</a:t>
            </a:r>
            <a:endParaRPr lang="en-GB" sz="2400" dirty="0">
              <a:latin typeface="Comic Sans MS" panose="030F0702030302020204" pitchFamily="66" charset="0"/>
              <a:ea typeface="Myriad Pro Semibold" charset="0"/>
              <a:cs typeface="Myriad Pro Semibold" charset="0"/>
            </a:endParaRPr>
          </a:p>
        </p:txBody>
      </p:sp>
      <p:sp>
        <p:nvSpPr>
          <p:cNvPr id="9" name="TextBox 8">
            <a:extLst>
              <a:ext uri="{FF2B5EF4-FFF2-40B4-BE49-F238E27FC236}">
                <a16:creationId xmlns:a16="http://schemas.microsoft.com/office/drawing/2014/main" id="{F7488EC8-0100-4158-BB2D-CE876BB72BAF}"/>
              </a:ext>
            </a:extLst>
          </p:cNvPr>
          <p:cNvSpPr txBox="1"/>
          <p:nvPr/>
        </p:nvSpPr>
        <p:spPr bwMode="auto">
          <a:xfrm>
            <a:off x="4857270" y="4574848"/>
            <a:ext cx="4026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Semibold"/>
                <a:ea typeface="Myriad Pro Semibold" charset="0"/>
                <a:cs typeface="Myriad Pro Semibold" charset="0"/>
              </a:rPr>
              <a:t>+</a:t>
            </a:r>
          </a:p>
        </p:txBody>
      </p:sp>
      <p:sp>
        <p:nvSpPr>
          <p:cNvPr id="10" name="TextBox 9">
            <a:extLst>
              <a:ext uri="{FF2B5EF4-FFF2-40B4-BE49-F238E27FC236}">
                <a16:creationId xmlns:a16="http://schemas.microsoft.com/office/drawing/2014/main" id="{262F1F1A-A61B-4DBC-B7A5-9506CB64D981}"/>
              </a:ext>
            </a:extLst>
          </p:cNvPr>
          <p:cNvSpPr txBox="1"/>
          <p:nvPr/>
        </p:nvSpPr>
        <p:spPr bwMode="auto">
          <a:xfrm>
            <a:off x="7350378" y="4574848"/>
            <a:ext cx="71365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Semibold"/>
                <a:ea typeface="Myriad Pro Semibold" charset="0"/>
                <a:cs typeface="Myriad Pro Semibold" charset="0"/>
              </a:rPr>
              <a:t>360</a:t>
            </a:r>
          </a:p>
        </p:txBody>
      </p:sp>
      <p:sp>
        <p:nvSpPr>
          <p:cNvPr id="11" name="TextBox 10">
            <a:extLst>
              <a:ext uri="{FF2B5EF4-FFF2-40B4-BE49-F238E27FC236}">
                <a16:creationId xmlns:a16="http://schemas.microsoft.com/office/drawing/2014/main" id="{31ED0047-40C1-4EB5-9531-7F78378DEBB8}"/>
              </a:ext>
            </a:extLst>
          </p:cNvPr>
          <p:cNvSpPr txBox="1"/>
          <p:nvPr/>
        </p:nvSpPr>
        <p:spPr bwMode="auto">
          <a:xfrm>
            <a:off x="5627175" y="4574848"/>
            <a:ext cx="74732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solidFill>
                  <a:srgbClr val="959595"/>
                </a:solidFill>
                <a:latin typeface="Comic Sans MS" panose="030F0702030302020204" pitchFamily="66" charset="0"/>
                <a:ea typeface="Myriad Pro Semibold" charset="0"/>
                <a:cs typeface="Myriad Pro Semibold" charset="0"/>
              </a:rPr>
              <a:t>239</a:t>
            </a:r>
          </a:p>
        </p:txBody>
      </p:sp>
      <p:sp>
        <p:nvSpPr>
          <p:cNvPr id="12" name="TextBox 11">
            <a:extLst>
              <a:ext uri="{FF2B5EF4-FFF2-40B4-BE49-F238E27FC236}">
                <a16:creationId xmlns:a16="http://schemas.microsoft.com/office/drawing/2014/main" id="{53F6351B-D2F0-4052-9160-2CB006CA711D}"/>
              </a:ext>
            </a:extLst>
          </p:cNvPr>
          <p:cNvSpPr txBox="1"/>
          <p:nvPr/>
        </p:nvSpPr>
        <p:spPr bwMode="auto">
          <a:xfrm>
            <a:off x="3770701" y="4574848"/>
            <a:ext cx="71365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Semibold"/>
                <a:ea typeface="Myriad Pro Semibold" charset="0"/>
                <a:cs typeface="Myriad Pro Semibold" charset="0"/>
              </a:rPr>
              <a:t>121</a:t>
            </a:r>
          </a:p>
        </p:txBody>
      </p:sp>
      <p:sp>
        <p:nvSpPr>
          <p:cNvPr id="13" name="TextBox 12">
            <a:extLst>
              <a:ext uri="{FF2B5EF4-FFF2-40B4-BE49-F238E27FC236}">
                <a16:creationId xmlns:a16="http://schemas.microsoft.com/office/drawing/2014/main" id="{D0D2CDBB-50D0-4AC2-AE55-76F742CD45D2}"/>
              </a:ext>
            </a:extLst>
          </p:cNvPr>
          <p:cNvSpPr txBox="1"/>
          <p:nvPr/>
        </p:nvSpPr>
        <p:spPr bwMode="auto">
          <a:xfrm>
            <a:off x="6626366" y="4574848"/>
            <a:ext cx="4026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Semibold"/>
                <a:ea typeface="Myriad Pro Semibold" charset="0"/>
                <a:cs typeface="Myriad Pro Semibold" charset="0"/>
              </a:rPr>
              <a:t>=</a:t>
            </a:r>
          </a:p>
        </p:txBody>
      </p:sp>
      <p:sp>
        <p:nvSpPr>
          <p:cNvPr id="14" name="TextBox 13">
            <a:extLst>
              <a:ext uri="{FF2B5EF4-FFF2-40B4-BE49-F238E27FC236}">
                <a16:creationId xmlns:a16="http://schemas.microsoft.com/office/drawing/2014/main" id="{3C0976CE-91A8-4364-8422-10C21AA62D9C}"/>
              </a:ext>
            </a:extLst>
          </p:cNvPr>
          <p:cNvSpPr txBox="1"/>
          <p:nvPr/>
        </p:nvSpPr>
        <p:spPr bwMode="auto">
          <a:xfrm>
            <a:off x="6626365" y="1712458"/>
            <a:ext cx="40267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a:t>
            </a:r>
          </a:p>
        </p:txBody>
      </p:sp>
      <p:sp>
        <p:nvSpPr>
          <p:cNvPr id="15" name="TextBox 14">
            <a:extLst>
              <a:ext uri="{FF2B5EF4-FFF2-40B4-BE49-F238E27FC236}">
                <a16:creationId xmlns:a16="http://schemas.microsoft.com/office/drawing/2014/main" id="{77667375-3CCE-40DD-907F-11F1A0DD0F72}"/>
              </a:ext>
            </a:extLst>
          </p:cNvPr>
          <p:cNvSpPr txBox="1"/>
          <p:nvPr/>
        </p:nvSpPr>
        <p:spPr bwMode="auto">
          <a:xfrm>
            <a:off x="4861276" y="1712458"/>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a:t>
            </a:r>
          </a:p>
        </p:txBody>
      </p:sp>
      <p:sp>
        <p:nvSpPr>
          <p:cNvPr id="16" name="Rectangle 15">
            <a:extLst>
              <a:ext uri="{FF2B5EF4-FFF2-40B4-BE49-F238E27FC236}">
                <a16:creationId xmlns:a16="http://schemas.microsoft.com/office/drawing/2014/main" id="{ACE1BA11-57BD-4628-B58D-51310431CB2E}"/>
              </a:ext>
            </a:extLst>
          </p:cNvPr>
          <p:cNvSpPr/>
          <p:nvPr/>
        </p:nvSpPr>
        <p:spPr bwMode="auto">
          <a:xfrm>
            <a:off x="5648790" y="4463679"/>
            <a:ext cx="720000" cy="684000"/>
          </a:xfrm>
          <a:prstGeom prst="rect">
            <a:avLst/>
          </a:prstGeom>
          <a:noFill/>
          <a:ln w="57150" cap="flat" cmpd="sng" algn="ctr">
            <a:solidFill>
              <a:schemeClr val="tx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latin typeface="Arial" charset="0"/>
            </a:endParaRPr>
          </a:p>
        </p:txBody>
      </p:sp>
      <p:sp>
        <p:nvSpPr>
          <p:cNvPr id="18" name="TextBox 17">
            <a:extLst>
              <a:ext uri="{FF2B5EF4-FFF2-40B4-BE49-F238E27FC236}">
                <a16:creationId xmlns:a16="http://schemas.microsoft.com/office/drawing/2014/main" id="{ED3BA3B4-D548-45C5-A0C9-5DA9FE0DCA39}"/>
              </a:ext>
            </a:extLst>
          </p:cNvPr>
          <p:cNvSpPr txBox="1"/>
          <p:nvPr/>
        </p:nvSpPr>
        <p:spPr bwMode="auto">
          <a:xfrm>
            <a:off x="7724731" y="3143654"/>
            <a:ext cx="61106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− 4</a:t>
            </a:r>
            <a:endParaRPr lang="en-GB" sz="2400" dirty="0">
              <a:solidFill>
                <a:srgbClr val="959595"/>
              </a:solidFill>
              <a:latin typeface="Comic Sans MS" panose="030F0702030302020204" pitchFamily="66" charset="0"/>
              <a:ea typeface="Myriad Pro Semibold" charset="0"/>
              <a:cs typeface="Myriad Pro Semibold" charset="0"/>
            </a:endParaRPr>
          </a:p>
        </p:txBody>
      </p:sp>
      <p:pic>
        <p:nvPicPr>
          <p:cNvPr id="19" name="Picture 18" descr="A close up of a logo  Description generated with high confidence">
            <a:extLst>
              <a:ext uri="{FF2B5EF4-FFF2-40B4-BE49-F238E27FC236}">
                <a16:creationId xmlns:a16="http://schemas.microsoft.com/office/drawing/2014/main" id="{008C70AE-F2D1-4B2E-A95A-5390C217839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27468" y="2679049"/>
            <a:ext cx="194527" cy="1390870"/>
          </a:xfrm>
          <a:prstGeom prst="rect">
            <a:avLst/>
          </a:prstGeom>
        </p:spPr>
      </p:pic>
      <p:pic>
        <p:nvPicPr>
          <p:cNvPr id="20" name="Picture 19" descr="A close up of a logo  Description generated with high confidence">
            <a:extLst>
              <a:ext uri="{FF2B5EF4-FFF2-40B4-BE49-F238E27FC236}">
                <a16:creationId xmlns:a16="http://schemas.microsoft.com/office/drawing/2014/main" id="{7B26B3DD-DA25-4F79-A96F-7C1F1401BED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96821" y="2679049"/>
            <a:ext cx="194527" cy="1390870"/>
          </a:xfrm>
          <a:prstGeom prst="rect">
            <a:avLst/>
          </a:prstGeom>
        </p:spPr>
      </p:pic>
      <p:sp>
        <p:nvSpPr>
          <p:cNvPr id="21" name="TextBox 20">
            <a:extLst>
              <a:ext uri="{FF2B5EF4-FFF2-40B4-BE49-F238E27FC236}">
                <a16:creationId xmlns:a16="http://schemas.microsoft.com/office/drawing/2014/main" id="{66090A05-25D9-4EA9-98B3-608C0FE6EBB3}"/>
              </a:ext>
            </a:extLst>
          </p:cNvPr>
          <p:cNvSpPr txBox="1"/>
          <p:nvPr/>
        </p:nvSpPr>
        <p:spPr bwMode="auto">
          <a:xfrm>
            <a:off x="3523457" y="3143654"/>
            <a:ext cx="61106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− 4</a:t>
            </a:r>
            <a:endParaRPr lang="en-GB" sz="2400" dirty="0">
              <a:solidFill>
                <a:srgbClr val="959595"/>
              </a:solidFill>
              <a:latin typeface="Comic Sans MS" panose="030F0702030302020204" pitchFamily="66" charset="0"/>
              <a:ea typeface="Myriad Pro Semibold" charset="0"/>
              <a:cs typeface="Myriad Pro Semibold" charset="0"/>
            </a:endParaRPr>
          </a:p>
        </p:txBody>
      </p:sp>
      <p:pic>
        <p:nvPicPr>
          <p:cNvPr id="22" name="Picture 21" descr="A close up of a logo  Description generated with high confidence">
            <a:extLst>
              <a:ext uri="{FF2B5EF4-FFF2-40B4-BE49-F238E27FC236}">
                <a16:creationId xmlns:a16="http://schemas.microsoft.com/office/drawing/2014/main" id="{507B965F-0410-4D54-A922-27B06C00D54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48863" y="2679049"/>
            <a:ext cx="194527" cy="1390870"/>
          </a:xfrm>
          <a:prstGeom prst="rect">
            <a:avLst/>
          </a:prstGeom>
        </p:spPr>
      </p:pic>
    </p:spTree>
    <p:extLst>
      <p:ext uri="{BB962C8B-B14F-4D97-AF65-F5344CB8AC3E}">
        <p14:creationId xmlns:p14="http://schemas.microsoft.com/office/powerpoint/2010/main" val="620694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up)">
                                      <p:cBhvr>
                                        <p:cTn id="7" dur="500"/>
                                        <p:tgtEl>
                                          <p:spTgt spid="1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par>
                                <p:cTn id="11" presetID="22" presetClass="entr" presetSubtype="1"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wipe(up)">
                                      <p:cBhvr>
                                        <p:cTn id="13" dur="500"/>
                                        <p:tgtEl>
                                          <p:spTgt spid="2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500"/>
                                        <p:tgtEl>
                                          <p:spTgt spid="21"/>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nodeType="click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wipe(up)">
                                      <p:cBhvr>
                                        <p:cTn id="21" dur="500"/>
                                        <p:tgtEl>
                                          <p:spTgt spid="20"/>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8" grpId="0"/>
      <p:bldP spid="21" grpId="0"/>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2937D039-AF0A-4772-B9F9-72C5FEDF6AA0}"/>
              </a:ext>
            </a:extLst>
          </p:cNvPr>
          <p:cNvSpPr txBox="1"/>
          <p:nvPr/>
        </p:nvSpPr>
        <p:spPr bwMode="auto">
          <a:xfrm>
            <a:off x="4455968" y="4072858"/>
            <a:ext cx="69923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125</a:t>
            </a:r>
          </a:p>
        </p:txBody>
      </p:sp>
      <p:sp>
        <p:nvSpPr>
          <p:cNvPr id="15" name="TextBox 14">
            <a:extLst>
              <a:ext uri="{FF2B5EF4-FFF2-40B4-BE49-F238E27FC236}">
                <a16:creationId xmlns:a16="http://schemas.microsoft.com/office/drawing/2014/main" id="{BF7BE988-A946-4816-AA0C-B9CBDC04CA29}"/>
              </a:ext>
            </a:extLst>
          </p:cNvPr>
          <p:cNvSpPr txBox="1"/>
          <p:nvPr/>
        </p:nvSpPr>
        <p:spPr bwMode="auto">
          <a:xfrm>
            <a:off x="5072353" y="4072858"/>
            <a:ext cx="61106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− 4</a:t>
            </a:r>
            <a:endParaRPr lang="en-GB" sz="2400" dirty="0">
              <a:solidFill>
                <a:srgbClr val="959595"/>
              </a:solidFill>
              <a:latin typeface="Comic Sans MS" panose="030F0702030302020204" pitchFamily="66" charset="0"/>
              <a:ea typeface="Myriad Pro Semibold" charset="0"/>
              <a:cs typeface="Myriad Pro Semibold" charset="0"/>
            </a:endParaRPr>
          </a:p>
        </p:txBody>
      </p:sp>
      <p:sp>
        <p:nvSpPr>
          <p:cNvPr id="3" name="TextBox 2">
            <a:extLst>
              <a:ext uri="{FF2B5EF4-FFF2-40B4-BE49-F238E27FC236}">
                <a16:creationId xmlns:a16="http://schemas.microsoft.com/office/drawing/2014/main" id="{2937D039-AF0A-4772-B9F9-72C5FEDF6AA0}"/>
              </a:ext>
            </a:extLst>
          </p:cNvPr>
          <p:cNvSpPr txBox="1"/>
          <p:nvPr/>
        </p:nvSpPr>
        <p:spPr bwMode="auto">
          <a:xfrm>
            <a:off x="5487761" y="2313930"/>
            <a:ext cx="69923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364</a:t>
            </a:r>
          </a:p>
        </p:txBody>
      </p:sp>
      <p:sp>
        <p:nvSpPr>
          <p:cNvPr id="5" name="TextBox 4">
            <a:extLst>
              <a:ext uri="{FF2B5EF4-FFF2-40B4-BE49-F238E27FC236}">
                <a16:creationId xmlns:a16="http://schemas.microsoft.com/office/drawing/2014/main" id="{BF7BE988-A946-4816-AA0C-B9CBDC04CA29}"/>
              </a:ext>
            </a:extLst>
          </p:cNvPr>
          <p:cNvSpPr txBox="1"/>
          <p:nvPr/>
        </p:nvSpPr>
        <p:spPr bwMode="auto">
          <a:xfrm>
            <a:off x="6080649" y="2313930"/>
            <a:ext cx="61106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− 4</a:t>
            </a:r>
            <a:endParaRPr lang="en-GB" sz="2400" dirty="0">
              <a:solidFill>
                <a:srgbClr val="959595"/>
              </a:solidFill>
              <a:latin typeface="Comic Sans MS" panose="030F0702030302020204" pitchFamily="66" charset="0"/>
              <a:ea typeface="Myriad Pro Semibold" charset="0"/>
              <a:cs typeface="Myriad Pro Semibold" charset="0"/>
            </a:endParaRPr>
          </a:p>
        </p:txBody>
      </p:sp>
      <p:sp>
        <p:nvSpPr>
          <p:cNvPr id="2" name="Text Placeholder 1"/>
          <p:cNvSpPr>
            <a:spLocks noGrp="1"/>
          </p:cNvSpPr>
          <p:nvPr>
            <p:ph type="body" sz="quarter" idx="11"/>
          </p:nvPr>
        </p:nvSpPr>
        <p:spPr/>
        <p:txBody>
          <a:bodyPr/>
          <a:lstStyle/>
          <a:p>
            <a:r>
              <a:rPr lang="en-US" dirty="0"/>
              <a:t>1.29 Equivalence and compensation – step 2:7</a:t>
            </a:r>
          </a:p>
        </p:txBody>
      </p:sp>
      <p:sp>
        <p:nvSpPr>
          <p:cNvPr id="4" name="TextBox 3">
            <a:extLst>
              <a:ext uri="{FF2B5EF4-FFF2-40B4-BE49-F238E27FC236}">
                <a16:creationId xmlns:a16="http://schemas.microsoft.com/office/drawing/2014/main" id="{2937D039-AF0A-4772-B9F9-72C5FEDF6AA0}"/>
              </a:ext>
            </a:extLst>
          </p:cNvPr>
          <p:cNvSpPr txBox="1"/>
          <p:nvPr/>
        </p:nvSpPr>
        <p:spPr bwMode="auto">
          <a:xfrm>
            <a:off x="5746384" y="2313930"/>
            <a:ext cx="69923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360</a:t>
            </a:r>
          </a:p>
        </p:txBody>
      </p:sp>
      <p:sp>
        <p:nvSpPr>
          <p:cNvPr id="6" name="TextBox 5">
            <a:extLst>
              <a:ext uri="{FF2B5EF4-FFF2-40B4-BE49-F238E27FC236}">
                <a16:creationId xmlns:a16="http://schemas.microsoft.com/office/drawing/2014/main" id="{2937D039-AF0A-4772-B9F9-72C5FEDF6AA0}"/>
              </a:ext>
            </a:extLst>
          </p:cNvPr>
          <p:cNvSpPr txBox="1"/>
          <p:nvPr/>
        </p:nvSpPr>
        <p:spPr bwMode="auto">
          <a:xfrm>
            <a:off x="6779847" y="4072858"/>
            <a:ext cx="69923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239</a:t>
            </a:r>
          </a:p>
        </p:txBody>
      </p:sp>
      <p:sp>
        <p:nvSpPr>
          <p:cNvPr id="7" name="TextBox 6">
            <a:extLst>
              <a:ext uri="{FF2B5EF4-FFF2-40B4-BE49-F238E27FC236}">
                <a16:creationId xmlns:a16="http://schemas.microsoft.com/office/drawing/2014/main" id="{2937D039-AF0A-4772-B9F9-72C5FEDF6AA0}"/>
              </a:ext>
            </a:extLst>
          </p:cNvPr>
          <p:cNvSpPr txBox="1"/>
          <p:nvPr/>
        </p:nvSpPr>
        <p:spPr bwMode="auto">
          <a:xfrm>
            <a:off x="4712922" y="4072858"/>
            <a:ext cx="69923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121</a:t>
            </a:r>
          </a:p>
        </p:txBody>
      </p:sp>
      <p:grpSp>
        <p:nvGrpSpPr>
          <p:cNvPr id="8" name="Group 7"/>
          <p:cNvGrpSpPr/>
          <p:nvPr/>
        </p:nvGrpSpPr>
        <p:grpSpPr>
          <a:xfrm>
            <a:off x="4438650" y="1930400"/>
            <a:ext cx="3314700" cy="2997200"/>
            <a:chOff x="2932080" y="1086813"/>
            <a:chExt cx="3314700" cy="2997200"/>
          </a:xfrm>
        </p:grpSpPr>
        <p:sp>
          <p:nvSpPr>
            <p:cNvPr id="9" name="Oval 8"/>
            <p:cNvSpPr/>
            <p:nvPr/>
          </p:nvSpPr>
          <p:spPr bwMode="auto">
            <a:xfrm>
              <a:off x="3965542" y="1086813"/>
              <a:ext cx="1247775" cy="1247775"/>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latin typeface="Arial" charset="0"/>
              </a:endParaRPr>
            </a:p>
          </p:txBody>
        </p:sp>
        <p:sp>
          <p:nvSpPr>
            <p:cNvPr id="10" name="Oval 9"/>
            <p:cNvSpPr/>
            <p:nvPr/>
          </p:nvSpPr>
          <p:spPr bwMode="auto">
            <a:xfrm>
              <a:off x="2932080" y="2836238"/>
              <a:ext cx="1247775" cy="1247775"/>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latin typeface="Arial" charset="0"/>
              </a:endParaRPr>
            </a:p>
          </p:txBody>
        </p:sp>
        <p:sp>
          <p:nvSpPr>
            <p:cNvPr id="11" name="Oval 10"/>
            <p:cNvSpPr/>
            <p:nvPr/>
          </p:nvSpPr>
          <p:spPr bwMode="auto">
            <a:xfrm>
              <a:off x="4999005" y="2836238"/>
              <a:ext cx="1247775" cy="1247775"/>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latin typeface="Arial" charset="0"/>
              </a:endParaRPr>
            </a:p>
          </p:txBody>
        </p:sp>
        <p:cxnSp>
          <p:nvCxnSpPr>
            <p:cNvPr id="12" name="Straight Connector 11"/>
            <p:cNvCxnSpPr>
              <a:stCxn id="9" idx="3"/>
            </p:cNvCxnSpPr>
            <p:nvPr/>
          </p:nvCxnSpPr>
          <p:spPr bwMode="auto">
            <a:xfrm flipH="1">
              <a:off x="3684562" y="2151856"/>
              <a:ext cx="463712" cy="684382"/>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 name="Straight Connector 12"/>
            <p:cNvCxnSpPr/>
            <p:nvPr/>
          </p:nvCxnSpPr>
          <p:spPr bwMode="auto">
            <a:xfrm>
              <a:off x="5030585" y="2151856"/>
              <a:ext cx="463712" cy="684382"/>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Tree>
    <p:extLst>
      <p:ext uri="{BB962C8B-B14F-4D97-AF65-F5344CB8AC3E}">
        <p14:creationId xmlns:p14="http://schemas.microsoft.com/office/powerpoint/2010/main" val="1774021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1" nodeType="clickEffect">
                                  <p:stCondLst>
                                    <p:cond delay="0"/>
                                  </p:stCondLst>
                                  <p:childTnLst>
                                    <p:animEffect transition="out" filter="fade">
                                      <p:cBhvr>
                                        <p:cTn id="14" dur="500"/>
                                        <p:tgtEl>
                                          <p:spTgt spid="15"/>
                                        </p:tgtEl>
                                      </p:cBhvr>
                                    </p:animEffect>
                                    <p:set>
                                      <p:cBhvr>
                                        <p:cTn id="15" dur="1" fill="hold">
                                          <p:stCondLst>
                                            <p:cond delay="499"/>
                                          </p:stCondLst>
                                        </p:cTn>
                                        <p:tgtEl>
                                          <p:spTgt spid="15"/>
                                        </p:tgtEl>
                                        <p:attrNameLst>
                                          <p:attrName>style.visibility</p:attrName>
                                        </p:attrNameLst>
                                      </p:cBhvr>
                                      <p:to>
                                        <p:strVal val="hidden"/>
                                      </p:to>
                                    </p:set>
                                  </p:childTnLst>
                                </p:cTn>
                              </p:par>
                              <p:par>
                                <p:cTn id="16" presetID="10" presetClass="exit" presetSubtype="0" fill="hold" grpId="0" nodeType="withEffect">
                                  <p:stCondLst>
                                    <p:cond delay="0"/>
                                  </p:stCondLst>
                                  <p:childTnLst>
                                    <p:animEffect transition="out" filter="fade">
                                      <p:cBhvr>
                                        <p:cTn id="17" dur="500"/>
                                        <p:tgtEl>
                                          <p:spTgt spid="14"/>
                                        </p:tgtEl>
                                      </p:cBhvr>
                                    </p:animEffect>
                                    <p:set>
                                      <p:cBhvr>
                                        <p:cTn id="18" dur="1" fill="hold">
                                          <p:stCondLst>
                                            <p:cond delay="499"/>
                                          </p:stCondLst>
                                        </p:cTn>
                                        <p:tgtEl>
                                          <p:spTgt spid="14"/>
                                        </p:tgtEl>
                                        <p:attrNameLst>
                                          <p:attrName>style.visibility</p:attrName>
                                        </p:attrNameLst>
                                      </p:cBhvr>
                                      <p:to>
                                        <p:strVal val="hidden"/>
                                      </p:to>
                                    </p:set>
                                  </p:childTnLst>
                                </p:cTn>
                              </p:par>
                            </p:childTnLst>
                          </p:cTn>
                        </p:par>
                        <p:par>
                          <p:cTn id="19" fill="hold">
                            <p:stCondLst>
                              <p:cond delay="500"/>
                            </p:stCondLst>
                            <p:childTnLst>
                              <p:par>
                                <p:cTn id="20" presetID="10" presetClass="entr" presetSubtype="0"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1" nodeType="clickEffect">
                                  <p:stCondLst>
                                    <p:cond delay="0"/>
                                  </p:stCondLst>
                                  <p:childTnLst>
                                    <p:animEffect transition="out" filter="fade">
                                      <p:cBhvr>
                                        <p:cTn id="26" dur="500"/>
                                        <p:tgtEl>
                                          <p:spTgt spid="5"/>
                                        </p:tgtEl>
                                      </p:cBhvr>
                                    </p:animEffect>
                                    <p:set>
                                      <p:cBhvr>
                                        <p:cTn id="27" dur="1" fill="hold">
                                          <p:stCondLst>
                                            <p:cond delay="499"/>
                                          </p:stCondLst>
                                        </p:cTn>
                                        <p:tgtEl>
                                          <p:spTgt spid="5"/>
                                        </p:tgtEl>
                                        <p:attrNameLst>
                                          <p:attrName>style.visibility</p:attrName>
                                        </p:attrNameLst>
                                      </p:cBhvr>
                                      <p:to>
                                        <p:strVal val="hidden"/>
                                      </p:to>
                                    </p:set>
                                  </p:childTnLst>
                                </p:cTn>
                              </p:par>
                              <p:par>
                                <p:cTn id="28" presetID="10" presetClass="exit" presetSubtype="0" fill="hold" grpId="0" nodeType="withEffect">
                                  <p:stCondLst>
                                    <p:cond delay="0"/>
                                  </p:stCondLst>
                                  <p:childTnLst>
                                    <p:animEffect transition="out" filter="fade">
                                      <p:cBhvr>
                                        <p:cTn id="29" dur="500"/>
                                        <p:tgtEl>
                                          <p:spTgt spid="3"/>
                                        </p:tgtEl>
                                      </p:cBhvr>
                                    </p:animEffect>
                                    <p:set>
                                      <p:cBhvr>
                                        <p:cTn id="30" dur="1" fill="hold">
                                          <p:stCondLst>
                                            <p:cond delay="499"/>
                                          </p:stCondLst>
                                        </p:cTn>
                                        <p:tgtEl>
                                          <p:spTgt spid="3"/>
                                        </p:tgtEl>
                                        <p:attrNameLst>
                                          <p:attrName>style.visibility</p:attrName>
                                        </p:attrNameLst>
                                      </p:cBhvr>
                                      <p:to>
                                        <p:strVal val="hidden"/>
                                      </p:to>
                                    </p:set>
                                  </p:childTnLst>
                                </p:cTn>
                              </p:par>
                            </p:childTnLst>
                          </p:cTn>
                        </p:par>
                        <p:par>
                          <p:cTn id="31" fill="hold">
                            <p:stCondLst>
                              <p:cond delay="500"/>
                            </p:stCondLst>
                            <p:childTnLst>
                              <p:par>
                                <p:cTn id="32" presetID="10" presetClass="entr" presetSubtype="0" fill="hold" grpId="0" nodeType="after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fade">
                                      <p:cBhvr>
                                        <p:cTn id="3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5" grpId="1"/>
      <p:bldP spid="3" grpId="0"/>
      <p:bldP spid="5" grpId="0"/>
      <p:bldP spid="5" grpId="1"/>
      <p:bldP spid="4" grpId="0"/>
      <p:bldP spid="7" grpId="0"/>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6, Unit 1, Learning Outcome 17</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351218916"/>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17</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explain how adjusting both the minuend and subtrahend by the same amount affects the difference </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3607848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6, Unit 1, Learning Outcome 17</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3"/>
              </a:rPr>
              <a:t>1.29 Using equivalence and the compensation category to calculate</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1864098495"/>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3:1 – 3:5</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21-25</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4"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10" name="Picture Placeholder 9" descr="A picture containing text  Description automatically generated">
            <a:extLst>
              <a:ext uri="{FF2B5EF4-FFF2-40B4-BE49-F238E27FC236}">
                <a16:creationId xmlns:a16="http://schemas.microsoft.com/office/drawing/2014/main" id="{96CB3017-4620-4465-BCF5-EAF71C596A98}"/>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222" b="222"/>
          <a:stretch>
            <a:fillRect/>
          </a:stretch>
        </p:blipFill>
        <p:spPr/>
      </p:pic>
    </p:spTree>
    <p:extLst>
      <p:ext uri="{BB962C8B-B14F-4D97-AF65-F5344CB8AC3E}">
        <p14:creationId xmlns:p14="http://schemas.microsoft.com/office/powerpoint/2010/main" val="270303834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1.29 Equivalence and compensation – step 3:1</a:t>
            </a:r>
          </a:p>
        </p:txBody>
      </p:sp>
      <p:pic>
        <p:nvPicPr>
          <p:cNvPr id="3" name="Picture 2">
            <a:extLst>
              <a:ext uri="{FF2B5EF4-FFF2-40B4-BE49-F238E27FC236}">
                <a16:creationId xmlns:a16="http://schemas.microsoft.com/office/drawing/2014/main" id="{D19DE13F-35BA-4F05-9BBB-91BFA3133B7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32198" y="3178359"/>
            <a:ext cx="6127607" cy="501282"/>
          </a:xfrm>
          <a:prstGeom prst="rect">
            <a:avLst/>
          </a:prstGeom>
        </p:spPr>
      </p:pic>
      <p:pic>
        <p:nvPicPr>
          <p:cNvPr id="4" name="Picture 3">
            <a:extLst>
              <a:ext uri="{FF2B5EF4-FFF2-40B4-BE49-F238E27FC236}">
                <a16:creationId xmlns:a16="http://schemas.microsoft.com/office/drawing/2014/main" id="{FF839E61-F34D-49A4-9F75-45006B19C8E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89348" y="2595273"/>
            <a:ext cx="1204573" cy="553655"/>
          </a:xfrm>
          <a:prstGeom prst="rect">
            <a:avLst/>
          </a:prstGeom>
        </p:spPr>
      </p:pic>
      <p:pic>
        <p:nvPicPr>
          <p:cNvPr id="5" name="Picture 4">
            <a:extLst>
              <a:ext uri="{FF2B5EF4-FFF2-40B4-BE49-F238E27FC236}">
                <a16:creationId xmlns:a16="http://schemas.microsoft.com/office/drawing/2014/main" id="{272148EE-57DB-437A-8A48-FA5FB928E5C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77043" y="2595273"/>
            <a:ext cx="1204573" cy="553655"/>
          </a:xfrm>
          <a:prstGeom prst="rect">
            <a:avLst/>
          </a:prstGeom>
        </p:spPr>
      </p:pic>
      <p:pic>
        <p:nvPicPr>
          <p:cNvPr id="6" name="Picture 5">
            <a:extLst>
              <a:ext uri="{FF2B5EF4-FFF2-40B4-BE49-F238E27FC236}">
                <a16:creationId xmlns:a16="http://schemas.microsoft.com/office/drawing/2014/main" id="{F9152A67-B315-4FC7-8D53-FFAB0B7D9E3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64736" y="2595273"/>
            <a:ext cx="1204573" cy="553655"/>
          </a:xfrm>
          <a:prstGeom prst="rect">
            <a:avLst/>
          </a:prstGeom>
        </p:spPr>
      </p:pic>
      <p:pic>
        <p:nvPicPr>
          <p:cNvPr id="7" name="Picture 6">
            <a:extLst>
              <a:ext uri="{FF2B5EF4-FFF2-40B4-BE49-F238E27FC236}">
                <a16:creationId xmlns:a16="http://schemas.microsoft.com/office/drawing/2014/main" id="{BEBA8263-2DF0-4CAC-825F-E149319F8C2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56798" y="2595273"/>
            <a:ext cx="1204573" cy="553655"/>
          </a:xfrm>
          <a:prstGeom prst="rect">
            <a:avLst/>
          </a:prstGeom>
        </p:spPr>
      </p:pic>
      <p:pic>
        <p:nvPicPr>
          <p:cNvPr id="8" name="Picture 7">
            <a:extLst>
              <a:ext uri="{FF2B5EF4-FFF2-40B4-BE49-F238E27FC236}">
                <a16:creationId xmlns:a16="http://schemas.microsoft.com/office/drawing/2014/main" id="{701DABD1-436D-4135-B4AD-77DB6503A05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41938" y="2595273"/>
            <a:ext cx="1204573" cy="553655"/>
          </a:xfrm>
          <a:prstGeom prst="rect">
            <a:avLst/>
          </a:prstGeom>
        </p:spPr>
      </p:pic>
    </p:spTree>
    <p:extLst>
      <p:ext uri="{BB962C8B-B14F-4D97-AF65-F5344CB8AC3E}">
        <p14:creationId xmlns:p14="http://schemas.microsoft.com/office/powerpoint/2010/main" val="32987518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63" presetClass="path" presetSubtype="0" accel="50000" fill="hold" nodeType="clickEffect">
                                  <p:stCondLst>
                                    <p:cond delay="0"/>
                                  </p:stCondLst>
                                  <p:childTnLst>
                                    <p:animMotion origin="layout" path="M -4.375E-6 0 L 0.09739 -1.11111E-6 " pathEditMode="relative" rAng="0" ptsTypes="AA">
                                      <p:cBhvr>
                                        <p:cTn id="10" dur="1500" fill="hold"/>
                                        <p:tgtEl>
                                          <p:spTgt spid="4"/>
                                        </p:tgtEl>
                                        <p:attrNameLst>
                                          <p:attrName>ppt_x</p:attrName>
                                          <p:attrName>ppt_y</p:attrName>
                                        </p:attrNameLst>
                                      </p:cBhvr>
                                      <p:rCtr x="4935" y="-69"/>
                                    </p:animMotion>
                                  </p:childTnLst>
                                </p:cTn>
                              </p:par>
                            </p:childTnLst>
                          </p:cTn>
                        </p:par>
                        <p:par>
                          <p:cTn id="11" fill="hold">
                            <p:stCondLst>
                              <p:cond delay="1500"/>
                            </p:stCondLst>
                            <p:childTnLst>
                              <p:par>
                                <p:cTn id="12" presetID="1" presetClass="exit" presetSubtype="0" fill="hold" nodeType="afterEffect">
                                  <p:stCondLst>
                                    <p:cond delay="0"/>
                                  </p:stCondLst>
                                  <p:childTnLst>
                                    <p:set>
                                      <p:cBhvr>
                                        <p:cTn id="13" dur="1" fill="hold">
                                          <p:stCondLst>
                                            <p:cond delay="0"/>
                                          </p:stCondLst>
                                        </p:cTn>
                                        <p:tgtEl>
                                          <p:spTgt spid="4"/>
                                        </p:tgtEl>
                                        <p:attrNameLst>
                                          <p:attrName>style.visibility</p:attrName>
                                        </p:attrNameLst>
                                      </p:cBhvr>
                                      <p:to>
                                        <p:strVal val="hidden"/>
                                      </p:to>
                                    </p:set>
                                  </p:childTnLst>
                                </p:cTn>
                              </p:par>
                              <p:par>
                                <p:cTn id="14" presetID="1" presetClass="entr" presetSubtype="0" fill="hold" nodeType="withEffect">
                                  <p:stCondLst>
                                    <p:cond delay="0"/>
                                  </p:stCondLst>
                                  <p:childTnLst>
                                    <p:set>
                                      <p:cBhvr>
                                        <p:cTn id="15" dur="1" fill="hold">
                                          <p:stCondLst>
                                            <p:cond delay="0"/>
                                          </p:stCondLst>
                                        </p:cTn>
                                        <p:tgtEl>
                                          <p:spTgt spid="5"/>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63" presetClass="path" presetSubtype="0" accel="50000" fill="hold" nodeType="clickEffect">
                                  <p:stCondLst>
                                    <p:cond delay="0"/>
                                  </p:stCondLst>
                                  <p:childTnLst>
                                    <p:animMotion origin="layout" path="M -2.08333E-7 0 L 0.0974 -1.48148E-6 " pathEditMode="relative" rAng="0" ptsTypes="AA">
                                      <p:cBhvr>
                                        <p:cTn id="19" dur="1500" fill="hold"/>
                                        <p:tgtEl>
                                          <p:spTgt spid="5"/>
                                        </p:tgtEl>
                                        <p:attrNameLst>
                                          <p:attrName>ppt_x</p:attrName>
                                          <p:attrName>ppt_y</p:attrName>
                                        </p:attrNameLst>
                                      </p:cBhvr>
                                      <p:rCtr x="4935" y="0"/>
                                    </p:animMotion>
                                  </p:childTnLst>
                                </p:cTn>
                              </p:par>
                            </p:childTnLst>
                          </p:cTn>
                        </p:par>
                        <p:par>
                          <p:cTn id="20" fill="hold">
                            <p:stCondLst>
                              <p:cond delay="1500"/>
                            </p:stCondLst>
                            <p:childTnLst>
                              <p:par>
                                <p:cTn id="21" presetID="1" presetClass="exit" presetSubtype="0" fill="hold" nodeType="afterEffect">
                                  <p:stCondLst>
                                    <p:cond delay="0"/>
                                  </p:stCondLst>
                                  <p:childTnLst>
                                    <p:set>
                                      <p:cBhvr>
                                        <p:cTn id="22" dur="1" fill="hold">
                                          <p:stCondLst>
                                            <p:cond delay="0"/>
                                          </p:stCondLst>
                                        </p:cTn>
                                        <p:tgtEl>
                                          <p:spTgt spid="5"/>
                                        </p:tgtEl>
                                        <p:attrNameLst>
                                          <p:attrName>style.visibility</p:attrName>
                                        </p:attrNameLst>
                                      </p:cBhvr>
                                      <p:to>
                                        <p:strVal val="hidden"/>
                                      </p:to>
                                    </p:set>
                                  </p:childTnLst>
                                </p:cTn>
                              </p:par>
                              <p:par>
                                <p:cTn id="23" presetID="1"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63" presetClass="path" presetSubtype="0" accel="50000" fill="hold" nodeType="clickEffect">
                                  <p:stCondLst>
                                    <p:cond delay="0"/>
                                  </p:stCondLst>
                                  <p:childTnLst>
                                    <p:animMotion origin="layout" path="M 3.95833E-6 0 L 0.09778 -3.33333E-6 " pathEditMode="relative" rAng="0" ptsTypes="AA">
                                      <p:cBhvr>
                                        <p:cTn id="28" dur="1500" fill="hold"/>
                                        <p:tgtEl>
                                          <p:spTgt spid="6"/>
                                        </p:tgtEl>
                                        <p:attrNameLst>
                                          <p:attrName>ppt_x</p:attrName>
                                          <p:attrName>ppt_y</p:attrName>
                                        </p:attrNameLst>
                                      </p:cBhvr>
                                      <p:rCtr x="4935" y="93"/>
                                    </p:animMotion>
                                  </p:childTnLst>
                                </p:cTn>
                              </p:par>
                            </p:childTnLst>
                          </p:cTn>
                        </p:par>
                        <p:par>
                          <p:cTn id="29" fill="hold">
                            <p:stCondLst>
                              <p:cond delay="1500"/>
                            </p:stCondLst>
                            <p:childTnLst>
                              <p:par>
                                <p:cTn id="30" presetID="1" presetClass="exit" presetSubtype="0" fill="hold" nodeType="afterEffect">
                                  <p:stCondLst>
                                    <p:cond delay="0"/>
                                  </p:stCondLst>
                                  <p:childTnLst>
                                    <p:set>
                                      <p:cBhvr>
                                        <p:cTn id="31" dur="1" fill="hold">
                                          <p:stCondLst>
                                            <p:cond delay="0"/>
                                          </p:stCondLst>
                                        </p:cTn>
                                        <p:tgtEl>
                                          <p:spTgt spid="6"/>
                                        </p:tgtEl>
                                        <p:attrNameLst>
                                          <p:attrName>style.visibility</p:attrName>
                                        </p:attrNameLst>
                                      </p:cBhvr>
                                      <p:to>
                                        <p:strVal val="hidden"/>
                                      </p:to>
                                    </p:set>
                                  </p:childTnLst>
                                </p:cTn>
                              </p:par>
                              <p:par>
                                <p:cTn id="32" presetID="1" presetClass="entr" presetSubtype="0" fill="hold" nodeType="withEffect">
                                  <p:stCondLst>
                                    <p:cond delay="0"/>
                                  </p:stCondLst>
                                  <p:childTnLst>
                                    <p:set>
                                      <p:cBhvr>
                                        <p:cTn id="33" dur="1" fill="hold">
                                          <p:stCondLst>
                                            <p:cond delay="0"/>
                                          </p:stCondLst>
                                        </p:cTn>
                                        <p:tgtEl>
                                          <p:spTgt spid="7"/>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63" presetClass="path" presetSubtype="0" accel="50000" fill="hold" nodeType="clickEffect">
                                  <p:stCondLst>
                                    <p:cond delay="0"/>
                                  </p:stCondLst>
                                  <p:childTnLst>
                                    <p:animMotion origin="layout" path="M -2.5E-6 0 L 0.09883 -0.00139 " pathEditMode="relative" rAng="0" ptsTypes="AA">
                                      <p:cBhvr>
                                        <p:cTn id="37" dur="1500" fill="hold"/>
                                        <p:tgtEl>
                                          <p:spTgt spid="7"/>
                                        </p:tgtEl>
                                        <p:attrNameLst>
                                          <p:attrName>ppt_x</p:attrName>
                                          <p:attrName>ppt_y</p:attrName>
                                        </p:attrNameLst>
                                      </p:cBhvr>
                                      <p:rCtr x="4935" y="-69"/>
                                    </p:animMotion>
                                  </p:childTnLst>
                                </p:cTn>
                              </p:par>
                            </p:childTnLst>
                          </p:cTn>
                        </p:par>
                        <p:par>
                          <p:cTn id="38" fill="hold">
                            <p:stCondLst>
                              <p:cond delay="1500"/>
                            </p:stCondLst>
                            <p:childTnLst>
                              <p:par>
                                <p:cTn id="39" presetID="1" presetClass="exit" presetSubtype="0" fill="hold" nodeType="afterEffect">
                                  <p:stCondLst>
                                    <p:cond delay="0"/>
                                  </p:stCondLst>
                                  <p:childTnLst>
                                    <p:set>
                                      <p:cBhvr>
                                        <p:cTn id="40" dur="1" fill="hold">
                                          <p:stCondLst>
                                            <p:cond delay="0"/>
                                          </p:stCondLst>
                                        </p:cTn>
                                        <p:tgtEl>
                                          <p:spTgt spid="7"/>
                                        </p:tgtEl>
                                        <p:attrNameLst>
                                          <p:attrName>style.visibility</p:attrName>
                                        </p:attrNameLst>
                                      </p:cBhvr>
                                      <p:to>
                                        <p:strVal val="hidden"/>
                                      </p:to>
                                    </p:set>
                                  </p:childTnLst>
                                </p:cTn>
                              </p:par>
                              <p:par>
                                <p:cTn id="41" presetID="1" presetClass="entr" presetSubtype="0" fill="hold" nodeType="withEffect">
                                  <p:stCondLst>
                                    <p:cond delay="0"/>
                                  </p:stCondLst>
                                  <p:childTnLst>
                                    <p:set>
                                      <p:cBhvr>
                                        <p:cTn id="4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1.28 Common structures </a:t>
            </a:r>
            <a:r>
              <a:rPr lang="en-US" dirty="0"/>
              <a:t>– step 1:1</a:t>
            </a:r>
          </a:p>
        </p:txBody>
      </p:sp>
      <p:pic>
        <p:nvPicPr>
          <p:cNvPr id="6" name="Picture 5">
            <a:extLst>
              <a:ext uri="{FF2B5EF4-FFF2-40B4-BE49-F238E27FC236}">
                <a16:creationId xmlns:a16="http://schemas.microsoft.com/office/drawing/2014/main" id="{A32AE13F-D136-48F8-AC7D-D49739C1DBCC}"/>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3074019" y="2556288"/>
            <a:ext cx="6043962" cy="1745424"/>
          </a:xfrm>
          <a:prstGeom prst="rect">
            <a:avLst/>
          </a:prstGeom>
        </p:spPr>
      </p:pic>
      <p:sp>
        <p:nvSpPr>
          <p:cNvPr id="7" name="Rectangle 6">
            <a:extLst>
              <a:ext uri="{FF2B5EF4-FFF2-40B4-BE49-F238E27FC236}">
                <a16:creationId xmlns:a16="http://schemas.microsoft.com/office/drawing/2014/main" id="{84984BE0-65A9-499A-87F3-238578D57646}"/>
              </a:ext>
            </a:extLst>
          </p:cNvPr>
          <p:cNvSpPr/>
          <p:nvPr/>
        </p:nvSpPr>
        <p:spPr bwMode="auto">
          <a:xfrm>
            <a:off x="2690389" y="3438445"/>
            <a:ext cx="6866263" cy="1070169"/>
          </a:xfrm>
          <a:prstGeom prst="rect">
            <a:avLst/>
          </a:prstGeom>
          <a:solidFill>
            <a:schemeClr val="bg1"/>
          </a:solidFill>
          <a:ln>
            <a:noFill/>
          </a:ln>
        </p:spPr>
        <p:style>
          <a:lnRef idx="2">
            <a:schemeClr val="accent3">
              <a:shade val="50000"/>
            </a:schemeClr>
          </a:lnRef>
          <a:fillRef idx="1">
            <a:schemeClr val="accent3"/>
          </a:fillRef>
          <a:effectRef idx="0">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solidFill>
                <a:schemeClr val="tx1"/>
              </a:solidFill>
              <a:latin typeface="Arial" charset="0"/>
            </a:endParaRPr>
          </a:p>
        </p:txBody>
      </p:sp>
    </p:spTree>
    <p:extLst>
      <p:ext uri="{BB962C8B-B14F-4D97-AF65-F5344CB8AC3E}">
        <p14:creationId xmlns:p14="http://schemas.microsoft.com/office/powerpoint/2010/main" val="29533947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89348" y="2550383"/>
            <a:ext cx="1773191" cy="598545"/>
          </a:xfrm>
          <a:prstGeom prst="rect">
            <a:avLst/>
          </a:prstGeom>
        </p:spPr>
      </p:pic>
      <p:pic>
        <p:nvPicPr>
          <p:cNvPr id="14"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67199" y="2550383"/>
            <a:ext cx="1773191" cy="598545"/>
          </a:xfrm>
          <a:prstGeom prst="rect">
            <a:avLst/>
          </a:prstGeom>
        </p:spPr>
      </p:pic>
      <p:sp>
        <p:nvSpPr>
          <p:cNvPr id="2" name="Text Placeholder 1"/>
          <p:cNvSpPr>
            <a:spLocks noGrp="1"/>
          </p:cNvSpPr>
          <p:nvPr>
            <p:ph type="body" sz="quarter" idx="11"/>
          </p:nvPr>
        </p:nvSpPr>
        <p:spPr/>
        <p:txBody>
          <a:bodyPr/>
          <a:lstStyle/>
          <a:p>
            <a:r>
              <a:rPr lang="en-US" dirty="0"/>
              <a:t>1.29 Equivalence and compensation – step 3:1</a:t>
            </a:r>
          </a:p>
        </p:txBody>
      </p:sp>
      <p:pic>
        <p:nvPicPr>
          <p:cNvPr id="15" name="Picture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57748" y="2550383"/>
            <a:ext cx="1773191" cy="598545"/>
          </a:xfrm>
          <a:prstGeom prst="rect">
            <a:avLst/>
          </a:prstGeom>
        </p:spPr>
      </p:pic>
      <p:pic>
        <p:nvPicPr>
          <p:cNvPr id="16" name="Picture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42694" y="2550383"/>
            <a:ext cx="1773191" cy="598545"/>
          </a:xfrm>
          <a:prstGeom prst="rect">
            <a:avLst/>
          </a:prstGeom>
        </p:spPr>
      </p:pic>
      <p:pic>
        <p:nvPicPr>
          <p:cNvPr id="17" name="Picture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34041" y="2550383"/>
            <a:ext cx="1773191" cy="598545"/>
          </a:xfrm>
          <a:prstGeom prst="rect">
            <a:avLst/>
          </a:prstGeom>
        </p:spPr>
      </p:pic>
      <p:pic>
        <p:nvPicPr>
          <p:cNvPr id="18" name="Picture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20622" y="2550383"/>
            <a:ext cx="1773191" cy="598545"/>
          </a:xfrm>
          <a:prstGeom prst="rect">
            <a:avLst/>
          </a:prstGeom>
        </p:spPr>
      </p:pic>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08741" y="2550383"/>
            <a:ext cx="1773191" cy="598545"/>
          </a:xfrm>
          <a:prstGeom prst="rect">
            <a:avLst/>
          </a:prstGeom>
        </p:spPr>
      </p:pic>
      <p:pic>
        <p:nvPicPr>
          <p:cNvPr id="20" name="Picture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95322" y="2550383"/>
            <a:ext cx="1773191" cy="598545"/>
          </a:xfrm>
          <a:prstGeom prst="rect">
            <a:avLst/>
          </a:prstGeom>
        </p:spPr>
      </p:pic>
      <p:pic>
        <p:nvPicPr>
          <p:cNvPr id="13" name="Picture 12">
            <a:extLst>
              <a:ext uri="{FF2B5EF4-FFF2-40B4-BE49-F238E27FC236}">
                <a16:creationId xmlns:a16="http://schemas.microsoft.com/office/drawing/2014/main" id="{00714C33-4117-4AAB-A23B-C89379CCED3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32197" y="3174619"/>
            <a:ext cx="6127609" cy="508763"/>
          </a:xfrm>
          <a:prstGeom prst="rect">
            <a:avLst/>
          </a:prstGeom>
        </p:spPr>
      </p:pic>
    </p:spTree>
    <p:extLst>
      <p:ext uri="{BB962C8B-B14F-4D97-AF65-F5344CB8AC3E}">
        <p14:creationId xmlns:p14="http://schemas.microsoft.com/office/powerpoint/2010/main" val="13036473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path" presetSubtype="0" accel="49000" fill="hold" nodeType="clickEffect">
                                  <p:stCondLst>
                                    <p:cond delay="0"/>
                                  </p:stCondLst>
                                  <p:childTnLst>
                                    <p:animMotion origin="layout" path="M -1.66667E-6 7.40741E-7 L 0.0474 7.40741E-7 " pathEditMode="relative" rAng="0" ptsTypes="AA">
                                      <p:cBhvr>
                                        <p:cTn id="6" dur="1500" fill="hold"/>
                                        <p:tgtEl>
                                          <p:spTgt spid="11"/>
                                        </p:tgtEl>
                                        <p:attrNameLst>
                                          <p:attrName>ppt_x</p:attrName>
                                          <p:attrName>ppt_y</p:attrName>
                                        </p:attrNameLst>
                                      </p:cBhvr>
                                      <p:rCtr x="2344" y="0"/>
                                    </p:animMotion>
                                  </p:childTnLst>
                                </p:cTn>
                              </p:par>
                            </p:childTnLst>
                          </p:cTn>
                        </p:par>
                        <p:par>
                          <p:cTn id="7" fill="hold">
                            <p:stCondLst>
                              <p:cond delay="1500"/>
                            </p:stCondLst>
                            <p:childTnLst>
                              <p:par>
                                <p:cTn id="8" presetID="1" presetClass="exit" presetSubtype="0" fill="hold" nodeType="afterEffect">
                                  <p:stCondLst>
                                    <p:cond delay="0"/>
                                  </p:stCondLst>
                                  <p:childTnLst>
                                    <p:set>
                                      <p:cBhvr>
                                        <p:cTn id="9" dur="1" fill="hold">
                                          <p:stCondLst>
                                            <p:cond delay="0"/>
                                          </p:stCondLst>
                                        </p:cTn>
                                        <p:tgtEl>
                                          <p:spTgt spid="11"/>
                                        </p:tgtEl>
                                        <p:attrNameLst>
                                          <p:attrName>style.visibility</p:attrName>
                                        </p:attrNameLst>
                                      </p:cBhvr>
                                      <p:to>
                                        <p:strVal val="hidden"/>
                                      </p:to>
                                    </p:set>
                                  </p:childTnLst>
                                </p:cTn>
                              </p:par>
                              <p:par>
                                <p:cTn id="10" presetID="1" presetClass="entr" presetSubtype="0"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63" presetClass="path" presetSubtype="0" accel="49000" fill="hold" nodeType="clickEffect">
                                  <p:stCondLst>
                                    <p:cond delay="0"/>
                                  </p:stCondLst>
                                  <p:childTnLst>
                                    <p:animMotion origin="layout" path="M 2.5E-6 7.40741E-7 L 0.04844 -1.11111E-6 " pathEditMode="relative" rAng="0" ptsTypes="AA">
                                      <p:cBhvr>
                                        <p:cTn id="15" dur="1500" fill="hold"/>
                                        <p:tgtEl>
                                          <p:spTgt spid="14"/>
                                        </p:tgtEl>
                                        <p:attrNameLst>
                                          <p:attrName>ppt_x</p:attrName>
                                          <p:attrName>ppt_y</p:attrName>
                                        </p:attrNameLst>
                                      </p:cBhvr>
                                      <p:rCtr x="2513" y="93"/>
                                    </p:animMotion>
                                  </p:childTnLst>
                                </p:cTn>
                              </p:par>
                            </p:childTnLst>
                          </p:cTn>
                        </p:par>
                        <p:par>
                          <p:cTn id="16" fill="hold">
                            <p:stCondLst>
                              <p:cond delay="1500"/>
                            </p:stCondLst>
                            <p:childTnLst>
                              <p:par>
                                <p:cTn id="17" presetID="1" presetClass="exit" presetSubtype="0" fill="hold" nodeType="afterEffect">
                                  <p:stCondLst>
                                    <p:cond delay="0"/>
                                  </p:stCondLst>
                                  <p:childTnLst>
                                    <p:set>
                                      <p:cBhvr>
                                        <p:cTn id="18" dur="1" fill="hold">
                                          <p:stCondLst>
                                            <p:cond delay="0"/>
                                          </p:stCondLst>
                                        </p:cTn>
                                        <p:tgtEl>
                                          <p:spTgt spid="14"/>
                                        </p:tgtEl>
                                        <p:attrNameLst>
                                          <p:attrName>style.visibility</p:attrName>
                                        </p:attrNameLst>
                                      </p:cBhvr>
                                      <p:to>
                                        <p:strVal val="hidden"/>
                                      </p:to>
                                    </p:set>
                                  </p:childTnLst>
                                </p:cTn>
                              </p:par>
                              <p:par>
                                <p:cTn id="19" presetID="1" presetClass="entr" presetSubtype="0" fill="hold" nodeType="with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63" presetClass="path" presetSubtype="0" accel="49000" fill="hold" nodeType="clickEffect">
                                  <p:stCondLst>
                                    <p:cond delay="0"/>
                                  </p:stCondLst>
                                  <p:childTnLst>
                                    <p:animMotion origin="layout" path="M 5E-6 7.40741E-7 L 0.04804 -1.11111E-6 " pathEditMode="relative" rAng="0" ptsTypes="AA">
                                      <p:cBhvr>
                                        <p:cTn id="24" dur="1500" fill="hold"/>
                                        <p:tgtEl>
                                          <p:spTgt spid="15"/>
                                        </p:tgtEl>
                                        <p:attrNameLst>
                                          <p:attrName>ppt_x</p:attrName>
                                          <p:attrName>ppt_y</p:attrName>
                                        </p:attrNameLst>
                                      </p:cBhvr>
                                      <p:rCtr x="2422" y="93"/>
                                    </p:animMotion>
                                  </p:childTnLst>
                                </p:cTn>
                              </p:par>
                            </p:childTnLst>
                          </p:cTn>
                        </p:par>
                        <p:par>
                          <p:cTn id="25" fill="hold">
                            <p:stCondLst>
                              <p:cond delay="1500"/>
                            </p:stCondLst>
                            <p:childTnLst>
                              <p:par>
                                <p:cTn id="26" presetID="1" presetClass="exit" presetSubtype="0" fill="hold" nodeType="afterEffect">
                                  <p:stCondLst>
                                    <p:cond delay="0"/>
                                  </p:stCondLst>
                                  <p:childTnLst>
                                    <p:set>
                                      <p:cBhvr>
                                        <p:cTn id="27" dur="1" fill="hold">
                                          <p:stCondLst>
                                            <p:cond delay="0"/>
                                          </p:stCondLst>
                                        </p:cTn>
                                        <p:tgtEl>
                                          <p:spTgt spid="15"/>
                                        </p:tgtEl>
                                        <p:attrNameLst>
                                          <p:attrName>style.visibility</p:attrName>
                                        </p:attrNameLst>
                                      </p:cBhvr>
                                      <p:to>
                                        <p:strVal val="hidden"/>
                                      </p:to>
                                    </p:set>
                                  </p:childTnLst>
                                </p:cTn>
                              </p:par>
                              <p:par>
                                <p:cTn id="28" presetID="1" presetClass="entr" presetSubtype="0" fill="hold" nodeType="withEffect">
                                  <p:stCondLst>
                                    <p:cond delay="0"/>
                                  </p:stCondLst>
                                  <p:childTnLst>
                                    <p:set>
                                      <p:cBhvr>
                                        <p:cTn id="29" dur="1" fill="hold">
                                          <p:stCondLst>
                                            <p:cond delay="0"/>
                                          </p:stCondLst>
                                        </p:cTn>
                                        <p:tgtEl>
                                          <p:spTgt spid="16"/>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63" presetClass="path" presetSubtype="0" accel="49000" fill="hold" nodeType="clickEffect">
                                  <p:stCondLst>
                                    <p:cond delay="0"/>
                                  </p:stCondLst>
                                  <p:childTnLst>
                                    <p:animMotion origin="layout" path="M -1.875E-6 7.40741E-7 L 0.04844 -1.11111E-6 " pathEditMode="relative" rAng="0" ptsTypes="AA">
                                      <p:cBhvr>
                                        <p:cTn id="33" dur="1500" fill="hold"/>
                                        <p:tgtEl>
                                          <p:spTgt spid="16"/>
                                        </p:tgtEl>
                                        <p:attrNameLst>
                                          <p:attrName>ppt_x</p:attrName>
                                          <p:attrName>ppt_y</p:attrName>
                                        </p:attrNameLst>
                                      </p:cBhvr>
                                      <p:rCtr x="2409" y="93"/>
                                    </p:animMotion>
                                  </p:childTnLst>
                                </p:cTn>
                              </p:par>
                            </p:childTnLst>
                          </p:cTn>
                        </p:par>
                        <p:par>
                          <p:cTn id="34" fill="hold">
                            <p:stCondLst>
                              <p:cond delay="1500"/>
                            </p:stCondLst>
                            <p:childTnLst>
                              <p:par>
                                <p:cTn id="35" presetID="1" presetClass="exit" presetSubtype="0" fill="hold" nodeType="afterEffect">
                                  <p:stCondLst>
                                    <p:cond delay="0"/>
                                  </p:stCondLst>
                                  <p:childTnLst>
                                    <p:set>
                                      <p:cBhvr>
                                        <p:cTn id="36" dur="1" fill="hold">
                                          <p:stCondLst>
                                            <p:cond delay="0"/>
                                          </p:stCondLst>
                                        </p:cTn>
                                        <p:tgtEl>
                                          <p:spTgt spid="16"/>
                                        </p:tgtEl>
                                        <p:attrNameLst>
                                          <p:attrName>style.visibility</p:attrName>
                                        </p:attrNameLst>
                                      </p:cBhvr>
                                      <p:to>
                                        <p:strVal val="hidden"/>
                                      </p:to>
                                    </p:set>
                                  </p:childTnLst>
                                </p:cTn>
                              </p:par>
                              <p:par>
                                <p:cTn id="37" presetID="1" presetClass="entr" presetSubtype="0" fill="hold" nodeType="withEffect">
                                  <p:stCondLst>
                                    <p:cond delay="0"/>
                                  </p:stCondLst>
                                  <p:childTnLst>
                                    <p:set>
                                      <p:cBhvr>
                                        <p:cTn id="38" dur="1" fill="hold">
                                          <p:stCondLst>
                                            <p:cond delay="0"/>
                                          </p:stCondLst>
                                        </p:cTn>
                                        <p:tgtEl>
                                          <p:spTgt spid="1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63" presetClass="path" presetSubtype="0" accel="49000" fill="hold" nodeType="clickEffect">
                                  <p:stCondLst>
                                    <p:cond delay="0"/>
                                  </p:stCondLst>
                                  <p:childTnLst>
                                    <p:animMotion origin="layout" path="M 6.25E-7 7.40741E-7 L 0.04818 -1.11111E-6 " pathEditMode="relative" rAng="0" ptsTypes="AA">
                                      <p:cBhvr>
                                        <p:cTn id="42" dur="1500" fill="hold"/>
                                        <p:tgtEl>
                                          <p:spTgt spid="17"/>
                                        </p:tgtEl>
                                        <p:attrNameLst>
                                          <p:attrName>ppt_x</p:attrName>
                                          <p:attrName>ppt_y</p:attrName>
                                        </p:attrNameLst>
                                      </p:cBhvr>
                                      <p:rCtr x="2422" y="93"/>
                                    </p:animMotion>
                                  </p:childTnLst>
                                </p:cTn>
                              </p:par>
                            </p:childTnLst>
                          </p:cTn>
                        </p:par>
                        <p:par>
                          <p:cTn id="43" fill="hold">
                            <p:stCondLst>
                              <p:cond delay="1500"/>
                            </p:stCondLst>
                            <p:childTnLst>
                              <p:par>
                                <p:cTn id="44" presetID="1" presetClass="exit" presetSubtype="0" fill="hold" nodeType="afterEffect">
                                  <p:stCondLst>
                                    <p:cond delay="0"/>
                                  </p:stCondLst>
                                  <p:childTnLst>
                                    <p:set>
                                      <p:cBhvr>
                                        <p:cTn id="45" dur="1" fill="hold">
                                          <p:stCondLst>
                                            <p:cond delay="0"/>
                                          </p:stCondLst>
                                        </p:cTn>
                                        <p:tgtEl>
                                          <p:spTgt spid="17"/>
                                        </p:tgtEl>
                                        <p:attrNameLst>
                                          <p:attrName>style.visibility</p:attrName>
                                        </p:attrNameLst>
                                      </p:cBhvr>
                                      <p:to>
                                        <p:strVal val="hidden"/>
                                      </p:to>
                                    </p:set>
                                  </p:childTnLst>
                                </p:cTn>
                              </p:par>
                              <p:par>
                                <p:cTn id="46" presetID="1" presetClass="entr" presetSubtype="0" fill="hold" nodeType="withEffect">
                                  <p:stCondLst>
                                    <p:cond delay="0"/>
                                  </p:stCondLst>
                                  <p:childTnLst>
                                    <p:set>
                                      <p:cBhvr>
                                        <p:cTn id="47" dur="1" fill="hold">
                                          <p:stCondLst>
                                            <p:cond delay="0"/>
                                          </p:stCondLst>
                                        </p:cTn>
                                        <p:tgtEl>
                                          <p:spTgt spid="18"/>
                                        </p:tgtEl>
                                        <p:attrNameLst>
                                          <p:attrName>style.visibility</p:attrName>
                                        </p:attrNameLst>
                                      </p:cBhvr>
                                      <p:to>
                                        <p:strVal val="visible"/>
                                      </p:to>
                                    </p:set>
                                  </p:childTnLst>
                                </p:cTn>
                              </p:par>
                            </p:childTnLst>
                          </p:cTn>
                        </p:par>
                      </p:childTnLst>
                    </p:cTn>
                  </p:par>
                  <p:par>
                    <p:cTn id="48" fill="hold">
                      <p:stCondLst>
                        <p:cond delay="indefinite"/>
                      </p:stCondLst>
                      <p:childTnLst>
                        <p:par>
                          <p:cTn id="49" fill="hold">
                            <p:stCondLst>
                              <p:cond delay="0"/>
                            </p:stCondLst>
                            <p:childTnLst>
                              <p:par>
                                <p:cTn id="50" presetID="63" presetClass="path" presetSubtype="0" accel="49000" fill="hold" nodeType="clickEffect">
                                  <p:stCondLst>
                                    <p:cond delay="0"/>
                                  </p:stCondLst>
                                  <p:childTnLst>
                                    <p:animMotion origin="layout" path="M 3.54167E-6 7.40741E-7 L 0.04818 7.40741E-7 " pathEditMode="relative" rAng="0" ptsTypes="AA">
                                      <p:cBhvr>
                                        <p:cTn id="51" dur="1500" fill="hold"/>
                                        <p:tgtEl>
                                          <p:spTgt spid="18"/>
                                        </p:tgtEl>
                                        <p:attrNameLst>
                                          <p:attrName>ppt_x</p:attrName>
                                          <p:attrName>ppt_y</p:attrName>
                                        </p:attrNameLst>
                                      </p:cBhvr>
                                      <p:rCtr x="2448" y="0"/>
                                    </p:animMotion>
                                  </p:childTnLst>
                                </p:cTn>
                              </p:par>
                            </p:childTnLst>
                          </p:cTn>
                        </p:par>
                        <p:par>
                          <p:cTn id="52" fill="hold">
                            <p:stCondLst>
                              <p:cond delay="1500"/>
                            </p:stCondLst>
                            <p:childTnLst>
                              <p:par>
                                <p:cTn id="53" presetID="1" presetClass="exit" presetSubtype="0" fill="hold" nodeType="afterEffect">
                                  <p:stCondLst>
                                    <p:cond delay="0"/>
                                  </p:stCondLst>
                                  <p:childTnLst>
                                    <p:set>
                                      <p:cBhvr>
                                        <p:cTn id="54" dur="1" fill="hold">
                                          <p:stCondLst>
                                            <p:cond delay="0"/>
                                          </p:stCondLst>
                                        </p:cTn>
                                        <p:tgtEl>
                                          <p:spTgt spid="18"/>
                                        </p:tgtEl>
                                        <p:attrNameLst>
                                          <p:attrName>style.visibility</p:attrName>
                                        </p:attrNameLst>
                                      </p:cBhvr>
                                      <p:to>
                                        <p:strVal val="hidden"/>
                                      </p:to>
                                    </p:set>
                                  </p:childTnLst>
                                </p:cTn>
                              </p:par>
                              <p:par>
                                <p:cTn id="55" presetID="1" presetClass="entr" presetSubtype="0" fill="hold" nodeType="withEffect">
                                  <p:stCondLst>
                                    <p:cond delay="0"/>
                                  </p:stCondLst>
                                  <p:childTnLst>
                                    <p:set>
                                      <p:cBhvr>
                                        <p:cTn id="56" dur="1" fill="hold">
                                          <p:stCondLst>
                                            <p:cond delay="0"/>
                                          </p:stCondLst>
                                        </p:cTn>
                                        <p:tgtEl>
                                          <p:spTgt spid="19"/>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63" presetClass="path" presetSubtype="0" accel="49000" fill="hold" nodeType="clickEffect">
                                  <p:stCondLst>
                                    <p:cond delay="0"/>
                                  </p:stCondLst>
                                  <p:childTnLst>
                                    <p:animMotion origin="layout" path="M -3.54167E-6 7.40741E-7 L 0.04857 7.40741E-7 " pathEditMode="relative" rAng="0" ptsTypes="AA">
                                      <p:cBhvr>
                                        <p:cTn id="60" dur="1500" fill="hold"/>
                                        <p:tgtEl>
                                          <p:spTgt spid="19"/>
                                        </p:tgtEl>
                                        <p:attrNameLst>
                                          <p:attrName>ppt_x</p:attrName>
                                          <p:attrName>ppt_y</p:attrName>
                                        </p:attrNameLst>
                                      </p:cBhvr>
                                      <p:rCtr x="2422" y="0"/>
                                    </p:animMotion>
                                  </p:childTnLst>
                                </p:cTn>
                              </p:par>
                            </p:childTnLst>
                          </p:cTn>
                        </p:par>
                        <p:par>
                          <p:cTn id="61" fill="hold">
                            <p:stCondLst>
                              <p:cond delay="1500"/>
                            </p:stCondLst>
                            <p:childTnLst>
                              <p:par>
                                <p:cTn id="62" presetID="1" presetClass="exit" presetSubtype="0" fill="hold" nodeType="afterEffect">
                                  <p:stCondLst>
                                    <p:cond delay="0"/>
                                  </p:stCondLst>
                                  <p:childTnLst>
                                    <p:set>
                                      <p:cBhvr>
                                        <p:cTn id="63" dur="1" fill="hold">
                                          <p:stCondLst>
                                            <p:cond delay="0"/>
                                          </p:stCondLst>
                                        </p:cTn>
                                        <p:tgtEl>
                                          <p:spTgt spid="19"/>
                                        </p:tgtEl>
                                        <p:attrNameLst>
                                          <p:attrName>style.visibility</p:attrName>
                                        </p:attrNameLst>
                                      </p:cBhvr>
                                      <p:to>
                                        <p:strVal val="hidden"/>
                                      </p:to>
                                    </p:set>
                                  </p:childTnLst>
                                </p:cTn>
                              </p:par>
                              <p:par>
                                <p:cTn id="64" presetID="1" presetClass="entr" presetSubtype="0" fill="hold" nodeType="withEffect">
                                  <p:stCondLst>
                                    <p:cond delay="0"/>
                                  </p:stCondLst>
                                  <p:childTnLst>
                                    <p:set>
                                      <p:cBhvr>
                                        <p:cTn id="65"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D65DF6B-3E64-4025-9855-A9B90E32791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57273" y="2344378"/>
            <a:ext cx="2528854" cy="381573"/>
          </a:xfrm>
          <a:prstGeom prst="rect">
            <a:avLst/>
          </a:prstGeom>
        </p:spPr>
      </p:pic>
      <p:pic>
        <p:nvPicPr>
          <p:cNvPr id="12" name="Picture 11" descr="A close up of a clock  Description generated with high confidence">
            <a:extLst>
              <a:ext uri="{FF2B5EF4-FFF2-40B4-BE49-F238E27FC236}">
                <a16:creationId xmlns:a16="http://schemas.microsoft.com/office/drawing/2014/main" id="{A17F3073-28A7-43EE-B597-E575A1C64D3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47108" y="2595881"/>
            <a:ext cx="4825771" cy="1204573"/>
          </a:xfrm>
          <a:prstGeom prst="rect">
            <a:avLst/>
          </a:prstGeom>
        </p:spPr>
      </p:pic>
      <p:pic>
        <p:nvPicPr>
          <p:cNvPr id="13" name="Picture 12" descr="A close up of a clock  Description generated with high confidence">
            <a:extLst>
              <a:ext uri="{FF2B5EF4-FFF2-40B4-BE49-F238E27FC236}">
                <a16:creationId xmlns:a16="http://schemas.microsoft.com/office/drawing/2014/main" id="{23C2A8E1-8FA5-4929-86CB-53D32E1235E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04549" y="2595881"/>
            <a:ext cx="4825771" cy="1204573"/>
          </a:xfrm>
          <a:prstGeom prst="rect">
            <a:avLst/>
          </a:prstGeom>
        </p:spPr>
      </p:pic>
      <p:sp>
        <p:nvSpPr>
          <p:cNvPr id="2" name="Text Placeholder 1"/>
          <p:cNvSpPr>
            <a:spLocks noGrp="1"/>
          </p:cNvSpPr>
          <p:nvPr>
            <p:ph type="body" sz="quarter" idx="11"/>
          </p:nvPr>
        </p:nvSpPr>
        <p:spPr/>
        <p:txBody>
          <a:bodyPr/>
          <a:lstStyle/>
          <a:p>
            <a:r>
              <a:rPr lang="en-US" dirty="0"/>
              <a:t>1.29 Equivalence and compensation – step 3:1</a:t>
            </a:r>
          </a:p>
        </p:txBody>
      </p:sp>
      <p:pic>
        <p:nvPicPr>
          <p:cNvPr id="7" name="Picture 6" descr="A close up of a clock  Description generated with high confidence">
            <a:extLst>
              <a:ext uri="{FF2B5EF4-FFF2-40B4-BE49-F238E27FC236}">
                <a16:creationId xmlns:a16="http://schemas.microsoft.com/office/drawing/2014/main" id="{B5D1622D-5E07-4432-AE4C-735FAB2C703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64371" y="2595881"/>
            <a:ext cx="4825771" cy="1204573"/>
          </a:xfrm>
          <a:prstGeom prst="rect">
            <a:avLst/>
          </a:prstGeom>
        </p:spPr>
      </p:pic>
      <p:sp>
        <p:nvSpPr>
          <p:cNvPr id="8" name="TextBox 7">
            <a:extLst>
              <a:ext uri="{FF2B5EF4-FFF2-40B4-BE49-F238E27FC236}">
                <a16:creationId xmlns:a16="http://schemas.microsoft.com/office/drawing/2014/main" id="{D35A358A-DECC-4595-B10F-DCA48736C156}"/>
              </a:ext>
            </a:extLst>
          </p:cNvPr>
          <p:cNvSpPr txBox="1"/>
          <p:nvPr/>
        </p:nvSpPr>
        <p:spPr bwMode="auto">
          <a:xfrm>
            <a:off x="8266191" y="2967335"/>
            <a:ext cx="177805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45 </a:t>
            </a:r>
            <a:r>
              <a:rPr lang="en-GB" sz="2400" dirty="0">
                <a:latin typeface="Myriad Pro Semibold"/>
                <a:ea typeface="Myriad Pro Semibold" charset="0"/>
                <a:cs typeface="Arial" panose="020B0604020202020204" pitchFamily="34" charset="0"/>
              </a:rPr>
              <a:t>− 0 = 45</a:t>
            </a:r>
            <a:endParaRPr lang="en-GB" sz="2400" dirty="0">
              <a:latin typeface="Myriad Pro Semibold"/>
              <a:ea typeface="Myriad Pro Semibold" charset="0"/>
              <a:cs typeface="Myriad Pro Semibold" charset="0"/>
            </a:endParaRPr>
          </a:p>
        </p:txBody>
      </p:sp>
      <p:sp>
        <p:nvSpPr>
          <p:cNvPr id="9" name="TextBox 8">
            <a:extLst>
              <a:ext uri="{FF2B5EF4-FFF2-40B4-BE49-F238E27FC236}">
                <a16:creationId xmlns:a16="http://schemas.microsoft.com/office/drawing/2014/main" id="{446812A5-44AE-4F0C-B296-7C9049B1DCC7}"/>
              </a:ext>
            </a:extLst>
          </p:cNvPr>
          <p:cNvSpPr txBox="1"/>
          <p:nvPr/>
        </p:nvSpPr>
        <p:spPr bwMode="auto">
          <a:xfrm>
            <a:off x="8268596" y="2967335"/>
            <a:ext cx="194476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55 </a:t>
            </a:r>
            <a:r>
              <a:rPr lang="en-GB" sz="2400" dirty="0">
                <a:latin typeface="Myriad Pro Semibold"/>
                <a:ea typeface="Myriad Pro Semibold" charset="0"/>
                <a:cs typeface="Arial" panose="020B0604020202020204" pitchFamily="34" charset="0"/>
              </a:rPr>
              <a:t>− 10 = 45</a:t>
            </a:r>
            <a:endParaRPr lang="en-GB" sz="2400" dirty="0">
              <a:latin typeface="Myriad Pro Semibold"/>
              <a:ea typeface="Myriad Pro Semibold" charset="0"/>
              <a:cs typeface="Myriad Pro Semibold" charset="0"/>
            </a:endParaRPr>
          </a:p>
        </p:txBody>
      </p:sp>
      <p:sp>
        <p:nvSpPr>
          <p:cNvPr id="10" name="TextBox 9">
            <a:extLst>
              <a:ext uri="{FF2B5EF4-FFF2-40B4-BE49-F238E27FC236}">
                <a16:creationId xmlns:a16="http://schemas.microsoft.com/office/drawing/2014/main" id="{F08EE84F-CABD-4821-A8B3-97A46F2AAA56}"/>
              </a:ext>
            </a:extLst>
          </p:cNvPr>
          <p:cNvSpPr txBox="1"/>
          <p:nvPr/>
        </p:nvSpPr>
        <p:spPr bwMode="auto">
          <a:xfrm>
            <a:off x="8268596" y="2967335"/>
            <a:ext cx="194476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65 </a:t>
            </a:r>
            <a:r>
              <a:rPr lang="en-GB" sz="2400" dirty="0">
                <a:latin typeface="Myriad Pro Semibold"/>
                <a:ea typeface="Myriad Pro Semibold" charset="0"/>
                <a:cs typeface="Arial" panose="020B0604020202020204" pitchFamily="34" charset="0"/>
              </a:rPr>
              <a:t>− 20 = 45</a:t>
            </a:r>
            <a:endParaRPr lang="en-GB" sz="2400" dirty="0">
              <a:latin typeface="Myriad Pro Semibold"/>
              <a:ea typeface="Myriad Pro Semibold" charset="0"/>
              <a:cs typeface="Myriad Pro Semibold" charset="0"/>
            </a:endParaRPr>
          </a:p>
        </p:txBody>
      </p:sp>
    </p:spTree>
    <p:extLst>
      <p:ext uri="{BB962C8B-B14F-4D97-AF65-F5344CB8AC3E}">
        <p14:creationId xmlns:p14="http://schemas.microsoft.com/office/powerpoint/2010/main" val="29253746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par>
                          <p:cTn id="13" fill="hold">
                            <p:stCondLst>
                              <p:cond delay="500"/>
                            </p:stCondLst>
                            <p:childTnLst>
                              <p:par>
                                <p:cTn id="14" presetID="35" presetClass="path" presetSubtype="0" accel="49000" fill="hold" nodeType="afterEffect">
                                  <p:stCondLst>
                                    <p:cond delay="0"/>
                                  </p:stCondLst>
                                  <p:childTnLst>
                                    <p:animMotion origin="layout" path="M -4.375E-6 -3.7037E-6 L -0.04596 -7.40741E-7 " pathEditMode="relative" rAng="0" ptsTypes="AA">
                                      <p:cBhvr>
                                        <p:cTn id="15" dur="1500" fill="hold"/>
                                        <p:tgtEl>
                                          <p:spTgt spid="7"/>
                                        </p:tgtEl>
                                        <p:attrNameLst>
                                          <p:attrName>ppt_x</p:attrName>
                                          <p:attrName>ppt_y</p:attrName>
                                        </p:attrNameLst>
                                      </p:cBhvr>
                                      <p:rCtr x="-2357" y="-23"/>
                                    </p:animMotion>
                                  </p:childTnLst>
                                </p:cTn>
                              </p:par>
                            </p:childTnLst>
                          </p:cTn>
                        </p:par>
                        <p:par>
                          <p:cTn id="16" fill="hold">
                            <p:stCondLst>
                              <p:cond delay="2000"/>
                            </p:stCondLst>
                            <p:childTnLst>
                              <p:par>
                                <p:cTn id="17" presetID="1" presetClass="exit" presetSubtype="0" fill="hold" nodeType="afterEffect">
                                  <p:stCondLst>
                                    <p:cond delay="0"/>
                                  </p:stCondLst>
                                  <p:childTnLst>
                                    <p:set>
                                      <p:cBhvr>
                                        <p:cTn id="18" dur="1" fill="hold">
                                          <p:stCondLst>
                                            <p:cond delay="0"/>
                                          </p:stCondLst>
                                        </p:cTn>
                                        <p:tgtEl>
                                          <p:spTgt spid="7"/>
                                        </p:tgtEl>
                                        <p:attrNameLst>
                                          <p:attrName>style.visibility</p:attrName>
                                        </p:attrNameLst>
                                      </p:cBhvr>
                                      <p:to>
                                        <p:strVal val="hidden"/>
                                      </p:to>
                                    </p:set>
                                  </p:childTnLst>
                                </p:cTn>
                              </p:par>
                              <p:par>
                                <p:cTn id="19" presetID="1" presetClass="entr" presetSubtype="0" fill="hold" nodeType="with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xit" presetSubtype="0" fill="hold" grpId="1" nodeType="clickEffect">
                                  <p:stCondLst>
                                    <p:cond delay="0"/>
                                  </p:stCondLst>
                                  <p:childTnLst>
                                    <p:animEffect transition="out" filter="fade">
                                      <p:cBhvr>
                                        <p:cTn id="29" dur="500"/>
                                        <p:tgtEl>
                                          <p:spTgt spid="9"/>
                                        </p:tgtEl>
                                      </p:cBhvr>
                                    </p:animEffect>
                                    <p:set>
                                      <p:cBhvr>
                                        <p:cTn id="30" dur="1" fill="hold">
                                          <p:stCondLst>
                                            <p:cond delay="499"/>
                                          </p:stCondLst>
                                        </p:cTn>
                                        <p:tgtEl>
                                          <p:spTgt spid="9"/>
                                        </p:tgtEl>
                                        <p:attrNameLst>
                                          <p:attrName>style.visibility</p:attrName>
                                        </p:attrNameLst>
                                      </p:cBhvr>
                                      <p:to>
                                        <p:strVal val="hidden"/>
                                      </p:to>
                                    </p:set>
                                  </p:childTnLst>
                                </p:cTn>
                              </p:par>
                            </p:childTnLst>
                          </p:cTn>
                        </p:par>
                        <p:par>
                          <p:cTn id="31" fill="hold">
                            <p:stCondLst>
                              <p:cond delay="500"/>
                            </p:stCondLst>
                            <p:childTnLst>
                              <p:par>
                                <p:cTn id="32" presetID="35" presetClass="path" presetSubtype="0" accel="49000" fill="hold" nodeType="afterEffect">
                                  <p:stCondLst>
                                    <p:cond delay="0"/>
                                  </p:stCondLst>
                                  <p:childTnLst>
                                    <p:animMotion origin="layout" path="M -8.33333E-7 -3.7037E-6 L -0.04492 0.00139 " pathEditMode="relative" rAng="0" ptsTypes="AA">
                                      <p:cBhvr>
                                        <p:cTn id="33" dur="1500" fill="hold"/>
                                        <p:tgtEl>
                                          <p:spTgt spid="13"/>
                                        </p:tgtEl>
                                        <p:attrNameLst>
                                          <p:attrName>ppt_x</p:attrName>
                                          <p:attrName>ppt_y</p:attrName>
                                        </p:attrNameLst>
                                      </p:cBhvr>
                                      <p:rCtr x="-2253" y="69"/>
                                    </p:animMotion>
                                  </p:childTnLst>
                                </p:cTn>
                              </p:par>
                            </p:childTnLst>
                          </p:cTn>
                        </p:par>
                        <p:par>
                          <p:cTn id="34" fill="hold">
                            <p:stCondLst>
                              <p:cond delay="2000"/>
                            </p:stCondLst>
                            <p:childTnLst>
                              <p:par>
                                <p:cTn id="35" presetID="1" presetClass="exit" presetSubtype="0" fill="hold" nodeType="afterEffect">
                                  <p:stCondLst>
                                    <p:cond delay="0"/>
                                  </p:stCondLst>
                                  <p:childTnLst>
                                    <p:set>
                                      <p:cBhvr>
                                        <p:cTn id="36" dur="1" fill="hold">
                                          <p:stCondLst>
                                            <p:cond delay="0"/>
                                          </p:stCondLst>
                                        </p:cTn>
                                        <p:tgtEl>
                                          <p:spTgt spid="13"/>
                                        </p:tgtEl>
                                        <p:attrNameLst>
                                          <p:attrName>style.visibility</p:attrName>
                                        </p:attrNameLst>
                                      </p:cBhvr>
                                      <p:to>
                                        <p:strVal val="hidden"/>
                                      </p:to>
                                    </p:set>
                                  </p:childTnLst>
                                </p:cTn>
                              </p:par>
                              <p:par>
                                <p:cTn id="37" presetID="1" presetClass="entr" presetSubtype="0" fill="hold" nodeType="withEffect">
                                  <p:stCondLst>
                                    <p:cond delay="0"/>
                                  </p:stCondLst>
                                  <p:childTnLst>
                                    <p:set>
                                      <p:cBhvr>
                                        <p:cTn id="38" dur="1" fill="hold">
                                          <p:stCondLst>
                                            <p:cond delay="0"/>
                                          </p:stCondLst>
                                        </p:cTn>
                                        <p:tgtEl>
                                          <p:spTgt spid="1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9" grpId="0"/>
      <p:bldP spid="9" grpId="1"/>
      <p:bldP spid="10" grpId="0"/>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668D124F-6B54-4BFE-A01A-27901A7CD2E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16439" y="854499"/>
            <a:ext cx="6150053" cy="5409352"/>
          </a:xfrm>
          <a:prstGeom prst="rect">
            <a:avLst/>
          </a:prstGeom>
        </p:spPr>
      </p:pic>
      <p:sp>
        <p:nvSpPr>
          <p:cNvPr id="2" name="Text Placeholder 1"/>
          <p:cNvSpPr>
            <a:spLocks noGrp="1"/>
          </p:cNvSpPr>
          <p:nvPr>
            <p:ph type="body" sz="quarter" idx="11"/>
          </p:nvPr>
        </p:nvSpPr>
        <p:spPr/>
        <p:txBody>
          <a:bodyPr/>
          <a:lstStyle/>
          <a:p>
            <a:r>
              <a:rPr lang="en-US" dirty="0"/>
              <a:t>1.29 Equivalence and compensation – step 3:2</a:t>
            </a:r>
          </a:p>
        </p:txBody>
      </p:sp>
      <p:sp>
        <p:nvSpPr>
          <p:cNvPr id="4" name="Rectangle 3">
            <a:extLst>
              <a:ext uri="{FF2B5EF4-FFF2-40B4-BE49-F238E27FC236}">
                <a16:creationId xmlns:a16="http://schemas.microsoft.com/office/drawing/2014/main" id="{FDD239BE-488C-4325-8691-F32A511DCD68}"/>
              </a:ext>
            </a:extLst>
          </p:cNvPr>
          <p:cNvSpPr/>
          <p:nvPr/>
        </p:nvSpPr>
        <p:spPr bwMode="auto">
          <a:xfrm>
            <a:off x="4599541" y="3424236"/>
            <a:ext cx="212400" cy="2232000"/>
          </a:xfrm>
          <a:prstGeom prst="rect">
            <a:avLst/>
          </a:prstGeom>
          <a:solidFill>
            <a:srgbClr val="00628C"/>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latin typeface="Arial" charset="0"/>
            </a:endParaRPr>
          </a:p>
        </p:txBody>
      </p:sp>
      <p:sp>
        <p:nvSpPr>
          <p:cNvPr id="5" name="Rectangle 4">
            <a:extLst>
              <a:ext uri="{FF2B5EF4-FFF2-40B4-BE49-F238E27FC236}">
                <a16:creationId xmlns:a16="http://schemas.microsoft.com/office/drawing/2014/main" id="{B264B8F4-1B98-4C3D-B7FF-59AD8A417FB3}"/>
              </a:ext>
            </a:extLst>
          </p:cNvPr>
          <p:cNvSpPr/>
          <p:nvPr/>
        </p:nvSpPr>
        <p:spPr bwMode="auto">
          <a:xfrm>
            <a:off x="8695119" y="3875801"/>
            <a:ext cx="212400" cy="1778400"/>
          </a:xfrm>
          <a:prstGeom prst="rect">
            <a:avLst/>
          </a:prstGeom>
          <a:solidFill>
            <a:srgbClr val="AD363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latin typeface="Arial" charset="0"/>
            </a:endParaRPr>
          </a:p>
        </p:txBody>
      </p:sp>
      <p:sp>
        <p:nvSpPr>
          <p:cNvPr id="6" name="Rectangle 5">
            <a:extLst>
              <a:ext uri="{FF2B5EF4-FFF2-40B4-BE49-F238E27FC236}">
                <a16:creationId xmlns:a16="http://schemas.microsoft.com/office/drawing/2014/main" id="{07BAEAF9-8A30-46C7-93F1-BAFB4459AB77}"/>
              </a:ext>
            </a:extLst>
          </p:cNvPr>
          <p:cNvSpPr/>
          <p:nvPr/>
        </p:nvSpPr>
        <p:spPr bwMode="auto">
          <a:xfrm>
            <a:off x="5439682" y="2979964"/>
            <a:ext cx="212400" cy="2674800"/>
          </a:xfrm>
          <a:prstGeom prst="rect">
            <a:avLst/>
          </a:prstGeom>
          <a:solidFill>
            <a:srgbClr val="00628C"/>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latin typeface="Arial" charset="0"/>
            </a:endParaRPr>
          </a:p>
        </p:txBody>
      </p:sp>
      <p:sp>
        <p:nvSpPr>
          <p:cNvPr id="7" name="Rectangle 6">
            <a:extLst>
              <a:ext uri="{FF2B5EF4-FFF2-40B4-BE49-F238E27FC236}">
                <a16:creationId xmlns:a16="http://schemas.microsoft.com/office/drawing/2014/main" id="{EA3F2D7E-1708-42E2-8FBB-F332262D7331}"/>
              </a:ext>
            </a:extLst>
          </p:cNvPr>
          <p:cNvSpPr/>
          <p:nvPr/>
        </p:nvSpPr>
        <p:spPr bwMode="auto">
          <a:xfrm>
            <a:off x="6403485" y="2529908"/>
            <a:ext cx="212400" cy="3124800"/>
          </a:xfrm>
          <a:prstGeom prst="rect">
            <a:avLst/>
          </a:prstGeom>
          <a:solidFill>
            <a:srgbClr val="00628C"/>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latin typeface="Arial" charset="0"/>
            </a:endParaRPr>
          </a:p>
        </p:txBody>
      </p:sp>
      <p:sp>
        <p:nvSpPr>
          <p:cNvPr id="12" name="Rectangle 11">
            <a:extLst>
              <a:ext uri="{FF2B5EF4-FFF2-40B4-BE49-F238E27FC236}">
                <a16:creationId xmlns:a16="http://schemas.microsoft.com/office/drawing/2014/main" id="{D9B24042-A591-4F6D-961C-10A40E278C26}"/>
              </a:ext>
            </a:extLst>
          </p:cNvPr>
          <p:cNvSpPr/>
          <p:nvPr/>
        </p:nvSpPr>
        <p:spPr bwMode="auto">
          <a:xfrm>
            <a:off x="7394963" y="2089039"/>
            <a:ext cx="212400" cy="3564000"/>
          </a:xfrm>
          <a:prstGeom prst="rect">
            <a:avLst/>
          </a:prstGeom>
          <a:solidFill>
            <a:srgbClr val="00628C"/>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latin typeface="Arial" charset="0"/>
            </a:endParaRPr>
          </a:p>
        </p:txBody>
      </p:sp>
      <p:sp>
        <p:nvSpPr>
          <p:cNvPr id="13" name="Rectangle 12">
            <a:extLst>
              <a:ext uri="{FF2B5EF4-FFF2-40B4-BE49-F238E27FC236}">
                <a16:creationId xmlns:a16="http://schemas.microsoft.com/office/drawing/2014/main" id="{DE71CD4A-2A24-467D-8955-13CD01392DAA}"/>
              </a:ext>
            </a:extLst>
          </p:cNvPr>
          <p:cNvSpPr/>
          <p:nvPr/>
        </p:nvSpPr>
        <p:spPr bwMode="auto">
          <a:xfrm>
            <a:off x="8366091" y="1641363"/>
            <a:ext cx="212400" cy="4014000"/>
          </a:xfrm>
          <a:prstGeom prst="rect">
            <a:avLst/>
          </a:prstGeom>
          <a:solidFill>
            <a:srgbClr val="00628C"/>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latin typeface="Arial" charset="0"/>
            </a:endParaRPr>
          </a:p>
        </p:txBody>
      </p:sp>
      <p:sp>
        <p:nvSpPr>
          <p:cNvPr id="14" name="Rectangle 13">
            <a:extLst>
              <a:ext uri="{FF2B5EF4-FFF2-40B4-BE49-F238E27FC236}">
                <a16:creationId xmlns:a16="http://schemas.microsoft.com/office/drawing/2014/main" id="{14B32150-703F-4151-92A6-8516FAE672E7}"/>
              </a:ext>
            </a:extLst>
          </p:cNvPr>
          <p:cNvSpPr/>
          <p:nvPr/>
        </p:nvSpPr>
        <p:spPr bwMode="auto">
          <a:xfrm>
            <a:off x="7724952" y="4317364"/>
            <a:ext cx="212400" cy="1339200"/>
          </a:xfrm>
          <a:prstGeom prst="rect">
            <a:avLst/>
          </a:prstGeom>
          <a:solidFill>
            <a:srgbClr val="AD363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latin typeface="Arial" charset="0"/>
            </a:endParaRPr>
          </a:p>
        </p:txBody>
      </p:sp>
      <p:sp>
        <p:nvSpPr>
          <p:cNvPr id="15" name="Rectangle 14">
            <a:extLst>
              <a:ext uri="{FF2B5EF4-FFF2-40B4-BE49-F238E27FC236}">
                <a16:creationId xmlns:a16="http://schemas.microsoft.com/office/drawing/2014/main" id="{794EF7C6-7318-4889-8FDB-1D1E38DF028C}"/>
              </a:ext>
            </a:extLst>
          </p:cNvPr>
          <p:cNvSpPr/>
          <p:nvPr/>
        </p:nvSpPr>
        <p:spPr bwMode="auto">
          <a:xfrm>
            <a:off x="6732513" y="4765001"/>
            <a:ext cx="212400" cy="889200"/>
          </a:xfrm>
          <a:prstGeom prst="rect">
            <a:avLst/>
          </a:prstGeom>
          <a:solidFill>
            <a:srgbClr val="AD363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latin typeface="Arial" charset="0"/>
            </a:endParaRPr>
          </a:p>
        </p:txBody>
      </p:sp>
      <p:sp>
        <p:nvSpPr>
          <p:cNvPr id="16" name="Rectangle 15">
            <a:extLst>
              <a:ext uri="{FF2B5EF4-FFF2-40B4-BE49-F238E27FC236}">
                <a16:creationId xmlns:a16="http://schemas.microsoft.com/office/drawing/2014/main" id="{20A27A45-3E4B-4F1A-BB7E-FCEC070BF12C}"/>
              </a:ext>
            </a:extLst>
          </p:cNvPr>
          <p:cNvSpPr/>
          <p:nvPr/>
        </p:nvSpPr>
        <p:spPr bwMode="auto">
          <a:xfrm>
            <a:off x="5768696" y="5209601"/>
            <a:ext cx="212400" cy="446400"/>
          </a:xfrm>
          <a:prstGeom prst="rect">
            <a:avLst/>
          </a:prstGeom>
          <a:solidFill>
            <a:srgbClr val="AD363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latin typeface="Arial" charset="0"/>
            </a:endParaRPr>
          </a:p>
        </p:txBody>
      </p:sp>
    </p:spTree>
    <p:extLst>
      <p:ext uri="{BB962C8B-B14F-4D97-AF65-F5344CB8AC3E}">
        <p14:creationId xmlns:p14="http://schemas.microsoft.com/office/powerpoint/2010/main" val="570725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500"/>
                                        <p:tgtEl>
                                          <p:spTgt spid="13"/>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fade">
                                      <p:cBhvr>
                                        <p:cTn id="4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2" grpId="0" animBg="1"/>
      <p:bldP spid="13" grpId="0" animBg="1"/>
      <p:bldP spid="14" grpId="0" animBg="1"/>
      <p:bldP spid="15" grpId="0" animBg="1"/>
      <p:bldP spid="16" grpId="0" animBg="1"/>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612D87D-DC21-4907-BFF8-FDACC67A861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04450" y="1789200"/>
            <a:ext cx="3660312" cy="3308958"/>
          </a:xfrm>
          <a:prstGeom prst="rect">
            <a:avLst/>
          </a:prstGeom>
        </p:spPr>
      </p:pic>
      <p:sp>
        <p:nvSpPr>
          <p:cNvPr id="2" name="Text Placeholder 1"/>
          <p:cNvSpPr>
            <a:spLocks noGrp="1"/>
          </p:cNvSpPr>
          <p:nvPr>
            <p:ph type="body" sz="quarter" idx="11"/>
          </p:nvPr>
        </p:nvSpPr>
        <p:spPr/>
        <p:txBody>
          <a:bodyPr/>
          <a:lstStyle/>
          <a:p>
            <a:r>
              <a:rPr lang="en-US" dirty="0"/>
              <a:t>1.29 Equivalence and compensation – step 3:2</a:t>
            </a:r>
          </a:p>
        </p:txBody>
      </p:sp>
      <p:graphicFrame>
        <p:nvGraphicFramePr>
          <p:cNvPr id="5" name="Table 4"/>
          <p:cNvGraphicFramePr>
            <a:graphicFrameLocks noGrp="1"/>
          </p:cNvGraphicFramePr>
          <p:nvPr/>
        </p:nvGraphicFramePr>
        <p:xfrm>
          <a:off x="1966279" y="2152140"/>
          <a:ext cx="4424997" cy="2553720"/>
        </p:xfrm>
        <a:graphic>
          <a:graphicData uri="http://schemas.openxmlformats.org/drawingml/2006/table">
            <a:tbl>
              <a:tblPr firstRow="1" firstCol="1" bandRow="1">
                <a:tableStyleId>{5C22544A-7EE6-4342-B048-85BDC9FD1C3A}</a:tableStyleId>
              </a:tblPr>
              <a:tblGrid>
                <a:gridCol w="1474999">
                  <a:extLst>
                    <a:ext uri="{9D8B030D-6E8A-4147-A177-3AD203B41FA5}">
                      <a16:colId xmlns:a16="http://schemas.microsoft.com/office/drawing/2014/main" val="20000"/>
                    </a:ext>
                  </a:extLst>
                </a:gridCol>
                <a:gridCol w="1474999">
                  <a:extLst>
                    <a:ext uri="{9D8B030D-6E8A-4147-A177-3AD203B41FA5}">
                      <a16:colId xmlns:a16="http://schemas.microsoft.com/office/drawing/2014/main" val="20001"/>
                    </a:ext>
                  </a:extLst>
                </a:gridCol>
                <a:gridCol w="1474999">
                  <a:extLst>
                    <a:ext uri="{9D8B030D-6E8A-4147-A177-3AD203B41FA5}">
                      <a16:colId xmlns:a16="http://schemas.microsoft.com/office/drawing/2014/main" val="20002"/>
                    </a:ext>
                  </a:extLst>
                </a:gridCol>
              </a:tblGrid>
              <a:tr h="1116000">
                <a:tc>
                  <a:txBody>
                    <a:bodyPr/>
                    <a:lstStyle/>
                    <a:p>
                      <a:pPr algn="ctr">
                        <a:spcBef>
                          <a:spcPts val="400"/>
                        </a:spcBef>
                        <a:spcAft>
                          <a:spcPts val="400"/>
                        </a:spcAft>
                      </a:pPr>
                      <a:r>
                        <a:rPr lang="en-GB" sz="1600" b="1" dirty="0">
                          <a:solidFill>
                            <a:schemeClr val="tx1"/>
                          </a:solidFill>
                          <a:effectLst/>
                          <a:latin typeface="Myriad Pro Semibold"/>
                        </a:rPr>
                        <a:t>Amount in Jack’s bottle (ml)</a:t>
                      </a:r>
                      <a:endParaRPr lang="en-GB" sz="1600" b="1" dirty="0">
                        <a:solidFill>
                          <a:schemeClr val="tx1"/>
                        </a:solidFill>
                        <a:effectLst/>
                        <a:latin typeface="Myriad Pro Semibold"/>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8E2E8"/>
                    </a:solidFill>
                  </a:tcPr>
                </a:tc>
                <a:tc>
                  <a:txBody>
                    <a:bodyPr/>
                    <a:lstStyle/>
                    <a:p>
                      <a:pPr algn="ctr">
                        <a:spcBef>
                          <a:spcPts val="400"/>
                        </a:spcBef>
                        <a:spcAft>
                          <a:spcPts val="400"/>
                        </a:spcAft>
                      </a:pPr>
                      <a:r>
                        <a:rPr lang="en-GB" sz="1600" b="1" dirty="0">
                          <a:solidFill>
                            <a:schemeClr val="tx1"/>
                          </a:solidFill>
                          <a:effectLst/>
                          <a:latin typeface="Myriad Pro Semibold"/>
                        </a:rPr>
                        <a:t>Amount in Sila’s bottle (ml)</a:t>
                      </a:r>
                      <a:endParaRPr lang="en-GB" sz="1600" b="1" dirty="0">
                        <a:solidFill>
                          <a:schemeClr val="tx1"/>
                        </a:solidFill>
                        <a:effectLst/>
                        <a:latin typeface="Myriad Pro Semibold"/>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8E2E8"/>
                    </a:solidFill>
                  </a:tcPr>
                </a:tc>
                <a:tc>
                  <a:txBody>
                    <a:bodyPr/>
                    <a:lstStyle/>
                    <a:p>
                      <a:pPr algn="ctr">
                        <a:spcBef>
                          <a:spcPts val="400"/>
                        </a:spcBef>
                        <a:spcAft>
                          <a:spcPts val="400"/>
                        </a:spcAft>
                      </a:pPr>
                      <a:r>
                        <a:rPr lang="en-GB" sz="1600" b="1" dirty="0">
                          <a:solidFill>
                            <a:schemeClr val="tx1"/>
                          </a:solidFill>
                          <a:effectLst/>
                          <a:latin typeface="Myriad Pro Semibold"/>
                        </a:rPr>
                        <a:t>Difference between Jack and Sila’s bottles (ml)</a:t>
                      </a:r>
                      <a:endParaRPr lang="en-GB" sz="1600" b="1" dirty="0">
                        <a:solidFill>
                          <a:schemeClr val="tx1"/>
                        </a:solidFill>
                        <a:effectLst/>
                        <a:latin typeface="Myriad Pro Semibold"/>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8E2E8"/>
                    </a:solidFill>
                  </a:tcPr>
                </a:tc>
                <a:extLst>
                  <a:ext uri="{0D108BD9-81ED-4DB2-BD59-A6C34878D82A}">
                    <a16:rowId xmlns:a16="http://schemas.microsoft.com/office/drawing/2014/main" val="10000"/>
                  </a:ext>
                </a:extLst>
              </a:tr>
              <a:tr h="359430">
                <a:tc>
                  <a:txBody>
                    <a:bodyPr/>
                    <a:lstStyle/>
                    <a:p>
                      <a:pPr algn="ctr">
                        <a:spcBef>
                          <a:spcPts val="400"/>
                        </a:spcBef>
                        <a:spcAft>
                          <a:spcPts val="400"/>
                        </a:spcAft>
                      </a:pPr>
                      <a:endParaRPr lang="en-GB" sz="1600" b="0" dirty="0">
                        <a:solidFill>
                          <a:srgbClr val="FF0000"/>
                        </a:solidFill>
                        <a:effectLst/>
                        <a:latin typeface="Myriad Pro Semibold"/>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endParaRPr lang="en-GB" sz="1600" b="0" dirty="0">
                        <a:solidFill>
                          <a:srgbClr val="FF0000"/>
                        </a:solidFill>
                        <a:effectLst/>
                        <a:latin typeface="Myriad Pro Semibold"/>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endParaRPr lang="en-GB" sz="1600" b="0" dirty="0">
                        <a:solidFill>
                          <a:srgbClr val="FF0000"/>
                        </a:solidFill>
                        <a:effectLst/>
                        <a:latin typeface="Myriad Pro Semibold"/>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59430">
                <a:tc>
                  <a:txBody>
                    <a:bodyPr/>
                    <a:lstStyle/>
                    <a:p>
                      <a:pPr algn="ctr">
                        <a:spcBef>
                          <a:spcPts val="400"/>
                        </a:spcBef>
                        <a:spcAft>
                          <a:spcPts val="400"/>
                        </a:spcAft>
                      </a:pPr>
                      <a:endParaRPr lang="en-GB" sz="1600" b="0" dirty="0">
                        <a:solidFill>
                          <a:srgbClr val="FF0000"/>
                        </a:solidFill>
                        <a:effectLst/>
                        <a:latin typeface="Myriad Pro Semibold"/>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endParaRPr lang="en-GB" sz="1600" b="0" dirty="0">
                        <a:solidFill>
                          <a:srgbClr val="FF0000"/>
                        </a:solidFill>
                        <a:effectLst/>
                        <a:latin typeface="Myriad Pro Semibold"/>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endParaRPr lang="en-GB" sz="1600" b="0" dirty="0">
                        <a:solidFill>
                          <a:srgbClr val="FF0000"/>
                        </a:solidFill>
                        <a:effectLst/>
                        <a:latin typeface="Myriad Pro Semibold"/>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59430">
                <a:tc>
                  <a:txBody>
                    <a:bodyPr/>
                    <a:lstStyle/>
                    <a:p>
                      <a:pPr algn="ctr">
                        <a:spcBef>
                          <a:spcPts val="400"/>
                        </a:spcBef>
                        <a:spcAft>
                          <a:spcPts val="400"/>
                        </a:spcAft>
                      </a:pPr>
                      <a:endParaRPr lang="en-GB" sz="1600" b="0" dirty="0">
                        <a:solidFill>
                          <a:srgbClr val="FF0000"/>
                        </a:solidFill>
                        <a:effectLst/>
                        <a:latin typeface="Myriad Pro Semibold"/>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endParaRPr lang="en-GB" sz="1600" b="0" dirty="0">
                        <a:solidFill>
                          <a:srgbClr val="FF0000"/>
                        </a:solidFill>
                        <a:effectLst/>
                        <a:latin typeface="Myriad Pro Semibold"/>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endParaRPr lang="en-GB" sz="1600" b="0" dirty="0">
                        <a:solidFill>
                          <a:srgbClr val="FF0000"/>
                        </a:solidFill>
                        <a:effectLst/>
                        <a:latin typeface="Myriad Pro Semibold"/>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359430">
                <a:tc>
                  <a:txBody>
                    <a:bodyPr/>
                    <a:lstStyle/>
                    <a:p>
                      <a:pPr algn="ctr">
                        <a:spcBef>
                          <a:spcPts val="400"/>
                        </a:spcBef>
                        <a:spcAft>
                          <a:spcPts val="400"/>
                        </a:spcAft>
                      </a:pPr>
                      <a:endParaRPr lang="en-GB" sz="1600" b="0" dirty="0">
                        <a:solidFill>
                          <a:srgbClr val="FF0000"/>
                        </a:solidFill>
                        <a:effectLst/>
                        <a:latin typeface="Myriad Pro Semibold"/>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endParaRPr lang="en-GB" sz="1600" b="0" dirty="0">
                        <a:solidFill>
                          <a:srgbClr val="FF0000"/>
                        </a:solidFill>
                        <a:effectLst/>
                        <a:latin typeface="Myriad Pro Semibold"/>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endParaRPr lang="en-GB" sz="1600" b="0" dirty="0">
                        <a:solidFill>
                          <a:srgbClr val="FF0000"/>
                        </a:solidFill>
                        <a:effectLst/>
                        <a:latin typeface="Myriad Pro Semibold"/>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bl>
          </a:graphicData>
        </a:graphic>
      </p:graphicFrame>
      <p:sp>
        <p:nvSpPr>
          <p:cNvPr id="9" name="TextBox 8">
            <a:extLst>
              <a:ext uri="{FF2B5EF4-FFF2-40B4-BE49-F238E27FC236}">
                <a16:creationId xmlns:a16="http://schemas.microsoft.com/office/drawing/2014/main" id="{7BF02CA3-764F-4BCD-AA1D-1754540C10E7}"/>
              </a:ext>
            </a:extLst>
          </p:cNvPr>
          <p:cNvSpPr txBox="1"/>
          <p:nvPr/>
        </p:nvSpPr>
        <p:spPr bwMode="auto">
          <a:xfrm>
            <a:off x="2368871" y="3287347"/>
            <a:ext cx="67197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1600" dirty="0">
                <a:latin typeface="Myriad Pro Semibold"/>
                <a:ea typeface="Myriad Pro Semibold" charset="0"/>
                <a:cs typeface="Myriad Pro Semibold" charset="0"/>
              </a:rPr>
              <a:t>3,000</a:t>
            </a:r>
          </a:p>
        </p:txBody>
      </p:sp>
      <p:sp>
        <p:nvSpPr>
          <p:cNvPr id="10" name="TextBox 9">
            <a:extLst>
              <a:ext uri="{FF2B5EF4-FFF2-40B4-BE49-F238E27FC236}">
                <a16:creationId xmlns:a16="http://schemas.microsoft.com/office/drawing/2014/main" id="{7BF02CA3-764F-4BCD-AA1D-1754540C10E7}"/>
              </a:ext>
            </a:extLst>
          </p:cNvPr>
          <p:cNvSpPr txBox="1"/>
          <p:nvPr/>
        </p:nvSpPr>
        <p:spPr bwMode="auto">
          <a:xfrm>
            <a:off x="3842872" y="3287347"/>
            <a:ext cx="67197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1600" dirty="0">
                <a:latin typeface="Myriad Pro Semibold"/>
                <a:ea typeface="Myriad Pro Semibold" charset="0"/>
                <a:cs typeface="Myriad Pro Semibold" charset="0"/>
              </a:rPr>
              <a:t>2,000</a:t>
            </a:r>
          </a:p>
        </p:txBody>
      </p:sp>
      <p:sp>
        <p:nvSpPr>
          <p:cNvPr id="11" name="TextBox 10">
            <a:extLst>
              <a:ext uri="{FF2B5EF4-FFF2-40B4-BE49-F238E27FC236}">
                <a16:creationId xmlns:a16="http://schemas.microsoft.com/office/drawing/2014/main" id="{7BF02CA3-764F-4BCD-AA1D-1754540C10E7}"/>
              </a:ext>
            </a:extLst>
          </p:cNvPr>
          <p:cNvSpPr txBox="1"/>
          <p:nvPr/>
        </p:nvSpPr>
        <p:spPr bwMode="auto">
          <a:xfrm>
            <a:off x="5319247" y="3281155"/>
            <a:ext cx="67197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1600" dirty="0">
                <a:latin typeface="Myriad Pro Semibold"/>
                <a:ea typeface="Myriad Pro Semibold" charset="0"/>
                <a:cs typeface="Myriad Pro Semibold" charset="0"/>
              </a:rPr>
              <a:t>1,000</a:t>
            </a:r>
          </a:p>
        </p:txBody>
      </p:sp>
      <p:sp>
        <p:nvSpPr>
          <p:cNvPr id="12" name="TextBox 11">
            <a:extLst>
              <a:ext uri="{FF2B5EF4-FFF2-40B4-BE49-F238E27FC236}">
                <a16:creationId xmlns:a16="http://schemas.microsoft.com/office/drawing/2014/main" id="{7BF02CA3-764F-4BCD-AA1D-1754540C10E7}"/>
              </a:ext>
            </a:extLst>
          </p:cNvPr>
          <p:cNvSpPr txBox="1"/>
          <p:nvPr/>
        </p:nvSpPr>
        <p:spPr bwMode="auto">
          <a:xfrm>
            <a:off x="2368871" y="3640162"/>
            <a:ext cx="67197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1600" dirty="0">
                <a:latin typeface="Myriad Pro Semibold"/>
                <a:ea typeface="Myriad Pro Semibold" charset="0"/>
                <a:cs typeface="Myriad Pro Semibold" charset="0"/>
              </a:rPr>
              <a:t>2,750</a:t>
            </a:r>
          </a:p>
        </p:txBody>
      </p:sp>
      <p:sp>
        <p:nvSpPr>
          <p:cNvPr id="13" name="TextBox 12">
            <a:extLst>
              <a:ext uri="{FF2B5EF4-FFF2-40B4-BE49-F238E27FC236}">
                <a16:creationId xmlns:a16="http://schemas.microsoft.com/office/drawing/2014/main" id="{7BF02CA3-764F-4BCD-AA1D-1754540C10E7}"/>
              </a:ext>
            </a:extLst>
          </p:cNvPr>
          <p:cNvSpPr txBox="1"/>
          <p:nvPr/>
        </p:nvSpPr>
        <p:spPr bwMode="auto">
          <a:xfrm>
            <a:off x="3842872" y="3640162"/>
            <a:ext cx="67197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1600" dirty="0">
                <a:latin typeface="Myriad Pro Semibold"/>
                <a:ea typeface="Myriad Pro Semibold" charset="0"/>
                <a:cs typeface="Myriad Pro Semibold" charset="0"/>
              </a:rPr>
              <a:t>1,750</a:t>
            </a:r>
          </a:p>
        </p:txBody>
      </p:sp>
      <p:sp>
        <p:nvSpPr>
          <p:cNvPr id="14" name="TextBox 13">
            <a:extLst>
              <a:ext uri="{FF2B5EF4-FFF2-40B4-BE49-F238E27FC236}">
                <a16:creationId xmlns:a16="http://schemas.microsoft.com/office/drawing/2014/main" id="{7BF02CA3-764F-4BCD-AA1D-1754540C10E7}"/>
              </a:ext>
            </a:extLst>
          </p:cNvPr>
          <p:cNvSpPr txBox="1"/>
          <p:nvPr/>
        </p:nvSpPr>
        <p:spPr bwMode="auto">
          <a:xfrm>
            <a:off x="5319247" y="3640162"/>
            <a:ext cx="67197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1600" dirty="0">
                <a:latin typeface="Myriad Pro Semibold"/>
                <a:ea typeface="Myriad Pro Semibold" charset="0"/>
                <a:cs typeface="Myriad Pro Semibold" charset="0"/>
              </a:rPr>
              <a:t>1,000</a:t>
            </a:r>
          </a:p>
        </p:txBody>
      </p:sp>
      <p:sp>
        <p:nvSpPr>
          <p:cNvPr id="15" name="TextBox 14">
            <a:extLst>
              <a:ext uri="{FF2B5EF4-FFF2-40B4-BE49-F238E27FC236}">
                <a16:creationId xmlns:a16="http://schemas.microsoft.com/office/drawing/2014/main" id="{7BF02CA3-764F-4BCD-AA1D-1754540C10E7}"/>
              </a:ext>
            </a:extLst>
          </p:cNvPr>
          <p:cNvSpPr txBox="1"/>
          <p:nvPr/>
        </p:nvSpPr>
        <p:spPr bwMode="auto">
          <a:xfrm>
            <a:off x="2368871" y="3999169"/>
            <a:ext cx="67197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1600" dirty="0">
                <a:latin typeface="Myriad Pro Semibold"/>
                <a:ea typeface="Myriad Pro Semibold" charset="0"/>
                <a:cs typeface="Myriad Pro Semibold" charset="0"/>
              </a:rPr>
              <a:t>2,500</a:t>
            </a:r>
          </a:p>
        </p:txBody>
      </p:sp>
      <p:sp>
        <p:nvSpPr>
          <p:cNvPr id="16" name="TextBox 15">
            <a:extLst>
              <a:ext uri="{FF2B5EF4-FFF2-40B4-BE49-F238E27FC236}">
                <a16:creationId xmlns:a16="http://schemas.microsoft.com/office/drawing/2014/main" id="{7BF02CA3-764F-4BCD-AA1D-1754540C10E7}"/>
              </a:ext>
            </a:extLst>
          </p:cNvPr>
          <p:cNvSpPr txBox="1"/>
          <p:nvPr/>
        </p:nvSpPr>
        <p:spPr bwMode="auto">
          <a:xfrm>
            <a:off x="3842872" y="3999169"/>
            <a:ext cx="67197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1600" dirty="0">
                <a:latin typeface="Myriad Pro Semibold"/>
                <a:ea typeface="Myriad Pro Semibold" charset="0"/>
                <a:cs typeface="Myriad Pro Semibold" charset="0"/>
              </a:rPr>
              <a:t>1,500</a:t>
            </a:r>
          </a:p>
        </p:txBody>
      </p:sp>
      <p:sp>
        <p:nvSpPr>
          <p:cNvPr id="17" name="TextBox 16">
            <a:extLst>
              <a:ext uri="{FF2B5EF4-FFF2-40B4-BE49-F238E27FC236}">
                <a16:creationId xmlns:a16="http://schemas.microsoft.com/office/drawing/2014/main" id="{7BF02CA3-764F-4BCD-AA1D-1754540C10E7}"/>
              </a:ext>
            </a:extLst>
          </p:cNvPr>
          <p:cNvSpPr txBox="1"/>
          <p:nvPr/>
        </p:nvSpPr>
        <p:spPr bwMode="auto">
          <a:xfrm>
            <a:off x="5319247" y="3999169"/>
            <a:ext cx="67197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1600" dirty="0">
                <a:latin typeface="Myriad Pro Semibold"/>
                <a:ea typeface="Myriad Pro Semibold" charset="0"/>
                <a:cs typeface="Myriad Pro Semibold" charset="0"/>
              </a:rPr>
              <a:t>1,000</a:t>
            </a:r>
          </a:p>
        </p:txBody>
      </p:sp>
      <p:sp>
        <p:nvSpPr>
          <p:cNvPr id="18" name="TextBox 17">
            <a:extLst>
              <a:ext uri="{FF2B5EF4-FFF2-40B4-BE49-F238E27FC236}">
                <a16:creationId xmlns:a16="http://schemas.microsoft.com/office/drawing/2014/main" id="{7BF02CA3-764F-4BCD-AA1D-1754540C10E7}"/>
              </a:ext>
            </a:extLst>
          </p:cNvPr>
          <p:cNvSpPr txBox="1"/>
          <p:nvPr/>
        </p:nvSpPr>
        <p:spPr bwMode="auto">
          <a:xfrm>
            <a:off x="2368871" y="4360465"/>
            <a:ext cx="67197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1600" dirty="0">
                <a:latin typeface="Myriad Pro Semibold"/>
                <a:ea typeface="Myriad Pro Semibold" charset="0"/>
                <a:cs typeface="Myriad Pro Semibold" charset="0"/>
              </a:rPr>
              <a:t>2,250</a:t>
            </a:r>
          </a:p>
        </p:txBody>
      </p:sp>
      <p:sp>
        <p:nvSpPr>
          <p:cNvPr id="19" name="TextBox 18">
            <a:extLst>
              <a:ext uri="{FF2B5EF4-FFF2-40B4-BE49-F238E27FC236}">
                <a16:creationId xmlns:a16="http://schemas.microsoft.com/office/drawing/2014/main" id="{7BF02CA3-764F-4BCD-AA1D-1754540C10E7}"/>
              </a:ext>
            </a:extLst>
          </p:cNvPr>
          <p:cNvSpPr txBox="1"/>
          <p:nvPr/>
        </p:nvSpPr>
        <p:spPr bwMode="auto">
          <a:xfrm>
            <a:off x="3842872" y="4360465"/>
            <a:ext cx="67197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1600" dirty="0">
                <a:latin typeface="Myriad Pro Semibold"/>
                <a:ea typeface="Myriad Pro Semibold" charset="0"/>
                <a:cs typeface="Myriad Pro Semibold" charset="0"/>
              </a:rPr>
              <a:t>1,250</a:t>
            </a:r>
          </a:p>
        </p:txBody>
      </p:sp>
      <p:sp>
        <p:nvSpPr>
          <p:cNvPr id="20" name="TextBox 19">
            <a:extLst>
              <a:ext uri="{FF2B5EF4-FFF2-40B4-BE49-F238E27FC236}">
                <a16:creationId xmlns:a16="http://schemas.microsoft.com/office/drawing/2014/main" id="{7BF02CA3-764F-4BCD-AA1D-1754540C10E7}"/>
              </a:ext>
            </a:extLst>
          </p:cNvPr>
          <p:cNvSpPr txBox="1"/>
          <p:nvPr/>
        </p:nvSpPr>
        <p:spPr bwMode="auto">
          <a:xfrm>
            <a:off x="5319247" y="4360465"/>
            <a:ext cx="67197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1600" dirty="0">
                <a:latin typeface="Myriad Pro Semibold"/>
                <a:ea typeface="Myriad Pro Semibold" charset="0"/>
                <a:cs typeface="Myriad Pro Semibold" charset="0"/>
              </a:rPr>
              <a:t>1,000</a:t>
            </a:r>
          </a:p>
        </p:txBody>
      </p:sp>
      <p:sp>
        <p:nvSpPr>
          <p:cNvPr id="25" name="Rectangle 24"/>
          <p:cNvSpPr/>
          <p:nvPr/>
        </p:nvSpPr>
        <p:spPr bwMode="auto">
          <a:xfrm>
            <a:off x="7333085" y="2879147"/>
            <a:ext cx="1900800" cy="129600"/>
          </a:xfrm>
          <a:prstGeom prst="rect">
            <a:avLst/>
          </a:prstGeom>
          <a:solidFill>
            <a:srgbClr val="00628C"/>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latin typeface="Arial" charset="0"/>
            </a:endParaRPr>
          </a:p>
        </p:txBody>
      </p:sp>
      <p:sp>
        <p:nvSpPr>
          <p:cNvPr id="26" name="Rectangle 25"/>
          <p:cNvSpPr/>
          <p:nvPr/>
        </p:nvSpPr>
        <p:spPr bwMode="auto">
          <a:xfrm>
            <a:off x="7333086" y="2282889"/>
            <a:ext cx="2070471" cy="129600"/>
          </a:xfrm>
          <a:prstGeom prst="rect">
            <a:avLst/>
          </a:prstGeom>
          <a:solidFill>
            <a:srgbClr val="00628C"/>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latin typeface="Arial" charset="0"/>
            </a:endParaRPr>
          </a:p>
        </p:txBody>
      </p:sp>
      <p:sp>
        <p:nvSpPr>
          <p:cNvPr id="27" name="Rectangle 26"/>
          <p:cNvSpPr/>
          <p:nvPr/>
        </p:nvSpPr>
        <p:spPr bwMode="auto">
          <a:xfrm>
            <a:off x="7333086" y="3484895"/>
            <a:ext cx="1727571" cy="129600"/>
          </a:xfrm>
          <a:prstGeom prst="rect">
            <a:avLst/>
          </a:prstGeom>
          <a:solidFill>
            <a:srgbClr val="00628C"/>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latin typeface="Arial" charset="0"/>
            </a:endParaRPr>
          </a:p>
        </p:txBody>
      </p:sp>
      <p:sp>
        <p:nvSpPr>
          <p:cNvPr id="28" name="Rectangle 27"/>
          <p:cNvSpPr/>
          <p:nvPr/>
        </p:nvSpPr>
        <p:spPr bwMode="auto">
          <a:xfrm>
            <a:off x="7333085" y="4084293"/>
            <a:ext cx="1553740" cy="129600"/>
          </a:xfrm>
          <a:prstGeom prst="rect">
            <a:avLst/>
          </a:prstGeom>
          <a:solidFill>
            <a:srgbClr val="00628C"/>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latin typeface="Arial" charset="0"/>
            </a:endParaRPr>
          </a:p>
        </p:txBody>
      </p:sp>
      <p:sp>
        <p:nvSpPr>
          <p:cNvPr id="29" name="Rectangle 28">
            <a:extLst>
              <a:ext uri="{FF2B5EF4-FFF2-40B4-BE49-F238E27FC236}">
                <a16:creationId xmlns:a16="http://schemas.microsoft.com/office/drawing/2014/main" id="{5DD99A9C-E5B5-4112-A750-AE6F6986C4A7}"/>
              </a:ext>
            </a:extLst>
          </p:cNvPr>
          <p:cNvSpPr/>
          <p:nvPr/>
        </p:nvSpPr>
        <p:spPr bwMode="auto">
          <a:xfrm>
            <a:off x="7333085" y="2478212"/>
            <a:ext cx="1379909" cy="129600"/>
          </a:xfrm>
          <a:prstGeom prst="rect">
            <a:avLst/>
          </a:prstGeom>
          <a:solidFill>
            <a:srgbClr val="AD363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latin typeface="Arial" charset="0"/>
            </a:endParaRPr>
          </a:p>
        </p:txBody>
      </p:sp>
      <p:sp>
        <p:nvSpPr>
          <p:cNvPr id="30" name="Rectangle 29">
            <a:extLst>
              <a:ext uri="{FF2B5EF4-FFF2-40B4-BE49-F238E27FC236}">
                <a16:creationId xmlns:a16="http://schemas.microsoft.com/office/drawing/2014/main" id="{13CEE350-FC91-49DB-8C38-DAE5F147043C}"/>
              </a:ext>
            </a:extLst>
          </p:cNvPr>
          <p:cNvSpPr/>
          <p:nvPr/>
        </p:nvSpPr>
        <p:spPr bwMode="auto">
          <a:xfrm>
            <a:off x="7333085" y="3084012"/>
            <a:ext cx="1208460" cy="129600"/>
          </a:xfrm>
          <a:prstGeom prst="rect">
            <a:avLst/>
          </a:prstGeom>
          <a:solidFill>
            <a:srgbClr val="AD363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latin typeface="Arial" charset="0"/>
            </a:endParaRPr>
          </a:p>
        </p:txBody>
      </p:sp>
      <p:sp>
        <p:nvSpPr>
          <p:cNvPr id="31" name="Rectangle 30">
            <a:extLst>
              <a:ext uri="{FF2B5EF4-FFF2-40B4-BE49-F238E27FC236}">
                <a16:creationId xmlns:a16="http://schemas.microsoft.com/office/drawing/2014/main" id="{A20581C9-8354-45A2-BC9D-4157FACEC248}"/>
              </a:ext>
            </a:extLst>
          </p:cNvPr>
          <p:cNvSpPr/>
          <p:nvPr/>
        </p:nvSpPr>
        <p:spPr bwMode="auto">
          <a:xfrm>
            <a:off x="7333085" y="3682224"/>
            <a:ext cx="1034629" cy="129600"/>
          </a:xfrm>
          <a:prstGeom prst="rect">
            <a:avLst/>
          </a:prstGeom>
          <a:solidFill>
            <a:srgbClr val="AD363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latin typeface="Arial" charset="0"/>
            </a:endParaRPr>
          </a:p>
        </p:txBody>
      </p:sp>
      <p:sp>
        <p:nvSpPr>
          <p:cNvPr id="32" name="Rectangle 31">
            <a:extLst>
              <a:ext uri="{FF2B5EF4-FFF2-40B4-BE49-F238E27FC236}">
                <a16:creationId xmlns:a16="http://schemas.microsoft.com/office/drawing/2014/main" id="{D62DE719-3D9B-41FF-B136-FBADF77C935D}"/>
              </a:ext>
            </a:extLst>
          </p:cNvPr>
          <p:cNvSpPr/>
          <p:nvPr/>
        </p:nvSpPr>
        <p:spPr bwMode="auto">
          <a:xfrm>
            <a:off x="7333085" y="4280436"/>
            <a:ext cx="863179" cy="129600"/>
          </a:xfrm>
          <a:prstGeom prst="rect">
            <a:avLst/>
          </a:prstGeom>
          <a:solidFill>
            <a:srgbClr val="AD363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latin typeface="Arial" charset="0"/>
            </a:endParaRPr>
          </a:p>
        </p:txBody>
      </p:sp>
    </p:spTree>
    <p:extLst>
      <p:ext uri="{BB962C8B-B14F-4D97-AF65-F5344CB8AC3E}">
        <p14:creationId xmlns:p14="http://schemas.microsoft.com/office/powerpoint/2010/main" val="27899108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fade">
                                      <p:cBhvr>
                                        <p:cTn id="13" dur="500"/>
                                        <p:tgtEl>
                                          <p:spTgt spid="2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fade">
                                      <p:cBhvr>
                                        <p:cTn id="16" dur="500"/>
                                        <p:tgtEl>
                                          <p:spTgt spid="29"/>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500"/>
                                        <p:tgtEl>
                                          <p:spTgt spid="12"/>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500"/>
                                        <p:tgtEl>
                                          <p:spTgt spid="13"/>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500"/>
                                        <p:tgtEl>
                                          <p:spTgt spid="25"/>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0"/>
                                        </p:tgtEl>
                                        <p:attrNameLst>
                                          <p:attrName>style.visibility</p:attrName>
                                        </p:attrNameLst>
                                      </p:cBhvr>
                                      <p:to>
                                        <p:strVal val="visible"/>
                                      </p:to>
                                    </p:set>
                                    <p:animEffect transition="in" filter="fade">
                                      <p:cBhvr>
                                        <p:cTn id="35" dur="500"/>
                                        <p:tgtEl>
                                          <p:spTgt spid="30"/>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500"/>
                                        <p:tgtEl>
                                          <p:spTgt spid="14"/>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fade">
                                      <p:cBhvr>
                                        <p:cTn id="45" dur="500"/>
                                        <p:tgtEl>
                                          <p:spTgt spid="15"/>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fade">
                                      <p:cBhvr>
                                        <p:cTn id="48" dur="500"/>
                                        <p:tgtEl>
                                          <p:spTgt spid="16"/>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27"/>
                                        </p:tgtEl>
                                        <p:attrNameLst>
                                          <p:attrName>style.visibility</p:attrName>
                                        </p:attrNameLst>
                                      </p:cBhvr>
                                      <p:to>
                                        <p:strVal val="visible"/>
                                      </p:to>
                                    </p:set>
                                    <p:animEffect transition="in" filter="fade">
                                      <p:cBhvr>
                                        <p:cTn id="51" dur="500"/>
                                        <p:tgtEl>
                                          <p:spTgt spid="27"/>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31"/>
                                        </p:tgtEl>
                                        <p:attrNameLst>
                                          <p:attrName>style.visibility</p:attrName>
                                        </p:attrNameLst>
                                      </p:cBhvr>
                                      <p:to>
                                        <p:strVal val="visible"/>
                                      </p:to>
                                    </p:set>
                                    <p:animEffect transition="in" filter="fade">
                                      <p:cBhvr>
                                        <p:cTn id="54" dur="500"/>
                                        <p:tgtEl>
                                          <p:spTgt spid="31"/>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grpId="0" nodeType="clickEffect">
                                  <p:stCondLst>
                                    <p:cond delay="0"/>
                                  </p:stCondLst>
                                  <p:childTnLst>
                                    <p:set>
                                      <p:cBhvr>
                                        <p:cTn id="58" dur="1" fill="hold">
                                          <p:stCondLst>
                                            <p:cond delay="0"/>
                                          </p:stCondLst>
                                        </p:cTn>
                                        <p:tgtEl>
                                          <p:spTgt spid="17"/>
                                        </p:tgtEl>
                                        <p:attrNameLst>
                                          <p:attrName>style.visibility</p:attrName>
                                        </p:attrNameLst>
                                      </p:cBhvr>
                                      <p:to>
                                        <p:strVal val="visible"/>
                                      </p:to>
                                    </p:set>
                                    <p:animEffect transition="in" filter="fade">
                                      <p:cBhvr>
                                        <p:cTn id="59" dur="500"/>
                                        <p:tgtEl>
                                          <p:spTgt spid="17"/>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grpId="0" nodeType="clickEffect">
                                  <p:stCondLst>
                                    <p:cond delay="0"/>
                                  </p:stCondLst>
                                  <p:childTnLst>
                                    <p:set>
                                      <p:cBhvr>
                                        <p:cTn id="63" dur="1" fill="hold">
                                          <p:stCondLst>
                                            <p:cond delay="0"/>
                                          </p:stCondLst>
                                        </p:cTn>
                                        <p:tgtEl>
                                          <p:spTgt spid="18"/>
                                        </p:tgtEl>
                                        <p:attrNameLst>
                                          <p:attrName>style.visibility</p:attrName>
                                        </p:attrNameLst>
                                      </p:cBhvr>
                                      <p:to>
                                        <p:strVal val="visible"/>
                                      </p:to>
                                    </p:set>
                                    <p:animEffect transition="in" filter="fade">
                                      <p:cBhvr>
                                        <p:cTn id="64" dur="500"/>
                                        <p:tgtEl>
                                          <p:spTgt spid="18"/>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fade">
                                      <p:cBhvr>
                                        <p:cTn id="67" dur="500"/>
                                        <p:tgtEl>
                                          <p:spTgt spid="19"/>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28"/>
                                        </p:tgtEl>
                                        <p:attrNameLst>
                                          <p:attrName>style.visibility</p:attrName>
                                        </p:attrNameLst>
                                      </p:cBhvr>
                                      <p:to>
                                        <p:strVal val="visible"/>
                                      </p:to>
                                    </p:set>
                                    <p:animEffect transition="in" filter="fade">
                                      <p:cBhvr>
                                        <p:cTn id="70" dur="500"/>
                                        <p:tgtEl>
                                          <p:spTgt spid="28"/>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32"/>
                                        </p:tgtEl>
                                        <p:attrNameLst>
                                          <p:attrName>style.visibility</p:attrName>
                                        </p:attrNameLst>
                                      </p:cBhvr>
                                      <p:to>
                                        <p:strVal val="visible"/>
                                      </p:to>
                                    </p:set>
                                    <p:animEffect transition="in" filter="fade">
                                      <p:cBhvr>
                                        <p:cTn id="73" dur="500"/>
                                        <p:tgtEl>
                                          <p:spTgt spid="32"/>
                                        </p:tgtEl>
                                      </p:cBhvr>
                                    </p:animEffect>
                                  </p:childTnLst>
                                </p:cTn>
                              </p:par>
                            </p:childTnLst>
                          </p:cTn>
                        </p:par>
                      </p:childTnLst>
                    </p:cTn>
                  </p:par>
                  <p:par>
                    <p:cTn id="74" fill="hold">
                      <p:stCondLst>
                        <p:cond delay="indefinite"/>
                      </p:stCondLst>
                      <p:childTnLst>
                        <p:par>
                          <p:cTn id="75" fill="hold">
                            <p:stCondLst>
                              <p:cond delay="0"/>
                            </p:stCondLst>
                            <p:childTnLst>
                              <p:par>
                                <p:cTn id="76" presetID="10" presetClass="entr" presetSubtype="0" fill="hold" grpId="0" nodeType="clickEffect">
                                  <p:stCondLst>
                                    <p:cond delay="0"/>
                                  </p:stCondLst>
                                  <p:childTnLst>
                                    <p:set>
                                      <p:cBhvr>
                                        <p:cTn id="77" dur="1" fill="hold">
                                          <p:stCondLst>
                                            <p:cond delay="0"/>
                                          </p:stCondLst>
                                        </p:cTn>
                                        <p:tgtEl>
                                          <p:spTgt spid="20"/>
                                        </p:tgtEl>
                                        <p:attrNameLst>
                                          <p:attrName>style.visibility</p:attrName>
                                        </p:attrNameLst>
                                      </p:cBhvr>
                                      <p:to>
                                        <p:strVal val="visible"/>
                                      </p:to>
                                    </p:set>
                                    <p:animEffect transition="in" filter="fade">
                                      <p:cBhvr>
                                        <p:cTn id="7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14" grpId="0"/>
      <p:bldP spid="15" grpId="0"/>
      <p:bldP spid="16" grpId="0"/>
      <p:bldP spid="17" grpId="0"/>
      <p:bldP spid="18" grpId="0"/>
      <p:bldP spid="19" grpId="0"/>
      <p:bldP spid="20" grpId="0"/>
      <p:bldP spid="25" grpId="0" animBg="1"/>
      <p:bldP spid="26" grpId="0" animBg="1"/>
      <p:bldP spid="27" grpId="0" animBg="1"/>
      <p:bldP spid="28" grpId="0" animBg="1"/>
      <p:bldP spid="29" grpId="0" animBg="1"/>
      <p:bldP spid="30" grpId="0" animBg="1"/>
      <p:bldP spid="31" grpId="0" animBg="1"/>
      <p:bldP spid="32" grpId="0" animBg="1"/>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1.29 Equivalence and compensation – step 3:3</a:t>
            </a:r>
          </a:p>
        </p:txBody>
      </p:sp>
      <p:graphicFrame>
        <p:nvGraphicFramePr>
          <p:cNvPr id="3" name="Table 2"/>
          <p:cNvGraphicFramePr>
            <a:graphicFrameLocks noGrp="1"/>
          </p:cNvGraphicFramePr>
          <p:nvPr/>
        </p:nvGraphicFramePr>
        <p:xfrm>
          <a:off x="2910839" y="2829560"/>
          <a:ext cx="6370322" cy="1381760"/>
        </p:xfrm>
        <a:graphic>
          <a:graphicData uri="http://schemas.openxmlformats.org/drawingml/2006/table">
            <a:tbl>
              <a:tblPr firstRow="1" firstCol="1" bandRow="1">
                <a:tableStyleId>{5C22544A-7EE6-4342-B048-85BDC9FD1C3A}</a:tableStyleId>
              </a:tblPr>
              <a:tblGrid>
                <a:gridCol w="1674410">
                  <a:extLst>
                    <a:ext uri="{9D8B030D-6E8A-4147-A177-3AD203B41FA5}">
                      <a16:colId xmlns:a16="http://schemas.microsoft.com/office/drawing/2014/main" val="20000"/>
                    </a:ext>
                  </a:extLst>
                </a:gridCol>
                <a:gridCol w="673546">
                  <a:extLst>
                    <a:ext uri="{9D8B030D-6E8A-4147-A177-3AD203B41FA5}">
                      <a16:colId xmlns:a16="http://schemas.microsoft.com/office/drawing/2014/main" val="20001"/>
                    </a:ext>
                  </a:extLst>
                </a:gridCol>
                <a:gridCol w="1674410">
                  <a:extLst>
                    <a:ext uri="{9D8B030D-6E8A-4147-A177-3AD203B41FA5}">
                      <a16:colId xmlns:a16="http://schemas.microsoft.com/office/drawing/2014/main" val="20002"/>
                    </a:ext>
                  </a:extLst>
                </a:gridCol>
                <a:gridCol w="673546">
                  <a:extLst>
                    <a:ext uri="{9D8B030D-6E8A-4147-A177-3AD203B41FA5}">
                      <a16:colId xmlns:a16="http://schemas.microsoft.com/office/drawing/2014/main" val="20003"/>
                    </a:ext>
                  </a:extLst>
                </a:gridCol>
                <a:gridCol w="1674410">
                  <a:extLst>
                    <a:ext uri="{9D8B030D-6E8A-4147-A177-3AD203B41FA5}">
                      <a16:colId xmlns:a16="http://schemas.microsoft.com/office/drawing/2014/main" val="20004"/>
                    </a:ext>
                  </a:extLst>
                </a:gridCol>
              </a:tblGrid>
              <a:tr h="0">
                <a:tc>
                  <a:txBody>
                    <a:bodyPr/>
                    <a:lstStyle/>
                    <a:p>
                      <a:pPr algn="ctr">
                        <a:spcBef>
                          <a:spcPts val="400"/>
                        </a:spcBef>
                        <a:spcAft>
                          <a:spcPts val="400"/>
                        </a:spcAft>
                      </a:pPr>
                      <a:r>
                        <a:rPr lang="en-GB" sz="3600" b="0" dirty="0">
                          <a:solidFill>
                            <a:schemeClr val="tx1"/>
                          </a:solidFill>
                          <a:effectLst/>
                          <a:latin typeface="Myriad Pro Semibold"/>
                        </a:rPr>
                        <a:t>4</a:t>
                      </a:r>
                      <a:r>
                        <a:rPr lang="en-GB" sz="2400" b="0" dirty="0">
                          <a:solidFill>
                            <a:schemeClr val="tx1"/>
                          </a:solidFill>
                          <a:effectLst/>
                          <a:latin typeface="Myriad Pro Semibold"/>
                        </a:rPr>
                        <a:t> </a:t>
                      </a:r>
                      <a:endParaRPr lang="en-GB" sz="2400" b="0" dirty="0">
                        <a:solidFill>
                          <a:schemeClr val="tx1"/>
                        </a:solidFill>
                        <a:effectLst/>
                        <a:latin typeface="Myriad Pro Semibold"/>
                        <a:ea typeface="Calibri"/>
                        <a:cs typeface="Times New Roman"/>
                      </a:endParaRPr>
                    </a:p>
                  </a:txBody>
                  <a:tcPr marL="68580" marR="68580"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spcBef>
                          <a:spcPts val="400"/>
                        </a:spcBef>
                        <a:spcAft>
                          <a:spcPts val="400"/>
                        </a:spcAft>
                      </a:pPr>
                      <a:r>
                        <a:rPr lang="en-GB" sz="3600" b="0" dirty="0">
                          <a:solidFill>
                            <a:schemeClr val="tx1"/>
                          </a:solidFill>
                          <a:effectLst/>
                          <a:latin typeface="Myriad Pro Semibold"/>
                        </a:rPr>
                        <a:t>−</a:t>
                      </a:r>
                      <a:endParaRPr lang="en-GB" sz="3600" b="0" dirty="0">
                        <a:solidFill>
                          <a:schemeClr val="tx1"/>
                        </a:solidFill>
                        <a:effectLst/>
                        <a:latin typeface="Myriad Pro Semibold"/>
                        <a:ea typeface="Calibri"/>
                        <a:cs typeface="Times New Roman"/>
                      </a:endParaRPr>
                    </a:p>
                  </a:txBody>
                  <a:tcPr marL="68580" marR="68580"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spcBef>
                          <a:spcPts val="400"/>
                        </a:spcBef>
                        <a:spcAft>
                          <a:spcPts val="400"/>
                        </a:spcAft>
                      </a:pPr>
                      <a:r>
                        <a:rPr lang="en-GB" sz="3600" b="0" dirty="0">
                          <a:solidFill>
                            <a:schemeClr val="tx1"/>
                          </a:solidFill>
                          <a:effectLst/>
                          <a:latin typeface="Myriad Pro Semibold"/>
                        </a:rPr>
                        <a:t>1</a:t>
                      </a:r>
                      <a:endParaRPr lang="en-GB" sz="3600" b="0" dirty="0">
                        <a:solidFill>
                          <a:schemeClr val="tx1"/>
                        </a:solidFill>
                        <a:effectLst/>
                        <a:latin typeface="Myriad Pro Semibold"/>
                        <a:ea typeface="Calibri"/>
                        <a:cs typeface="Times New Roman"/>
                      </a:endParaRPr>
                    </a:p>
                  </a:txBody>
                  <a:tcPr marL="68580" marR="68580"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spcBef>
                          <a:spcPts val="400"/>
                        </a:spcBef>
                        <a:spcAft>
                          <a:spcPts val="400"/>
                        </a:spcAft>
                      </a:pPr>
                      <a:r>
                        <a:rPr lang="en-GB" sz="3600" b="0" dirty="0">
                          <a:solidFill>
                            <a:schemeClr val="tx1"/>
                          </a:solidFill>
                          <a:effectLst/>
                          <a:latin typeface="Myriad Pro Semibold"/>
                        </a:rPr>
                        <a:t>=</a:t>
                      </a:r>
                      <a:endParaRPr lang="en-GB" sz="3600" b="0" dirty="0">
                        <a:solidFill>
                          <a:schemeClr val="tx1"/>
                        </a:solidFill>
                        <a:effectLst/>
                        <a:latin typeface="Myriad Pro Semibold"/>
                        <a:ea typeface="Calibri"/>
                        <a:cs typeface="Times New Roman"/>
                      </a:endParaRPr>
                    </a:p>
                  </a:txBody>
                  <a:tcPr marL="68580" marR="68580"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marL="914400" indent="-914400" algn="ctr">
                        <a:spcBef>
                          <a:spcPts val="400"/>
                        </a:spcBef>
                        <a:spcAft>
                          <a:spcPts val="400"/>
                        </a:spcAft>
                      </a:pPr>
                      <a:r>
                        <a:rPr lang="en-GB" sz="3600" b="0" dirty="0">
                          <a:solidFill>
                            <a:schemeClr val="tx1"/>
                          </a:solidFill>
                          <a:effectLst/>
                          <a:latin typeface="Myriad Pro Semibold"/>
                        </a:rPr>
                        <a:t>3</a:t>
                      </a:r>
                      <a:endParaRPr lang="en-GB" sz="3600" b="0" dirty="0">
                        <a:solidFill>
                          <a:schemeClr val="tx1"/>
                        </a:solidFill>
                        <a:effectLst/>
                        <a:latin typeface="Myriad Pro Semibold"/>
                        <a:ea typeface="Calibri"/>
                        <a:cs typeface="Times New Roman"/>
                      </a:endParaRPr>
                    </a:p>
                  </a:txBody>
                  <a:tcPr marL="68580" marR="68580"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0">
                <a:tc>
                  <a:txBody>
                    <a:bodyPr/>
                    <a:lstStyle/>
                    <a:p>
                      <a:pPr algn="ctr">
                        <a:spcBef>
                          <a:spcPts val="400"/>
                        </a:spcBef>
                        <a:spcAft>
                          <a:spcPts val="400"/>
                        </a:spcAft>
                      </a:pPr>
                      <a:r>
                        <a:rPr lang="en-GB" sz="2400" b="0" dirty="0">
                          <a:solidFill>
                            <a:schemeClr val="tx1"/>
                          </a:solidFill>
                          <a:effectLst/>
                          <a:latin typeface="Myriad Pro Semibold"/>
                        </a:rPr>
                        <a:t>↑</a:t>
                      </a:r>
                    </a:p>
                    <a:p>
                      <a:pPr algn="ctr">
                        <a:spcBef>
                          <a:spcPts val="400"/>
                        </a:spcBef>
                        <a:spcAft>
                          <a:spcPts val="400"/>
                        </a:spcAft>
                      </a:pPr>
                      <a:r>
                        <a:rPr lang="en-GB" sz="2400" b="0" dirty="0">
                          <a:solidFill>
                            <a:schemeClr val="tx1"/>
                          </a:solidFill>
                          <a:effectLst/>
                          <a:latin typeface="Myriad Pro Semibold"/>
                        </a:rPr>
                        <a:t>minuend</a:t>
                      </a:r>
                      <a:endParaRPr lang="en-GB" sz="2400" b="0" dirty="0">
                        <a:solidFill>
                          <a:schemeClr val="tx1"/>
                        </a:solidFill>
                        <a:effectLst/>
                        <a:latin typeface="Myriad Pro Semibold"/>
                        <a:ea typeface="Calibri"/>
                        <a:cs typeface="Times New Roman"/>
                      </a:endParaRPr>
                    </a:p>
                  </a:txBody>
                  <a:tcPr marL="68580" marR="68580" marT="0" marB="0"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ctr">
                        <a:spcBef>
                          <a:spcPts val="400"/>
                        </a:spcBef>
                        <a:spcAft>
                          <a:spcPts val="400"/>
                        </a:spcAft>
                      </a:pPr>
                      <a:r>
                        <a:rPr lang="en-GB" sz="2400" b="0" dirty="0">
                          <a:solidFill>
                            <a:schemeClr val="tx1"/>
                          </a:solidFill>
                          <a:effectLst/>
                          <a:latin typeface="Myriad Pro Semibold"/>
                        </a:rPr>
                        <a:t> </a:t>
                      </a:r>
                      <a:endParaRPr lang="en-GB" sz="2400" b="0" dirty="0">
                        <a:solidFill>
                          <a:schemeClr val="tx1"/>
                        </a:solidFill>
                        <a:effectLst/>
                        <a:latin typeface="Myriad Pro Semibold"/>
                        <a:ea typeface="Calibri"/>
                        <a:cs typeface="Times New Roman"/>
                      </a:endParaRPr>
                    </a:p>
                  </a:txBody>
                  <a:tcPr marL="68580" marR="68580" marT="0" marB="0"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ctr">
                        <a:spcBef>
                          <a:spcPts val="400"/>
                        </a:spcBef>
                        <a:spcAft>
                          <a:spcPts val="400"/>
                        </a:spcAft>
                      </a:pPr>
                      <a:r>
                        <a:rPr lang="en-GB" sz="2400" b="0" dirty="0">
                          <a:solidFill>
                            <a:schemeClr val="tx1"/>
                          </a:solidFill>
                          <a:effectLst/>
                          <a:latin typeface="Myriad Pro Semibold"/>
                        </a:rPr>
                        <a:t>↑</a:t>
                      </a:r>
                    </a:p>
                    <a:p>
                      <a:pPr algn="ctr">
                        <a:spcBef>
                          <a:spcPts val="400"/>
                        </a:spcBef>
                        <a:spcAft>
                          <a:spcPts val="400"/>
                        </a:spcAft>
                      </a:pPr>
                      <a:r>
                        <a:rPr lang="en-GB" sz="2400" b="0" dirty="0">
                          <a:solidFill>
                            <a:schemeClr val="tx1"/>
                          </a:solidFill>
                          <a:effectLst/>
                          <a:latin typeface="Myriad Pro Semibold"/>
                        </a:rPr>
                        <a:t>subtrahend</a:t>
                      </a:r>
                      <a:endParaRPr lang="en-GB" sz="2400" b="0" dirty="0">
                        <a:solidFill>
                          <a:schemeClr val="tx1"/>
                        </a:solidFill>
                        <a:effectLst/>
                        <a:latin typeface="Myriad Pro Semibold"/>
                        <a:ea typeface="Calibri"/>
                        <a:cs typeface="Times New Roman"/>
                      </a:endParaRPr>
                    </a:p>
                  </a:txBody>
                  <a:tcPr marL="68580" marR="68580" marT="0" marB="0"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ctr">
                        <a:spcBef>
                          <a:spcPts val="400"/>
                        </a:spcBef>
                        <a:spcAft>
                          <a:spcPts val="400"/>
                        </a:spcAft>
                      </a:pPr>
                      <a:r>
                        <a:rPr lang="en-GB" sz="2400" b="0" dirty="0">
                          <a:solidFill>
                            <a:schemeClr val="tx1"/>
                          </a:solidFill>
                          <a:effectLst/>
                          <a:latin typeface="Myriad Pro Semibold"/>
                        </a:rPr>
                        <a:t> </a:t>
                      </a:r>
                      <a:endParaRPr lang="en-GB" sz="2400" b="0" dirty="0">
                        <a:solidFill>
                          <a:schemeClr val="tx1"/>
                        </a:solidFill>
                        <a:effectLst/>
                        <a:latin typeface="Myriad Pro Semibold"/>
                        <a:ea typeface="Calibri"/>
                        <a:cs typeface="Times New Roman"/>
                      </a:endParaRPr>
                    </a:p>
                  </a:txBody>
                  <a:tcPr marL="68580" marR="68580" marT="0" marB="0"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ctr">
                        <a:spcBef>
                          <a:spcPts val="400"/>
                        </a:spcBef>
                        <a:spcAft>
                          <a:spcPts val="400"/>
                        </a:spcAft>
                      </a:pPr>
                      <a:r>
                        <a:rPr lang="en-GB" sz="2400" b="0" dirty="0">
                          <a:solidFill>
                            <a:schemeClr val="tx1"/>
                          </a:solidFill>
                          <a:effectLst/>
                          <a:latin typeface="Myriad Pro Semibold"/>
                        </a:rPr>
                        <a:t>↑</a:t>
                      </a:r>
                    </a:p>
                    <a:p>
                      <a:pPr algn="ctr">
                        <a:spcBef>
                          <a:spcPts val="400"/>
                        </a:spcBef>
                        <a:spcAft>
                          <a:spcPts val="400"/>
                        </a:spcAft>
                      </a:pPr>
                      <a:r>
                        <a:rPr lang="en-GB" sz="2400" b="0" dirty="0">
                          <a:solidFill>
                            <a:schemeClr val="tx1"/>
                          </a:solidFill>
                          <a:effectLst/>
                          <a:latin typeface="Myriad Pro Semibold"/>
                        </a:rPr>
                        <a:t>difference</a:t>
                      </a:r>
                      <a:endParaRPr lang="en-GB" sz="2400" b="0" dirty="0">
                        <a:solidFill>
                          <a:schemeClr val="tx1"/>
                        </a:solidFill>
                        <a:effectLst/>
                        <a:latin typeface="Myriad Pro Semibold"/>
                        <a:ea typeface="Calibri"/>
                        <a:cs typeface="Times New Roman"/>
                      </a:endParaRPr>
                    </a:p>
                  </a:txBody>
                  <a:tcPr marL="68580" marR="68580" marT="0" marB="0"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316585826"/>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1.29 Equivalence and compensation – step 3:3</a:t>
            </a:r>
          </a:p>
        </p:txBody>
      </p:sp>
      <p:grpSp>
        <p:nvGrpSpPr>
          <p:cNvPr id="23" name="Group 22"/>
          <p:cNvGrpSpPr/>
          <p:nvPr/>
        </p:nvGrpSpPr>
        <p:grpSpPr>
          <a:xfrm>
            <a:off x="4850109" y="2864870"/>
            <a:ext cx="2407691" cy="1128260"/>
            <a:chOff x="3326108" y="2864870"/>
            <a:chExt cx="2407691" cy="112826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21037" y="2864870"/>
              <a:ext cx="612762" cy="564130"/>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26108" y="3429000"/>
              <a:ext cx="612762" cy="564130"/>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22726" y="2864870"/>
              <a:ext cx="612762" cy="56413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24417" y="2864870"/>
              <a:ext cx="612762" cy="564130"/>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26108" y="2864870"/>
              <a:ext cx="612762" cy="564130"/>
            </a:xfrm>
            <a:prstGeom prst="rect">
              <a:avLst/>
            </a:prstGeom>
          </p:spPr>
        </p:pic>
      </p:grpSp>
      <p:grpSp>
        <p:nvGrpSpPr>
          <p:cNvPr id="24" name="Group 23"/>
          <p:cNvGrpSpPr/>
          <p:nvPr/>
        </p:nvGrpSpPr>
        <p:grpSpPr>
          <a:xfrm>
            <a:off x="4251799" y="2864870"/>
            <a:ext cx="612762" cy="1128260"/>
            <a:chOff x="2727799" y="2864870"/>
            <a:chExt cx="612762" cy="1128260"/>
          </a:xfrm>
        </p:grpSpPr>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27799" y="2864870"/>
              <a:ext cx="612762" cy="564130"/>
            </a:xfrm>
            <a:prstGeom prst="rect">
              <a:avLst/>
            </a:prstGeom>
          </p:spPr>
        </p:pic>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27799" y="3429000"/>
              <a:ext cx="612762" cy="564130"/>
            </a:xfrm>
            <a:prstGeom prst="rect">
              <a:avLst/>
            </a:prstGeom>
          </p:spPr>
        </p:pic>
      </p:grpSp>
      <p:grpSp>
        <p:nvGrpSpPr>
          <p:cNvPr id="25" name="Group 24"/>
          <p:cNvGrpSpPr/>
          <p:nvPr/>
        </p:nvGrpSpPr>
        <p:grpSpPr>
          <a:xfrm>
            <a:off x="3653490" y="2864870"/>
            <a:ext cx="612762" cy="1128260"/>
            <a:chOff x="2129490" y="2864870"/>
            <a:chExt cx="612762" cy="1128260"/>
          </a:xfrm>
        </p:grpSpPr>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29490" y="2864870"/>
              <a:ext cx="612762" cy="564130"/>
            </a:xfrm>
            <a:prstGeom prst="rect">
              <a:avLst/>
            </a:prstGeom>
          </p:spPr>
        </p:pic>
        <p:pic>
          <p:nvPicPr>
            <p:cNvPr id="13" name="Picture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29490" y="3429000"/>
              <a:ext cx="612762" cy="564130"/>
            </a:xfrm>
            <a:prstGeom prst="rect">
              <a:avLst/>
            </a:prstGeom>
          </p:spPr>
        </p:pic>
      </p:grpSp>
      <p:grpSp>
        <p:nvGrpSpPr>
          <p:cNvPr id="26" name="Group 25"/>
          <p:cNvGrpSpPr/>
          <p:nvPr/>
        </p:nvGrpSpPr>
        <p:grpSpPr>
          <a:xfrm>
            <a:off x="3052800" y="2864870"/>
            <a:ext cx="612762" cy="1128260"/>
            <a:chOff x="1528800" y="2864870"/>
            <a:chExt cx="612762" cy="1128260"/>
          </a:xfrm>
        </p:grpSpPr>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8800" y="2864870"/>
              <a:ext cx="612762" cy="564130"/>
            </a:xfrm>
            <a:prstGeom prst="rect">
              <a:avLst/>
            </a:prstGeom>
          </p:spPr>
        </p:pic>
        <p:pic>
          <p:nvPicPr>
            <p:cNvPr id="14" name="Picture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28800" y="3429000"/>
              <a:ext cx="612762" cy="564130"/>
            </a:xfrm>
            <a:prstGeom prst="rect">
              <a:avLst/>
            </a:prstGeom>
          </p:spPr>
        </p:pic>
      </p:grpSp>
      <p:sp>
        <p:nvSpPr>
          <p:cNvPr id="16" name="TextBox 15">
            <a:extLst>
              <a:ext uri="{FF2B5EF4-FFF2-40B4-BE49-F238E27FC236}">
                <a16:creationId xmlns:a16="http://schemas.microsoft.com/office/drawing/2014/main" id="{7BF02CA3-764F-4BCD-AA1D-1754540C10E7}"/>
              </a:ext>
            </a:extLst>
          </p:cNvPr>
          <p:cNvSpPr txBox="1"/>
          <p:nvPr/>
        </p:nvSpPr>
        <p:spPr bwMode="auto">
          <a:xfrm>
            <a:off x="7728029" y="3198169"/>
            <a:ext cx="14446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4 </a:t>
            </a:r>
            <a:r>
              <a:rPr lang="en-GB" sz="2400" dirty="0">
                <a:latin typeface="Myriad Pro Semibold"/>
                <a:ea typeface="Myriad Pro Semibold" charset="0"/>
                <a:cs typeface="Arial" panose="020B0604020202020204" pitchFamily="34" charset="0"/>
              </a:rPr>
              <a:t>−</a:t>
            </a:r>
            <a:r>
              <a:rPr lang="en-GB" sz="2400" dirty="0">
                <a:latin typeface="Myriad Pro Semibold"/>
                <a:ea typeface="Myriad Pro Semibold" charset="0"/>
                <a:cs typeface="Myriad Pro Semibold" charset="0"/>
              </a:rPr>
              <a:t> 1 = 3</a:t>
            </a:r>
          </a:p>
        </p:txBody>
      </p:sp>
      <p:sp>
        <p:nvSpPr>
          <p:cNvPr id="20" name="TextBox 19">
            <a:extLst>
              <a:ext uri="{FF2B5EF4-FFF2-40B4-BE49-F238E27FC236}">
                <a16:creationId xmlns:a16="http://schemas.microsoft.com/office/drawing/2014/main" id="{7BF02CA3-764F-4BCD-AA1D-1754540C10E7}"/>
              </a:ext>
            </a:extLst>
          </p:cNvPr>
          <p:cNvSpPr txBox="1"/>
          <p:nvPr/>
        </p:nvSpPr>
        <p:spPr bwMode="auto">
          <a:xfrm>
            <a:off x="7728029" y="3198169"/>
            <a:ext cx="14446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5 </a:t>
            </a:r>
            <a:r>
              <a:rPr lang="en-GB" sz="2400" dirty="0">
                <a:latin typeface="Myriad Pro Semibold"/>
                <a:ea typeface="Myriad Pro Semibold" charset="0"/>
                <a:cs typeface="Arial" panose="020B0604020202020204" pitchFamily="34" charset="0"/>
              </a:rPr>
              <a:t>−</a:t>
            </a:r>
            <a:r>
              <a:rPr lang="en-GB" sz="2400" dirty="0">
                <a:latin typeface="Myriad Pro Semibold"/>
                <a:ea typeface="Myriad Pro Semibold" charset="0"/>
                <a:cs typeface="Myriad Pro Semibold" charset="0"/>
              </a:rPr>
              <a:t> 2 = 3</a:t>
            </a:r>
          </a:p>
        </p:txBody>
      </p:sp>
      <p:sp>
        <p:nvSpPr>
          <p:cNvPr id="21" name="TextBox 20">
            <a:extLst>
              <a:ext uri="{FF2B5EF4-FFF2-40B4-BE49-F238E27FC236}">
                <a16:creationId xmlns:a16="http://schemas.microsoft.com/office/drawing/2014/main" id="{7BF02CA3-764F-4BCD-AA1D-1754540C10E7}"/>
              </a:ext>
            </a:extLst>
          </p:cNvPr>
          <p:cNvSpPr txBox="1"/>
          <p:nvPr/>
        </p:nvSpPr>
        <p:spPr bwMode="auto">
          <a:xfrm>
            <a:off x="7728029" y="3198169"/>
            <a:ext cx="14446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6 </a:t>
            </a:r>
            <a:r>
              <a:rPr lang="en-GB" sz="2400" dirty="0">
                <a:latin typeface="Myriad Pro Semibold"/>
                <a:ea typeface="Myriad Pro Semibold" charset="0"/>
                <a:cs typeface="Arial" panose="020B0604020202020204" pitchFamily="34" charset="0"/>
              </a:rPr>
              <a:t>−</a:t>
            </a:r>
            <a:r>
              <a:rPr lang="en-GB" sz="2400" dirty="0">
                <a:latin typeface="Myriad Pro Semibold"/>
                <a:ea typeface="Myriad Pro Semibold" charset="0"/>
                <a:cs typeface="Myriad Pro Semibold" charset="0"/>
              </a:rPr>
              <a:t> 3 = 3</a:t>
            </a:r>
          </a:p>
        </p:txBody>
      </p:sp>
      <p:sp>
        <p:nvSpPr>
          <p:cNvPr id="22" name="TextBox 21">
            <a:extLst>
              <a:ext uri="{FF2B5EF4-FFF2-40B4-BE49-F238E27FC236}">
                <a16:creationId xmlns:a16="http://schemas.microsoft.com/office/drawing/2014/main" id="{7BF02CA3-764F-4BCD-AA1D-1754540C10E7}"/>
              </a:ext>
            </a:extLst>
          </p:cNvPr>
          <p:cNvSpPr txBox="1"/>
          <p:nvPr/>
        </p:nvSpPr>
        <p:spPr bwMode="auto">
          <a:xfrm>
            <a:off x="7728029" y="3198169"/>
            <a:ext cx="14446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7 </a:t>
            </a:r>
            <a:r>
              <a:rPr lang="en-GB" sz="2400" dirty="0">
                <a:latin typeface="Myriad Pro Semibold"/>
                <a:ea typeface="Myriad Pro Semibold" charset="0"/>
                <a:cs typeface="Arial" panose="020B0604020202020204" pitchFamily="34" charset="0"/>
              </a:rPr>
              <a:t>−</a:t>
            </a:r>
            <a:r>
              <a:rPr lang="en-GB" sz="2400" dirty="0">
                <a:latin typeface="Myriad Pro Semibold"/>
                <a:ea typeface="Myriad Pro Semibold" charset="0"/>
                <a:cs typeface="Myriad Pro Semibold" charset="0"/>
              </a:rPr>
              <a:t> 4 = 3</a:t>
            </a:r>
          </a:p>
        </p:txBody>
      </p:sp>
      <p:pic>
        <p:nvPicPr>
          <p:cNvPr id="27" name="Picture 2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987122" y="1052593"/>
            <a:ext cx="6217756" cy="5057614"/>
          </a:xfrm>
          <a:prstGeom prst="rect">
            <a:avLst/>
          </a:prstGeom>
        </p:spPr>
      </p:pic>
    </p:spTree>
    <p:extLst>
      <p:ext uri="{BB962C8B-B14F-4D97-AF65-F5344CB8AC3E}">
        <p14:creationId xmlns:p14="http://schemas.microsoft.com/office/powerpoint/2010/main" val="14296038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1"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6"/>
                                        </p:tgtEl>
                                      </p:cBhvr>
                                    </p:animEffect>
                                    <p:set>
                                      <p:cBhvr>
                                        <p:cTn id="12" dur="1" fill="hold">
                                          <p:stCondLst>
                                            <p:cond delay="499"/>
                                          </p:stCondLst>
                                        </p:cTn>
                                        <p:tgtEl>
                                          <p:spTgt spid="16"/>
                                        </p:tgtEl>
                                        <p:attrNameLst>
                                          <p:attrName>style.visibility</p:attrName>
                                        </p:attrNameLst>
                                      </p:cBhvr>
                                      <p:to>
                                        <p:strVal val="hidden"/>
                                      </p:to>
                                    </p:se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fade">
                                      <p:cBhvr>
                                        <p:cTn id="16" dur="500"/>
                                        <p:tgtEl>
                                          <p:spTgt spid="24"/>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fade">
                                      <p:cBhvr>
                                        <p:cTn id="21" dur="500"/>
                                        <p:tgtEl>
                                          <p:spTgt spid="20"/>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xit" presetSubtype="0" fill="hold" grpId="1" nodeType="clickEffect">
                                  <p:stCondLst>
                                    <p:cond delay="0"/>
                                  </p:stCondLst>
                                  <p:childTnLst>
                                    <p:animEffect transition="out" filter="fade">
                                      <p:cBhvr>
                                        <p:cTn id="25" dur="500"/>
                                        <p:tgtEl>
                                          <p:spTgt spid="20"/>
                                        </p:tgtEl>
                                      </p:cBhvr>
                                    </p:animEffect>
                                    <p:set>
                                      <p:cBhvr>
                                        <p:cTn id="26" dur="1" fill="hold">
                                          <p:stCondLst>
                                            <p:cond delay="499"/>
                                          </p:stCondLst>
                                        </p:cTn>
                                        <p:tgtEl>
                                          <p:spTgt spid="20"/>
                                        </p:tgtEl>
                                        <p:attrNameLst>
                                          <p:attrName>style.visibility</p:attrName>
                                        </p:attrNameLst>
                                      </p:cBhvr>
                                      <p:to>
                                        <p:strVal val="hidden"/>
                                      </p:to>
                                    </p:set>
                                  </p:childTnLst>
                                </p:cTn>
                              </p:par>
                            </p:childTnLst>
                          </p:cTn>
                        </p:par>
                        <p:par>
                          <p:cTn id="27" fill="hold">
                            <p:stCondLst>
                              <p:cond delay="500"/>
                            </p:stCondLst>
                            <p:childTnLst>
                              <p:par>
                                <p:cTn id="28" presetID="10" presetClass="entr" presetSubtype="0" fill="hold" nodeType="after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fade">
                                      <p:cBhvr>
                                        <p:cTn id="30" dur="500"/>
                                        <p:tgtEl>
                                          <p:spTgt spid="25"/>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fade">
                                      <p:cBhvr>
                                        <p:cTn id="35" dur="500"/>
                                        <p:tgtEl>
                                          <p:spTgt spid="21"/>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xit" presetSubtype="0" fill="hold" grpId="1" nodeType="clickEffect">
                                  <p:stCondLst>
                                    <p:cond delay="0"/>
                                  </p:stCondLst>
                                  <p:childTnLst>
                                    <p:animEffect transition="out" filter="fade">
                                      <p:cBhvr>
                                        <p:cTn id="39" dur="500"/>
                                        <p:tgtEl>
                                          <p:spTgt spid="21"/>
                                        </p:tgtEl>
                                      </p:cBhvr>
                                    </p:animEffect>
                                    <p:set>
                                      <p:cBhvr>
                                        <p:cTn id="40" dur="1" fill="hold">
                                          <p:stCondLst>
                                            <p:cond delay="499"/>
                                          </p:stCondLst>
                                        </p:cTn>
                                        <p:tgtEl>
                                          <p:spTgt spid="21"/>
                                        </p:tgtEl>
                                        <p:attrNameLst>
                                          <p:attrName>style.visibility</p:attrName>
                                        </p:attrNameLst>
                                      </p:cBhvr>
                                      <p:to>
                                        <p:strVal val="hidden"/>
                                      </p:to>
                                    </p:set>
                                  </p:childTnLst>
                                </p:cTn>
                              </p:par>
                            </p:childTnLst>
                          </p:cTn>
                        </p:par>
                        <p:par>
                          <p:cTn id="41" fill="hold">
                            <p:stCondLst>
                              <p:cond delay="500"/>
                            </p:stCondLst>
                            <p:childTnLst>
                              <p:par>
                                <p:cTn id="42" presetID="10" presetClass="entr" presetSubtype="0" fill="hold" nodeType="afterEffect">
                                  <p:stCondLst>
                                    <p:cond delay="0"/>
                                  </p:stCondLst>
                                  <p:childTnLst>
                                    <p:set>
                                      <p:cBhvr>
                                        <p:cTn id="43" dur="1" fill="hold">
                                          <p:stCondLst>
                                            <p:cond delay="0"/>
                                          </p:stCondLst>
                                        </p:cTn>
                                        <p:tgtEl>
                                          <p:spTgt spid="26"/>
                                        </p:tgtEl>
                                        <p:attrNameLst>
                                          <p:attrName>style.visibility</p:attrName>
                                        </p:attrNameLst>
                                      </p:cBhvr>
                                      <p:to>
                                        <p:strVal val="visible"/>
                                      </p:to>
                                    </p:set>
                                    <p:animEffect transition="in" filter="fade">
                                      <p:cBhvr>
                                        <p:cTn id="44" dur="500"/>
                                        <p:tgtEl>
                                          <p:spTgt spid="26"/>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fade">
                                      <p:cBhvr>
                                        <p:cTn id="49" dur="500"/>
                                        <p:tgtEl>
                                          <p:spTgt spid="22"/>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xit" presetSubtype="0" fill="hold" nodeType="clickEffect">
                                  <p:stCondLst>
                                    <p:cond delay="0"/>
                                  </p:stCondLst>
                                  <p:childTnLst>
                                    <p:animEffect transition="out" filter="fade">
                                      <p:cBhvr>
                                        <p:cTn id="53" dur="500"/>
                                        <p:tgtEl>
                                          <p:spTgt spid="24"/>
                                        </p:tgtEl>
                                      </p:cBhvr>
                                    </p:animEffect>
                                    <p:set>
                                      <p:cBhvr>
                                        <p:cTn id="54" dur="1" fill="hold">
                                          <p:stCondLst>
                                            <p:cond delay="499"/>
                                          </p:stCondLst>
                                        </p:cTn>
                                        <p:tgtEl>
                                          <p:spTgt spid="24"/>
                                        </p:tgtEl>
                                        <p:attrNameLst>
                                          <p:attrName>style.visibility</p:attrName>
                                        </p:attrNameLst>
                                      </p:cBhvr>
                                      <p:to>
                                        <p:strVal val="hidden"/>
                                      </p:to>
                                    </p:set>
                                  </p:childTnLst>
                                </p:cTn>
                              </p:par>
                              <p:par>
                                <p:cTn id="55" presetID="10" presetClass="exit" presetSubtype="0" fill="hold" nodeType="withEffect">
                                  <p:stCondLst>
                                    <p:cond delay="0"/>
                                  </p:stCondLst>
                                  <p:childTnLst>
                                    <p:animEffect transition="out" filter="fade">
                                      <p:cBhvr>
                                        <p:cTn id="56" dur="500"/>
                                        <p:tgtEl>
                                          <p:spTgt spid="25"/>
                                        </p:tgtEl>
                                      </p:cBhvr>
                                    </p:animEffect>
                                    <p:set>
                                      <p:cBhvr>
                                        <p:cTn id="57" dur="1" fill="hold">
                                          <p:stCondLst>
                                            <p:cond delay="499"/>
                                          </p:stCondLst>
                                        </p:cTn>
                                        <p:tgtEl>
                                          <p:spTgt spid="25"/>
                                        </p:tgtEl>
                                        <p:attrNameLst>
                                          <p:attrName>style.visibility</p:attrName>
                                        </p:attrNameLst>
                                      </p:cBhvr>
                                      <p:to>
                                        <p:strVal val="hidden"/>
                                      </p:to>
                                    </p:set>
                                  </p:childTnLst>
                                </p:cTn>
                              </p:par>
                              <p:par>
                                <p:cTn id="58" presetID="10" presetClass="exit" presetSubtype="0" fill="hold" nodeType="withEffect">
                                  <p:stCondLst>
                                    <p:cond delay="0"/>
                                  </p:stCondLst>
                                  <p:childTnLst>
                                    <p:animEffect transition="out" filter="fade">
                                      <p:cBhvr>
                                        <p:cTn id="59" dur="500"/>
                                        <p:tgtEl>
                                          <p:spTgt spid="26"/>
                                        </p:tgtEl>
                                      </p:cBhvr>
                                    </p:animEffect>
                                    <p:set>
                                      <p:cBhvr>
                                        <p:cTn id="60" dur="1" fill="hold">
                                          <p:stCondLst>
                                            <p:cond delay="499"/>
                                          </p:stCondLst>
                                        </p:cTn>
                                        <p:tgtEl>
                                          <p:spTgt spid="26"/>
                                        </p:tgtEl>
                                        <p:attrNameLst>
                                          <p:attrName>style.visibility</p:attrName>
                                        </p:attrNameLst>
                                      </p:cBhvr>
                                      <p:to>
                                        <p:strVal val="hidden"/>
                                      </p:to>
                                    </p:set>
                                  </p:childTnLst>
                                </p:cTn>
                              </p:par>
                              <p:par>
                                <p:cTn id="61" presetID="10" presetClass="exit" presetSubtype="0" fill="hold" nodeType="withEffect">
                                  <p:stCondLst>
                                    <p:cond delay="0"/>
                                  </p:stCondLst>
                                  <p:childTnLst>
                                    <p:animEffect transition="out" filter="fade">
                                      <p:cBhvr>
                                        <p:cTn id="62" dur="500"/>
                                        <p:tgtEl>
                                          <p:spTgt spid="23"/>
                                        </p:tgtEl>
                                      </p:cBhvr>
                                    </p:animEffect>
                                    <p:set>
                                      <p:cBhvr>
                                        <p:cTn id="63" dur="1" fill="hold">
                                          <p:stCondLst>
                                            <p:cond delay="499"/>
                                          </p:stCondLst>
                                        </p:cTn>
                                        <p:tgtEl>
                                          <p:spTgt spid="23"/>
                                        </p:tgtEl>
                                        <p:attrNameLst>
                                          <p:attrName>style.visibility</p:attrName>
                                        </p:attrNameLst>
                                      </p:cBhvr>
                                      <p:to>
                                        <p:strVal val="hidden"/>
                                      </p:to>
                                    </p:set>
                                  </p:childTnLst>
                                </p:cTn>
                              </p:par>
                              <p:par>
                                <p:cTn id="64" presetID="10" presetClass="exit" presetSubtype="0" fill="hold" grpId="1" nodeType="withEffect">
                                  <p:stCondLst>
                                    <p:cond delay="0"/>
                                  </p:stCondLst>
                                  <p:childTnLst>
                                    <p:animEffect transition="out" filter="fade">
                                      <p:cBhvr>
                                        <p:cTn id="65" dur="500"/>
                                        <p:tgtEl>
                                          <p:spTgt spid="22"/>
                                        </p:tgtEl>
                                      </p:cBhvr>
                                    </p:animEffect>
                                    <p:set>
                                      <p:cBhvr>
                                        <p:cTn id="66" dur="1" fill="hold">
                                          <p:stCondLst>
                                            <p:cond delay="499"/>
                                          </p:stCondLst>
                                        </p:cTn>
                                        <p:tgtEl>
                                          <p:spTgt spid="22"/>
                                        </p:tgtEl>
                                        <p:attrNameLst>
                                          <p:attrName>style.visibility</p:attrName>
                                        </p:attrNameLst>
                                      </p:cBhvr>
                                      <p:to>
                                        <p:strVal val="hidden"/>
                                      </p:to>
                                    </p:set>
                                  </p:childTnLst>
                                </p:cTn>
                              </p:par>
                            </p:childTnLst>
                          </p:cTn>
                        </p:par>
                        <p:par>
                          <p:cTn id="67" fill="hold">
                            <p:stCondLst>
                              <p:cond delay="500"/>
                            </p:stCondLst>
                            <p:childTnLst>
                              <p:par>
                                <p:cTn id="68" presetID="10" presetClass="entr" presetSubtype="0" fill="hold" nodeType="afterEffect">
                                  <p:stCondLst>
                                    <p:cond delay="0"/>
                                  </p:stCondLst>
                                  <p:childTnLst>
                                    <p:set>
                                      <p:cBhvr>
                                        <p:cTn id="69" dur="1" fill="hold">
                                          <p:stCondLst>
                                            <p:cond delay="0"/>
                                          </p:stCondLst>
                                        </p:cTn>
                                        <p:tgtEl>
                                          <p:spTgt spid="27"/>
                                        </p:tgtEl>
                                        <p:attrNameLst>
                                          <p:attrName>style.visibility</p:attrName>
                                        </p:attrNameLst>
                                      </p:cBhvr>
                                      <p:to>
                                        <p:strVal val="visible"/>
                                      </p:to>
                                    </p:set>
                                    <p:animEffect transition="in" filter="fade">
                                      <p:cBhvr>
                                        <p:cTn id="70"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6" grpId="1"/>
      <p:bldP spid="20" grpId="0"/>
      <p:bldP spid="20" grpId="1"/>
      <p:bldP spid="21" grpId="0"/>
      <p:bldP spid="21" grpId="1"/>
      <p:bldP spid="22" grpId="0"/>
      <p:bldP spid="22" grpId="1"/>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5A46762C-47B1-4ED7-ABB8-3CBC548E888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53167" y="2773951"/>
            <a:ext cx="1838283" cy="671119"/>
          </a:xfrm>
          <a:prstGeom prst="rect">
            <a:avLst/>
          </a:prstGeom>
        </p:spPr>
      </p:pic>
      <p:pic>
        <p:nvPicPr>
          <p:cNvPr id="16" name="Picture 15">
            <a:extLst>
              <a:ext uri="{FF2B5EF4-FFF2-40B4-BE49-F238E27FC236}">
                <a16:creationId xmlns:a16="http://schemas.microsoft.com/office/drawing/2014/main" id="{CBBC0255-8E8A-4840-B290-10999836A2A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51730" y="2773951"/>
            <a:ext cx="1838283" cy="671119"/>
          </a:xfrm>
          <a:prstGeom prst="rect">
            <a:avLst/>
          </a:prstGeom>
        </p:spPr>
      </p:pic>
      <p:sp>
        <p:nvSpPr>
          <p:cNvPr id="2" name="Text Placeholder 1"/>
          <p:cNvSpPr>
            <a:spLocks noGrp="1"/>
          </p:cNvSpPr>
          <p:nvPr>
            <p:ph type="body" sz="quarter" idx="11"/>
          </p:nvPr>
        </p:nvSpPr>
        <p:spPr/>
        <p:txBody>
          <a:bodyPr/>
          <a:lstStyle/>
          <a:p>
            <a:r>
              <a:rPr lang="en-US" dirty="0"/>
              <a:t>1.29 Equivalence and compensation – step 3:4</a:t>
            </a:r>
          </a:p>
        </p:txBody>
      </p:sp>
      <p:pic>
        <p:nvPicPr>
          <p:cNvPr id="6" name="Picture 5">
            <a:extLst>
              <a:ext uri="{FF2B5EF4-FFF2-40B4-BE49-F238E27FC236}">
                <a16:creationId xmlns:a16="http://schemas.microsoft.com/office/drawing/2014/main" id="{AC5DC1F2-0EBF-42AD-8E89-2686946313E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79706" y="3445069"/>
            <a:ext cx="6283228" cy="661392"/>
          </a:xfrm>
          <a:prstGeom prst="rect">
            <a:avLst/>
          </a:prstGeom>
        </p:spPr>
      </p:pic>
      <p:pic>
        <p:nvPicPr>
          <p:cNvPr id="8" name="Picture 7">
            <a:extLst>
              <a:ext uri="{FF2B5EF4-FFF2-40B4-BE49-F238E27FC236}">
                <a16:creationId xmlns:a16="http://schemas.microsoft.com/office/drawing/2014/main" id="{C1A8AFDB-5B7C-4D9B-95A6-3DE59C7296E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61387" y="2773951"/>
            <a:ext cx="1838283" cy="671119"/>
          </a:xfrm>
          <a:prstGeom prst="rect">
            <a:avLst/>
          </a:prstGeom>
        </p:spPr>
      </p:pic>
      <p:sp>
        <p:nvSpPr>
          <p:cNvPr id="9" name="TextBox 8">
            <a:extLst>
              <a:ext uri="{FF2B5EF4-FFF2-40B4-BE49-F238E27FC236}">
                <a16:creationId xmlns:a16="http://schemas.microsoft.com/office/drawing/2014/main" id="{042F1CE7-C53B-4E9A-AE94-7B7727D3E65F}"/>
              </a:ext>
            </a:extLst>
          </p:cNvPr>
          <p:cNvSpPr txBox="1"/>
          <p:nvPr/>
        </p:nvSpPr>
        <p:spPr bwMode="auto">
          <a:xfrm>
            <a:off x="8686063" y="3544933"/>
            <a:ext cx="14446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7 </a:t>
            </a:r>
            <a:r>
              <a:rPr lang="en-GB" sz="2400" dirty="0">
                <a:latin typeface="Myriad Pro Semibold"/>
                <a:ea typeface="Myriad Pro Semibold" charset="0"/>
                <a:cs typeface="Arial" panose="020B0604020202020204" pitchFamily="34" charset="0"/>
              </a:rPr>
              <a:t>− 4 = 3</a:t>
            </a:r>
            <a:endParaRPr lang="en-GB" sz="2400" dirty="0">
              <a:latin typeface="Myriad Pro Semibold"/>
              <a:ea typeface="Myriad Pro Semibold" charset="0"/>
              <a:cs typeface="Myriad Pro Semibold" charset="0"/>
            </a:endParaRPr>
          </a:p>
        </p:txBody>
      </p:sp>
      <p:sp>
        <p:nvSpPr>
          <p:cNvPr id="12" name="TextBox 11">
            <a:extLst>
              <a:ext uri="{FF2B5EF4-FFF2-40B4-BE49-F238E27FC236}">
                <a16:creationId xmlns:a16="http://schemas.microsoft.com/office/drawing/2014/main" id="{1155E6BE-8B94-4FFB-8F80-9C9CDBA2DFCC}"/>
              </a:ext>
            </a:extLst>
          </p:cNvPr>
          <p:cNvSpPr txBox="1"/>
          <p:nvPr/>
        </p:nvSpPr>
        <p:spPr bwMode="auto">
          <a:xfrm>
            <a:off x="8686063" y="3544933"/>
            <a:ext cx="14446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6 </a:t>
            </a:r>
            <a:r>
              <a:rPr lang="en-GB" sz="2400" dirty="0">
                <a:latin typeface="Myriad Pro Semibold"/>
                <a:ea typeface="Myriad Pro Semibold" charset="0"/>
                <a:cs typeface="Arial" panose="020B0604020202020204" pitchFamily="34" charset="0"/>
              </a:rPr>
              <a:t>− 3 = 3</a:t>
            </a:r>
            <a:endParaRPr lang="en-GB" sz="2400" dirty="0">
              <a:latin typeface="Myriad Pro Semibold"/>
              <a:ea typeface="Myriad Pro Semibold" charset="0"/>
              <a:cs typeface="Myriad Pro Semibold" charset="0"/>
            </a:endParaRPr>
          </a:p>
        </p:txBody>
      </p:sp>
      <p:sp>
        <p:nvSpPr>
          <p:cNvPr id="13" name="TextBox 12">
            <a:extLst>
              <a:ext uri="{FF2B5EF4-FFF2-40B4-BE49-F238E27FC236}">
                <a16:creationId xmlns:a16="http://schemas.microsoft.com/office/drawing/2014/main" id="{E349EC21-E984-4868-BFFA-ACC45DFD5F24}"/>
              </a:ext>
            </a:extLst>
          </p:cNvPr>
          <p:cNvSpPr txBox="1"/>
          <p:nvPr/>
        </p:nvSpPr>
        <p:spPr bwMode="auto">
          <a:xfrm>
            <a:off x="8686063" y="3544933"/>
            <a:ext cx="14446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5 </a:t>
            </a:r>
            <a:r>
              <a:rPr lang="en-GB" sz="2400" dirty="0">
                <a:latin typeface="Myriad Pro Semibold"/>
                <a:ea typeface="Myriad Pro Semibold" charset="0"/>
                <a:cs typeface="Arial" panose="020B0604020202020204" pitchFamily="34" charset="0"/>
              </a:rPr>
              <a:t>− 2 = 3</a:t>
            </a:r>
            <a:endParaRPr lang="en-GB" sz="2400" dirty="0">
              <a:latin typeface="Myriad Pro Semibold"/>
              <a:ea typeface="Myriad Pro Semibold" charset="0"/>
              <a:cs typeface="Myriad Pro Semibold" charset="0"/>
            </a:endParaRPr>
          </a:p>
        </p:txBody>
      </p:sp>
      <p:sp>
        <p:nvSpPr>
          <p:cNvPr id="14" name="TextBox 13">
            <a:extLst>
              <a:ext uri="{FF2B5EF4-FFF2-40B4-BE49-F238E27FC236}">
                <a16:creationId xmlns:a16="http://schemas.microsoft.com/office/drawing/2014/main" id="{63CB6D2A-2E6A-49F9-8E7E-13EE2B8A922E}"/>
              </a:ext>
            </a:extLst>
          </p:cNvPr>
          <p:cNvSpPr txBox="1"/>
          <p:nvPr/>
        </p:nvSpPr>
        <p:spPr bwMode="auto">
          <a:xfrm>
            <a:off x="8686063" y="3544933"/>
            <a:ext cx="14446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4 </a:t>
            </a:r>
            <a:r>
              <a:rPr lang="en-GB" sz="2400" dirty="0">
                <a:latin typeface="Myriad Pro Semibold"/>
                <a:ea typeface="Myriad Pro Semibold" charset="0"/>
                <a:cs typeface="Arial" panose="020B0604020202020204" pitchFamily="34" charset="0"/>
              </a:rPr>
              <a:t>− 1 = 3</a:t>
            </a:r>
            <a:endParaRPr lang="en-GB" sz="2400" dirty="0">
              <a:latin typeface="Myriad Pro Semibold"/>
              <a:ea typeface="Myriad Pro Semibold" charset="0"/>
              <a:cs typeface="Myriad Pro Semibold" charset="0"/>
            </a:endParaRPr>
          </a:p>
        </p:txBody>
      </p:sp>
      <p:pic>
        <p:nvPicPr>
          <p:cNvPr id="15" name="Picture 14">
            <a:extLst>
              <a:ext uri="{FF2B5EF4-FFF2-40B4-BE49-F238E27FC236}">
                <a16:creationId xmlns:a16="http://schemas.microsoft.com/office/drawing/2014/main" id="{C168A28F-FCCC-425E-B571-73E5C93D9B4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56559" y="2773951"/>
            <a:ext cx="1838283" cy="671119"/>
          </a:xfrm>
          <a:prstGeom prst="rect">
            <a:avLst/>
          </a:prstGeom>
        </p:spPr>
      </p:pic>
      <p:pic>
        <p:nvPicPr>
          <p:cNvPr id="19" name="Picture 18">
            <a:extLst>
              <a:ext uri="{FF2B5EF4-FFF2-40B4-BE49-F238E27FC236}">
                <a16:creationId xmlns:a16="http://schemas.microsoft.com/office/drawing/2014/main" id="{23815748-D5F7-47AD-BFD8-D7A0FF1F644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028456" y="1199038"/>
            <a:ext cx="6135088" cy="4967924"/>
          </a:xfrm>
          <a:prstGeom prst="rect">
            <a:avLst/>
          </a:prstGeom>
        </p:spPr>
      </p:pic>
    </p:spTree>
    <p:extLst>
      <p:ext uri="{BB962C8B-B14F-4D97-AF65-F5344CB8AC3E}">
        <p14:creationId xmlns:p14="http://schemas.microsoft.com/office/powerpoint/2010/main" val="34459841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par>
                          <p:cTn id="13" fill="hold">
                            <p:stCondLst>
                              <p:cond delay="500"/>
                            </p:stCondLst>
                            <p:childTnLst>
                              <p:par>
                                <p:cTn id="14" presetID="35" presetClass="path" presetSubtype="0" accel="49000" fill="hold" nodeType="afterEffect">
                                  <p:stCondLst>
                                    <p:cond delay="0"/>
                                  </p:stCondLst>
                                  <p:childTnLst>
                                    <p:animMotion origin="layout" path="M -3.88889E-6 -7.40741E-7 L -0.06614 -7.40741E-7 " pathEditMode="relative" rAng="0" ptsTypes="AA">
                                      <p:cBhvr>
                                        <p:cTn id="15" dur="1500" fill="hold"/>
                                        <p:tgtEl>
                                          <p:spTgt spid="8"/>
                                        </p:tgtEl>
                                        <p:attrNameLst>
                                          <p:attrName>ppt_x</p:attrName>
                                          <p:attrName>ppt_y</p:attrName>
                                        </p:attrNameLst>
                                      </p:cBhvr>
                                      <p:rCtr x="-3316" y="0"/>
                                    </p:animMotion>
                                  </p:childTnLst>
                                </p:cTn>
                              </p:par>
                            </p:childTnLst>
                          </p:cTn>
                        </p:par>
                        <p:par>
                          <p:cTn id="16" fill="hold">
                            <p:stCondLst>
                              <p:cond delay="2000"/>
                            </p:stCondLst>
                            <p:childTnLst>
                              <p:par>
                                <p:cTn id="17" presetID="1" presetClass="exit" presetSubtype="0" fill="hold" nodeType="afterEffect">
                                  <p:stCondLst>
                                    <p:cond delay="0"/>
                                  </p:stCondLst>
                                  <p:childTnLst>
                                    <p:set>
                                      <p:cBhvr>
                                        <p:cTn id="18" dur="1" fill="hold">
                                          <p:stCondLst>
                                            <p:cond delay="0"/>
                                          </p:stCondLst>
                                        </p:cTn>
                                        <p:tgtEl>
                                          <p:spTgt spid="8"/>
                                        </p:tgtEl>
                                        <p:attrNameLst>
                                          <p:attrName>style.visibility</p:attrName>
                                        </p:attrNameLst>
                                      </p:cBhvr>
                                      <p:to>
                                        <p:strVal val="hidden"/>
                                      </p:to>
                                    </p:set>
                                  </p:childTnLst>
                                </p:cTn>
                              </p:par>
                              <p:par>
                                <p:cTn id="19" presetID="1" presetClass="entr" presetSubtype="0" fill="hold" nodeType="with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xit" presetSubtype="0" fill="hold" grpId="1" nodeType="clickEffect">
                                  <p:stCondLst>
                                    <p:cond delay="0"/>
                                  </p:stCondLst>
                                  <p:childTnLst>
                                    <p:animEffect transition="out" filter="fade">
                                      <p:cBhvr>
                                        <p:cTn id="29" dur="500"/>
                                        <p:tgtEl>
                                          <p:spTgt spid="12"/>
                                        </p:tgtEl>
                                      </p:cBhvr>
                                    </p:animEffect>
                                    <p:set>
                                      <p:cBhvr>
                                        <p:cTn id="30" dur="1" fill="hold">
                                          <p:stCondLst>
                                            <p:cond delay="499"/>
                                          </p:stCondLst>
                                        </p:cTn>
                                        <p:tgtEl>
                                          <p:spTgt spid="12"/>
                                        </p:tgtEl>
                                        <p:attrNameLst>
                                          <p:attrName>style.visibility</p:attrName>
                                        </p:attrNameLst>
                                      </p:cBhvr>
                                      <p:to>
                                        <p:strVal val="hidden"/>
                                      </p:to>
                                    </p:set>
                                  </p:childTnLst>
                                </p:cTn>
                              </p:par>
                            </p:childTnLst>
                          </p:cTn>
                        </p:par>
                        <p:par>
                          <p:cTn id="31" fill="hold">
                            <p:stCondLst>
                              <p:cond delay="500"/>
                            </p:stCondLst>
                            <p:childTnLst>
                              <p:par>
                                <p:cTn id="32" presetID="35" presetClass="path" presetSubtype="0" accel="49000" fill="hold" nodeType="afterEffect">
                                  <p:stCondLst>
                                    <p:cond delay="0"/>
                                  </p:stCondLst>
                                  <p:childTnLst>
                                    <p:animMotion origin="layout" path="M -3.88889E-6 -7.40741E-7 L -0.06614 -7.40741E-7 " pathEditMode="relative" rAng="0" ptsTypes="AA">
                                      <p:cBhvr>
                                        <p:cTn id="33" dur="1500" fill="hold"/>
                                        <p:tgtEl>
                                          <p:spTgt spid="15"/>
                                        </p:tgtEl>
                                        <p:attrNameLst>
                                          <p:attrName>ppt_x</p:attrName>
                                          <p:attrName>ppt_y</p:attrName>
                                        </p:attrNameLst>
                                      </p:cBhvr>
                                      <p:rCtr x="-3316" y="0"/>
                                    </p:animMotion>
                                  </p:childTnLst>
                                </p:cTn>
                              </p:par>
                            </p:childTnLst>
                          </p:cTn>
                        </p:par>
                        <p:par>
                          <p:cTn id="34" fill="hold">
                            <p:stCondLst>
                              <p:cond delay="2000"/>
                            </p:stCondLst>
                            <p:childTnLst>
                              <p:par>
                                <p:cTn id="35" presetID="1" presetClass="exit" presetSubtype="0" fill="hold" nodeType="afterEffect">
                                  <p:stCondLst>
                                    <p:cond delay="0"/>
                                  </p:stCondLst>
                                  <p:childTnLst>
                                    <p:set>
                                      <p:cBhvr>
                                        <p:cTn id="36" dur="1" fill="hold">
                                          <p:stCondLst>
                                            <p:cond delay="0"/>
                                          </p:stCondLst>
                                        </p:cTn>
                                        <p:tgtEl>
                                          <p:spTgt spid="15"/>
                                        </p:tgtEl>
                                        <p:attrNameLst>
                                          <p:attrName>style.visibility</p:attrName>
                                        </p:attrNameLst>
                                      </p:cBhvr>
                                      <p:to>
                                        <p:strVal val="hidden"/>
                                      </p:to>
                                    </p:set>
                                  </p:childTnLst>
                                </p:cTn>
                              </p:par>
                              <p:par>
                                <p:cTn id="37" presetID="1" presetClass="entr" presetSubtype="0" fill="hold" nodeType="withEffect">
                                  <p:stCondLst>
                                    <p:cond delay="0"/>
                                  </p:stCondLst>
                                  <p:childTnLst>
                                    <p:set>
                                      <p:cBhvr>
                                        <p:cTn id="38" dur="1" fill="hold">
                                          <p:stCondLst>
                                            <p:cond delay="0"/>
                                          </p:stCondLst>
                                        </p:cTn>
                                        <p:tgtEl>
                                          <p:spTgt spid="1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500"/>
                                        <p:tgtEl>
                                          <p:spTgt spid="13"/>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xit" presetSubtype="0" fill="hold" grpId="1" nodeType="clickEffect">
                                  <p:stCondLst>
                                    <p:cond delay="0"/>
                                  </p:stCondLst>
                                  <p:childTnLst>
                                    <p:animEffect transition="out" filter="fade">
                                      <p:cBhvr>
                                        <p:cTn id="47" dur="500"/>
                                        <p:tgtEl>
                                          <p:spTgt spid="13"/>
                                        </p:tgtEl>
                                      </p:cBhvr>
                                    </p:animEffect>
                                    <p:set>
                                      <p:cBhvr>
                                        <p:cTn id="48" dur="1" fill="hold">
                                          <p:stCondLst>
                                            <p:cond delay="499"/>
                                          </p:stCondLst>
                                        </p:cTn>
                                        <p:tgtEl>
                                          <p:spTgt spid="13"/>
                                        </p:tgtEl>
                                        <p:attrNameLst>
                                          <p:attrName>style.visibility</p:attrName>
                                        </p:attrNameLst>
                                      </p:cBhvr>
                                      <p:to>
                                        <p:strVal val="hidden"/>
                                      </p:to>
                                    </p:set>
                                  </p:childTnLst>
                                </p:cTn>
                              </p:par>
                            </p:childTnLst>
                          </p:cTn>
                        </p:par>
                        <p:par>
                          <p:cTn id="49" fill="hold">
                            <p:stCondLst>
                              <p:cond delay="500"/>
                            </p:stCondLst>
                            <p:childTnLst>
                              <p:par>
                                <p:cTn id="50" presetID="35" presetClass="path" presetSubtype="0" accel="49000" fill="hold" nodeType="afterEffect">
                                  <p:stCondLst>
                                    <p:cond delay="0"/>
                                  </p:stCondLst>
                                  <p:childTnLst>
                                    <p:animMotion origin="layout" path="M -3.88889E-6 -7.40741E-7 L -0.06614 -7.40741E-7 " pathEditMode="relative" rAng="0" ptsTypes="AA">
                                      <p:cBhvr>
                                        <p:cTn id="51" dur="1500" fill="hold"/>
                                        <p:tgtEl>
                                          <p:spTgt spid="16"/>
                                        </p:tgtEl>
                                        <p:attrNameLst>
                                          <p:attrName>ppt_x</p:attrName>
                                          <p:attrName>ppt_y</p:attrName>
                                        </p:attrNameLst>
                                      </p:cBhvr>
                                      <p:rCtr x="-3316" y="0"/>
                                    </p:animMotion>
                                  </p:childTnLst>
                                </p:cTn>
                              </p:par>
                            </p:childTnLst>
                          </p:cTn>
                        </p:par>
                        <p:par>
                          <p:cTn id="52" fill="hold">
                            <p:stCondLst>
                              <p:cond delay="2000"/>
                            </p:stCondLst>
                            <p:childTnLst>
                              <p:par>
                                <p:cTn id="53" presetID="1" presetClass="exit" presetSubtype="0" fill="hold" nodeType="afterEffect">
                                  <p:stCondLst>
                                    <p:cond delay="0"/>
                                  </p:stCondLst>
                                  <p:childTnLst>
                                    <p:set>
                                      <p:cBhvr>
                                        <p:cTn id="54" dur="1" fill="hold">
                                          <p:stCondLst>
                                            <p:cond delay="0"/>
                                          </p:stCondLst>
                                        </p:cTn>
                                        <p:tgtEl>
                                          <p:spTgt spid="16"/>
                                        </p:tgtEl>
                                        <p:attrNameLst>
                                          <p:attrName>style.visibility</p:attrName>
                                        </p:attrNameLst>
                                      </p:cBhvr>
                                      <p:to>
                                        <p:strVal val="hidden"/>
                                      </p:to>
                                    </p:set>
                                  </p:childTnLst>
                                </p:cTn>
                              </p:par>
                              <p:par>
                                <p:cTn id="55" presetID="1" presetClass="entr" presetSubtype="0" fill="hold" nodeType="withEffect">
                                  <p:stCondLst>
                                    <p:cond delay="0"/>
                                  </p:stCondLst>
                                  <p:childTnLst>
                                    <p:set>
                                      <p:cBhvr>
                                        <p:cTn id="56" dur="1" fill="hold">
                                          <p:stCondLst>
                                            <p:cond delay="0"/>
                                          </p:stCondLst>
                                        </p:cTn>
                                        <p:tgtEl>
                                          <p:spTgt spid="17"/>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grpId="0" nodeType="click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fade">
                                      <p:cBhvr>
                                        <p:cTn id="61" dur="500"/>
                                        <p:tgtEl>
                                          <p:spTgt spid="14"/>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xit" presetSubtype="0" fill="hold" grpId="2" nodeType="clickEffect">
                                  <p:stCondLst>
                                    <p:cond delay="0"/>
                                  </p:stCondLst>
                                  <p:childTnLst>
                                    <p:animEffect transition="out" filter="fade">
                                      <p:cBhvr>
                                        <p:cTn id="65" dur="500"/>
                                        <p:tgtEl>
                                          <p:spTgt spid="9"/>
                                        </p:tgtEl>
                                      </p:cBhvr>
                                    </p:animEffect>
                                    <p:set>
                                      <p:cBhvr>
                                        <p:cTn id="66" dur="1" fill="hold">
                                          <p:stCondLst>
                                            <p:cond delay="499"/>
                                          </p:stCondLst>
                                        </p:cTn>
                                        <p:tgtEl>
                                          <p:spTgt spid="9"/>
                                        </p:tgtEl>
                                        <p:attrNameLst>
                                          <p:attrName>style.visibility</p:attrName>
                                        </p:attrNameLst>
                                      </p:cBhvr>
                                      <p:to>
                                        <p:strVal val="hidden"/>
                                      </p:to>
                                    </p:set>
                                  </p:childTnLst>
                                </p:cTn>
                              </p:par>
                              <p:par>
                                <p:cTn id="67" presetID="10" presetClass="exit" presetSubtype="0" fill="hold" nodeType="withEffect">
                                  <p:stCondLst>
                                    <p:cond delay="0"/>
                                  </p:stCondLst>
                                  <p:childTnLst>
                                    <p:animEffect transition="out" filter="fade">
                                      <p:cBhvr>
                                        <p:cTn id="68" dur="500"/>
                                        <p:tgtEl>
                                          <p:spTgt spid="8"/>
                                        </p:tgtEl>
                                      </p:cBhvr>
                                    </p:animEffect>
                                    <p:set>
                                      <p:cBhvr>
                                        <p:cTn id="69" dur="1" fill="hold">
                                          <p:stCondLst>
                                            <p:cond delay="499"/>
                                          </p:stCondLst>
                                        </p:cTn>
                                        <p:tgtEl>
                                          <p:spTgt spid="8"/>
                                        </p:tgtEl>
                                        <p:attrNameLst>
                                          <p:attrName>style.visibility</p:attrName>
                                        </p:attrNameLst>
                                      </p:cBhvr>
                                      <p:to>
                                        <p:strVal val="hidden"/>
                                      </p:to>
                                    </p:set>
                                  </p:childTnLst>
                                </p:cTn>
                              </p:par>
                              <p:par>
                                <p:cTn id="70" presetID="10" presetClass="exit" presetSubtype="0" fill="hold" nodeType="withEffect">
                                  <p:stCondLst>
                                    <p:cond delay="0"/>
                                  </p:stCondLst>
                                  <p:childTnLst>
                                    <p:animEffect transition="out" filter="fade">
                                      <p:cBhvr>
                                        <p:cTn id="71" dur="500"/>
                                        <p:tgtEl>
                                          <p:spTgt spid="15"/>
                                        </p:tgtEl>
                                      </p:cBhvr>
                                    </p:animEffect>
                                    <p:set>
                                      <p:cBhvr>
                                        <p:cTn id="72" dur="1" fill="hold">
                                          <p:stCondLst>
                                            <p:cond delay="499"/>
                                          </p:stCondLst>
                                        </p:cTn>
                                        <p:tgtEl>
                                          <p:spTgt spid="15"/>
                                        </p:tgtEl>
                                        <p:attrNameLst>
                                          <p:attrName>style.visibility</p:attrName>
                                        </p:attrNameLst>
                                      </p:cBhvr>
                                      <p:to>
                                        <p:strVal val="hidden"/>
                                      </p:to>
                                    </p:set>
                                  </p:childTnLst>
                                </p:cTn>
                              </p:par>
                              <p:par>
                                <p:cTn id="73" presetID="10" presetClass="exit" presetSubtype="0" fill="hold" grpId="2" nodeType="withEffect">
                                  <p:stCondLst>
                                    <p:cond delay="0"/>
                                  </p:stCondLst>
                                  <p:childTnLst>
                                    <p:animEffect transition="out" filter="fade">
                                      <p:cBhvr>
                                        <p:cTn id="74" dur="500"/>
                                        <p:tgtEl>
                                          <p:spTgt spid="12"/>
                                        </p:tgtEl>
                                      </p:cBhvr>
                                    </p:animEffect>
                                    <p:set>
                                      <p:cBhvr>
                                        <p:cTn id="75" dur="1" fill="hold">
                                          <p:stCondLst>
                                            <p:cond delay="499"/>
                                          </p:stCondLst>
                                        </p:cTn>
                                        <p:tgtEl>
                                          <p:spTgt spid="12"/>
                                        </p:tgtEl>
                                        <p:attrNameLst>
                                          <p:attrName>style.visibility</p:attrName>
                                        </p:attrNameLst>
                                      </p:cBhvr>
                                      <p:to>
                                        <p:strVal val="hidden"/>
                                      </p:to>
                                    </p:set>
                                  </p:childTnLst>
                                </p:cTn>
                              </p:par>
                              <p:par>
                                <p:cTn id="76" presetID="10" presetClass="exit" presetSubtype="0" fill="hold" nodeType="withEffect">
                                  <p:stCondLst>
                                    <p:cond delay="0"/>
                                  </p:stCondLst>
                                  <p:childTnLst>
                                    <p:animEffect transition="out" filter="fade">
                                      <p:cBhvr>
                                        <p:cTn id="77" dur="500"/>
                                        <p:tgtEl>
                                          <p:spTgt spid="16"/>
                                        </p:tgtEl>
                                      </p:cBhvr>
                                    </p:animEffect>
                                    <p:set>
                                      <p:cBhvr>
                                        <p:cTn id="78" dur="1" fill="hold">
                                          <p:stCondLst>
                                            <p:cond delay="499"/>
                                          </p:stCondLst>
                                        </p:cTn>
                                        <p:tgtEl>
                                          <p:spTgt spid="16"/>
                                        </p:tgtEl>
                                        <p:attrNameLst>
                                          <p:attrName>style.visibility</p:attrName>
                                        </p:attrNameLst>
                                      </p:cBhvr>
                                      <p:to>
                                        <p:strVal val="hidden"/>
                                      </p:to>
                                    </p:set>
                                  </p:childTnLst>
                                </p:cTn>
                              </p:par>
                              <p:par>
                                <p:cTn id="79" presetID="10" presetClass="exit" presetSubtype="0" fill="hold" grpId="2" nodeType="withEffect">
                                  <p:stCondLst>
                                    <p:cond delay="0"/>
                                  </p:stCondLst>
                                  <p:childTnLst>
                                    <p:animEffect transition="out" filter="fade">
                                      <p:cBhvr>
                                        <p:cTn id="80" dur="500"/>
                                        <p:tgtEl>
                                          <p:spTgt spid="13"/>
                                        </p:tgtEl>
                                      </p:cBhvr>
                                    </p:animEffect>
                                    <p:set>
                                      <p:cBhvr>
                                        <p:cTn id="81" dur="1" fill="hold">
                                          <p:stCondLst>
                                            <p:cond delay="499"/>
                                          </p:stCondLst>
                                        </p:cTn>
                                        <p:tgtEl>
                                          <p:spTgt spid="13"/>
                                        </p:tgtEl>
                                        <p:attrNameLst>
                                          <p:attrName>style.visibility</p:attrName>
                                        </p:attrNameLst>
                                      </p:cBhvr>
                                      <p:to>
                                        <p:strVal val="hidden"/>
                                      </p:to>
                                    </p:set>
                                  </p:childTnLst>
                                </p:cTn>
                              </p:par>
                              <p:par>
                                <p:cTn id="82" presetID="10" presetClass="exit" presetSubtype="0" fill="hold" nodeType="withEffect">
                                  <p:stCondLst>
                                    <p:cond delay="0"/>
                                  </p:stCondLst>
                                  <p:childTnLst>
                                    <p:animEffect transition="out" filter="fade">
                                      <p:cBhvr>
                                        <p:cTn id="83" dur="500"/>
                                        <p:tgtEl>
                                          <p:spTgt spid="17"/>
                                        </p:tgtEl>
                                      </p:cBhvr>
                                    </p:animEffect>
                                    <p:set>
                                      <p:cBhvr>
                                        <p:cTn id="84" dur="1" fill="hold">
                                          <p:stCondLst>
                                            <p:cond delay="499"/>
                                          </p:stCondLst>
                                        </p:cTn>
                                        <p:tgtEl>
                                          <p:spTgt spid="17"/>
                                        </p:tgtEl>
                                        <p:attrNameLst>
                                          <p:attrName>style.visibility</p:attrName>
                                        </p:attrNameLst>
                                      </p:cBhvr>
                                      <p:to>
                                        <p:strVal val="hidden"/>
                                      </p:to>
                                    </p:set>
                                  </p:childTnLst>
                                </p:cTn>
                              </p:par>
                              <p:par>
                                <p:cTn id="85" presetID="10" presetClass="exit" presetSubtype="0" fill="hold" grpId="1" nodeType="withEffect">
                                  <p:stCondLst>
                                    <p:cond delay="0"/>
                                  </p:stCondLst>
                                  <p:childTnLst>
                                    <p:animEffect transition="out" filter="fade">
                                      <p:cBhvr>
                                        <p:cTn id="86" dur="500"/>
                                        <p:tgtEl>
                                          <p:spTgt spid="14"/>
                                        </p:tgtEl>
                                      </p:cBhvr>
                                    </p:animEffect>
                                    <p:set>
                                      <p:cBhvr>
                                        <p:cTn id="87" dur="1" fill="hold">
                                          <p:stCondLst>
                                            <p:cond delay="499"/>
                                          </p:stCondLst>
                                        </p:cTn>
                                        <p:tgtEl>
                                          <p:spTgt spid="14"/>
                                        </p:tgtEl>
                                        <p:attrNameLst>
                                          <p:attrName>style.visibility</p:attrName>
                                        </p:attrNameLst>
                                      </p:cBhvr>
                                      <p:to>
                                        <p:strVal val="hidden"/>
                                      </p:to>
                                    </p:set>
                                  </p:childTnLst>
                                </p:cTn>
                              </p:par>
                              <p:par>
                                <p:cTn id="88" presetID="10" presetClass="exit" presetSubtype="0" fill="hold" nodeType="withEffect">
                                  <p:stCondLst>
                                    <p:cond delay="0"/>
                                  </p:stCondLst>
                                  <p:childTnLst>
                                    <p:animEffect transition="out" filter="fade">
                                      <p:cBhvr>
                                        <p:cTn id="89" dur="500"/>
                                        <p:tgtEl>
                                          <p:spTgt spid="6"/>
                                        </p:tgtEl>
                                      </p:cBhvr>
                                    </p:animEffect>
                                    <p:set>
                                      <p:cBhvr>
                                        <p:cTn id="90" dur="1" fill="hold">
                                          <p:stCondLst>
                                            <p:cond delay="499"/>
                                          </p:stCondLst>
                                        </p:cTn>
                                        <p:tgtEl>
                                          <p:spTgt spid="6"/>
                                        </p:tgtEl>
                                        <p:attrNameLst>
                                          <p:attrName>style.visibility</p:attrName>
                                        </p:attrNameLst>
                                      </p:cBhvr>
                                      <p:to>
                                        <p:strVal val="hidden"/>
                                      </p:to>
                                    </p:set>
                                  </p:childTnLst>
                                </p:cTn>
                              </p:par>
                            </p:childTnLst>
                          </p:cTn>
                        </p:par>
                        <p:par>
                          <p:cTn id="91" fill="hold">
                            <p:stCondLst>
                              <p:cond delay="500"/>
                            </p:stCondLst>
                            <p:childTnLst>
                              <p:par>
                                <p:cTn id="92" presetID="10" presetClass="entr" presetSubtype="0" fill="hold" nodeType="afterEffect">
                                  <p:stCondLst>
                                    <p:cond delay="0"/>
                                  </p:stCondLst>
                                  <p:childTnLst>
                                    <p:set>
                                      <p:cBhvr>
                                        <p:cTn id="93" dur="1" fill="hold">
                                          <p:stCondLst>
                                            <p:cond delay="0"/>
                                          </p:stCondLst>
                                        </p:cTn>
                                        <p:tgtEl>
                                          <p:spTgt spid="19"/>
                                        </p:tgtEl>
                                        <p:attrNameLst>
                                          <p:attrName>style.visibility</p:attrName>
                                        </p:attrNameLst>
                                      </p:cBhvr>
                                      <p:to>
                                        <p:strVal val="visible"/>
                                      </p:to>
                                    </p:set>
                                    <p:animEffect transition="in" filter="fade">
                                      <p:cBhvr>
                                        <p:cTn id="9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9" grpId="2"/>
      <p:bldP spid="12" grpId="0"/>
      <p:bldP spid="12" grpId="1"/>
      <p:bldP spid="12" grpId="2"/>
      <p:bldP spid="13" grpId="0"/>
      <p:bldP spid="13" grpId="1"/>
      <p:bldP spid="13" grpId="2"/>
      <p:bldP spid="14" grpId="0"/>
      <p:bldP spid="14" grpId="1"/>
    </p:bld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6, Unit 1, Learning Outcome 18</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3655829576"/>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18</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explain how using the ‘same difference’ rule can make mental calculation easier (1)</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3468820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6, Unit 1, Learning Outcome 18</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3"/>
              </a:rPr>
              <a:t>1.29 Using equivalence and the compensation category to calculate</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3899197688"/>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3:6 – 3:8</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25-27</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4"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10" name="Picture Placeholder 9" descr="A picture containing text  Description automatically generated">
            <a:extLst>
              <a:ext uri="{FF2B5EF4-FFF2-40B4-BE49-F238E27FC236}">
                <a16:creationId xmlns:a16="http://schemas.microsoft.com/office/drawing/2014/main" id="{96CB3017-4620-4465-BCF5-EAF71C596A98}"/>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222" b="222"/>
          <a:stretch>
            <a:fillRect/>
          </a:stretch>
        </p:blipFill>
        <p:spPr/>
      </p:pic>
    </p:spTree>
    <p:extLst>
      <p:ext uri="{BB962C8B-B14F-4D97-AF65-F5344CB8AC3E}">
        <p14:creationId xmlns:p14="http://schemas.microsoft.com/office/powerpoint/2010/main" val="159842905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descr="A picture containing object  Description generated with very high confidence">
            <a:extLst>
              <a:ext uri="{FF2B5EF4-FFF2-40B4-BE49-F238E27FC236}">
                <a16:creationId xmlns:a16="http://schemas.microsoft.com/office/drawing/2014/main" id="{74F0E3DD-1517-4BA8-9CBC-FC226490C66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97688" y="3652952"/>
            <a:ext cx="361622" cy="361622"/>
          </a:xfrm>
          <a:prstGeom prst="rect">
            <a:avLst/>
          </a:prstGeom>
        </p:spPr>
      </p:pic>
      <p:pic>
        <p:nvPicPr>
          <p:cNvPr id="22" name="Picture 21" descr="A picture containing object  Description generated with very high confidence">
            <a:extLst>
              <a:ext uri="{FF2B5EF4-FFF2-40B4-BE49-F238E27FC236}">
                <a16:creationId xmlns:a16="http://schemas.microsoft.com/office/drawing/2014/main" id="{FCB582F9-5E98-4AB1-8ED7-EE9928C0134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74548" y="3652952"/>
            <a:ext cx="361622" cy="361622"/>
          </a:xfrm>
          <a:prstGeom prst="rect">
            <a:avLst/>
          </a:prstGeom>
        </p:spPr>
      </p:pic>
      <p:pic>
        <p:nvPicPr>
          <p:cNvPr id="24" name="Picture 23" descr="A picture containing object  Description generated with high confidence">
            <a:extLst>
              <a:ext uri="{FF2B5EF4-FFF2-40B4-BE49-F238E27FC236}">
                <a16:creationId xmlns:a16="http://schemas.microsoft.com/office/drawing/2014/main" id="{9E0F8F80-ED61-4072-BBEC-C1414ED93D6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774548" y="3652952"/>
            <a:ext cx="361622" cy="361622"/>
          </a:xfrm>
          <a:prstGeom prst="rect">
            <a:avLst/>
          </a:prstGeom>
        </p:spPr>
      </p:pic>
      <p:pic>
        <p:nvPicPr>
          <p:cNvPr id="18" name="Picture 17" descr="A picture containing object  Description generated with high confidence">
            <a:extLst>
              <a:ext uri="{FF2B5EF4-FFF2-40B4-BE49-F238E27FC236}">
                <a16:creationId xmlns:a16="http://schemas.microsoft.com/office/drawing/2014/main" id="{1368A03C-917D-40AF-9979-F6A6CF7958A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97688" y="3652952"/>
            <a:ext cx="361622" cy="361622"/>
          </a:xfrm>
          <a:prstGeom prst="rect">
            <a:avLst/>
          </a:prstGeom>
        </p:spPr>
      </p:pic>
      <p:pic>
        <p:nvPicPr>
          <p:cNvPr id="23" name="Picture 22" descr="A picture containing object  Description generated with very high confidence">
            <a:extLst>
              <a:ext uri="{FF2B5EF4-FFF2-40B4-BE49-F238E27FC236}">
                <a16:creationId xmlns:a16="http://schemas.microsoft.com/office/drawing/2014/main" id="{06E229A8-4B0E-4517-B3ED-959B975B075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23166" y="3652952"/>
            <a:ext cx="361622" cy="361622"/>
          </a:xfrm>
          <a:prstGeom prst="rect">
            <a:avLst/>
          </a:prstGeom>
        </p:spPr>
      </p:pic>
      <p:pic>
        <p:nvPicPr>
          <p:cNvPr id="20" name="Picture 19" descr="A picture containing object  Description generated with very high confidence">
            <a:extLst>
              <a:ext uri="{FF2B5EF4-FFF2-40B4-BE49-F238E27FC236}">
                <a16:creationId xmlns:a16="http://schemas.microsoft.com/office/drawing/2014/main" id="{23194EC1-9729-41C7-A5F6-3173B2BF2EA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41544" y="3652952"/>
            <a:ext cx="361622" cy="361622"/>
          </a:xfrm>
          <a:prstGeom prst="rect">
            <a:avLst/>
          </a:prstGeom>
        </p:spPr>
      </p:pic>
      <p:sp>
        <p:nvSpPr>
          <p:cNvPr id="2" name="Text Placeholder 1"/>
          <p:cNvSpPr>
            <a:spLocks noGrp="1"/>
          </p:cNvSpPr>
          <p:nvPr>
            <p:ph type="body" sz="quarter" idx="11"/>
          </p:nvPr>
        </p:nvSpPr>
        <p:spPr/>
        <p:txBody>
          <a:bodyPr/>
          <a:lstStyle/>
          <a:p>
            <a:r>
              <a:rPr lang="en-US" dirty="0"/>
              <a:t>1.29 Equivalence and compensation – step 3:6</a:t>
            </a:r>
          </a:p>
        </p:txBody>
      </p:sp>
      <p:sp>
        <p:nvSpPr>
          <p:cNvPr id="5" name="TextBox 4">
            <a:extLst>
              <a:ext uri="{FF2B5EF4-FFF2-40B4-BE49-F238E27FC236}">
                <a16:creationId xmlns:a16="http://schemas.microsoft.com/office/drawing/2014/main" id="{6FBFBBC9-8969-4D8D-9DC2-82D74CEC7008}"/>
              </a:ext>
            </a:extLst>
          </p:cNvPr>
          <p:cNvSpPr txBox="1"/>
          <p:nvPr/>
        </p:nvSpPr>
        <p:spPr bwMode="auto">
          <a:xfrm>
            <a:off x="4418804" y="1017454"/>
            <a:ext cx="123142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53 </a:t>
            </a:r>
            <a:r>
              <a:rPr lang="en-GB" sz="2400" dirty="0">
                <a:latin typeface="Myriad Pro Semibold"/>
                <a:ea typeface="Myriad Pro Semibold" charset="0"/>
                <a:cs typeface="Arial" panose="020B0604020202020204" pitchFamily="34" charset="0"/>
              </a:rPr>
              <a:t>− 39</a:t>
            </a:r>
            <a:endParaRPr lang="en-GB" sz="2400" dirty="0">
              <a:latin typeface="Myriad Pro Semibold"/>
              <a:ea typeface="Myriad Pro Semibold" charset="0"/>
              <a:cs typeface="Myriad Pro Semibold" charset="0"/>
            </a:endParaRPr>
          </a:p>
        </p:txBody>
      </p:sp>
      <p:sp>
        <p:nvSpPr>
          <p:cNvPr id="6" name="TextBox 5">
            <a:extLst>
              <a:ext uri="{FF2B5EF4-FFF2-40B4-BE49-F238E27FC236}">
                <a16:creationId xmlns:a16="http://schemas.microsoft.com/office/drawing/2014/main" id="{1D3BD0AE-EA9A-4541-A539-D91478CAD163}"/>
              </a:ext>
            </a:extLst>
          </p:cNvPr>
          <p:cNvSpPr txBox="1"/>
          <p:nvPr/>
        </p:nvSpPr>
        <p:spPr bwMode="auto">
          <a:xfrm>
            <a:off x="5538043" y="1017454"/>
            <a:ext cx="15263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 54 </a:t>
            </a:r>
            <a:r>
              <a:rPr lang="en-GB" sz="2400" dirty="0">
                <a:latin typeface="Myriad Pro Semibold"/>
                <a:ea typeface="Myriad Pro Semibold" charset="0"/>
                <a:cs typeface="Arial" panose="020B0604020202020204" pitchFamily="34" charset="0"/>
              </a:rPr>
              <a:t>− 40</a:t>
            </a:r>
            <a:endParaRPr lang="en-GB" sz="2400" dirty="0">
              <a:latin typeface="Myriad Pro Semibold"/>
              <a:ea typeface="Myriad Pro Semibold" charset="0"/>
              <a:cs typeface="Myriad Pro Semibold" charset="0"/>
            </a:endParaRPr>
          </a:p>
        </p:txBody>
      </p:sp>
      <p:sp>
        <p:nvSpPr>
          <p:cNvPr id="7" name="TextBox 6">
            <a:extLst>
              <a:ext uri="{FF2B5EF4-FFF2-40B4-BE49-F238E27FC236}">
                <a16:creationId xmlns:a16="http://schemas.microsoft.com/office/drawing/2014/main" id="{BC1149A3-39AF-45A8-8C42-B77F858C3AD7}"/>
              </a:ext>
            </a:extLst>
          </p:cNvPr>
          <p:cNvSpPr txBox="1"/>
          <p:nvPr/>
        </p:nvSpPr>
        <p:spPr bwMode="auto">
          <a:xfrm>
            <a:off x="6955729" y="1017454"/>
            <a:ext cx="8130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 14</a:t>
            </a:r>
          </a:p>
        </p:txBody>
      </p:sp>
      <p:pic>
        <p:nvPicPr>
          <p:cNvPr id="12" name="Picture 11">
            <a:extLst>
              <a:ext uri="{FF2B5EF4-FFF2-40B4-BE49-F238E27FC236}">
                <a16:creationId xmlns:a16="http://schemas.microsoft.com/office/drawing/2014/main" id="{BCF5E808-282C-4982-94CF-8C84140863D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14809" y="3513851"/>
            <a:ext cx="7762383" cy="405266"/>
          </a:xfrm>
          <a:prstGeom prst="rect">
            <a:avLst/>
          </a:prstGeom>
        </p:spPr>
      </p:pic>
      <p:pic>
        <p:nvPicPr>
          <p:cNvPr id="14" name="Picture 13" descr="A close up of a logo  Description generated with very high confidence">
            <a:extLst>
              <a:ext uri="{FF2B5EF4-FFF2-40B4-BE49-F238E27FC236}">
                <a16:creationId xmlns:a16="http://schemas.microsoft.com/office/drawing/2014/main" id="{D685E8F2-48F2-4273-9388-9C9D7078390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777411" y="3049234"/>
            <a:ext cx="6191202" cy="430205"/>
          </a:xfrm>
          <a:prstGeom prst="rect">
            <a:avLst/>
          </a:prstGeom>
        </p:spPr>
      </p:pic>
      <p:pic>
        <p:nvPicPr>
          <p:cNvPr id="16" name="Picture 15">
            <a:extLst>
              <a:ext uri="{FF2B5EF4-FFF2-40B4-BE49-F238E27FC236}">
                <a16:creationId xmlns:a16="http://schemas.microsoft.com/office/drawing/2014/main" id="{217C8C09-9070-4886-A131-84DEFDA77EB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222300" y="4031242"/>
            <a:ext cx="6191202" cy="430205"/>
          </a:xfrm>
          <a:prstGeom prst="rect">
            <a:avLst/>
          </a:prstGeom>
        </p:spPr>
      </p:pic>
      <p:sp>
        <p:nvSpPr>
          <p:cNvPr id="25" name="TextBox 24">
            <a:extLst>
              <a:ext uri="{FF2B5EF4-FFF2-40B4-BE49-F238E27FC236}">
                <a16:creationId xmlns:a16="http://schemas.microsoft.com/office/drawing/2014/main" id="{7B4807C3-A64B-43B6-9F05-85552962E0F6}"/>
              </a:ext>
            </a:extLst>
          </p:cNvPr>
          <p:cNvSpPr txBox="1"/>
          <p:nvPr/>
        </p:nvSpPr>
        <p:spPr bwMode="auto">
          <a:xfrm>
            <a:off x="5613968" y="2648529"/>
            <a:ext cx="51809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046892"/>
                </a:solidFill>
                <a:latin typeface="Myriad Pro Semibold"/>
                <a:ea typeface="Myriad Pro Semibold" charset="0"/>
                <a:cs typeface="Myriad Pro Semibold" charset="0"/>
              </a:rPr>
              <a:t>14</a:t>
            </a:r>
          </a:p>
        </p:txBody>
      </p:sp>
      <p:sp>
        <p:nvSpPr>
          <p:cNvPr id="26" name="TextBox 25">
            <a:extLst>
              <a:ext uri="{FF2B5EF4-FFF2-40B4-BE49-F238E27FC236}">
                <a16:creationId xmlns:a16="http://schemas.microsoft.com/office/drawing/2014/main" id="{8DF040FB-C039-443D-ADCB-73B457F1A797}"/>
              </a:ext>
            </a:extLst>
          </p:cNvPr>
          <p:cNvSpPr txBox="1"/>
          <p:nvPr/>
        </p:nvSpPr>
        <p:spPr bwMode="auto">
          <a:xfrm>
            <a:off x="6058857" y="4414644"/>
            <a:ext cx="51809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4E0A"/>
                </a:solidFill>
                <a:latin typeface="Myriad Pro Semibold"/>
                <a:ea typeface="Myriad Pro Semibold" charset="0"/>
                <a:cs typeface="Myriad Pro Semibold" charset="0"/>
              </a:rPr>
              <a:t>14</a:t>
            </a:r>
          </a:p>
        </p:txBody>
      </p:sp>
    </p:spTree>
    <p:extLst>
      <p:ext uri="{BB962C8B-B14F-4D97-AF65-F5344CB8AC3E}">
        <p14:creationId xmlns:p14="http://schemas.microsoft.com/office/powerpoint/2010/main" val="33756863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10" presetClass="entr" presetSubtype="0" fill="hold"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fade">
                                      <p:cBhvr>
                                        <p:cTn id="10" dur="500"/>
                                        <p:tgtEl>
                                          <p:spTgt spid="24"/>
                                        </p:tgtEl>
                                      </p:cBhvr>
                                    </p:animEffect>
                                  </p:childTnLst>
                                </p:cTn>
                              </p:par>
                            </p:childTnLst>
                          </p:cTn>
                        </p:par>
                        <p:par>
                          <p:cTn id="11" fill="hold">
                            <p:stCondLst>
                              <p:cond delay="500"/>
                            </p:stCondLst>
                            <p:childTnLst>
                              <p:par>
                                <p:cTn id="12" presetID="22" presetClass="entr" presetSubtype="2" fill="hold" nodeType="after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wipe(right)">
                                      <p:cBhvr>
                                        <p:cTn id="14" dur="500"/>
                                        <p:tgtEl>
                                          <p:spTgt spid="14"/>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fade">
                                      <p:cBhvr>
                                        <p:cTn id="17" dur="500"/>
                                        <p:tgtEl>
                                          <p:spTgt spid="25"/>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21"/>
                                        </p:tgtEl>
                                        <p:attrNameLst>
                                          <p:attrName>style.visibility</p:attrName>
                                        </p:attrNameLst>
                                      </p:cBhvr>
                                      <p:to>
                                        <p:strVal val="visible"/>
                                      </p:to>
                                    </p:set>
                                  </p:childTnLst>
                                </p:cTn>
                              </p:par>
                              <p:par>
                                <p:cTn id="22" presetID="1" presetClass="entr" presetSubtype="0" fill="hold" nodeType="withEffect">
                                  <p:stCondLst>
                                    <p:cond delay="0"/>
                                  </p:stCondLst>
                                  <p:childTnLst>
                                    <p:set>
                                      <p:cBhvr>
                                        <p:cTn id="23" dur="1" fill="hold">
                                          <p:stCondLst>
                                            <p:cond delay="0"/>
                                          </p:stCondLst>
                                        </p:cTn>
                                        <p:tgtEl>
                                          <p:spTgt spid="22"/>
                                        </p:tgtEl>
                                        <p:attrNameLst>
                                          <p:attrName>style.visibility</p:attrName>
                                        </p:attrNameLst>
                                      </p:cBhvr>
                                      <p:to>
                                        <p:strVal val="visible"/>
                                      </p:to>
                                    </p:set>
                                  </p:childTnLst>
                                </p:cTn>
                              </p:par>
                            </p:childTnLst>
                          </p:cTn>
                        </p:par>
                        <p:par>
                          <p:cTn id="24" fill="hold">
                            <p:stCondLst>
                              <p:cond delay="0"/>
                            </p:stCondLst>
                            <p:childTnLst>
                              <p:par>
                                <p:cTn id="25" presetID="63" presetClass="path" presetSubtype="0" accel="50000" fill="hold" nodeType="afterEffect">
                                  <p:stCondLst>
                                    <p:cond delay="0"/>
                                  </p:stCondLst>
                                  <p:childTnLst>
                                    <p:animMotion origin="layout" path="M -4.58333E-6 2.22222E-6 L 0.03646 0.00671 " pathEditMode="relative" rAng="0" ptsTypes="AA">
                                      <p:cBhvr>
                                        <p:cTn id="26" dur="1000" fill="hold"/>
                                        <p:tgtEl>
                                          <p:spTgt spid="21"/>
                                        </p:tgtEl>
                                        <p:attrNameLst>
                                          <p:attrName>ppt_x</p:attrName>
                                          <p:attrName>ppt_y</p:attrName>
                                        </p:attrNameLst>
                                      </p:cBhvr>
                                      <p:rCtr x="1823" y="324"/>
                                    </p:animMotion>
                                  </p:childTnLst>
                                </p:cTn>
                              </p:par>
                              <p:par>
                                <p:cTn id="27" presetID="63" presetClass="path" presetSubtype="0" accel="50000" fill="hold" nodeType="withEffect">
                                  <p:stCondLst>
                                    <p:cond delay="0"/>
                                  </p:stCondLst>
                                  <p:childTnLst>
                                    <p:animMotion origin="layout" path="M 4.79167E-6 2.22222E-6 L 0.03763 0.00671 " pathEditMode="relative" rAng="0" ptsTypes="AA">
                                      <p:cBhvr>
                                        <p:cTn id="28" dur="1000" fill="hold"/>
                                        <p:tgtEl>
                                          <p:spTgt spid="22"/>
                                        </p:tgtEl>
                                        <p:attrNameLst>
                                          <p:attrName>ppt_x</p:attrName>
                                          <p:attrName>ppt_y</p:attrName>
                                        </p:attrNameLst>
                                      </p:cBhvr>
                                      <p:rCtr x="1875" y="324"/>
                                    </p:animMotion>
                                  </p:childTnLst>
                                </p:cTn>
                              </p:par>
                            </p:childTnLst>
                          </p:cTn>
                        </p:par>
                        <p:par>
                          <p:cTn id="29" fill="hold">
                            <p:stCondLst>
                              <p:cond delay="1000"/>
                            </p:stCondLst>
                            <p:childTnLst>
                              <p:par>
                                <p:cTn id="30" presetID="1" presetClass="exit" presetSubtype="0" fill="hold" nodeType="afterEffect">
                                  <p:stCondLst>
                                    <p:cond delay="0"/>
                                  </p:stCondLst>
                                  <p:childTnLst>
                                    <p:set>
                                      <p:cBhvr>
                                        <p:cTn id="31" dur="1" fill="hold">
                                          <p:stCondLst>
                                            <p:cond delay="0"/>
                                          </p:stCondLst>
                                        </p:cTn>
                                        <p:tgtEl>
                                          <p:spTgt spid="21"/>
                                        </p:tgtEl>
                                        <p:attrNameLst>
                                          <p:attrName>style.visibility</p:attrName>
                                        </p:attrNameLst>
                                      </p:cBhvr>
                                      <p:to>
                                        <p:strVal val="hidden"/>
                                      </p:to>
                                    </p:set>
                                  </p:childTnLst>
                                </p:cTn>
                              </p:par>
                              <p:par>
                                <p:cTn id="32" presetID="1" presetClass="exit" presetSubtype="0" fill="hold" nodeType="withEffect">
                                  <p:stCondLst>
                                    <p:cond delay="0"/>
                                  </p:stCondLst>
                                  <p:childTnLst>
                                    <p:set>
                                      <p:cBhvr>
                                        <p:cTn id="33" dur="1" fill="hold">
                                          <p:stCondLst>
                                            <p:cond delay="0"/>
                                          </p:stCondLst>
                                        </p:cTn>
                                        <p:tgtEl>
                                          <p:spTgt spid="22"/>
                                        </p:tgtEl>
                                        <p:attrNameLst>
                                          <p:attrName>style.visibility</p:attrName>
                                        </p:attrNameLst>
                                      </p:cBhvr>
                                      <p:to>
                                        <p:strVal val="hidden"/>
                                      </p:to>
                                    </p:set>
                                  </p:childTnLst>
                                </p:cTn>
                              </p:par>
                              <p:par>
                                <p:cTn id="34" presetID="1" presetClass="entr" presetSubtype="0" fill="hold" nodeType="withEffect">
                                  <p:stCondLst>
                                    <p:cond delay="0"/>
                                  </p:stCondLst>
                                  <p:childTnLst>
                                    <p:set>
                                      <p:cBhvr>
                                        <p:cTn id="35" dur="1" fill="hold">
                                          <p:stCondLst>
                                            <p:cond delay="0"/>
                                          </p:stCondLst>
                                        </p:cTn>
                                        <p:tgtEl>
                                          <p:spTgt spid="20"/>
                                        </p:tgtEl>
                                        <p:attrNameLst>
                                          <p:attrName>style.visibility</p:attrName>
                                        </p:attrNameLst>
                                      </p:cBhvr>
                                      <p:to>
                                        <p:strVal val="visible"/>
                                      </p:to>
                                    </p:set>
                                  </p:childTnLst>
                                </p:cTn>
                              </p:par>
                              <p:par>
                                <p:cTn id="36" presetID="1" presetClass="entr" presetSubtype="0" fill="hold" nodeType="withEffect">
                                  <p:stCondLst>
                                    <p:cond delay="0"/>
                                  </p:stCondLst>
                                  <p:childTnLst>
                                    <p:set>
                                      <p:cBhvr>
                                        <p:cTn id="37" dur="1" fill="hold">
                                          <p:stCondLst>
                                            <p:cond delay="0"/>
                                          </p:stCondLst>
                                        </p:cTn>
                                        <p:tgtEl>
                                          <p:spTgt spid="23"/>
                                        </p:tgtEl>
                                        <p:attrNameLst>
                                          <p:attrName>style.visibility</p:attrName>
                                        </p:attrNameLst>
                                      </p:cBhvr>
                                      <p:to>
                                        <p:strVal val="visible"/>
                                      </p:to>
                                    </p:set>
                                  </p:childTnLst>
                                </p:cTn>
                              </p:par>
                            </p:childTnLst>
                          </p:cTn>
                        </p:par>
                        <p:par>
                          <p:cTn id="38" fill="hold">
                            <p:stCondLst>
                              <p:cond delay="1000"/>
                            </p:stCondLst>
                            <p:childTnLst>
                              <p:par>
                                <p:cTn id="39" presetID="22" presetClass="entr" presetSubtype="2" fill="hold" nodeType="after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wipe(right)">
                                      <p:cBhvr>
                                        <p:cTn id="41" dur="500"/>
                                        <p:tgtEl>
                                          <p:spTgt spid="16"/>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26"/>
                                        </p:tgtEl>
                                        <p:attrNameLst>
                                          <p:attrName>style.visibility</p:attrName>
                                        </p:attrNameLst>
                                      </p:cBhvr>
                                      <p:to>
                                        <p:strVal val="visible"/>
                                      </p:to>
                                    </p:set>
                                    <p:animEffect transition="in" filter="fade">
                                      <p:cBhvr>
                                        <p:cTn id="44" dur="500"/>
                                        <p:tgtEl>
                                          <p:spTgt spid="26"/>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6"/>
                                        </p:tgtEl>
                                        <p:attrNameLst>
                                          <p:attrName>style.visibility</p:attrName>
                                        </p:attrNameLst>
                                      </p:cBhvr>
                                      <p:to>
                                        <p:strVal val="visible"/>
                                      </p:to>
                                    </p:set>
                                    <p:animEffect transition="in" filter="fade">
                                      <p:cBhvr>
                                        <p:cTn id="49" dur="500"/>
                                        <p:tgtEl>
                                          <p:spTgt spid="6"/>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7"/>
                                        </p:tgtEl>
                                        <p:attrNameLst>
                                          <p:attrName>style.visibility</p:attrName>
                                        </p:attrNameLst>
                                      </p:cBhvr>
                                      <p:to>
                                        <p:strVal val="visible"/>
                                      </p:to>
                                    </p:set>
                                    <p:animEffect transition="in" filter="fade">
                                      <p:cBhvr>
                                        <p:cTn id="5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25" grpId="0"/>
      <p:bldP spid="2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1.28 Common structures </a:t>
            </a:r>
            <a:r>
              <a:rPr lang="en-US" dirty="0"/>
              <a:t>– step 1:1</a:t>
            </a:r>
          </a:p>
        </p:txBody>
      </p:sp>
      <p:pic>
        <p:nvPicPr>
          <p:cNvPr id="4" name="Picture 3">
            <a:extLst>
              <a:ext uri="{FF2B5EF4-FFF2-40B4-BE49-F238E27FC236}">
                <a16:creationId xmlns:a16="http://schemas.microsoft.com/office/drawing/2014/main" id="{54466FAA-93AA-4356-BC57-5777B3DE9364}"/>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699915" y="1813759"/>
            <a:ext cx="6792173" cy="3230482"/>
          </a:xfrm>
          <a:prstGeom prst="rect">
            <a:avLst/>
          </a:prstGeom>
        </p:spPr>
      </p:pic>
      <p:sp>
        <p:nvSpPr>
          <p:cNvPr id="8" name="Rectangle 7">
            <a:extLst>
              <a:ext uri="{FF2B5EF4-FFF2-40B4-BE49-F238E27FC236}">
                <a16:creationId xmlns:a16="http://schemas.microsoft.com/office/drawing/2014/main" id="{D0D739F7-793A-4581-98D3-0737609725C9}"/>
              </a:ext>
            </a:extLst>
          </p:cNvPr>
          <p:cNvSpPr/>
          <p:nvPr/>
        </p:nvSpPr>
        <p:spPr bwMode="auto">
          <a:xfrm>
            <a:off x="2690389" y="2714544"/>
            <a:ext cx="6866263" cy="1285956"/>
          </a:xfrm>
          <a:prstGeom prst="rect">
            <a:avLst/>
          </a:prstGeom>
          <a:solidFill>
            <a:schemeClr val="bg1"/>
          </a:solidFill>
          <a:ln>
            <a:noFill/>
          </a:ln>
        </p:spPr>
        <p:style>
          <a:lnRef idx="2">
            <a:schemeClr val="accent3">
              <a:shade val="50000"/>
            </a:schemeClr>
          </a:lnRef>
          <a:fillRef idx="1">
            <a:schemeClr val="accent3"/>
          </a:fillRef>
          <a:effectRef idx="0">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solidFill>
                <a:schemeClr val="tx1"/>
              </a:solidFill>
              <a:latin typeface="Arial" charset="0"/>
            </a:endParaRPr>
          </a:p>
        </p:txBody>
      </p:sp>
    </p:spTree>
    <p:extLst>
      <p:ext uri="{BB962C8B-B14F-4D97-AF65-F5344CB8AC3E}">
        <p14:creationId xmlns:p14="http://schemas.microsoft.com/office/powerpoint/2010/main" val="22345527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1.29 Equivalence and compensation – step 3:6</a:t>
            </a:r>
          </a:p>
        </p:txBody>
      </p:sp>
      <p:sp>
        <p:nvSpPr>
          <p:cNvPr id="4" name="TextBox 3">
            <a:extLst>
              <a:ext uri="{FF2B5EF4-FFF2-40B4-BE49-F238E27FC236}">
                <a16:creationId xmlns:a16="http://schemas.microsoft.com/office/drawing/2014/main" id="{2937D039-AF0A-4772-B9F9-72C5FEDF6AA0}"/>
              </a:ext>
            </a:extLst>
          </p:cNvPr>
          <p:cNvSpPr txBox="1"/>
          <p:nvPr/>
        </p:nvSpPr>
        <p:spPr bwMode="auto">
          <a:xfrm>
            <a:off x="3778624" y="1821427"/>
            <a:ext cx="5277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53</a:t>
            </a:r>
          </a:p>
        </p:txBody>
      </p:sp>
      <p:sp>
        <p:nvSpPr>
          <p:cNvPr id="5" name="TextBox 4">
            <a:extLst>
              <a:ext uri="{FF2B5EF4-FFF2-40B4-BE49-F238E27FC236}">
                <a16:creationId xmlns:a16="http://schemas.microsoft.com/office/drawing/2014/main" id="{AD2BB50F-AC5E-47AE-9E72-84BD3100D489}"/>
              </a:ext>
            </a:extLst>
          </p:cNvPr>
          <p:cNvSpPr txBox="1"/>
          <p:nvPr/>
        </p:nvSpPr>
        <p:spPr bwMode="auto">
          <a:xfrm>
            <a:off x="4783439" y="4683817"/>
            <a:ext cx="4026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Semibold"/>
              </a:rPr>
              <a:t>−</a:t>
            </a:r>
            <a:endParaRPr lang="en-GB" sz="2400" b="1" dirty="0">
              <a:latin typeface="Myriad Pro Semibold"/>
              <a:ea typeface="Myriad Pro Semibold" charset="0"/>
              <a:cs typeface="Myriad Pro Semibold" charset="0"/>
            </a:endParaRPr>
          </a:p>
        </p:txBody>
      </p:sp>
      <p:sp>
        <p:nvSpPr>
          <p:cNvPr id="6" name="TextBox 5">
            <a:extLst>
              <a:ext uri="{FF2B5EF4-FFF2-40B4-BE49-F238E27FC236}">
                <a16:creationId xmlns:a16="http://schemas.microsoft.com/office/drawing/2014/main" id="{E9ABC693-A70B-45D2-A02A-549CC575946C}"/>
              </a:ext>
            </a:extLst>
          </p:cNvPr>
          <p:cNvSpPr txBox="1"/>
          <p:nvPr/>
        </p:nvSpPr>
        <p:spPr bwMode="auto">
          <a:xfrm>
            <a:off x="5674371" y="1821427"/>
            <a:ext cx="5277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39</a:t>
            </a:r>
          </a:p>
        </p:txBody>
      </p:sp>
      <p:sp>
        <p:nvSpPr>
          <p:cNvPr id="7" name="TextBox 6">
            <a:extLst>
              <a:ext uri="{FF2B5EF4-FFF2-40B4-BE49-F238E27FC236}">
                <a16:creationId xmlns:a16="http://schemas.microsoft.com/office/drawing/2014/main" id="{4D603A20-3366-4086-A0A6-033217C411D4}"/>
              </a:ext>
            </a:extLst>
          </p:cNvPr>
          <p:cNvSpPr txBox="1"/>
          <p:nvPr/>
        </p:nvSpPr>
        <p:spPr bwMode="auto">
          <a:xfrm>
            <a:off x="7378339" y="1821427"/>
            <a:ext cx="5100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Myriad Pro Semibold" charset="0"/>
              </a:rPr>
              <a:t>14</a:t>
            </a:r>
          </a:p>
        </p:txBody>
      </p:sp>
      <p:sp>
        <p:nvSpPr>
          <p:cNvPr id="8" name="TextBox 7">
            <a:extLst>
              <a:ext uri="{FF2B5EF4-FFF2-40B4-BE49-F238E27FC236}">
                <a16:creationId xmlns:a16="http://schemas.microsoft.com/office/drawing/2014/main" id="{39313DA3-8AFB-4ED6-9645-85B2D5F32EC7}"/>
              </a:ext>
            </a:extLst>
          </p:cNvPr>
          <p:cNvSpPr txBox="1"/>
          <p:nvPr/>
        </p:nvSpPr>
        <p:spPr bwMode="auto">
          <a:xfrm>
            <a:off x="7353493" y="4683817"/>
            <a:ext cx="55976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solidFill>
                  <a:srgbClr val="959595"/>
                </a:solidFill>
                <a:latin typeface="Comic Sans MS" panose="030F0702030302020204" pitchFamily="66" charset="0"/>
                <a:ea typeface="Myriad Pro Semibold" charset="0"/>
                <a:cs typeface="Myriad Pro Semibold" charset="0"/>
              </a:rPr>
              <a:t>14</a:t>
            </a:r>
          </a:p>
        </p:txBody>
      </p:sp>
      <p:sp>
        <p:nvSpPr>
          <p:cNvPr id="9" name="TextBox 8">
            <a:extLst>
              <a:ext uri="{FF2B5EF4-FFF2-40B4-BE49-F238E27FC236}">
                <a16:creationId xmlns:a16="http://schemas.microsoft.com/office/drawing/2014/main" id="{9F8DE8D4-0230-484D-9DC4-F8215C4A0DF1}"/>
              </a:ext>
            </a:extLst>
          </p:cNvPr>
          <p:cNvSpPr txBox="1"/>
          <p:nvPr/>
        </p:nvSpPr>
        <p:spPr bwMode="auto">
          <a:xfrm>
            <a:off x="5658340" y="4683817"/>
            <a:ext cx="53732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Semibold"/>
                <a:ea typeface="Myriad Pro Semibold" charset="0"/>
                <a:cs typeface="Myriad Pro Semibold" charset="0"/>
              </a:rPr>
              <a:t>40</a:t>
            </a:r>
          </a:p>
        </p:txBody>
      </p:sp>
      <p:sp>
        <p:nvSpPr>
          <p:cNvPr id="10" name="TextBox 9">
            <a:extLst>
              <a:ext uri="{FF2B5EF4-FFF2-40B4-BE49-F238E27FC236}">
                <a16:creationId xmlns:a16="http://schemas.microsoft.com/office/drawing/2014/main" id="{96363112-4474-4E8B-9FA7-AE1C1BC94E06}"/>
              </a:ext>
            </a:extLst>
          </p:cNvPr>
          <p:cNvSpPr txBox="1"/>
          <p:nvPr/>
        </p:nvSpPr>
        <p:spPr bwMode="auto">
          <a:xfrm>
            <a:off x="3785036" y="4683817"/>
            <a:ext cx="53732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Semibold"/>
                <a:ea typeface="Myriad Pro Semibold" charset="0"/>
                <a:cs typeface="Myriad Pro Semibold" charset="0"/>
              </a:rPr>
              <a:t>54</a:t>
            </a:r>
          </a:p>
        </p:txBody>
      </p:sp>
      <p:sp>
        <p:nvSpPr>
          <p:cNvPr id="11" name="TextBox 10">
            <a:extLst>
              <a:ext uri="{FF2B5EF4-FFF2-40B4-BE49-F238E27FC236}">
                <a16:creationId xmlns:a16="http://schemas.microsoft.com/office/drawing/2014/main" id="{525C0AB0-B223-454F-9751-69942ED10139}"/>
              </a:ext>
            </a:extLst>
          </p:cNvPr>
          <p:cNvSpPr txBox="1"/>
          <p:nvPr/>
        </p:nvSpPr>
        <p:spPr bwMode="auto">
          <a:xfrm>
            <a:off x="6552535" y="4683817"/>
            <a:ext cx="4026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Semibold"/>
                <a:ea typeface="Myriad Pro Semibold" charset="0"/>
                <a:cs typeface="Myriad Pro Semibold" charset="0"/>
              </a:rPr>
              <a:t>=</a:t>
            </a:r>
          </a:p>
        </p:txBody>
      </p:sp>
      <p:sp>
        <p:nvSpPr>
          <p:cNvPr id="12" name="TextBox 11">
            <a:extLst>
              <a:ext uri="{FF2B5EF4-FFF2-40B4-BE49-F238E27FC236}">
                <a16:creationId xmlns:a16="http://schemas.microsoft.com/office/drawing/2014/main" id="{C37717DD-1D74-49F4-8D01-085CE6D00485}"/>
              </a:ext>
            </a:extLst>
          </p:cNvPr>
          <p:cNvSpPr txBox="1"/>
          <p:nvPr/>
        </p:nvSpPr>
        <p:spPr bwMode="auto">
          <a:xfrm>
            <a:off x="6556541" y="1821427"/>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a:t>
            </a:r>
          </a:p>
        </p:txBody>
      </p:sp>
      <p:sp>
        <p:nvSpPr>
          <p:cNvPr id="13" name="TextBox 12">
            <a:extLst>
              <a:ext uri="{FF2B5EF4-FFF2-40B4-BE49-F238E27FC236}">
                <a16:creationId xmlns:a16="http://schemas.microsoft.com/office/drawing/2014/main" id="{B7EA9B5E-7E0B-4DC7-B70A-84071A6B0EA6}"/>
              </a:ext>
            </a:extLst>
          </p:cNvPr>
          <p:cNvSpPr txBox="1"/>
          <p:nvPr/>
        </p:nvSpPr>
        <p:spPr bwMode="auto">
          <a:xfrm>
            <a:off x="4787445" y="1821427"/>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rPr>
              <a:t>−</a:t>
            </a:r>
            <a:endParaRPr lang="en-GB" sz="2400" dirty="0">
              <a:latin typeface="Myriad Pro Semibold"/>
              <a:ea typeface="Myriad Pro Semibold" charset="0"/>
              <a:cs typeface="Myriad Pro Semibold" charset="0"/>
            </a:endParaRPr>
          </a:p>
        </p:txBody>
      </p:sp>
      <p:pic>
        <p:nvPicPr>
          <p:cNvPr id="14" name="Picture 13" descr="A close up of a logo  Description generated with high confidence">
            <a:extLst>
              <a:ext uri="{FF2B5EF4-FFF2-40B4-BE49-F238E27FC236}">
                <a16:creationId xmlns:a16="http://schemas.microsoft.com/office/drawing/2014/main" id="{D85EE8CB-9427-4622-8454-F9211CDD992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51986" y="2009892"/>
            <a:ext cx="778109" cy="2908182"/>
          </a:xfrm>
          <a:prstGeom prst="rect">
            <a:avLst/>
          </a:prstGeom>
        </p:spPr>
      </p:pic>
      <p:sp>
        <p:nvSpPr>
          <p:cNvPr id="15" name="Rectangle 14">
            <a:extLst>
              <a:ext uri="{FF2B5EF4-FFF2-40B4-BE49-F238E27FC236}">
                <a16:creationId xmlns:a16="http://schemas.microsoft.com/office/drawing/2014/main" id="{E3AA6D3C-00CD-4FE4-A311-5EF494D9A670}"/>
              </a:ext>
            </a:extLst>
          </p:cNvPr>
          <p:cNvSpPr/>
          <p:nvPr/>
        </p:nvSpPr>
        <p:spPr bwMode="auto">
          <a:xfrm>
            <a:off x="7317705" y="1710912"/>
            <a:ext cx="684000" cy="684000"/>
          </a:xfrm>
          <a:prstGeom prst="rect">
            <a:avLst/>
          </a:prstGeom>
          <a:noFill/>
          <a:ln w="57150" cap="flat" cmpd="sng" algn="ctr">
            <a:solidFill>
              <a:schemeClr val="tx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latin typeface="Arial" charset="0"/>
            </a:endParaRPr>
          </a:p>
        </p:txBody>
      </p:sp>
      <p:sp>
        <p:nvSpPr>
          <p:cNvPr id="17" name="TextBox 16">
            <a:extLst>
              <a:ext uri="{FF2B5EF4-FFF2-40B4-BE49-F238E27FC236}">
                <a16:creationId xmlns:a16="http://schemas.microsoft.com/office/drawing/2014/main" id="{BF7BE988-A946-4816-AA0C-B9CBDC04CA29}"/>
              </a:ext>
            </a:extLst>
          </p:cNvPr>
          <p:cNvSpPr txBox="1"/>
          <p:nvPr/>
        </p:nvSpPr>
        <p:spPr bwMode="auto">
          <a:xfrm>
            <a:off x="3464890" y="3252623"/>
            <a:ext cx="5613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+ 1</a:t>
            </a:r>
            <a:endParaRPr lang="en-GB" sz="2400" dirty="0">
              <a:solidFill>
                <a:srgbClr val="959595"/>
              </a:solidFill>
              <a:latin typeface="Comic Sans MS" panose="030F0702030302020204" pitchFamily="66" charset="0"/>
              <a:ea typeface="Myriad Pro Semibold" charset="0"/>
              <a:cs typeface="Myriad Pro Semibold" charset="0"/>
            </a:endParaRPr>
          </a:p>
        </p:txBody>
      </p:sp>
      <p:sp>
        <p:nvSpPr>
          <p:cNvPr id="18" name="TextBox 17">
            <a:extLst>
              <a:ext uri="{FF2B5EF4-FFF2-40B4-BE49-F238E27FC236}">
                <a16:creationId xmlns:a16="http://schemas.microsoft.com/office/drawing/2014/main" id="{52EF2218-087C-44E3-83E2-2D775523DD23}"/>
              </a:ext>
            </a:extLst>
          </p:cNvPr>
          <p:cNvSpPr txBox="1"/>
          <p:nvPr/>
        </p:nvSpPr>
        <p:spPr bwMode="auto">
          <a:xfrm>
            <a:off x="5941582" y="3252623"/>
            <a:ext cx="56137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+ 1</a:t>
            </a:r>
            <a:endParaRPr lang="en-GB" sz="2400" dirty="0">
              <a:solidFill>
                <a:srgbClr val="959595"/>
              </a:solidFill>
              <a:latin typeface="Comic Sans MS" panose="030F0702030302020204" pitchFamily="66" charset="0"/>
              <a:ea typeface="Myriad Pro Semibold" charset="0"/>
              <a:cs typeface="Myriad Pro Semibold" charset="0"/>
            </a:endParaRPr>
          </a:p>
        </p:txBody>
      </p:sp>
      <p:pic>
        <p:nvPicPr>
          <p:cNvPr id="19" name="Picture 18" descr="A close up of a logo  Description generated with high confidence">
            <a:extLst>
              <a:ext uri="{FF2B5EF4-FFF2-40B4-BE49-F238E27FC236}">
                <a16:creationId xmlns:a16="http://schemas.microsoft.com/office/drawing/2014/main" id="{EABD0CD1-2589-413B-B65D-4979C8A55DB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40964" y="2788019"/>
            <a:ext cx="194527" cy="1390870"/>
          </a:xfrm>
          <a:prstGeom prst="rect">
            <a:avLst/>
          </a:prstGeom>
        </p:spPr>
      </p:pic>
      <p:pic>
        <p:nvPicPr>
          <p:cNvPr id="20" name="Picture 19" descr="A close up of a logo  Description generated with high confidence">
            <a:extLst>
              <a:ext uri="{FF2B5EF4-FFF2-40B4-BE49-F238E27FC236}">
                <a16:creationId xmlns:a16="http://schemas.microsoft.com/office/drawing/2014/main" id="{188F65DC-A7C8-470C-A615-5AB524657E0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45217" y="2788019"/>
            <a:ext cx="194527" cy="1390870"/>
          </a:xfrm>
          <a:prstGeom prst="rect">
            <a:avLst/>
          </a:prstGeom>
        </p:spPr>
      </p:pic>
    </p:spTree>
    <p:extLst>
      <p:ext uri="{BB962C8B-B14F-4D97-AF65-F5344CB8AC3E}">
        <p14:creationId xmlns:p14="http://schemas.microsoft.com/office/powerpoint/2010/main" val="29094849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up)">
                                      <p:cBhvr>
                                        <p:cTn id="7" dur="500"/>
                                        <p:tgtEl>
                                          <p:spTgt spid="1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nodeType="click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wipe(up)">
                                      <p:cBhvr>
                                        <p:cTn id="20" dur="500"/>
                                        <p:tgtEl>
                                          <p:spTgt spid="20"/>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500"/>
                                        <p:tgtEl>
                                          <p:spTgt spid="5"/>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500"/>
                                        <p:tgtEl>
                                          <p:spTgt spid="11"/>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500"/>
                                        <p:tgtEl>
                                          <p:spTgt spid="8"/>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fade">
                                      <p:cBhvr>
                                        <p:cTn id="44" dur="500"/>
                                        <p:tgtEl>
                                          <p:spTgt spid="7"/>
                                        </p:tgtEl>
                                      </p:cBhvr>
                                    </p:animEffect>
                                  </p:childTnLst>
                                </p:cTn>
                              </p:par>
                              <p:par>
                                <p:cTn id="45" presetID="22" presetClass="entr" presetSubtype="4" fill="hold" nodeType="with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wipe(down)">
                                      <p:cBhvr>
                                        <p:cTn id="4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P spid="9" grpId="0"/>
      <p:bldP spid="10" grpId="0"/>
      <p:bldP spid="11" grpId="0"/>
      <p:bldP spid="17" grpId="0"/>
      <p:bldP spid="18" grpId="0"/>
    </p:bld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1.29 Equivalence and compensation – step 3:7</a:t>
            </a:r>
          </a:p>
        </p:txBody>
      </p:sp>
      <p:sp>
        <p:nvSpPr>
          <p:cNvPr id="4" name="TextBox 3">
            <a:extLst>
              <a:ext uri="{FF2B5EF4-FFF2-40B4-BE49-F238E27FC236}">
                <a16:creationId xmlns:a16="http://schemas.microsoft.com/office/drawing/2014/main" id="{2937D039-AF0A-4772-B9F9-72C5FEDF6AA0}"/>
              </a:ext>
            </a:extLst>
          </p:cNvPr>
          <p:cNvSpPr txBox="1"/>
          <p:nvPr/>
        </p:nvSpPr>
        <p:spPr bwMode="auto">
          <a:xfrm>
            <a:off x="3692863" y="1821427"/>
            <a:ext cx="69923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356</a:t>
            </a:r>
          </a:p>
        </p:txBody>
      </p:sp>
      <p:sp>
        <p:nvSpPr>
          <p:cNvPr id="5" name="TextBox 4">
            <a:extLst>
              <a:ext uri="{FF2B5EF4-FFF2-40B4-BE49-F238E27FC236}">
                <a16:creationId xmlns:a16="http://schemas.microsoft.com/office/drawing/2014/main" id="{AD2BB50F-AC5E-47AE-9E72-84BD3100D489}"/>
              </a:ext>
            </a:extLst>
          </p:cNvPr>
          <p:cNvSpPr txBox="1"/>
          <p:nvPr/>
        </p:nvSpPr>
        <p:spPr bwMode="auto">
          <a:xfrm>
            <a:off x="4783439" y="4683817"/>
            <a:ext cx="4026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Semibold"/>
              </a:rPr>
              <a:t>−</a:t>
            </a:r>
            <a:endParaRPr lang="en-GB" sz="2400" b="1" dirty="0">
              <a:latin typeface="Myriad Pro Semibold"/>
              <a:ea typeface="Myriad Pro Semibold" charset="0"/>
              <a:cs typeface="Myriad Pro Semibold" charset="0"/>
            </a:endParaRPr>
          </a:p>
        </p:txBody>
      </p:sp>
      <p:sp>
        <p:nvSpPr>
          <p:cNvPr id="6" name="TextBox 5">
            <a:extLst>
              <a:ext uri="{FF2B5EF4-FFF2-40B4-BE49-F238E27FC236}">
                <a16:creationId xmlns:a16="http://schemas.microsoft.com/office/drawing/2014/main" id="{E9ABC693-A70B-45D2-A02A-549CC575946C}"/>
              </a:ext>
            </a:extLst>
          </p:cNvPr>
          <p:cNvSpPr txBox="1"/>
          <p:nvPr/>
        </p:nvSpPr>
        <p:spPr bwMode="auto">
          <a:xfrm>
            <a:off x="5588610" y="1821427"/>
            <a:ext cx="69923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289</a:t>
            </a:r>
          </a:p>
        </p:txBody>
      </p:sp>
      <p:sp>
        <p:nvSpPr>
          <p:cNvPr id="7" name="TextBox 6">
            <a:extLst>
              <a:ext uri="{FF2B5EF4-FFF2-40B4-BE49-F238E27FC236}">
                <a16:creationId xmlns:a16="http://schemas.microsoft.com/office/drawing/2014/main" id="{4D603A20-3366-4086-A0A6-033217C411D4}"/>
              </a:ext>
            </a:extLst>
          </p:cNvPr>
          <p:cNvSpPr txBox="1"/>
          <p:nvPr/>
        </p:nvSpPr>
        <p:spPr bwMode="auto">
          <a:xfrm>
            <a:off x="7353490" y="1821427"/>
            <a:ext cx="55977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Myriad Pro Semibold" charset="0"/>
              </a:rPr>
              <a:t>67</a:t>
            </a:r>
          </a:p>
        </p:txBody>
      </p:sp>
      <p:sp>
        <p:nvSpPr>
          <p:cNvPr id="8" name="TextBox 7">
            <a:extLst>
              <a:ext uri="{FF2B5EF4-FFF2-40B4-BE49-F238E27FC236}">
                <a16:creationId xmlns:a16="http://schemas.microsoft.com/office/drawing/2014/main" id="{39313DA3-8AFB-4ED6-9645-85B2D5F32EC7}"/>
              </a:ext>
            </a:extLst>
          </p:cNvPr>
          <p:cNvSpPr txBox="1"/>
          <p:nvPr/>
        </p:nvSpPr>
        <p:spPr bwMode="auto">
          <a:xfrm>
            <a:off x="7353491" y="4683817"/>
            <a:ext cx="55977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solidFill>
                  <a:srgbClr val="959595"/>
                </a:solidFill>
                <a:latin typeface="Comic Sans MS" panose="030F0702030302020204" pitchFamily="66" charset="0"/>
                <a:ea typeface="Myriad Pro Semibold" charset="0"/>
                <a:cs typeface="Myriad Pro Semibold" charset="0"/>
              </a:rPr>
              <a:t>67</a:t>
            </a:r>
          </a:p>
        </p:txBody>
      </p:sp>
      <p:sp>
        <p:nvSpPr>
          <p:cNvPr id="9" name="TextBox 8">
            <a:extLst>
              <a:ext uri="{FF2B5EF4-FFF2-40B4-BE49-F238E27FC236}">
                <a16:creationId xmlns:a16="http://schemas.microsoft.com/office/drawing/2014/main" id="{9F8DE8D4-0230-484D-9DC4-F8215C4A0DF1}"/>
              </a:ext>
            </a:extLst>
          </p:cNvPr>
          <p:cNvSpPr txBox="1"/>
          <p:nvPr/>
        </p:nvSpPr>
        <p:spPr bwMode="auto">
          <a:xfrm>
            <a:off x="5570177" y="4683817"/>
            <a:ext cx="71365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Semibold"/>
                <a:ea typeface="Myriad Pro Semibold" charset="0"/>
                <a:cs typeface="Myriad Pro Semibold" charset="0"/>
              </a:rPr>
              <a:t>300</a:t>
            </a:r>
          </a:p>
        </p:txBody>
      </p:sp>
      <p:sp>
        <p:nvSpPr>
          <p:cNvPr id="10" name="TextBox 9">
            <a:extLst>
              <a:ext uri="{FF2B5EF4-FFF2-40B4-BE49-F238E27FC236}">
                <a16:creationId xmlns:a16="http://schemas.microsoft.com/office/drawing/2014/main" id="{96363112-4474-4E8B-9FA7-AE1C1BC94E06}"/>
              </a:ext>
            </a:extLst>
          </p:cNvPr>
          <p:cNvSpPr txBox="1"/>
          <p:nvPr/>
        </p:nvSpPr>
        <p:spPr bwMode="auto">
          <a:xfrm>
            <a:off x="3696873" y="4683817"/>
            <a:ext cx="71365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Semibold"/>
                <a:ea typeface="Myriad Pro Semibold" charset="0"/>
                <a:cs typeface="Myriad Pro Semibold" charset="0"/>
              </a:rPr>
              <a:t>367</a:t>
            </a:r>
          </a:p>
        </p:txBody>
      </p:sp>
      <p:sp>
        <p:nvSpPr>
          <p:cNvPr id="11" name="TextBox 10">
            <a:extLst>
              <a:ext uri="{FF2B5EF4-FFF2-40B4-BE49-F238E27FC236}">
                <a16:creationId xmlns:a16="http://schemas.microsoft.com/office/drawing/2014/main" id="{525C0AB0-B223-454F-9751-69942ED10139}"/>
              </a:ext>
            </a:extLst>
          </p:cNvPr>
          <p:cNvSpPr txBox="1"/>
          <p:nvPr/>
        </p:nvSpPr>
        <p:spPr bwMode="auto">
          <a:xfrm>
            <a:off x="6552535" y="4683817"/>
            <a:ext cx="4026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Semibold"/>
                <a:ea typeface="Myriad Pro Semibold" charset="0"/>
                <a:cs typeface="Myriad Pro Semibold" charset="0"/>
              </a:rPr>
              <a:t>=</a:t>
            </a:r>
          </a:p>
        </p:txBody>
      </p:sp>
      <p:sp>
        <p:nvSpPr>
          <p:cNvPr id="12" name="TextBox 11">
            <a:extLst>
              <a:ext uri="{FF2B5EF4-FFF2-40B4-BE49-F238E27FC236}">
                <a16:creationId xmlns:a16="http://schemas.microsoft.com/office/drawing/2014/main" id="{C37717DD-1D74-49F4-8D01-085CE6D00485}"/>
              </a:ext>
            </a:extLst>
          </p:cNvPr>
          <p:cNvSpPr txBox="1"/>
          <p:nvPr/>
        </p:nvSpPr>
        <p:spPr bwMode="auto">
          <a:xfrm>
            <a:off x="6556541" y="1821427"/>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a:t>
            </a:r>
          </a:p>
        </p:txBody>
      </p:sp>
      <p:sp>
        <p:nvSpPr>
          <p:cNvPr id="13" name="TextBox 12">
            <a:extLst>
              <a:ext uri="{FF2B5EF4-FFF2-40B4-BE49-F238E27FC236}">
                <a16:creationId xmlns:a16="http://schemas.microsoft.com/office/drawing/2014/main" id="{B7EA9B5E-7E0B-4DC7-B70A-84071A6B0EA6}"/>
              </a:ext>
            </a:extLst>
          </p:cNvPr>
          <p:cNvSpPr txBox="1"/>
          <p:nvPr/>
        </p:nvSpPr>
        <p:spPr bwMode="auto">
          <a:xfrm>
            <a:off x="4787445" y="1821427"/>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rPr>
              <a:t>−</a:t>
            </a:r>
            <a:endParaRPr lang="en-GB" sz="2400" dirty="0">
              <a:latin typeface="Myriad Pro Semibold"/>
              <a:ea typeface="Myriad Pro Semibold" charset="0"/>
              <a:cs typeface="Myriad Pro Semibold" charset="0"/>
            </a:endParaRPr>
          </a:p>
        </p:txBody>
      </p:sp>
      <p:pic>
        <p:nvPicPr>
          <p:cNvPr id="14" name="Picture 13" descr="A close up of a logo  Description generated with high confidence">
            <a:extLst>
              <a:ext uri="{FF2B5EF4-FFF2-40B4-BE49-F238E27FC236}">
                <a16:creationId xmlns:a16="http://schemas.microsoft.com/office/drawing/2014/main" id="{D85EE8CB-9427-4622-8454-F9211CDD992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51986" y="2009892"/>
            <a:ext cx="778109" cy="2908182"/>
          </a:xfrm>
          <a:prstGeom prst="rect">
            <a:avLst/>
          </a:prstGeom>
        </p:spPr>
      </p:pic>
      <p:sp>
        <p:nvSpPr>
          <p:cNvPr id="15" name="Rectangle 14">
            <a:extLst>
              <a:ext uri="{FF2B5EF4-FFF2-40B4-BE49-F238E27FC236}">
                <a16:creationId xmlns:a16="http://schemas.microsoft.com/office/drawing/2014/main" id="{E3AA6D3C-00CD-4FE4-A311-5EF494D9A670}"/>
              </a:ext>
            </a:extLst>
          </p:cNvPr>
          <p:cNvSpPr/>
          <p:nvPr/>
        </p:nvSpPr>
        <p:spPr bwMode="auto">
          <a:xfrm>
            <a:off x="7317705" y="1710912"/>
            <a:ext cx="684000" cy="684000"/>
          </a:xfrm>
          <a:prstGeom prst="rect">
            <a:avLst/>
          </a:prstGeom>
          <a:noFill/>
          <a:ln w="57150" cap="flat" cmpd="sng" algn="ctr">
            <a:solidFill>
              <a:schemeClr val="tx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latin typeface="Arial" charset="0"/>
            </a:endParaRPr>
          </a:p>
        </p:txBody>
      </p:sp>
      <p:sp>
        <p:nvSpPr>
          <p:cNvPr id="16" name="TextBox 15">
            <a:extLst>
              <a:ext uri="{FF2B5EF4-FFF2-40B4-BE49-F238E27FC236}">
                <a16:creationId xmlns:a16="http://schemas.microsoft.com/office/drawing/2014/main" id="{BF7BE988-A946-4816-AA0C-B9CBDC04CA29}"/>
              </a:ext>
            </a:extLst>
          </p:cNvPr>
          <p:cNvSpPr txBox="1"/>
          <p:nvPr/>
        </p:nvSpPr>
        <p:spPr bwMode="auto">
          <a:xfrm>
            <a:off x="3331955" y="3252623"/>
            <a:ext cx="69923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+ 11</a:t>
            </a:r>
            <a:endParaRPr lang="en-GB" sz="2400" dirty="0">
              <a:solidFill>
                <a:srgbClr val="959595"/>
              </a:solidFill>
              <a:latin typeface="Comic Sans MS" panose="030F0702030302020204" pitchFamily="66" charset="0"/>
              <a:ea typeface="Myriad Pro Semibold" charset="0"/>
              <a:cs typeface="Myriad Pro Semibold" charset="0"/>
            </a:endParaRPr>
          </a:p>
        </p:txBody>
      </p:sp>
      <p:sp>
        <p:nvSpPr>
          <p:cNvPr id="17" name="TextBox 16">
            <a:extLst>
              <a:ext uri="{FF2B5EF4-FFF2-40B4-BE49-F238E27FC236}">
                <a16:creationId xmlns:a16="http://schemas.microsoft.com/office/drawing/2014/main" id="{52EF2218-087C-44E3-83E2-2D775523DD23}"/>
              </a:ext>
            </a:extLst>
          </p:cNvPr>
          <p:cNvSpPr txBox="1"/>
          <p:nvPr/>
        </p:nvSpPr>
        <p:spPr bwMode="auto">
          <a:xfrm>
            <a:off x="5945042" y="3252623"/>
            <a:ext cx="69923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+ 11</a:t>
            </a:r>
            <a:endParaRPr lang="en-GB" sz="2400" dirty="0">
              <a:solidFill>
                <a:srgbClr val="959595"/>
              </a:solidFill>
              <a:latin typeface="Comic Sans MS" panose="030F0702030302020204" pitchFamily="66" charset="0"/>
              <a:ea typeface="Myriad Pro Semibold" charset="0"/>
              <a:cs typeface="Myriad Pro Semibold" charset="0"/>
            </a:endParaRPr>
          </a:p>
        </p:txBody>
      </p:sp>
      <p:pic>
        <p:nvPicPr>
          <p:cNvPr id="18" name="Picture 17" descr="A close up of a logo  Description generated with high confidence">
            <a:extLst>
              <a:ext uri="{FF2B5EF4-FFF2-40B4-BE49-F238E27FC236}">
                <a16:creationId xmlns:a16="http://schemas.microsoft.com/office/drawing/2014/main" id="{EABD0CD1-2589-413B-B65D-4979C8A55DB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40964" y="2788019"/>
            <a:ext cx="194527" cy="1390870"/>
          </a:xfrm>
          <a:prstGeom prst="rect">
            <a:avLst/>
          </a:prstGeom>
        </p:spPr>
      </p:pic>
      <p:pic>
        <p:nvPicPr>
          <p:cNvPr id="19" name="Picture 18" descr="A close up of a logo  Description generated with high confidence">
            <a:extLst>
              <a:ext uri="{FF2B5EF4-FFF2-40B4-BE49-F238E27FC236}">
                <a16:creationId xmlns:a16="http://schemas.microsoft.com/office/drawing/2014/main" id="{188F65DC-A7C8-470C-A615-5AB524657E0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45217" y="2788019"/>
            <a:ext cx="194527" cy="1390870"/>
          </a:xfrm>
          <a:prstGeom prst="rect">
            <a:avLst/>
          </a:prstGeom>
        </p:spPr>
      </p:pic>
    </p:spTree>
    <p:extLst>
      <p:ext uri="{BB962C8B-B14F-4D97-AF65-F5344CB8AC3E}">
        <p14:creationId xmlns:p14="http://schemas.microsoft.com/office/powerpoint/2010/main" val="23495955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up)">
                                      <p:cBhvr>
                                        <p:cTn id="7" dur="500"/>
                                        <p:tgtEl>
                                          <p:spTgt spid="1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nodeType="click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wipe(up)">
                                      <p:cBhvr>
                                        <p:cTn id="20" dur="500"/>
                                        <p:tgtEl>
                                          <p:spTgt spid="19"/>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500"/>
                                        <p:tgtEl>
                                          <p:spTgt spid="5"/>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500"/>
                                        <p:tgtEl>
                                          <p:spTgt spid="11"/>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500"/>
                                        <p:tgtEl>
                                          <p:spTgt spid="8"/>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fade">
                                      <p:cBhvr>
                                        <p:cTn id="44" dur="500"/>
                                        <p:tgtEl>
                                          <p:spTgt spid="7"/>
                                        </p:tgtEl>
                                      </p:cBhvr>
                                    </p:animEffect>
                                  </p:childTnLst>
                                </p:cTn>
                              </p:par>
                              <p:par>
                                <p:cTn id="45" presetID="22" presetClass="entr" presetSubtype="4" fill="hold" nodeType="with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wipe(down)">
                                      <p:cBhvr>
                                        <p:cTn id="4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P spid="9" grpId="0"/>
      <p:bldP spid="10" grpId="0"/>
      <p:bldP spid="11" grpId="0"/>
      <p:bldP spid="16" grpId="0"/>
      <p:bldP spid="17" grpId="0"/>
    </p:bld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1.29 Equivalence and compensation – step 3:7</a:t>
            </a:r>
          </a:p>
        </p:txBody>
      </p:sp>
      <p:sp>
        <p:nvSpPr>
          <p:cNvPr id="3" name="TextBox 2">
            <a:extLst>
              <a:ext uri="{FF2B5EF4-FFF2-40B4-BE49-F238E27FC236}">
                <a16:creationId xmlns:a16="http://schemas.microsoft.com/office/drawing/2014/main" id="{2937D039-AF0A-4772-B9F9-72C5FEDF6AA0}"/>
              </a:ext>
            </a:extLst>
          </p:cNvPr>
          <p:cNvSpPr txBox="1"/>
          <p:nvPr/>
        </p:nvSpPr>
        <p:spPr bwMode="auto">
          <a:xfrm>
            <a:off x="3271453" y="1821427"/>
            <a:ext cx="112723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45,228</a:t>
            </a:r>
          </a:p>
        </p:txBody>
      </p:sp>
      <p:sp>
        <p:nvSpPr>
          <p:cNvPr id="4" name="TextBox 3">
            <a:extLst>
              <a:ext uri="{FF2B5EF4-FFF2-40B4-BE49-F238E27FC236}">
                <a16:creationId xmlns:a16="http://schemas.microsoft.com/office/drawing/2014/main" id="{AD2BB50F-AC5E-47AE-9E72-84BD3100D489}"/>
              </a:ext>
            </a:extLst>
          </p:cNvPr>
          <p:cNvSpPr txBox="1"/>
          <p:nvPr/>
        </p:nvSpPr>
        <p:spPr bwMode="auto">
          <a:xfrm>
            <a:off x="4576029" y="4683817"/>
            <a:ext cx="4026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Semibold"/>
              </a:rPr>
              <a:t>−</a:t>
            </a:r>
            <a:endParaRPr lang="en-GB" sz="2400" b="1" dirty="0">
              <a:latin typeface="Myriad Pro Semibold"/>
              <a:ea typeface="Myriad Pro Semibold" charset="0"/>
              <a:cs typeface="Myriad Pro Semibold" charset="0"/>
            </a:endParaRPr>
          </a:p>
        </p:txBody>
      </p:sp>
      <p:sp>
        <p:nvSpPr>
          <p:cNvPr id="5" name="TextBox 4">
            <a:extLst>
              <a:ext uri="{FF2B5EF4-FFF2-40B4-BE49-F238E27FC236}">
                <a16:creationId xmlns:a16="http://schemas.microsoft.com/office/drawing/2014/main" id="{E9ABC693-A70B-45D2-A02A-549CC575946C}"/>
              </a:ext>
            </a:extLst>
          </p:cNvPr>
          <p:cNvSpPr txBox="1"/>
          <p:nvPr/>
        </p:nvSpPr>
        <p:spPr bwMode="auto">
          <a:xfrm>
            <a:off x="5167200" y="1821427"/>
            <a:ext cx="112723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25,203</a:t>
            </a:r>
          </a:p>
        </p:txBody>
      </p:sp>
      <p:sp>
        <p:nvSpPr>
          <p:cNvPr id="6" name="TextBox 5">
            <a:extLst>
              <a:ext uri="{FF2B5EF4-FFF2-40B4-BE49-F238E27FC236}">
                <a16:creationId xmlns:a16="http://schemas.microsoft.com/office/drawing/2014/main" id="{4D603A20-3366-4086-A0A6-033217C411D4}"/>
              </a:ext>
            </a:extLst>
          </p:cNvPr>
          <p:cNvSpPr txBox="1"/>
          <p:nvPr/>
        </p:nvSpPr>
        <p:spPr bwMode="auto">
          <a:xfrm>
            <a:off x="7011266" y="1821427"/>
            <a:ext cx="120738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Myriad Pro Semibold" charset="0"/>
              </a:rPr>
              <a:t>20,025</a:t>
            </a:r>
          </a:p>
        </p:txBody>
      </p:sp>
      <p:sp>
        <p:nvSpPr>
          <p:cNvPr id="7" name="TextBox 6">
            <a:extLst>
              <a:ext uri="{FF2B5EF4-FFF2-40B4-BE49-F238E27FC236}">
                <a16:creationId xmlns:a16="http://schemas.microsoft.com/office/drawing/2014/main" id="{39313DA3-8AFB-4ED6-9645-85B2D5F32EC7}"/>
              </a:ext>
            </a:extLst>
          </p:cNvPr>
          <p:cNvSpPr txBox="1"/>
          <p:nvPr/>
        </p:nvSpPr>
        <p:spPr bwMode="auto">
          <a:xfrm>
            <a:off x="6987221" y="4683817"/>
            <a:ext cx="125547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solidFill>
                  <a:srgbClr val="959595"/>
                </a:solidFill>
                <a:latin typeface="Comic Sans MS" panose="030F0702030302020204" pitchFamily="66" charset="0"/>
                <a:ea typeface="Myriad Pro Semibold" charset="0"/>
                <a:cs typeface="Myriad Pro Semibold" charset="0"/>
              </a:rPr>
              <a:t>20,025</a:t>
            </a:r>
          </a:p>
        </p:txBody>
      </p:sp>
      <p:sp>
        <p:nvSpPr>
          <p:cNvPr id="8" name="TextBox 7">
            <a:extLst>
              <a:ext uri="{FF2B5EF4-FFF2-40B4-BE49-F238E27FC236}">
                <a16:creationId xmlns:a16="http://schemas.microsoft.com/office/drawing/2014/main" id="{9F8DE8D4-0230-484D-9DC4-F8215C4A0DF1}"/>
              </a:ext>
            </a:extLst>
          </p:cNvPr>
          <p:cNvSpPr txBox="1"/>
          <p:nvPr/>
        </p:nvSpPr>
        <p:spPr bwMode="auto">
          <a:xfrm>
            <a:off x="5144758" y="4683817"/>
            <a:ext cx="114967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Semibold"/>
                <a:ea typeface="Myriad Pro Semibold" charset="0"/>
                <a:cs typeface="Myriad Pro Semibold" charset="0"/>
              </a:rPr>
              <a:t>25,200</a:t>
            </a:r>
          </a:p>
        </p:txBody>
      </p:sp>
      <p:sp>
        <p:nvSpPr>
          <p:cNvPr id="9" name="TextBox 8">
            <a:extLst>
              <a:ext uri="{FF2B5EF4-FFF2-40B4-BE49-F238E27FC236}">
                <a16:creationId xmlns:a16="http://schemas.microsoft.com/office/drawing/2014/main" id="{96363112-4474-4E8B-9FA7-AE1C1BC94E06}"/>
              </a:ext>
            </a:extLst>
          </p:cNvPr>
          <p:cNvSpPr txBox="1"/>
          <p:nvPr/>
        </p:nvSpPr>
        <p:spPr bwMode="auto">
          <a:xfrm>
            <a:off x="3271454" y="4683817"/>
            <a:ext cx="114967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Semibold"/>
                <a:ea typeface="Myriad Pro Semibold" charset="0"/>
                <a:cs typeface="Myriad Pro Semibold" charset="0"/>
              </a:rPr>
              <a:t>45,225</a:t>
            </a:r>
          </a:p>
        </p:txBody>
      </p:sp>
      <p:sp>
        <p:nvSpPr>
          <p:cNvPr id="10" name="TextBox 9">
            <a:extLst>
              <a:ext uri="{FF2B5EF4-FFF2-40B4-BE49-F238E27FC236}">
                <a16:creationId xmlns:a16="http://schemas.microsoft.com/office/drawing/2014/main" id="{525C0AB0-B223-454F-9751-69942ED10139}"/>
              </a:ext>
            </a:extLst>
          </p:cNvPr>
          <p:cNvSpPr txBox="1"/>
          <p:nvPr/>
        </p:nvSpPr>
        <p:spPr bwMode="auto">
          <a:xfrm>
            <a:off x="6345125" y="4683817"/>
            <a:ext cx="4026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Semibold"/>
                <a:ea typeface="Myriad Pro Semibold" charset="0"/>
                <a:cs typeface="Myriad Pro Semibold" charset="0"/>
              </a:rPr>
              <a:t>=</a:t>
            </a:r>
          </a:p>
        </p:txBody>
      </p:sp>
      <p:sp>
        <p:nvSpPr>
          <p:cNvPr id="11" name="TextBox 10">
            <a:extLst>
              <a:ext uri="{FF2B5EF4-FFF2-40B4-BE49-F238E27FC236}">
                <a16:creationId xmlns:a16="http://schemas.microsoft.com/office/drawing/2014/main" id="{C37717DD-1D74-49F4-8D01-085CE6D00485}"/>
              </a:ext>
            </a:extLst>
          </p:cNvPr>
          <p:cNvSpPr txBox="1"/>
          <p:nvPr/>
        </p:nvSpPr>
        <p:spPr bwMode="auto">
          <a:xfrm>
            <a:off x="6349131" y="1821427"/>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a:t>
            </a:r>
          </a:p>
        </p:txBody>
      </p:sp>
      <p:sp>
        <p:nvSpPr>
          <p:cNvPr id="12" name="TextBox 11">
            <a:extLst>
              <a:ext uri="{FF2B5EF4-FFF2-40B4-BE49-F238E27FC236}">
                <a16:creationId xmlns:a16="http://schemas.microsoft.com/office/drawing/2014/main" id="{B7EA9B5E-7E0B-4DC7-B70A-84071A6B0EA6}"/>
              </a:ext>
            </a:extLst>
          </p:cNvPr>
          <p:cNvSpPr txBox="1"/>
          <p:nvPr/>
        </p:nvSpPr>
        <p:spPr bwMode="auto">
          <a:xfrm>
            <a:off x="4580035" y="1821427"/>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rPr>
              <a:t>−</a:t>
            </a:r>
            <a:endParaRPr lang="en-GB" sz="2400" dirty="0">
              <a:latin typeface="Myriad Pro Semibold"/>
              <a:ea typeface="Myriad Pro Semibold" charset="0"/>
              <a:cs typeface="Myriad Pro Semibold" charset="0"/>
            </a:endParaRPr>
          </a:p>
        </p:txBody>
      </p:sp>
      <p:pic>
        <p:nvPicPr>
          <p:cNvPr id="13" name="Picture 12" descr="A close up of a logo  Description generated with high confidence">
            <a:extLst>
              <a:ext uri="{FF2B5EF4-FFF2-40B4-BE49-F238E27FC236}">
                <a16:creationId xmlns:a16="http://schemas.microsoft.com/office/drawing/2014/main" id="{D85EE8CB-9427-4622-8454-F9211CDD992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83515" y="2009892"/>
            <a:ext cx="778109" cy="2908182"/>
          </a:xfrm>
          <a:prstGeom prst="rect">
            <a:avLst/>
          </a:prstGeom>
        </p:spPr>
      </p:pic>
      <p:sp>
        <p:nvSpPr>
          <p:cNvPr id="14" name="Rectangle 13">
            <a:extLst>
              <a:ext uri="{FF2B5EF4-FFF2-40B4-BE49-F238E27FC236}">
                <a16:creationId xmlns:a16="http://schemas.microsoft.com/office/drawing/2014/main" id="{E3AA6D3C-00CD-4FE4-A311-5EF494D9A670}"/>
              </a:ext>
            </a:extLst>
          </p:cNvPr>
          <p:cNvSpPr/>
          <p:nvPr/>
        </p:nvSpPr>
        <p:spPr bwMode="auto">
          <a:xfrm>
            <a:off x="7005099" y="1710912"/>
            <a:ext cx="1206000" cy="684000"/>
          </a:xfrm>
          <a:prstGeom prst="rect">
            <a:avLst/>
          </a:prstGeom>
          <a:noFill/>
          <a:ln w="57150" cap="flat" cmpd="sng" algn="ctr">
            <a:solidFill>
              <a:schemeClr val="tx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latin typeface="Arial" charset="0"/>
            </a:endParaRPr>
          </a:p>
        </p:txBody>
      </p:sp>
      <p:sp>
        <p:nvSpPr>
          <p:cNvPr id="15" name="TextBox 14">
            <a:extLst>
              <a:ext uri="{FF2B5EF4-FFF2-40B4-BE49-F238E27FC236}">
                <a16:creationId xmlns:a16="http://schemas.microsoft.com/office/drawing/2014/main" id="{BF7BE988-A946-4816-AA0C-B9CBDC04CA29}"/>
              </a:ext>
            </a:extLst>
          </p:cNvPr>
          <p:cNvSpPr txBox="1"/>
          <p:nvPr/>
        </p:nvSpPr>
        <p:spPr bwMode="auto">
          <a:xfrm>
            <a:off x="3217178" y="3252623"/>
            <a:ext cx="61106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− 3</a:t>
            </a:r>
            <a:endParaRPr lang="en-GB" sz="2400" dirty="0">
              <a:solidFill>
                <a:srgbClr val="959595"/>
              </a:solidFill>
              <a:latin typeface="Comic Sans MS" panose="030F0702030302020204" pitchFamily="66" charset="0"/>
              <a:ea typeface="Myriad Pro Semibold" charset="0"/>
              <a:cs typeface="Myriad Pro Semibold" charset="0"/>
            </a:endParaRPr>
          </a:p>
        </p:txBody>
      </p:sp>
      <p:sp>
        <p:nvSpPr>
          <p:cNvPr id="16" name="TextBox 15">
            <a:extLst>
              <a:ext uri="{FF2B5EF4-FFF2-40B4-BE49-F238E27FC236}">
                <a16:creationId xmlns:a16="http://schemas.microsoft.com/office/drawing/2014/main" id="{52EF2218-087C-44E3-83E2-2D775523DD23}"/>
              </a:ext>
            </a:extLst>
          </p:cNvPr>
          <p:cNvSpPr txBox="1"/>
          <p:nvPr/>
        </p:nvSpPr>
        <p:spPr bwMode="auto">
          <a:xfrm>
            <a:off x="5741255" y="3252623"/>
            <a:ext cx="61106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− 3</a:t>
            </a:r>
            <a:endParaRPr lang="en-GB" sz="2400" dirty="0">
              <a:solidFill>
                <a:srgbClr val="959595"/>
              </a:solidFill>
              <a:latin typeface="Comic Sans MS" panose="030F0702030302020204" pitchFamily="66" charset="0"/>
              <a:ea typeface="Myriad Pro Semibold" charset="0"/>
              <a:cs typeface="Myriad Pro Semibold" charset="0"/>
            </a:endParaRPr>
          </a:p>
        </p:txBody>
      </p:sp>
      <p:pic>
        <p:nvPicPr>
          <p:cNvPr id="17" name="Picture 16" descr="A close up of a logo  Description generated with high confidence">
            <a:extLst>
              <a:ext uri="{FF2B5EF4-FFF2-40B4-BE49-F238E27FC236}">
                <a16:creationId xmlns:a16="http://schemas.microsoft.com/office/drawing/2014/main" id="{EABD0CD1-2589-413B-B65D-4979C8A55DB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33554" y="2788019"/>
            <a:ext cx="194527" cy="1390870"/>
          </a:xfrm>
          <a:prstGeom prst="rect">
            <a:avLst/>
          </a:prstGeom>
        </p:spPr>
      </p:pic>
      <p:pic>
        <p:nvPicPr>
          <p:cNvPr id="18" name="Picture 17" descr="A close up of a logo  Description generated with high confidence">
            <a:extLst>
              <a:ext uri="{FF2B5EF4-FFF2-40B4-BE49-F238E27FC236}">
                <a16:creationId xmlns:a16="http://schemas.microsoft.com/office/drawing/2014/main" id="{188F65DC-A7C8-470C-A615-5AB524657E0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37807" y="2788019"/>
            <a:ext cx="194527" cy="1390870"/>
          </a:xfrm>
          <a:prstGeom prst="rect">
            <a:avLst/>
          </a:prstGeom>
        </p:spPr>
      </p:pic>
    </p:spTree>
    <p:extLst>
      <p:ext uri="{BB962C8B-B14F-4D97-AF65-F5344CB8AC3E}">
        <p14:creationId xmlns:p14="http://schemas.microsoft.com/office/powerpoint/2010/main" val="32067443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up)">
                                      <p:cBhvr>
                                        <p:cTn id="7" dur="500"/>
                                        <p:tgtEl>
                                          <p:spTgt spid="1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nodeType="click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wipe(up)">
                                      <p:cBhvr>
                                        <p:cTn id="20" dur="500"/>
                                        <p:tgtEl>
                                          <p:spTgt spid="18"/>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500"/>
                                        <p:tgtEl>
                                          <p:spTgt spid="4"/>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500"/>
                                        <p:tgtEl>
                                          <p:spTgt spid="10"/>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fade">
                                      <p:cBhvr>
                                        <p:cTn id="39" dur="500"/>
                                        <p:tgtEl>
                                          <p:spTgt spid="7"/>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6"/>
                                        </p:tgtEl>
                                        <p:attrNameLst>
                                          <p:attrName>style.visibility</p:attrName>
                                        </p:attrNameLst>
                                      </p:cBhvr>
                                      <p:to>
                                        <p:strVal val="visible"/>
                                      </p:to>
                                    </p:set>
                                    <p:animEffect transition="in" filter="fade">
                                      <p:cBhvr>
                                        <p:cTn id="44" dur="500"/>
                                        <p:tgtEl>
                                          <p:spTgt spid="6"/>
                                        </p:tgtEl>
                                      </p:cBhvr>
                                    </p:animEffect>
                                  </p:childTnLst>
                                </p:cTn>
                              </p:par>
                              <p:par>
                                <p:cTn id="45" presetID="22" presetClass="entr" presetSubtype="4" fill="hold" nodeType="with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wipe(down)">
                                      <p:cBhvr>
                                        <p:cTn id="4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8" grpId="0"/>
      <p:bldP spid="9" grpId="0"/>
      <p:bldP spid="10" grpId="0"/>
      <p:bldP spid="15" grpId="0"/>
      <p:bldP spid="16" grpId="0"/>
    </p:bld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1.29 Equivalence and compensation – step 3:7</a:t>
            </a:r>
          </a:p>
        </p:txBody>
      </p:sp>
      <p:sp>
        <p:nvSpPr>
          <p:cNvPr id="3" name="TextBox 2">
            <a:extLst>
              <a:ext uri="{FF2B5EF4-FFF2-40B4-BE49-F238E27FC236}">
                <a16:creationId xmlns:a16="http://schemas.microsoft.com/office/drawing/2014/main" id="{2937D039-AF0A-4772-B9F9-72C5FEDF6AA0}"/>
              </a:ext>
            </a:extLst>
          </p:cNvPr>
          <p:cNvSpPr txBox="1"/>
          <p:nvPr/>
        </p:nvSpPr>
        <p:spPr bwMode="auto">
          <a:xfrm>
            <a:off x="3375650" y="1821427"/>
            <a:ext cx="91884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19.72</a:t>
            </a:r>
          </a:p>
        </p:txBody>
      </p:sp>
      <p:sp>
        <p:nvSpPr>
          <p:cNvPr id="4" name="TextBox 3">
            <a:extLst>
              <a:ext uri="{FF2B5EF4-FFF2-40B4-BE49-F238E27FC236}">
                <a16:creationId xmlns:a16="http://schemas.microsoft.com/office/drawing/2014/main" id="{AD2BB50F-AC5E-47AE-9E72-84BD3100D489}"/>
              </a:ext>
            </a:extLst>
          </p:cNvPr>
          <p:cNvSpPr txBox="1"/>
          <p:nvPr/>
        </p:nvSpPr>
        <p:spPr bwMode="auto">
          <a:xfrm>
            <a:off x="4576029" y="4683817"/>
            <a:ext cx="4026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Semibold"/>
              </a:rPr>
              <a:t>−</a:t>
            </a:r>
            <a:endParaRPr lang="en-GB" sz="2400" b="1" dirty="0">
              <a:latin typeface="Myriad Pro Semibold"/>
              <a:ea typeface="Myriad Pro Semibold" charset="0"/>
              <a:cs typeface="Myriad Pro Semibold" charset="0"/>
            </a:endParaRPr>
          </a:p>
        </p:txBody>
      </p:sp>
      <p:sp>
        <p:nvSpPr>
          <p:cNvPr id="5" name="TextBox 4">
            <a:extLst>
              <a:ext uri="{FF2B5EF4-FFF2-40B4-BE49-F238E27FC236}">
                <a16:creationId xmlns:a16="http://schemas.microsoft.com/office/drawing/2014/main" id="{E9ABC693-A70B-45D2-A02A-549CC575946C}"/>
              </a:ext>
            </a:extLst>
          </p:cNvPr>
          <p:cNvSpPr txBox="1"/>
          <p:nvPr/>
        </p:nvSpPr>
        <p:spPr bwMode="auto">
          <a:xfrm>
            <a:off x="5354753" y="1821427"/>
            <a:ext cx="75212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4.94</a:t>
            </a:r>
          </a:p>
        </p:txBody>
      </p:sp>
      <p:sp>
        <p:nvSpPr>
          <p:cNvPr id="6" name="TextBox 5">
            <a:extLst>
              <a:ext uri="{FF2B5EF4-FFF2-40B4-BE49-F238E27FC236}">
                <a16:creationId xmlns:a16="http://schemas.microsoft.com/office/drawing/2014/main" id="{4D603A20-3366-4086-A0A6-033217C411D4}"/>
              </a:ext>
            </a:extLst>
          </p:cNvPr>
          <p:cNvSpPr txBox="1"/>
          <p:nvPr/>
        </p:nvSpPr>
        <p:spPr bwMode="auto">
          <a:xfrm>
            <a:off x="7133896" y="1821427"/>
            <a:ext cx="96212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Myriad Pro Semibold" charset="0"/>
              </a:rPr>
              <a:t>14.78</a:t>
            </a:r>
          </a:p>
        </p:txBody>
      </p:sp>
      <p:sp>
        <p:nvSpPr>
          <p:cNvPr id="7" name="TextBox 6">
            <a:extLst>
              <a:ext uri="{FF2B5EF4-FFF2-40B4-BE49-F238E27FC236}">
                <a16:creationId xmlns:a16="http://schemas.microsoft.com/office/drawing/2014/main" id="{39313DA3-8AFB-4ED6-9645-85B2D5F32EC7}"/>
              </a:ext>
            </a:extLst>
          </p:cNvPr>
          <p:cNvSpPr txBox="1"/>
          <p:nvPr/>
        </p:nvSpPr>
        <p:spPr bwMode="auto">
          <a:xfrm>
            <a:off x="7080997" y="4683817"/>
            <a:ext cx="106792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solidFill>
                  <a:srgbClr val="959595"/>
                </a:solidFill>
                <a:latin typeface="Comic Sans MS" panose="030F0702030302020204" pitchFamily="66" charset="0"/>
                <a:ea typeface="Myriad Pro Semibold" charset="0"/>
                <a:cs typeface="Myriad Pro Semibold" charset="0"/>
              </a:rPr>
              <a:t>14.78</a:t>
            </a:r>
          </a:p>
        </p:txBody>
      </p:sp>
      <p:sp>
        <p:nvSpPr>
          <p:cNvPr id="8" name="TextBox 7">
            <a:extLst>
              <a:ext uri="{FF2B5EF4-FFF2-40B4-BE49-F238E27FC236}">
                <a16:creationId xmlns:a16="http://schemas.microsoft.com/office/drawing/2014/main" id="{9F8DE8D4-0230-484D-9DC4-F8215C4A0DF1}"/>
              </a:ext>
            </a:extLst>
          </p:cNvPr>
          <p:cNvSpPr txBox="1"/>
          <p:nvPr/>
        </p:nvSpPr>
        <p:spPr bwMode="auto">
          <a:xfrm>
            <a:off x="5539097" y="4683817"/>
            <a:ext cx="36099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Semibold"/>
                <a:ea typeface="Myriad Pro Semibold" charset="0"/>
                <a:cs typeface="Myriad Pro Semibold" charset="0"/>
              </a:rPr>
              <a:t>5</a:t>
            </a:r>
          </a:p>
        </p:txBody>
      </p:sp>
      <p:sp>
        <p:nvSpPr>
          <p:cNvPr id="9" name="TextBox 8">
            <a:extLst>
              <a:ext uri="{FF2B5EF4-FFF2-40B4-BE49-F238E27FC236}">
                <a16:creationId xmlns:a16="http://schemas.microsoft.com/office/drawing/2014/main" id="{96363112-4474-4E8B-9FA7-AE1C1BC94E06}"/>
              </a:ext>
            </a:extLst>
          </p:cNvPr>
          <p:cNvSpPr txBox="1"/>
          <p:nvPr/>
        </p:nvSpPr>
        <p:spPr bwMode="auto">
          <a:xfrm>
            <a:off x="3359620" y="4683817"/>
            <a:ext cx="9733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Semibold"/>
                <a:ea typeface="Myriad Pro Semibold" charset="0"/>
                <a:cs typeface="Myriad Pro Semibold" charset="0"/>
              </a:rPr>
              <a:t>19.78</a:t>
            </a:r>
          </a:p>
        </p:txBody>
      </p:sp>
      <p:sp>
        <p:nvSpPr>
          <p:cNvPr id="10" name="TextBox 9">
            <a:extLst>
              <a:ext uri="{FF2B5EF4-FFF2-40B4-BE49-F238E27FC236}">
                <a16:creationId xmlns:a16="http://schemas.microsoft.com/office/drawing/2014/main" id="{525C0AB0-B223-454F-9751-69942ED10139}"/>
              </a:ext>
            </a:extLst>
          </p:cNvPr>
          <p:cNvSpPr txBox="1"/>
          <p:nvPr/>
        </p:nvSpPr>
        <p:spPr bwMode="auto">
          <a:xfrm>
            <a:off x="6345125" y="4683817"/>
            <a:ext cx="4026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Semibold"/>
                <a:ea typeface="Myriad Pro Semibold" charset="0"/>
                <a:cs typeface="Myriad Pro Semibold" charset="0"/>
              </a:rPr>
              <a:t>=</a:t>
            </a:r>
          </a:p>
        </p:txBody>
      </p:sp>
      <p:sp>
        <p:nvSpPr>
          <p:cNvPr id="11" name="TextBox 10">
            <a:extLst>
              <a:ext uri="{FF2B5EF4-FFF2-40B4-BE49-F238E27FC236}">
                <a16:creationId xmlns:a16="http://schemas.microsoft.com/office/drawing/2014/main" id="{C37717DD-1D74-49F4-8D01-085CE6D00485}"/>
              </a:ext>
            </a:extLst>
          </p:cNvPr>
          <p:cNvSpPr txBox="1"/>
          <p:nvPr/>
        </p:nvSpPr>
        <p:spPr bwMode="auto">
          <a:xfrm>
            <a:off x="6349131" y="1821427"/>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a:t>
            </a:r>
          </a:p>
        </p:txBody>
      </p:sp>
      <p:sp>
        <p:nvSpPr>
          <p:cNvPr id="12" name="TextBox 11">
            <a:extLst>
              <a:ext uri="{FF2B5EF4-FFF2-40B4-BE49-F238E27FC236}">
                <a16:creationId xmlns:a16="http://schemas.microsoft.com/office/drawing/2014/main" id="{B7EA9B5E-7E0B-4DC7-B70A-84071A6B0EA6}"/>
              </a:ext>
            </a:extLst>
          </p:cNvPr>
          <p:cNvSpPr txBox="1"/>
          <p:nvPr/>
        </p:nvSpPr>
        <p:spPr bwMode="auto">
          <a:xfrm>
            <a:off x="4580035" y="1821427"/>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rPr>
              <a:t>−</a:t>
            </a:r>
            <a:endParaRPr lang="en-GB" sz="2400" dirty="0">
              <a:latin typeface="Myriad Pro Semibold"/>
              <a:ea typeface="Myriad Pro Semibold" charset="0"/>
              <a:cs typeface="Myriad Pro Semibold" charset="0"/>
            </a:endParaRPr>
          </a:p>
        </p:txBody>
      </p:sp>
      <p:pic>
        <p:nvPicPr>
          <p:cNvPr id="13" name="Picture 12" descr="A close up of a logo  Description generated with high confidence">
            <a:extLst>
              <a:ext uri="{FF2B5EF4-FFF2-40B4-BE49-F238E27FC236}">
                <a16:creationId xmlns:a16="http://schemas.microsoft.com/office/drawing/2014/main" id="{D85EE8CB-9427-4622-8454-F9211CDD992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83515" y="2009892"/>
            <a:ext cx="778109" cy="2908182"/>
          </a:xfrm>
          <a:prstGeom prst="rect">
            <a:avLst/>
          </a:prstGeom>
        </p:spPr>
      </p:pic>
      <p:sp>
        <p:nvSpPr>
          <p:cNvPr id="14" name="Rectangle 13">
            <a:extLst>
              <a:ext uri="{FF2B5EF4-FFF2-40B4-BE49-F238E27FC236}">
                <a16:creationId xmlns:a16="http://schemas.microsoft.com/office/drawing/2014/main" id="{E3AA6D3C-00CD-4FE4-A311-5EF494D9A670}"/>
              </a:ext>
            </a:extLst>
          </p:cNvPr>
          <p:cNvSpPr/>
          <p:nvPr/>
        </p:nvSpPr>
        <p:spPr bwMode="auto">
          <a:xfrm>
            <a:off x="7005099" y="1710912"/>
            <a:ext cx="1206000" cy="684000"/>
          </a:xfrm>
          <a:prstGeom prst="rect">
            <a:avLst/>
          </a:prstGeom>
          <a:noFill/>
          <a:ln w="57150" cap="flat" cmpd="sng" algn="ctr">
            <a:solidFill>
              <a:schemeClr val="tx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latin typeface="Arial" charset="0"/>
            </a:endParaRPr>
          </a:p>
        </p:txBody>
      </p:sp>
      <p:sp>
        <p:nvSpPr>
          <p:cNvPr id="15" name="TextBox 14">
            <a:extLst>
              <a:ext uri="{FF2B5EF4-FFF2-40B4-BE49-F238E27FC236}">
                <a16:creationId xmlns:a16="http://schemas.microsoft.com/office/drawing/2014/main" id="{BF7BE988-A946-4816-AA0C-B9CBDC04CA29}"/>
              </a:ext>
            </a:extLst>
          </p:cNvPr>
          <p:cNvSpPr txBox="1"/>
          <p:nvPr/>
        </p:nvSpPr>
        <p:spPr bwMode="auto">
          <a:xfrm>
            <a:off x="2769606" y="3252623"/>
            <a:ext cx="10631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+ 0.06</a:t>
            </a:r>
            <a:endParaRPr lang="en-GB" sz="2400" dirty="0">
              <a:solidFill>
                <a:srgbClr val="959595"/>
              </a:solidFill>
              <a:latin typeface="Comic Sans MS" panose="030F0702030302020204" pitchFamily="66" charset="0"/>
              <a:ea typeface="Myriad Pro Semibold" charset="0"/>
              <a:cs typeface="Myriad Pro Semibold" charset="0"/>
            </a:endParaRPr>
          </a:p>
        </p:txBody>
      </p:sp>
      <p:sp>
        <p:nvSpPr>
          <p:cNvPr id="16" name="TextBox 15">
            <a:extLst>
              <a:ext uri="{FF2B5EF4-FFF2-40B4-BE49-F238E27FC236}">
                <a16:creationId xmlns:a16="http://schemas.microsoft.com/office/drawing/2014/main" id="{52EF2218-087C-44E3-83E2-2D775523DD23}"/>
              </a:ext>
            </a:extLst>
          </p:cNvPr>
          <p:cNvSpPr txBox="1"/>
          <p:nvPr/>
        </p:nvSpPr>
        <p:spPr bwMode="auto">
          <a:xfrm>
            <a:off x="5736927" y="3252623"/>
            <a:ext cx="10631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+ 0.06</a:t>
            </a:r>
            <a:endParaRPr lang="en-GB" sz="2400" dirty="0">
              <a:solidFill>
                <a:srgbClr val="959595"/>
              </a:solidFill>
              <a:latin typeface="Comic Sans MS" panose="030F0702030302020204" pitchFamily="66" charset="0"/>
              <a:ea typeface="Myriad Pro Semibold" charset="0"/>
              <a:cs typeface="Myriad Pro Semibold" charset="0"/>
            </a:endParaRPr>
          </a:p>
        </p:txBody>
      </p:sp>
      <p:pic>
        <p:nvPicPr>
          <p:cNvPr id="17" name="Picture 16" descr="A close up of a logo  Description generated with high confidence">
            <a:extLst>
              <a:ext uri="{FF2B5EF4-FFF2-40B4-BE49-F238E27FC236}">
                <a16:creationId xmlns:a16="http://schemas.microsoft.com/office/drawing/2014/main" id="{EABD0CD1-2589-413B-B65D-4979C8A55DB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33554" y="2788019"/>
            <a:ext cx="194527" cy="1390870"/>
          </a:xfrm>
          <a:prstGeom prst="rect">
            <a:avLst/>
          </a:prstGeom>
        </p:spPr>
      </p:pic>
      <p:pic>
        <p:nvPicPr>
          <p:cNvPr id="18" name="Picture 17" descr="A close up of a logo  Description generated with high confidence">
            <a:extLst>
              <a:ext uri="{FF2B5EF4-FFF2-40B4-BE49-F238E27FC236}">
                <a16:creationId xmlns:a16="http://schemas.microsoft.com/office/drawing/2014/main" id="{188F65DC-A7C8-470C-A615-5AB524657E0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37807" y="2788019"/>
            <a:ext cx="194527" cy="1390870"/>
          </a:xfrm>
          <a:prstGeom prst="rect">
            <a:avLst/>
          </a:prstGeom>
        </p:spPr>
      </p:pic>
    </p:spTree>
    <p:extLst>
      <p:ext uri="{BB962C8B-B14F-4D97-AF65-F5344CB8AC3E}">
        <p14:creationId xmlns:p14="http://schemas.microsoft.com/office/powerpoint/2010/main" val="12492333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up)">
                                      <p:cBhvr>
                                        <p:cTn id="7" dur="500"/>
                                        <p:tgtEl>
                                          <p:spTgt spid="1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nodeType="click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wipe(up)">
                                      <p:cBhvr>
                                        <p:cTn id="20" dur="500"/>
                                        <p:tgtEl>
                                          <p:spTgt spid="18"/>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500"/>
                                        <p:tgtEl>
                                          <p:spTgt spid="4"/>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500"/>
                                        <p:tgtEl>
                                          <p:spTgt spid="10"/>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fade">
                                      <p:cBhvr>
                                        <p:cTn id="39" dur="500"/>
                                        <p:tgtEl>
                                          <p:spTgt spid="7"/>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6"/>
                                        </p:tgtEl>
                                        <p:attrNameLst>
                                          <p:attrName>style.visibility</p:attrName>
                                        </p:attrNameLst>
                                      </p:cBhvr>
                                      <p:to>
                                        <p:strVal val="visible"/>
                                      </p:to>
                                    </p:set>
                                    <p:animEffect transition="in" filter="fade">
                                      <p:cBhvr>
                                        <p:cTn id="44" dur="500"/>
                                        <p:tgtEl>
                                          <p:spTgt spid="6"/>
                                        </p:tgtEl>
                                      </p:cBhvr>
                                    </p:animEffect>
                                  </p:childTnLst>
                                </p:cTn>
                              </p:par>
                              <p:par>
                                <p:cTn id="45" presetID="22" presetClass="entr" presetSubtype="4" fill="hold" nodeType="with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wipe(down)">
                                      <p:cBhvr>
                                        <p:cTn id="4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8" grpId="0"/>
      <p:bldP spid="9" grpId="0"/>
      <p:bldP spid="10" grpId="0"/>
      <p:bldP spid="15" grpId="0"/>
      <p:bldP spid="16" grpId="0"/>
    </p:bld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6, Unit 1, Learning Outcome 19</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711437807"/>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19</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explain how using the ‘same difference’ rule can make written calculation easier (2)</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8744635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6, Unit 1, Learning Outcome 19</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3"/>
              </a:rPr>
              <a:t>1.29 Using equivalence and the compensation category to calculate</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3702201766"/>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3:9 – 3:11</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27-29</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4"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10" name="Picture Placeholder 9" descr="A picture containing text  Description automatically generated">
            <a:extLst>
              <a:ext uri="{FF2B5EF4-FFF2-40B4-BE49-F238E27FC236}">
                <a16:creationId xmlns:a16="http://schemas.microsoft.com/office/drawing/2014/main" id="{96CB3017-4620-4465-BCF5-EAF71C596A98}"/>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222" b="222"/>
          <a:stretch>
            <a:fillRect/>
          </a:stretch>
        </p:blipFill>
        <p:spPr/>
      </p:pic>
    </p:spTree>
    <p:extLst>
      <p:ext uri="{BB962C8B-B14F-4D97-AF65-F5344CB8AC3E}">
        <p14:creationId xmlns:p14="http://schemas.microsoft.com/office/powerpoint/2010/main" val="47264860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1.29 Equivalence and compensation – step 3:9</a:t>
            </a:r>
          </a:p>
        </p:txBody>
      </p:sp>
      <p:sp>
        <p:nvSpPr>
          <p:cNvPr id="5" name="TextBox 4">
            <a:extLst>
              <a:ext uri="{FF2B5EF4-FFF2-40B4-BE49-F238E27FC236}">
                <a16:creationId xmlns:a16="http://schemas.microsoft.com/office/drawing/2014/main" id="{7F1816F8-F1B0-4998-A416-B7B9248A4619}"/>
              </a:ext>
            </a:extLst>
          </p:cNvPr>
          <p:cNvSpPr txBox="1"/>
          <p:nvPr/>
        </p:nvSpPr>
        <p:spPr bwMode="auto">
          <a:xfrm>
            <a:off x="4972136" y="1017454"/>
            <a:ext cx="22477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20,000 − 1,658</a:t>
            </a:r>
          </a:p>
        </p:txBody>
      </p:sp>
      <p:graphicFrame>
        <p:nvGraphicFramePr>
          <p:cNvPr id="6" name="Table 5">
            <a:extLst>
              <a:ext uri="{FF2B5EF4-FFF2-40B4-BE49-F238E27FC236}">
                <a16:creationId xmlns:a16="http://schemas.microsoft.com/office/drawing/2014/main" id="{1DBA6F4B-557D-4347-AFC5-F2AA794DA3D5}"/>
              </a:ext>
            </a:extLst>
          </p:cNvPr>
          <p:cNvGraphicFramePr>
            <a:graphicFrameLocks noGrp="1"/>
          </p:cNvGraphicFramePr>
          <p:nvPr/>
        </p:nvGraphicFramePr>
        <p:xfrm>
          <a:off x="4681200" y="2219098"/>
          <a:ext cx="2440800" cy="1378080"/>
        </p:xfrm>
        <a:graphic>
          <a:graphicData uri="http://schemas.openxmlformats.org/drawingml/2006/table">
            <a:tbl>
              <a:tblPr firstRow="1" bandRow="1">
                <a:tableStyleId>{5C22544A-7EE6-4342-B048-85BDC9FD1C3A}</a:tableStyleId>
              </a:tblPr>
              <a:tblGrid>
                <a:gridCol w="388800">
                  <a:extLst>
                    <a:ext uri="{9D8B030D-6E8A-4147-A177-3AD203B41FA5}">
                      <a16:colId xmlns:a16="http://schemas.microsoft.com/office/drawing/2014/main" val="3489417669"/>
                    </a:ext>
                  </a:extLst>
                </a:gridCol>
                <a:gridCol w="388800">
                  <a:extLst>
                    <a:ext uri="{9D8B030D-6E8A-4147-A177-3AD203B41FA5}">
                      <a16:colId xmlns:a16="http://schemas.microsoft.com/office/drawing/2014/main" val="3656947461"/>
                    </a:ext>
                  </a:extLst>
                </a:gridCol>
                <a:gridCol w="388800">
                  <a:extLst>
                    <a:ext uri="{9D8B030D-6E8A-4147-A177-3AD203B41FA5}">
                      <a16:colId xmlns:a16="http://schemas.microsoft.com/office/drawing/2014/main" val="1231333651"/>
                    </a:ext>
                  </a:extLst>
                </a:gridCol>
                <a:gridCol w="108000">
                  <a:extLst>
                    <a:ext uri="{9D8B030D-6E8A-4147-A177-3AD203B41FA5}">
                      <a16:colId xmlns:a16="http://schemas.microsoft.com/office/drawing/2014/main" val="1230725735"/>
                    </a:ext>
                  </a:extLst>
                </a:gridCol>
                <a:gridCol w="388800">
                  <a:extLst>
                    <a:ext uri="{9D8B030D-6E8A-4147-A177-3AD203B41FA5}">
                      <a16:colId xmlns:a16="http://schemas.microsoft.com/office/drawing/2014/main" val="1259956576"/>
                    </a:ext>
                  </a:extLst>
                </a:gridCol>
                <a:gridCol w="388800">
                  <a:extLst>
                    <a:ext uri="{9D8B030D-6E8A-4147-A177-3AD203B41FA5}">
                      <a16:colId xmlns:a16="http://schemas.microsoft.com/office/drawing/2014/main" val="31847190"/>
                    </a:ext>
                  </a:extLst>
                </a:gridCol>
                <a:gridCol w="388800">
                  <a:extLst>
                    <a:ext uri="{9D8B030D-6E8A-4147-A177-3AD203B41FA5}">
                      <a16:colId xmlns:a16="http://schemas.microsoft.com/office/drawing/2014/main" val="20006"/>
                    </a:ext>
                  </a:extLst>
                </a:gridCol>
              </a:tblGrid>
              <a:tr h="370840">
                <a:tc>
                  <a:txBody>
                    <a:bodyPr/>
                    <a:lstStyle/>
                    <a:p>
                      <a:pPr algn="ctr"/>
                      <a:endParaRPr lang="en-GB" sz="2400" b="0" dirty="0">
                        <a:solidFill>
                          <a:schemeClr val="tx1"/>
                        </a:solidFill>
                        <a:latin typeface="Myriad Pro Semibold"/>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2400" b="0" dirty="0">
                          <a:solidFill>
                            <a:schemeClr val="tx1"/>
                          </a:solidFill>
                          <a:latin typeface="Myriad Pro Semibold"/>
                        </a:rPr>
                        <a:t>2</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2400" b="0" dirty="0">
                          <a:solidFill>
                            <a:schemeClr val="tx1"/>
                          </a:solidFill>
                          <a:latin typeface="Myriad Pro Semibold"/>
                        </a:rPr>
                        <a:t>0</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2400" b="0" dirty="0">
                          <a:solidFill>
                            <a:schemeClr val="tx1"/>
                          </a:solidFill>
                          <a:latin typeface="Myriad Pro Semibold"/>
                        </a:rPr>
                        <a:t>,</a:t>
                      </a:r>
                    </a:p>
                  </a:txBody>
                  <a:tcPr marL="0" marR="0" marT="46800" marB="468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2400" b="0" dirty="0">
                          <a:solidFill>
                            <a:schemeClr val="tx1"/>
                          </a:solidFill>
                          <a:latin typeface="Myriad Pro Semibold"/>
                        </a:rPr>
                        <a:t>0</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2400" b="0" dirty="0">
                          <a:solidFill>
                            <a:schemeClr val="tx1"/>
                          </a:solidFill>
                          <a:latin typeface="Myriad Pro Semibold"/>
                        </a:rPr>
                        <a:t>0</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2400" b="0" dirty="0">
                          <a:solidFill>
                            <a:schemeClr val="tx1"/>
                          </a:solidFill>
                          <a:latin typeface="Myriad Pro Semibold"/>
                        </a:rPr>
                        <a:t>0</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85298813"/>
                  </a:ext>
                </a:extLst>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2400" dirty="0">
                          <a:solidFill>
                            <a:schemeClr val="tx1"/>
                          </a:solidFill>
                          <a:latin typeface="Arial" panose="020B0604020202020204" pitchFamily="34" charset="0"/>
                          <a:ea typeface="Myriad Pro Semibold" charset="0"/>
                          <a:cs typeface="Arial" panose="020B0604020202020204" pitchFamily="34" charset="0"/>
                        </a:rPr>
                        <a:t>−</a:t>
                      </a:r>
                      <a:endParaRPr lang="en-GB" sz="2400" dirty="0">
                        <a:solidFill>
                          <a:schemeClr val="tx1"/>
                        </a:solidFill>
                        <a:latin typeface="Myriad Pro Semibold" charset="0"/>
                        <a:ea typeface="Myriad Pro Semibold" charset="0"/>
                        <a:cs typeface="Myriad Pro Semibold"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2400" b="0" dirty="0">
                        <a:solidFill>
                          <a:schemeClr val="tx1"/>
                        </a:solidFill>
                        <a:latin typeface="Myriad Pro Semibold"/>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2400" b="0" dirty="0">
                          <a:solidFill>
                            <a:schemeClr val="tx1"/>
                          </a:solidFill>
                          <a:latin typeface="Myriad Pro Semibold"/>
                        </a:rPr>
                        <a:t>1</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2400" b="0" dirty="0">
                          <a:solidFill>
                            <a:schemeClr val="tx1"/>
                          </a:solidFill>
                          <a:latin typeface="Myriad Pro Semibold"/>
                        </a:rPr>
                        <a:t>,</a:t>
                      </a:r>
                    </a:p>
                  </a:txBody>
                  <a:tcPr marL="0" marR="0" marT="46800" marB="468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2400" b="0" dirty="0">
                          <a:solidFill>
                            <a:schemeClr val="tx1"/>
                          </a:solidFill>
                          <a:latin typeface="Myriad Pro Semibold"/>
                        </a:rPr>
                        <a:t>6</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2400" b="0" dirty="0">
                          <a:solidFill>
                            <a:schemeClr val="tx1"/>
                          </a:solidFill>
                          <a:latin typeface="Myriad Pro Semibold"/>
                        </a:rPr>
                        <a:t>5</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2400" b="0" dirty="0">
                          <a:solidFill>
                            <a:schemeClr val="tx1"/>
                          </a:solidFill>
                          <a:latin typeface="Myriad Pro Semibold"/>
                        </a:rPr>
                        <a:t>8</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56626197"/>
                  </a:ext>
                </a:extLst>
              </a:tr>
              <a:tr h="370840">
                <a:tc>
                  <a:txBody>
                    <a:bodyPr/>
                    <a:lstStyle/>
                    <a:p>
                      <a:pPr algn="ctr"/>
                      <a:endParaRPr lang="en-GB" sz="2400" b="0" dirty="0">
                        <a:solidFill>
                          <a:schemeClr val="tx1"/>
                        </a:solidFill>
                        <a:latin typeface="Myriad Pro Semibold"/>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2400" b="0" dirty="0">
                        <a:solidFill>
                          <a:srgbClr val="92D050"/>
                        </a:solidFill>
                        <a:latin typeface="Myriad Pro Semibold"/>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2400" b="0" dirty="0">
                        <a:solidFill>
                          <a:schemeClr val="tx1"/>
                        </a:solidFill>
                        <a:latin typeface="Myriad Pro Semibold"/>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2400" b="0" dirty="0">
                        <a:solidFill>
                          <a:schemeClr val="tx1"/>
                        </a:solidFill>
                        <a:latin typeface="Myriad Pro Semibold"/>
                      </a:endParaRPr>
                    </a:p>
                  </a:txBody>
                  <a:tcPr marL="0" marR="0" marT="46800" marB="468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2400" b="0" dirty="0">
                        <a:solidFill>
                          <a:schemeClr val="tx1"/>
                        </a:solidFill>
                        <a:latin typeface="Myriad Pro Semibold"/>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2400" b="0" dirty="0">
                        <a:solidFill>
                          <a:schemeClr val="tx1"/>
                        </a:solidFill>
                        <a:latin typeface="Myriad Pro Semibold"/>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2400" b="0" dirty="0">
                        <a:solidFill>
                          <a:schemeClr val="tx1"/>
                        </a:solidFill>
                        <a:latin typeface="Myriad Pro Semibold"/>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31195444"/>
                  </a:ext>
                </a:extLst>
              </a:tr>
            </a:tbl>
          </a:graphicData>
        </a:graphic>
      </p:graphicFrame>
      <p:sp>
        <p:nvSpPr>
          <p:cNvPr id="8" name="TextBox 7">
            <a:extLst>
              <a:ext uri="{FF2B5EF4-FFF2-40B4-BE49-F238E27FC236}">
                <a16:creationId xmlns:a16="http://schemas.microsoft.com/office/drawing/2014/main" id="{E346F4B4-4E36-4397-B60A-5724DD9C5B4D}"/>
              </a:ext>
            </a:extLst>
          </p:cNvPr>
          <p:cNvSpPr txBox="1"/>
          <p:nvPr/>
        </p:nvSpPr>
        <p:spPr bwMode="auto">
          <a:xfrm>
            <a:off x="5970525" y="3138885"/>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3</a:t>
            </a:r>
          </a:p>
        </p:txBody>
      </p:sp>
      <p:sp>
        <p:nvSpPr>
          <p:cNvPr id="9" name="TextBox 8">
            <a:extLst>
              <a:ext uri="{FF2B5EF4-FFF2-40B4-BE49-F238E27FC236}">
                <a16:creationId xmlns:a16="http://schemas.microsoft.com/office/drawing/2014/main" id="{D683ABF4-C3E4-49D4-83C5-9BC7D802A9CD}"/>
              </a:ext>
            </a:extLst>
          </p:cNvPr>
          <p:cNvSpPr txBox="1"/>
          <p:nvPr/>
        </p:nvSpPr>
        <p:spPr bwMode="auto">
          <a:xfrm>
            <a:off x="5774365" y="3138885"/>
            <a:ext cx="2519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a:t>
            </a:r>
          </a:p>
        </p:txBody>
      </p:sp>
      <p:sp>
        <p:nvSpPr>
          <p:cNvPr id="10" name="TextBox 9">
            <a:extLst>
              <a:ext uri="{FF2B5EF4-FFF2-40B4-BE49-F238E27FC236}">
                <a16:creationId xmlns:a16="http://schemas.microsoft.com/office/drawing/2014/main" id="{B2CD453F-61F4-4DD6-B74B-80FD1022AB0E}"/>
              </a:ext>
            </a:extLst>
          </p:cNvPr>
          <p:cNvSpPr txBox="1"/>
          <p:nvPr/>
        </p:nvSpPr>
        <p:spPr bwMode="auto">
          <a:xfrm>
            <a:off x="6360256" y="3138885"/>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4</a:t>
            </a:r>
          </a:p>
        </p:txBody>
      </p:sp>
      <p:sp>
        <p:nvSpPr>
          <p:cNvPr id="11" name="TextBox 10">
            <a:extLst>
              <a:ext uri="{FF2B5EF4-FFF2-40B4-BE49-F238E27FC236}">
                <a16:creationId xmlns:a16="http://schemas.microsoft.com/office/drawing/2014/main" id="{E2D61C7A-7892-49F7-B9AF-F4A5D6339726}"/>
              </a:ext>
            </a:extLst>
          </p:cNvPr>
          <p:cNvSpPr txBox="1"/>
          <p:nvPr/>
        </p:nvSpPr>
        <p:spPr bwMode="auto">
          <a:xfrm>
            <a:off x="6747643" y="3138885"/>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2</a:t>
            </a:r>
          </a:p>
        </p:txBody>
      </p:sp>
      <p:sp>
        <p:nvSpPr>
          <p:cNvPr id="12" name="TextBox 11">
            <a:extLst>
              <a:ext uri="{FF2B5EF4-FFF2-40B4-BE49-F238E27FC236}">
                <a16:creationId xmlns:a16="http://schemas.microsoft.com/office/drawing/2014/main" id="{5E7257DD-048A-4406-8D28-F3C420012B08}"/>
              </a:ext>
            </a:extLst>
          </p:cNvPr>
          <p:cNvSpPr txBox="1"/>
          <p:nvPr/>
        </p:nvSpPr>
        <p:spPr bwMode="auto">
          <a:xfrm>
            <a:off x="6654137" y="2140086"/>
            <a:ext cx="3097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dirty="0">
                <a:solidFill>
                  <a:srgbClr val="E72420"/>
                </a:solidFill>
                <a:latin typeface="Myriad Pro Semibold" charset="0"/>
                <a:ea typeface="Myriad Pro Semibold" charset="0"/>
                <a:cs typeface="Myriad Pro Semibold" charset="0"/>
              </a:rPr>
              <a:t>1</a:t>
            </a:r>
          </a:p>
        </p:txBody>
      </p:sp>
      <p:sp>
        <p:nvSpPr>
          <p:cNvPr id="17" name="TextBox 16">
            <a:extLst>
              <a:ext uri="{FF2B5EF4-FFF2-40B4-BE49-F238E27FC236}">
                <a16:creationId xmlns:a16="http://schemas.microsoft.com/office/drawing/2014/main" id="{2B6DA48B-CF60-4595-9B1E-7A5509D6FFF3}"/>
              </a:ext>
            </a:extLst>
          </p:cNvPr>
          <p:cNvSpPr txBox="1"/>
          <p:nvPr/>
        </p:nvSpPr>
        <p:spPr bwMode="auto">
          <a:xfrm>
            <a:off x="6465031" y="1963681"/>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E72420"/>
                </a:solidFill>
                <a:latin typeface="Myriad Pro Semibold" charset="0"/>
                <a:ea typeface="Myriad Pro Semibold" charset="0"/>
                <a:cs typeface="Myriad Pro Semibold" charset="0"/>
              </a:rPr>
              <a:t>9</a:t>
            </a:r>
          </a:p>
        </p:txBody>
      </p:sp>
      <p:cxnSp>
        <p:nvCxnSpPr>
          <p:cNvPr id="18" name="Straight Connector 17">
            <a:extLst>
              <a:ext uri="{FF2B5EF4-FFF2-40B4-BE49-F238E27FC236}">
                <a16:creationId xmlns:a16="http://schemas.microsoft.com/office/drawing/2014/main" id="{16592105-7C1B-4A3B-87B5-45DA69151B59}"/>
              </a:ext>
            </a:extLst>
          </p:cNvPr>
          <p:cNvCxnSpPr>
            <a:cxnSpLocks/>
          </p:cNvCxnSpPr>
          <p:nvPr/>
        </p:nvCxnSpPr>
        <p:spPr bwMode="auto">
          <a:xfrm>
            <a:off x="6420920" y="2324752"/>
            <a:ext cx="234950" cy="234950"/>
          </a:xfrm>
          <a:prstGeom prst="line">
            <a:avLst/>
          </a:prstGeom>
          <a:noFill/>
          <a:ln w="19050" cap="flat" cmpd="sng" algn="ctr">
            <a:solidFill>
              <a:srgbClr val="E7242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0" name="TextBox 19">
            <a:extLst>
              <a:ext uri="{FF2B5EF4-FFF2-40B4-BE49-F238E27FC236}">
                <a16:creationId xmlns:a16="http://schemas.microsoft.com/office/drawing/2014/main" id="{1424E845-2FBF-4961-ABBA-EF68C3E03FF5}"/>
              </a:ext>
            </a:extLst>
          </p:cNvPr>
          <p:cNvSpPr txBox="1"/>
          <p:nvPr/>
        </p:nvSpPr>
        <p:spPr bwMode="auto">
          <a:xfrm>
            <a:off x="6064732" y="1963681"/>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E72420"/>
                </a:solidFill>
                <a:latin typeface="Myriad Pro Semibold" charset="0"/>
                <a:ea typeface="Myriad Pro Semibold" charset="0"/>
                <a:cs typeface="Myriad Pro Semibold" charset="0"/>
              </a:rPr>
              <a:t>9</a:t>
            </a:r>
          </a:p>
        </p:txBody>
      </p:sp>
      <p:sp>
        <p:nvSpPr>
          <p:cNvPr id="21" name="TextBox 20">
            <a:extLst>
              <a:ext uri="{FF2B5EF4-FFF2-40B4-BE49-F238E27FC236}">
                <a16:creationId xmlns:a16="http://schemas.microsoft.com/office/drawing/2014/main" id="{8DBF5F7C-BC42-4587-B254-32511A70D538}"/>
              </a:ext>
            </a:extLst>
          </p:cNvPr>
          <p:cNvSpPr txBox="1"/>
          <p:nvPr/>
        </p:nvSpPr>
        <p:spPr bwMode="auto">
          <a:xfrm>
            <a:off x="5474341" y="3138885"/>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8</a:t>
            </a:r>
          </a:p>
        </p:txBody>
      </p:sp>
      <p:cxnSp>
        <p:nvCxnSpPr>
          <p:cNvPr id="22" name="Straight Connector 21">
            <a:extLst>
              <a:ext uri="{FF2B5EF4-FFF2-40B4-BE49-F238E27FC236}">
                <a16:creationId xmlns:a16="http://schemas.microsoft.com/office/drawing/2014/main" id="{9727CFD4-56EE-4FD1-B51B-97C6E0893E1B}"/>
              </a:ext>
            </a:extLst>
          </p:cNvPr>
          <p:cNvCxnSpPr>
            <a:cxnSpLocks/>
          </p:cNvCxnSpPr>
          <p:nvPr/>
        </p:nvCxnSpPr>
        <p:spPr bwMode="auto">
          <a:xfrm>
            <a:off x="6031144" y="2324752"/>
            <a:ext cx="234950" cy="234950"/>
          </a:xfrm>
          <a:prstGeom prst="line">
            <a:avLst/>
          </a:prstGeom>
          <a:noFill/>
          <a:ln w="19050" cap="flat" cmpd="sng" algn="ctr">
            <a:solidFill>
              <a:srgbClr val="E7242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3" name="TextBox 22">
            <a:extLst>
              <a:ext uri="{FF2B5EF4-FFF2-40B4-BE49-F238E27FC236}">
                <a16:creationId xmlns:a16="http://schemas.microsoft.com/office/drawing/2014/main" id="{8DBF5F7C-BC42-4587-B254-32511A70D538}"/>
              </a:ext>
            </a:extLst>
          </p:cNvPr>
          <p:cNvSpPr txBox="1"/>
          <p:nvPr/>
        </p:nvSpPr>
        <p:spPr bwMode="auto">
          <a:xfrm>
            <a:off x="5086003" y="3138885"/>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1</a:t>
            </a:r>
          </a:p>
        </p:txBody>
      </p:sp>
      <p:cxnSp>
        <p:nvCxnSpPr>
          <p:cNvPr id="24" name="Straight Connector 23">
            <a:extLst>
              <a:ext uri="{FF2B5EF4-FFF2-40B4-BE49-F238E27FC236}">
                <a16:creationId xmlns:a16="http://schemas.microsoft.com/office/drawing/2014/main" id="{9727CFD4-56EE-4FD1-B51B-97C6E0893E1B}"/>
              </a:ext>
            </a:extLst>
          </p:cNvPr>
          <p:cNvCxnSpPr>
            <a:cxnSpLocks/>
          </p:cNvCxnSpPr>
          <p:nvPr/>
        </p:nvCxnSpPr>
        <p:spPr bwMode="auto">
          <a:xfrm>
            <a:off x="5534960" y="2324752"/>
            <a:ext cx="234950" cy="234950"/>
          </a:xfrm>
          <a:prstGeom prst="line">
            <a:avLst/>
          </a:prstGeom>
          <a:noFill/>
          <a:ln w="19050" cap="flat" cmpd="sng" algn="ctr">
            <a:solidFill>
              <a:srgbClr val="E7242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 name="Straight Connector 24">
            <a:extLst>
              <a:ext uri="{FF2B5EF4-FFF2-40B4-BE49-F238E27FC236}">
                <a16:creationId xmlns:a16="http://schemas.microsoft.com/office/drawing/2014/main" id="{9727CFD4-56EE-4FD1-B51B-97C6E0893E1B}"/>
              </a:ext>
            </a:extLst>
          </p:cNvPr>
          <p:cNvCxnSpPr>
            <a:cxnSpLocks/>
          </p:cNvCxnSpPr>
          <p:nvPr/>
        </p:nvCxnSpPr>
        <p:spPr bwMode="auto">
          <a:xfrm>
            <a:off x="5146622" y="2324752"/>
            <a:ext cx="234950" cy="234950"/>
          </a:xfrm>
          <a:prstGeom prst="line">
            <a:avLst/>
          </a:prstGeom>
          <a:noFill/>
          <a:ln w="19050" cap="flat" cmpd="sng" algn="ctr">
            <a:solidFill>
              <a:srgbClr val="E7242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6" name="TextBox 25">
            <a:extLst>
              <a:ext uri="{FF2B5EF4-FFF2-40B4-BE49-F238E27FC236}">
                <a16:creationId xmlns:a16="http://schemas.microsoft.com/office/drawing/2014/main" id="{1424E845-2FBF-4961-ABBA-EF68C3E03FF5}"/>
              </a:ext>
            </a:extLst>
          </p:cNvPr>
          <p:cNvSpPr txBox="1"/>
          <p:nvPr/>
        </p:nvSpPr>
        <p:spPr bwMode="auto">
          <a:xfrm>
            <a:off x="5582585" y="1963681"/>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E72420"/>
                </a:solidFill>
                <a:latin typeface="Myriad Pro Semibold" charset="0"/>
                <a:ea typeface="Myriad Pro Semibold" charset="0"/>
                <a:cs typeface="Myriad Pro Semibold" charset="0"/>
              </a:rPr>
              <a:t>9</a:t>
            </a:r>
          </a:p>
        </p:txBody>
      </p:sp>
      <p:sp>
        <p:nvSpPr>
          <p:cNvPr id="27" name="TextBox 26">
            <a:extLst>
              <a:ext uri="{FF2B5EF4-FFF2-40B4-BE49-F238E27FC236}">
                <a16:creationId xmlns:a16="http://schemas.microsoft.com/office/drawing/2014/main" id="{1424E845-2FBF-4961-ABBA-EF68C3E03FF5}"/>
              </a:ext>
            </a:extLst>
          </p:cNvPr>
          <p:cNvSpPr txBox="1"/>
          <p:nvPr/>
        </p:nvSpPr>
        <p:spPr bwMode="auto">
          <a:xfrm>
            <a:off x="5180225" y="1963681"/>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E72420"/>
                </a:solidFill>
                <a:latin typeface="Myriad Pro Semibold" charset="0"/>
                <a:ea typeface="Myriad Pro Semibold" charset="0"/>
                <a:cs typeface="Myriad Pro Semibold" charset="0"/>
              </a:rPr>
              <a:t>1</a:t>
            </a:r>
          </a:p>
        </p:txBody>
      </p:sp>
      <p:sp>
        <p:nvSpPr>
          <p:cNvPr id="28" name="TextBox 27">
            <a:extLst>
              <a:ext uri="{FF2B5EF4-FFF2-40B4-BE49-F238E27FC236}">
                <a16:creationId xmlns:a16="http://schemas.microsoft.com/office/drawing/2014/main" id="{5E7257DD-048A-4406-8D28-F3C420012B08}"/>
              </a:ext>
            </a:extLst>
          </p:cNvPr>
          <p:cNvSpPr txBox="1"/>
          <p:nvPr/>
        </p:nvSpPr>
        <p:spPr bwMode="auto">
          <a:xfrm>
            <a:off x="6272463" y="2140086"/>
            <a:ext cx="3097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dirty="0">
                <a:solidFill>
                  <a:srgbClr val="E72420"/>
                </a:solidFill>
                <a:latin typeface="Myriad Pro Semibold" charset="0"/>
                <a:ea typeface="Myriad Pro Semibold" charset="0"/>
                <a:cs typeface="Myriad Pro Semibold" charset="0"/>
              </a:rPr>
              <a:t>1</a:t>
            </a:r>
          </a:p>
        </p:txBody>
      </p:sp>
      <p:sp>
        <p:nvSpPr>
          <p:cNvPr id="29" name="TextBox 28">
            <a:extLst>
              <a:ext uri="{FF2B5EF4-FFF2-40B4-BE49-F238E27FC236}">
                <a16:creationId xmlns:a16="http://schemas.microsoft.com/office/drawing/2014/main" id="{5E7257DD-048A-4406-8D28-F3C420012B08}"/>
              </a:ext>
            </a:extLst>
          </p:cNvPr>
          <p:cNvSpPr txBox="1"/>
          <p:nvPr/>
        </p:nvSpPr>
        <p:spPr bwMode="auto">
          <a:xfrm>
            <a:off x="5874961" y="2140086"/>
            <a:ext cx="3097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dirty="0">
                <a:solidFill>
                  <a:srgbClr val="E72420"/>
                </a:solidFill>
                <a:latin typeface="Myriad Pro Semibold" charset="0"/>
                <a:ea typeface="Myriad Pro Semibold" charset="0"/>
                <a:cs typeface="Myriad Pro Semibold" charset="0"/>
              </a:rPr>
              <a:t>1</a:t>
            </a:r>
          </a:p>
        </p:txBody>
      </p:sp>
      <p:sp>
        <p:nvSpPr>
          <p:cNvPr id="30" name="TextBox 29">
            <a:extLst>
              <a:ext uri="{FF2B5EF4-FFF2-40B4-BE49-F238E27FC236}">
                <a16:creationId xmlns:a16="http://schemas.microsoft.com/office/drawing/2014/main" id="{5E7257DD-048A-4406-8D28-F3C420012B08}"/>
              </a:ext>
            </a:extLst>
          </p:cNvPr>
          <p:cNvSpPr txBox="1"/>
          <p:nvPr/>
        </p:nvSpPr>
        <p:spPr bwMode="auto">
          <a:xfrm>
            <a:off x="5382046" y="2140086"/>
            <a:ext cx="3097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dirty="0">
                <a:solidFill>
                  <a:srgbClr val="E72420"/>
                </a:solidFill>
                <a:latin typeface="Myriad Pro Semibold" charset="0"/>
                <a:ea typeface="Myriad Pro Semibold" charset="0"/>
                <a:cs typeface="Myriad Pro Semibold" charset="0"/>
              </a:rPr>
              <a:t>1</a:t>
            </a:r>
          </a:p>
        </p:txBody>
      </p:sp>
    </p:spTree>
    <p:extLst>
      <p:ext uri="{BB962C8B-B14F-4D97-AF65-F5344CB8AC3E}">
        <p14:creationId xmlns:p14="http://schemas.microsoft.com/office/powerpoint/2010/main" val="35874544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wipe(left)">
                                      <p:cBhvr>
                                        <p:cTn id="12" dur="500"/>
                                        <p:tgtEl>
                                          <p:spTgt spid="25"/>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fade">
                                      <p:cBhvr>
                                        <p:cTn id="16" dur="500"/>
                                        <p:tgtEl>
                                          <p:spTgt spid="27"/>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30"/>
                                        </p:tgtEl>
                                        <p:attrNameLst>
                                          <p:attrName>style.visibility</p:attrName>
                                        </p:attrNameLst>
                                      </p:cBhvr>
                                      <p:to>
                                        <p:strVal val="visible"/>
                                      </p:to>
                                    </p:set>
                                    <p:animEffect transition="in" filter="fade">
                                      <p:cBhvr>
                                        <p:cTn id="20" dur="500"/>
                                        <p:tgtEl>
                                          <p:spTgt spid="30"/>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wipe(left)">
                                      <p:cBhvr>
                                        <p:cTn id="25" dur="500"/>
                                        <p:tgtEl>
                                          <p:spTgt spid="24"/>
                                        </p:tgtEl>
                                      </p:cBhvr>
                                    </p:animEffect>
                                  </p:childTnLst>
                                </p:cTn>
                              </p:par>
                            </p:childTnLst>
                          </p:cTn>
                        </p:par>
                        <p:par>
                          <p:cTn id="26" fill="hold">
                            <p:stCondLst>
                              <p:cond delay="500"/>
                            </p:stCondLst>
                            <p:childTnLst>
                              <p:par>
                                <p:cTn id="27" presetID="10" presetClass="entr" presetSubtype="0" fill="hold" grpId="0" nodeType="after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fade">
                                      <p:cBhvr>
                                        <p:cTn id="29" dur="500"/>
                                        <p:tgtEl>
                                          <p:spTgt spid="26"/>
                                        </p:tgtEl>
                                      </p:cBhvr>
                                    </p:animEffect>
                                  </p:childTnLst>
                                </p:cTn>
                              </p:par>
                            </p:childTnLst>
                          </p:cTn>
                        </p:par>
                        <p:par>
                          <p:cTn id="30" fill="hold">
                            <p:stCondLst>
                              <p:cond delay="1000"/>
                            </p:stCondLst>
                            <p:childTnLst>
                              <p:par>
                                <p:cTn id="31" presetID="10" presetClass="entr" presetSubtype="0" fill="hold" grpId="0" nodeType="afterEffect">
                                  <p:stCondLst>
                                    <p:cond delay="0"/>
                                  </p:stCondLst>
                                  <p:childTnLst>
                                    <p:set>
                                      <p:cBhvr>
                                        <p:cTn id="32" dur="1" fill="hold">
                                          <p:stCondLst>
                                            <p:cond delay="0"/>
                                          </p:stCondLst>
                                        </p:cTn>
                                        <p:tgtEl>
                                          <p:spTgt spid="29"/>
                                        </p:tgtEl>
                                        <p:attrNameLst>
                                          <p:attrName>style.visibility</p:attrName>
                                        </p:attrNameLst>
                                      </p:cBhvr>
                                      <p:to>
                                        <p:strVal val="visible"/>
                                      </p:to>
                                    </p:set>
                                    <p:animEffect transition="in" filter="fade">
                                      <p:cBhvr>
                                        <p:cTn id="33" dur="500"/>
                                        <p:tgtEl>
                                          <p:spTgt spid="29"/>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wipe(left)">
                                      <p:cBhvr>
                                        <p:cTn id="38" dur="500"/>
                                        <p:tgtEl>
                                          <p:spTgt spid="22"/>
                                        </p:tgtEl>
                                      </p:cBhvr>
                                    </p:animEffect>
                                  </p:childTnLst>
                                </p:cTn>
                              </p:par>
                            </p:childTnLst>
                          </p:cTn>
                        </p:par>
                        <p:par>
                          <p:cTn id="39" fill="hold">
                            <p:stCondLst>
                              <p:cond delay="500"/>
                            </p:stCondLst>
                            <p:childTnLst>
                              <p:par>
                                <p:cTn id="40" presetID="10" presetClass="entr" presetSubtype="0" fill="hold" grpId="0" nodeType="after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fade">
                                      <p:cBhvr>
                                        <p:cTn id="42" dur="500"/>
                                        <p:tgtEl>
                                          <p:spTgt spid="20"/>
                                        </p:tgtEl>
                                      </p:cBhvr>
                                    </p:animEffect>
                                  </p:childTnLst>
                                </p:cTn>
                              </p:par>
                            </p:childTnLst>
                          </p:cTn>
                        </p:par>
                        <p:par>
                          <p:cTn id="43" fill="hold">
                            <p:stCondLst>
                              <p:cond delay="1000"/>
                            </p:stCondLst>
                            <p:childTnLst>
                              <p:par>
                                <p:cTn id="44" presetID="10" presetClass="entr" presetSubtype="0" fill="hold" grpId="0" nodeType="after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fade">
                                      <p:cBhvr>
                                        <p:cTn id="46" dur="500"/>
                                        <p:tgtEl>
                                          <p:spTgt spid="28"/>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nodeType="click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wipe(left)">
                                      <p:cBhvr>
                                        <p:cTn id="51" dur="500"/>
                                        <p:tgtEl>
                                          <p:spTgt spid="18"/>
                                        </p:tgtEl>
                                      </p:cBhvr>
                                    </p:animEffect>
                                  </p:childTnLst>
                                </p:cTn>
                              </p:par>
                            </p:childTnLst>
                          </p:cTn>
                        </p:par>
                        <p:par>
                          <p:cTn id="52" fill="hold">
                            <p:stCondLst>
                              <p:cond delay="500"/>
                            </p:stCondLst>
                            <p:childTnLst>
                              <p:par>
                                <p:cTn id="53" presetID="10" presetClass="entr" presetSubtype="0" fill="hold" grpId="0" nodeType="after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fade">
                                      <p:cBhvr>
                                        <p:cTn id="55" dur="500"/>
                                        <p:tgtEl>
                                          <p:spTgt spid="17"/>
                                        </p:tgtEl>
                                      </p:cBhvr>
                                    </p:animEffect>
                                  </p:childTnLst>
                                </p:cTn>
                              </p:par>
                            </p:childTnLst>
                          </p:cTn>
                        </p:par>
                        <p:par>
                          <p:cTn id="56" fill="hold">
                            <p:stCondLst>
                              <p:cond delay="1000"/>
                            </p:stCondLst>
                            <p:childTnLst>
                              <p:par>
                                <p:cTn id="57" presetID="10" presetClass="entr" presetSubtype="0" fill="hold" grpId="0" nodeType="afterEffect">
                                  <p:stCondLst>
                                    <p:cond delay="0"/>
                                  </p:stCondLst>
                                  <p:childTnLst>
                                    <p:set>
                                      <p:cBhvr>
                                        <p:cTn id="58" dur="1" fill="hold">
                                          <p:stCondLst>
                                            <p:cond delay="0"/>
                                          </p:stCondLst>
                                        </p:cTn>
                                        <p:tgtEl>
                                          <p:spTgt spid="12"/>
                                        </p:tgtEl>
                                        <p:attrNameLst>
                                          <p:attrName>style.visibility</p:attrName>
                                        </p:attrNameLst>
                                      </p:cBhvr>
                                      <p:to>
                                        <p:strVal val="visible"/>
                                      </p:to>
                                    </p:set>
                                    <p:animEffect transition="in" filter="fade">
                                      <p:cBhvr>
                                        <p:cTn id="59" dur="500"/>
                                        <p:tgtEl>
                                          <p:spTgt spid="12"/>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grpId="0" nodeType="clickEffect">
                                  <p:stCondLst>
                                    <p:cond delay="0"/>
                                  </p:stCondLst>
                                  <p:childTnLst>
                                    <p:set>
                                      <p:cBhvr>
                                        <p:cTn id="63" dur="1" fill="hold">
                                          <p:stCondLst>
                                            <p:cond delay="0"/>
                                          </p:stCondLst>
                                        </p:cTn>
                                        <p:tgtEl>
                                          <p:spTgt spid="11"/>
                                        </p:tgtEl>
                                        <p:attrNameLst>
                                          <p:attrName>style.visibility</p:attrName>
                                        </p:attrNameLst>
                                      </p:cBhvr>
                                      <p:to>
                                        <p:strVal val="visible"/>
                                      </p:to>
                                    </p:set>
                                    <p:animEffect transition="in" filter="fade">
                                      <p:cBhvr>
                                        <p:cTn id="64" dur="500"/>
                                        <p:tgtEl>
                                          <p:spTgt spid="11"/>
                                        </p:tgtEl>
                                      </p:cBhvr>
                                    </p:animEffect>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grpId="0" nodeType="clickEffect">
                                  <p:stCondLst>
                                    <p:cond delay="0"/>
                                  </p:stCondLst>
                                  <p:childTnLst>
                                    <p:set>
                                      <p:cBhvr>
                                        <p:cTn id="68" dur="1" fill="hold">
                                          <p:stCondLst>
                                            <p:cond delay="0"/>
                                          </p:stCondLst>
                                        </p:cTn>
                                        <p:tgtEl>
                                          <p:spTgt spid="10"/>
                                        </p:tgtEl>
                                        <p:attrNameLst>
                                          <p:attrName>style.visibility</p:attrName>
                                        </p:attrNameLst>
                                      </p:cBhvr>
                                      <p:to>
                                        <p:strVal val="visible"/>
                                      </p:to>
                                    </p:set>
                                    <p:animEffect transition="in" filter="fade">
                                      <p:cBhvr>
                                        <p:cTn id="69" dur="500"/>
                                        <p:tgtEl>
                                          <p:spTgt spid="10"/>
                                        </p:tgtEl>
                                      </p:cBhvr>
                                    </p:animEffect>
                                  </p:childTnLst>
                                </p:cTn>
                              </p:par>
                            </p:childTnLst>
                          </p:cTn>
                        </p:par>
                      </p:childTnLst>
                    </p:cTn>
                  </p:par>
                  <p:par>
                    <p:cTn id="70" fill="hold">
                      <p:stCondLst>
                        <p:cond delay="indefinite"/>
                      </p:stCondLst>
                      <p:childTnLst>
                        <p:par>
                          <p:cTn id="71" fill="hold">
                            <p:stCondLst>
                              <p:cond delay="0"/>
                            </p:stCondLst>
                            <p:childTnLst>
                              <p:par>
                                <p:cTn id="72" presetID="10" presetClass="entr" presetSubtype="0" fill="hold" grpId="0" nodeType="clickEffect">
                                  <p:stCondLst>
                                    <p:cond delay="0"/>
                                  </p:stCondLst>
                                  <p:childTnLst>
                                    <p:set>
                                      <p:cBhvr>
                                        <p:cTn id="73" dur="1" fill="hold">
                                          <p:stCondLst>
                                            <p:cond delay="0"/>
                                          </p:stCondLst>
                                        </p:cTn>
                                        <p:tgtEl>
                                          <p:spTgt spid="8"/>
                                        </p:tgtEl>
                                        <p:attrNameLst>
                                          <p:attrName>style.visibility</p:attrName>
                                        </p:attrNameLst>
                                      </p:cBhvr>
                                      <p:to>
                                        <p:strVal val="visible"/>
                                      </p:to>
                                    </p:set>
                                    <p:animEffect transition="in" filter="fade">
                                      <p:cBhvr>
                                        <p:cTn id="74" dur="500"/>
                                        <p:tgtEl>
                                          <p:spTgt spid="8"/>
                                        </p:tgtEl>
                                      </p:cBhvr>
                                    </p:animEffect>
                                  </p:childTnLst>
                                </p:cTn>
                              </p:par>
                            </p:childTnLst>
                          </p:cTn>
                        </p:par>
                      </p:childTnLst>
                    </p:cTn>
                  </p:par>
                  <p:par>
                    <p:cTn id="75" fill="hold">
                      <p:stCondLst>
                        <p:cond delay="indefinite"/>
                      </p:stCondLst>
                      <p:childTnLst>
                        <p:par>
                          <p:cTn id="76" fill="hold">
                            <p:stCondLst>
                              <p:cond delay="0"/>
                            </p:stCondLst>
                            <p:childTnLst>
                              <p:par>
                                <p:cTn id="77" presetID="10" presetClass="entr" presetSubtype="0" fill="hold" grpId="0" nodeType="clickEffect">
                                  <p:stCondLst>
                                    <p:cond delay="0"/>
                                  </p:stCondLst>
                                  <p:childTnLst>
                                    <p:set>
                                      <p:cBhvr>
                                        <p:cTn id="78" dur="1" fill="hold">
                                          <p:stCondLst>
                                            <p:cond delay="0"/>
                                          </p:stCondLst>
                                        </p:cTn>
                                        <p:tgtEl>
                                          <p:spTgt spid="21"/>
                                        </p:tgtEl>
                                        <p:attrNameLst>
                                          <p:attrName>style.visibility</p:attrName>
                                        </p:attrNameLst>
                                      </p:cBhvr>
                                      <p:to>
                                        <p:strVal val="visible"/>
                                      </p:to>
                                    </p:set>
                                    <p:animEffect transition="in" filter="fade">
                                      <p:cBhvr>
                                        <p:cTn id="79" dur="500"/>
                                        <p:tgtEl>
                                          <p:spTgt spid="21"/>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9"/>
                                        </p:tgtEl>
                                        <p:attrNameLst>
                                          <p:attrName>style.visibility</p:attrName>
                                        </p:attrNameLst>
                                      </p:cBhvr>
                                      <p:to>
                                        <p:strVal val="visible"/>
                                      </p:to>
                                    </p:set>
                                    <p:animEffect transition="in" filter="fade">
                                      <p:cBhvr>
                                        <p:cTn id="82" dur="500"/>
                                        <p:tgtEl>
                                          <p:spTgt spid="9"/>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grpId="0" nodeType="clickEffect">
                                  <p:stCondLst>
                                    <p:cond delay="0"/>
                                  </p:stCondLst>
                                  <p:childTnLst>
                                    <p:set>
                                      <p:cBhvr>
                                        <p:cTn id="86" dur="1" fill="hold">
                                          <p:stCondLst>
                                            <p:cond delay="0"/>
                                          </p:stCondLst>
                                        </p:cTn>
                                        <p:tgtEl>
                                          <p:spTgt spid="23"/>
                                        </p:tgtEl>
                                        <p:attrNameLst>
                                          <p:attrName>style.visibility</p:attrName>
                                        </p:attrNameLst>
                                      </p:cBhvr>
                                      <p:to>
                                        <p:strVal val="visible"/>
                                      </p:to>
                                    </p:set>
                                    <p:animEffect transition="in" filter="fade">
                                      <p:cBhvr>
                                        <p:cTn id="8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7" grpId="0"/>
      <p:bldP spid="20" grpId="0"/>
      <p:bldP spid="21" grpId="0"/>
      <p:bldP spid="23" grpId="0"/>
      <p:bldP spid="26" grpId="0"/>
      <p:bldP spid="27" grpId="0"/>
      <p:bldP spid="28" grpId="0"/>
      <p:bldP spid="29" grpId="0"/>
      <p:bldP spid="30" grpId="0"/>
    </p:bld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7" name="Table 26">
            <a:extLst>
              <a:ext uri="{FF2B5EF4-FFF2-40B4-BE49-F238E27FC236}">
                <a16:creationId xmlns:a16="http://schemas.microsoft.com/office/drawing/2014/main" id="{1DBA6F4B-557D-4347-AFC5-F2AA794DA3D5}"/>
              </a:ext>
            </a:extLst>
          </p:cNvPr>
          <p:cNvGraphicFramePr>
            <a:graphicFrameLocks noGrp="1"/>
          </p:cNvGraphicFramePr>
          <p:nvPr/>
        </p:nvGraphicFramePr>
        <p:xfrm>
          <a:off x="4679699" y="2221925"/>
          <a:ext cx="2440800" cy="1378080"/>
        </p:xfrm>
        <a:graphic>
          <a:graphicData uri="http://schemas.openxmlformats.org/drawingml/2006/table">
            <a:tbl>
              <a:tblPr firstRow="1" bandRow="1">
                <a:tableStyleId>{5C22544A-7EE6-4342-B048-85BDC9FD1C3A}</a:tableStyleId>
              </a:tblPr>
              <a:tblGrid>
                <a:gridCol w="388800">
                  <a:extLst>
                    <a:ext uri="{9D8B030D-6E8A-4147-A177-3AD203B41FA5}">
                      <a16:colId xmlns:a16="http://schemas.microsoft.com/office/drawing/2014/main" val="3489417669"/>
                    </a:ext>
                  </a:extLst>
                </a:gridCol>
                <a:gridCol w="388800">
                  <a:extLst>
                    <a:ext uri="{9D8B030D-6E8A-4147-A177-3AD203B41FA5}">
                      <a16:colId xmlns:a16="http://schemas.microsoft.com/office/drawing/2014/main" val="3656947461"/>
                    </a:ext>
                  </a:extLst>
                </a:gridCol>
                <a:gridCol w="388800">
                  <a:extLst>
                    <a:ext uri="{9D8B030D-6E8A-4147-A177-3AD203B41FA5}">
                      <a16:colId xmlns:a16="http://schemas.microsoft.com/office/drawing/2014/main" val="1231333651"/>
                    </a:ext>
                  </a:extLst>
                </a:gridCol>
                <a:gridCol w="108000">
                  <a:extLst>
                    <a:ext uri="{9D8B030D-6E8A-4147-A177-3AD203B41FA5}">
                      <a16:colId xmlns:a16="http://schemas.microsoft.com/office/drawing/2014/main" val="1230725735"/>
                    </a:ext>
                  </a:extLst>
                </a:gridCol>
                <a:gridCol w="388800">
                  <a:extLst>
                    <a:ext uri="{9D8B030D-6E8A-4147-A177-3AD203B41FA5}">
                      <a16:colId xmlns:a16="http://schemas.microsoft.com/office/drawing/2014/main" val="1259956576"/>
                    </a:ext>
                  </a:extLst>
                </a:gridCol>
                <a:gridCol w="388800">
                  <a:extLst>
                    <a:ext uri="{9D8B030D-6E8A-4147-A177-3AD203B41FA5}">
                      <a16:colId xmlns:a16="http://schemas.microsoft.com/office/drawing/2014/main" val="31847190"/>
                    </a:ext>
                  </a:extLst>
                </a:gridCol>
                <a:gridCol w="388800">
                  <a:extLst>
                    <a:ext uri="{9D8B030D-6E8A-4147-A177-3AD203B41FA5}">
                      <a16:colId xmlns:a16="http://schemas.microsoft.com/office/drawing/2014/main" val="20006"/>
                    </a:ext>
                  </a:extLst>
                </a:gridCol>
              </a:tblGrid>
              <a:tr h="370840">
                <a:tc>
                  <a:txBody>
                    <a:bodyPr/>
                    <a:lstStyle/>
                    <a:p>
                      <a:pPr algn="ctr"/>
                      <a:endParaRPr lang="en-GB" sz="2400" b="0" dirty="0">
                        <a:solidFill>
                          <a:schemeClr val="tx1"/>
                        </a:solidFill>
                        <a:latin typeface="Myriad Pro Semibold"/>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2400" b="0" dirty="0">
                          <a:solidFill>
                            <a:schemeClr val="tx1"/>
                          </a:solidFill>
                          <a:latin typeface="Myriad Pro Semibold"/>
                        </a:rPr>
                        <a:t>1</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2400" b="0" dirty="0">
                          <a:solidFill>
                            <a:schemeClr val="tx1"/>
                          </a:solidFill>
                          <a:latin typeface="Myriad Pro Semibold"/>
                        </a:rPr>
                        <a:t>9</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2400" b="0" dirty="0">
                          <a:solidFill>
                            <a:schemeClr val="tx1"/>
                          </a:solidFill>
                          <a:latin typeface="Myriad Pro Semibold"/>
                        </a:rPr>
                        <a:t>,</a:t>
                      </a:r>
                    </a:p>
                  </a:txBody>
                  <a:tcPr marL="0" marR="0" marT="46800" marB="468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2400" b="0" dirty="0">
                          <a:solidFill>
                            <a:schemeClr val="tx1"/>
                          </a:solidFill>
                          <a:latin typeface="Myriad Pro Semibold"/>
                        </a:rPr>
                        <a:t>9</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2400" b="0" dirty="0">
                          <a:solidFill>
                            <a:schemeClr val="tx1"/>
                          </a:solidFill>
                          <a:latin typeface="Myriad Pro Semibold"/>
                        </a:rPr>
                        <a:t>9</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2400" b="0" dirty="0">
                          <a:solidFill>
                            <a:schemeClr val="tx1"/>
                          </a:solidFill>
                          <a:latin typeface="Myriad Pro Semibold"/>
                        </a:rPr>
                        <a:t>9</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85298813"/>
                  </a:ext>
                </a:extLst>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2400" dirty="0">
                          <a:solidFill>
                            <a:schemeClr val="tx1"/>
                          </a:solidFill>
                          <a:latin typeface="Arial" panose="020B0604020202020204" pitchFamily="34" charset="0"/>
                          <a:ea typeface="Myriad Pro Semibold" charset="0"/>
                          <a:cs typeface="Arial" panose="020B0604020202020204" pitchFamily="34" charset="0"/>
                        </a:rPr>
                        <a:t>−</a:t>
                      </a:r>
                      <a:endParaRPr lang="en-GB" sz="2400" dirty="0">
                        <a:solidFill>
                          <a:schemeClr val="tx1"/>
                        </a:solidFill>
                        <a:latin typeface="Myriad Pro Semibold" charset="0"/>
                        <a:ea typeface="Myriad Pro Semibold" charset="0"/>
                        <a:cs typeface="Myriad Pro Semibold"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2400" b="0" dirty="0">
                        <a:solidFill>
                          <a:schemeClr val="tx1"/>
                        </a:solidFill>
                        <a:latin typeface="Myriad Pro Semibold"/>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2400" b="0" dirty="0">
                          <a:solidFill>
                            <a:schemeClr val="tx1"/>
                          </a:solidFill>
                          <a:latin typeface="Myriad Pro Semibold"/>
                        </a:rPr>
                        <a:t>1</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2400" b="0" dirty="0">
                          <a:solidFill>
                            <a:schemeClr val="tx1"/>
                          </a:solidFill>
                          <a:latin typeface="Myriad Pro Semibold"/>
                        </a:rPr>
                        <a:t>,</a:t>
                      </a:r>
                    </a:p>
                  </a:txBody>
                  <a:tcPr marL="0" marR="0" marT="46800" marB="468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2400" b="0" dirty="0">
                          <a:solidFill>
                            <a:schemeClr val="tx1"/>
                          </a:solidFill>
                          <a:latin typeface="Myriad Pro Semibold"/>
                        </a:rPr>
                        <a:t>6</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2400" b="0" dirty="0">
                          <a:solidFill>
                            <a:schemeClr val="tx1"/>
                          </a:solidFill>
                          <a:latin typeface="Myriad Pro Semibold"/>
                        </a:rPr>
                        <a:t>5</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2400" b="0" dirty="0">
                          <a:solidFill>
                            <a:schemeClr val="tx1"/>
                          </a:solidFill>
                          <a:latin typeface="Myriad Pro Semibold"/>
                        </a:rPr>
                        <a:t>7</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56626197"/>
                  </a:ext>
                </a:extLst>
              </a:tr>
              <a:tr h="370840">
                <a:tc>
                  <a:txBody>
                    <a:bodyPr/>
                    <a:lstStyle/>
                    <a:p>
                      <a:pPr algn="ctr"/>
                      <a:endParaRPr lang="en-GB" sz="2400" b="0" dirty="0">
                        <a:solidFill>
                          <a:schemeClr val="tx1"/>
                        </a:solidFill>
                        <a:latin typeface="Myriad Pro Semibold"/>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2400" b="0" dirty="0">
                        <a:solidFill>
                          <a:srgbClr val="92D050"/>
                        </a:solidFill>
                        <a:latin typeface="Myriad Pro Semibold"/>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2400" b="0" dirty="0">
                        <a:solidFill>
                          <a:schemeClr val="tx1"/>
                        </a:solidFill>
                        <a:latin typeface="Myriad Pro Semibold"/>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2400" b="0" dirty="0">
                        <a:solidFill>
                          <a:schemeClr val="tx1"/>
                        </a:solidFill>
                        <a:latin typeface="Myriad Pro Semibold"/>
                      </a:endParaRPr>
                    </a:p>
                  </a:txBody>
                  <a:tcPr marL="0" marR="0" marT="46800" marB="468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2400" b="0" dirty="0">
                        <a:solidFill>
                          <a:schemeClr val="tx1"/>
                        </a:solidFill>
                        <a:latin typeface="Myriad Pro Semibold"/>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2400" b="0" dirty="0">
                        <a:solidFill>
                          <a:schemeClr val="tx1"/>
                        </a:solidFill>
                        <a:latin typeface="Myriad Pro Semibold"/>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2400" b="0" dirty="0">
                        <a:solidFill>
                          <a:schemeClr val="tx1"/>
                        </a:solidFill>
                        <a:latin typeface="Myriad Pro Semibold"/>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31195444"/>
                  </a:ext>
                </a:extLst>
              </a:tr>
            </a:tbl>
          </a:graphicData>
        </a:graphic>
      </p:graphicFrame>
      <p:sp>
        <p:nvSpPr>
          <p:cNvPr id="2" name="Text Placeholder 1"/>
          <p:cNvSpPr>
            <a:spLocks noGrp="1"/>
          </p:cNvSpPr>
          <p:nvPr>
            <p:ph type="body" sz="quarter" idx="11"/>
          </p:nvPr>
        </p:nvSpPr>
        <p:spPr/>
        <p:txBody>
          <a:bodyPr/>
          <a:lstStyle/>
          <a:p>
            <a:r>
              <a:rPr lang="en-US" dirty="0"/>
              <a:t>1.29 Equivalence and compensation – step 3:9</a:t>
            </a:r>
          </a:p>
        </p:txBody>
      </p:sp>
      <p:sp>
        <p:nvSpPr>
          <p:cNvPr id="7" name="TextBox 6">
            <a:extLst>
              <a:ext uri="{FF2B5EF4-FFF2-40B4-BE49-F238E27FC236}">
                <a16:creationId xmlns:a16="http://schemas.microsoft.com/office/drawing/2014/main" id="{D683ABF4-C3E4-49D4-83C5-9BC7D802A9CD}"/>
              </a:ext>
            </a:extLst>
          </p:cNvPr>
          <p:cNvSpPr txBox="1"/>
          <p:nvPr/>
        </p:nvSpPr>
        <p:spPr bwMode="auto">
          <a:xfrm>
            <a:off x="5774365" y="3141797"/>
            <a:ext cx="2519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a:t>
            </a:r>
          </a:p>
        </p:txBody>
      </p:sp>
      <p:sp>
        <p:nvSpPr>
          <p:cNvPr id="24" name="TextBox 23">
            <a:extLst>
              <a:ext uri="{FF2B5EF4-FFF2-40B4-BE49-F238E27FC236}">
                <a16:creationId xmlns:a16="http://schemas.microsoft.com/office/drawing/2014/main" id="{F161F96B-E182-485C-9BBA-CD435EA45383}"/>
              </a:ext>
            </a:extLst>
          </p:cNvPr>
          <p:cNvSpPr txBox="1"/>
          <p:nvPr/>
        </p:nvSpPr>
        <p:spPr bwMode="auto">
          <a:xfrm>
            <a:off x="7612716" y="1017454"/>
            <a:ext cx="139172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 18,342</a:t>
            </a:r>
          </a:p>
        </p:txBody>
      </p:sp>
      <p:sp>
        <p:nvSpPr>
          <p:cNvPr id="25" name="TextBox 24">
            <a:extLst>
              <a:ext uri="{FF2B5EF4-FFF2-40B4-BE49-F238E27FC236}">
                <a16:creationId xmlns:a16="http://schemas.microsoft.com/office/drawing/2014/main" id="{7F1816F8-F1B0-4998-A416-B7B9248A4619}"/>
              </a:ext>
            </a:extLst>
          </p:cNvPr>
          <p:cNvSpPr txBox="1"/>
          <p:nvPr/>
        </p:nvSpPr>
        <p:spPr bwMode="auto">
          <a:xfrm>
            <a:off x="3140929" y="1017454"/>
            <a:ext cx="463680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20,000 − 1,658 = 19,999 − 1,657</a:t>
            </a:r>
          </a:p>
        </p:txBody>
      </p:sp>
      <p:sp>
        <p:nvSpPr>
          <p:cNvPr id="28" name="TextBox 27">
            <a:extLst>
              <a:ext uri="{FF2B5EF4-FFF2-40B4-BE49-F238E27FC236}">
                <a16:creationId xmlns:a16="http://schemas.microsoft.com/office/drawing/2014/main" id="{E346F4B4-4E36-4397-B60A-5724DD9C5B4D}"/>
              </a:ext>
            </a:extLst>
          </p:cNvPr>
          <p:cNvSpPr txBox="1"/>
          <p:nvPr/>
        </p:nvSpPr>
        <p:spPr bwMode="auto">
          <a:xfrm>
            <a:off x="5969024" y="3141712"/>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3</a:t>
            </a:r>
          </a:p>
        </p:txBody>
      </p:sp>
      <p:sp>
        <p:nvSpPr>
          <p:cNvPr id="30" name="TextBox 29">
            <a:extLst>
              <a:ext uri="{FF2B5EF4-FFF2-40B4-BE49-F238E27FC236}">
                <a16:creationId xmlns:a16="http://schemas.microsoft.com/office/drawing/2014/main" id="{B2CD453F-61F4-4DD6-B74B-80FD1022AB0E}"/>
              </a:ext>
            </a:extLst>
          </p:cNvPr>
          <p:cNvSpPr txBox="1"/>
          <p:nvPr/>
        </p:nvSpPr>
        <p:spPr bwMode="auto">
          <a:xfrm>
            <a:off x="6358755" y="3141712"/>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4</a:t>
            </a:r>
          </a:p>
        </p:txBody>
      </p:sp>
      <p:sp>
        <p:nvSpPr>
          <p:cNvPr id="31" name="TextBox 30">
            <a:extLst>
              <a:ext uri="{FF2B5EF4-FFF2-40B4-BE49-F238E27FC236}">
                <a16:creationId xmlns:a16="http://schemas.microsoft.com/office/drawing/2014/main" id="{E2D61C7A-7892-49F7-B9AF-F4A5D6339726}"/>
              </a:ext>
            </a:extLst>
          </p:cNvPr>
          <p:cNvSpPr txBox="1"/>
          <p:nvPr/>
        </p:nvSpPr>
        <p:spPr bwMode="auto">
          <a:xfrm>
            <a:off x="6746142" y="3141712"/>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2</a:t>
            </a:r>
          </a:p>
        </p:txBody>
      </p:sp>
      <p:sp>
        <p:nvSpPr>
          <p:cNvPr id="34" name="TextBox 33">
            <a:extLst>
              <a:ext uri="{FF2B5EF4-FFF2-40B4-BE49-F238E27FC236}">
                <a16:creationId xmlns:a16="http://schemas.microsoft.com/office/drawing/2014/main" id="{8DBF5F7C-BC42-4587-B254-32511A70D538}"/>
              </a:ext>
            </a:extLst>
          </p:cNvPr>
          <p:cNvSpPr txBox="1"/>
          <p:nvPr/>
        </p:nvSpPr>
        <p:spPr bwMode="auto">
          <a:xfrm>
            <a:off x="5472840" y="3141712"/>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8</a:t>
            </a:r>
          </a:p>
        </p:txBody>
      </p:sp>
      <p:sp>
        <p:nvSpPr>
          <p:cNvPr id="36" name="TextBox 35">
            <a:extLst>
              <a:ext uri="{FF2B5EF4-FFF2-40B4-BE49-F238E27FC236}">
                <a16:creationId xmlns:a16="http://schemas.microsoft.com/office/drawing/2014/main" id="{8DBF5F7C-BC42-4587-B254-32511A70D538}"/>
              </a:ext>
            </a:extLst>
          </p:cNvPr>
          <p:cNvSpPr txBox="1"/>
          <p:nvPr/>
        </p:nvSpPr>
        <p:spPr bwMode="auto">
          <a:xfrm>
            <a:off x="5084502" y="3141712"/>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1</a:t>
            </a:r>
          </a:p>
        </p:txBody>
      </p:sp>
      <p:pic>
        <p:nvPicPr>
          <p:cNvPr id="32" name="Picture 31" descr="A close up of a logo  Description generated with very high confidence">
            <a:extLst>
              <a:ext uri="{FF2B5EF4-FFF2-40B4-BE49-F238E27FC236}">
                <a16:creationId xmlns:a16="http://schemas.microsoft.com/office/drawing/2014/main" id="{4FB0B767-C67B-4D7C-B06F-04B9F4F5FC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21530" y="4740495"/>
            <a:ext cx="6948943" cy="372844"/>
          </a:xfrm>
          <a:prstGeom prst="rect">
            <a:avLst/>
          </a:prstGeom>
        </p:spPr>
      </p:pic>
      <p:pic>
        <p:nvPicPr>
          <p:cNvPr id="35" name="Picture 34" descr="A close up of a logo  Description generated with very high confidence">
            <a:extLst>
              <a:ext uri="{FF2B5EF4-FFF2-40B4-BE49-F238E27FC236}">
                <a16:creationId xmlns:a16="http://schemas.microsoft.com/office/drawing/2014/main" id="{92AEA86E-A457-4B50-AF89-8B467DB4FF8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91494" y="4340431"/>
            <a:ext cx="5825009" cy="372844"/>
          </a:xfrm>
          <a:prstGeom prst="rect">
            <a:avLst/>
          </a:prstGeom>
        </p:spPr>
      </p:pic>
      <p:pic>
        <p:nvPicPr>
          <p:cNvPr id="38" name="Picture 37">
            <a:extLst>
              <a:ext uri="{FF2B5EF4-FFF2-40B4-BE49-F238E27FC236}">
                <a16:creationId xmlns:a16="http://schemas.microsoft.com/office/drawing/2014/main" id="{491522F4-0254-4575-8604-9D6B10BDDC1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824485" y="5138178"/>
            <a:ext cx="5825009" cy="372844"/>
          </a:xfrm>
          <a:prstGeom prst="rect">
            <a:avLst/>
          </a:prstGeom>
        </p:spPr>
      </p:pic>
      <p:graphicFrame>
        <p:nvGraphicFramePr>
          <p:cNvPr id="15" name="Table 14">
            <a:extLst>
              <a:ext uri="{FF2B5EF4-FFF2-40B4-BE49-F238E27FC236}">
                <a16:creationId xmlns:a16="http://schemas.microsoft.com/office/drawing/2014/main" id="{690A8100-FEB3-4864-A6FB-A827C41201AE}"/>
              </a:ext>
            </a:extLst>
          </p:cNvPr>
          <p:cNvGraphicFramePr>
            <a:graphicFrameLocks noGrp="1"/>
          </p:cNvGraphicFramePr>
          <p:nvPr/>
        </p:nvGraphicFramePr>
        <p:xfrm>
          <a:off x="4679699" y="2220850"/>
          <a:ext cx="2440800" cy="1378080"/>
        </p:xfrm>
        <a:graphic>
          <a:graphicData uri="http://schemas.openxmlformats.org/drawingml/2006/table">
            <a:tbl>
              <a:tblPr firstRow="1" bandRow="1">
                <a:tableStyleId>{5C22544A-7EE6-4342-B048-85BDC9FD1C3A}</a:tableStyleId>
              </a:tblPr>
              <a:tblGrid>
                <a:gridCol w="388800">
                  <a:extLst>
                    <a:ext uri="{9D8B030D-6E8A-4147-A177-3AD203B41FA5}">
                      <a16:colId xmlns:a16="http://schemas.microsoft.com/office/drawing/2014/main" val="3489417669"/>
                    </a:ext>
                  </a:extLst>
                </a:gridCol>
                <a:gridCol w="388800">
                  <a:extLst>
                    <a:ext uri="{9D8B030D-6E8A-4147-A177-3AD203B41FA5}">
                      <a16:colId xmlns:a16="http://schemas.microsoft.com/office/drawing/2014/main" val="3656947461"/>
                    </a:ext>
                  </a:extLst>
                </a:gridCol>
                <a:gridCol w="388800">
                  <a:extLst>
                    <a:ext uri="{9D8B030D-6E8A-4147-A177-3AD203B41FA5}">
                      <a16:colId xmlns:a16="http://schemas.microsoft.com/office/drawing/2014/main" val="1231333651"/>
                    </a:ext>
                  </a:extLst>
                </a:gridCol>
                <a:gridCol w="108000">
                  <a:extLst>
                    <a:ext uri="{9D8B030D-6E8A-4147-A177-3AD203B41FA5}">
                      <a16:colId xmlns:a16="http://schemas.microsoft.com/office/drawing/2014/main" val="1230725735"/>
                    </a:ext>
                  </a:extLst>
                </a:gridCol>
                <a:gridCol w="388800">
                  <a:extLst>
                    <a:ext uri="{9D8B030D-6E8A-4147-A177-3AD203B41FA5}">
                      <a16:colId xmlns:a16="http://schemas.microsoft.com/office/drawing/2014/main" val="1259956576"/>
                    </a:ext>
                  </a:extLst>
                </a:gridCol>
                <a:gridCol w="388800">
                  <a:extLst>
                    <a:ext uri="{9D8B030D-6E8A-4147-A177-3AD203B41FA5}">
                      <a16:colId xmlns:a16="http://schemas.microsoft.com/office/drawing/2014/main" val="31847190"/>
                    </a:ext>
                  </a:extLst>
                </a:gridCol>
                <a:gridCol w="388800">
                  <a:extLst>
                    <a:ext uri="{9D8B030D-6E8A-4147-A177-3AD203B41FA5}">
                      <a16:colId xmlns:a16="http://schemas.microsoft.com/office/drawing/2014/main" val="20006"/>
                    </a:ext>
                  </a:extLst>
                </a:gridCol>
              </a:tblGrid>
              <a:tr h="370840">
                <a:tc>
                  <a:txBody>
                    <a:bodyPr/>
                    <a:lstStyle/>
                    <a:p>
                      <a:pPr algn="ctr"/>
                      <a:endParaRPr lang="en-GB" sz="2400" b="0" dirty="0">
                        <a:solidFill>
                          <a:schemeClr val="tx1"/>
                        </a:solidFill>
                        <a:latin typeface="Myriad Pro Semibold"/>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2400" b="0" dirty="0">
                          <a:solidFill>
                            <a:schemeClr val="tx1"/>
                          </a:solidFill>
                          <a:latin typeface="Myriad Pro Semibold"/>
                        </a:rPr>
                        <a:t>2</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2400" b="0" dirty="0">
                          <a:solidFill>
                            <a:schemeClr val="tx1"/>
                          </a:solidFill>
                          <a:latin typeface="Myriad Pro Semibold"/>
                        </a:rPr>
                        <a:t>0</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2400" b="0" dirty="0">
                          <a:solidFill>
                            <a:schemeClr val="tx1"/>
                          </a:solidFill>
                          <a:latin typeface="Myriad Pro Semibold"/>
                        </a:rPr>
                        <a:t>,</a:t>
                      </a:r>
                    </a:p>
                  </a:txBody>
                  <a:tcPr marL="0" marR="0" marT="46800" marB="468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2400" b="0" dirty="0">
                          <a:solidFill>
                            <a:schemeClr val="tx1"/>
                          </a:solidFill>
                          <a:latin typeface="Myriad Pro Semibold"/>
                        </a:rPr>
                        <a:t>0</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2400" b="0" dirty="0">
                          <a:solidFill>
                            <a:schemeClr val="tx1"/>
                          </a:solidFill>
                          <a:latin typeface="Myriad Pro Semibold"/>
                        </a:rPr>
                        <a:t>0</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2400" b="0" dirty="0">
                          <a:solidFill>
                            <a:schemeClr val="tx1"/>
                          </a:solidFill>
                          <a:latin typeface="Myriad Pro Semibold"/>
                        </a:rPr>
                        <a:t>0</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85298813"/>
                  </a:ext>
                </a:extLst>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2400" dirty="0">
                          <a:solidFill>
                            <a:schemeClr val="tx1"/>
                          </a:solidFill>
                          <a:latin typeface="Arial" panose="020B0604020202020204" pitchFamily="34" charset="0"/>
                          <a:ea typeface="Myriad Pro Semibold" charset="0"/>
                          <a:cs typeface="Arial" panose="020B0604020202020204" pitchFamily="34" charset="0"/>
                        </a:rPr>
                        <a:t>−</a:t>
                      </a:r>
                      <a:endParaRPr lang="en-GB" sz="2400" dirty="0">
                        <a:solidFill>
                          <a:schemeClr val="tx1"/>
                        </a:solidFill>
                        <a:latin typeface="Myriad Pro Semibold" charset="0"/>
                        <a:ea typeface="Myriad Pro Semibold" charset="0"/>
                        <a:cs typeface="Myriad Pro Semibold"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2400" b="0" dirty="0">
                        <a:solidFill>
                          <a:schemeClr val="tx1"/>
                        </a:solidFill>
                        <a:latin typeface="Myriad Pro Semibold"/>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2400" b="0" dirty="0">
                          <a:solidFill>
                            <a:schemeClr val="tx1"/>
                          </a:solidFill>
                          <a:latin typeface="Myriad Pro Semibold"/>
                        </a:rPr>
                        <a:t>1</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2400" b="0" dirty="0">
                          <a:solidFill>
                            <a:schemeClr val="tx1"/>
                          </a:solidFill>
                          <a:latin typeface="Myriad Pro Semibold"/>
                        </a:rPr>
                        <a:t>,</a:t>
                      </a:r>
                    </a:p>
                  </a:txBody>
                  <a:tcPr marL="0" marR="0" marT="46800" marB="468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2400" b="0" dirty="0">
                          <a:solidFill>
                            <a:schemeClr val="tx1"/>
                          </a:solidFill>
                          <a:latin typeface="Myriad Pro Semibold"/>
                        </a:rPr>
                        <a:t>6</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2400" b="0" dirty="0">
                          <a:solidFill>
                            <a:schemeClr val="tx1"/>
                          </a:solidFill>
                          <a:latin typeface="Myriad Pro Semibold"/>
                        </a:rPr>
                        <a:t>5</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2400" b="0" dirty="0">
                          <a:solidFill>
                            <a:schemeClr val="tx1"/>
                          </a:solidFill>
                          <a:latin typeface="Myriad Pro Semibold"/>
                        </a:rPr>
                        <a:t>8</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56626197"/>
                  </a:ext>
                </a:extLst>
              </a:tr>
              <a:tr h="370840">
                <a:tc>
                  <a:txBody>
                    <a:bodyPr/>
                    <a:lstStyle/>
                    <a:p>
                      <a:pPr algn="ctr"/>
                      <a:endParaRPr lang="en-GB" sz="2400" b="0" dirty="0">
                        <a:solidFill>
                          <a:schemeClr val="tx1"/>
                        </a:solidFill>
                        <a:latin typeface="Myriad Pro Semibold"/>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2400" b="0" dirty="0">
                        <a:solidFill>
                          <a:srgbClr val="92D050"/>
                        </a:solidFill>
                        <a:latin typeface="Myriad Pro Semibold"/>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2400" b="0" dirty="0">
                        <a:solidFill>
                          <a:schemeClr val="tx1"/>
                        </a:solidFill>
                        <a:latin typeface="Myriad Pro Semibold"/>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2400" b="0" dirty="0">
                        <a:solidFill>
                          <a:schemeClr val="tx1"/>
                        </a:solidFill>
                        <a:latin typeface="Myriad Pro Semibold"/>
                      </a:endParaRPr>
                    </a:p>
                  </a:txBody>
                  <a:tcPr marL="0" marR="0" marT="46800" marB="468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2400" b="0" dirty="0">
                        <a:solidFill>
                          <a:schemeClr val="tx1"/>
                        </a:solidFill>
                        <a:latin typeface="Myriad Pro Semibold"/>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2400" b="0" dirty="0">
                        <a:solidFill>
                          <a:schemeClr val="tx1"/>
                        </a:solidFill>
                        <a:latin typeface="Myriad Pro Semibold"/>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2400" b="0" dirty="0">
                        <a:solidFill>
                          <a:schemeClr val="tx1"/>
                        </a:solidFill>
                        <a:latin typeface="Myriad Pro Semibold"/>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31195444"/>
                  </a:ext>
                </a:extLst>
              </a:tr>
            </a:tbl>
          </a:graphicData>
        </a:graphic>
      </p:graphicFrame>
      <p:sp>
        <p:nvSpPr>
          <p:cNvPr id="16" name="TextBox 15">
            <a:extLst>
              <a:ext uri="{FF2B5EF4-FFF2-40B4-BE49-F238E27FC236}">
                <a16:creationId xmlns:a16="http://schemas.microsoft.com/office/drawing/2014/main" id="{8584679D-B4F6-4B98-B595-1B011D426903}"/>
              </a:ext>
            </a:extLst>
          </p:cNvPr>
          <p:cNvSpPr txBox="1"/>
          <p:nvPr/>
        </p:nvSpPr>
        <p:spPr bwMode="auto">
          <a:xfrm>
            <a:off x="5969024" y="3140637"/>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3</a:t>
            </a:r>
          </a:p>
        </p:txBody>
      </p:sp>
      <p:sp>
        <p:nvSpPr>
          <p:cNvPr id="17" name="TextBox 16">
            <a:extLst>
              <a:ext uri="{FF2B5EF4-FFF2-40B4-BE49-F238E27FC236}">
                <a16:creationId xmlns:a16="http://schemas.microsoft.com/office/drawing/2014/main" id="{D47E00D2-4209-4DCA-880F-9D3E30393F89}"/>
              </a:ext>
            </a:extLst>
          </p:cNvPr>
          <p:cNvSpPr txBox="1"/>
          <p:nvPr/>
        </p:nvSpPr>
        <p:spPr bwMode="auto">
          <a:xfrm>
            <a:off x="5772864" y="3140637"/>
            <a:ext cx="2519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a:t>
            </a:r>
          </a:p>
        </p:txBody>
      </p:sp>
      <p:sp>
        <p:nvSpPr>
          <p:cNvPr id="18" name="TextBox 17">
            <a:extLst>
              <a:ext uri="{FF2B5EF4-FFF2-40B4-BE49-F238E27FC236}">
                <a16:creationId xmlns:a16="http://schemas.microsoft.com/office/drawing/2014/main" id="{CBDA3351-C29D-474E-A929-5C6CAF299B16}"/>
              </a:ext>
            </a:extLst>
          </p:cNvPr>
          <p:cNvSpPr txBox="1"/>
          <p:nvPr/>
        </p:nvSpPr>
        <p:spPr bwMode="auto">
          <a:xfrm>
            <a:off x="6358755" y="3140637"/>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4</a:t>
            </a:r>
          </a:p>
        </p:txBody>
      </p:sp>
      <p:sp>
        <p:nvSpPr>
          <p:cNvPr id="19" name="TextBox 18">
            <a:extLst>
              <a:ext uri="{FF2B5EF4-FFF2-40B4-BE49-F238E27FC236}">
                <a16:creationId xmlns:a16="http://schemas.microsoft.com/office/drawing/2014/main" id="{2CE86077-DA58-42A3-85E0-A4DF5E2C89E2}"/>
              </a:ext>
            </a:extLst>
          </p:cNvPr>
          <p:cNvSpPr txBox="1"/>
          <p:nvPr/>
        </p:nvSpPr>
        <p:spPr bwMode="auto">
          <a:xfrm>
            <a:off x="6746142" y="3140637"/>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2</a:t>
            </a:r>
          </a:p>
        </p:txBody>
      </p:sp>
      <p:sp>
        <p:nvSpPr>
          <p:cNvPr id="20" name="TextBox 19">
            <a:extLst>
              <a:ext uri="{FF2B5EF4-FFF2-40B4-BE49-F238E27FC236}">
                <a16:creationId xmlns:a16="http://schemas.microsoft.com/office/drawing/2014/main" id="{37EDAD7C-92EB-4187-A7FA-15F0937F0CDE}"/>
              </a:ext>
            </a:extLst>
          </p:cNvPr>
          <p:cNvSpPr txBox="1"/>
          <p:nvPr/>
        </p:nvSpPr>
        <p:spPr bwMode="auto">
          <a:xfrm>
            <a:off x="6652636" y="2141838"/>
            <a:ext cx="3097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dirty="0">
                <a:solidFill>
                  <a:srgbClr val="E72420"/>
                </a:solidFill>
                <a:latin typeface="Myriad Pro Semibold" charset="0"/>
                <a:ea typeface="Myriad Pro Semibold" charset="0"/>
                <a:cs typeface="Myriad Pro Semibold" charset="0"/>
              </a:rPr>
              <a:t>1</a:t>
            </a:r>
          </a:p>
        </p:txBody>
      </p:sp>
      <p:sp>
        <p:nvSpPr>
          <p:cNvPr id="21" name="TextBox 20">
            <a:extLst>
              <a:ext uri="{FF2B5EF4-FFF2-40B4-BE49-F238E27FC236}">
                <a16:creationId xmlns:a16="http://schemas.microsoft.com/office/drawing/2014/main" id="{8DCAE582-BDDA-4E47-8F73-9A704287235E}"/>
              </a:ext>
            </a:extLst>
          </p:cNvPr>
          <p:cNvSpPr txBox="1"/>
          <p:nvPr/>
        </p:nvSpPr>
        <p:spPr bwMode="auto">
          <a:xfrm>
            <a:off x="6463530" y="1965433"/>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E72420"/>
                </a:solidFill>
                <a:latin typeface="Myriad Pro Semibold" charset="0"/>
                <a:ea typeface="Myriad Pro Semibold" charset="0"/>
                <a:cs typeface="Myriad Pro Semibold" charset="0"/>
              </a:rPr>
              <a:t>9</a:t>
            </a:r>
          </a:p>
        </p:txBody>
      </p:sp>
      <p:cxnSp>
        <p:nvCxnSpPr>
          <p:cNvPr id="22" name="Straight Connector 21">
            <a:extLst>
              <a:ext uri="{FF2B5EF4-FFF2-40B4-BE49-F238E27FC236}">
                <a16:creationId xmlns:a16="http://schemas.microsoft.com/office/drawing/2014/main" id="{CDD22B6E-7B88-4CAE-9592-1CEFAE2DE0FE}"/>
              </a:ext>
            </a:extLst>
          </p:cNvPr>
          <p:cNvCxnSpPr>
            <a:cxnSpLocks/>
          </p:cNvCxnSpPr>
          <p:nvPr/>
        </p:nvCxnSpPr>
        <p:spPr bwMode="auto">
          <a:xfrm>
            <a:off x="6419419" y="2326504"/>
            <a:ext cx="234950" cy="234950"/>
          </a:xfrm>
          <a:prstGeom prst="line">
            <a:avLst/>
          </a:prstGeom>
          <a:noFill/>
          <a:ln w="19050" cap="flat" cmpd="sng" algn="ctr">
            <a:solidFill>
              <a:srgbClr val="E7242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3" name="TextBox 22">
            <a:extLst>
              <a:ext uri="{FF2B5EF4-FFF2-40B4-BE49-F238E27FC236}">
                <a16:creationId xmlns:a16="http://schemas.microsoft.com/office/drawing/2014/main" id="{0C94F52F-67E6-40B8-8ABC-DA059259D017}"/>
              </a:ext>
            </a:extLst>
          </p:cNvPr>
          <p:cNvSpPr txBox="1"/>
          <p:nvPr/>
        </p:nvSpPr>
        <p:spPr bwMode="auto">
          <a:xfrm>
            <a:off x="6063231" y="1965433"/>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E72420"/>
                </a:solidFill>
                <a:latin typeface="Myriad Pro Semibold" charset="0"/>
                <a:ea typeface="Myriad Pro Semibold" charset="0"/>
                <a:cs typeface="Myriad Pro Semibold" charset="0"/>
              </a:rPr>
              <a:t>9</a:t>
            </a:r>
          </a:p>
        </p:txBody>
      </p:sp>
      <p:sp>
        <p:nvSpPr>
          <p:cNvPr id="26" name="TextBox 25">
            <a:extLst>
              <a:ext uri="{FF2B5EF4-FFF2-40B4-BE49-F238E27FC236}">
                <a16:creationId xmlns:a16="http://schemas.microsoft.com/office/drawing/2014/main" id="{AA24ADCF-87AF-4737-A281-197C6922AFDB}"/>
              </a:ext>
            </a:extLst>
          </p:cNvPr>
          <p:cNvSpPr txBox="1"/>
          <p:nvPr/>
        </p:nvSpPr>
        <p:spPr bwMode="auto">
          <a:xfrm>
            <a:off x="5472840" y="3140637"/>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8</a:t>
            </a:r>
          </a:p>
        </p:txBody>
      </p:sp>
      <p:cxnSp>
        <p:nvCxnSpPr>
          <p:cNvPr id="29" name="Straight Connector 28">
            <a:extLst>
              <a:ext uri="{FF2B5EF4-FFF2-40B4-BE49-F238E27FC236}">
                <a16:creationId xmlns:a16="http://schemas.microsoft.com/office/drawing/2014/main" id="{8F30D5B7-1EEA-4B41-8AEC-6FC423B89FE2}"/>
              </a:ext>
            </a:extLst>
          </p:cNvPr>
          <p:cNvCxnSpPr>
            <a:cxnSpLocks/>
          </p:cNvCxnSpPr>
          <p:nvPr/>
        </p:nvCxnSpPr>
        <p:spPr bwMode="auto">
          <a:xfrm>
            <a:off x="6029643" y="2326504"/>
            <a:ext cx="234950" cy="234950"/>
          </a:xfrm>
          <a:prstGeom prst="line">
            <a:avLst/>
          </a:prstGeom>
          <a:noFill/>
          <a:ln w="19050" cap="flat" cmpd="sng" algn="ctr">
            <a:solidFill>
              <a:srgbClr val="E7242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3" name="TextBox 32">
            <a:extLst>
              <a:ext uri="{FF2B5EF4-FFF2-40B4-BE49-F238E27FC236}">
                <a16:creationId xmlns:a16="http://schemas.microsoft.com/office/drawing/2014/main" id="{A77B90C2-6438-410F-8563-A6B59E879281}"/>
              </a:ext>
            </a:extLst>
          </p:cNvPr>
          <p:cNvSpPr txBox="1"/>
          <p:nvPr/>
        </p:nvSpPr>
        <p:spPr bwMode="auto">
          <a:xfrm>
            <a:off x="5084502" y="3140637"/>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1</a:t>
            </a:r>
          </a:p>
        </p:txBody>
      </p:sp>
      <p:cxnSp>
        <p:nvCxnSpPr>
          <p:cNvPr id="37" name="Straight Connector 36">
            <a:extLst>
              <a:ext uri="{FF2B5EF4-FFF2-40B4-BE49-F238E27FC236}">
                <a16:creationId xmlns:a16="http://schemas.microsoft.com/office/drawing/2014/main" id="{E21938D1-0114-45D2-9393-B994847126E2}"/>
              </a:ext>
            </a:extLst>
          </p:cNvPr>
          <p:cNvCxnSpPr>
            <a:cxnSpLocks/>
          </p:cNvCxnSpPr>
          <p:nvPr/>
        </p:nvCxnSpPr>
        <p:spPr bwMode="auto">
          <a:xfrm>
            <a:off x="5533459" y="2326504"/>
            <a:ext cx="234950" cy="234950"/>
          </a:xfrm>
          <a:prstGeom prst="line">
            <a:avLst/>
          </a:prstGeom>
          <a:noFill/>
          <a:ln w="19050" cap="flat" cmpd="sng" algn="ctr">
            <a:solidFill>
              <a:srgbClr val="E7242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9" name="Straight Connector 38">
            <a:extLst>
              <a:ext uri="{FF2B5EF4-FFF2-40B4-BE49-F238E27FC236}">
                <a16:creationId xmlns:a16="http://schemas.microsoft.com/office/drawing/2014/main" id="{8B803DA7-0BA5-407B-903F-E32ACEDB4178}"/>
              </a:ext>
            </a:extLst>
          </p:cNvPr>
          <p:cNvCxnSpPr>
            <a:cxnSpLocks/>
          </p:cNvCxnSpPr>
          <p:nvPr/>
        </p:nvCxnSpPr>
        <p:spPr bwMode="auto">
          <a:xfrm>
            <a:off x="5145121" y="2326504"/>
            <a:ext cx="234950" cy="234950"/>
          </a:xfrm>
          <a:prstGeom prst="line">
            <a:avLst/>
          </a:prstGeom>
          <a:noFill/>
          <a:ln w="19050" cap="flat" cmpd="sng" algn="ctr">
            <a:solidFill>
              <a:srgbClr val="E7242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0" name="TextBox 39">
            <a:extLst>
              <a:ext uri="{FF2B5EF4-FFF2-40B4-BE49-F238E27FC236}">
                <a16:creationId xmlns:a16="http://schemas.microsoft.com/office/drawing/2014/main" id="{B178029B-5CCB-4D98-9D54-CDD9F5ECEE86}"/>
              </a:ext>
            </a:extLst>
          </p:cNvPr>
          <p:cNvSpPr txBox="1"/>
          <p:nvPr/>
        </p:nvSpPr>
        <p:spPr bwMode="auto">
          <a:xfrm>
            <a:off x="5581084" y="1965433"/>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E72420"/>
                </a:solidFill>
                <a:latin typeface="Myriad Pro Semibold" charset="0"/>
                <a:ea typeface="Myriad Pro Semibold" charset="0"/>
                <a:cs typeface="Myriad Pro Semibold" charset="0"/>
              </a:rPr>
              <a:t>9</a:t>
            </a:r>
          </a:p>
        </p:txBody>
      </p:sp>
      <p:sp>
        <p:nvSpPr>
          <p:cNvPr id="41" name="TextBox 40">
            <a:extLst>
              <a:ext uri="{FF2B5EF4-FFF2-40B4-BE49-F238E27FC236}">
                <a16:creationId xmlns:a16="http://schemas.microsoft.com/office/drawing/2014/main" id="{36AD2423-EBA3-4F12-AF85-57204DD77BA7}"/>
              </a:ext>
            </a:extLst>
          </p:cNvPr>
          <p:cNvSpPr txBox="1"/>
          <p:nvPr/>
        </p:nvSpPr>
        <p:spPr bwMode="auto">
          <a:xfrm>
            <a:off x="5178724" y="1965433"/>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E72420"/>
                </a:solidFill>
                <a:latin typeface="Myriad Pro Semibold" charset="0"/>
                <a:ea typeface="Myriad Pro Semibold" charset="0"/>
                <a:cs typeface="Myriad Pro Semibold" charset="0"/>
              </a:rPr>
              <a:t>1</a:t>
            </a:r>
          </a:p>
        </p:txBody>
      </p:sp>
      <p:sp>
        <p:nvSpPr>
          <p:cNvPr id="42" name="TextBox 41">
            <a:extLst>
              <a:ext uri="{FF2B5EF4-FFF2-40B4-BE49-F238E27FC236}">
                <a16:creationId xmlns:a16="http://schemas.microsoft.com/office/drawing/2014/main" id="{2157E196-66F6-4437-9495-0885E6DA9B6C}"/>
              </a:ext>
            </a:extLst>
          </p:cNvPr>
          <p:cNvSpPr txBox="1"/>
          <p:nvPr/>
        </p:nvSpPr>
        <p:spPr bwMode="auto">
          <a:xfrm>
            <a:off x="6270962" y="2141838"/>
            <a:ext cx="3097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dirty="0">
                <a:solidFill>
                  <a:srgbClr val="E72420"/>
                </a:solidFill>
                <a:latin typeface="Myriad Pro Semibold" charset="0"/>
                <a:ea typeface="Myriad Pro Semibold" charset="0"/>
                <a:cs typeface="Myriad Pro Semibold" charset="0"/>
              </a:rPr>
              <a:t>1</a:t>
            </a:r>
          </a:p>
        </p:txBody>
      </p:sp>
      <p:sp>
        <p:nvSpPr>
          <p:cNvPr id="43" name="TextBox 42">
            <a:extLst>
              <a:ext uri="{FF2B5EF4-FFF2-40B4-BE49-F238E27FC236}">
                <a16:creationId xmlns:a16="http://schemas.microsoft.com/office/drawing/2014/main" id="{F029D217-23BE-45B2-9FE4-9DD5AB565776}"/>
              </a:ext>
            </a:extLst>
          </p:cNvPr>
          <p:cNvSpPr txBox="1"/>
          <p:nvPr/>
        </p:nvSpPr>
        <p:spPr bwMode="auto">
          <a:xfrm>
            <a:off x="5873460" y="2141838"/>
            <a:ext cx="3097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dirty="0">
                <a:solidFill>
                  <a:srgbClr val="E72420"/>
                </a:solidFill>
                <a:latin typeface="Myriad Pro Semibold" charset="0"/>
                <a:ea typeface="Myriad Pro Semibold" charset="0"/>
                <a:cs typeface="Myriad Pro Semibold" charset="0"/>
              </a:rPr>
              <a:t>1</a:t>
            </a:r>
          </a:p>
        </p:txBody>
      </p:sp>
      <p:sp>
        <p:nvSpPr>
          <p:cNvPr id="44" name="TextBox 43">
            <a:extLst>
              <a:ext uri="{FF2B5EF4-FFF2-40B4-BE49-F238E27FC236}">
                <a16:creationId xmlns:a16="http://schemas.microsoft.com/office/drawing/2014/main" id="{A26D1247-D46E-499C-9E3E-05163820A343}"/>
              </a:ext>
            </a:extLst>
          </p:cNvPr>
          <p:cNvSpPr txBox="1"/>
          <p:nvPr/>
        </p:nvSpPr>
        <p:spPr bwMode="auto">
          <a:xfrm>
            <a:off x="5380545" y="2141838"/>
            <a:ext cx="3097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dirty="0">
                <a:solidFill>
                  <a:srgbClr val="E72420"/>
                </a:solidFill>
                <a:latin typeface="Myriad Pro Semibold" charset="0"/>
                <a:ea typeface="Myriad Pro Semibold" charset="0"/>
                <a:cs typeface="Myriad Pro Semibold" charset="0"/>
              </a:rPr>
              <a:t>1</a:t>
            </a:r>
          </a:p>
        </p:txBody>
      </p:sp>
      <p:sp>
        <p:nvSpPr>
          <p:cNvPr id="46" name="TextBox 45">
            <a:extLst>
              <a:ext uri="{FF2B5EF4-FFF2-40B4-BE49-F238E27FC236}">
                <a16:creationId xmlns:a16="http://schemas.microsoft.com/office/drawing/2014/main" id="{C676FACA-796C-4A6E-8A0B-E3A0E53E9748}"/>
              </a:ext>
            </a:extLst>
          </p:cNvPr>
          <p:cNvSpPr txBox="1"/>
          <p:nvPr/>
        </p:nvSpPr>
        <p:spPr bwMode="auto">
          <a:xfrm>
            <a:off x="4972136" y="1017454"/>
            <a:ext cx="22477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20,000 − 1,658</a:t>
            </a:r>
          </a:p>
        </p:txBody>
      </p:sp>
      <p:sp>
        <p:nvSpPr>
          <p:cNvPr id="45" name="TextBox 44">
            <a:extLst>
              <a:ext uri="{FF2B5EF4-FFF2-40B4-BE49-F238E27FC236}">
                <a16:creationId xmlns:a16="http://schemas.microsoft.com/office/drawing/2014/main" id="{FAF711FA-56F2-476F-8BFD-B099EE20F3F5}"/>
              </a:ext>
            </a:extLst>
          </p:cNvPr>
          <p:cNvSpPr txBox="1"/>
          <p:nvPr/>
        </p:nvSpPr>
        <p:spPr bwMode="auto">
          <a:xfrm>
            <a:off x="5984464" y="4027595"/>
            <a:ext cx="110477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1400" dirty="0">
                <a:solidFill>
                  <a:srgbClr val="04658F"/>
                </a:solidFill>
                <a:latin typeface="Myriad Pro Semibold" charset="0"/>
                <a:ea typeface="Myriad Pro Semibold" charset="0"/>
                <a:cs typeface="Myriad Pro Semibold" charset="0"/>
              </a:rPr>
              <a:t>18,342</a:t>
            </a:r>
          </a:p>
        </p:txBody>
      </p:sp>
      <p:sp>
        <p:nvSpPr>
          <p:cNvPr id="47" name="TextBox 46">
            <a:extLst>
              <a:ext uri="{FF2B5EF4-FFF2-40B4-BE49-F238E27FC236}">
                <a16:creationId xmlns:a16="http://schemas.microsoft.com/office/drawing/2014/main" id="{9F0EE6B7-846C-4A74-8903-3FF2AA41533D}"/>
              </a:ext>
            </a:extLst>
          </p:cNvPr>
          <p:cNvSpPr txBox="1"/>
          <p:nvPr/>
        </p:nvSpPr>
        <p:spPr bwMode="auto">
          <a:xfrm>
            <a:off x="4981074" y="5535862"/>
            <a:ext cx="110477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1400" dirty="0">
                <a:solidFill>
                  <a:srgbClr val="914E0E"/>
                </a:solidFill>
                <a:latin typeface="Myriad Pro Semibold" charset="0"/>
                <a:ea typeface="Myriad Pro Semibold" charset="0"/>
                <a:cs typeface="Myriad Pro Semibold" charset="0"/>
              </a:rPr>
              <a:t>18,342</a:t>
            </a:r>
          </a:p>
        </p:txBody>
      </p:sp>
    </p:spTree>
    <p:extLst>
      <p:ext uri="{BB962C8B-B14F-4D97-AF65-F5344CB8AC3E}">
        <p14:creationId xmlns:p14="http://schemas.microsoft.com/office/powerpoint/2010/main" val="16862333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right)">
                                      <p:cBhvr>
                                        <p:cTn id="7" dur="500"/>
                                        <p:tgtEl>
                                          <p:spTgt spid="3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5"/>
                                        </p:tgtEl>
                                        <p:attrNameLst>
                                          <p:attrName>style.visibility</p:attrName>
                                        </p:attrNameLst>
                                      </p:cBhvr>
                                      <p:to>
                                        <p:strVal val="visible"/>
                                      </p:to>
                                    </p:set>
                                    <p:animEffect transition="in" filter="fade">
                                      <p:cBhvr>
                                        <p:cTn id="11" dur="500"/>
                                        <p:tgtEl>
                                          <p:spTgt spid="45"/>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2" fill="hold" nodeType="clickEffect">
                                  <p:stCondLst>
                                    <p:cond delay="0"/>
                                  </p:stCondLst>
                                  <p:childTnLst>
                                    <p:set>
                                      <p:cBhvr>
                                        <p:cTn id="15" dur="1" fill="hold">
                                          <p:stCondLst>
                                            <p:cond delay="0"/>
                                          </p:stCondLst>
                                        </p:cTn>
                                        <p:tgtEl>
                                          <p:spTgt spid="38"/>
                                        </p:tgtEl>
                                        <p:attrNameLst>
                                          <p:attrName>style.visibility</p:attrName>
                                        </p:attrNameLst>
                                      </p:cBhvr>
                                      <p:to>
                                        <p:strVal val="visible"/>
                                      </p:to>
                                    </p:set>
                                    <p:animEffect transition="in" filter="wipe(right)">
                                      <p:cBhvr>
                                        <p:cTn id="16" dur="500"/>
                                        <p:tgtEl>
                                          <p:spTgt spid="38"/>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xit" presetSubtype="0" fill="hold" grpId="0" nodeType="clickEffect">
                                  <p:stCondLst>
                                    <p:cond delay="0"/>
                                  </p:stCondLst>
                                  <p:childTnLst>
                                    <p:animEffect transition="out" filter="fade">
                                      <p:cBhvr>
                                        <p:cTn id="20" dur="500"/>
                                        <p:tgtEl>
                                          <p:spTgt spid="46"/>
                                        </p:tgtEl>
                                      </p:cBhvr>
                                    </p:animEffect>
                                    <p:set>
                                      <p:cBhvr>
                                        <p:cTn id="21" dur="1" fill="hold">
                                          <p:stCondLst>
                                            <p:cond delay="499"/>
                                          </p:stCondLst>
                                        </p:cTn>
                                        <p:tgtEl>
                                          <p:spTgt spid="46"/>
                                        </p:tgtEl>
                                        <p:attrNameLst>
                                          <p:attrName>style.visibility</p:attrName>
                                        </p:attrNameLst>
                                      </p:cBhvr>
                                      <p:to>
                                        <p:strVal val="hidden"/>
                                      </p:to>
                                    </p:set>
                                  </p:childTnLst>
                                </p:cTn>
                              </p:par>
                            </p:childTnLst>
                          </p:cTn>
                        </p:par>
                        <p:par>
                          <p:cTn id="22" fill="hold">
                            <p:stCondLst>
                              <p:cond delay="500"/>
                            </p:stCondLst>
                            <p:childTnLst>
                              <p:par>
                                <p:cTn id="23" presetID="10" presetClass="entr" presetSubtype="0" fill="hold" grpId="0" nodeType="after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500"/>
                                        <p:tgtEl>
                                          <p:spTgt spid="25"/>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xit" presetSubtype="0" fill="hold" nodeType="clickEffect">
                                  <p:stCondLst>
                                    <p:cond delay="0"/>
                                  </p:stCondLst>
                                  <p:childTnLst>
                                    <p:animEffect transition="out" filter="fade">
                                      <p:cBhvr>
                                        <p:cTn id="29" dur="500"/>
                                        <p:tgtEl>
                                          <p:spTgt spid="15"/>
                                        </p:tgtEl>
                                      </p:cBhvr>
                                    </p:animEffect>
                                    <p:set>
                                      <p:cBhvr>
                                        <p:cTn id="30" dur="1" fill="hold">
                                          <p:stCondLst>
                                            <p:cond delay="499"/>
                                          </p:stCondLst>
                                        </p:cTn>
                                        <p:tgtEl>
                                          <p:spTgt spid="15"/>
                                        </p:tgtEl>
                                        <p:attrNameLst>
                                          <p:attrName>style.visibility</p:attrName>
                                        </p:attrNameLst>
                                      </p:cBhvr>
                                      <p:to>
                                        <p:strVal val="hidden"/>
                                      </p:to>
                                    </p:set>
                                  </p:childTnLst>
                                </p:cTn>
                              </p:par>
                              <p:par>
                                <p:cTn id="31" presetID="10" presetClass="exit" presetSubtype="0" fill="hold" grpId="0" nodeType="withEffect">
                                  <p:stCondLst>
                                    <p:cond delay="0"/>
                                  </p:stCondLst>
                                  <p:childTnLst>
                                    <p:animEffect transition="out" filter="fade">
                                      <p:cBhvr>
                                        <p:cTn id="32" dur="500"/>
                                        <p:tgtEl>
                                          <p:spTgt spid="16"/>
                                        </p:tgtEl>
                                      </p:cBhvr>
                                    </p:animEffect>
                                    <p:set>
                                      <p:cBhvr>
                                        <p:cTn id="33" dur="1" fill="hold">
                                          <p:stCondLst>
                                            <p:cond delay="499"/>
                                          </p:stCondLst>
                                        </p:cTn>
                                        <p:tgtEl>
                                          <p:spTgt spid="16"/>
                                        </p:tgtEl>
                                        <p:attrNameLst>
                                          <p:attrName>style.visibility</p:attrName>
                                        </p:attrNameLst>
                                      </p:cBhvr>
                                      <p:to>
                                        <p:strVal val="hidden"/>
                                      </p:to>
                                    </p:set>
                                  </p:childTnLst>
                                </p:cTn>
                              </p:par>
                              <p:par>
                                <p:cTn id="34" presetID="10" presetClass="exit" presetSubtype="0" fill="hold" grpId="0" nodeType="withEffect">
                                  <p:stCondLst>
                                    <p:cond delay="0"/>
                                  </p:stCondLst>
                                  <p:childTnLst>
                                    <p:animEffect transition="out" filter="fade">
                                      <p:cBhvr>
                                        <p:cTn id="35" dur="500"/>
                                        <p:tgtEl>
                                          <p:spTgt spid="17"/>
                                        </p:tgtEl>
                                      </p:cBhvr>
                                    </p:animEffect>
                                    <p:set>
                                      <p:cBhvr>
                                        <p:cTn id="36" dur="1" fill="hold">
                                          <p:stCondLst>
                                            <p:cond delay="499"/>
                                          </p:stCondLst>
                                        </p:cTn>
                                        <p:tgtEl>
                                          <p:spTgt spid="17"/>
                                        </p:tgtEl>
                                        <p:attrNameLst>
                                          <p:attrName>style.visibility</p:attrName>
                                        </p:attrNameLst>
                                      </p:cBhvr>
                                      <p:to>
                                        <p:strVal val="hidden"/>
                                      </p:to>
                                    </p:set>
                                  </p:childTnLst>
                                </p:cTn>
                              </p:par>
                              <p:par>
                                <p:cTn id="37" presetID="10" presetClass="exit" presetSubtype="0" fill="hold" grpId="0" nodeType="withEffect">
                                  <p:stCondLst>
                                    <p:cond delay="0"/>
                                  </p:stCondLst>
                                  <p:childTnLst>
                                    <p:animEffect transition="out" filter="fade">
                                      <p:cBhvr>
                                        <p:cTn id="38" dur="500"/>
                                        <p:tgtEl>
                                          <p:spTgt spid="18"/>
                                        </p:tgtEl>
                                      </p:cBhvr>
                                    </p:animEffect>
                                    <p:set>
                                      <p:cBhvr>
                                        <p:cTn id="39" dur="1" fill="hold">
                                          <p:stCondLst>
                                            <p:cond delay="499"/>
                                          </p:stCondLst>
                                        </p:cTn>
                                        <p:tgtEl>
                                          <p:spTgt spid="18"/>
                                        </p:tgtEl>
                                        <p:attrNameLst>
                                          <p:attrName>style.visibility</p:attrName>
                                        </p:attrNameLst>
                                      </p:cBhvr>
                                      <p:to>
                                        <p:strVal val="hidden"/>
                                      </p:to>
                                    </p:set>
                                  </p:childTnLst>
                                </p:cTn>
                              </p:par>
                              <p:par>
                                <p:cTn id="40" presetID="10" presetClass="exit" presetSubtype="0" fill="hold" grpId="0" nodeType="withEffect">
                                  <p:stCondLst>
                                    <p:cond delay="0"/>
                                  </p:stCondLst>
                                  <p:childTnLst>
                                    <p:animEffect transition="out" filter="fade">
                                      <p:cBhvr>
                                        <p:cTn id="41" dur="500"/>
                                        <p:tgtEl>
                                          <p:spTgt spid="19"/>
                                        </p:tgtEl>
                                      </p:cBhvr>
                                    </p:animEffect>
                                    <p:set>
                                      <p:cBhvr>
                                        <p:cTn id="42" dur="1" fill="hold">
                                          <p:stCondLst>
                                            <p:cond delay="499"/>
                                          </p:stCondLst>
                                        </p:cTn>
                                        <p:tgtEl>
                                          <p:spTgt spid="19"/>
                                        </p:tgtEl>
                                        <p:attrNameLst>
                                          <p:attrName>style.visibility</p:attrName>
                                        </p:attrNameLst>
                                      </p:cBhvr>
                                      <p:to>
                                        <p:strVal val="hidden"/>
                                      </p:to>
                                    </p:set>
                                  </p:childTnLst>
                                </p:cTn>
                              </p:par>
                              <p:par>
                                <p:cTn id="43" presetID="10" presetClass="exit" presetSubtype="0" fill="hold" grpId="0" nodeType="withEffect">
                                  <p:stCondLst>
                                    <p:cond delay="0"/>
                                  </p:stCondLst>
                                  <p:childTnLst>
                                    <p:animEffect transition="out" filter="fade">
                                      <p:cBhvr>
                                        <p:cTn id="44" dur="500"/>
                                        <p:tgtEl>
                                          <p:spTgt spid="20"/>
                                        </p:tgtEl>
                                      </p:cBhvr>
                                    </p:animEffect>
                                    <p:set>
                                      <p:cBhvr>
                                        <p:cTn id="45" dur="1" fill="hold">
                                          <p:stCondLst>
                                            <p:cond delay="499"/>
                                          </p:stCondLst>
                                        </p:cTn>
                                        <p:tgtEl>
                                          <p:spTgt spid="20"/>
                                        </p:tgtEl>
                                        <p:attrNameLst>
                                          <p:attrName>style.visibility</p:attrName>
                                        </p:attrNameLst>
                                      </p:cBhvr>
                                      <p:to>
                                        <p:strVal val="hidden"/>
                                      </p:to>
                                    </p:set>
                                  </p:childTnLst>
                                </p:cTn>
                              </p:par>
                              <p:par>
                                <p:cTn id="46" presetID="10" presetClass="exit" presetSubtype="0" fill="hold" grpId="0" nodeType="withEffect">
                                  <p:stCondLst>
                                    <p:cond delay="0"/>
                                  </p:stCondLst>
                                  <p:childTnLst>
                                    <p:animEffect transition="out" filter="fade">
                                      <p:cBhvr>
                                        <p:cTn id="47" dur="500"/>
                                        <p:tgtEl>
                                          <p:spTgt spid="21"/>
                                        </p:tgtEl>
                                      </p:cBhvr>
                                    </p:animEffect>
                                    <p:set>
                                      <p:cBhvr>
                                        <p:cTn id="48" dur="1" fill="hold">
                                          <p:stCondLst>
                                            <p:cond delay="499"/>
                                          </p:stCondLst>
                                        </p:cTn>
                                        <p:tgtEl>
                                          <p:spTgt spid="21"/>
                                        </p:tgtEl>
                                        <p:attrNameLst>
                                          <p:attrName>style.visibility</p:attrName>
                                        </p:attrNameLst>
                                      </p:cBhvr>
                                      <p:to>
                                        <p:strVal val="hidden"/>
                                      </p:to>
                                    </p:set>
                                  </p:childTnLst>
                                </p:cTn>
                              </p:par>
                              <p:par>
                                <p:cTn id="49" presetID="10" presetClass="exit" presetSubtype="0" fill="hold" nodeType="withEffect">
                                  <p:stCondLst>
                                    <p:cond delay="0"/>
                                  </p:stCondLst>
                                  <p:childTnLst>
                                    <p:animEffect transition="out" filter="fade">
                                      <p:cBhvr>
                                        <p:cTn id="50" dur="500"/>
                                        <p:tgtEl>
                                          <p:spTgt spid="22"/>
                                        </p:tgtEl>
                                      </p:cBhvr>
                                    </p:animEffect>
                                    <p:set>
                                      <p:cBhvr>
                                        <p:cTn id="51" dur="1" fill="hold">
                                          <p:stCondLst>
                                            <p:cond delay="499"/>
                                          </p:stCondLst>
                                        </p:cTn>
                                        <p:tgtEl>
                                          <p:spTgt spid="22"/>
                                        </p:tgtEl>
                                        <p:attrNameLst>
                                          <p:attrName>style.visibility</p:attrName>
                                        </p:attrNameLst>
                                      </p:cBhvr>
                                      <p:to>
                                        <p:strVal val="hidden"/>
                                      </p:to>
                                    </p:set>
                                  </p:childTnLst>
                                </p:cTn>
                              </p:par>
                              <p:par>
                                <p:cTn id="52" presetID="10" presetClass="exit" presetSubtype="0" fill="hold" grpId="0" nodeType="withEffect">
                                  <p:stCondLst>
                                    <p:cond delay="0"/>
                                  </p:stCondLst>
                                  <p:childTnLst>
                                    <p:animEffect transition="out" filter="fade">
                                      <p:cBhvr>
                                        <p:cTn id="53" dur="500"/>
                                        <p:tgtEl>
                                          <p:spTgt spid="23"/>
                                        </p:tgtEl>
                                      </p:cBhvr>
                                    </p:animEffect>
                                    <p:set>
                                      <p:cBhvr>
                                        <p:cTn id="54" dur="1" fill="hold">
                                          <p:stCondLst>
                                            <p:cond delay="499"/>
                                          </p:stCondLst>
                                        </p:cTn>
                                        <p:tgtEl>
                                          <p:spTgt spid="23"/>
                                        </p:tgtEl>
                                        <p:attrNameLst>
                                          <p:attrName>style.visibility</p:attrName>
                                        </p:attrNameLst>
                                      </p:cBhvr>
                                      <p:to>
                                        <p:strVal val="hidden"/>
                                      </p:to>
                                    </p:set>
                                  </p:childTnLst>
                                </p:cTn>
                              </p:par>
                              <p:par>
                                <p:cTn id="55" presetID="10" presetClass="exit" presetSubtype="0" fill="hold" grpId="0" nodeType="withEffect">
                                  <p:stCondLst>
                                    <p:cond delay="0"/>
                                  </p:stCondLst>
                                  <p:childTnLst>
                                    <p:animEffect transition="out" filter="fade">
                                      <p:cBhvr>
                                        <p:cTn id="56" dur="500"/>
                                        <p:tgtEl>
                                          <p:spTgt spid="26"/>
                                        </p:tgtEl>
                                      </p:cBhvr>
                                    </p:animEffect>
                                    <p:set>
                                      <p:cBhvr>
                                        <p:cTn id="57" dur="1" fill="hold">
                                          <p:stCondLst>
                                            <p:cond delay="499"/>
                                          </p:stCondLst>
                                        </p:cTn>
                                        <p:tgtEl>
                                          <p:spTgt spid="26"/>
                                        </p:tgtEl>
                                        <p:attrNameLst>
                                          <p:attrName>style.visibility</p:attrName>
                                        </p:attrNameLst>
                                      </p:cBhvr>
                                      <p:to>
                                        <p:strVal val="hidden"/>
                                      </p:to>
                                    </p:set>
                                  </p:childTnLst>
                                </p:cTn>
                              </p:par>
                              <p:par>
                                <p:cTn id="58" presetID="10" presetClass="exit" presetSubtype="0" fill="hold" nodeType="withEffect">
                                  <p:stCondLst>
                                    <p:cond delay="0"/>
                                  </p:stCondLst>
                                  <p:childTnLst>
                                    <p:animEffect transition="out" filter="fade">
                                      <p:cBhvr>
                                        <p:cTn id="59" dur="500"/>
                                        <p:tgtEl>
                                          <p:spTgt spid="29"/>
                                        </p:tgtEl>
                                      </p:cBhvr>
                                    </p:animEffect>
                                    <p:set>
                                      <p:cBhvr>
                                        <p:cTn id="60" dur="1" fill="hold">
                                          <p:stCondLst>
                                            <p:cond delay="499"/>
                                          </p:stCondLst>
                                        </p:cTn>
                                        <p:tgtEl>
                                          <p:spTgt spid="29"/>
                                        </p:tgtEl>
                                        <p:attrNameLst>
                                          <p:attrName>style.visibility</p:attrName>
                                        </p:attrNameLst>
                                      </p:cBhvr>
                                      <p:to>
                                        <p:strVal val="hidden"/>
                                      </p:to>
                                    </p:set>
                                  </p:childTnLst>
                                </p:cTn>
                              </p:par>
                              <p:par>
                                <p:cTn id="61" presetID="10" presetClass="exit" presetSubtype="0" fill="hold" grpId="0" nodeType="withEffect">
                                  <p:stCondLst>
                                    <p:cond delay="0"/>
                                  </p:stCondLst>
                                  <p:childTnLst>
                                    <p:animEffect transition="out" filter="fade">
                                      <p:cBhvr>
                                        <p:cTn id="62" dur="500"/>
                                        <p:tgtEl>
                                          <p:spTgt spid="33"/>
                                        </p:tgtEl>
                                      </p:cBhvr>
                                    </p:animEffect>
                                    <p:set>
                                      <p:cBhvr>
                                        <p:cTn id="63" dur="1" fill="hold">
                                          <p:stCondLst>
                                            <p:cond delay="499"/>
                                          </p:stCondLst>
                                        </p:cTn>
                                        <p:tgtEl>
                                          <p:spTgt spid="33"/>
                                        </p:tgtEl>
                                        <p:attrNameLst>
                                          <p:attrName>style.visibility</p:attrName>
                                        </p:attrNameLst>
                                      </p:cBhvr>
                                      <p:to>
                                        <p:strVal val="hidden"/>
                                      </p:to>
                                    </p:set>
                                  </p:childTnLst>
                                </p:cTn>
                              </p:par>
                              <p:par>
                                <p:cTn id="64" presetID="10" presetClass="exit" presetSubtype="0" fill="hold" nodeType="withEffect">
                                  <p:stCondLst>
                                    <p:cond delay="0"/>
                                  </p:stCondLst>
                                  <p:childTnLst>
                                    <p:animEffect transition="out" filter="fade">
                                      <p:cBhvr>
                                        <p:cTn id="65" dur="500"/>
                                        <p:tgtEl>
                                          <p:spTgt spid="37"/>
                                        </p:tgtEl>
                                      </p:cBhvr>
                                    </p:animEffect>
                                    <p:set>
                                      <p:cBhvr>
                                        <p:cTn id="66" dur="1" fill="hold">
                                          <p:stCondLst>
                                            <p:cond delay="499"/>
                                          </p:stCondLst>
                                        </p:cTn>
                                        <p:tgtEl>
                                          <p:spTgt spid="37"/>
                                        </p:tgtEl>
                                        <p:attrNameLst>
                                          <p:attrName>style.visibility</p:attrName>
                                        </p:attrNameLst>
                                      </p:cBhvr>
                                      <p:to>
                                        <p:strVal val="hidden"/>
                                      </p:to>
                                    </p:set>
                                  </p:childTnLst>
                                </p:cTn>
                              </p:par>
                              <p:par>
                                <p:cTn id="67" presetID="10" presetClass="exit" presetSubtype="0" fill="hold" nodeType="withEffect">
                                  <p:stCondLst>
                                    <p:cond delay="0"/>
                                  </p:stCondLst>
                                  <p:childTnLst>
                                    <p:animEffect transition="out" filter="fade">
                                      <p:cBhvr>
                                        <p:cTn id="68" dur="500"/>
                                        <p:tgtEl>
                                          <p:spTgt spid="39"/>
                                        </p:tgtEl>
                                      </p:cBhvr>
                                    </p:animEffect>
                                    <p:set>
                                      <p:cBhvr>
                                        <p:cTn id="69" dur="1" fill="hold">
                                          <p:stCondLst>
                                            <p:cond delay="499"/>
                                          </p:stCondLst>
                                        </p:cTn>
                                        <p:tgtEl>
                                          <p:spTgt spid="39"/>
                                        </p:tgtEl>
                                        <p:attrNameLst>
                                          <p:attrName>style.visibility</p:attrName>
                                        </p:attrNameLst>
                                      </p:cBhvr>
                                      <p:to>
                                        <p:strVal val="hidden"/>
                                      </p:to>
                                    </p:set>
                                  </p:childTnLst>
                                </p:cTn>
                              </p:par>
                              <p:par>
                                <p:cTn id="70" presetID="10" presetClass="exit" presetSubtype="0" fill="hold" grpId="0" nodeType="withEffect">
                                  <p:stCondLst>
                                    <p:cond delay="0"/>
                                  </p:stCondLst>
                                  <p:childTnLst>
                                    <p:animEffect transition="out" filter="fade">
                                      <p:cBhvr>
                                        <p:cTn id="71" dur="500"/>
                                        <p:tgtEl>
                                          <p:spTgt spid="40"/>
                                        </p:tgtEl>
                                      </p:cBhvr>
                                    </p:animEffect>
                                    <p:set>
                                      <p:cBhvr>
                                        <p:cTn id="72" dur="1" fill="hold">
                                          <p:stCondLst>
                                            <p:cond delay="499"/>
                                          </p:stCondLst>
                                        </p:cTn>
                                        <p:tgtEl>
                                          <p:spTgt spid="40"/>
                                        </p:tgtEl>
                                        <p:attrNameLst>
                                          <p:attrName>style.visibility</p:attrName>
                                        </p:attrNameLst>
                                      </p:cBhvr>
                                      <p:to>
                                        <p:strVal val="hidden"/>
                                      </p:to>
                                    </p:set>
                                  </p:childTnLst>
                                </p:cTn>
                              </p:par>
                              <p:par>
                                <p:cTn id="73" presetID="10" presetClass="exit" presetSubtype="0" fill="hold" grpId="0" nodeType="withEffect">
                                  <p:stCondLst>
                                    <p:cond delay="0"/>
                                  </p:stCondLst>
                                  <p:childTnLst>
                                    <p:animEffect transition="out" filter="fade">
                                      <p:cBhvr>
                                        <p:cTn id="74" dur="500"/>
                                        <p:tgtEl>
                                          <p:spTgt spid="41"/>
                                        </p:tgtEl>
                                      </p:cBhvr>
                                    </p:animEffect>
                                    <p:set>
                                      <p:cBhvr>
                                        <p:cTn id="75" dur="1" fill="hold">
                                          <p:stCondLst>
                                            <p:cond delay="499"/>
                                          </p:stCondLst>
                                        </p:cTn>
                                        <p:tgtEl>
                                          <p:spTgt spid="41"/>
                                        </p:tgtEl>
                                        <p:attrNameLst>
                                          <p:attrName>style.visibility</p:attrName>
                                        </p:attrNameLst>
                                      </p:cBhvr>
                                      <p:to>
                                        <p:strVal val="hidden"/>
                                      </p:to>
                                    </p:set>
                                  </p:childTnLst>
                                </p:cTn>
                              </p:par>
                              <p:par>
                                <p:cTn id="76" presetID="10" presetClass="exit" presetSubtype="0" fill="hold" grpId="0" nodeType="withEffect">
                                  <p:stCondLst>
                                    <p:cond delay="0"/>
                                  </p:stCondLst>
                                  <p:childTnLst>
                                    <p:animEffect transition="out" filter="fade">
                                      <p:cBhvr>
                                        <p:cTn id="77" dur="500"/>
                                        <p:tgtEl>
                                          <p:spTgt spid="42"/>
                                        </p:tgtEl>
                                      </p:cBhvr>
                                    </p:animEffect>
                                    <p:set>
                                      <p:cBhvr>
                                        <p:cTn id="78" dur="1" fill="hold">
                                          <p:stCondLst>
                                            <p:cond delay="499"/>
                                          </p:stCondLst>
                                        </p:cTn>
                                        <p:tgtEl>
                                          <p:spTgt spid="42"/>
                                        </p:tgtEl>
                                        <p:attrNameLst>
                                          <p:attrName>style.visibility</p:attrName>
                                        </p:attrNameLst>
                                      </p:cBhvr>
                                      <p:to>
                                        <p:strVal val="hidden"/>
                                      </p:to>
                                    </p:set>
                                  </p:childTnLst>
                                </p:cTn>
                              </p:par>
                              <p:par>
                                <p:cTn id="79" presetID="10" presetClass="exit" presetSubtype="0" fill="hold" grpId="0" nodeType="withEffect">
                                  <p:stCondLst>
                                    <p:cond delay="0"/>
                                  </p:stCondLst>
                                  <p:childTnLst>
                                    <p:animEffect transition="out" filter="fade">
                                      <p:cBhvr>
                                        <p:cTn id="80" dur="500"/>
                                        <p:tgtEl>
                                          <p:spTgt spid="43"/>
                                        </p:tgtEl>
                                      </p:cBhvr>
                                    </p:animEffect>
                                    <p:set>
                                      <p:cBhvr>
                                        <p:cTn id="81" dur="1" fill="hold">
                                          <p:stCondLst>
                                            <p:cond delay="499"/>
                                          </p:stCondLst>
                                        </p:cTn>
                                        <p:tgtEl>
                                          <p:spTgt spid="43"/>
                                        </p:tgtEl>
                                        <p:attrNameLst>
                                          <p:attrName>style.visibility</p:attrName>
                                        </p:attrNameLst>
                                      </p:cBhvr>
                                      <p:to>
                                        <p:strVal val="hidden"/>
                                      </p:to>
                                    </p:set>
                                  </p:childTnLst>
                                </p:cTn>
                              </p:par>
                              <p:par>
                                <p:cTn id="82" presetID="10" presetClass="exit" presetSubtype="0" fill="hold" grpId="0" nodeType="withEffect">
                                  <p:stCondLst>
                                    <p:cond delay="0"/>
                                  </p:stCondLst>
                                  <p:childTnLst>
                                    <p:animEffect transition="out" filter="fade">
                                      <p:cBhvr>
                                        <p:cTn id="83" dur="500"/>
                                        <p:tgtEl>
                                          <p:spTgt spid="44"/>
                                        </p:tgtEl>
                                      </p:cBhvr>
                                    </p:animEffect>
                                    <p:set>
                                      <p:cBhvr>
                                        <p:cTn id="84" dur="1" fill="hold">
                                          <p:stCondLst>
                                            <p:cond delay="499"/>
                                          </p:stCondLst>
                                        </p:cTn>
                                        <p:tgtEl>
                                          <p:spTgt spid="44"/>
                                        </p:tgtEl>
                                        <p:attrNameLst>
                                          <p:attrName>style.visibility</p:attrName>
                                        </p:attrNameLst>
                                      </p:cBhvr>
                                      <p:to>
                                        <p:strVal val="hidden"/>
                                      </p:to>
                                    </p:set>
                                  </p:childTnLst>
                                </p:cTn>
                              </p:par>
                            </p:childTnLst>
                          </p:cTn>
                        </p:par>
                        <p:par>
                          <p:cTn id="85" fill="hold">
                            <p:stCondLst>
                              <p:cond delay="500"/>
                            </p:stCondLst>
                            <p:childTnLst>
                              <p:par>
                                <p:cTn id="86" presetID="10" presetClass="entr" presetSubtype="0" fill="hold" nodeType="afterEffect">
                                  <p:stCondLst>
                                    <p:cond delay="0"/>
                                  </p:stCondLst>
                                  <p:childTnLst>
                                    <p:set>
                                      <p:cBhvr>
                                        <p:cTn id="87" dur="1" fill="hold">
                                          <p:stCondLst>
                                            <p:cond delay="0"/>
                                          </p:stCondLst>
                                        </p:cTn>
                                        <p:tgtEl>
                                          <p:spTgt spid="27"/>
                                        </p:tgtEl>
                                        <p:attrNameLst>
                                          <p:attrName>style.visibility</p:attrName>
                                        </p:attrNameLst>
                                      </p:cBhvr>
                                      <p:to>
                                        <p:strVal val="visible"/>
                                      </p:to>
                                    </p:set>
                                    <p:animEffect transition="in" filter="fade">
                                      <p:cBhvr>
                                        <p:cTn id="88" dur="500"/>
                                        <p:tgtEl>
                                          <p:spTgt spid="27"/>
                                        </p:tgtEl>
                                      </p:cBhvr>
                                    </p:animEffect>
                                  </p:childTnLst>
                                </p:cTn>
                              </p:par>
                            </p:childTnLst>
                          </p:cTn>
                        </p:par>
                      </p:childTnLst>
                    </p:cTn>
                  </p:par>
                  <p:par>
                    <p:cTn id="89" fill="hold">
                      <p:stCondLst>
                        <p:cond delay="indefinite"/>
                      </p:stCondLst>
                      <p:childTnLst>
                        <p:par>
                          <p:cTn id="90" fill="hold">
                            <p:stCondLst>
                              <p:cond delay="0"/>
                            </p:stCondLst>
                            <p:childTnLst>
                              <p:par>
                                <p:cTn id="91" presetID="10" presetClass="entr" presetSubtype="0" fill="hold" grpId="0" nodeType="clickEffect">
                                  <p:stCondLst>
                                    <p:cond delay="0"/>
                                  </p:stCondLst>
                                  <p:childTnLst>
                                    <p:set>
                                      <p:cBhvr>
                                        <p:cTn id="92" dur="1" fill="hold">
                                          <p:stCondLst>
                                            <p:cond delay="0"/>
                                          </p:stCondLst>
                                        </p:cTn>
                                        <p:tgtEl>
                                          <p:spTgt spid="31"/>
                                        </p:tgtEl>
                                        <p:attrNameLst>
                                          <p:attrName>style.visibility</p:attrName>
                                        </p:attrNameLst>
                                      </p:cBhvr>
                                      <p:to>
                                        <p:strVal val="visible"/>
                                      </p:to>
                                    </p:set>
                                    <p:animEffect transition="in" filter="fade">
                                      <p:cBhvr>
                                        <p:cTn id="93" dur="500"/>
                                        <p:tgtEl>
                                          <p:spTgt spid="31"/>
                                        </p:tgtEl>
                                      </p:cBhvr>
                                    </p:animEffect>
                                  </p:childTnLst>
                                </p:cTn>
                              </p:par>
                            </p:childTnLst>
                          </p:cTn>
                        </p:par>
                      </p:childTnLst>
                    </p:cTn>
                  </p:par>
                  <p:par>
                    <p:cTn id="94" fill="hold">
                      <p:stCondLst>
                        <p:cond delay="indefinite"/>
                      </p:stCondLst>
                      <p:childTnLst>
                        <p:par>
                          <p:cTn id="95" fill="hold">
                            <p:stCondLst>
                              <p:cond delay="0"/>
                            </p:stCondLst>
                            <p:childTnLst>
                              <p:par>
                                <p:cTn id="96" presetID="10" presetClass="entr" presetSubtype="0" fill="hold" grpId="0" nodeType="clickEffect">
                                  <p:stCondLst>
                                    <p:cond delay="0"/>
                                  </p:stCondLst>
                                  <p:childTnLst>
                                    <p:set>
                                      <p:cBhvr>
                                        <p:cTn id="97" dur="1" fill="hold">
                                          <p:stCondLst>
                                            <p:cond delay="0"/>
                                          </p:stCondLst>
                                        </p:cTn>
                                        <p:tgtEl>
                                          <p:spTgt spid="30"/>
                                        </p:tgtEl>
                                        <p:attrNameLst>
                                          <p:attrName>style.visibility</p:attrName>
                                        </p:attrNameLst>
                                      </p:cBhvr>
                                      <p:to>
                                        <p:strVal val="visible"/>
                                      </p:to>
                                    </p:set>
                                    <p:animEffect transition="in" filter="fade">
                                      <p:cBhvr>
                                        <p:cTn id="98" dur="500"/>
                                        <p:tgtEl>
                                          <p:spTgt spid="30"/>
                                        </p:tgtEl>
                                      </p:cBhvr>
                                    </p:animEffect>
                                  </p:childTnLst>
                                </p:cTn>
                              </p:par>
                            </p:childTnLst>
                          </p:cTn>
                        </p:par>
                      </p:childTnLst>
                    </p:cTn>
                  </p:par>
                  <p:par>
                    <p:cTn id="99" fill="hold">
                      <p:stCondLst>
                        <p:cond delay="indefinite"/>
                      </p:stCondLst>
                      <p:childTnLst>
                        <p:par>
                          <p:cTn id="100" fill="hold">
                            <p:stCondLst>
                              <p:cond delay="0"/>
                            </p:stCondLst>
                            <p:childTnLst>
                              <p:par>
                                <p:cTn id="101" presetID="10" presetClass="entr" presetSubtype="0" fill="hold" grpId="0" nodeType="clickEffect">
                                  <p:stCondLst>
                                    <p:cond delay="0"/>
                                  </p:stCondLst>
                                  <p:childTnLst>
                                    <p:set>
                                      <p:cBhvr>
                                        <p:cTn id="102" dur="1" fill="hold">
                                          <p:stCondLst>
                                            <p:cond delay="0"/>
                                          </p:stCondLst>
                                        </p:cTn>
                                        <p:tgtEl>
                                          <p:spTgt spid="28"/>
                                        </p:tgtEl>
                                        <p:attrNameLst>
                                          <p:attrName>style.visibility</p:attrName>
                                        </p:attrNameLst>
                                      </p:cBhvr>
                                      <p:to>
                                        <p:strVal val="visible"/>
                                      </p:to>
                                    </p:set>
                                    <p:animEffect transition="in" filter="fade">
                                      <p:cBhvr>
                                        <p:cTn id="103" dur="500"/>
                                        <p:tgtEl>
                                          <p:spTgt spid="28"/>
                                        </p:tgtEl>
                                      </p:cBhvr>
                                    </p:animEffect>
                                  </p:childTnLst>
                                </p:cTn>
                              </p:par>
                            </p:childTnLst>
                          </p:cTn>
                        </p:par>
                      </p:childTnLst>
                    </p:cTn>
                  </p:par>
                  <p:par>
                    <p:cTn id="104" fill="hold">
                      <p:stCondLst>
                        <p:cond delay="indefinite"/>
                      </p:stCondLst>
                      <p:childTnLst>
                        <p:par>
                          <p:cTn id="105" fill="hold">
                            <p:stCondLst>
                              <p:cond delay="0"/>
                            </p:stCondLst>
                            <p:childTnLst>
                              <p:par>
                                <p:cTn id="106" presetID="10" presetClass="entr" presetSubtype="0" fill="hold" grpId="0" nodeType="clickEffect">
                                  <p:stCondLst>
                                    <p:cond delay="0"/>
                                  </p:stCondLst>
                                  <p:childTnLst>
                                    <p:set>
                                      <p:cBhvr>
                                        <p:cTn id="107" dur="1" fill="hold">
                                          <p:stCondLst>
                                            <p:cond delay="0"/>
                                          </p:stCondLst>
                                        </p:cTn>
                                        <p:tgtEl>
                                          <p:spTgt spid="34"/>
                                        </p:tgtEl>
                                        <p:attrNameLst>
                                          <p:attrName>style.visibility</p:attrName>
                                        </p:attrNameLst>
                                      </p:cBhvr>
                                      <p:to>
                                        <p:strVal val="visible"/>
                                      </p:to>
                                    </p:set>
                                    <p:animEffect transition="in" filter="fade">
                                      <p:cBhvr>
                                        <p:cTn id="108" dur="500"/>
                                        <p:tgtEl>
                                          <p:spTgt spid="34"/>
                                        </p:tgtEl>
                                      </p:cBhvr>
                                    </p:animEffect>
                                  </p:childTnLst>
                                </p:cTn>
                              </p:par>
                              <p:par>
                                <p:cTn id="109" presetID="10" presetClass="entr" presetSubtype="0" fill="hold" grpId="0" nodeType="withEffect">
                                  <p:stCondLst>
                                    <p:cond delay="0"/>
                                  </p:stCondLst>
                                  <p:childTnLst>
                                    <p:set>
                                      <p:cBhvr>
                                        <p:cTn id="110" dur="1" fill="hold">
                                          <p:stCondLst>
                                            <p:cond delay="0"/>
                                          </p:stCondLst>
                                        </p:cTn>
                                        <p:tgtEl>
                                          <p:spTgt spid="7"/>
                                        </p:tgtEl>
                                        <p:attrNameLst>
                                          <p:attrName>style.visibility</p:attrName>
                                        </p:attrNameLst>
                                      </p:cBhvr>
                                      <p:to>
                                        <p:strVal val="visible"/>
                                      </p:to>
                                    </p:set>
                                    <p:animEffect transition="in" filter="fade">
                                      <p:cBhvr>
                                        <p:cTn id="111" dur="500"/>
                                        <p:tgtEl>
                                          <p:spTgt spid="7"/>
                                        </p:tgtEl>
                                      </p:cBhvr>
                                    </p:animEffect>
                                  </p:childTnLst>
                                </p:cTn>
                              </p:par>
                            </p:childTnLst>
                          </p:cTn>
                        </p:par>
                      </p:childTnLst>
                    </p:cTn>
                  </p:par>
                  <p:par>
                    <p:cTn id="112" fill="hold">
                      <p:stCondLst>
                        <p:cond delay="indefinite"/>
                      </p:stCondLst>
                      <p:childTnLst>
                        <p:par>
                          <p:cTn id="113" fill="hold">
                            <p:stCondLst>
                              <p:cond delay="0"/>
                            </p:stCondLst>
                            <p:childTnLst>
                              <p:par>
                                <p:cTn id="114" presetID="10" presetClass="entr" presetSubtype="0" fill="hold" grpId="0" nodeType="clickEffect">
                                  <p:stCondLst>
                                    <p:cond delay="0"/>
                                  </p:stCondLst>
                                  <p:childTnLst>
                                    <p:set>
                                      <p:cBhvr>
                                        <p:cTn id="115" dur="1" fill="hold">
                                          <p:stCondLst>
                                            <p:cond delay="0"/>
                                          </p:stCondLst>
                                        </p:cTn>
                                        <p:tgtEl>
                                          <p:spTgt spid="36"/>
                                        </p:tgtEl>
                                        <p:attrNameLst>
                                          <p:attrName>style.visibility</p:attrName>
                                        </p:attrNameLst>
                                      </p:cBhvr>
                                      <p:to>
                                        <p:strVal val="visible"/>
                                      </p:to>
                                    </p:set>
                                    <p:animEffect transition="in" filter="fade">
                                      <p:cBhvr>
                                        <p:cTn id="116" dur="500"/>
                                        <p:tgtEl>
                                          <p:spTgt spid="36"/>
                                        </p:tgtEl>
                                      </p:cBhvr>
                                    </p:animEffect>
                                  </p:childTnLst>
                                </p:cTn>
                              </p:par>
                            </p:childTnLst>
                          </p:cTn>
                        </p:par>
                        <p:par>
                          <p:cTn id="117" fill="hold">
                            <p:stCondLst>
                              <p:cond delay="500"/>
                            </p:stCondLst>
                            <p:childTnLst>
                              <p:par>
                                <p:cTn id="118" presetID="10" presetClass="entr" presetSubtype="0" fill="hold" grpId="0" nodeType="afterEffect">
                                  <p:stCondLst>
                                    <p:cond delay="0"/>
                                  </p:stCondLst>
                                  <p:childTnLst>
                                    <p:set>
                                      <p:cBhvr>
                                        <p:cTn id="119" dur="1" fill="hold">
                                          <p:stCondLst>
                                            <p:cond delay="0"/>
                                          </p:stCondLst>
                                        </p:cTn>
                                        <p:tgtEl>
                                          <p:spTgt spid="47"/>
                                        </p:tgtEl>
                                        <p:attrNameLst>
                                          <p:attrName>style.visibility</p:attrName>
                                        </p:attrNameLst>
                                      </p:cBhvr>
                                      <p:to>
                                        <p:strVal val="visible"/>
                                      </p:to>
                                    </p:set>
                                    <p:animEffect transition="in" filter="fade">
                                      <p:cBhvr>
                                        <p:cTn id="120" dur="500"/>
                                        <p:tgtEl>
                                          <p:spTgt spid="47"/>
                                        </p:tgtEl>
                                      </p:cBhvr>
                                    </p:animEffect>
                                  </p:childTnLst>
                                </p:cTn>
                              </p:par>
                            </p:childTnLst>
                          </p:cTn>
                        </p:par>
                      </p:childTnLst>
                    </p:cTn>
                  </p:par>
                  <p:par>
                    <p:cTn id="121" fill="hold">
                      <p:stCondLst>
                        <p:cond delay="indefinite"/>
                      </p:stCondLst>
                      <p:childTnLst>
                        <p:par>
                          <p:cTn id="122" fill="hold">
                            <p:stCondLst>
                              <p:cond delay="0"/>
                            </p:stCondLst>
                            <p:childTnLst>
                              <p:par>
                                <p:cTn id="123" presetID="10" presetClass="entr" presetSubtype="0" fill="hold" grpId="0" nodeType="clickEffect">
                                  <p:stCondLst>
                                    <p:cond delay="0"/>
                                  </p:stCondLst>
                                  <p:childTnLst>
                                    <p:set>
                                      <p:cBhvr>
                                        <p:cTn id="124" dur="1" fill="hold">
                                          <p:stCondLst>
                                            <p:cond delay="0"/>
                                          </p:stCondLst>
                                        </p:cTn>
                                        <p:tgtEl>
                                          <p:spTgt spid="24"/>
                                        </p:tgtEl>
                                        <p:attrNameLst>
                                          <p:attrName>style.visibility</p:attrName>
                                        </p:attrNameLst>
                                      </p:cBhvr>
                                      <p:to>
                                        <p:strVal val="visible"/>
                                      </p:to>
                                    </p:set>
                                    <p:animEffect transition="in" filter="fade">
                                      <p:cBhvr>
                                        <p:cTn id="125"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4" grpId="0"/>
      <p:bldP spid="25" grpId="0"/>
      <p:bldP spid="28" grpId="0"/>
      <p:bldP spid="30" grpId="0"/>
      <p:bldP spid="31" grpId="0"/>
      <p:bldP spid="34" grpId="0"/>
      <p:bldP spid="36" grpId="0"/>
      <p:bldP spid="16" grpId="0"/>
      <p:bldP spid="17" grpId="0"/>
      <p:bldP spid="18" grpId="0"/>
      <p:bldP spid="19" grpId="0"/>
      <p:bldP spid="20" grpId="0"/>
      <p:bldP spid="21" grpId="0"/>
      <p:bldP spid="23" grpId="0"/>
      <p:bldP spid="26" grpId="0"/>
      <p:bldP spid="33" grpId="0"/>
      <p:bldP spid="40" grpId="0"/>
      <p:bldP spid="41" grpId="0"/>
      <p:bldP spid="42" grpId="0"/>
      <p:bldP spid="43" grpId="0"/>
      <p:bldP spid="44" grpId="0"/>
      <p:bldP spid="46" grpId="0"/>
      <p:bldP spid="45" grpId="0"/>
      <p:bldP spid="47" grpId="0"/>
    </p:bld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6, Unit 1, Learning Outcome 20</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3032583127"/>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20</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use the ‘same difference’ rule to balance equations</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5141423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6, Unit 1, Learning Outcome 20</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3"/>
              </a:rPr>
              <a:t>1.29 Using equivalence and the compensation category to calculate</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3763528140"/>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3:12 – 3:13</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30-31</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4"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10" name="Picture Placeholder 9" descr="A picture containing text  Description automatically generated">
            <a:extLst>
              <a:ext uri="{FF2B5EF4-FFF2-40B4-BE49-F238E27FC236}">
                <a16:creationId xmlns:a16="http://schemas.microsoft.com/office/drawing/2014/main" id="{96CB3017-4620-4465-BCF5-EAF71C596A98}"/>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222" b="222"/>
          <a:stretch>
            <a:fillRect/>
          </a:stretch>
        </p:blipFill>
        <p:spPr/>
      </p:pic>
    </p:spTree>
    <p:extLst>
      <p:ext uri="{BB962C8B-B14F-4D97-AF65-F5344CB8AC3E}">
        <p14:creationId xmlns:p14="http://schemas.microsoft.com/office/powerpoint/2010/main" val="381892190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BC2DD4F-05E6-4EBC-A09A-2423988A1607}"/>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329256" y="2618970"/>
            <a:ext cx="7533491" cy="1620063"/>
          </a:xfrm>
          <a:prstGeom prst="rect">
            <a:avLst/>
          </a:prstGeom>
        </p:spPr>
      </p:pic>
      <p:sp>
        <p:nvSpPr>
          <p:cNvPr id="2" name="Text Placeholder 1"/>
          <p:cNvSpPr>
            <a:spLocks noGrp="1"/>
          </p:cNvSpPr>
          <p:nvPr>
            <p:ph type="body" sz="quarter" idx="11"/>
          </p:nvPr>
        </p:nvSpPr>
        <p:spPr/>
        <p:txBody>
          <a:bodyPr/>
          <a:lstStyle/>
          <a:p>
            <a:r>
              <a:rPr lang="en-GB" dirty="0"/>
              <a:t>1.28 Common structures </a:t>
            </a:r>
            <a:r>
              <a:rPr lang="en-US" dirty="0"/>
              <a:t>– step 1:1</a:t>
            </a:r>
          </a:p>
        </p:txBody>
      </p:sp>
      <p:sp>
        <p:nvSpPr>
          <p:cNvPr id="8" name="Rectangle 7">
            <a:extLst>
              <a:ext uri="{FF2B5EF4-FFF2-40B4-BE49-F238E27FC236}">
                <a16:creationId xmlns:a16="http://schemas.microsoft.com/office/drawing/2014/main" id="{D0D739F7-793A-4581-98D3-0737609725C9}"/>
              </a:ext>
            </a:extLst>
          </p:cNvPr>
          <p:cNvSpPr/>
          <p:nvPr/>
        </p:nvSpPr>
        <p:spPr bwMode="auto">
          <a:xfrm>
            <a:off x="2133600" y="3390900"/>
            <a:ext cx="7988300" cy="1285956"/>
          </a:xfrm>
          <a:prstGeom prst="rect">
            <a:avLst/>
          </a:prstGeom>
          <a:solidFill>
            <a:schemeClr val="bg1"/>
          </a:solidFill>
          <a:ln>
            <a:noFill/>
          </a:ln>
        </p:spPr>
        <p:style>
          <a:lnRef idx="2">
            <a:schemeClr val="accent3">
              <a:shade val="50000"/>
            </a:schemeClr>
          </a:lnRef>
          <a:fillRef idx="1">
            <a:schemeClr val="accent3"/>
          </a:fillRef>
          <a:effectRef idx="0">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solidFill>
                <a:schemeClr val="tx1"/>
              </a:solidFill>
              <a:latin typeface="Arial" charset="0"/>
            </a:endParaRPr>
          </a:p>
        </p:txBody>
      </p:sp>
    </p:spTree>
    <p:extLst>
      <p:ext uri="{BB962C8B-B14F-4D97-AF65-F5344CB8AC3E}">
        <p14:creationId xmlns:p14="http://schemas.microsoft.com/office/powerpoint/2010/main" val="35038925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1.29 Equivalence and compensation – step 3:12</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28456" y="1158212"/>
            <a:ext cx="6135088" cy="2139799"/>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28456" y="3895281"/>
            <a:ext cx="6135088" cy="2139799"/>
          </a:xfrm>
          <a:prstGeom prst="rect">
            <a:avLst/>
          </a:prstGeom>
        </p:spPr>
      </p:pic>
    </p:spTree>
    <p:extLst>
      <p:ext uri="{BB962C8B-B14F-4D97-AF65-F5344CB8AC3E}">
        <p14:creationId xmlns:p14="http://schemas.microsoft.com/office/powerpoint/2010/main" val="13430751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1.29 Equivalence and compensation – step 3:13</a:t>
            </a:r>
          </a:p>
        </p:txBody>
      </p:sp>
      <p:sp>
        <p:nvSpPr>
          <p:cNvPr id="5" name="TextBox 4">
            <a:extLst>
              <a:ext uri="{FF2B5EF4-FFF2-40B4-BE49-F238E27FC236}">
                <a16:creationId xmlns:a16="http://schemas.microsoft.com/office/drawing/2014/main" id="{D21EA9C1-721F-4894-BA55-43C3EF65B75B}"/>
              </a:ext>
            </a:extLst>
          </p:cNvPr>
          <p:cNvSpPr txBox="1"/>
          <p:nvPr/>
        </p:nvSpPr>
        <p:spPr bwMode="auto">
          <a:xfrm>
            <a:off x="7626549" y="1036402"/>
            <a:ext cx="55976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38</a:t>
            </a:r>
            <a:endParaRPr lang="en-GB" sz="2400" dirty="0">
              <a:latin typeface="Myriad Pro" panose="020B0503030403020204" pitchFamily="34" charset="0"/>
              <a:ea typeface="Myriad Pro Semibold" charset="0"/>
              <a:cs typeface="Myriad Pro Semibold" charset="0"/>
            </a:endParaRPr>
          </a:p>
        </p:txBody>
      </p:sp>
      <p:grpSp>
        <p:nvGrpSpPr>
          <p:cNvPr id="6" name="Group 5">
            <a:extLst>
              <a:ext uri="{FF2B5EF4-FFF2-40B4-BE49-F238E27FC236}">
                <a16:creationId xmlns:a16="http://schemas.microsoft.com/office/drawing/2014/main" id="{27882A92-AAD7-49CF-A3C2-0CB13073FB32}"/>
              </a:ext>
            </a:extLst>
          </p:cNvPr>
          <p:cNvGrpSpPr/>
          <p:nvPr/>
        </p:nvGrpSpPr>
        <p:grpSpPr>
          <a:xfrm>
            <a:off x="3010743" y="999667"/>
            <a:ext cx="6150053" cy="2373578"/>
            <a:chOff x="1486742" y="3920839"/>
            <a:chExt cx="6150053" cy="2373578"/>
          </a:xfrm>
        </p:grpSpPr>
        <p:sp>
          <p:nvSpPr>
            <p:cNvPr id="7" name="TextBox 6">
              <a:extLst>
                <a:ext uri="{FF2B5EF4-FFF2-40B4-BE49-F238E27FC236}">
                  <a16:creationId xmlns:a16="http://schemas.microsoft.com/office/drawing/2014/main" id="{E7A9477D-B44E-4A79-84CD-17AC6B433CEF}"/>
                </a:ext>
              </a:extLst>
            </p:cNvPr>
            <p:cNvSpPr txBox="1"/>
            <p:nvPr/>
          </p:nvSpPr>
          <p:spPr bwMode="auto">
            <a:xfrm>
              <a:off x="2398879" y="3957573"/>
              <a:ext cx="106471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Arial" panose="020B0604020202020204" pitchFamily="34" charset="0"/>
                </a:rPr>
                <a:t>10 </a:t>
              </a:r>
              <a:r>
                <a:rPr lang="en-GB" sz="2400" dirty="0">
                  <a:latin typeface="Myriad Pro Semibold"/>
                </a:rPr>
                <a:t>− 3</a:t>
              </a:r>
              <a:endParaRPr lang="en-GB" sz="2400" dirty="0">
                <a:latin typeface="Myriad Pro Semibold"/>
                <a:ea typeface="Myriad Pro Semibold" charset="0"/>
                <a:cs typeface="Myriad Pro Semibold" charset="0"/>
              </a:endParaRPr>
            </a:p>
          </p:txBody>
        </p:sp>
        <p:sp>
          <p:nvSpPr>
            <p:cNvPr id="8" name="TextBox 7">
              <a:extLst>
                <a:ext uri="{FF2B5EF4-FFF2-40B4-BE49-F238E27FC236}">
                  <a16:creationId xmlns:a16="http://schemas.microsoft.com/office/drawing/2014/main" id="{A4454D77-2BE3-47C4-86F4-51D7B3A87A3C}"/>
                </a:ext>
              </a:extLst>
            </p:cNvPr>
            <p:cNvSpPr txBox="1"/>
            <p:nvPr/>
          </p:nvSpPr>
          <p:spPr bwMode="auto">
            <a:xfrm>
              <a:off x="5320995" y="3957573"/>
              <a:ext cx="8130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Arial" panose="020B0604020202020204" pitchFamily="34" charset="0"/>
                </a:rPr>
                <a:t>45 </a:t>
              </a:r>
              <a:r>
                <a:rPr lang="en-GB" sz="2400" dirty="0">
                  <a:latin typeface="Myriad Pro Semibold"/>
                </a:rPr>
                <a:t>−</a:t>
              </a:r>
              <a:endParaRPr lang="en-GB" sz="2400" dirty="0">
                <a:latin typeface="Myriad Pro Semibold"/>
                <a:ea typeface="Myriad Pro Semibold" charset="0"/>
                <a:cs typeface="Myriad Pro Semibold" charset="0"/>
              </a:endParaRPr>
            </a:p>
          </p:txBody>
        </p:sp>
        <p:sp>
          <p:nvSpPr>
            <p:cNvPr id="9" name="Rectangle 8">
              <a:extLst>
                <a:ext uri="{FF2B5EF4-FFF2-40B4-BE49-F238E27FC236}">
                  <a16:creationId xmlns:a16="http://schemas.microsoft.com/office/drawing/2014/main" id="{078BE9B1-7939-40BC-AB8A-653BE41065A7}"/>
                </a:ext>
              </a:extLst>
            </p:cNvPr>
            <p:cNvSpPr/>
            <p:nvPr/>
          </p:nvSpPr>
          <p:spPr bwMode="auto">
            <a:xfrm>
              <a:off x="6114867" y="3920839"/>
              <a:ext cx="535133" cy="535133"/>
            </a:xfrm>
            <a:prstGeom prst="rect">
              <a:avLst/>
            </a:prstGeom>
            <a:noFill/>
            <a:ln w="28575" cap="flat" cmpd="sng" algn="ctr">
              <a:solidFill>
                <a:schemeClr val="tx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latin typeface="Arial" charset="0"/>
              </a:endParaRPr>
            </a:p>
          </p:txBody>
        </p:sp>
        <p:sp>
          <p:nvSpPr>
            <p:cNvPr id="10" name="TextBox 9">
              <a:extLst>
                <a:ext uri="{FF2B5EF4-FFF2-40B4-BE49-F238E27FC236}">
                  <a16:creationId xmlns:a16="http://schemas.microsoft.com/office/drawing/2014/main" id="{1BDCB4AA-9F5F-4099-9E55-93BBDB249515}"/>
                </a:ext>
              </a:extLst>
            </p:cNvPr>
            <p:cNvSpPr txBox="1"/>
            <p:nvPr/>
          </p:nvSpPr>
          <p:spPr bwMode="auto">
            <a:xfrm>
              <a:off x="4308494" y="3957573"/>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Arial" panose="020B0604020202020204" pitchFamily="34" charset="0"/>
                </a:rPr>
                <a:t>=</a:t>
              </a:r>
              <a:endParaRPr lang="en-GB" sz="2400" dirty="0">
                <a:latin typeface="Myriad Pro Semibold"/>
                <a:ea typeface="Myriad Pro Semibold" charset="0"/>
                <a:cs typeface="Myriad Pro Semibold" charset="0"/>
              </a:endParaRPr>
            </a:p>
          </p:txBody>
        </p:sp>
        <p:pic>
          <p:nvPicPr>
            <p:cNvPr id="11" name="Picture 10">
              <a:extLst>
                <a:ext uri="{FF2B5EF4-FFF2-40B4-BE49-F238E27FC236}">
                  <a16:creationId xmlns:a16="http://schemas.microsoft.com/office/drawing/2014/main" id="{B993BB9C-56B4-4CAB-AAE4-C396287C499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86742" y="4536190"/>
              <a:ext cx="6150053" cy="1758227"/>
            </a:xfrm>
            <a:prstGeom prst="rect">
              <a:avLst/>
            </a:prstGeom>
          </p:spPr>
        </p:pic>
      </p:grpSp>
      <p:sp>
        <p:nvSpPr>
          <p:cNvPr id="12" name="TextBox 11">
            <a:extLst>
              <a:ext uri="{FF2B5EF4-FFF2-40B4-BE49-F238E27FC236}">
                <a16:creationId xmlns:a16="http://schemas.microsoft.com/office/drawing/2014/main" id="{DF2B50CC-D6CF-41BB-A111-5A11B5CC8C5F}"/>
              </a:ext>
            </a:extLst>
          </p:cNvPr>
          <p:cNvSpPr txBox="1"/>
          <p:nvPr/>
        </p:nvSpPr>
        <p:spPr bwMode="auto">
          <a:xfrm>
            <a:off x="8015561" y="4628380"/>
            <a:ext cx="55977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38</a:t>
            </a:r>
            <a:endParaRPr lang="en-GB" sz="2400" dirty="0">
              <a:solidFill>
                <a:srgbClr val="959595"/>
              </a:solidFill>
              <a:latin typeface="Comic Sans MS" panose="030F0702030302020204" pitchFamily="66" charset="0"/>
              <a:ea typeface="Myriad Pro Semibold" charset="0"/>
              <a:cs typeface="Myriad Pro Semibold" charset="0"/>
            </a:endParaRPr>
          </a:p>
        </p:txBody>
      </p:sp>
      <p:sp>
        <p:nvSpPr>
          <p:cNvPr id="13" name="TextBox 12">
            <a:extLst>
              <a:ext uri="{FF2B5EF4-FFF2-40B4-BE49-F238E27FC236}">
                <a16:creationId xmlns:a16="http://schemas.microsoft.com/office/drawing/2014/main" id="{19C8FF35-2D4D-43DB-8F3D-EFA72B6525FC}"/>
              </a:ext>
            </a:extLst>
          </p:cNvPr>
          <p:cNvSpPr txBox="1"/>
          <p:nvPr/>
        </p:nvSpPr>
        <p:spPr bwMode="auto">
          <a:xfrm>
            <a:off x="4854355" y="3705871"/>
            <a:ext cx="79861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+ 35</a:t>
            </a:r>
            <a:endParaRPr lang="en-GB" sz="2400" dirty="0">
              <a:solidFill>
                <a:srgbClr val="959595"/>
              </a:solidFill>
              <a:latin typeface="Comic Sans MS" panose="030F0702030302020204" pitchFamily="66" charset="0"/>
              <a:ea typeface="Myriad Pro Semibold" charset="0"/>
              <a:cs typeface="Myriad Pro Semibold" charset="0"/>
            </a:endParaRPr>
          </a:p>
        </p:txBody>
      </p:sp>
      <p:sp>
        <p:nvSpPr>
          <p:cNvPr id="14" name="TextBox 13">
            <a:extLst>
              <a:ext uri="{FF2B5EF4-FFF2-40B4-BE49-F238E27FC236}">
                <a16:creationId xmlns:a16="http://schemas.microsoft.com/office/drawing/2014/main" id="{0B646183-A055-439E-BACB-57A334B74B3E}"/>
              </a:ext>
            </a:extLst>
          </p:cNvPr>
          <p:cNvSpPr txBox="1"/>
          <p:nvPr/>
        </p:nvSpPr>
        <p:spPr bwMode="auto">
          <a:xfrm>
            <a:off x="6379689" y="5674967"/>
            <a:ext cx="79861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+ 35</a:t>
            </a:r>
            <a:endParaRPr lang="en-GB" sz="2400" dirty="0">
              <a:solidFill>
                <a:srgbClr val="959595"/>
              </a:solidFill>
              <a:latin typeface="Comic Sans MS" panose="030F0702030302020204" pitchFamily="66" charset="0"/>
              <a:ea typeface="Myriad Pro Semibold" charset="0"/>
              <a:cs typeface="Myriad Pro Semibold" charset="0"/>
            </a:endParaRPr>
          </a:p>
        </p:txBody>
      </p:sp>
      <p:grpSp>
        <p:nvGrpSpPr>
          <p:cNvPr id="15" name="Group 14">
            <a:extLst>
              <a:ext uri="{FF2B5EF4-FFF2-40B4-BE49-F238E27FC236}">
                <a16:creationId xmlns:a16="http://schemas.microsoft.com/office/drawing/2014/main" id="{0BDABFF6-A6CD-46FA-8787-D124E3F95E55}"/>
              </a:ext>
            </a:extLst>
          </p:cNvPr>
          <p:cNvGrpSpPr/>
          <p:nvPr/>
        </p:nvGrpSpPr>
        <p:grpSpPr>
          <a:xfrm>
            <a:off x="3489285" y="4591646"/>
            <a:ext cx="5073728" cy="535133"/>
            <a:chOff x="1965285" y="4758091"/>
            <a:chExt cx="5073728" cy="535133"/>
          </a:xfrm>
        </p:grpSpPr>
        <p:sp>
          <p:nvSpPr>
            <p:cNvPr id="16" name="TextBox 15">
              <a:extLst>
                <a:ext uri="{FF2B5EF4-FFF2-40B4-BE49-F238E27FC236}">
                  <a16:creationId xmlns:a16="http://schemas.microsoft.com/office/drawing/2014/main" id="{F7B969AE-B360-441D-B4A4-CA73FF207A36}"/>
                </a:ext>
              </a:extLst>
            </p:cNvPr>
            <p:cNvSpPr txBox="1"/>
            <p:nvPr/>
          </p:nvSpPr>
          <p:spPr bwMode="auto">
            <a:xfrm>
              <a:off x="1965285" y="4794825"/>
              <a:ext cx="5277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Arial" panose="020B0604020202020204" pitchFamily="34" charset="0"/>
                </a:rPr>
                <a:t>10</a:t>
              </a:r>
              <a:endParaRPr lang="en-GB" sz="2400" dirty="0">
                <a:latin typeface="Myriad Pro Semibold"/>
                <a:ea typeface="Myriad Pro Semibold" charset="0"/>
                <a:cs typeface="Myriad Pro Semibold" charset="0"/>
              </a:endParaRPr>
            </a:p>
          </p:txBody>
        </p:sp>
        <p:sp>
          <p:nvSpPr>
            <p:cNvPr id="17" name="TextBox 16">
              <a:extLst>
                <a:ext uri="{FF2B5EF4-FFF2-40B4-BE49-F238E27FC236}">
                  <a16:creationId xmlns:a16="http://schemas.microsoft.com/office/drawing/2014/main" id="{5CE61FD4-6986-4109-B8D9-677200A3F05F}"/>
                </a:ext>
              </a:extLst>
            </p:cNvPr>
            <p:cNvSpPr txBox="1"/>
            <p:nvPr/>
          </p:nvSpPr>
          <p:spPr bwMode="auto">
            <a:xfrm>
              <a:off x="2775422" y="4794825"/>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rPr>
                <a:t>−</a:t>
              </a:r>
              <a:endParaRPr lang="en-GB" sz="2400" dirty="0">
                <a:latin typeface="Myriad Pro Semibold"/>
                <a:ea typeface="Myriad Pro Semibold" charset="0"/>
                <a:cs typeface="Myriad Pro Semibold" charset="0"/>
              </a:endParaRPr>
            </a:p>
          </p:txBody>
        </p:sp>
        <p:sp>
          <p:nvSpPr>
            <p:cNvPr id="18" name="TextBox 17">
              <a:extLst>
                <a:ext uri="{FF2B5EF4-FFF2-40B4-BE49-F238E27FC236}">
                  <a16:creationId xmlns:a16="http://schemas.microsoft.com/office/drawing/2014/main" id="{BB81E805-C892-4FE0-BAD2-3CF15C29BA2D}"/>
                </a:ext>
              </a:extLst>
            </p:cNvPr>
            <p:cNvSpPr txBox="1"/>
            <p:nvPr/>
          </p:nvSpPr>
          <p:spPr bwMode="auto">
            <a:xfrm>
              <a:off x="3538270" y="4794825"/>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Arial" panose="020B0604020202020204" pitchFamily="34" charset="0"/>
                </a:rPr>
                <a:t>3</a:t>
              </a:r>
              <a:endParaRPr lang="en-GB" sz="2400" dirty="0">
                <a:latin typeface="Myriad Pro Semibold"/>
                <a:ea typeface="Myriad Pro Semibold" charset="0"/>
                <a:cs typeface="Myriad Pro Semibold" charset="0"/>
              </a:endParaRPr>
            </a:p>
          </p:txBody>
        </p:sp>
        <p:sp>
          <p:nvSpPr>
            <p:cNvPr id="19" name="TextBox 18">
              <a:extLst>
                <a:ext uri="{FF2B5EF4-FFF2-40B4-BE49-F238E27FC236}">
                  <a16:creationId xmlns:a16="http://schemas.microsoft.com/office/drawing/2014/main" id="{0D23A34B-00B9-4EAA-B128-49F64B6747D2}"/>
                </a:ext>
              </a:extLst>
            </p:cNvPr>
            <p:cNvSpPr txBox="1"/>
            <p:nvPr/>
          </p:nvSpPr>
          <p:spPr bwMode="auto">
            <a:xfrm>
              <a:off x="4262647" y="4794825"/>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Arial" panose="020B0604020202020204" pitchFamily="34" charset="0"/>
                </a:rPr>
                <a:t>=</a:t>
              </a:r>
              <a:endParaRPr lang="en-GB" sz="2400" dirty="0">
                <a:latin typeface="Myriad Pro Semibold"/>
                <a:ea typeface="Myriad Pro Semibold" charset="0"/>
                <a:cs typeface="Myriad Pro Semibold" charset="0"/>
              </a:endParaRPr>
            </a:p>
          </p:txBody>
        </p:sp>
        <p:sp>
          <p:nvSpPr>
            <p:cNvPr id="20" name="TextBox 19">
              <a:extLst>
                <a:ext uri="{FF2B5EF4-FFF2-40B4-BE49-F238E27FC236}">
                  <a16:creationId xmlns:a16="http://schemas.microsoft.com/office/drawing/2014/main" id="{FEC3894A-F5F5-434D-B727-5878A4F2F76E}"/>
                </a:ext>
              </a:extLst>
            </p:cNvPr>
            <p:cNvSpPr txBox="1"/>
            <p:nvPr/>
          </p:nvSpPr>
          <p:spPr bwMode="auto">
            <a:xfrm>
              <a:off x="4939735" y="4794825"/>
              <a:ext cx="5277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Arial" panose="020B0604020202020204" pitchFamily="34" charset="0"/>
                </a:rPr>
                <a:t>45</a:t>
              </a:r>
              <a:endParaRPr lang="en-GB" sz="2400" dirty="0">
                <a:latin typeface="Myriad Pro Semibold"/>
                <a:ea typeface="Myriad Pro Semibold" charset="0"/>
                <a:cs typeface="Myriad Pro Semibold" charset="0"/>
              </a:endParaRPr>
            </a:p>
          </p:txBody>
        </p:sp>
        <p:sp>
          <p:nvSpPr>
            <p:cNvPr id="21" name="TextBox 20">
              <a:extLst>
                <a:ext uri="{FF2B5EF4-FFF2-40B4-BE49-F238E27FC236}">
                  <a16:creationId xmlns:a16="http://schemas.microsoft.com/office/drawing/2014/main" id="{3FA96ED1-85D7-4E26-AA7E-1F3697519050}"/>
                </a:ext>
              </a:extLst>
            </p:cNvPr>
            <p:cNvSpPr txBox="1"/>
            <p:nvPr/>
          </p:nvSpPr>
          <p:spPr bwMode="auto">
            <a:xfrm>
              <a:off x="5749873" y="4794825"/>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rPr>
                <a:t>−</a:t>
              </a:r>
              <a:endParaRPr lang="en-GB" sz="2400" dirty="0">
                <a:latin typeface="Myriad Pro Semibold"/>
                <a:ea typeface="Myriad Pro Semibold" charset="0"/>
                <a:cs typeface="Myriad Pro Semibold" charset="0"/>
              </a:endParaRPr>
            </a:p>
          </p:txBody>
        </p:sp>
        <p:sp>
          <p:nvSpPr>
            <p:cNvPr id="22" name="Rectangle 21">
              <a:extLst>
                <a:ext uri="{FF2B5EF4-FFF2-40B4-BE49-F238E27FC236}">
                  <a16:creationId xmlns:a16="http://schemas.microsoft.com/office/drawing/2014/main" id="{25BBD4D8-B09A-4F1A-8065-F9075FB59836}"/>
                </a:ext>
              </a:extLst>
            </p:cNvPr>
            <p:cNvSpPr/>
            <p:nvPr/>
          </p:nvSpPr>
          <p:spPr bwMode="auto">
            <a:xfrm>
              <a:off x="6503880" y="4758091"/>
              <a:ext cx="535133" cy="535133"/>
            </a:xfrm>
            <a:prstGeom prst="rect">
              <a:avLst/>
            </a:prstGeom>
            <a:noFill/>
            <a:ln w="28575" cap="flat" cmpd="sng" algn="ctr">
              <a:solidFill>
                <a:schemeClr val="tx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latin typeface="Arial" charset="0"/>
              </a:endParaRPr>
            </a:p>
          </p:txBody>
        </p:sp>
      </p:grpSp>
      <p:pic>
        <p:nvPicPr>
          <p:cNvPr id="23" name="Picture 22">
            <a:extLst>
              <a:ext uri="{FF2B5EF4-FFF2-40B4-BE49-F238E27FC236}">
                <a16:creationId xmlns:a16="http://schemas.microsoft.com/office/drawing/2014/main" id="{6DFE1D86-D249-4C86-AFD0-8478C5AD9F2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53558" y="4142527"/>
            <a:ext cx="3000208" cy="516245"/>
          </a:xfrm>
          <a:prstGeom prst="rect">
            <a:avLst/>
          </a:prstGeom>
        </p:spPr>
      </p:pic>
      <p:pic>
        <p:nvPicPr>
          <p:cNvPr id="24" name="Picture 23" descr="A close up of a logo  Description generated with high confidence">
            <a:extLst>
              <a:ext uri="{FF2B5EF4-FFF2-40B4-BE49-F238E27FC236}">
                <a16:creationId xmlns:a16="http://schemas.microsoft.com/office/drawing/2014/main" id="{7A547F95-2868-4070-9893-AD59C0C7759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234001" y="5187228"/>
            <a:ext cx="3089990" cy="516245"/>
          </a:xfrm>
          <a:prstGeom prst="rect">
            <a:avLst/>
          </a:prstGeom>
        </p:spPr>
      </p:pic>
    </p:spTree>
    <p:extLst>
      <p:ext uri="{BB962C8B-B14F-4D97-AF65-F5344CB8AC3E}">
        <p14:creationId xmlns:p14="http://schemas.microsoft.com/office/powerpoint/2010/main" val="17299682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wipe(left)">
                                      <p:cBhvr>
                                        <p:cTn id="12" dur="500"/>
                                        <p:tgtEl>
                                          <p:spTgt spid="23"/>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wipe(left)">
                                      <p:cBhvr>
                                        <p:cTn id="20" dur="500"/>
                                        <p:tgtEl>
                                          <p:spTgt spid="24"/>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500"/>
                                        <p:tgtEl>
                                          <p:spTgt spid="14"/>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childTnLst>
                          </p:cTn>
                        </p:par>
                        <p:par>
                          <p:cTn id="29" fill="hold">
                            <p:stCondLst>
                              <p:cond delay="500"/>
                            </p:stCondLst>
                            <p:childTnLst>
                              <p:par>
                                <p:cTn id="30" presetID="10"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fade">
                                      <p:cBhvr>
                                        <p:cTn id="3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0"/>
      <p:bldP spid="13" grpId="0"/>
      <p:bldP spid="14" grpId="0"/>
    </p:bld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35">
            <a:extLst>
              <a:ext uri="{FF2B5EF4-FFF2-40B4-BE49-F238E27FC236}">
                <a16:creationId xmlns:a16="http://schemas.microsoft.com/office/drawing/2014/main" id="{B3E48145-20D7-41C1-82AE-EC64C77FA3D7}"/>
              </a:ext>
            </a:extLst>
          </p:cNvPr>
          <p:cNvSpPr txBox="1"/>
          <p:nvPr/>
        </p:nvSpPr>
        <p:spPr bwMode="auto">
          <a:xfrm>
            <a:off x="6454220" y="4725563"/>
            <a:ext cx="55977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54</a:t>
            </a:r>
            <a:endParaRPr lang="en-GB" sz="2400" dirty="0">
              <a:solidFill>
                <a:srgbClr val="959595"/>
              </a:solidFill>
              <a:latin typeface="Comic Sans MS" panose="030F0702030302020204" pitchFamily="66" charset="0"/>
              <a:ea typeface="Myriad Pro Semibold" charset="0"/>
              <a:cs typeface="Myriad Pro Semibold" charset="0"/>
            </a:endParaRPr>
          </a:p>
        </p:txBody>
      </p:sp>
      <p:sp>
        <p:nvSpPr>
          <p:cNvPr id="2" name="Text Placeholder 1"/>
          <p:cNvSpPr>
            <a:spLocks noGrp="1"/>
          </p:cNvSpPr>
          <p:nvPr>
            <p:ph type="body" sz="quarter" idx="11"/>
          </p:nvPr>
        </p:nvSpPr>
        <p:spPr/>
        <p:txBody>
          <a:bodyPr/>
          <a:lstStyle/>
          <a:p>
            <a:r>
              <a:rPr lang="en-US" dirty="0"/>
              <a:t>1.29 Equivalence and compensation – step 3:13</a:t>
            </a:r>
          </a:p>
        </p:txBody>
      </p:sp>
      <p:sp>
        <p:nvSpPr>
          <p:cNvPr id="14" name="TextBox 13">
            <a:extLst>
              <a:ext uri="{FF2B5EF4-FFF2-40B4-BE49-F238E27FC236}">
                <a16:creationId xmlns:a16="http://schemas.microsoft.com/office/drawing/2014/main" id="{CAB00974-B2D9-402E-AF0E-AE617DFCDDAC}"/>
              </a:ext>
            </a:extLst>
          </p:cNvPr>
          <p:cNvSpPr txBox="1"/>
          <p:nvPr/>
        </p:nvSpPr>
        <p:spPr bwMode="auto">
          <a:xfrm>
            <a:off x="6853529" y="1036402"/>
            <a:ext cx="55977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54</a:t>
            </a:r>
            <a:endParaRPr lang="en-GB" sz="2400" dirty="0">
              <a:latin typeface="Myriad Pro" panose="020B0503030403020204" pitchFamily="34" charset="0"/>
              <a:ea typeface="Myriad Pro Semibold" charset="0"/>
              <a:cs typeface="Myriad Pro Semibold" charset="0"/>
            </a:endParaRPr>
          </a:p>
        </p:txBody>
      </p:sp>
      <p:grpSp>
        <p:nvGrpSpPr>
          <p:cNvPr id="28" name="Group 27">
            <a:extLst>
              <a:ext uri="{FF2B5EF4-FFF2-40B4-BE49-F238E27FC236}">
                <a16:creationId xmlns:a16="http://schemas.microsoft.com/office/drawing/2014/main" id="{7E648C9D-A927-4F81-B7E9-EDE80C50E218}"/>
              </a:ext>
            </a:extLst>
          </p:cNvPr>
          <p:cNvGrpSpPr/>
          <p:nvPr/>
        </p:nvGrpSpPr>
        <p:grpSpPr>
          <a:xfrm>
            <a:off x="3010743" y="999667"/>
            <a:ext cx="6150053" cy="2373578"/>
            <a:chOff x="1486742" y="3920839"/>
            <a:chExt cx="6150053" cy="2373578"/>
          </a:xfrm>
        </p:grpSpPr>
        <p:sp>
          <p:nvSpPr>
            <p:cNvPr id="16" name="TextBox 15">
              <a:extLst>
                <a:ext uri="{FF2B5EF4-FFF2-40B4-BE49-F238E27FC236}">
                  <a16:creationId xmlns:a16="http://schemas.microsoft.com/office/drawing/2014/main" id="{4D8B6EEC-3B39-49A6-91AD-9C65D511F257}"/>
                </a:ext>
              </a:extLst>
            </p:cNvPr>
            <p:cNvSpPr txBox="1"/>
            <p:nvPr/>
          </p:nvSpPr>
          <p:spPr bwMode="auto">
            <a:xfrm>
              <a:off x="2398879" y="3957573"/>
              <a:ext cx="106471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Arial" panose="020B0604020202020204" pitchFamily="34" charset="0"/>
                </a:rPr>
                <a:t>10 </a:t>
              </a:r>
              <a:r>
                <a:rPr lang="en-GB" sz="2400" dirty="0">
                  <a:latin typeface="Myriad Pro Semibold"/>
                </a:rPr>
                <a:t>− 3</a:t>
              </a:r>
              <a:endParaRPr lang="en-GB" sz="2400" dirty="0">
                <a:latin typeface="Myriad Pro Semibold"/>
                <a:ea typeface="Myriad Pro Semibold" charset="0"/>
                <a:cs typeface="Myriad Pro Semibold" charset="0"/>
              </a:endParaRPr>
            </a:p>
          </p:txBody>
        </p:sp>
        <p:sp>
          <p:nvSpPr>
            <p:cNvPr id="17" name="TextBox 16">
              <a:extLst>
                <a:ext uri="{FF2B5EF4-FFF2-40B4-BE49-F238E27FC236}">
                  <a16:creationId xmlns:a16="http://schemas.microsoft.com/office/drawing/2014/main" id="{5E50B249-7F18-4B7A-9BCD-A88E78C59AA0}"/>
                </a:ext>
              </a:extLst>
            </p:cNvPr>
            <p:cNvSpPr txBox="1"/>
            <p:nvPr/>
          </p:nvSpPr>
          <p:spPr bwMode="auto">
            <a:xfrm>
              <a:off x="5836957" y="3957573"/>
              <a:ext cx="8130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rPr>
                <a:t>− 47</a:t>
              </a:r>
              <a:endParaRPr lang="en-GB" sz="2400" dirty="0">
                <a:latin typeface="Myriad Pro Semibold"/>
                <a:ea typeface="Myriad Pro Semibold" charset="0"/>
                <a:cs typeface="Myriad Pro Semibold" charset="0"/>
              </a:endParaRPr>
            </a:p>
          </p:txBody>
        </p:sp>
        <p:sp>
          <p:nvSpPr>
            <p:cNvPr id="18" name="Rectangle 17">
              <a:extLst>
                <a:ext uri="{FF2B5EF4-FFF2-40B4-BE49-F238E27FC236}">
                  <a16:creationId xmlns:a16="http://schemas.microsoft.com/office/drawing/2014/main" id="{24965521-D8FC-4867-B0AF-A14F6479CDD4}"/>
                </a:ext>
              </a:extLst>
            </p:cNvPr>
            <p:cNvSpPr/>
            <p:nvPr/>
          </p:nvSpPr>
          <p:spPr bwMode="auto">
            <a:xfrm>
              <a:off x="5339012" y="3920839"/>
              <a:ext cx="535133" cy="535133"/>
            </a:xfrm>
            <a:prstGeom prst="rect">
              <a:avLst/>
            </a:prstGeom>
            <a:noFill/>
            <a:ln w="28575" cap="flat" cmpd="sng" algn="ctr">
              <a:solidFill>
                <a:schemeClr val="tx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latin typeface="Arial" charset="0"/>
              </a:endParaRPr>
            </a:p>
          </p:txBody>
        </p:sp>
        <p:sp>
          <p:nvSpPr>
            <p:cNvPr id="19" name="TextBox 18">
              <a:extLst>
                <a:ext uri="{FF2B5EF4-FFF2-40B4-BE49-F238E27FC236}">
                  <a16:creationId xmlns:a16="http://schemas.microsoft.com/office/drawing/2014/main" id="{968E299B-8F19-4EE2-AEFC-6FEBDA4EA8B4}"/>
                </a:ext>
              </a:extLst>
            </p:cNvPr>
            <p:cNvSpPr txBox="1"/>
            <p:nvPr/>
          </p:nvSpPr>
          <p:spPr bwMode="auto">
            <a:xfrm>
              <a:off x="4308494" y="3957573"/>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Arial" panose="020B0604020202020204" pitchFamily="34" charset="0"/>
                </a:rPr>
                <a:t>=</a:t>
              </a:r>
              <a:endParaRPr lang="en-GB" sz="2400" dirty="0">
                <a:latin typeface="Myriad Pro" panose="020B0503030403020204" pitchFamily="34" charset="0"/>
                <a:ea typeface="Myriad Pro Semibold" charset="0"/>
                <a:cs typeface="Myriad Pro Semibold" charset="0"/>
              </a:endParaRPr>
            </a:p>
          </p:txBody>
        </p:sp>
        <p:pic>
          <p:nvPicPr>
            <p:cNvPr id="20" name="Picture 19">
              <a:extLst>
                <a:ext uri="{FF2B5EF4-FFF2-40B4-BE49-F238E27FC236}">
                  <a16:creationId xmlns:a16="http://schemas.microsoft.com/office/drawing/2014/main" id="{5610A10E-038E-4F73-A3C3-AAE547803D5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86742" y="4536190"/>
              <a:ext cx="6150053" cy="1758227"/>
            </a:xfrm>
            <a:prstGeom prst="rect">
              <a:avLst/>
            </a:prstGeom>
          </p:spPr>
        </p:pic>
      </p:grpSp>
      <p:sp>
        <p:nvSpPr>
          <p:cNvPr id="24" name="TextBox 23">
            <a:extLst>
              <a:ext uri="{FF2B5EF4-FFF2-40B4-BE49-F238E27FC236}">
                <a16:creationId xmlns:a16="http://schemas.microsoft.com/office/drawing/2014/main" id="{6280285C-6A50-45C1-8FFA-FDB2BED3AE09}"/>
              </a:ext>
            </a:extLst>
          </p:cNvPr>
          <p:cNvSpPr txBox="1"/>
          <p:nvPr/>
        </p:nvSpPr>
        <p:spPr bwMode="auto">
          <a:xfrm>
            <a:off x="6334798" y="3803054"/>
            <a:ext cx="79861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+ 44</a:t>
            </a:r>
            <a:endParaRPr lang="en-GB" sz="2400" dirty="0">
              <a:solidFill>
                <a:srgbClr val="959595"/>
              </a:solidFill>
              <a:latin typeface="Comic Sans MS" panose="030F0702030302020204" pitchFamily="66" charset="0"/>
              <a:ea typeface="Myriad Pro Semibold" charset="0"/>
              <a:cs typeface="Myriad Pro Semibold" charset="0"/>
            </a:endParaRPr>
          </a:p>
        </p:txBody>
      </p:sp>
      <p:sp>
        <p:nvSpPr>
          <p:cNvPr id="25" name="TextBox 24">
            <a:extLst>
              <a:ext uri="{FF2B5EF4-FFF2-40B4-BE49-F238E27FC236}">
                <a16:creationId xmlns:a16="http://schemas.microsoft.com/office/drawing/2014/main" id="{3844D094-45F0-40F8-BDF6-61430D195978}"/>
              </a:ext>
            </a:extLst>
          </p:cNvPr>
          <p:cNvSpPr txBox="1"/>
          <p:nvPr/>
        </p:nvSpPr>
        <p:spPr bwMode="auto">
          <a:xfrm>
            <a:off x="4864922" y="5772150"/>
            <a:ext cx="79861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+ 44</a:t>
            </a:r>
            <a:endParaRPr lang="en-GB" sz="2400" dirty="0">
              <a:solidFill>
                <a:srgbClr val="959595"/>
              </a:solidFill>
              <a:latin typeface="Comic Sans MS" panose="030F0702030302020204" pitchFamily="66" charset="0"/>
              <a:ea typeface="Myriad Pro Semibold" charset="0"/>
              <a:cs typeface="Myriad Pro Semibold" charset="0"/>
            </a:endParaRPr>
          </a:p>
        </p:txBody>
      </p:sp>
      <p:grpSp>
        <p:nvGrpSpPr>
          <p:cNvPr id="3" name="Group 2">
            <a:extLst>
              <a:ext uri="{FF2B5EF4-FFF2-40B4-BE49-F238E27FC236}">
                <a16:creationId xmlns:a16="http://schemas.microsoft.com/office/drawing/2014/main" id="{FFE41545-EDE4-4EB0-BB7B-7B61869938C3}"/>
              </a:ext>
            </a:extLst>
          </p:cNvPr>
          <p:cNvGrpSpPr/>
          <p:nvPr/>
        </p:nvGrpSpPr>
        <p:grpSpPr>
          <a:xfrm>
            <a:off x="3489285" y="4688829"/>
            <a:ext cx="5065206" cy="535133"/>
            <a:chOff x="1965285" y="4688828"/>
            <a:chExt cx="5065206" cy="535133"/>
          </a:xfrm>
        </p:grpSpPr>
        <p:sp>
          <p:nvSpPr>
            <p:cNvPr id="23" name="TextBox 22">
              <a:extLst>
                <a:ext uri="{FF2B5EF4-FFF2-40B4-BE49-F238E27FC236}">
                  <a16:creationId xmlns:a16="http://schemas.microsoft.com/office/drawing/2014/main" id="{B0037A01-135C-499E-9B61-252CD0D8165E}"/>
                </a:ext>
              </a:extLst>
            </p:cNvPr>
            <p:cNvSpPr txBox="1"/>
            <p:nvPr/>
          </p:nvSpPr>
          <p:spPr bwMode="auto">
            <a:xfrm>
              <a:off x="6512400" y="4725562"/>
              <a:ext cx="51809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Arial" panose="020B0604020202020204" pitchFamily="34" charset="0"/>
                </a:rPr>
                <a:t>47</a:t>
              </a:r>
              <a:endParaRPr lang="en-GB" sz="2400" dirty="0">
                <a:latin typeface="Myriad Pro Semibold"/>
                <a:ea typeface="Myriad Pro Semibold" charset="0"/>
                <a:cs typeface="Myriad Pro Semibold" charset="0"/>
              </a:endParaRPr>
            </a:p>
          </p:txBody>
        </p:sp>
        <p:sp>
          <p:nvSpPr>
            <p:cNvPr id="26" name="TextBox 25">
              <a:extLst>
                <a:ext uri="{FF2B5EF4-FFF2-40B4-BE49-F238E27FC236}">
                  <a16:creationId xmlns:a16="http://schemas.microsoft.com/office/drawing/2014/main" id="{ACB42FF6-1D23-45A8-A523-1D0DB04AE036}"/>
                </a:ext>
              </a:extLst>
            </p:cNvPr>
            <p:cNvSpPr txBox="1"/>
            <p:nvPr/>
          </p:nvSpPr>
          <p:spPr bwMode="auto">
            <a:xfrm>
              <a:off x="1965285" y="4725562"/>
              <a:ext cx="5277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Arial" panose="020B0604020202020204" pitchFamily="34" charset="0"/>
                </a:rPr>
                <a:t>10</a:t>
              </a:r>
              <a:endParaRPr lang="en-GB" sz="2400" dirty="0">
                <a:latin typeface="Myriad Pro Semibold"/>
                <a:ea typeface="Myriad Pro Semibold" charset="0"/>
                <a:cs typeface="Myriad Pro Semibold" charset="0"/>
              </a:endParaRPr>
            </a:p>
          </p:txBody>
        </p:sp>
        <p:sp>
          <p:nvSpPr>
            <p:cNvPr id="29" name="TextBox 28">
              <a:extLst>
                <a:ext uri="{FF2B5EF4-FFF2-40B4-BE49-F238E27FC236}">
                  <a16:creationId xmlns:a16="http://schemas.microsoft.com/office/drawing/2014/main" id="{1AACE109-6C95-47D9-A2D1-A4C419AAF479}"/>
                </a:ext>
              </a:extLst>
            </p:cNvPr>
            <p:cNvSpPr txBox="1"/>
            <p:nvPr/>
          </p:nvSpPr>
          <p:spPr bwMode="auto">
            <a:xfrm>
              <a:off x="2775422" y="4725562"/>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rPr>
                <a:t>−</a:t>
              </a:r>
              <a:endParaRPr lang="en-GB" sz="2400" dirty="0">
                <a:latin typeface="Myriad Pro Semibold"/>
                <a:ea typeface="Myriad Pro Semibold" charset="0"/>
                <a:cs typeface="Myriad Pro Semibold" charset="0"/>
              </a:endParaRPr>
            </a:p>
          </p:txBody>
        </p:sp>
        <p:sp>
          <p:nvSpPr>
            <p:cNvPr id="30" name="TextBox 29">
              <a:extLst>
                <a:ext uri="{FF2B5EF4-FFF2-40B4-BE49-F238E27FC236}">
                  <a16:creationId xmlns:a16="http://schemas.microsoft.com/office/drawing/2014/main" id="{18995BB4-5C9F-4AA4-BE02-97A9F28AF9CC}"/>
                </a:ext>
              </a:extLst>
            </p:cNvPr>
            <p:cNvSpPr txBox="1"/>
            <p:nvPr/>
          </p:nvSpPr>
          <p:spPr bwMode="auto">
            <a:xfrm>
              <a:off x="3538270" y="4725562"/>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Arial" panose="020B0604020202020204" pitchFamily="34" charset="0"/>
                </a:rPr>
                <a:t>3</a:t>
              </a:r>
              <a:endParaRPr lang="en-GB" sz="2400" dirty="0">
                <a:latin typeface="Myriad Pro Semibold"/>
                <a:ea typeface="Myriad Pro Semibold" charset="0"/>
                <a:cs typeface="Myriad Pro Semibold" charset="0"/>
              </a:endParaRPr>
            </a:p>
          </p:txBody>
        </p:sp>
        <p:sp>
          <p:nvSpPr>
            <p:cNvPr id="31" name="TextBox 30">
              <a:extLst>
                <a:ext uri="{FF2B5EF4-FFF2-40B4-BE49-F238E27FC236}">
                  <a16:creationId xmlns:a16="http://schemas.microsoft.com/office/drawing/2014/main" id="{907B4811-D72C-46A3-9DA2-8F670A9BA061}"/>
                </a:ext>
              </a:extLst>
            </p:cNvPr>
            <p:cNvSpPr txBox="1"/>
            <p:nvPr/>
          </p:nvSpPr>
          <p:spPr bwMode="auto">
            <a:xfrm>
              <a:off x="4262647" y="4725562"/>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Arial" panose="020B0604020202020204" pitchFamily="34" charset="0"/>
                </a:rPr>
                <a:t>=</a:t>
              </a:r>
              <a:endParaRPr lang="en-GB" sz="2400" dirty="0">
                <a:latin typeface="Myriad Pro Semibold"/>
                <a:ea typeface="Myriad Pro Semibold" charset="0"/>
                <a:cs typeface="Myriad Pro Semibold" charset="0"/>
              </a:endParaRPr>
            </a:p>
          </p:txBody>
        </p:sp>
        <p:sp>
          <p:nvSpPr>
            <p:cNvPr id="32" name="TextBox 31">
              <a:extLst>
                <a:ext uri="{FF2B5EF4-FFF2-40B4-BE49-F238E27FC236}">
                  <a16:creationId xmlns:a16="http://schemas.microsoft.com/office/drawing/2014/main" id="{C783A420-D646-462A-9A52-79A46C59EA90}"/>
                </a:ext>
              </a:extLst>
            </p:cNvPr>
            <p:cNvSpPr txBox="1"/>
            <p:nvPr/>
          </p:nvSpPr>
          <p:spPr bwMode="auto">
            <a:xfrm>
              <a:off x="5749873" y="4725562"/>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rPr>
                <a:t>−</a:t>
              </a:r>
              <a:endParaRPr lang="en-GB" sz="2400" dirty="0">
                <a:latin typeface="Myriad Pro Semibold"/>
                <a:ea typeface="Myriad Pro Semibold" charset="0"/>
                <a:cs typeface="Myriad Pro Semibold" charset="0"/>
              </a:endParaRPr>
            </a:p>
          </p:txBody>
        </p:sp>
        <p:sp>
          <p:nvSpPr>
            <p:cNvPr id="33" name="Rectangle 32">
              <a:extLst>
                <a:ext uri="{FF2B5EF4-FFF2-40B4-BE49-F238E27FC236}">
                  <a16:creationId xmlns:a16="http://schemas.microsoft.com/office/drawing/2014/main" id="{03DC3CC9-85BD-4632-9906-B6071859D097}"/>
                </a:ext>
              </a:extLst>
            </p:cNvPr>
            <p:cNvSpPr/>
            <p:nvPr/>
          </p:nvSpPr>
          <p:spPr bwMode="auto">
            <a:xfrm>
              <a:off x="4945033" y="4688828"/>
              <a:ext cx="535133" cy="535133"/>
            </a:xfrm>
            <a:prstGeom prst="rect">
              <a:avLst/>
            </a:prstGeom>
            <a:noFill/>
            <a:ln w="28575" cap="flat" cmpd="sng" algn="ctr">
              <a:solidFill>
                <a:schemeClr val="tx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latin typeface="Arial" charset="0"/>
              </a:endParaRPr>
            </a:p>
          </p:txBody>
        </p:sp>
      </p:grpSp>
      <p:pic>
        <p:nvPicPr>
          <p:cNvPr id="34" name="Picture 33">
            <a:extLst>
              <a:ext uri="{FF2B5EF4-FFF2-40B4-BE49-F238E27FC236}">
                <a16:creationId xmlns:a16="http://schemas.microsoft.com/office/drawing/2014/main" id="{A643D1CB-7E54-47A4-B66B-D3E69B5572D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34001" y="4239710"/>
            <a:ext cx="3000208" cy="516245"/>
          </a:xfrm>
          <a:prstGeom prst="rect">
            <a:avLst/>
          </a:prstGeom>
        </p:spPr>
      </p:pic>
      <p:pic>
        <p:nvPicPr>
          <p:cNvPr id="35" name="Picture 34" descr="A close up of a logo  Description generated with high confidence">
            <a:extLst>
              <a:ext uri="{FF2B5EF4-FFF2-40B4-BE49-F238E27FC236}">
                <a16:creationId xmlns:a16="http://schemas.microsoft.com/office/drawing/2014/main" id="{348DE7BE-89E6-421D-8BD9-525328D42D2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719234" y="5284411"/>
            <a:ext cx="3089990" cy="516245"/>
          </a:xfrm>
          <a:prstGeom prst="rect">
            <a:avLst/>
          </a:prstGeom>
        </p:spPr>
      </p:pic>
    </p:spTree>
    <p:extLst>
      <p:ext uri="{BB962C8B-B14F-4D97-AF65-F5344CB8AC3E}">
        <p14:creationId xmlns:p14="http://schemas.microsoft.com/office/powerpoint/2010/main" val="21746207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wipe(left)">
                                      <p:cBhvr>
                                        <p:cTn id="12" dur="500"/>
                                        <p:tgtEl>
                                          <p:spTgt spid="34"/>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fade">
                                      <p:cBhvr>
                                        <p:cTn id="15" dur="500"/>
                                        <p:tgtEl>
                                          <p:spTgt spid="24"/>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35"/>
                                        </p:tgtEl>
                                        <p:attrNameLst>
                                          <p:attrName>style.visibility</p:attrName>
                                        </p:attrNameLst>
                                      </p:cBhvr>
                                      <p:to>
                                        <p:strVal val="visible"/>
                                      </p:to>
                                    </p:set>
                                    <p:animEffect transition="in" filter="wipe(left)">
                                      <p:cBhvr>
                                        <p:cTn id="20" dur="500"/>
                                        <p:tgtEl>
                                          <p:spTgt spid="35"/>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500"/>
                                        <p:tgtEl>
                                          <p:spTgt spid="25"/>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36"/>
                                        </p:tgtEl>
                                        <p:attrNameLst>
                                          <p:attrName>style.visibility</p:attrName>
                                        </p:attrNameLst>
                                      </p:cBhvr>
                                      <p:to>
                                        <p:strVal val="visible"/>
                                      </p:to>
                                    </p:set>
                                    <p:animEffect transition="in" filter="fade">
                                      <p:cBhvr>
                                        <p:cTn id="28" dur="500"/>
                                        <p:tgtEl>
                                          <p:spTgt spid="36"/>
                                        </p:tgtEl>
                                      </p:cBhvr>
                                    </p:animEffect>
                                  </p:childTnLst>
                                </p:cTn>
                              </p:par>
                            </p:childTnLst>
                          </p:cTn>
                        </p:par>
                        <p:par>
                          <p:cTn id="29" fill="hold">
                            <p:stCondLst>
                              <p:cond delay="500"/>
                            </p:stCondLst>
                            <p:childTnLst>
                              <p:par>
                                <p:cTn id="30" presetID="10" presetClass="entr" presetSubtype="0"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14" grpId="0"/>
      <p:bldP spid="24" grpId="0"/>
      <p:bldP spid="25" grpId="0"/>
    </p:bld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6, Unit 1, Learning Outcome 21</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1710367448"/>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21</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explain how increasing or decreasing the minuend affects the difference (1)</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3499025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6, Unit 1, Learning Outcome 21</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3"/>
              </a:rPr>
              <a:t>1.29 Using equivalence and the compensation category to calculate</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781676202"/>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4:1 – 4:2</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32-34</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4"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10" name="Picture Placeholder 9" descr="A picture containing text  Description automatically generated">
            <a:extLst>
              <a:ext uri="{FF2B5EF4-FFF2-40B4-BE49-F238E27FC236}">
                <a16:creationId xmlns:a16="http://schemas.microsoft.com/office/drawing/2014/main" id="{96CB3017-4620-4465-BCF5-EAF71C596A98}"/>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222" b="222"/>
          <a:stretch>
            <a:fillRect/>
          </a:stretch>
        </p:blipFill>
        <p:spPr/>
      </p:pic>
    </p:spTree>
    <p:extLst>
      <p:ext uri="{BB962C8B-B14F-4D97-AF65-F5344CB8AC3E}">
        <p14:creationId xmlns:p14="http://schemas.microsoft.com/office/powerpoint/2010/main" val="95279052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1.29 Equivalence and compensation – step 4:1</a:t>
            </a:r>
          </a:p>
        </p:txBody>
      </p:sp>
      <p:pic>
        <p:nvPicPr>
          <p:cNvPr id="9" name="Picture 8">
            <a:extLst>
              <a:ext uri="{FF2B5EF4-FFF2-40B4-BE49-F238E27FC236}">
                <a16:creationId xmlns:a16="http://schemas.microsoft.com/office/drawing/2014/main" id="{2D8A0373-DD57-47D4-9149-B5292D6E350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86752" y="4174707"/>
            <a:ext cx="618496" cy="1529194"/>
          </a:xfrm>
          <a:prstGeom prst="rect">
            <a:avLst/>
          </a:prstGeom>
        </p:spPr>
      </p:pic>
      <p:pic>
        <p:nvPicPr>
          <p:cNvPr id="10" name="Picture 9">
            <a:extLst>
              <a:ext uri="{FF2B5EF4-FFF2-40B4-BE49-F238E27FC236}">
                <a16:creationId xmlns:a16="http://schemas.microsoft.com/office/drawing/2014/main" id="{3468A8EC-C5EE-4B13-846E-C40C9BE46D1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86752" y="980728"/>
            <a:ext cx="618496" cy="1529616"/>
          </a:xfrm>
          <a:prstGeom prst="rect">
            <a:avLst/>
          </a:prstGeom>
        </p:spPr>
      </p:pic>
      <p:pic>
        <p:nvPicPr>
          <p:cNvPr id="11" name="Picture 10">
            <a:extLst>
              <a:ext uri="{FF2B5EF4-FFF2-40B4-BE49-F238E27FC236}">
                <a16:creationId xmlns:a16="http://schemas.microsoft.com/office/drawing/2014/main" id="{934552E3-72AD-41E0-9730-F55455D84F1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86752" y="2577612"/>
            <a:ext cx="618496" cy="1529616"/>
          </a:xfrm>
          <a:prstGeom prst="rect">
            <a:avLst/>
          </a:prstGeom>
        </p:spPr>
      </p:pic>
      <p:sp>
        <p:nvSpPr>
          <p:cNvPr id="12" name="TextBox 11">
            <a:extLst>
              <a:ext uri="{FF2B5EF4-FFF2-40B4-BE49-F238E27FC236}">
                <a16:creationId xmlns:a16="http://schemas.microsoft.com/office/drawing/2014/main" id="{6C6777FD-60BC-4E73-856B-18B0D497AD91}"/>
              </a:ext>
            </a:extLst>
          </p:cNvPr>
          <p:cNvSpPr txBox="1"/>
          <p:nvPr/>
        </p:nvSpPr>
        <p:spPr bwMode="auto">
          <a:xfrm>
            <a:off x="5207810" y="5771381"/>
            <a:ext cx="36099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Semibold"/>
                <a:ea typeface="Myriad Pro Semibold" charset="0"/>
                <a:cs typeface="Myriad Pro Semibold" charset="0"/>
              </a:rPr>
              <a:t>2</a:t>
            </a:r>
          </a:p>
        </p:txBody>
      </p:sp>
      <p:grpSp>
        <p:nvGrpSpPr>
          <p:cNvPr id="13" name="Group 12">
            <a:extLst>
              <a:ext uri="{FF2B5EF4-FFF2-40B4-BE49-F238E27FC236}">
                <a16:creationId xmlns:a16="http://schemas.microsoft.com/office/drawing/2014/main" id="{F01F0F8A-3F53-4288-BC3A-F13FE95B4D55}"/>
              </a:ext>
            </a:extLst>
          </p:cNvPr>
          <p:cNvGrpSpPr/>
          <p:nvPr/>
        </p:nvGrpSpPr>
        <p:grpSpPr>
          <a:xfrm>
            <a:off x="5378160" y="5771381"/>
            <a:ext cx="1599471" cy="461665"/>
            <a:chOff x="3854159" y="5771380"/>
            <a:chExt cx="1599471" cy="461665"/>
          </a:xfrm>
        </p:grpSpPr>
        <p:sp>
          <p:nvSpPr>
            <p:cNvPr id="14" name="TextBox 13">
              <a:extLst>
                <a:ext uri="{FF2B5EF4-FFF2-40B4-BE49-F238E27FC236}">
                  <a16:creationId xmlns:a16="http://schemas.microsoft.com/office/drawing/2014/main" id="{9CCEAED9-8012-46DA-B7C1-64CF2A6D19E3}"/>
                </a:ext>
              </a:extLst>
            </p:cNvPr>
            <p:cNvSpPr txBox="1"/>
            <p:nvPr/>
          </p:nvSpPr>
          <p:spPr bwMode="auto">
            <a:xfrm>
              <a:off x="3854159" y="5771380"/>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r">
                <a:buClr>
                  <a:srgbClr val="82CBDD"/>
                </a:buClr>
                <a:buNone/>
              </a:pPr>
              <a:r>
                <a:rPr lang="en-GB" sz="2400" dirty="0">
                  <a:latin typeface="Myriad Pro Semibold"/>
                  <a:ea typeface="Myriad Pro Semibold" charset="0"/>
                  <a:cs typeface="Myriad Pro Semibold" charset="0"/>
                </a:rPr>
                <a:t>0</a:t>
              </a:r>
            </a:p>
          </p:txBody>
        </p:sp>
        <p:sp>
          <p:nvSpPr>
            <p:cNvPr id="15" name="TextBox 14">
              <a:extLst>
                <a:ext uri="{FF2B5EF4-FFF2-40B4-BE49-F238E27FC236}">
                  <a16:creationId xmlns:a16="http://schemas.microsoft.com/office/drawing/2014/main" id="{268940EB-6C34-467F-94F8-44C10B4E68A6}"/>
                </a:ext>
              </a:extLst>
            </p:cNvPr>
            <p:cNvSpPr txBox="1"/>
            <p:nvPr/>
          </p:nvSpPr>
          <p:spPr bwMode="auto">
            <a:xfrm>
              <a:off x="4118031" y="5771380"/>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Arial" panose="020B0604020202020204" pitchFamily="34" charset="0"/>
                  <a:ea typeface="Myriad Pro Semibold" charset="0"/>
                  <a:cs typeface="Arial" panose="020B0604020202020204" pitchFamily="34" charset="0"/>
                </a:rPr>
                <a:t>−</a:t>
              </a:r>
              <a:endParaRPr lang="en-GB" sz="2400" dirty="0">
                <a:latin typeface="Myriad Pro Semibold"/>
                <a:ea typeface="Myriad Pro Semibold" charset="0"/>
                <a:cs typeface="Myriad Pro Semibold" charset="0"/>
              </a:endParaRPr>
            </a:p>
          </p:txBody>
        </p:sp>
        <p:sp>
          <p:nvSpPr>
            <p:cNvPr id="16" name="TextBox 15">
              <a:extLst>
                <a:ext uri="{FF2B5EF4-FFF2-40B4-BE49-F238E27FC236}">
                  <a16:creationId xmlns:a16="http://schemas.microsoft.com/office/drawing/2014/main" id="{BE0421DC-92E1-41E1-8957-89E043946D1F}"/>
                </a:ext>
              </a:extLst>
            </p:cNvPr>
            <p:cNvSpPr txBox="1"/>
            <p:nvPr/>
          </p:nvSpPr>
          <p:spPr bwMode="auto">
            <a:xfrm>
              <a:off x="4395272" y="5771380"/>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3</a:t>
              </a:r>
            </a:p>
          </p:txBody>
        </p:sp>
        <p:sp>
          <p:nvSpPr>
            <p:cNvPr id="17" name="TextBox 16">
              <a:extLst>
                <a:ext uri="{FF2B5EF4-FFF2-40B4-BE49-F238E27FC236}">
                  <a16:creationId xmlns:a16="http://schemas.microsoft.com/office/drawing/2014/main" id="{2A79F0E4-C1FB-4982-AAA5-3D32ED38C97A}"/>
                </a:ext>
              </a:extLst>
            </p:cNvPr>
            <p:cNvSpPr txBox="1"/>
            <p:nvPr/>
          </p:nvSpPr>
          <p:spPr bwMode="auto">
            <a:xfrm>
              <a:off x="4646390" y="5771380"/>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a:t>
              </a:r>
            </a:p>
          </p:txBody>
        </p:sp>
        <p:sp>
          <p:nvSpPr>
            <p:cNvPr id="18" name="TextBox 17">
              <a:extLst>
                <a:ext uri="{FF2B5EF4-FFF2-40B4-BE49-F238E27FC236}">
                  <a16:creationId xmlns:a16="http://schemas.microsoft.com/office/drawing/2014/main" id="{054A4A86-403E-44F6-A621-29D257F38B61}"/>
                </a:ext>
              </a:extLst>
            </p:cNvPr>
            <p:cNvSpPr txBox="1"/>
            <p:nvPr/>
          </p:nvSpPr>
          <p:spPr bwMode="auto">
            <a:xfrm>
              <a:off x="5102251" y="5771380"/>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7</a:t>
              </a:r>
            </a:p>
          </p:txBody>
        </p:sp>
      </p:grpSp>
      <p:sp>
        <p:nvSpPr>
          <p:cNvPr id="19" name="TextBox 18">
            <a:extLst>
              <a:ext uri="{FF2B5EF4-FFF2-40B4-BE49-F238E27FC236}">
                <a16:creationId xmlns:a16="http://schemas.microsoft.com/office/drawing/2014/main" id="{7CDA11C5-7D22-4C61-949E-3FB455C09F1B}"/>
              </a:ext>
            </a:extLst>
          </p:cNvPr>
          <p:cNvSpPr txBox="1"/>
          <p:nvPr/>
        </p:nvSpPr>
        <p:spPr bwMode="auto">
          <a:xfrm>
            <a:off x="6457510" y="5771381"/>
            <a:ext cx="36099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Semibold"/>
                <a:ea typeface="Myriad Pro Semibold" charset="0"/>
                <a:cs typeface="Myriad Pro Semibold" charset="0"/>
              </a:rPr>
              <a:t>1</a:t>
            </a:r>
          </a:p>
        </p:txBody>
      </p:sp>
      <p:sp>
        <p:nvSpPr>
          <p:cNvPr id="20" name="TextBox 19">
            <a:extLst>
              <a:ext uri="{FF2B5EF4-FFF2-40B4-BE49-F238E27FC236}">
                <a16:creationId xmlns:a16="http://schemas.microsoft.com/office/drawing/2014/main" id="{4EDB8C57-CDDE-425E-BF87-282A7E657456}"/>
              </a:ext>
            </a:extLst>
          </p:cNvPr>
          <p:cNvSpPr txBox="1"/>
          <p:nvPr/>
        </p:nvSpPr>
        <p:spPr bwMode="auto">
          <a:xfrm>
            <a:off x="6457510" y="5771381"/>
            <a:ext cx="36099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Semibold"/>
                <a:ea typeface="Myriad Pro Semibold" charset="0"/>
                <a:cs typeface="Myriad Pro Semibold" charset="0"/>
              </a:rPr>
              <a:t>2</a:t>
            </a:r>
          </a:p>
        </p:txBody>
      </p:sp>
      <p:sp>
        <p:nvSpPr>
          <p:cNvPr id="21" name="TextBox 20">
            <a:extLst>
              <a:ext uri="{FF2B5EF4-FFF2-40B4-BE49-F238E27FC236}">
                <a16:creationId xmlns:a16="http://schemas.microsoft.com/office/drawing/2014/main" id="{3C860E12-D6BE-4048-94D5-CB89B8BA76DC}"/>
              </a:ext>
            </a:extLst>
          </p:cNvPr>
          <p:cNvSpPr txBox="1"/>
          <p:nvPr/>
        </p:nvSpPr>
        <p:spPr bwMode="auto">
          <a:xfrm>
            <a:off x="5207831" y="5771381"/>
            <a:ext cx="36099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1</a:t>
            </a:r>
          </a:p>
        </p:txBody>
      </p:sp>
      <p:sp>
        <p:nvSpPr>
          <p:cNvPr id="22" name="TextBox 21">
            <a:extLst>
              <a:ext uri="{FF2B5EF4-FFF2-40B4-BE49-F238E27FC236}">
                <a16:creationId xmlns:a16="http://schemas.microsoft.com/office/drawing/2014/main" id="{90FF95B0-6436-4C53-B60A-A8EA42D7ED26}"/>
              </a:ext>
            </a:extLst>
          </p:cNvPr>
          <p:cNvSpPr txBox="1"/>
          <p:nvPr/>
        </p:nvSpPr>
        <p:spPr bwMode="auto">
          <a:xfrm>
            <a:off x="5207810" y="5771381"/>
            <a:ext cx="36099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Semibold"/>
                <a:ea typeface="Myriad Pro Semibold" charset="0"/>
                <a:cs typeface="Myriad Pro Semibold" charset="0"/>
              </a:rPr>
              <a:t>3</a:t>
            </a:r>
          </a:p>
        </p:txBody>
      </p:sp>
      <p:grpSp>
        <p:nvGrpSpPr>
          <p:cNvPr id="24" name="Group 23">
            <a:extLst>
              <a:ext uri="{FF2B5EF4-FFF2-40B4-BE49-F238E27FC236}">
                <a16:creationId xmlns:a16="http://schemas.microsoft.com/office/drawing/2014/main" id="{0822959C-776A-4918-AE87-3CA18657880F}"/>
              </a:ext>
            </a:extLst>
          </p:cNvPr>
          <p:cNvGrpSpPr/>
          <p:nvPr/>
        </p:nvGrpSpPr>
        <p:grpSpPr>
          <a:xfrm>
            <a:off x="3190263" y="723012"/>
            <a:ext cx="5960256" cy="5783165"/>
            <a:chOff x="3179372" y="449880"/>
            <a:chExt cx="5960256" cy="5783165"/>
          </a:xfrm>
        </p:grpSpPr>
        <p:pic>
          <p:nvPicPr>
            <p:cNvPr id="25" name="Picture 24">
              <a:extLst>
                <a:ext uri="{FF2B5EF4-FFF2-40B4-BE49-F238E27FC236}">
                  <a16:creationId xmlns:a16="http://schemas.microsoft.com/office/drawing/2014/main" id="{59C4DDC6-2234-411D-B7DB-1F789058ACD7}"/>
                </a:ext>
              </a:extLst>
            </p:cNvPr>
            <p:cNvPicPr>
              <a:picLocks noChangeAspect="1"/>
            </p:cNvPicPr>
            <p:nvPr/>
          </p:nvPicPr>
          <p:blipFill>
            <a:blip r:embed="rId5"/>
            <a:stretch>
              <a:fillRect/>
            </a:stretch>
          </p:blipFill>
          <p:spPr>
            <a:xfrm flipH="1">
              <a:off x="3460907" y="3757454"/>
              <a:ext cx="997748" cy="1944142"/>
            </a:xfrm>
            <a:prstGeom prst="rect">
              <a:avLst/>
            </a:prstGeom>
          </p:spPr>
        </p:pic>
        <p:pic>
          <p:nvPicPr>
            <p:cNvPr id="26" name="Picture 25">
              <a:extLst>
                <a:ext uri="{FF2B5EF4-FFF2-40B4-BE49-F238E27FC236}">
                  <a16:creationId xmlns:a16="http://schemas.microsoft.com/office/drawing/2014/main" id="{2579CBC5-3E83-4E5B-B54F-8BF22B30430F}"/>
                </a:ext>
              </a:extLst>
            </p:cNvPr>
            <p:cNvPicPr>
              <a:picLocks noChangeAspect="1"/>
            </p:cNvPicPr>
            <p:nvPr/>
          </p:nvPicPr>
          <p:blipFill>
            <a:blip r:embed="rId6"/>
            <a:stretch>
              <a:fillRect/>
            </a:stretch>
          </p:blipFill>
          <p:spPr>
            <a:xfrm flipH="1">
              <a:off x="5109359" y="1704604"/>
              <a:ext cx="1782741" cy="4049684"/>
            </a:xfrm>
            <a:prstGeom prst="rect">
              <a:avLst/>
            </a:prstGeom>
          </p:spPr>
        </p:pic>
        <p:pic>
          <p:nvPicPr>
            <p:cNvPr id="27" name="Picture 26">
              <a:extLst>
                <a:ext uri="{FF2B5EF4-FFF2-40B4-BE49-F238E27FC236}">
                  <a16:creationId xmlns:a16="http://schemas.microsoft.com/office/drawing/2014/main" id="{7CD04D6D-9B5D-4847-B259-C7995DB21EDD}"/>
                </a:ext>
              </a:extLst>
            </p:cNvPr>
            <p:cNvPicPr>
              <a:picLocks noChangeAspect="1"/>
            </p:cNvPicPr>
            <p:nvPr/>
          </p:nvPicPr>
          <p:blipFill>
            <a:blip r:embed="rId7"/>
            <a:stretch>
              <a:fillRect/>
            </a:stretch>
          </p:blipFill>
          <p:spPr>
            <a:xfrm flipH="1">
              <a:off x="7671921" y="449880"/>
              <a:ext cx="897493" cy="5282196"/>
            </a:xfrm>
            <a:prstGeom prst="rect">
              <a:avLst/>
            </a:prstGeom>
          </p:spPr>
        </p:pic>
        <p:sp>
          <p:nvSpPr>
            <p:cNvPr id="28" name="TextBox 27">
              <a:extLst>
                <a:ext uri="{FF2B5EF4-FFF2-40B4-BE49-F238E27FC236}">
                  <a16:creationId xmlns:a16="http://schemas.microsoft.com/office/drawing/2014/main" id="{26FC256B-ED2F-41EB-BC06-FF3C684ABBAC}"/>
                </a:ext>
              </a:extLst>
            </p:cNvPr>
            <p:cNvSpPr txBox="1"/>
            <p:nvPr/>
          </p:nvSpPr>
          <p:spPr bwMode="auto">
            <a:xfrm>
              <a:off x="3179372" y="5771380"/>
              <a:ext cx="171553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10 </a:t>
              </a:r>
              <a:r>
                <a:rPr lang="en-GB" sz="2400" dirty="0">
                  <a:latin typeface="Myriad Pro Semibold"/>
                  <a:ea typeface="Myriad Pro Semibold" charset="0"/>
                  <a:cs typeface="Arial" panose="020B0604020202020204" pitchFamily="34" charset="0"/>
                </a:rPr>
                <a:t>− 3 = 7</a:t>
              </a:r>
              <a:r>
                <a:rPr lang="en-GB" sz="2400" dirty="0">
                  <a:latin typeface="Myriad Pro Semibold"/>
                  <a:ea typeface="Myriad Pro Semibold" charset="0"/>
                  <a:cs typeface="Myriad Pro Semibold" charset="0"/>
                </a:rPr>
                <a:t> </a:t>
              </a:r>
            </a:p>
          </p:txBody>
        </p:sp>
        <p:sp>
          <p:nvSpPr>
            <p:cNvPr id="29" name="TextBox 28">
              <a:extLst>
                <a:ext uri="{FF2B5EF4-FFF2-40B4-BE49-F238E27FC236}">
                  <a16:creationId xmlns:a16="http://schemas.microsoft.com/office/drawing/2014/main" id="{4A1DCD0E-C96B-40E1-BF3C-979EEF46EFA5}"/>
                </a:ext>
              </a:extLst>
            </p:cNvPr>
            <p:cNvSpPr txBox="1"/>
            <p:nvPr/>
          </p:nvSpPr>
          <p:spPr bwMode="auto">
            <a:xfrm>
              <a:off x="5141783" y="5771380"/>
              <a:ext cx="188224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Semibold"/>
                  <a:ea typeface="Myriad Pro Semibold" charset="0"/>
                  <a:cs typeface="Myriad Pro Semibold" charset="0"/>
                </a:rPr>
                <a:t>2</a:t>
              </a:r>
              <a:r>
                <a:rPr lang="en-GB" sz="2400" dirty="0">
                  <a:latin typeface="Myriad Pro Semibold"/>
                  <a:ea typeface="Myriad Pro Semibold" charset="0"/>
                  <a:cs typeface="Myriad Pro Semibold" charset="0"/>
                </a:rPr>
                <a:t>0 </a:t>
              </a:r>
              <a:r>
                <a:rPr lang="en-GB" sz="2400" dirty="0">
                  <a:latin typeface="Myriad Pro Semibold"/>
                  <a:ea typeface="Myriad Pro Semibold" charset="0"/>
                  <a:cs typeface="Arial" panose="020B0604020202020204" pitchFamily="34" charset="0"/>
                </a:rPr>
                <a:t>− 3 = </a:t>
              </a:r>
              <a:r>
                <a:rPr lang="en-GB" sz="2400" b="1" dirty="0">
                  <a:latin typeface="Myriad Pro Semibold"/>
                  <a:ea typeface="Myriad Pro Semibold" charset="0"/>
                  <a:cs typeface="Arial" panose="020B0604020202020204" pitchFamily="34" charset="0"/>
                </a:rPr>
                <a:t>1</a:t>
              </a:r>
              <a:r>
                <a:rPr lang="en-GB" sz="2400" dirty="0">
                  <a:latin typeface="Myriad Pro Semibold"/>
                  <a:ea typeface="Myriad Pro Semibold" charset="0"/>
                  <a:cs typeface="Arial" panose="020B0604020202020204" pitchFamily="34" charset="0"/>
                </a:rPr>
                <a:t>7</a:t>
              </a:r>
              <a:r>
                <a:rPr lang="en-GB" sz="2400" dirty="0">
                  <a:latin typeface="Myriad Pro Semibold"/>
                  <a:ea typeface="Myriad Pro Semibold" charset="0"/>
                  <a:cs typeface="Myriad Pro Semibold" charset="0"/>
                </a:rPr>
                <a:t> </a:t>
              </a:r>
            </a:p>
          </p:txBody>
        </p:sp>
        <p:sp>
          <p:nvSpPr>
            <p:cNvPr id="30" name="TextBox 29">
              <a:extLst>
                <a:ext uri="{FF2B5EF4-FFF2-40B4-BE49-F238E27FC236}">
                  <a16:creationId xmlns:a16="http://schemas.microsoft.com/office/drawing/2014/main" id="{10BD1BFF-109C-47DE-B13C-371AA163BE26}"/>
                </a:ext>
              </a:extLst>
            </p:cNvPr>
            <p:cNvSpPr txBox="1"/>
            <p:nvPr/>
          </p:nvSpPr>
          <p:spPr bwMode="auto">
            <a:xfrm>
              <a:off x="7257381" y="5771380"/>
              <a:ext cx="188224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Semibold"/>
                  <a:ea typeface="Myriad Pro Semibold" charset="0"/>
                  <a:cs typeface="Myriad Pro Semibold" charset="0"/>
                </a:rPr>
                <a:t>3</a:t>
              </a:r>
              <a:r>
                <a:rPr lang="en-GB" sz="2400" dirty="0">
                  <a:latin typeface="Myriad Pro Semibold"/>
                  <a:ea typeface="Myriad Pro Semibold" charset="0"/>
                  <a:cs typeface="Myriad Pro Semibold" charset="0"/>
                </a:rPr>
                <a:t>0 </a:t>
              </a:r>
              <a:r>
                <a:rPr lang="en-GB" sz="2400" dirty="0">
                  <a:latin typeface="Myriad Pro Semibold"/>
                  <a:ea typeface="Myriad Pro Semibold" charset="0"/>
                  <a:cs typeface="Arial" panose="020B0604020202020204" pitchFamily="34" charset="0"/>
                </a:rPr>
                <a:t>− 3 = </a:t>
              </a:r>
              <a:r>
                <a:rPr lang="en-GB" sz="2400" b="1" dirty="0">
                  <a:latin typeface="Myriad Pro Semibold"/>
                  <a:ea typeface="Myriad Pro Semibold" charset="0"/>
                  <a:cs typeface="Arial" panose="020B0604020202020204" pitchFamily="34" charset="0"/>
                </a:rPr>
                <a:t>2</a:t>
              </a:r>
              <a:r>
                <a:rPr lang="en-GB" sz="2400" dirty="0">
                  <a:latin typeface="Myriad Pro Semibold"/>
                  <a:ea typeface="Myriad Pro Semibold" charset="0"/>
                  <a:cs typeface="Arial" panose="020B0604020202020204" pitchFamily="34" charset="0"/>
                </a:rPr>
                <a:t>7</a:t>
              </a:r>
              <a:r>
                <a:rPr lang="en-GB" sz="2400" dirty="0">
                  <a:latin typeface="Myriad Pro Semibold"/>
                  <a:ea typeface="Myriad Pro Semibold" charset="0"/>
                  <a:cs typeface="Myriad Pro Semibold" charset="0"/>
                </a:rPr>
                <a:t> </a:t>
              </a:r>
            </a:p>
          </p:txBody>
        </p:sp>
      </p:grpSp>
    </p:spTree>
    <p:extLst>
      <p:ext uri="{BB962C8B-B14F-4D97-AF65-F5344CB8AC3E}">
        <p14:creationId xmlns:p14="http://schemas.microsoft.com/office/powerpoint/2010/main" val="11193546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10" presetClass="entr" presetSubtype="0" fill="hold" grpId="0" nodeType="afterEffect">
                                  <p:stCondLst>
                                    <p:cond delay="50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par>
                                <p:cTn id="12" presetID="10" presetClass="exit" presetSubtype="0" fill="hold" grpId="0" nodeType="withEffect">
                                  <p:stCondLst>
                                    <p:cond delay="500"/>
                                  </p:stCondLst>
                                  <p:childTnLst>
                                    <p:animEffect transition="out" filter="fade">
                                      <p:cBhvr>
                                        <p:cTn id="13" dur="500"/>
                                        <p:tgtEl>
                                          <p:spTgt spid="21"/>
                                        </p:tgtEl>
                                      </p:cBhvr>
                                    </p:animEffect>
                                    <p:set>
                                      <p:cBhvr>
                                        <p:cTn id="14" dur="1" fill="hold">
                                          <p:stCondLst>
                                            <p:cond delay="499"/>
                                          </p:stCondLst>
                                        </p:cTn>
                                        <p:tgtEl>
                                          <p:spTgt spid="21"/>
                                        </p:tgtEl>
                                        <p:attrNameLst>
                                          <p:attrName>style.visibility</p:attrName>
                                        </p:attrNameLst>
                                      </p:cBhvr>
                                      <p:to>
                                        <p:strVal val="hidden"/>
                                      </p:to>
                                    </p:set>
                                  </p:childTnLst>
                                </p:cTn>
                              </p:par>
                              <p:par>
                                <p:cTn id="15" presetID="10" presetClass="entr" presetSubtype="0" fill="hold" grpId="0" nodeType="withEffect">
                                  <p:stCondLst>
                                    <p:cond delay="50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par>
                          <p:cTn id="23" fill="hold">
                            <p:stCondLst>
                              <p:cond delay="500"/>
                            </p:stCondLst>
                            <p:childTnLst>
                              <p:par>
                                <p:cTn id="24" presetID="10" presetClass="exit" presetSubtype="0" fill="hold" grpId="1" nodeType="afterEffect">
                                  <p:stCondLst>
                                    <p:cond delay="250"/>
                                  </p:stCondLst>
                                  <p:childTnLst>
                                    <p:animEffect transition="out" filter="fade">
                                      <p:cBhvr>
                                        <p:cTn id="25" dur="500"/>
                                        <p:tgtEl>
                                          <p:spTgt spid="12"/>
                                        </p:tgtEl>
                                      </p:cBhvr>
                                    </p:animEffect>
                                    <p:set>
                                      <p:cBhvr>
                                        <p:cTn id="26" dur="1" fill="hold">
                                          <p:stCondLst>
                                            <p:cond delay="499"/>
                                          </p:stCondLst>
                                        </p:cTn>
                                        <p:tgtEl>
                                          <p:spTgt spid="12"/>
                                        </p:tgtEl>
                                        <p:attrNameLst>
                                          <p:attrName>style.visibility</p:attrName>
                                        </p:attrNameLst>
                                      </p:cBhvr>
                                      <p:to>
                                        <p:strVal val="hidden"/>
                                      </p:to>
                                    </p:set>
                                  </p:childTnLst>
                                </p:cTn>
                              </p:par>
                              <p:par>
                                <p:cTn id="27" presetID="10" presetClass="exit" presetSubtype="0" fill="hold" grpId="1" nodeType="withEffect">
                                  <p:stCondLst>
                                    <p:cond delay="0"/>
                                  </p:stCondLst>
                                  <p:childTnLst>
                                    <p:animEffect transition="out" filter="fade">
                                      <p:cBhvr>
                                        <p:cTn id="28" dur="500"/>
                                        <p:tgtEl>
                                          <p:spTgt spid="19"/>
                                        </p:tgtEl>
                                      </p:cBhvr>
                                    </p:animEffect>
                                    <p:set>
                                      <p:cBhvr>
                                        <p:cTn id="29" dur="1" fill="hold">
                                          <p:stCondLst>
                                            <p:cond delay="499"/>
                                          </p:stCondLst>
                                        </p:cTn>
                                        <p:tgtEl>
                                          <p:spTgt spid="19"/>
                                        </p:tgtEl>
                                        <p:attrNameLst>
                                          <p:attrName>style.visibility</p:attrName>
                                        </p:attrNameLst>
                                      </p:cBhvr>
                                      <p:to>
                                        <p:strVal val="hidden"/>
                                      </p:to>
                                    </p:set>
                                  </p:childTnLst>
                                </p:cTn>
                              </p:par>
                              <p:par>
                                <p:cTn id="30" presetID="10" presetClass="entr" presetSubtype="0" fill="hold" grpId="0" nodeType="with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500"/>
                                        <p:tgtEl>
                                          <p:spTgt spid="20"/>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fade">
                                      <p:cBhvr>
                                        <p:cTn id="35" dur="500"/>
                                        <p:tgtEl>
                                          <p:spTgt spid="22"/>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xit" presetSubtype="0" fill="hold" nodeType="clickEffect">
                                  <p:stCondLst>
                                    <p:cond delay="0"/>
                                  </p:stCondLst>
                                  <p:childTnLst>
                                    <p:animEffect transition="out" filter="fade">
                                      <p:cBhvr>
                                        <p:cTn id="39" dur="500"/>
                                        <p:tgtEl>
                                          <p:spTgt spid="11"/>
                                        </p:tgtEl>
                                      </p:cBhvr>
                                    </p:animEffect>
                                    <p:set>
                                      <p:cBhvr>
                                        <p:cTn id="40" dur="1" fill="hold">
                                          <p:stCondLst>
                                            <p:cond delay="499"/>
                                          </p:stCondLst>
                                        </p:cTn>
                                        <p:tgtEl>
                                          <p:spTgt spid="11"/>
                                        </p:tgtEl>
                                        <p:attrNameLst>
                                          <p:attrName>style.visibility</p:attrName>
                                        </p:attrNameLst>
                                      </p:cBhvr>
                                      <p:to>
                                        <p:strVal val="hidden"/>
                                      </p:to>
                                    </p:set>
                                  </p:childTnLst>
                                </p:cTn>
                              </p:par>
                              <p:par>
                                <p:cTn id="41" presetID="10" presetClass="exit" presetSubtype="0" fill="hold" grpId="2" nodeType="withEffect">
                                  <p:stCondLst>
                                    <p:cond delay="0"/>
                                  </p:stCondLst>
                                  <p:childTnLst>
                                    <p:animEffect transition="out" filter="fade">
                                      <p:cBhvr>
                                        <p:cTn id="42" dur="500"/>
                                        <p:tgtEl>
                                          <p:spTgt spid="12"/>
                                        </p:tgtEl>
                                      </p:cBhvr>
                                    </p:animEffect>
                                    <p:set>
                                      <p:cBhvr>
                                        <p:cTn id="43" dur="1" fill="hold">
                                          <p:stCondLst>
                                            <p:cond delay="499"/>
                                          </p:stCondLst>
                                        </p:cTn>
                                        <p:tgtEl>
                                          <p:spTgt spid="12"/>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21"/>
                                        </p:tgtEl>
                                      </p:cBhvr>
                                    </p:animEffect>
                                    <p:set>
                                      <p:cBhvr>
                                        <p:cTn id="46" dur="1" fill="hold">
                                          <p:stCondLst>
                                            <p:cond delay="499"/>
                                          </p:stCondLst>
                                        </p:cTn>
                                        <p:tgtEl>
                                          <p:spTgt spid="21"/>
                                        </p:tgtEl>
                                        <p:attrNameLst>
                                          <p:attrName>style.visibility</p:attrName>
                                        </p:attrNameLst>
                                      </p:cBhvr>
                                      <p:to>
                                        <p:strVal val="hidden"/>
                                      </p:to>
                                    </p:set>
                                  </p:childTnLst>
                                </p:cTn>
                              </p:par>
                              <p:par>
                                <p:cTn id="47" presetID="10" presetClass="exit" presetSubtype="0" fill="hold" grpId="2" nodeType="withEffect">
                                  <p:stCondLst>
                                    <p:cond delay="0"/>
                                  </p:stCondLst>
                                  <p:childTnLst>
                                    <p:animEffect transition="out" filter="fade">
                                      <p:cBhvr>
                                        <p:cTn id="48" dur="500"/>
                                        <p:tgtEl>
                                          <p:spTgt spid="19"/>
                                        </p:tgtEl>
                                      </p:cBhvr>
                                    </p:animEffect>
                                    <p:set>
                                      <p:cBhvr>
                                        <p:cTn id="49" dur="1" fill="hold">
                                          <p:stCondLst>
                                            <p:cond delay="499"/>
                                          </p:stCondLst>
                                        </p:cTn>
                                        <p:tgtEl>
                                          <p:spTgt spid="19"/>
                                        </p:tgtEl>
                                        <p:attrNameLst>
                                          <p:attrName>style.visibility</p:attrName>
                                        </p:attrNameLst>
                                      </p:cBhvr>
                                      <p:to>
                                        <p:strVal val="hidden"/>
                                      </p:to>
                                    </p:set>
                                  </p:childTnLst>
                                </p:cTn>
                              </p:par>
                              <p:par>
                                <p:cTn id="50" presetID="10" presetClass="exit" presetSubtype="0" fill="hold" nodeType="withEffect">
                                  <p:stCondLst>
                                    <p:cond delay="0"/>
                                  </p:stCondLst>
                                  <p:childTnLst>
                                    <p:animEffect transition="out" filter="fade">
                                      <p:cBhvr>
                                        <p:cTn id="51" dur="500"/>
                                        <p:tgtEl>
                                          <p:spTgt spid="10"/>
                                        </p:tgtEl>
                                      </p:cBhvr>
                                    </p:animEffect>
                                    <p:set>
                                      <p:cBhvr>
                                        <p:cTn id="52" dur="1" fill="hold">
                                          <p:stCondLst>
                                            <p:cond delay="499"/>
                                          </p:stCondLst>
                                        </p:cTn>
                                        <p:tgtEl>
                                          <p:spTgt spid="10"/>
                                        </p:tgtEl>
                                        <p:attrNameLst>
                                          <p:attrName>style.visibility</p:attrName>
                                        </p:attrNameLst>
                                      </p:cBhvr>
                                      <p:to>
                                        <p:strVal val="hidden"/>
                                      </p:to>
                                    </p:set>
                                  </p:childTnLst>
                                </p:cTn>
                              </p:par>
                              <p:par>
                                <p:cTn id="53" presetID="10" presetClass="exit" presetSubtype="0" fill="hold" grpId="1" nodeType="withEffect">
                                  <p:stCondLst>
                                    <p:cond delay="0"/>
                                  </p:stCondLst>
                                  <p:childTnLst>
                                    <p:animEffect transition="out" filter="fade">
                                      <p:cBhvr>
                                        <p:cTn id="54" dur="500"/>
                                        <p:tgtEl>
                                          <p:spTgt spid="20"/>
                                        </p:tgtEl>
                                      </p:cBhvr>
                                    </p:animEffect>
                                    <p:set>
                                      <p:cBhvr>
                                        <p:cTn id="55" dur="1" fill="hold">
                                          <p:stCondLst>
                                            <p:cond delay="499"/>
                                          </p:stCondLst>
                                        </p:cTn>
                                        <p:tgtEl>
                                          <p:spTgt spid="20"/>
                                        </p:tgtEl>
                                        <p:attrNameLst>
                                          <p:attrName>style.visibility</p:attrName>
                                        </p:attrNameLst>
                                      </p:cBhvr>
                                      <p:to>
                                        <p:strVal val="hidden"/>
                                      </p:to>
                                    </p:set>
                                  </p:childTnLst>
                                </p:cTn>
                              </p:par>
                              <p:par>
                                <p:cTn id="56" presetID="10" presetClass="exit" presetSubtype="0" fill="hold" grpId="1" nodeType="withEffect">
                                  <p:stCondLst>
                                    <p:cond delay="0"/>
                                  </p:stCondLst>
                                  <p:childTnLst>
                                    <p:animEffect transition="out" filter="fade">
                                      <p:cBhvr>
                                        <p:cTn id="57" dur="500"/>
                                        <p:tgtEl>
                                          <p:spTgt spid="22"/>
                                        </p:tgtEl>
                                      </p:cBhvr>
                                    </p:animEffect>
                                    <p:set>
                                      <p:cBhvr>
                                        <p:cTn id="58" dur="1" fill="hold">
                                          <p:stCondLst>
                                            <p:cond delay="499"/>
                                          </p:stCondLst>
                                        </p:cTn>
                                        <p:tgtEl>
                                          <p:spTgt spid="22"/>
                                        </p:tgtEl>
                                        <p:attrNameLst>
                                          <p:attrName>style.visibility</p:attrName>
                                        </p:attrNameLst>
                                      </p:cBhvr>
                                      <p:to>
                                        <p:strVal val="hidden"/>
                                      </p:to>
                                    </p:set>
                                  </p:childTnLst>
                                </p:cTn>
                              </p:par>
                              <p:par>
                                <p:cTn id="59" presetID="10" presetClass="exit" presetSubtype="0" fill="hold" nodeType="withEffect">
                                  <p:stCondLst>
                                    <p:cond delay="0"/>
                                  </p:stCondLst>
                                  <p:childTnLst>
                                    <p:animEffect transition="out" filter="fade">
                                      <p:cBhvr>
                                        <p:cTn id="60" dur="500"/>
                                        <p:tgtEl>
                                          <p:spTgt spid="9"/>
                                        </p:tgtEl>
                                      </p:cBhvr>
                                    </p:animEffect>
                                    <p:set>
                                      <p:cBhvr>
                                        <p:cTn id="61" dur="1" fill="hold">
                                          <p:stCondLst>
                                            <p:cond delay="499"/>
                                          </p:stCondLst>
                                        </p:cTn>
                                        <p:tgtEl>
                                          <p:spTgt spid="9"/>
                                        </p:tgtEl>
                                        <p:attrNameLst>
                                          <p:attrName>style.visibility</p:attrName>
                                        </p:attrNameLst>
                                      </p:cBhvr>
                                      <p:to>
                                        <p:strVal val="hidden"/>
                                      </p:to>
                                    </p:set>
                                  </p:childTnLst>
                                </p:cTn>
                              </p:par>
                              <p:par>
                                <p:cTn id="62" presetID="10" presetClass="exit" presetSubtype="0" fill="hold" nodeType="withEffect">
                                  <p:stCondLst>
                                    <p:cond delay="0"/>
                                  </p:stCondLst>
                                  <p:childTnLst>
                                    <p:animEffect transition="out" filter="fade">
                                      <p:cBhvr>
                                        <p:cTn id="63" dur="500"/>
                                        <p:tgtEl>
                                          <p:spTgt spid="13"/>
                                        </p:tgtEl>
                                      </p:cBhvr>
                                    </p:animEffect>
                                    <p:set>
                                      <p:cBhvr>
                                        <p:cTn id="64" dur="1" fill="hold">
                                          <p:stCondLst>
                                            <p:cond delay="499"/>
                                          </p:stCondLst>
                                        </p:cTn>
                                        <p:tgtEl>
                                          <p:spTgt spid="13"/>
                                        </p:tgtEl>
                                        <p:attrNameLst>
                                          <p:attrName>style.visibility</p:attrName>
                                        </p:attrNameLst>
                                      </p:cBhvr>
                                      <p:to>
                                        <p:strVal val="hidden"/>
                                      </p:to>
                                    </p:set>
                                  </p:childTnLst>
                                </p:cTn>
                              </p:par>
                              <p:par>
                                <p:cTn id="65" presetID="1" presetClass="entr" presetSubtype="0" fill="hold" nodeType="withEffect">
                                  <p:stCondLst>
                                    <p:cond delay="0"/>
                                  </p:stCondLst>
                                  <p:childTnLst>
                                    <p:set>
                                      <p:cBhvr>
                                        <p:cTn id="66"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2" grpId="1"/>
      <p:bldP spid="12" grpId="2"/>
      <p:bldP spid="19" grpId="0"/>
      <p:bldP spid="19" grpId="1"/>
      <p:bldP spid="19" grpId="2"/>
      <p:bldP spid="20" grpId="0"/>
      <p:bldP spid="20" grpId="1"/>
      <p:bldP spid="21" grpId="0"/>
      <p:bldP spid="21" grpId="1"/>
      <p:bldP spid="22" grpId="0"/>
      <p:bldP spid="22" grpId="1"/>
    </p:bld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1.29 Equivalence and compensation – step 4:1</a:t>
            </a:r>
          </a:p>
        </p:txBody>
      </p:sp>
      <p:grpSp>
        <p:nvGrpSpPr>
          <p:cNvPr id="52" name="Group 51">
            <a:extLst>
              <a:ext uri="{FF2B5EF4-FFF2-40B4-BE49-F238E27FC236}">
                <a16:creationId xmlns:a16="http://schemas.microsoft.com/office/drawing/2014/main" id="{0431D67E-46D4-47B1-A137-AC8C2514CD3E}"/>
              </a:ext>
            </a:extLst>
          </p:cNvPr>
          <p:cNvGrpSpPr/>
          <p:nvPr/>
        </p:nvGrpSpPr>
        <p:grpSpPr>
          <a:xfrm>
            <a:off x="4060765" y="3322039"/>
            <a:ext cx="4107386" cy="461665"/>
            <a:chOff x="2536765" y="3322038"/>
            <a:chExt cx="4107386" cy="461665"/>
          </a:xfrm>
        </p:grpSpPr>
        <p:sp>
          <p:nvSpPr>
            <p:cNvPr id="6" name="TextBox 5">
              <a:extLst>
                <a:ext uri="{FF2B5EF4-FFF2-40B4-BE49-F238E27FC236}">
                  <a16:creationId xmlns:a16="http://schemas.microsoft.com/office/drawing/2014/main" id="{AC74D2B1-5ECF-4B68-8CD6-D14ECF78F70E}"/>
                </a:ext>
              </a:extLst>
            </p:cNvPr>
            <p:cNvSpPr txBox="1"/>
            <p:nvPr/>
          </p:nvSpPr>
          <p:spPr bwMode="auto">
            <a:xfrm>
              <a:off x="3549594" y="3322038"/>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Arial" panose="020B0604020202020204" pitchFamily="34" charset="0"/>
                  <a:ea typeface="Myriad Pro Semibold" charset="0"/>
                  <a:cs typeface="Arial" panose="020B0604020202020204" pitchFamily="34" charset="0"/>
                </a:rPr>
                <a:t>−</a:t>
              </a:r>
              <a:endParaRPr lang="en-GB" sz="2400" dirty="0">
                <a:latin typeface="Myriad Pro Semibold"/>
                <a:ea typeface="Myriad Pro Semibold" charset="0"/>
                <a:cs typeface="Myriad Pro Semibold" charset="0"/>
              </a:endParaRPr>
            </a:p>
          </p:txBody>
        </p:sp>
        <p:sp>
          <p:nvSpPr>
            <p:cNvPr id="9" name="TextBox 8">
              <a:extLst>
                <a:ext uri="{FF2B5EF4-FFF2-40B4-BE49-F238E27FC236}">
                  <a16:creationId xmlns:a16="http://schemas.microsoft.com/office/drawing/2014/main" id="{B69A6F78-BB22-4F66-9601-AAE86A0F8C2E}"/>
                </a:ext>
              </a:extLst>
            </p:cNvPr>
            <p:cNvSpPr txBox="1"/>
            <p:nvPr/>
          </p:nvSpPr>
          <p:spPr bwMode="auto">
            <a:xfrm>
              <a:off x="6116442" y="3322038"/>
              <a:ext cx="5277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17</a:t>
              </a:r>
            </a:p>
          </p:txBody>
        </p:sp>
        <p:sp>
          <p:nvSpPr>
            <p:cNvPr id="10" name="TextBox 9">
              <a:extLst>
                <a:ext uri="{FF2B5EF4-FFF2-40B4-BE49-F238E27FC236}">
                  <a16:creationId xmlns:a16="http://schemas.microsoft.com/office/drawing/2014/main" id="{CFEF13F4-15EA-49F4-BD65-F730DEA98284}"/>
                </a:ext>
              </a:extLst>
            </p:cNvPr>
            <p:cNvSpPr txBox="1"/>
            <p:nvPr/>
          </p:nvSpPr>
          <p:spPr bwMode="auto">
            <a:xfrm>
              <a:off x="4498234" y="3322038"/>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3</a:t>
              </a:r>
            </a:p>
          </p:txBody>
        </p:sp>
        <p:sp>
          <p:nvSpPr>
            <p:cNvPr id="11" name="TextBox 10">
              <a:extLst>
                <a:ext uri="{FF2B5EF4-FFF2-40B4-BE49-F238E27FC236}">
                  <a16:creationId xmlns:a16="http://schemas.microsoft.com/office/drawing/2014/main" id="{076F1A1A-134B-4D6E-B8B7-A92153EB58A7}"/>
                </a:ext>
              </a:extLst>
            </p:cNvPr>
            <p:cNvSpPr txBox="1"/>
            <p:nvPr/>
          </p:nvSpPr>
          <p:spPr bwMode="auto">
            <a:xfrm>
              <a:off x="2536765" y="3322038"/>
              <a:ext cx="5277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20</a:t>
              </a:r>
            </a:p>
          </p:txBody>
        </p:sp>
        <p:sp>
          <p:nvSpPr>
            <p:cNvPr id="12" name="TextBox 11">
              <a:extLst>
                <a:ext uri="{FF2B5EF4-FFF2-40B4-BE49-F238E27FC236}">
                  <a16:creationId xmlns:a16="http://schemas.microsoft.com/office/drawing/2014/main" id="{5C1E96C4-0F3B-4ABC-8FE0-B89DD64732B1}"/>
                </a:ext>
              </a:extLst>
            </p:cNvPr>
            <p:cNvSpPr txBox="1"/>
            <p:nvPr/>
          </p:nvSpPr>
          <p:spPr bwMode="auto">
            <a:xfrm>
              <a:off x="5318690" y="3322038"/>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a:t>
              </a:r>
            </a:p>
          </p:txBody>
        </p:sp>
      </p:grpSp>
      <p:grpSp>
        <p:nvGrpSpPr>
          <p:cNvPr id="51" name="Group 50">
            <a:extLst>
              <a:ext uri="{FF2B5EF4-FFF2-40B4-BE49-F238E27FC236}">
                <a16:creationId xmlns:a16="http://schemas.microsoft.com/office/drawing/2014/main" id="{EC32C9BA-6C7A-4602-8680-2DD507DC16D5}"/>
              </a:ext>
            </a:extLst>
          </p:cNvPr>
          <p:cNvGrpSpPr/>
          <p:nvPr/>
        </p:nvGrpSpPr>
        <p:grpSpPr>
          <a:xfrm>
            <a:off x="4049543" y="1067713"/>
            <a:ext cx="4118608" cy="461665"/>
            <a:chOff x="2525543" y="1067712"/>
            <a:chExt cx="4118608" cy="461665"/>
          </a:xfrm>
        </p:grpSpPr>
        <p:sp>
          <p:nvSpPr>
            <p:cNvPr id="5" name="TextBox 4">
              <a:extLst>
                <a:ext uri="{FF2B5EF4-FFF2-40B4-BE49-F238E27FC236}">
                  <a16:creationId xmlns:a16="http://schemas.microsoft.com/office/drawing/2014/main" id="{57BAF157-C989-4BE6-A735-0F073784AC7C}"/>
                </a:ext>
              </a:extLst>
            </p:cNvPr>
            <p:cNvSpPr txBox="1"/>
            <p:nvPr/>
          </p:nvSpPr>
          <p:spPr bwMode="auto">
            <a:xfrm>
              <a:off x="2525543" y="1067712"/>
              <a:ext cx="5277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10</a:t>
              </a:r>
            </a:p>
          </p:txBody>
        </p:sp>
        <p:sp>
          <p:nvSpPr>
            <p:cNvPr id="7" name="TextBox 6">
              <a:extLst>
                <a:ext uri="{FF2B5EF4-FFF2-40B4-BE49-F238E27FC236}">
                  <a16:creationId xmlns:a16="http://schemas.microsoft.com/office/drawing/2014/main" id="{9E60CBEE-51C8-4618-A58B-2BB905A1F239}"/>
                </a:ext>
              </a:extLst>
            </p:cNvPr>
            <p:cNvSpPr txBox="1"/>
            <p:nvPr/>
          </p:nvSpPr>
          <p:spPr bwMode="auto">
            <a:xfrm>
              <a:off x="4509455" y="1067712"/>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3</a:t>
              </a:r>
            </a:p>
          </p:txBody>
        </p:sp>
        <p:sp>
          <p:nvSpPr>
            <p:cNvPr id="8" name="TextBox 7">
              <a:extLst>
                <a:ext uri="{FF2B5EF4-FFF2-40B4-BE49-F238E27FC236}">
                  <a16:creationId xmlns:a16="http://schemas.microsoft.com/office/drawing/2014/main" id="{4B1F18A5-20AE-4C62-8A92-769E3AB73B30}"/>
                </a:ext>
              </a:extLst>
            </p:cNvPr>
            <p:cNvSpPr txBox="1"/>
            <p:nvPr/>
          </p:nvSpPr>
          <p:spPr bwMode="auto">
            <a:xfrm>
              <a:off x="6116442" y="1067712"/>
              <a:ext cx="5277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7</a:t>
              </a:r>
            </a:p>
          </p:txBody>
        </p:sp>
        <p:sp>
          <p:nvSpPr>
            <p:cNvPr id="13" name="TextBox 12">
              <a:extLst>
                <a:ext uri="{FF2B5EF4-FFF2-40B4-BE49-F238E27FC236}">
                  <a16:creationId xmlns:a16="http://schemas.microsoft.com/office/drawing/2014/main" id="{488A7151-522A-4BDD-8DEC-2F0A6D95DF22}"/>
                </a:ext>
              </a:extLst>
            </p:cNvPr>
            <p:cNvSpPr txBox="1"/>
            <p:nvPr/>
          </p:nvSpPr>
          <p:spPr bwMode="auto">
            <a:xfrm>
              <a:off x="5318690" y="1067712"/>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a:t>
              </a:r>
            </a:p>
          </p:txBody>
        </p:sp>
        <p:sp>
          <p:nvSpPr>
            <p:cNvPr id="14" name="TextBox 13">
              <a:extLst>
                <a:ext uri="{FF2B5EF4-FFF2-40B4-BE49-F238E27FC236}">
                  <a16:creationId xmlns:a16="http://schemas.microsoft.com/office/drawing/2014/main" id="{D5702275-00F8-44E2-A001-A65C79FA9A3C}"/>
                </a:ext>
              </a:extLst>
            </p:cNvPr>
            <p:cNvSpPr txBox="1"/>
            <p:nvPr/>
          </p:nvSpPr>
          <p:spPr bwMode="auto">
            <a:xfrm>
              <a:off x="3549594" y="1067712"/>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Arial" panose="020B0604020202020204" pitchFamily="34" charset="0"/>
                  <a:ea typeface="Myriad Pro Semibold" charset="0"/>
                  <a:cs typeface="Arial" panose="020B0604020202020204" pitchFamily="34" charset="0"/>
                </a:rPr>
                <a:t>−</a:t>
              </a:r>
              <a:endParaRPr lang="en-GB" sz="2400" dirty="0">
                <a:latin typeface="Myriad Pro Semibold"/>
                <a:ea typeface="Myriad Pro Semibold" charset="0"/>
                <a:cs typeface="Myriad Pro Semibold" charset="0"/>
              </a:endParaRPr>
            </a:p>
          </p:txBody>
        </p:sp>
      </p:grpSp>
      <p:sp>
        <p:nvSpPr>
          <p:cNvPr id="15" name="TextBox 14">
            <a:extLst>
              <a:ext uri="{FF2B5EF4-FFF2-40B4-BE49-F238E27FC236}">
                <a16:creationId xmlns:a16="http://schemas.microsoft.com/office/drawing/2014/main" id="{03A8DA4A-D5C9-4377-ABDF-B027B2F74021}"/>
              </a:ext>
            </a:extLst>
          </p:cNvPr>
          <p:cNvSpPr txBox="1"/>
          <p:nvPr/>
        </p:nvSpPr>
        <p:spPr bwMode="auto">
          <a:xfrm>
            <a:off x="3536838" y="2194877"/>
            <a:ext cx="74892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+ 10</a:t>
            </a:r>
            <a:endParaRPr lang="en-GB" sz="2400" dirty="0">
              <a:solidFill>
                <a:srgbClr val="959595"/>
              </a:solidFill>
              <a:latin typeface="Comic Sans MS" panose="030F0702030302020204" pitchFamily="66" charset="0"/>
              <a:ea typeface="Myriad Pro Semibold" charset="0"/>
              <a:cs typeface="Myriad Pro Semibold" charset="0"/>
            </a:endParaRPr>
          </a:p>
        </p:txBody>
      </p:sp>
      <p:sp>
        <p:nvSpPr>
          <p:cNvPr id="16" name="TextBox 15">
            <a:extLst>
              <a:ext uri="{FF2B5EF4-FFF2-40B4-BE49-F238E27FC236}">
                <a16:creationId xmlns:a16="http://schemas.microsoft.com/office/drawing/2014/main" id="{99D948A3-86E6-4786-8439-B12A47F72B81}"/>
              </a:ext>
            </a:extLst>
          </p:cNvPr>
          <p:cNvSpPr txBox="1"/>
          <p:nvPr/>
        </p:nvSpPr>
        <p:spPr bwMode="auto">
          <a:xfrm>
            <a:off x="7923346" y="2194877"/>
            <a:ext cx="74892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+ 10</a:t>
            </a:r>
            <a:endParaRPr lang="en-GB" sz="2400" dirty="0">
              <a:solidFill>
                <a:srgbClr val="959595"/>
              </a:solidFill>
              <a:latin typeface="Comic Sans MS" panose="030F0702030302020204" pitchFamily="66" charset="0"/>
              <a:ea typeface="Myriad Pro Semibold" charset="0"/>
              <a:cs typeface="Myriad Pro Semibold" charset="0"/>
            </a:endParaRPr>
          </a:p>
        </p:txBody>
      </p:sp>
      <p:pic>
        <p:nvPicPr>
          <p:cNvPr id="17" name="Picture 16" descr="A close up of a logo  Description generated with high confidence">
            <a:extLst>
              <a:ext uri="{FF2B5EF4-FFF2-40B4-BE49-F238E27FC236}">
                <a16:creationId xmlns:a16="http://schemas.microsoft.com/office/drawing/2014/main" id="{BC0283C2-ED6D-470A-ABA6-0AC3AACA57A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00352" y="1730273"/>
            <a:ext cx="194527" cy="1390870"/>
          </a:xfrm>
          <a:prstGeom prst="rect">
            <a:avLst/>
          </a:prstGeom>
        </p:spPr>
      </p:pic>
      <p:pic>
        <p:nvPicPr>
          <p:cNvPr id="18" name="Picture 17" descr="A close up of a logo  Description generated with high confidence">
            <a:extLst>
              <a:ext uri="{FF2B5EF4-FFF2-40B4-BE49-F238E27FC236}">
                <a16:creationId xmlns:a16="http://schemas.microsoft.com/office/drawing/2014/main" id="{80BFD3A3-3CBD-4D2B-8F55-0089B85CB5E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16137" y="1730273"/>
            <a:ext cx="194527" cy="1390870"/>
          </a:xfrm>
          <a:prstGeom prst="rect">
            <a:avLst/>
          </a:prstGeom>
        </p:spPr>
      </p:pic>
      <p:grpSp>
        <p:nvGrpSpPr>
          <p:cNvPr id="53" name="Group 52">
            <a:extLst>
              <a:ext uri="{FF2B5EF4-FFF2-40B4-BE49-F238E27FC236}">
                <a16:creationId xmlns:a16="http://schemas.microsoft.com/office/drawing/2014/main" id="{9C74C8B8-3104-430F-A072-3459324D14AF}"/>
              </a:ext>
            </a:extLst>
          </p:cNvPr>
          <p:cNvGrpSpPr/>
          <p:nvPr/>
        </p:nvGrpSpPr>
        <p:grpSpPr>
          <a:xfrm>
            <a:off x="4060765" y="5576365"/>
            <a:ext cx="4107386" cy="461665"/>
            <a:chOff x="2536765" y="5576364"/>
            <a:chExt cx="4107386" cy="461665"/>
          </a:xfrm>
        </p:grpSpPr>
        <p:sp>
          <p:nvSpPr>
            <p:cNvPr id="42" name="TextBox 41">
              <a:extLst>
                <a:ext uri="{FF2B5EF4-FFF2-40B4-BE49-F238E27FC236}">
                  <a16:creationId xmlns:a16="http://schemas.microsoft.com/office/drawing/2014/main" id="{3E4D3952-22D7-4F95-A14E-4D2EE411E5A7}"/>
                </a:ext>
              </a:extLst>
            </p:cNvPr>
            <p:cNvSpPr txBox="1"/>
            <p:nvPr/>
          </p:nvSpPr>
          <p:spPr bwMode="auto">
            <a:xfrm>
              <a:off x="3549594" y="5576364"/>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Arial" panose="020B0604020202020204" pitchFamily="34" charset="0"/>
                  <a:ea typeface="Myriad Pro Semibold" charset="0"/>
                  <a:cs typeface="Arial" panose="020B0604020202020204" pitchFamily="34" charset="0"/>
                </a:rPr>
                <a:t>−</a:t>
              </a:r>
              <a:endParaRPr lang="en-GB" sz="2400" dirty="0">
                <a:latin typeface="Myriad Pro Semibold"/>
                <a:ea typeface="Myriad Pro Semibold" charset="0"/>
                <a:cs typeface="Myriad Pro Semibold" charset="0"/>
              </a:endParaRPr>
            </a:p>
          </p:txBody>
        </p:sp>
        <p:sp>
          <p:nvSpPr>
            <p:cNvPr id="43" name="TextBox 42">
              <a:extLst>
                <a:ext uri="{FF2B5EF4-FFF2-40B4-BE49-F238E27FC236}">
                  <a16:creationId xmlns:a16="http://schemas.microsoft.com/office/drawing/2014/main" id="{AB65DC85-F44F-48BA-BA9B-C054770B1245}"/>
                </a:ext>
              </a:extLst>
            </p:cNvPr>
            <p:cNvSpPr txBox="1"/>
            <p:nvPr/>
          </p:nvSpPr>
          <p:spPr bwMode="auto">
            <a:xfrm>
              <a:off x="6116442" y="5576364"/>
              <a:ext cx="5277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27</a:t>
              </a:r>
            </a:p>
          </p:txBody>
        </p:sp>
        <p:sp>
          <p:nvSpPr>
            <p:cNvPr id="44" name="TextBox 43">
              <a:extLst>
                <a:ext uri="{FF2B5EF4-FFF2-40B4-BE49-F238E27FC236}">
                  <a16:creationId xmlns:a16="http://schemas.microsoft.com/office/drawing/2014/main" id="{04B1B658-7ADA-4721-91AF-4D8C715FED19}"/>
                </a:ext>
              </a:extLst>
            </p:cNvPr>
            <p:cNvSpPr txBox="1"/>
            <p:nvPr/>
          </p:nvSpPr>
          <p:spPr bwMode="auto">
            <a:xfrm>
              <a:off x="4498234" y="5576364"/>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3</a:t>
              </a:r>
            </a:p>
          </p:txBody>
        </p:sp>
        <p:sp>
          <p:nvSpPr>
            <p:cNvPr id="45" name="TextBox 44">
              <a:extLst>
                <a:ext uri="{FF2B5EF4-FFF2-40B4-BE49-F238E27FC236}">
                  <a16:creationId xmlns:a16="http://schemas.microsoft.com/office/drawing/2014/main" id="{166FC65A-6052-42CA-8ECD-372DD01E63E6}"/>
                </a:ext>
              </a:extLst>
            </p:cNvPr>
            <p:cNvSpPr txBox="1"/>
            <p:nvPr/>
          </p:nvSpPr>
          <p:spPr bwMode="auto">
            <a:xfrm>
              <a:off x="2536765" y="5576364"/>
              <a:ext cx="5277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30</a:t>
              </a:r>
            </a:p>
          </p:txBody>
        </p:sp>
        <p:sp>
          <p:nvSpPr>
            <p:cNvPr id="46" name="TextBox 45">
              <a:extLst>
                <a:ext uri="{FF2B5EF4-FFF2-40B4-BE49-F238E27FC236}">
                  <a16:creationId xmlns:a16="http://schemas.microsoft.com/office/drawing/2014/main" id="{E0A07FC5-4CD1-4FBA-AE91-86831E2D1F34}"/>
                </a:ext>
              </a:extLst>
            </p:cNvPr>
            <p:cNvSpPr txBox="1"/>
            <p:nvPr/>
          </p:nvSpPr>
          <p:spPr bwMode="auto">
            <a:xfrm>
              <a:off x="5318690" y="5576364"/>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a:t>
              </a:r>
            </a:p>
          </p:txBody>
        </p:sp>
      </p:grpSp>
      <p:sp>
        <p:nvSpPr>
          <p:cNvPr id="47" name="TextBox 46">
            <a:extLst>
              <a:ext uri="{FF2B5EF4-FFF2-40B4-BE49-F238E27FC236}">
                <a16:creationId xmlns:a16="http://schemas.microsoft.com/office/drawing/2014/main" id="{A276AF04-43FD-451D-8764-EDF361B3A5BB}"/>
              </a:ext>
            </a:extLst>
          </p:cNvPr>
          <p:cNvSpPr txBox="1"/>
          <p:nvPr/>
        </p:nvSpPr>
        <p:spPr bwMode="auto">
          <a:xfrm>
            <a:off x="3536838" y="4449202"/>
            <a:ext cx="74892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+ 10</a:t>
            </a:r>
            <a:endParaRPr lang="en-GB" sz="2400" dirty="0">
              <a:solidFill>
                <a:srgbClr val="959595"/>
              </a:solidFill>
              <a:latin typeface="Comic Sans MS" panose="030F0702030302020204" pitchFamily="66" charset="0"/>
              <a:ea typeface="Myriad Pro Semibold" charset="0"/>
              <a:cs typeface="Myriad Pro Semibold" charset="0"/>
            </a:endParaRPr>
          </a:p>
        </p:txBody>
      </p:sp>
      <p:sp>
        <p:nvSpPr>
          <p:cNvPr id="48" name="TextBox 47">
            <a:extLst>
              <a:ext uri="{FF2B5EF4-FFF2-40B4-BE49-F238E27FC236}">
                <a16:creationId xmlns:a16="http://schemas.microsoft.com/office/drawing/2014/main" id="{FE96C319-94C6-40BA-8A3C-22115DADB1DF}"/>
              </a:ext>
            </a:extLst>
          </p:cNvPr>
          <p:cNvSpPr txBox="1"/>
          <p:nvPr/>
        </p:nvSpPr>
        <p:spPr bwMode="auto">
          <a:xfrm>
            <a:off x="7923346" y="4449202"/>
            <a:ext cx="74892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+ 10</a:t>
            </a:r>
            <a:endParaRPr lang="en-GB" sz="2400" dirty="0">
              <a:solidFill>
                <a:srgbClr val="959595"/>
              </a:solidFill>
              <a:latin typeface="Comic Sans MS" panose="030F0702030302020204" pitchFamily="66" charset="0"/>
              <a:ea typeface="Myriad Pro Semibold" charset="0"/>
              <a:cs typeface="Myriad Pro Semibold" charset="0"/>
            </a:endParaRPr>
          </a:p>
        </p:txBody>
      </p:sp>
      <p:pic>
        <p:nvPicPr>
          <p:cNvPr id="49" name="Picture 48" descr="A close up of a logo  Description generated with high confidence">
            <a:extLst>
              <a:ext uri="{FF2B5EF4-FFF2-40B4-BE49-F238E27FC236}">
                <a16:creationId xmlns:a16="http://schemas.microsoft.com/office/drawing/2014/main" id="{926DCF8C-ED7D-4A82-BB70-DC814860570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00352" y="3984598"/>
            <a:ext cx="194527" cy="1390870"/>
          </a:xfrm>
          <a:prstGeom prst="rect">
            <a:avLst/>
          </a:prstGeom>
        </p:spPr>
      </p:pic>
      <p:pic>
        <p:nvPicPr>
          <p:cNvPr id="50" name="Picture 49" descr="A close up of a logo  Description generated with high confidence">
            <a:extLst>
              <a:ext uri="{FF2B5EF4-FFF2-40B4-BE49-F238E27FC236}">
                <a16:creationId xmlns:a16="http://schemas.microsoft.com/office/drawing/2014/main" id="{CC8237A8-F990-40E7-8CA5-1479640076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16137" y="3984598"/>
            <a:ext cx="194527" cy="1390870"/>
          </a:xfrm>
          <a:prstGeom prst="rect">
            <a:avLst/>
          </a:prstGeom>
        </p:spPr>
      </p:pic>
    </p:spTree>
    <p:extLst>
      <p:ext uri="{BB962C8B-B14F-4D97-AF65-F5344CB8AC3E}">
        <p14:creationId xmlns:p14="http://schemas.microsoft.com/office/powerpoint/2010/main" val="22647280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up)">
                                      <p:cBhvr>
                                        <p:cTn id="7" dur="500"/>
                                        <p:tgtEl>
                                          <p:spTgt spid="1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par>
                                <p:cTn id="11" presetID="22" presetClass="entr" presetSubtype="1" fill="hold"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wipe(up)">
                                      <p:cBhvr>
                                        <p:cTn id="13" dur="500"/>
                                        <p:tgtEl>
                                          <p:spTgt spid="1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500"/>
                                        <p:tgtEl>
                                          <p:spTgt spid="16"/>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52"/>
                                        </p:tgtEl>
                                        <p:attrNameLst>
                                          <p:attrName>style.visibility</p:attrName>
                                        </p:attrNameLst>
                                      </p:cBhvr>
                                      <p:to>
                                        <p:strVal val="visible"/>
                                      </p:to>
                                    </p:set>
                                    <p:animEffect transition="in" filter="fade">
                                      <p:cBhvr>
                                        <p:cTn id="21" dur="500"/>
                                        <p:tgtEl>
                                          <p:spTgt spid="52"/>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nodeType="clickEffect">
                                  <p:stCondLst>
                                    <p:cond delay="0"/>
                                  </p:stCondLst>
                                  <p:childTnLst>
                                    <p:set>
                                      <p:cBhvr>
                                        <p:cTn id="25" dur="1" fill="hold">
                                          <p:stCondLst>
                                            <p:cond delay="0"/>
                                          </p:stCondLst>
                                        </p:cTn>
                                        <p:tgtEl>
                                          <p:spTgt spid="50"/>
                                        </p:tgtEl>
                                        <p:attrNameLst>
                                          <p:attrName>style.visibility</p:attrName>
                                        </p:attrNameLst>
                                      </p:cBhvr>
                                      <p:to>
                                        <p:strVal val="visible"/>
                                      </p:to>
                                    </p:set>
                                    <p:animEffect transition="in" filter="wipe(up)">
                                      <p:cBhvr>
                                        <p:cTn id="26" dur="500"/>
                                        <p:tgtEl>
                                          <p:spTgt spid="50"/>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47"/>
                                        </p:tgtEl>
                                        <p:attrNameLst>
                                          <p:attrName>style.visibility</p:attrName>
                                        </p:attrNameLst>
                                      </p:cBhvr>
                                      <p:to>
                                        <p:strVal val="visible"/>
                                      </p:to>
                                    </p:set>
                                    <p:animEffect transition="in" filter="fade">
                                      <p:cBhvr>
                                        <p:cTn id="29" dur="500"/>
                                        <p:tgtEl>
                                          <p:spTgt spid="47"/>
                                        </p:tgtEl>
                                      </p:cBhvr>
                                    </p:animEffect>
                                  </p:childTnLst>
                                </p:cTn>
                              </p:par>
                              <p:par>
                                <p:cTn id="30" presetID="22" presetClass="entr" presetSubtype="1" fill="hold" nodeType="withEffect">
                                  <p:stCondLst>
                                    <p:cond delay="0"/>
                                  </p:stCondLst>
                                  <p:childTnLst>
                                    <p:set>
                                      <p:cBhvr>
                                        <p:cTn id="31" dur="1" fill="hold">
                                          <p:stCondLst>
                                            <p:cond delay="0"/>
                                          </p:stCondLst>
                                        </p:cTn>
                                        <p:tgtEl>
                                          <p:spTgt spid="49"/>
                                        </p:tgtEl>
                                        <p:attrNameLst>
                                          <p:attrName>style.visibility</p:attrName>
                                        </p:attrNameLst>
                                      </p:cBhvr>
                                      <p:to>
                                        <p:strVal val="visible"/>
                                      </p:to>
                                    </p:set>
                                    <p:animEffect transition="in" filter="wipe(up)">
                                      <p:cBhvr>
                                        <p:cTn id="32" dur="500"/>
                                        <p:tgtEl>
                                          <p:spTgt spid="49"/>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48"/>
                                        </p:tgtEl>
                                        <p:attrNameLst>
                                          <p:attrName>style.visibility</p:attrName>
                                        </p:attrNameLst>
                                      </p:cBhvr>
                                      <p:to>
                                        <p:strVal val="visible"/>
                                      </p:to>
                                    </p:set>
                                    <p:animEffect transition="in" filter="fade">
                                      <p:cBhvr>
                                        <p:cTn id="35" dur="500"/>
                                        <p:tgtEl>
                                          <p:spTgt spid="48"/>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53"/>
                                        </p:tgtEl>
                                        <p:attrNameLst>
                                          <p:attrName>style.visibility</p:attrName>
                                        </p:attrNameLst>
                                      </p:cBhvr>
                                      <p:to>
                                        <p:strVal val="visible"/>
                                      </p:to>
                                    </p:set>
                                    <p:animEffect transition="in" filter="fade">
                                      <p:cBhvr>
                                        <p:cTn id="40"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47" grpId="0"/>
      <p:bldP spid="48" grpId="0"/>
    </p:bld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A screenshot of a cell phone  Description generated with high confidence">
            <a:extLst>
              <a:ext uri="{FF2B5EF4-FFF2-40B4-BE49-F238E27FC236}">
                <a16:creationId xmlns:a16="http://schemas.microsoft.com/office/drawing/2014/main" id="{63123821-6D47-40F5-B83B-CEB1F4C2112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19955" y="1578350"/>
            <a:ext cx="6155753" cy="3670409"/>
          </a:xfrm>
          <a:prstGeom prst="rect">
            <a:avLst/>
          </a:prstGeom>
        </p:spPr>
      </p:pic>
      <p:sp>
        <p:nvSpPr>
          <p:cNvPr id="2" name="Text Placeholder 1"/>
          <p:cNvSpPr>
            <a:spLocks noGrp="1"/>
          </p:cNvSpPr>
          <p:nvPr>
            <p:ph type="body" sz="quarter" idx="11"/>
          </p:nvPr>
        </p:nvSpPr>
        <p:spPr/>
        <p:txBody>
          <a:bodyPr/>
          <a:lstStyle/>
          <a:p>
            <a:r>
              <a:rPr lang="en-US" dirty="0"/>
              <a:t>1.29 Equivalence and compensation – step 4:1</a:t>
            </a:r>
          </a:p>
        </p:txBody>
      </p:sp>
      <p:grpSp>
        <p:nvGrpSpPr>
          <p:cNvPr id="49" name="Group 48">
            <a:extLst>
              <a:ext uri="{FF2B5EF4-FFF2-40B4-BE49-F238E27FC236}">
                <a16:creationId xmlns:a16="http://schemas.microsoft.com/office/drawing/2014/main" id="{3365C012-DD3E-41C0-96CD-C0441CA042EC}"/>
              </a:ext>
            </a:extLst>
          </p:cNvPr>
          <p:cNvGrpSpPr/>
          <p:nvPr/>
        </p:nvGrpSpPr>
        <p:grpSpPr>
          <a:xfrm>
            <a:off x="7950731" y="2582969"/>
            <a:ext cx="605313" cy="2584472"/>
            <a:chOff x="6426730" y="2582969"/>
            <a:chExt cx="605313" cy="2584472"/>
          </a:xfrm>
        </p:grpSpPr>
        <p:sp>
          <p:nvSpPr>
            <p:cNvPr id="5" name="Rectangle 4">
              <a:extLst>
                <a:ext uri="{FF2B5EF4-FFF2-40B4-BE49-F238E27FC236}">
                  <a16:creationId xmlns:a16="http://schemas.microsoft.com/office/drawing/2014/main" id="{94E561C3-B6F3-4F7D-A8E6-18B144129F84}"/>
                </a:ext>
              </a:extLst>
            </p:cNvPr>
            <p:cNvSpPr/>
            <p:nvPr/>
          </p:nvSpPr>
          <p:spPr bwMode="auto">
            <a:xfrm>
              <a:off x="6426730" y="2582969"/>
              <a:ext cx="262800" cy="2581200"/>
            </a:xfrm>
            <a:prstGeom prst="rect">
              <a:avLst/>
            </a:prstGeom>
            <a:solidFill>
              <a:srgbClr val="00628C"/>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latin typeface="Arial" charset="0"/>
              </a:endParaRPr>
            </a:p>
          </p:txBody>
        </p:sp>
        <p:sp>
          <p:nvSpPr>
            <p:cNvPr id="6" name="Rectangle 5">
              <a:extLst>
                <a:ext uri="{FF2B5EF4-FFF2-40B4-BE49-F238E27FC236}">
                  <a16:creationId xmlns:a16="http://schemas.microsoft.com/office/drawing/2014/main" id="{63C5017D-0537-4399-8EEE-ED42E520AFC3}"/>
                </a:ext>
              </a:extLst>
            </p:cNvPr>
            <p:cNvSpPr/>
            <p:nvPr/>
          </p:nvSpPr>
          <p:spPr bwMode="auto">
            <a:xfrm>
              <a:off x="6769243" y="4976641"/>
              <a:ext cx="262800" cy="190800"/>
            </a:xfrm>
            <a:prstGeom prst="rect">
              <a:avLst/>
            </a:prstGeom>
            <a:solidFill>
              <a:srgbClr val="AD363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latin typeface="Arial" charset="0"/>
              </a:endParaRPr>
            </a:p>
          </p:txBody>
        </p:sp>
      </p:grpSp>
      <p:grpSp>
        <p:nvGrpSpPr>
          <p:cNvPr id="41" name="Group 40">
            <a:extLst>
              <a:ext uri="{FF2B5EF4-FFF2-40B4-BE49-F238E27FC236}">
                <a16:creationId xmlns:a16="http://schemas.microsoft.com/office/drawing/2014/main" id="{BF91AF18-275C-43CD-9A49-215EA80D9EDF}"/>
              </a:ext>
            </a:extLst>
          </p:cNvPr>
          <p:cNvGrpSpPr/>
          <p:nvPr/>
        </p:nvGrpSpPr>
        <p:grpSpPr>
          <a:xfrm>
            <a:off x="6216065" y="3886942"/>
            <a:ext cx="496391" cy="630938"/>
            <a:chOff x="4692064" y="3886942"/>
            <a:chExt cx="496391" cy="630938"/>
          </a:xfrm>
        </p:grpSpPr>
        <p:sp>
          <p:nvSpPr>
            <p:cNvPr id="7" name="TextBox 6">
              <a:extLst>
                <a:ext uri="{FF2B5EF4-FFF2-40B4-BE49-F238E27FC236}">
                  <a16:creationId xmlns:a16="http://schemas.microsoft.com/office/drawing/2014/main" id="{E7F55219-E045-4498-AAE8-B21C1EE4CB3A}"/>
                </a:ext>
              </a:extLst>
            </p:cNvPr>
            <p:cNvSpPr txBox="1"/>
            <p:nvPr/>
          </p:nvSpPr>
          <p:spPr bwMode="auto">
            <a:xfrm>
              <a:off x="4753720" y="4017745"/>
              <a:ext cx="43473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dirty="0">
                  <a:solidFill>
                    <a:srgbClr val="992FFF"/>
                  </a:solidFill>
                  <a:latin typeface="Myriad Pro" panose="020B0503030403020204" pitchFamily="34" charset="0"/>
                  <a:ea typeface="Myriad Pro Semibold" charset="0"/>
                  <a:cs typeface="Arial" panose="020B0604020202020204" pitchFamily="34" charset="0"/>
                </a:rPr>
                <a:t>10</a:t>
              </a:r>
              <a:endParaRPr lang="en-GB" dirty="0">
                <a:solidFill>
                  <a:srgbClr val="992FFF"/>
                </a:solidFill>
                <a:latin typeface="Myriad Pro" panose="020B0503030403020204" pitchFamily="34" charset="0"/>
                <a:ea typeface="Myriad Pro Semibold" charset="0"/>
                <a:cs typeface="Myriad Pro Semibold" charset="0"/>
              </a:endParaRPr>
            </a:p>
          </p:txBody>
        </p:sp>
        <p:pic>
          <p:nvPicPr>
            <p:cNvPr id="18" name="Picture 17">
              <a:extLst>
                <a:ext uri="{FF2B5EF4-FFF2-40B4-BE49-F238E27FC236}">
                  <a16:creationId xmlns:a16="http://schemas.microsoft.com/office/drawing/2014/main" id="{2FF93915-9C4A-4181-A58B-6D4938663EA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92064" y="3886942"/>
              <a:ext cx="148133" cy="630938"/>
            </a:xfrm>
            <a:prstGeom prst="rect">
              <a:avLst/>
            </a:prstGeom>
          </p:spPr>
        </p:pic>
      </p:grpSp>
      <p:grpSp>
        <p:nvGrpSpPr>
          <p:cNvPr id="44" name="Group 43">
            <a:extLst>
              <a:ext uri="{FF2B5EF4-FFF2-40B4-BE49-F238E27FC236}">
                <a16:creationId xmlns:a16="http://schemas.microsoft.com/office/drawing/2014/main" id="{B632313A-BEAA-46FE-8F79-CED813BD1A81}"/>
              </a:ext>
            </a:extLst>
          </p:cNvPr>
          <p:cNvGrpSpPr/>
          <p:nvPr/>
        </p:nvGrpSpPr>
        <p:grpSpPr>
          <a:xfrm>
            <a:off x="7281447" y="3232567"/>
            <a:ext cx="502389" cy="1283819"/>
            <a:chOff x="5757446" y="3232566"/>
            <a:chExt cx="502389" cy="1283819"/>
          </a:xfrm>
        </p:grpSpPr>
        <p:sp>
          <p:nvSpPr>
            <p:cNvPr id="8" name="TextBox 7">
              <a:extLst>
                <a:ext uri="{FF2B5EF4-FFF2-40B4-BE49-F238E27FC236}">
                  <a16:creationId xmlns:a16="http://schemas.microsoft.com/office/drawing/2014/main" id="{F636366D-FBAF-471A-918B-4A3484BCD607}"/>
                </a:ext>
              </a:extLst>
            </p:cNvPr>
            <p:cNvSpPr txBox="1"/>
            <p:nvPr/>
          </p:nvSpPr>
          <p:spPr bwMode="auto">
            <a:xfrm>
              <a:off x="5825100" y="3689809"/>
              <a:ext cx="43473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dirty="0">
                  <a:solidFill>
                    <a:srgbClr val="992FFF"/>
                  </a:solidFill>
                  <a:latin typeface="Myriad Pro" panose="020B0503030403020204" pitchFamily="34" charset="0"/>
                  <a:ea typeface="Myriad Pro Semibold" charset="0"/>
                  <a:cs typeface="Arial" panose="020B0604020202020204" pitchFamily="34" charset="0"/>
                </a:rPr>
                <a:t>20</a:t>
              </a:r>
              <a:endParaRPr lang="en-GB" dirty="0">
                <a:solidFill>
                  <a:srgbClr val="992FFF"/>
                </a:solidFill>
                <a:latin typeface="Myriad Pro" panose="020B0503030403020204" pitchFamily="34" charset="0"/>
                <a:ea typeface="Myriad Pro Semibold" charset="0"/>
                <a:cs typeface="Myriad Pro Semibold" charset="0"/>
              </a:endParaRPr>
            </a:p>
          </p:txBody>
        </p:sp>
        <p:pic>
          <p:nvPicPr>
            <p:cNvPr id="20" name="Picture 19">
              <a:extLst>
                <a:ext uri="{FF2B5EF4-FFF2-40B4-BE49-F238E27FC236}">
                  <a16:creationId xmlns:a16="http://schemas.microsoft.com/office/drawing/2014/main" id="{234AA1D0-C0A4-480C-BDF2-B7E87CDD056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757446" y="3232566"/>
              <a:ext cx="148133" cy="1283819"/>
            </a:xfrm>
            <a:prstGeom prst="rect">
              <a:avLst/>
            </a:prstGeom>
          </p:spPr>
        </p:pic>
      </p:grpSp>
      <p:grpSp>
        <p:nvGrpSpPr>
          <p:cNvPr id="47" name="Group 46">
            <a:extLst>
              <a:ext uri="{FF2B5EF4-FFF2-40B4-BE49-F238E27FC236}">
                <a16:creationId xmlns:a16="http://schemas.microsoft.com/office/drawing/2014/main" id="{EA19B745-3B90-48BB-972E-5692551A1BF5}"/>
              </a:ext>
            </a:extLst>
          </p:cNvPr>
          <p:cNvGrpSpPr/>
          <p:nvPr/>
        </p:nvGrpSpPr>
        <p:grpSpPr>
          <a:xfrm>
            <a:off x="8349181" y="2582969"/>
            <a:ext cx="507152" cy="1931216"/>
            <a:chOff x="6825181" y="2582969"/>
            <a:chExt cx="507152" cy="1931216"/>
          </a:xfrm>
        </p:grpSpPr>
        <p:sp>
          <p:nvSpPr>
            <p:cNvPr id="9" name="TextBox 8">
              <a:extLst>
                <a:ext uri="{FF2B5EF4-FFF2-40B4-BE49-F238E27FC236}">
                  <a16:creationId xmlns:a16="http://schemas.microsoft.com/office/drawing/2014/main" id="{21A97289-7BDB-41BB-BBA3-4EC8AE66ABC3}"/>
                </a:ext>
              </a:extLst>
            </p:cNvPr>
            <p:cNvSpPr txBox="1"/>
            <p:nvPr/>
          </p:nvSpPr>
          <p:spPr bwMode="auto">
            <a:xfrm>
              <a:off x="6897598" y="3363911"/>
              <a:ext cx="43473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dirty="0">
                  <a:solidFill>
                    <a:srgbClr val="992FFF"/>
                  </a:solidFill>
                  <a:latin typeface="Myriad Pro" panose="020B0503030403020204" pitchFamily="34" charset="0"/>
                  <a:ea typeface="Myriad Pro Semibold" charset="0"/>
                  <a:cs typeface="Arial" panose="020B0604020202020204" pitchFamily="34" charset="0"/>
                </a:rPr>
                <a:t>30</a:t>
              </a:r>
              <a:endParaRPr lang="en-GB" dirty="0">
                <a:solidFill>
                  <a:srgbClr val="992FFF"/>
                </a:solidFill>
                <a:latin typeface="Myriad Pro" panose="020B0503030403020204" pitchFamily="34" charset="0"/>
                <a:ea typeface="Myriad Pro Semibold" charset="0"/>
                <a:cs typeface="Myriad Pro Semibold" charset="0"/>
              </a:endParaRPr>
            </a:p>
          </p:txBody>
        </p:sp>
        <p:pic>
          <p:nvPicPr>
            <p:cNvPr id="22" name="Picture 21">
              <a:extLst>
                <a:ext uri="{FF2B5EF4-FFF2-40B4-BE49-F238E27FC236}">
                  <a16:creationId xmlns:a16="http://schemas.microsoft.com/office/drawing/2014/main" id="{BB0E3B94-4C97-4EF7-B23B-291F615D1B3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825181" y="2582969"/>
              <a:ext cx="148133" cy="1931216"/>
            </a:xfrm>
            <a:prstGeom prst="rect">
              <a:avLst/>
            </a:prstGeom>
          </p:spPr>
        </p:pic>
      </p:grpSp>
      <p:grpSp>
        <p:nvGrpSpPr>
          <p:cNvPr id="42" name="Group 41">
            <a:extLst>
              <a:ext uri="{FF2B5EF4-FFF2-40B4-BE49-F238E27FC236}">
                <a16:creationId xmlns:a16="http://schemas.microsoft.com/office/drawing/2014/main" id="{34E43DB5-37F9-430F-B231-D11F81953CF8}"/>
              </a:ext>
            </a:extLst>
          </p:cNvPr>
          <p:cNvGrpSpPr/>
          <p:nvPr/>
        </p:nvGrpSpPr>
        <p:grpSpPr>
          <a:xfrm>
            <a:off x="6216065" y="4528472"/>
            <a:ext cx="374563" cy="449887"/>
            <a:chOff x="4692064" y="4528471"/>
            <a:chExt cx="374563" cy="449887"/>
          </a:xfrm>
        </p:grpSpPr>
        <p:sp>
          <p:nvSpPr>
            <p:cNvPr id="10" name="TextBox 9">
              <a:extLst>
                <a:ext uri="{FF2B5EF4-FFF2-40B4-BE49-F238E27FC236}">
                  <a16:creationId xmlns:a16="http://schemas.microsoft.com/office/drawing/2014/main" id="{4FB9243B-1313-4AD5-8501-7680B3FE881C}"/>
                </a:ext>
              </a:extLst>
            </p:cNvPr>
            <p:cNvSpPr txBox="1"/>
            <p:nvPr/>
          </p:nvSpPr>
          <p:spPr bwMode="auto">
            <a:xfrm>
              <a:off x="4756926" y="4568748"/>
              <a:ext cx="30970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dirty="0">
                  <a:latin typeface="Myriad Pro" panose="020B0503030403020204" pitchFamily="34" charset="0"/>
                  <a:ea typeface="Myriad Pro Semibold" charset="0"/>
                  <a:cs typeface="Arial" panose="020B0604020202020204" pitchFamily="34" charset="0"/>
                </a:rPr>
                <a:t>7</a:t>
              </a:r>
              <a:endParaRPr lang="en-GB" dirty="0">
                <a:latin typeface="Myriad Pro" panose="020B0503030403020204" pitchFamily="34" charset="0"/>
                <a:ea typeface="Myriad Pro Semibold" charset="0"/>
                <a:cs typeface="Myriad Pro Semibold" charset="0"/>
              </a:endParaRPr>
            </a:p>
          </p:txBody>
        </p:sp>
        <p:pic>
          <p:nvPicPr>
            <p:cNvPr id="23" name="Picture 22">
              <a:extLst>
                <a:ext uri="{FF2B5EF4-FFF2-40B4-BE49-F238E27FC236}">
                  <a16:creationId xmlns:a16="http://schemas.microsoft.com/office/drawing/2014/main" id="{B6B0676E-CE5B-4D4E-BDDD-F59EE58EADC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692064" y="4528471"/>
              <a:ext cx="148133" cy="449887"/>
            </a:xfrm>
            <a:prstGeom prst="rect">
              <a:avLst/>
            </a:prstGeom>
          </p:spPr>
        </p:pic>
      </p:grpSp>
      <p:grpSp>
        <p:nvGrpSpPr>
          <p:cNvPr id="45" name="Group 44">
            <a:extLst>
              <a:ext uri="{FF2B5EF4-FFF2-40B4-BE49-F238E27FC236}">
                <a16:creationId xmlns:a16="http://schemas.microsoft.com/office/drawing/2014/main" id="{02B2BCC9-B82B-4B29-9381-FAFC874539BD}"/>
              </a:ext>
            </a:extLst>
          </p:cNvPr>
          <p:cNvGrpSpPr/>
          <p:nvPr/>
        </p:nvGrpSpPr>
        <p:grpSpPr>
          <a:xfrm>
            <a:off x="7281447" y="4528472"/>
            <a:ext cx="380561" cy="449887"/>
            <a:chOff x="5757446" y="4528471"/>
            <a:chExt cx="380561" cy="449887"/>
          </a:xfrm>
        </p:grpSpPr>
        <p:sp>
          <p:nvSpPr>
            <p:cNvPr id="11" name="TextBox 10">
              <a:extLst>
                <a:ext uri="{FF2B5EF4-FFF2-40B4-BE49-F238E27FC236}">
                  <a16:creationId xmlns:a16="http://schemas.microsoft.com/office/drawing/2014/main" id="{F705D580-2156-4EDA-96D7-E48E7244EBE6}"/>
                </a:ext>
              </a:extLst>
            </p:cNvPr>
            <p:cNvSpPr txBox="1"/>
            <p:nvPr/>
          </p:nvSpPr>
          <p:spPr bwMode="auto">
            <a:xfrm>
              <a:off x="5828306" y="4568748"/>
              <a:ext cx="30970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dirty="0">
                  <a:latin typeface="Myriad Pro" panose="020B0503030403020204" pitchFamily="34" charset="0"/>
                  <a:ea typeface="Myriad Pro Semibold" charset="0"/>
                  <a:cs typeface="Arial" panose="020B0604020202020204" pitchFamily="34" charset="0"/>
                </a:rPr>
                <a:t>7</a:t>
              </a:r>
              <a:endParaRPr lang="en-GB" dirty="0">
                <a:latin typeface="Myriad Pro" panose="020B0503030403020204" pitchFamily="34" charset="0"/>
                <a:ea typeface="Myriad Pro Semibold" charset="0"/>
                <a:cs typeface="Myriad Pro Semibold" charset="0"/>
              </a:endParaRPr>
            </a:p>
          </p:txBody>
        </p:sp>
        <p:pic>
          <p:nvPicPr>
            <p:cNvPr id="24" name="Picture 23">
              <a:extLst>
                <a:ext uri="{FF2B5EF4-FFF2-40B4-BE49-F238E27FC236}">
                  <a16:creationId xmlns:a16="http://schemas.microsoft.com/office/drawing/2014/main" id="{5A4BAD84-0786-47D9-ABD0-6BA347F97F5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757446" y="4528471"/>
              <a:ext cx="148133" cy="449887"/>
            </a:xfrm>
            <a:prstGeom prst="rect">
              <a:avLst/>
            </a:prstGeom>
          </p:spPr>
        </p:pic>
      </p:grpSp>
      <p:grpSp>
        <p:nvGrpSpPr>
          <p:cNvPr id="48" name="Group 47">
            <a:extLst>
              <a:ext uri="{FF2B5EF4-FFF2-40B4-BE49-F238E27FC236}">
                <a16:creationId xmlns:a16="http://schemas.microsoft.com/office/drawing/2014/main" id="{794D1A4C-855B-42C4-87DF-517CBC5F6C3C}"/>
              </a:ext>
            </a:extLst>
          </p:cNvPr>
          <p:cNvGrpSpPr/>
          <p:nvPr/>
        </p:nvGrpSpPr>
        <p:grpSpPr>
          <a:xfrm>
            <a:off x="8349181" y="4528472"/>
            <a:ext cx="385324" cy="449887"/>
            <a:chOff x="6825181" y="4528471"/>
            <a:chExt cx="385324" cy="449887"/>
          </a:xfrm>
        </p:grpSpPr>
        <p:sp>
          <p:nvSpPr>
            <p:cNvPr id="12" name="TextBox 11">
              <a:extLst>
                <a:ext uri="{FF2B5EF4-FFF2-40B4-BE49-F238E27FC236}">
                  <a16:creationId xmlns:a16="http://schemas.microsoft.com/office/drawing/2014/main" id="{3F37DD27-6598-4AE9-8EAA-F32A3E969A71}"/>
                </a:ext>
              </a:extLst>
            </p:cNvPr>
            <p:cNvSpPr txBox="1"/>
            <p:nvPr/>
          </p:nvSpPr>
          <p:spPr bwMode="auto">
            <a:xfrm>
              <a:off x="6900804" y="4568748"/>
              <a:ext cx="30970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dirty="0">
                  <a:latin typeface="Myriad Pro" panose="020B0503030403020204" pitchFamily="34" charset="0"/>
                  <a:ea typeface="Myriad Pro Semibold" charset="0"/>
                  <a:cs typeface="Arial" panose="020B0604020202020204" pitchFamily="34" charset="0"/>
                </a:rPr>
                <a:t>7</a:t>
              </a:r>
              <a:endParaRPr lang="en-GB" dirty="0">
                <a:latin typeface="Myriad Pro" panose="020B0503030403020204" pitchFamily="34" charset="0"/>
                <a:ea typeface="Myriad Pro Semibold" charset="0"/>
                <a:cs typeface="Myriad Pro Semibold" charset="0"/>
              </a:endParaRPr>
            </a:p>
          </p:txBody>
        </p:sp>
        <p:pic>
          <p:nvPicPr>
            <p:cNvPr id="25" name="Picture 24">
              <a:extLst>
                <a:ext uri="{FF2B5EF4-FFF2-40B4-BE49-F238E27FC236}">
                  <a16:creationId xmlns:a16="http://schemas.microsoft.com/office/drawing/2014/main" id="{566D0722-BD88-4470-8F46-0EF4A439A25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825181" y="4528471"/>
              <a:ext cx="148133" cy="449887"/>
            </a:xfrm>
            <a:prstGeom prst="rect">
              <a:avLst/>
            </a:prstGeom>
          </p:spPr>
        </p:pic>
      </p:grpSp>
      <p:grpSp>
        <p:nvGrpSpPr>
          <p:cNvPr id="46" name="Group 45">
            <a:extLst>
              <a:ext uri="{FF2B5EF4-FFF2-40B4-BE49-F238E27FC236}">
                <a16:creationId xmlns:a16="http://schemas.microsoft.com/office/drawing/2014/main" id="{E4B82CD7-5873-4D5F-AE08-ABEAAE215258}"/>
              </a:ext>
            </a:extLst>
          </p:cNvPr>
          <p:cNvGrpSpPr/>
          <p:nvPr/>
        </p:nvGrpSpPr>
        <p:grpSpPr>
          <a:xfrm>
            <a:off x="6882821" y="3230656"/>
            <a:ext cx="605151" cy="1936800"/>
            <a:chOff x="5358820" y="3230656"/>
            <a:chExt cx="605151" cy="1936800"/>
          </a:xfrm>
        </p:grpSpPr>
        <p:sp>
          <p:nvSpPr>
            <p:cNvPr id="26" name="Rectangle 25">
              <a:extLst>
                <a:ext uri="{FF2B5EF4-FFF2-40B4-BE49-F238E27FC236}">
                  <a16:creationId xmlns:a16="http://schemas.microsoft.com/office/drawing/2014/main" id="{FE2D7624-F486-45C0-9CA8-22CAC361A37E}"/>
                </a:ext>
              </a:extLst>
            </p:cNvPr>
            <p:cNvSpPr/>
            <p:nvPr/>
          </p:nvSpPr>
          <p:spPr bwMode="auto">
            <a:xfrm>
              <a:off x="5358820" y="3230656"/>
              <a:ext cx="262800" cy="1936800"/>
            </a:xfrm>
            <a:prstGeom prst="rect">
              <a:avLst/>
            </a:prstGeom>
            <a:solidFill>
              <a:srgbClr val="00628C"/>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latin typeface="Arial" charset="0"/>
              </a:endParaRPr>
            </a:p>
          </p:txBody>
        </p:sp>
        <p:sp>
          <p:nvSpPr>
            <p:cNvPr id="30" name="Rectangle 29">
              <a:extLst>
                <a:ext uri="{FF2B5EF4-FFF2-40B4-BE49-F238E27FC236}">
                  <a16:creationId xmlns:a16="http://schemas.microsoft.com/office/drawing/2014/main" id="{418E2F9C-1C5A-48F2-9F25-747B2245C2B6}"/>
                </a:ext>
              </a:extLst>
            </p:cNvPr>
            <p:cNvSpPr/>
            <p:nvPr/>
          </p:nvSpPr>
          <p:spPr bwMode="auto">
            <a:xfrm>
              <a:off x="5701171" y="4976641"/>
              <a:ext cx="262800" cy="190800"/>
            </a:xfrm>
            <a:prstGeom prst="rect">
              <a:avLst/>
            </a:prstGeom>
            <a:solidFill>
              <a:srgbClr val="AD363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latin typeface="Arial" charset="0"/>
              </a:endParaRPr>
            </a:p>
          </p:txBody>
        </p:sp>
      </p:grpSp>
      <p:grpSp>
        <p:nvGrpSpPr>
          <p:cNvPr id="43" name="Group 42">
            <a:extLst>
              <a:ext uri="{FF2B5EF4-FFF2-40B4-BE49-F238E27FC236}">
                <a16:creationId xmlns:a16="http://schemas.microsoft.com/office/drawing/2014/main" id="{EE411C77-A598-460E-AF4F-59B5C02340CC}"/>
              </a:ext>
            </a:extLst>
          </p:cNvPr>
          <p:cNvGrpSpPr/>
          <p:nvPr/>
        </p:nvGrpSpPr>
        <p:grpSpPr>
          <a:xfrm>
            <a:off x="5814171" y="3878347"/>
            <a:ext cx="607840" cy="1289094"/>
            <a:chOff x="4290171" y="3878347"/>
            <a:chExt cx="607840" cy="1289094"/>
          </a:xfrm>
        </p:grpSpPr>
        <p:sp>
          <p:nvSpPr>
            <p:cNvPr id="27" name="Rectangle 26">
              <a:extLst>
                <a:ext uri="{FF2B5EF4-FFF2-40B4-BE49-F238E27FC236}">
                  <a16:creationId xmlns:a16="http://schemas.microsoft.com/office/drawing/2014/main" id="{7DD84D21-33D3-4F01-B7E2-9376E05C3CC2}"/>
                </a:ext>
              </a:extLst>
            </p:cNvPr>
            <p:cNvSpPr/>
            <p:nvPr/>
          </p:nvSpPr>
          <p:spPr bwMode="auto">
            <a:xfrm>
              <a:off x="4290171" y="3878347"/>
              <a:ext cx="262800" cy="1288800"/>
            </a:xfrm>
            <a:prstGeom prst="rect">
              <a:avLst/>
            </a:prstGeom>
            <a:solidFill>
              <a:srgbClr val="00628C"/>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latin typeface="Arial" charset="0"/>
              </a:endParaRPr>
            </a:p>
          </p:txBody>
        </p:sp>
        <p:sp>
          <p:nvSpPr>
            <p:cNvPr id="31" name="Rectangle 30">
              <a:extLst>
                <a:ext uri="{FF2B5EF4-FFF2-40B4-BE49-F238E27FC236}">
                  <a16:creationId xmlns:a16="http://schemas.microsoft.com/office/drawing/2014/main" id="{FD9C9D01-E537-4198-A9DE-C3A292C2D5DA}"/>
                </a:ext>
              </a:extLst>
            </p:cNvPr>
            <p:cNvSpPr/>
            <p:nvPr/>
          </p:nvSpPr>
          <p:spPr bwMode="auto">
            <a:xfrm>
              <a:off x="4635211" y="4976641"/>
              <a:ext cx="262800" cy="190800"/>
            </a:xfrm>
            <a:prstGeom prst="rect">
              <a:avLst/>
            </a:prstGeom>
            <a:solidFill>
              <a:srgbClr val="AD363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latin typeface="Arial" charset="0"/>
              </a:endParaRPr>
            </a:p>
          </p:txBody>
        </p:sp>
      </p:grpSp>
      <p:grpSp>
        <p:nvGrpSpPr>
          <p:cNvPr id="39" name="Group 38">
            <a:extLst>
              <a:ext uri="{FF2B5EF4-FFF2-40B4-BE49-F238E27FC236}">
                <a16:creationId xmlns:a16="http://schemas.microsoft.com/office/drawing/2014/main" id="{D6DBD21E-770A-448B-B27F-AD32288086E0}"/>
              </a:ext>
            </a:extLst>
          </p:cNvPr>
          <p:cNvGrpSpPr/>
          <p:nvPr/>
        </p:nvGrpSpPr>
        <p:grpSpPr>
          <a:xfrm>
            <a:off x="4762975" y="4525035"/>
            <a:ext cx="604554" cy="644400"/>
            <a:chOff x="3238975" y="4525035"/>
            <a:chExt cx="604554" cy="644400"/>
          </a:xfrm>
        </p:grpSpPr>
        <p:sp>
          <p:nvSpPr>
            <p:cNvPr id="28" name="Rectangle 27">
              <a:extLst>
                <a:ext uri="{FF2B5EF4-FFF2-40B4-BE49-F238E27FC236}">
                  <a16:creationId xmlns:a16="http://schemas.microsoft.com/office/drawing/2014/main" id="{1701F4A7-A6F9-43FF-82AB-622F4E2312F5}"/>
                </a:ext>
              </a:extLst>
            </p:cNvPr>
            <p:cNvSpPr/>
            <p:nvPr/>
          </p:nvSpPr>
          <p:spPr bwMode="auto">
            <a:xfrm>
              <a:off x="3238975" y="4525035"/>
              <a:ext cx="262800" cy="644400"/>
            </a:xfrm>
            <a:prstGeom prst="rect">
              <a:avLst/>
            </a:prstGeom>
            <a:solidFill>
              <a:srgbClr val="00628C"/>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latin typeface="Arial" charset="0"/>
              </a:endParaRPr>
            </a:p>
          </p:txBody>
        </p:sp>
        <p:sp>
          <p:nvSpPr>
            <p:cNvPr id="32" name="Rectangle 31">
              <a:extLst>
                <a:ext uri="{FF2B5EF4-FFF2-40B4-BE49-F238E27FC236}">
                  <a16:creationId xmlns:a16="http://schemas.microsoft.com/office/drawing/2014/main" id="{CF32F49B-1C5C-4D6C-8C2F-7759FFA6692C}"/>
                </a:ext>
              </a:extLst>
            </p:cNvPr>
            <p:cNvSpPr/>
            <p:nvPr/>
          </p:nvSpPr>
          <p:spPr bwMode="auto">
            <a:xfrm>
              <a:off x="3580729" y="4976641"/>
              <a:ext cx="262800" cy="190800"/>
            </a:xfrm>
            <a:prstGeom prst="rect">
              <a:avLst/>
            </a:prstGeom>
            <a:solidFill>
              <a:srgbClr val="AD363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latin typeface="Arial" charset="0"/>
              </a:endParaRPr>
            </a:p>
          </p:txBody>
        </p:sp>
      </p:grpSp>
      <p:grpSp>
        <p:nvGrpSpPr>
          <p:cNvPr id="40" name="Group 39">
            <a:extLst>
              <a:ext uri="{FF2B5EF4-FFF2-40B4-BE49-F238E27FC236}">
                <a16:creationId xmlns:a16="http://schemas.microsoft.com/office/drawing/2014/main" id="{FCC65A87-2831-4603-B9C3-DD7C4977973A}"/>
              </a:ext>
            </a:extLst>
          </p:cNvPr>
          <p:cNvGrpSpPr/>
          <p:nvPr/>
        </p:nvGrpSpPr>
        <p:grpSpPr>
          <a:xfrm>
            <a:off x="5163274" y="4528472"/>
            <a:ext cx="373502" cy="449887"/>
            <a:chOff x="3639274" y="4528471"/>
            <a:chExt cx="373502" cy="449887"/>
          </a:xfrm>
        </p:grpSpPr>
        <p:pic>
          <p:nvPicPr>
            <p:cNvPr id="16" name="Picture 15">
              <a:extLst>
                <a:ext uri="{FF2B5EF4-FFF2-40B4-BE49-F238E27FC236}">
                  <a16:creationId xmlns:a16="http://schemas.microsoft.com/office/drawing/2014/main" id="{2DD6B098-535E-4324-953E-135848F2B8D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639274" y="4528471"/>
              <a:ext cx="148133" cy="449887"/>
            </a:xfrm>
            <a:prstGeom prst="rect">
              <a:avLst/>
            </a:prstGeom>
          </p:spPr>
        </p:pic>
        <p:sp>
          <p:nvSpPr>
            <p:cNvPr id="38" name="TextBox 37">
              <a:extLst>
                <a:ext uri="{FF2B5EF4-FFF2-40B4-BE49-F238E27FC236}">
                  <a16:creationId xmlns:a16="http://schemas.microsoft.com/office/drawing/2014/main" id="{D9A3C926-9F7C-45A1-B39B-C71C9C57364E}"/>
                </a:ext>
              </a:extLst>
            </p:cNvPr>
            <p:cNvSpPr txBox="1"/>
            <p:nvPr/>
          </p:nvSpPr>
          <p:spPr bwMode="auto">
            <a:xfrm>
              <a:off x="3703075" y="4568748"/>
              <a:ext cx="30970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dirty="0">
                  <a:latin typeface="Myriad Pro" panose="020B0503030403020204" pitchFamily="34" charset="0"/>
                  <a:ea typeface="Myriad Pro Semibold" charset="0"/>
                  <a:cs typeface="Arial" panose="020B0604020202020204" pitchFamily="34" charset="0"/>
                </a:rPr>
                <a:t>7</a:t>
              </a:r>
              <a:endParaRPr lang="en-GB" dirty="0">
                <a:latin typeface="Myriad Pro" panose="020B0503030403020204" pitchFamily="34" charset="0"/>
                <a:ea typeface="Myriad Pro Semibold" charset="0"/>
                <a:cs typeface="Myriad Pro Semibold" charset="0"/>
              </a:endParaRPr>
            </a:p>
          </p:txBody>
        </p:sp>
      </p:grpSp>
    </p:spTree>
    <p:extLst>
      <p:ext uri="{BB962C8B-B14F-4D97-AF65-F5344CB8AC3E}">
        <p14:creationId xmlns:p14="http://schemas.microsoft.com/office/powerpoint/2010/main" val="26985934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0"/>
                                        </p:tgtEl>
                                        <p:attrNameLst>
                                          <p:attrName>style.visibility</p:attrName>
                                        </p:attrNameLst>
                                      </p:cBhvr>
                                      <p:to>
                                        <p:strVal val="visible"/>
                                      </p:to>
                                    </p:set>
                                    <p:animEffect transition="in" filter="fade">
                                      <p:cBhvr>
                                        <p:cTn id="12" dur="500"/>
                                        <p:tgtEl>
                                          <p:spTgt spid="4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fade">
                                      <p:cBhvr>
                                        <p:cTn id="17" dur="500"/>
                                        <p:tgtEl>
                                          <p:spTgt spid="4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2"/>
                                        </p:tgtEl>
                                        <p:attrNameLst>
                                          <p:attrName>style.visibility</p:attrName>
                                        </p:attrNameLst>
                                      </p:cBhvr>
                                      <p:to>
                                        <p:strVal val="visible"/>
                                      </p:to>
                                    </p:set>
                                    <p:animEffect transition="in" filter="fade">
                                      <p:cBhvr>
                                        <p:cTn id="22" dur="500"/>
                                        <p:tgtEl>
                                          <p:spTgt spid="42"/>
                                        </p:tgtEl>
                                      </p:cBhvr>
                                    </p:animEffect>
                                  </p:childTnLst>
                                </p:cTn>
                              </p:par>
                            </p:childTnLst>
                          </p:cTn>
                        </p:par>
                        <p:par>
                          <p:cTn id="23" fill="hold">
                            <p:stCondLst>
                              <p:cond delay="500"/>
                            </p:stCondLst>
                            <p:childTnLst>
                              <p:par>
                                <p:cTn id="24" presetID="10" presetClass="entr" presetSubtype="0" fill="hold" nodeType="afterEffect">
                                  <p:stCondLst>
                                    <p:cond delay="0"/>
                                  </p:stCondLst>
                                  <p:childTnLst>
                                    <p:set>
                                      <p:cBhvr>
                                        <p:cTn id="25" dur="1" fill="hold">
                                          <p:stCondLst>
                                            <p:cond delay="0"/>
                                          </p:stCondLst>
                                        </p:cTn>
                                        <p:tgtEl>
                                          <p:spTgt spid="41"/>
                                        </p:tgtEl>
                                        <p:attrNameLst>
                                          <p:attrName>style.visibility</p:attrName>
                                        </p:attrNameLst>
                                      </p:cBhvr>
                                      <p:to>
                                        <p:strVal val="visible"/>
                                      </p:to>
                                    </p:set>
                                    <p:animEffect transition="in" filter="fade">
                                      <p:cBhvr>
                                        <p:cTn id="26" dur="500"/>
                                        <p:tgtEl>
                                          <p:spTgt spid="41"/>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46"/>
                                        </p:tgtEl>
                                        <p:attrNameLst>
                                          <p:attrName>style.visibility</p:attrName>
                                        </p:attrNameLst>
                                      </p:cBhvr>
                                      <p:to>
                                        <p:strVal val="visible"/>
                                      </p:to>
                                    </p:set>
                                    <p:animEffect transition="in" filter="fade">
                                      <p:cBhvr>
                                        <p:cTn id="31" dur="500"/>
                                        <p:tgtEl>
                                          <p:spTgt spid="46"/>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45"/>
                                        </p:tgtEl>
                                        <p:attrNameLst>
                                          <p:attrName>style.visibility</p:attrName>
                                        </p:attrNameLst>
                                      </p:cBhvr>
                                      <p:to>
                                        <p:strVal val="visible"/>
                                      </p:to>
                                    </p:set>
                                    <p:animEffect transition="in" filter="fade">
                                      <p:cBhvr>
                                        <p:cTn id="36" dur="500"/>
                                        <p:tgtEl>
                                          <p:spTgt spid="45"/>
                                        </p:tgtEl>
                                      </p:cBhvr>
                                    </p:animEffect>
                                  </p:childTnLst>
                                </p:cTn>
                              </p:par>
                            </p:childTnLst>
                          </p:cTn>
                        </p:par>
                        <p:par>
                          <p:cTn id="37" fill="hold">
                            <p:stCondLst>
                              <p:cond delay="500"/>
                            </p:stCondLst>
                            <p:childTnLst>
                              <p:par>
                                <p:cTn id="38" presetID="10" presetClass="entr" presetSubtype="0" fill="hold" nodeType="afterEffect">
                                  <p:stCondLst>
                                    <p:cond delay="0"/>
                                  </p:stCondLst>
                                  <p:childTnLst>
                                    <p:set>
                                      <p:cBhvr>
                                        <p:cTn id="39" dur="1" fill="hold">
                                          <p:stCondLst>
                                            <p:cond delay="0"/>
                                          </p:stCondLst>
                                        </p:cTn>
                                        <p:tgtEl>
                                          <p:spTgt spid="44"/>
                                        </p:tgtEl>
                                        <p:attrNameLst>
                                          <p:attrName>style.visibility</p:attrName>
                                        </p:attrNameLst>
                                      </p:cBhvr>
                                      <p:to>
                                        <p:strVal val="visible"/>
                                      </p:to>
                                    </p:set>
                                    <p:animEffect transition="in" filter="fade">
                                      <p:cBhvr>
                                        <p:cTn id="40" dur="500"/>
                                        <p:tgtEl>
                                          <p:spTgt spid="44"/>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49"/>
                                        </p:tgtEl>
                                        <p:attrNameLst>
                                          <p:attrName>style.visibility</p:attrName>
                                        </p:attrNameLst>
                                      </p:cBhvr>
                                      <p:to>
                                        <p:strVal val="visible"/>
                                      </p:to>
                                    </p:set>
                                    <p:animEffect transition="in" filter="fade">
                                      <p:cBhvr>
                                        <p:cTn id="45" dur="500"/>
                                        <p:tgtEl>
                                          <p:spTgt spid="49"/>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nodeType="clickEffect">
                                  <p:stCondLst>
                                    <p:cond delay="0"/>
                                  </p:stCondLst>
                                  <p:childTnLst>
                                    <p:set>
                                      <p:cBhvr>
                                        <p:cTn id="49" dur="1" fill="hold">
                                          <p:stCondLst>
                                            <p:cond delay="0"/>
                                          </p:stCondLst>
                                        </p:cTn>
                                        <p:tgtEl>
                                          <p:spTgt spid="48"/>
                                        </p:tgtEl>
                                        <p:attrNameLst>
                                          <p:attrName>style.visibility</p:attrName>
                                        </p:attrNameLst>
                                      </p:cBhvr>
                                      <p:to>
                                        <p:strVal val="visible"/>
                                      </p:to>
                                    </p:set>
                                    <p:animEffect transition="in" filter="fade">
                                      <p:cBhvr>
                                        <p:cTn id="50" dur="500"/>
                                        <p:tgtEl>
                                          <p:spTgt spid="48"/>
                                        </p:tgtEl>
                                      </p:cBhvr>
                                    </p:animEffect>
                                  </p:childTnLst>
                                </p:cTn>
                              </p:par>
                            </p:childTnLst>
                          </p:cTn>
                        </p:par>
                        <p:par>
                          <p:cTn id="51" fill="hold">
                            <p:stCondLst>
                              <p:cond delay="500"/>
                            </p:stCondLst>
                            <p:childTnLst>
                              <p:par>
                                <p:cTn id="52" presetID="10" presetClass="entr" presetSubtype="0" fill="hold" nodeType="afterEffect">
                                  <p:stCondLst>
                                    <p:cond delay="0"/>
                                  </p:stCondLst>
                                  <p:childTnLst>
                                    <p:set>
                                      <p:cBhvr>
                                        <p:cTn id="53" dur="1" fill="hold">
                                          <p:stCondLst>
                                            <p:cond delay="0"/>
                                          </p:stCondLst>
                                        </p:cTn>
                                        <p:tgtEl>
                                          <p:spTgt spid="47"/>
                                        </p:tgtEl>
                                        <p:attrNameLst>
                                          <p:attrName>style.visibility</p:attrName>
                                        </p:attrNameLst>
                                      </p:cBhvr>
                                      <p:to>
                                        <p:strVal val="visible"/>
                                      </p:to>
                                    </p:set>
                                    <p:animEffect transition="in" filter="fade">
                                      <p:cBhvr>
                                        <p:cTn id="54"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Picture 44" descr="A screenshot of a computer  Description generated with high confidence">
            <a:extLst>
              <a:ext uri="{FF2B5EF4-FFF2-40B4-BE49-F238E27FC236}">
                <a16:creationId xmlns:a16="http://schemas.microsoft.com/office/drawing/2014/main" id="{C368546C-625B-451F-B4AE-43F9E02E0A0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24135" y="3268069"/>
            <a:ext cx="306339" cy="406927"/>
          </a:xfrm>
          <a:prstGeom prst="rect">
            <a:avLst/>
          </a:prstGeom>
        </p:spPr>
      </p:pic>
      <p:pic>
        <p:nvPicPr>
          <p:cNvPr id="35" name="Picture 34" descr="A screenshot of a computer  Description generated with high confidence">
            <a:extLst>
              <a:ext uri="{FF2B5EF4-FFF2-40B4-BE49-F238E27FC236}">
                <a16:creationId xmlns:a16="http://schemas.microsoft.com/office/drawing/2014/main" id="{124A70C2-1778-4A9F-B892-A27203514AD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71227" y="3268069"/>
            <a:ext cx="306339" cy="406927"/>
          </a:xfrm>
          <a:prstGeom prst="rect">
            <a:avLst/>
          </a:prstGeom>
        </p:spPr>
      </p:pic>
      <p:pic>
        <p:nvPicPr>
          <p:cNvPr id="46" name="Picture 45" descr="A screenshot of a computer  Description generated with high confidence">
            <a:extLst>
              <a:ext uri="{FF2B5EF4-FFF2-40B4-BE49-F238E27FC236}">
                <a16:creationId xmlns:a16="http://schemas.microsoft.com/office/drawing/2014/main" id="{F69DFD06-4BA3-4115-A6AA-B026A3BAF29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77043" y="3268069"/>
            <a:ext cx="306339" cy="406927"/>
          </a:xfrm>
          <a:prstGeom prst="rect">
            <a:avLst/>
          </a:prstGeom>
        </p:spPr>
      </p:pic>
      <p:sp>
        <p:nvSpPr>
          <p:cNvPr id="39" name="TextBox 38">
            <a:extLst>
              <a:ext uri="{FF2B5EF4-FFF2-40B4-BE49-F238E27FC236}">
                <a16:creationId xmlns:a16="http://schemas.microsoft.com/office/drawing/2014/main" id="{4B632810-D4F3-43B2-A29C-B0313DFF53A6}"/>
              </a:ext>
            </a:extLst>
          </p:cNvPr>
          <p:cNvSpPr txBox="1"/>
          <p:nvPr/>
        </p:nvSpPr>
        <p:spPr bwMode="auto">
          <a:xfrm>
            <a:off x="9597686" y="3466771"/>
            <a:ext cx="8130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Arial" panose="020B0604020202020204" pitchFamily="34" charset="0"/>
              </a:rPr>
              <a:t>= 98</a:t>
            </a:r>
            <a:endParaRPr lang="en-GB" sz="2400" dirty="0">
              <a:latin typeface="Myriad Pro Semibold"/>
              <a:ea typeface="Myriad Pro Semibold" charset="0"/>
              <a:cs typeface="Myriad Pro Semibold" charset="0"/>
            </a:endParaRPr>
          </a:p>
        </p:txBody>
      </p:sp>
      <p:sp>
        <p:nvSpPr>
          <p:cNvPr id="2" name="Text Placeholder 1"/>
          <p:cNvSpPr>
            <a:spLocks noGrp="1"/>
          </p:cNvSpPr>
          <p:nvPr>
            <p:ph type="body" sz="quarter" idx="11"/>
          </p:nvPr>
        </p:nvSpPr>
        <p:spPr/>
        <p:txBody>
          <a:bodyPr/>
          <a:lstStyle/>
          <a:p>
            <a:r>
              <a:rPr lang="en-US" dirty="0"/>
              <a:t>1.29 Equivalence and compensation – step 4:2</a:t>
            </a:r>
          </a:p>
        </p:txBody>
      </p:sp>
      <p:pic>
        <p:nvPicPr>
          <p:cNvPr id="17" name="Picture 16">
            <a:extLst>
              <a:ext uri="{FF2B5EF4-FFF2-40B4-BE49-F238E27FC236}">
                <a16:creationId xmlns:a16="http://schemas.microsoft.com/office/drawing/2014/main" id="{F14CFEAD-A614-48B5-8D68-61630983711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74179" y="2944690"/>
            <a:ext cx="6350216" cy="311812"/>
          </a:xfrm>
          <a:prstGeom prst="rect">
            <a:avLst/>
          </a:prstGeom>
        </p:spPr>
      </p:pic>
      <p:pic>
        <p:nvPicPr>
          <p:cNvPr id="23" name="Picture 22">
            <a:extLst>
              <a:ext uri="{FF2B5EF4-FFF2-40B4-BE49-F238E27FC236}">
                <a16:creationId xmlns:a16="http://schemas.microsoft.com/office/drawing/2014/main" id="{524D76B6-DD85-463D-92B6-99437175734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974180" y="2944690"/>
            <a:ext cx="5703125" cy="311812"/>
          </a:xfrm>
          <a:prstGeom prst="rect">
            <a:avLst/>
          </a:prstGeom>
        </p:spPr>
      </p:pic>
      <p:pic>
        <p:nvPicPr>
          <p:cNvPr id="27" name="Picture 26" descr="A close up of a logo  Description generated with very high confidence">
            <a:extLst>
              <a:ext uri="{FF2B5EF4-FFF2-40B4-BE49-F238E27FC236}">
                <a16:creationId xmlns:a16="http://schemas.microsoft.com/office/drawing/2014/main" id="{0F3313B3-B84B-40F1-AF5C-7257AE2C1E6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974179" y="2941020"/>
            <a:ext cx="5066020" cy="315483"/>
          </a:xfrm>
          <a:prstGeom prst="rect">
            <a:avLst/>
          </a:prstGeom>
        </p:spPr>
      </p:pic>
      <p:pic>
        <p:nvPicPr>
          <p:cNvPr id="29" name="Picture 28">
            <a:extLst>
              <a:ext uri="{FF2B5EF4-FFF2-40B4-BE49-F238E27FC236}">
                <a16:creationId xmlns:a16="http://schemas.microsoft.com/office/drawing/2014/main" id="{C4FF4215-CE09-4469-B722-A9B70C27338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203041" y="3319458"/>
            <a:ext cx="233184" cy="114305"/>
          </a:xfrm>
          <a:prstGeom prst="rect">
            <a:avLst/>
          </a:prstGeom>
        </p:spPr>
      </p:pic>
      <p:pic>
        <p:nvPicPr>
          <p:cNvPr id="31" name="Picture 30">
            <a:extLst>
              <a:ext uri="{FF2B5EF4-FFF2-40B4-BE49-F238E27FC236}">
                <a16:creationId xmlns:a16="http://schemas.microsoft.com/office/drawing/2014/main" id="{27B2E945-1AD8-4881-97B1-F8434DCB04B5}"/>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594909" y="3319458"/>
            <a:ext cx="160028" cy="114305"/>
          </a:xfrm>
          <a:prstGeom prst="rect">
            <a:avLst/>
          </a:prstGeom>
        </p:spPr>
      </p:pic>
      <p:pic>
        <p:nvPicPr>
          <p:cNvPr id="33" name="Picture 32">
            <a:extLst>
              <a:ext uri="{FF2B5EF4-FFF2-40B4-BE49-F238E27FC236}">
                <a16:creationId xmlns:a16="http://schemas.microsoft.com/office/drawing/2014/main" id="{41C4E998-1529-4DFE-8452-8E295D38D24C}"/>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949138" y="3319458"/>
            <a:ext cx="160028" cy="114305"/>
          </a:xfrm>
          <a:prstGeom prst="rect">
            <a:avLst/>
          </a:prstGeom>
        </p:spPr>
      </p:pic>
      <p:sp>
        <p:nvSpPr>
          <p:cNvPr id="36" name="TextBox 35">
            <a:extLst>
              <a:ext uri="{FF2B5EF4-FFF2-40B4-BE49-F238E27FC236}">
                <a16:creationId xmlns:a16="http://schemas.microsoft.com/office/drawing/2014/main" id="{B785E526-E457-4FE0-9838-34BE585701DC}"/>
              </a:ext>
            </a:extLst>
          </p:cNvPr>
          <p:cNvSpPr txBox="1"/>
          <p:nvPr/>
        </p:nvSpPr>
        <p:spPr bwMode="auto">
          <a:xfrm>
            <a:off x="4931920" y="2633331"/>
            <a:ext cx="4347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dirty="0">
                <a:solidFill>
                  <a:srgbClr val="06648C"/>
                </a:solidFill>
                <a:latin typeface="Myriad Pro Semibold"/>
                <a:ea typeface="Myriad Pro Semibold" charset="0"/>
                <a:cs typeface="Arial" panose="020B0604020202020204" pitchFamily="34" charset="0"/>
              </a:rPr>
              <a:t>98</a:t>
            </a:r>
            <a:endParaRPr lang="en-GB" dirty="0">
              <a:solidFill>
                <a:srgbClr val="06648C"/>
              </a:solidFill>
              <a:latin typeface="Myriad Pro Semibold"/>
              <a:ea typeface="Myriad Pro Semibold" charset="0"/>
              <a:cs typeface="Myriad Pro Semibold" charset="0"/>
            </a:endParaRPr>
          </a:p>
        </p:txBody>
      </p:sp>
      <p:sp>
        <p:nvSpPr>
          <p:cNvPr id="37" name="TextBox 36">
            <a:extLst>
              <a:ext uri="{FF2B5EF4-FFF2-40B4-BE49-F238E27FC236}">
                <a16:creationId xmlns:a16="http://schemas.microsoft.com/office/drawing/2014/main" id="{03D8452F-6FC4-4181-B260-B01FBF2B8D68}"/>
              </a:ext>
            </a:extLst>
          </p:cNvPr>
          <p:cNvSpPr txBox="1"/>
          <p:nvPr/>
        </p:nvSpPr>
        <p:spPr bwMode="auto">
          <a:xfrm>
            <a:off x="4566695" y="2633331"/>
            <a:ext cx="51809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dirty="0">
                <a:solidFill>
                  <a:srgbClr val="06648C"/>
                </a:solidFill>
                <a:latin typeface="Myriad Pro Semibold"/>
                <a:ea typeface="Myriad Pro Semibold" charset="0"/>
                <a:cs typeface="Arial" panose="020B0604020202020204" pitchFamily="34" charset="0"/>
              </a:rPr>
              <a:t>88</a:t>
            </a:r>
            <a:endParaRPr lang="en-GB" dirty="0">
              <a:solidFill>
                <a:srgbClr val="06648C"/>
              </a:solidFill>
              <a:latin typeface="Myriad Pro Semibold"/>
              <a:ea typeface="Myriad Pro Semibold" charset="0"/>
              <a:cs typeface="Myriad Pro Semibold" charset="0"/>
            </a:endParaRPr>
          </a:p>
        </p:txBody>
      </p:sp>
      <p:sp>
        <p:nvSpPr>
          <p:cNvPr id="38" name="TextBox 37">
            <a:extLst>
              <a:ext uri="{FF2B5EF4-FFF2-40B4-BE49-F238E27FC236}">
                <a16:creationId xmlns:a16="http://schemas.microsoft.com/office/drawing/2014/main" id="{2BE99B50-B5D7-436D-85F4-5D7007F48CFE}"/>
              </a:ext>
            </a:extLst>
          </p:cNvPr>
          <p:cNvSpPr txBox="1"/>
          <p:nvPr/>
        </p:nvSpPr>
        <p:spPr bwMode="auto">
          <a:xfrm>
            <a:off x="4248143" y="2633331"/>
            <a:ext cx="51809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dirty="0">
                <a:solidFill>
                  <a:srgbClr val="06648C"/>
                </a:solidFill>
                <a:latin typeface="Myriad Pro Semibold"/>
                <a:ea typeface="Myriad Pro Semibold" charset="0"/>
                <a:cs typeface="Arial" panose="020B0604020202020204" pitchFamily="34" charset="0"/>
              </a:rPr>
              <a:t>78</a:t>
            </a:r>
            <a:endParaRPr lang="en-GB" dirty="0">
              <a:solidFill>
                <a:srgbClr val="06648C"/>
              </a:solidFill>
              <a:latin typeface="Myriad Pro Semibold"/>
              <a:ea typeface="Myriad Pro Semibold" charset="0"/>
              <a:cs typeface="Myriad Pro Semibold" charset="0"/>
            </a:endParaRPr>
          </a:p>
        </p:txBody>
      </p:sp>
      <p:sp>
        <p:nvSpPr>
          <p:cNvPr id="40" name="TextBox 39">
            <a:extLst>
              <a:ext uri="{FF2B5EF4-FFF2-40B4-BE49-F238E27FC236}">
                <a16:creationId xmlns:a16="http://schemas.microsoft.com/office/drawing/2014/main" id="{C0B47CE7-8DBB-4ED7-B551-901C26B187AD}"/>
              </a:ext>
            </a:extLst>
          </p:cNvPr>
          <p:cNvSpPr txBox="1"/>
          <p:nvPr/>
        </p:nvSpPr>
        <p:spPr bwMode="auto">
          <a:xfrm>
            <a:off x="8476415" y="3466771"/>
            <a:ext cx="123142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100 </a:t>
            </a:r>
            <a:r>
              <a:rPr lang="en-GB" sz="2400" dirty="0">
                <a:latin typeface="Myriad Pro Semibold"/>
                <a:ea typeface="Myriad Pro Semibold" charset="0"/>
                <a:cs typeface="Arial" panose="020B0604020202020204" pitchFamily="34" charset="0"/>
              </a:rPr>
              <a:t>− 2</a:t>
            </a:r>
            <a:endParaRPr lang="en-GB" sz="2400" dirty="0">
              <a:latin typeface="Myriad Pro Semibold"/>
              <a:ea typeface="Myriad Pro Semibold" charset="0"/>
              <a:cs typeface="Myriad Pro Semibold" charset="0"/>
            </a:endParaRPr>
          </a:p>
        </p:txBody>
      </p:sp>
      <p:sp>
        <p:nvSpPr>
          <p:cNvPr id="41" name="TextBox 40">
            <a:extLst>
              <a:ext uri="{FF2B5EF4-FFF2-40B4-BE49-F238E27FC236}">
                <a16:creationId xmlns:a16="http://schemas.microsoft.com/office/drawing/2014/main" id="{5F028EF9-7ECD-4A3D-8A82-EBCFBA0C136E}"/>
              </a:ext>
            </a:extLst>
          </p:cNvPr>
          <p:cNvSpPr txBox="1"/>
          <p:nvPr/>
        </p:nvSpPr>
        <p:spPr bwMode="auto">
          <a:xfrm>
            <a:off x="9597686" y="3466771"/>
            <a:ext cx="8130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Arial" panose="020B0604020202020204" pitchFamily="34" charset="0"/>
              </a:rPr>
              <a:t>= 88</a:t>
            </a:r>
            <a:endParaRPr lang="en-GB" sz="2400" dirty="0">
              <a:latin typeface="Myriad Pro Semibold"/>
              <a:ea typeface="Myriad Pro Semibold" charset="0"/>
              <a:cs typeface="Myriad Pro Semibold" charset="0"/>
            </a:endParaRPr>
          </a:p>
        </p:txBody>
      </p:sp>
      <p:sp>
        <p:nvSpPr>
          <p:cNvPr id="42" name="TextBox 41">
            <a:extLst>
              <a:ext uri="{FF2B5EF4-FFF2-40B4-BE49-F238E27FC236}">
                <a16:creationId xmlns:a16="http://schemas.microsoft.com/office/drawing/2014/main" id="{0E872B84-A901-472F-8BD2-254D20843FE5}"/>
              </a:ext>
            </a:extLst>
          </p:cNvPr>
          <p:cNvSpPr txBox="1"/>
          <p:nvPr/>
        </p:nvSpPr>
        <p:spPr bwMode="auto">
          <a:xfrm>
            <a:off x="8643127" y="3466771"/>
            <a:ext cx="106471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90 </a:t>
            </a:r>
            <a:r>
              <a:rPr lang="en-GB" sz="2400" dirty="0">
                <a:latin typeface="Myriad Pro Semibold"/>
                <a:ea typeface="Myriad Pro Semibold" charset="0"/>
                <a:cs typeface="Arial" panose="020B0604020202020204" pitchFamily="34" charset="0"/>
              </a:rPr>
              <a:t>− 2</a:t>
            </a:r>
            <a:endParaRPr lang="en-GB" sz="2400" dirty="0">
              <a:latin typeface="Myriad Pro Semibold"/>
              <a:ea typeface="Myriad Pro Semibold" charset="0"/>
              <a:cs typeface="Myriad Pro Semibold" charset="0"/>
            </a:endParaRPr>
          </a:p>
        </p:txBody>
      </p:sp>
      <p:sp>
        <p:nvSpPr>
          <p:cNvPr id="43" name="TextBox 42">
            <a:extLst>
              <a:ext uri="{FF2B5EF4-FFF2-40B4-BE49-F238E27FC236}">
                <a16:creationId xmlns:a16="http://schemas.microsoft.com/office/drawing/2014/main" id="{DFAC585C-7C74-41ED-A4AF-AD2CF5E319A6}"/>
              </a:ext>
            </a:extLst>
          </p:cNvPr>
          <p:cNvSpPr txBox="1"/>
          <p:nvPr/>
        </p:nvSpPr>
        <p:spPr bwMode="auto">
          <a:xfrm>
            <a:off x="9597686" y="3466771"/>
            <a:ext cx="8130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Arial" panose="020B0604020202020204" pitchFamily="34" charset="0"/>
              </a:rPr>
              <a:t>= 78</a:t>
            </a:r>
            <a:endParaRPr lang="en-GB" sz="2400" dirty="0">
              <a:latin typeface="Myriad Pro Semibold"/>
              <a:ea typeface="Myriad Pro Semibold" charset="0"/>
              <a:cs typeface="Myriad Pro Semibold" charset="0"/>
            </a:endParaRPr>
          </a:p>
        </p:txBody>
      </p:sp>
      <p:sp>
        <p:nvSpPr>
          <p:cNvPr id="44" name="TextBox 43">
            <a:extLst>
              <a:ext uri="{FF2B5EF4-FFF2-40B4-BE49-F238E27FC236}">
                <a16:creationId xmlns:a16="http://schemas.microsoft.com/office/drawing/2014/main" id="{740285B4-D560-4279-B647-E60F5D2BD299}"/>
              </a:ext>
            </a:extLst>
          </p:cNvPr>
          <p:cNvSpPr txBox="1"/>
          <p:nvPr/>
        </p:nvSpPr>
        <p:spPr bwMode="auto">
          <a:xfrm>
            <a:off x="8643127" y="3466771"/>
            <a:ext cx="106471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80 </a:t>
            </a:r>
            <a:r>
              <a:rPr lang="en-GB" sz="2400" dirty="0">
                <a:latin typeface="Myriad Pro Semibold"/>
                <a:ea typeface="Myriad Pro Semibold" charset="0"/>
                <a:cs typeface="Arial" panose="020B0604020202020204" pitchFamily="34" charset="0"/>
              </a:rPr>
              <a:t>− 2</a:t>
            </a:r>
            <a:endParaRPr lang="en-GB" sz="2400" dirty="0">
              <a:latin typeface="Myriad Pro Semibold"/>
              <a:ea typeface="Myriad Pro Semibold" charset="0"/>
              <a:cs typeface="Myriad Pro Semibold" charset="0"/>
            </a:endParaRPr>
          </a:p>
        </p:txBody>
      </p:sp>
      <p:pic>
        <p:nvPicPr>
          <p:cNvPr id="49" name="Picture 48">
            <a:extLst>
              <a:ext uri="{FF2B5EF4-FFF2-40B4-BE49-F238E27FC236}">
                <a16:creationId xmlns:a16="http://schemas.microsoft.com/office/drawing/2014/main" id="{D8BEC578-15D4-4F54-A8F0-BBACE79FED7B}"/>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814082" y="3272020"/>
            <a:ext cx="6634290" cy="690405"/>
          </a:xfrm>
          <a:prstGeom prst="rect">
            <a:avLst/>
          </a:prstGeom>
        </p:spPr>
      </p:pic>
    </p:spTree>
    <p:extLst>
      <p:ext uri="{BB962C8B-B14F-4D97-AF65-F5344CB8AC3E}">
        <p14:creationId xmlns:p14="http://schemas.microsoft.com/office/powerpoint/2010/main" val="25977500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500"/>
                                        <p:tgtEl>
                                          <p:spTgt spid="4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fade">
                                      <p:cBhvr>
                                        <p:cTn id="12" dur="500"/>
                                        <p:tgtEl>
                                          <p:spTgt spid="3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fade">
                                      <p:cBhvr>
                                        <p:cTn id="17" dur="500"/>
                                        <p:tgtEl>
                                          <p:spTgt spid="3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40"/>
                                        </p:tgtEl>
                                      </p:cBhvr>
                                    </p:animEffect>
                                    <p:set>
                                      <p:cBhvr>
                                        <p:cTn id="22" dur="1" fill="hold">
                                          <p:stCondLst>
                                            <p:cond delay="499"/>
                                          </p:stCondLst>
                                        </p:cTn>
                                        <p:tgtEl>
                                          <p:spTgt spid="40"/>
                                        </p:tgtEl>
                                        <p:attrNameLst>
                                          <p:attrName>style.visibility</p:attrName>
                                        </p:attrNameLst>
                                      </p:cBhvr>
                                      <p:to>
                                        <p:strVal val="hidden"/>
                                      </p:to>
                                    </p:set>
                                  </p:childTnLst>
                                </p:cTn>
                              </p:par>
                              <p:par>
                                <p:cTn id="23" presetID="10" presetClass="exit" presetSubtype="0" fill="hold" grpId="1" nodeType="withEffect">
                                  <p:stCondLst>
                                    <p:cond delay="0"/>
                                  </p:stCondLst>
                                  <p:childTnLst>
                                    <p:animEffect transition="out" filter="fade">
                                      <p:cBhvr>
                                        <p:cTn id="24" dur="500"/>
                                        <p:tgtEl>
                                          <p:spTgt spid="39"/>
                                        </p:tgtEl>
                                      </p:cBhvr>
                                    </p:animEffect>
                                    <p:set>
                                      <p:cBhvr>
                                        <p:cTn id="25" dur="1" fill="hold">
                                          <p:stCondLst>
                                            <p:cond delay="499"/>
                                          </p:stCondLst>
                                        </p:cTn>
                                        <p:tgtEl>
                                          <p:spTgt spid="39"/>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36"/>
                                        </p:tgtEl>
                                      </p:cBhvr>
                                    </p:animEffect>
                                    <p:set>
                                      <p:cBhvr>
                                        <p:cTn id="28" dur="1" fill="hold">
                                          <p:stCondLst>
                                            <p:cond delay="499"/>
                                          </p:stCondLst>
                                        </p:cTn>
                                        <p:tgtEl>
                                          <p:spTgt spid="36"/>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10" presetClass="exit" presetSubtype="0" fill="hold" nodeType="clickEffect">
                                  <p:stCondLst>
                                    <p:cond delay="0"/>
                                  </p:stCondLst>
                                  <p:childTnLst>
                                    <p:animEffect transition="out" filter="fade">
                                      <p:cBhvr>
                                        <p:cTn id="32" dur="500"/>
                                        <p:tgtEl>
                                          <p:spTgt spid="29"/>
                                        </p:tgtEl>
                                      </p:cBhvr>
                                    </p:animEffect>
                                    <p:set>
                                      <p:cBhvr>
                                        <p:cTn id="33" dur="1" fill="hold">
                                          <p:stCondLst>
                                            <p:cond delay="499"/>
                                          </p:stCondLst>
                                        </p:cTn>
                                        <p:tgtEl>
                                          <p:spTgt spid="29"/>
                                        </p:tgtEl>
                                        <p:attrNameLst>
                                          <p:attrName>style.visibility</p:attrName>
                                        </p:attrNameLst>
                                      </p:cBhvr>
                                      <p:to>
                                        <p:strVal val="hidden"/>
                                      </p:to>
                                    </p:set>
                                  </p:childTnLst>
                                </p:cTn>
                              </p:par>
                              <p:par>
                                <p:cTn id="34" presetID="10" presetClass="exit" presetSubtype="0" fill="hold" nodeType="withEffect">
                                  <p:stCondLst>
                                    <p:cond delay="0"/>
                                  </p:stCondLst>
                                  <p:childTnLst>
                                    <p:animEffect transition="out" filter="fade">
                                      <p:cBhvr>
                                        <p:cTn id="35" dur="500"/>
                                        <p:tgtEl>
                                          <p:spTgt spid="17"/>
                                        </p:tgtEl>
                                      </p:cBhvr>
                                    </p:animEffect>
                                    <p:set>
                                      <p:cBhvr>
                                        <p:cTn id="36" dur="1" fill="hold">
                                          <p:stCondLst>
                                            <p:cond delay="499"/>
                                          </p:stCondLst>
                                        </p:cTn>
                                        <p:tgtEl>
                                          <p:spTgt spid="17"/>
                                        </p:tgtEl>
                                        <p:attrNameLst>
                                          <p:attrName>style.visibility</p:attrName>
                                        </p:attrNameLst>
                                      </p:cBhvr>
                                      <p:to>
                                        <p:strVal val="hidden"/>
                                      </p:to>
                                    </p:set>
                                  </p:childTnLst>
                                </p:cTn>
                              </p:par>
                            </p:childTnLst>
                          </p:cTn>
                        </p:par>
                        <p:par>
                          <p:cTn id="37" fill="hold">
                            <p:stCondLst>
                              <p:cond delay="500"/>
                            </p:stCondLst>
                            <p:childTnLst>
                              <p:par>
                                <p:cTn id="38" presetID="35" presetClass="path" presetSubtype="0" accel="48000" fill="hold" nodeType="afterEffect">
                                  <p:stCondLst>
                                    <p:cond delay="0"/>
                                  </p:stCondLst>
                                  <p:childTnLst>
                                    <p:animMotion origin="layout" path="M -2.29167E-6 0 L -0.05299 2.25514E-17 " pathEditMode="relative" rAng="0" ptsTypes="AA">
                                      <p:cBhvr>
                                        <p:cTn id="39" dur="1500" fill="hold"/>
                                        <p:tgtEl>
                                          <p:spTgt spid="35"/>
                                        </p:tgtEl>
                                        <p:attrNameLst>
                                          <p:attrName>ppt_x</p:attrName>
                                          <p:attrName>ppt_y</p:attrName>
                                        </p:attrNameLst>
                                      </p:cBhvr>
                                      <p:rCtr x="-2656" y="-324"/>
                                    </p:animMotion>
                                  </p:childTnLst>
                                </p:cTn>
                              </p:par>
                            </p:childTnLst>
                          </p:cTn>
                        </p:par>
                        <p:par>
                          <p:cTn id="40" fill="hold">
                            <p:stCondLst>
                              <p:cond delay="2000"/>
                            </p:stCondLst>
                            <p:childTnLst>
                              <p:par>
                                <p:cTn id="41" presetID="1" presetClass="exit" presetSubtype="0" fill="hold" nodeType="afterEffect">
                                  <p:stCondLst>
                                    <p:cond delay="0"/>
                                  </p:stCondLst>
                                  <p:childTnLst>
                                    <p:set>
                                      <p:cBhvr>
                                        <p:cTn id="42" dur="1" fill="hold">
                                          <p:stCondLst>
                                            <p:cond delay="0"/>
                                          </p:stCondLst>
                                        </p:cTn>
                                        <p:tgtEl>
                                          <p:spTgt spid="35"/>
                                        </p:tgtEl>
                                        <p:attrNameLst>
                                          <p:attrName>style.visibility</p:attrName>
                                        </p:attrNameLst>
                                      </p:cBhvr>
                                      <p:to>
                                        <p:strVal val="hidden"/>
                                      </p:to>
                                    </p:set>
                                  </p:childTnLst>
                                </p:cTn>
                              </p:par>
                              <p:par>
                                <p:cTn id="43" presetID="1" presetClass="entr" presetSubtype="0" fill="hold" nodeType="withEffect">
                                  <p:stCondLst>
                                    <p:cond delay="0"/>
                                  </p:stCondLst>
                                  <p:childTnLst>
                                    <p:set>
                                      <p:cBhvr>
                                        <p:cTn id="44" dur="1" fill="hold">
                                          <p:stCondLst>
                                            <p:cond delay="0"/>
                                          </p:stCondLst>
                                        </p:cTn>
                                        <p:tgtEl>
                                          <p:spTgt spid="45"/>
                                        </p:tgtEl>
                                        <p:attrNameLst>
                                          <p:attrName>style.visibility</p:attrName>
                                        </p:attrNameLst>
                                      </p:cBhvr>
                                      <p:to>
                                        <p:strVal val="visible"/>
                                      </p:to>
                                    </p:set>
                                  </p:childTnLst>
                                </p:cTn>
                              </p:par>
                              <p:par>
                                <p:cTn id="45" presetID="10" presetClass="entr" presetSubtype="0" fill="hold" nodeType="withEffect">
                                  <p:stCondLst>
                                    <p:cond delay="0"/>
                                  </p:stCondLst>
                                  <p:childTnLst>
                                    <p:set>
                                      <p:cBhvr>
                                        <p:cTn id="46" dur="1" fill="hold">
                                          <p:stCondLst>
                                            <p:cond delay="0"/>
                                          </p:stCondLst>
                                        </p:cTn>
                                        <p:tgtEl>
                                          <p:spTgt spid="31"/>
                                        </p:tgtEl>
                                        <p:attrNameLst>
                                          <p:attrName>style.visibility</p:attrName>
                                        </p:attrNameLst>
                                      </p:cBhvr>
                                      <p:to>
                                        <p:strVal val="visible"/>
                                      </p:to>
                                    </p:set>
                                    <p:animEffect transition="in" filter="fade">
                                      <p:cBhvr>
                                        <p:cTn id="47" dur="500"/>
                                        <p:tgtEl>
                                          <p:spTgt spid="31"/>
                                        </p:tgtEl>
                                      </p:cBhvr>
                                    </p:animEffect>
                                  </p:childTnLst>
                                </p:cTn>
                              </p:par>
                              <p:par>
                                <p:cTn id="48" presetID="10" presetClass="entr" presetSubtype="0" fill="hold" nodeType="with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fade">
                                      <p:cBhvr>
                                        <p:cTn id="50" dur="500"/>
                                        <p:tgtEl>
                                          <p:spTgt spid="23"/>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42"/>
                                        </p:tgtEl>
                                        <p:attrNameLst>
                                          <p:attrName>style.visibility</p:attrName>
                                        </p:attrNameLst>
                                      </p:cBhvr>
                                      <p:to>
                                        <p:strVal val="visible"/>
                                      </p:to>
                                    </p:set>
                                    <p:animEffect transition="in" filter="fade">
                                      <p:cBhvr>
                                        <p:cTn id="55" dur="500"/>
                                        <p:tgtEl>
                                          <p:spTgt spid="42"/>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37"/>
                                        </p:tgtEl>
                                        <p:attrNameLst>
                                          <p:attrName>style.visibility</p:attrName>
                                        </p:attrNameLst>
                                      </p:cBhvr>
                                      <p:to>
                                        <p:strVal val="visible"/>
                                      </p:to>
                                    </p:set>
                                    <p:animEffect transition="in" filter="fade">
                                      <p:cBhvr>
                                        <p:cTn id="60" dur="500"/>
                                        <p:tgtEl>
                                          <p:spTgt spid="37"/>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41"/>
                                        </p:tgtEl>
                                        <p:attrNameLst>
                                          <p:attrName>style.visibility</p:attrName>
                                        </p:attrNameLst>
                                      </p:cBhvr>
                                      <p:to>
                                        <p:strVal val="visible"/>
                                      </p:to>
                                    </p:set>
                                    <p:animEffect transition="in" filter="fade">
                                      <p:cBhvr>
                                        <p:cTn id="65" dur="500"/>
                                        <p:tgtEl>
                                          <p:spTgt spid="41"/>
                                        </p:tgtEl>
                                      </p:cBhvr>
                                    </p:animEffect>
                                  </p:childTnLst>
                                </p:cTn>
                              </p:par>
                            </p:childTnLst>
                          </p:cTn>
                        </p:par>
                      </p:childTnLst>
                    </p:cTn>
                  </p:par>
                  <p:par>
                    <p:cTn id="66" fill="hold">
                      <p:stCondLst>
                        <p:cond delay="indefinite"/>
                      </p:stCondLst>
                      <p:childTnLst>
                        <p:par>
                          <p:cTn id="67" fill="hold">
                            <p:stCondLst>
                              <p:cond delay="0"/>
                            </p:stCondLst>
                            <p:childTnLst>
                              <p:par>
                                <p:cTn id="68" presetID="10" presetClass="exit" presetSubtype="0" fill="hold" grpId="1" nodeType="clickEffect">
                                  <p:stCondLst>
                                    <p:cond delay="0"/>
                                  </p:stCondLst>
                                  <p:childTnLst>
                                    <p:animEffect transition="out" filter="fade">
                                      <p:cBhvr>
                                        <p:cTn id="69" dur="500"/>
                                        <p:tgtEl>
                                          <p:spTgt spid="42"/>
                                        </p:tgtEl>
                                      </p:cBhvr>
                                    </p:animEffect>
                                    <p:set>
                                      <p:cBhvr>
                                        <p:cTn id="70" dur="1" fill="hold">
                                          <p:stCondLst>
                                            <p:cond delay="499"/>
                                          </p:stCondLst>
                                        </p:cTn>
                                        <p:tgtEl>
                                          <p:spTgt spid="42"/>
                                        </p:tgtEl>
                                        <p:attrNameLst>
                                          <p:attrName>style.visibility</p:attrName>
                                        </p:attrNameLst>
                                      </p:cBhvr>
                                      <p:to>
                                        <p:strVal val="hidden"/>
                                      </p:to>
                                    </p:set>
                                  </p:childTnLst>
                                </p:cTn>
                              </p:par>
                              <p:par>
                                <p:cTn id="71" presetID="10" presetClass="exit" presetSubtype="0" fill="hold" grpId="1" nodeType="withEffect">
                                  <p:stCondLst>
                                    <p:cond delay="0"/>
                                  </p:stCondLst>
                                  <p:childTnLst>
                                    <p:animEffect transition="out" filter="fade">
                                      <p:cBhvr>
                                        <p:cTn id="72" dur="500"/>
                                        <p:tgtEl>
                                          <p:spTgt spid="37"/>
                                        </p:tgtEl>
                                      </p:cBhvr>
                                    </p:animEffect>
                                    <p:set>
                                      <p:cBhvr>
                                        <p:cTn id="73" dur="1" fill="hold">
                                          <p:stCondLst>
                                            <p:cond delay="499"/>
                                          </p:stCondLst>
                                        </p:cTn>
                                        <p:tgtEl>
                                          <p:spTgt spid="37"/>
                                        </p:tgtEl>
                                        <p:attrNameLst>
                                          <p:attrName>style.visibility</p:attrName>
                                        </p:attrNameLst>
                                      </p:cBhvr>
                                      <p:to>
                                        <p:strVal val="hidden"/>
                                      </p:to>
                                    </p:set>
                                  </p:childTnLst>
                                </p:cTn>
                              </p:par>
                              <p:par>
                                <p:cTn id="74" presetID="10" presetClass="exit" presetSubtype="0" fill="hold" grpId="1" nodeType="withEffect">
                                  <p:stCondLst>
                                    <p:cond delay="0"/>
                                  </p:stCondLst>
                                  <p:childTnLst>
                                    <p:animEffect transition="out" filter="fade">
                                      <p:cBhvr>
                                        <p:cTn id="75" dur="500"/>
                                        <p:tgtEl>
                                          <p:spTgt spid="41"/>
                                        </p:tgtEl>
                                      </p:cBhvr>
                                    </p:animEffect>
                                    <p:set>
                                      <p:cBhvr>
                                        <p:cTn id="76" dur="1" fill="hold">
                                          <p:stCondLst>
                                            <p:cond delay="499"/>
                                          </p:stCondLst>
                                        </p:cTn>
                                        <p:tgtEl>
                                          <p:spTgt spid="41"/>
                                        </p:tgtEl>
                                        <p:attrNameLst>
                                          <p:attrName>style.visibility</p:attrName>
                                        </p:attrNameLst>
                                      </p:cBhvr>
                                      <p:to>
                                        <p:strVal val="hidden"/>
                                      </p:to>
                                    </p:set>
                                  </p:childTnLst>
                                </p:cTn>
                              </p:par>
                            </p:childTnLst>
                          </p:cTn>
                        </p:par>
                      </p:childTnLst>
                    </p:cTn>
                  </p:par>
                  <p:par>
                    <p:cTn id="77" fill="hold">
                      <p:stCondLst>
                        <p:cond delay="indefinite"/>
                      </p:stCondLst>
                      <p:childTnLst>
                        <p:par>
                          <p:cTn id="78" fill="hold">
                            <p:stCondLst>
                              <p:cond delay="0"/>
                            </p:stCondLst>
                            <p:childTnLst>
                              <p:par>
                                <p:cTn id="79" presetID="10" presetClass="exit" presetSubtype="0" fill="hold" nodeType="clickEffect">
                                  <p:stCondLst>
                                    <p:cond delay="0"/>
                                  </p:stCondLst>
                                  <p:childTnLst>
                                    <p:animEffect transition="out" filter="fade">
                                      <p:cBhvr>
                                        <p:cTn id="80" dur="500"/>
                                        <p:tgtEl>
                                          <p:spTgt spid="31"/>
                                        </p:tgtEl>
                                      </p:cBhvr>
                                    </p:animEffect>
                                    <p:set>
                                      <p:cBhvr>
                                        <p:cTn id="81" dur="1" fill="hold">
                                          <p:stCondLst>
                                            <p:cond delay="499"/>
                                          </p:stCondLst>
                                        </p:cTn>
                                        <p:tgtEl>
                                          <p:spTgt spid="31"/>
                                        </p:tgtEl>
                                        <p:attrNameLst>
                                          <p:attrName>style.visibility</p:attrName>
                                        </p:attrNameLst>
                                      </p:cBhvr>
                                      <p:to>
                                        <p:strVal val="hidden"/>
                                      </p:to>
                                    </p:set>
                                  </p:childTnLst>
                                </p:cTn>
                              </p:par>
                              <p:par>
                                <p:cTn id="82" presetID="10" presetClass="exit" presetSubtype="0" fill="hold" nodeType="withEffect">
                                  <p:stCondLst>
                                    <p:cond delay="0"/>
                                  </p:stCondLst>
                                  <p:childTnLst>
                                    <p:animEffect transition="out" filter="fade">
                                      <p:cBhvr>
                                        <p:cTn id="83" dur="500"/>
                                        <p:tgtEl>
                                          <p:spTgt spid="23"/>
                                        </p:tgtEl>
                                      </p:cBhvr>
                                    </p:animEffect>
                                    <p:set>
                                      <p:cBhvr>
                                        <p:cTn id="84" dur="1" fill="hold">
                                          <p:stCondLst>
                                            <p:cond delay="499"/>
                                          </p:stCondLst>
                                        </p:cTn>
                                        <p:tgtEl>
                                          <p:spTgt spid="23"/>
                                        </p:tgtEl>
                                        <p:attrNameLst>
                                          <p:attrName>style.visibility</p:attrName>
                                        </p:attrNameLst>
                                      </p:cBhvr>
                                      <p:to>
                                        <p:strVal val="hidden"/>
                                      </p:to>
                                    </p:set>
                                  </p:childTnLst>
                                </p:cTn>
                              </p:par>
                            </p:childTnLst>
                          </p:cTn>
                        </p:par>
                        <p:par>
                          <p:cTn id="85" fill="hold">
                            <p:stCondLst>
                              <p:cond delay="500"/>
                            </p:stCondLst>
                            <p:childTnLst>
                              <p:par>
                                <p:cTn id="86" presetID="35" presetClass="path" presetSubtype="0" accel="48000" fill="hold" nodeType="afterEffect">
                                  <p:stCondLst>
                                    <p:cond delay="0"/>
                                  </p:stCondLst>
                                  <p:childTnLst>
                                    <p:animMotion origin="layout" path="M 2.5E-6 0 L -0.05378 -0.00394 " pathEditMode="relative" rAng="0" ptsTypes="AA">
                                      <p:cBhvr>
                                        <p:cTn id="87" dur="1500" fill="hold"/>
                                        <p:tgtEl>
                                          <p:spTgt spid="45"/>
                                        </p:tgtEl>
                                        <p:attrNameLst>
                                          <p:attrName>ppt_x</p:attrName>
                                          <p:attrName>ppt_y</p:attrName>
                                        </p:attrNameLst>
                                      </p:cBhvr>
                                      <p:rCtr x="-2695" y="-208"/>
                                    </p:animMotion>
                                  </p:childTnLst>
                                </p:cTn>
                              </p:par>
                            </p:childTnLst>
                          </p:cTn>
                        </p:par>
                        <p:par>
                          <p:cTn id="88" fill="hold">
                            <p:stCondLst>
                              <p:cond delay="2000"/>
                            </p:stCondLst>
                            <p:childTnLst>
                              <p:par>
                                <p:cTn id="89" presetID="1" presetClass="exit" presetSubtype="0" fill="hold" nodeType="afterEffect">
                                  <p:stCondLst>
                                    <p:cond delay="0"/>
                                  </p:stCondLst>
                                  <p:childTnLst>
                                    <p:set>
                                      <p:cBhvr>
                                        <p:cTn id="90" dur="1" fill="hold">
                                          <p:stCondLst>
                                            <p:cond delay="0"/>
                                          </p:stCondLst>
                                        </p:cTn>
                                        <p:tgtEl>
                                          <p:spTgt spid="45"/>
                                        </p:tgtEl>
                                        <p:attrNameLst>
                                          <p:attrName>style.visibility</p:attrName>
                                        </p:attrNameLst>
                                      </p:cBhvr>
                                      <p:to>
                                        <p:strVal val="hidden"/>
                                      </p:to>
                                    </p:set>
                                  </p:childTnLst>
                                </p:cTn>
                              </p:par>
                              <p:par>
                                <p:cTn id="91" presetID="1" presetClass="entr" presetSubtype="0" fill="hold" nodeType="withEffect">
                                  <p:stCondLst>
                                    <p:cond delay="0"/>
                                  </p:stCondLst>
                                  <p:childTnLst>
                                    <p:set>
                                      <p:cBhvr>
                                        <p:cTn id="92" dur="1" fill="hold">
                                          <p:stCondLst>
                                            <p:cond delay="0"/>
                                          </p:stCondLst>
                                        </p:cTn>
                                        <p:tgtEl>
                                          <p:spTgt spid="46"/>
                                        </p:tgtEl>
                                        <p:attrNameLst>
                                          <p:attrName>style.visibility</p:attrName>
                                        </p:attrNameLst>
                                      </p:cBhvr>
                                      <p:to>
                                        <p:strVal val="visible"/>
                                      </p:to>
                                    </p:set>
                                  </p:childTnLst>
                                </p:cTn>
                              </p:par>
                              <p:par>
                                <p:cTn id="93" presetID="10" presetClass="entr" presetSubtype="0" fill="hold" nodeType="withEffect">
                                  <p:stCondLst>
                                    <p:cond delay="0"/>
                                  </p:stCondLst>
                                  <p:childTnLst>
                                    <p:set>
                                      <p:cBhvr>
                                        <p:cTn id="94" dur="1" fill="hold">
                                          <p:stCondLst>
                                            <p:cond delay="0"/>
                                          </p:stCondLst>
                                        </p:cTn>
                                        <p:tgtEl>
                                          <p:spTgt spid="33"/>
                                        </p:tgtEl>
                                        <p:attrNameLst>
                                          <p:attrName>style.visibility</p:attrName>
                                        </p:attrNameLst>
                                      </p:cBhvr>
                                      <p:to>
                                        <p:strVal val="visible"/>
                                      </p:to>
                                    </p:set>
                                    <p:animEffect transition="in" filter="fade">
                                      <p:cBhvr>
                                        <p:cTn id="95" dur="500"/>
                                        <p:tgtEl>
                                          <p:spTgt spid="33"/>
                                        </p:tgtEl>
                                      </p:cBhvr>
                                    </p:animEffect>
                                  </p:childTnLst>
                                </p:cTn>
                              </p:par>
                              <p:par>
                                <p:cTn id="96" presetID="10" presetClass="entr" presetSubtype="0" fill="hold" nodeType="withEffect">
                                  <p:stCondLst>
                                    <p:cond delay="0"/>
                                  </p:stCondLst>
                                  <p:childTnLst>
                                    <p:set>
                                      <p:cBhvr>
                                        <p:cTn id="97" dur="1" fill="hold">
                                          <p:stCondLst>
                                            <p:cond delay="0"/>
                                          </p:stCondLst>
                                        </p:cTn>
                                        <p:tgtEl>
                                          <p:spTgt spid="27"/>
                                        </p:tgtEl>
                                        <p:attrNameLst>
                                          <p:attrName>style.visibility</p:attrName>
                                        </p:attrNameLst>
                                      </p:cBhvr>
                                      <p:to>
                                        <p:strVal val="visible"/>
                                      </p:to>
                                    </p:set>
                                    <p:animEffect transition="in" filter="fade">
                                      <p:cBhvr>
                                        <p:cTn id="98" dur="500"/>
                                        <p:tgtEl>
                                          <p:spTgt spid="27"/>
                                        </p:tgtEl>
                                      </p:cBhvr>
                                    </p:animEffect>
                                  </p:childTnLst>
                                </p:cTn>
                              </p:par>
                            </p:childTnLst>
                          </p:cTn>
                        </p:par>
                      </p:childTnLst>
                    </p:cTn>
                  </p:par>
                  <p:par>
                    <p:cTn id="99" fill="hold">
                      <p:stCondLst>
                        <p:cond delay="indefinite"/>
                      </p:stCondLst>
                      <p:childTnLst>
                        <p:par>
                          <p:cTn id="100" fill="hold">
                            <p:stCondLst>
                              <p:cond delay="0"/>
                            </p:stCondLst>
                            <p:childTnLst>
                              <p:par>
                                <p:cTn id="101" presetID="10" presetClass="entr" presetSubtype="0" fill="hold" grpId="0" nodeType="clickEffect">
                                  <p:stCondLst>
                                    <p:cond delay="0"/>
                                  </p:stCondLst>
                                  <p:childTnLst>
                                    <p:set>
                                      <p:cBhvr>
                                        <p:cTn id="102" dur="1" fill="hold">
                                          <p:stCondLst>
                                            <p:cond delay="0"/>
                                          </p:stCondLst>
                                        </p:cTn>
                                        <p:tgtEl>
                                          <p:spTgt spid="44"/>
                                        </p:tgtEl>
                                        <p:attrNameLst>
                                          <p:attrName>style.visibility</p:attrName>
                                        </p:attrNameLst>
                                      </p:cBhvr>
                                      <p:to>
                                        <p:strVal val="visible"/>
                                      </p:to>
                                    </p:set>
                                    <p:animEffect transition="in" filter="fade">
                                      <p:cBhvr>
                                        <p:cTn id="103" dur="500"/>
                                        <p:tgtEl>
                                          <p:spTgt spid="44"/>
                                        </p:tgtEl>
                                      </p:cBhvr>
                                    </p:animEffect>
                                  </p:childTnLst>
                                </p:cTn>
                              </p:par>
                            </p:childTnLst>
                          </p:cTn>
                        </p:par>
                      </p:childTnLst>
                    </p:cTn>
                  </p:par>
                  <p:par>
                    <p:cTn id="104" fill="hold">
                      <p:stCondLst>
                        <p:cond delay="indefinite"/>
                      </p:stCondLst>
                      <p:childTnLst>
                        <p:par>
                          <p:cTn id="105" fill="hold">
                            <p:stCondLst>
                              <p:cond delay="0"/>
                            </p:stCondLst>
                            <p:childTnLst>
                              <p:par>
                                <p:cTn id="106" presetID="10" presetClass="entr" presetSubtype="0" fill="hold" grpId="0" nodeType="clickEffect">
                                  <p:stCondLst>
                                    <p:cond delay="0"/>
                                  </p:stCondLst>
                                  <p:childTnLst>
                                    <p:set>
                                      <p:cBhvr>
                                        <p:cTn id="107" dur="1" fill="hold">
                                          <p:stCondLst>
                                            <p:cond delay="0"/>
                                          </p:stCondLst>
                                        </p:cTn>
                                        <p:tgtEl>
                                          <p:spTgt spid="38"/>
                                        </p:tgtEl>
                                        <p:attrNameLst>
                                          <p:attrName>style.visibility</p:attrName>
                                        </p:attrNameLst>
                                      </p:cBhvr>
                                      <p:to>
                                        <p:strVal val="visible"/>
                                      </p:to>
                                    </p:set>
                                    <p:animEffect transition="in" filter="fade">
                                      <p:cBhvr>
                                        <p:cTn id="108" dur="500"/>
                                        <p:tgtEl>
                                          <p:spTgt spid="38"/>
                                        </p:tgtEl>
                                      </p:cBhvr>
                                    </p:animEffect>
                                  </p:childTnLst>
                                </p:cTn>
                              </p:par>
                            </p:childTnLst>
                          </p:cTn>
                        </p:par>
                      </p:childTnLst>
                    </p:cTn>
                  </p:par>
                  <p:par>
                    <p:cTn id="109" fill="hold">
                      <p:stCondLst>
                        <p:cond delay="indefinite"/>
                      </p:stCondLst>
                      <p:childTnLst>
                        <p:par>
                          <p:cTn id="110" fill="hold">
                            <p:stCondLst>
                              <p:cond delay="0"/>
                            </p:stCondLst>
                            <p:childTnLst>
                              <p:par>
                                <p:cTn id="111" presetID="10" presetClass="entr" presetSubtype="0" fill="hold" grpId="0" nodeType="clickEffect">
                                  <p:stCondLst>
                                    <p:cond delay="0"/>
                                  </p:stCondLst>
                                  <p:childTnLst>
                                    <p:set>
                                      <p:cBhvr>
                                        <p:cTn id="112" dur="1" fill="hold">
                                          <p:stCondLst>
                                            <p:cond delay="0"/>
                                          </p:stCondLst>
                                        </p:cTn>
                                        <p:tgtEl>
                                          <p:spTgt spid="43"/>
                                        </p:tgtEl>
                                        <p:attrNameLst>
                                          <p:attrName>style.visibility</p:attrName>
                                        </p:attrNameLst>
                                      </p:cBhvr>
                                      <p:to>
                                        <p:strVal val="visible"/>
                                      </p:to>
                                    </p:set>
                                    <p:animEffect transition="in" filter="fade">
                                      <p:cBhvr>
                                        <p:cTn id="113"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39" grpId="1"/>
      <p:bldP spid="36" grpId="0"/>
      <p:bldP spid="36" grpId="1"/>
      <p:bldP spid="37" grpId="0"/>
      <p:bldP spid="37" grpId="1"/>
      <p:bldP spid="38" grpId="0"/>
      <p:bldP spid="40" grpId="0"/>
      <p:bldP spid="40" grpId="1"/>
      <p:bldP spid="41" grpId="0"/>
      <p:bldP spid="41" grpId="1"/>
      <p:bldP spid="42" grpId="0"/>
      <p:bldP spid="42" grpId="1"/>
      <p:bldP spid="43" grpId="0"/>
      <p:bldP spid="44" grpId="0"/>
    </p:bld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1.29 Equivalence and compensation – step 4:2</a:t>
            </a:r>
          </a:p>
        </p:txBody>
      </p:sp>
      <p:grpSp>
        <p:nvGrpSpPr>
          <p:cNvPr id="5" name="Group 4">
            <a:extLst>
              <a:ext uri="{FF2B5EF4-FFF2-40B4-BE49-F238E27FC236}">
                <a16:creationId xmlns:a16="http://schemas.microsoft.com/office/drawing/2014/main" id="{FE7094C7-1433-4AA7-9826-0D9896567678}"/>
              </a:ext>
            </a:extLst>
          </p:cNvPr>
          <p:cNvGrpSpPr/>
          <p:nvPr/>
        </p:nvGrpSpPr>
        <p:grpSpPr>
          <a:xfrm>
            <a:off x="4060766" y="3322039"/>
            <a:ext cx="4102577" cy="461665"/>
            <a:chOff x="2536765" y="3322038"/>
            <a:chExt cx="4102577" cy="461665"/>
          </a:xfrm>
        </p:grpSpPr>
        <p:sp>
          <p:nvSpPr>
            <p:cNvPr id="6" name="TextBox 5">
              <a:extLst>
                <a:ext uri="{FF2B5EF4-FFF2-40B4-BE49-F238E27FC236}">
                  <a16:creationId xmlns:a16="http://schemas.microsoft.com/office/drawing/2014/main" id="{C6D30B39-20C7-4197-BD6A-8BF22DC0A0A5}"/>
                </a:ext>
              </a:extLst>
            </p:cNvPr>
            <p:cNvSpPr txBox="1"/>
            <p:nvPr/>
          </p:nvSpPr>
          <p:spPr bwMode="auto">
            <a:xfrm>
              <a:off x="3549594" y="3322038"/>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Arial" panose="020B0604020202020204" pitchFamily="34" charset="0"/>
                  <a:ea typeface="Myriad Pro Semibold" charset="0"/>
                  <a:cs typeface="Arial" panose="020B0604020202020204" pitchFamily="34" charset="0"/>
                </a:rPr>
                <a:t>−</a:t>
              </a:r>
              <a:endParaRPr lang="en-GB" sz="2400" dirty="0">
                <a:latin typeface="Myriad Pro Semibold"/>
                <a:ea typeface="Myriad Pro Semibold" charset="0"/>
                <a:cs typeface="Myriad Pro Semibold" charset="0"/>
              </a:endParaRPr>
            </a:p>
          </p:txBody>
        </p:sp>
        <p:sp>
          <p:nvSpPr>
            <p:cNvPr id="7" name="TextBox 6">
              <a:extLst>
                <a:ext uri="{FF2B5EF4-FFF2-40B4-BE49-F238E27FC236}">
                  <a16:creationId xmlns:a16="http://schemas.microsoft.com/office/drawing/2014/main" id="{EA344A57-A00C-4E87-BC23-650BADD20D9F}"/>
                </a:ext>
              </a:extLst>
            </p:cNvPr>
            <p:cNvSpPr txBox="1"/>
            <p:nvPr/>
          </p:nvSpPr>
          <p:spPr bwMode="auto">
            <a:xfrm>
              <a:off x="6121250" y="3322038"/>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88</a:t>
              </a:r>
            </a:p>
          </p:txBody>
        </p:sp>
        <p:sp>
          <p:nvSpPr>
            <p:cNvPr id="8" name="TextBox 7">
              <a:extLst>
                <a:ext uri="{FF2B5EF4-FFF2-40B4-BE49-F238E27FC236}">
                  <a16:creationId xmlns:a16="http://schemas.microsoft.com/office/drawing/2014/main" id="{911FDDAE-0544-4BAA-9D4E-4F0982F895C9}"/>
                </a:ext>
              </a:extLst>
            </p:cNvPr>
            <p:cNvSpPr txBox="1"/>
            <p:nvPr/>
          </p:nvSpPr>
          <p:spPr bwMode="auto">
            <a:xfrm>
              <a:off x="4498234" y="3322038"/>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2</a:t>
              </a:r>
            </a:p>
          </p:txBody>
        </p:sp>
        <p:sp>
          <p:nvSpPr>
            <p:cNvPr id="9" name="TextBox 8">
              <a:extLst>
                <a:ext uri="{FF2B5EF4-FFF2-40B4-BE49-F238E27FC236}">
                  <a16:creationId xmlns:a16="http://schemas.microsoft.com/office/drawing/2014/main" id="{95340C59-AF6A-4E31-9932-1846D4F6B229}"/>
                </a:ext>
              </a:extLst>
            </p:cNvPr>
            <p:cNvSpPr txBox="1"/>
            <p:nvPr/>
          </p:nvSpPr>
          <p:spPr bwMode="auto">
            <a:xfrm>
              <a:off x="2536765" y="3322038"/>
              <a:ext cx="5277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90</a:t>
              </a:r>
            </a:p>
          </p:txBody>
        </p:sp>
        <p:sp>
          <p:nvSpPr>
            <p:cNvPr id="10" name="TextBox 9">
              <a:extLst>
                <a:ext uri="{FF2B5EF4-FFF2-40B4-BE49-F238E27FC236}">
                  <a16:creationId xmlns:a16="http://schemas.microsoft.com/office/drawing/2014/main" id="{5A3E636F-1BB6-48CD-A3EE-860BB4599982}"/>
                </a:ext>
              </a:extLst>
            </p:cNvPr>
            <p:cNvSpPr txBox="1"/>
            <p:nvPr/>
          </p:nvSpPr>
          <p:spPr bwMode="auto">
            <a:xfrm>
              <a:off x="5318690" y="3322038"/>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a:t>
              </a:r>
            </a:p>
          </p:txBody>
        </p:sp>
      </p:grpSp>
      <p:grpSp>
        <p:nvGrpSpPr>
          <p:cNvPr id="11" name="Group 10">
            <a:extLst>
              <a:ext uri="{FF2B5EF4-FFF2-40B4-BE49-F238E27FC236}">
                <a16:creationId xmlns:a16="http://schemas.microsoft.com/office/drawing/2014/main" id="{36A3BA99-740F-4624-A8DD-C14D71A893EC}"/>
              </a:ext>
            </a:extLst>
          </p:cNvPr>
          <p:cNvGrpSpPr/>
          <p:nvPr/>
        </p:nvGrpSpPr>
        <p:grpSpPr>
          <a:xfrm>
            <a:off x="3970997" y="1067713"/>
            <a:ext cx="4197155" cy="461665"/>
            <a:chOff x="2446996" y="1067712"/>
            <a:chExt cx="4197155" cy="461665"/>
          </a:xfrm>
        </p:grpSpPr>
        <p:sp>
          <p:nvSpPr>
            <p:cNvPr id="12" name="TextBox 11">
              <a:extLst>
                <a:ext uri="{FF2B5EF4-FFF2-40B4-BE49-F238E27FC236}">
                  <a16:creationId xmlns:a16="http://schemas.microsoft.com/office/drawing/2014/main" id="{EC4B9DE1-BC5B-45A3-9319-E7D08DD0C8F8}"/>
                </a:ext>
              </a:extLst>
            </p:cNvPr>
            <p:cNvSpPr txBox="1"/>
            <p:nvPr/>
          </p:nvSpPr>
          <p:spPr bwMode="auto">
            <a:xfrm>
              <a:off x="2446996" y="1067712"/>
              <a:ext cx="68480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100</a:t>
              </a:r>
            </a:p>
          </p:txBody>
        </p:sp>
        <p:sp>
          <p:nvSpPr>
            <p:cNvPr id="13" name="TextBox 12">
              <a:extLst>
                <a:ext uri="{FF2B5EF4-FFF2-40B4-BE49-F238E27FC236}">
                  <a16:creationId xmlns:a16="http://schemas.microsoft.com/office/drawing/2014/main" id="{87DF114D-C2BA-4794-952A-24E3F37925B1}"/>
                </a:ext>
              </a:extLst>
            </p:cNvPr>
            <p:cNvSpPr txBox="1"/>
            <p:nvPr/>
          </p:nvSpPr>
          <p:spPr bwMode="auto">
            <a:xfrm>
              <a:off x="4509455" y="1067712"/>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2</a:t>
              </a:r>
            </a:p>
          </p:txBody>
        </p:sp>
        <p:sp>
          <p:nvSpPr>
            <p:cNvPr id="14" name="TextBox 13">
              <a:extLst>
                <a:ext uri="{FF2B5EF4-FFF2-40B4-BE49-F238E27FC236}">
                  <a16:creationId xmlns:a16="http://schemas.microsoft.com/office/drawing/2014/main" id="{82962929-CAC2-4E1A-B012-1B25616FF906}"/>
                </a:ext>
              </a:extLst>
            </p:cNvPr>
            <p:cNvSpPr txBox="1"/>
            <p:nvPr/>
          </p:nvSpPr>
          <p:spPr bwMode="auto">
            <a:xfrm>
              <a:off x="6116442" y="1067712"/>
              <a:ext cx="5277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98</a:t>
              </a:r>
            </a:p>
          </p:txBody>
        </p:sp>
        <p:sp>
          <p:nvSpPr>
            <p:cNvPr id="15" name="TextBox 14">
              <a:extLst>
                <a:ext uri="{FF2B5EF4-FFF2-40B4-BE49-F238E27FC236}">
                  <a16:creationId xmlns:a16="http://schemas.microsoft.com/office/drawing/2014/main" id="{5E082682-1BC4-4438-80DD-F22045F6CE10}"/>
                </a:ext>
              </a:extLst>
            </p:cNvPr>
            <p:cNvSpPr txBox="1"/>
            <p:nvPr/>
          </p:nvSpPr>
          <p:spPr bwMode="auto">
            <a:xfrm>
              <a:off x="5318690" y="1067712"/>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a:t>
              </a:r>
            </a:p>
          </p:txBody>
        </p:sp>
        <p:sp>
          <p:nvSpPr>
            <p:cNvPr id="16" name="TextBox 15">
              <a:extLst>
                <a:ext uri="{FF2B5EF4-FFF2-40B4-BE49-F238E27FC236}">
                  <a16:creationId xmlns:a16="http://schemas.microsoft.com/office/drawing/2014/main" id="{9E4A123A-4C36-4AD4-B4A6-96D067ACF6DA}"/>
                </a:ext>
              </a:extLst>
            </p:cNvPr>
            <p:cNvSpPr txBox="1"/>
            <p:nvPr/>
          </p:nvSpPr>
          <p:spPr bwMode="auto">
            <a:xfrm>
              <a:off x="3549594" y="1067712"/>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Arial" panose="020B0604020202020204" pitchFamily="34" charset="0"/>
                  <a:ea typeface="Myriad Pro Semibold" charset="0"/>
                  <a:cs typeface="Arial" panose="020B0604020202020204" pitchFamily="34" charset="0"/>
                </a:rPr>
                <a:t>−</a:t>
              </a:r>
              <a:endParaRPr lang="en-GB" sz="2400" dirty="0">
                <a:latin typeface="Myriad Pro Semibold"/>
                <a:ea typeface="Myriad Pro Semibold" charset="0"/>
                <a:cs typeface="Myriad Pro Semibold" charset="0"/>
              </a:endParaRPr>
            </a:p>
          </p:txBody>
        </p:sp>
      </p:grpSp>
      <p:sp>
        <p:nvSpPr>
          <p:cNvPr id="17" name="TextBox 16">
            <a:extLst>
              <a:ext uri="{FF2B5EF4-FFF2-40B4-BE49-F238E27FC236}">
                <a16:creationId xmlns:a16="http://schemas.microsoft.com/office/drawing/2014/main" id="{49F77801-FAE3-4777-BFD2-9517430AA4B2}"/>
              </a:ext>
            </a:extLst>
          </p:cNvPr>
          <p:cNvSpPr txBox="1"/>
          <p:nvPr/>
        </p:nvSpPr>
        <p:spPr bwMode="auto">
          <a:xfrm>
            <a:off x="3520810" y="2194877"/>
            <a:ext cx="78098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Arial" panose="020B0604020202020204" pitchFamily="34" charset="0"/>
                <a:ea typeface="Myriad Pro Semibold" charset="0"/>
                <a:cs typeface="Arial" panose="020B0604020202020204" pitchFamily="34" charset="0"/>
              </a:rPr>
              <a:t>−</a:t>
            </a:r>
            <a:r>
              <a:rPr lang="en-GB" sz="2400" dirty="0">
                <a:solidFill>
                  <a:srgbClr val="959595"/>
                </a:solidFill>
                <a:latin typeface="Comic Sans MS" panose="030F0702030302020204" pitchFamily="66" charset="0"/>
                <a:ea typeface="Myriad Pro Semibold" charset="0"/>
                <a:cs typeface="Arial" panose="020B0604020202020204" pitchFamily="34" charset="0"/>
              </a:rPr>
              <a:t> 10</a:t>
            </a:r>
            <a:endParaRPr lang="en-GB" sz="2400" dirty="0">
              <a:solidFill>
                <a:srgbClr val="959595"/>
              </a:solidFill>
              <a:latin typeface="Comic Sans MS" panose="030F0702030302020204" pitchFamily="66" charset="0"/>
              <a:ea typeface="Myriad Pro Semibold" charset="0"/>
              <a:cs typeface="Myriad Pro Semibold" charset="0"/>
            </a:endParaRPr>
          </a:p>
        </p:txBody>
      </p:sp>
      <p:sp>
        <p:nvSpPr>
          <p:cNvPr id="18" name="TextBox 17">
            <a:extLst>
              <a:ext uri="{FF2B5EF4-FFF2-40B4-BE49-F238E27FC236}">
                <a16:creationId xmlns:a16="http://schemas.microsoft.com/office/drawing/2014/main" id="{DAAA1CBA-FD51-4898-B2FA-48AC0B6648DF}"/>
              </a:ext>
            </a:extLst>
          </p:cNvPr>
          <p:cNvSpPr txBox="1"/>
          <p:nvPr/>
        </p:nvSpPr>
        <p:spPr bwMode="auto">
          <a:xfrm>
            <a:off x="7907318" y="2194877"/>
            <a:ext cx="78098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Arial" panose="020B0604020202020204" pitchFamily="34" charset="0"/>
                <a:ea typeface="Myriad Pro Semibold" charset="0"/>
                <a:cs typeface="Arial" panose="020B0604020202020204" pitchFamily="34" charset="0"/>
              </a:rPr>
              <a:t>−</a:t>
            </a:r>
            <a:r>
              <a:rPr lang="en-GB" sz="2400" dirty="0">
                <a:solidFill>
                  <a:srgbClr val="959595"/>
                </a:solidFill>
                <a:latin typeface="Comic Sans MS" panose="030F0702030302020204" pitchFamily="66" charset="0"/>
                <a:ea typeface="Myriad Pro Semibold" charset="0"/>
                <a:cs typeface="Arial" panose="020B0604020202020204" pitchFamily="34" charset="0"/>
              </a:rPr>
              <a:t> 10</a:t>
            </a:r>
            <a:endParaRPr lang="en-GB" sz="2400" dirty="0">
              <a:solidFill>
                <a:srgbClr val="959595"/>
              </a:solidFill>
              <a:latin typeface="Comic Sans MS" panose="030F0702030302020204" pitchFamily="66" charset="0"/>
              <a:ea typeface="Myriad Pro Semibold" charset="0"/>
              <a:cs typeface="Myriad Pro Semibold" charset="0"/>
            </a:endParaRPr>
          </a:p>
        </p:txBody>
      </p:sp>
      <p:pic>
        <p:nvPicPr>
          <p:cNvPr id="19" name="Picture 18" descr="A close up of a logo  Description generated with high confidence">
            <a:extLst>
              <a:ext uri="{FF2B5EF4-FFF2-40B4-BE49-F238E27FC236}">
                <a16:creationId xmlns:a16="http://schemas.microsoft.com/office/drawing/2014/main" id="{DCF1D63D-E5E0-4FFA-8A9A-1B34DA43F3E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00352" y="1730273"/>
            <a:ext cx="194527" cy="1390870"/>
          </a:xfrm>
          <a:prstGeom prst="rect">
            <a:avLst/>
          </a:prstGeom>
        </p:spPr>
      </p:pic>
      <p:pic>
        <p:nvPicPr>
          <p:cNvPr id="20" name="Picture 19" descr="A close up of a logo  Description generated with high confidence">
            <a:extLst>
              <a:ext uri="{FF2B5EF4-FFF2-40B4-BE49-F238E27FC236}">
                <a16:creationId xmlns:a16="http://schemas.microsoft.com/office/drawing/2014/main" id="{9125D85E-AA9B-45B6-A847-24F2C82F224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16137" y="1730273"/>
            <a:ext cx="194527" cy="1390870"/>
          </a:xfrm>
          <a:prstGeom prst="rect">
            <a:avLst/>
          </a:prstGeom>
        </p:spPr>
      </p:pic>
      <p:grpSp>
        <p:nvGrpSpPr>
          <p:cNvPr id="21" name="Group 20">
            <a:extLst>
              <a:ext uri="{FF2B5EF4-FFF2-40B4-BE49-F238E27FC236}">
                <a16:creationId xmlns:a16="http://schemas.microsoft.com/office/drawing/2014/main" id="{F467A1D4-BC2F-4A31-A999-0FBDBEC7C104}"/>
              </a:ext>
            </a:extLst>
          </p:cNvPr>
          <p:cNvGrpSpPr/>
          <p:nvPr/>
        </p:nvGrpSpPr>
        <p:grpSpPr>
          <a:xfrm>
            <a:off x="4060766" y="5576365"/>
            <a:ext cx="4102577" cy="461665"/>
            <a:chOff x="2536765" y="5576364"/>
            <a:chExt cx="4102577" cy="461665"/>
          </a:xfrm>
        </p:grpSpPr>
        <p:sp>
          <p:nvSpPr>
            <p:cNvPr id="22" name="TextBox 21">
              <a:extLst>
                <a:ext uri="{FF2B5EF4-FFF2-40B4-BE49-F238E27FC236}">
                  <a16:creationId xmlns:a16="http://schemas.microsoft.com/office/drawing/2014/main" id="{47688C82-64E0-44DD-A7BE-E98A02B76C0C}"/>
                </a:ext>
              </a:extLst>
            </p:cNvPr>
            <p:cNvSpPr txBox="1"/>
            <p:nvPr/>
          </p:nvSpPr>
          <p:spPr bwMode="auto">
            <a:xfrm>
              <a:off x="3549594" y="5576364"/>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Arial" panose="020B0604020202020204" pitchFamily="34" charset="0"/>
                  <a:ea typeface="Myriad Pro Semibold" charset="0"/>
                  <a:cs typeface="Arial" panose="020B0604020202020204" pitchFamily="34" charset="0"/>
                </a:rPr>
                <a:t>−</a:t>
              </a:r>
              <a:endParaRPr lang="en-GB" sz="2400" dirty="0">
                <a:latin typeface="Myriad Pro Semibold"/>
                <a:ea typeface="Myriad Pro Semibold" charset="0"/>
                <a:cs typeface="Myriad Pro Semibold" charset="0"/>
              </a:endParaRPr>
            </a:p>
          </p:txBody>
        </p:sp>
        <p:sp>
          <p:nvSpPr>
            <p:cNvPr id="23" name="TextBox 22">
              <a:extLst>
                <a:ext uri="{FF2B5EF4-FFF2-40B4-BE49-F238E27FC236}">
                  <a16:creationId xmlns:a16="http://schemas.microsoft.com/office/drawing/2014/main" id="{B168E673-6897-4668-A4EC-158A232C533E}"/>
                </a:ext>
              </a:extLst>
            </p:cNvPr>
            <p:cNvSpPr txBox="1"/>
            <p:nvPr/>
          </p:nvSpPr>
          <p:spPr bwMode="auto">
            <a:xfrm>
              <a:off x="6121250" y="5576364"/>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78</a:t>
              </a:r>
            </a:p>
          </p:txBody>
        </p:sp>
        <p:sp>
          <p:nvSpPr>
            <p:cNvPr id="24" name="TextBox 23">
              <a:extLst>
                <a:ext uri="{FF2B5EF4-FFF2-40B4-BE49-F238E27FC236}">
                  <a16:creationId xmlns:a16="http://schemas.microsoft.com/office/drawing/2014/main" id="{AF187DD7-3C22-4198-A92C-958DD124CA68}"/>
                </a:ext>
              </a:extLst>
            </p:cNvPr>
            <p:cNvSpPr txBox="1"/>
            <p:nvPr/>
          </p:nvSpPr>
          <p:spPr bwMode="auto">
            <a:xfrm>
              <a:off x="4498234" y="5576364"/>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2</a:t>
              </a:r>
            </a:p>
          </p:txBody>
        </p:sp>
        <p:sp>
          <p:nvSpPr>
            <p:cNvPr id="25" name="TextBox 24">
              <a:extLst>
                <a:ext uri="{FF2B5EF4-FFF2-40B4-BE49-F238E27FC236}">
                  <a16:creationId xmlns:a16="http://schemas.microsoft.com/office/drawing/2014/main" id="{FFEC7003-DECE-4543-8355-F6D7D7BE72C1}"/>
                </a:ext>
              </a:extLst>
            </p:cNvPr>
            <p:cNvSpPr txBox="1"/>
            <p:nvPr/>
          </p:nvSpPr>
          <p:spPr bwMode="auto">
            <a:xfrm>
              <a:off x="2536765" y="5576364"/>
              <a:ext cx="5277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80</a:t>
              </a:r>
            </a:p>
          </p:txBody>
        </p:sp>
        <p:sp>
          <p:nvSpPr>
            <p:cNvPr id="26" name="TextBox 25">
              <a:extLst>
                <a:ext uri="{FF2B5EF4-FFF2-40B4-BE49-F238E27FC236}">
                  <a16:creationId xmlns:a16="http://schemas.microsoft.com/office/drawing/2014/main" id="{2D99243F-4365-482C-B3E6-727097781445}"/>
                </a:ext>
              </a:extLst>
            </p:cNvPr>
            <p:cNvSpPr txBox="1"/>
            <p:nvPr/>
          </p:nvSpPr>
          <p:spPr bwMode="auto">
            <a:xfrm>
              <a:off x="5318690" y="5576364"/>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a:t>
              </a:r>
            </a:p>
          </p:txBody>
        </p:sp>
      </p:grpSp>
      <p:sp>
        <p:nvSpPr>
          <p:cNvPr id="27" name="TextBox 26">
            <a:extLst>
              <a:ext uri="{FF2B5EF4-FFF2-40B4-BE49-F238E27FC236}">
                <a16:creationId xmlns:a16="http://schemas.microsoft.com/office/drawing/2014/main" id="{E6D8C127-E602-4025-B205-4486C0EEB0F4}"/>
              </a:ext>
            </a:extLst>
          </p:cNvPr>
          <p:cNvSpPr txBox="1"/>
          <p:nvPr/>
        </p:nvSpPr>
        <p:spPr bwMode="auto">
          <a:xfrm>
            <a:off x="3520810" y="4449202"/>
            <a:ext cx="78098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Arial" panose="020B0604020202020204" pitchFamily="34" charset="0"/>
                <a:ea typeface="Myriad Pro Semibold" charset="0"/>
                <a:cs typeface="Arial" panose="020B0604020202020204" pitchFamily="34" charset="0"/>
              </a:rPr>
              <a:t>−</a:t>
            </a:r>
            <a:r>
              <a:rPr lang="en-GB" sz="2400" dirty="0">
                <a:solidFill>
                  <a:srgbClr val="959595"/>
                </a:solidFill>
                <a:latin typeface="Comic Sans MS" panose="030F0702030302020204" pitchFamily="66" charset="0"/>
                <a:ea typeface="Myriad Pro Semibold" charset="0"/>
                <a:cs typeface="Arial" panose="020B0604020202020204" pitchFamily="34" charset="0"/>
              </a:rPr>
              <a:t> 10</a:t>
            </a:r>
            <a:endParaRPr lang="en-GB" sz="2400" dirty="0">
              <a:solidFill>
                <a:srgbClr val="959595"/>
              </a:solidFill>
              <a:latin typeface="Comic Sans MS" panose="030F0702030302020204" pitchFamily="66" charset="0"/>
              <a:ea typeface="Myriad Pro Semibold" charset="0"/>
              <a:cs typeface="Myriad Pro Semibold" charset="0"/>
            </a:endParaRPr>
          </a:p>
        </p:txBody>
      </p:sp>
      <p:sp>
        <p:nvSpPr>
          <p:cNvPr id="28" name="TextBox 27">
            <a:extLst>
              <a:ext uri="{FF2B5EF4-FFF2-40B4-BE49-F238E27FC236}">
                <a16:creationId xmlns:a16="http://schemas.microsoft.com/office/drawing/2014/main" id="{C17D2C18-8442-43D3-B0BE-485CEC982BB5}"/>
              </a:ext>
            </a:extLst>
          </p:cNvPr>
          <p:cNvSpPr txBox="1"/>
          <p:nvPr/>
        </p:nvSpPr>
        <p:spPr bwMode="auto">
          <a:xfrm>
            <a:off x="7907318" y="4449202"/>
            <a:ext cx="78098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Arial" panose="020B0604020202020204" pitchFamily="34" charset="0"/>
                <a:ea typeface="Myriad Pro Semibold" charset="0"/>
                <a:cs typeface="Arial" panose="020B0604020202020204" pitchFamily="34" charset="0"/>
              </a:rPr>
              <a:t>−</a:t>
            </a:r>
            <a:r>
              <a:rPr lang="en-GB" sz="2400" dirty="0">
                <a:solidFill>
                  <a:srgbClr val="959595"/>
                </a:solidFill>
                <a:latin typeface="Comic Sans MS" panose="030F0702030302020204" pitchFamily="66" charset="0"/>
                <a:ea typeface="Myriad Pro Semibold" charset="0"/>
                <a:cs typeface="Arial" panose="020B0604020202020204" pitchFamily="34" charset="0"/>
              </a:rPr>
              <a:t> 10</a:t>
            </a:r>
            <a:endParaRPr lang="en-GB" sz="2400" dirty="0">
              <a:solidFill>
                <a:srgbClr val="959595"/>
              </a:solidFill>
              <a:latin typeface="Comic Sans MS" panose="030F0702030302020204" pitchFamily="66" charset="0"/>
              <a:ea typeface="Myriad Pro Semibold" charset="0"/>
              <a:cs typeface="Myriad Pro Semibold" charset="0"/>
            </a:endParaRPr>
          </a:p>
        </p:txBody>
      </p:sp>
      <p:pic>
        <p:nvPicPr>
          <p:cNvPr id="29" name="Picture 28" descr="A close up of a logo  Description generated with high confidence">
            <a:extLst>
              <a:ext uri="{FF2B5EF4-FFF2-40B4-BE49-F238E27FC236}">
                <a16:creationId xmlns:a16="http://schemas.microsoft.com/office/drawing/2014/main" id="{8C798F54-11C3-46F8-B4DC-7E7D432F654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00352" y="3984598"/>
            <a:ext cx="194527" cy="1390870"/>
          </a:xfrm>
          <a:prstGeom prst="rect">
            <a:avLst/>
          </a:prstGeom>
        </p:spPr>
      </p:pic>
      <p:pic>
        <p:nvPicPr>
          <p:cNvPr id="30" name="Picture 29" descr="A close up of a logo  Description generated with high confidence">
            <a:extLst>
              <a:ext uri="{FF2B5EF4-FFF2-40B4-BE49-F238E27FC236}">
                <a16:creationId xmlns:a16="http://schemas.microsoft.com/office/drawing/2014/main" id="{7C6865EC-F870-402F-951F-534305B2E7E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16137" y="3984598"/>
            <a:ext cx="194527" cy="1390870"/>
          </a:xfrm>
          <a:prstGeom prst="rect">
            <a:avLst/>
          </a:prstGeom>
        </p:spPr>
      </p:pic>
    </p:spTree>
    <p:extLst>
      <p:ext uri="{BB962C8B-B14F-4D97-AF65-F5344CB8AC3E}">
        <p14:creationId xmlns:p14="http://schemas.microsoft.com/office/powerpoint/2010/main" val="30298497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up)">
                                      <p:cBhvr>
                                        <p:cTn id="7" dur="500"/>
                                        <p:tgtEl>
                                          <p:spTgt spid="2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22" presetClass="entr" presetSubtype="1" fill="hold"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ipe(up)">
                                      <p:cBhvr>
                                        <p:cTn id="13" dur="500"/>
                                        <p:tgtEl>
                                          <p:spTgt spid="1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500"/>
                                        <p:tgtEl>
                                          <p:spTgt spid="18"/>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5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nodeType="clickEffect">
                                  <p:stCondLst>
                                    <p:cond delay="0"/>
                                  </p:stCondLst>
                                  <p:childTnLst>
                                    <p:set>
                                      <p:cBhvr>
                                        <p:cTn id="25" dur="1" fill="hold">
                                          <p:stCondLst>
                                            <p:cond delay="0"/>
                                          </p:stCondLst>
                                        </p:cTn>
                                        <p:tgtEl>
                                          <p:spTgt spid="30"/>
                                        </p:tgtEl>
                                        <p:attrNameLst>
                                          <p:attrName>style.visibility</p:attrName>
                                        </p:attrNameLst>
                                      </p:cBhvr>
                                      <p:to>
                                        <p:strVal val="visible"/>
                                      </p:to>
                                    </p:set>
                                    <p:animEffect transition="in" filter="wipe(up)">
                                      <p:cBhvr>
                                        <p:cTn id="26" dur="500"/>
                                        <p:tgtEl>
                                          <p:spTgt spid="30"/>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fade">
                                      <p:cBhvr>
                                        <p:cTn id="29" dur="500"/>
                                        <p:tgtEl>
                                          <p:spTgt spid="27"/>
                                        </p:tgtEl>
                                      </p:cBhvr>
                                    </p:animEffect>
                                  </p:childTnLst>
                                </p:cTn>
                              </p:par>
                              <p:par>
                                <p:cTn id="30" presetID="22" presetClass="entr" presetSubtype="1" fill="hold" nodeType="with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wipe(up)">
                                      <p:cBhvr>
                                        <p:cTn id="32" dur="500"/>
                                        <p:tgtEl>
                                          <p:spTgt spid="29"/>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8"/>
                                        </p:tgtEl>
                                        <p:attrNameLst>
                                          <p:attrName>style.visibility</p:attrName>
                                        </p:attrNameLst>
                                      </p:cBhvr>
                                      <p:to>
                                        <p:strVal val="visible"/>
                                      </p:to>
                                    </p:set>
                                    <p:animEffect transition="in" filter="fade">
                                      <p:cBhvr>
                                        <p:cTn id="35" dur="500"/>
                                        <p:tgtEl>
                                          <p:spTgt spid="28"/>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fade">
                                      <p:cBhvr>
                                        <p:cTn id="4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27" grpId="0"/>
      <p:bldP spid="2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B65F496-DC23-4712-B5F3-13B3A0005B61}"/>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319731" y="2603560"/>
            <a:ext cx="7552541" cy="1803283"/>
          </a:xfrm>
          <a:prstGeom prst="rect">
            <a:avLst/>
          </a:prstGeom>
        </p:spPr>
      </p:pic>
      <p:sp>
        <p:nvSpPr>
          <p:cNvPr id="2" name="Text Placeholder 1"/>
          <p:cNvSpPr>
            <a:spLocks noGrp="1"/>
          </p:cNvSpPr>
          <p:nvPr>
            <p:ph type="body" sz="quarter" idx="11"/>
          </p:nvPr>
        </p:nvSpPr>
        <p:spPr/>
        <p:txBody>
          <a:bodyPr/>
          <a:lstStyle/>
          <a:p>
            <a:r>
              <a:rPr lang="en-GB" dirty="0"/>
              <a:t>1.28 Common structures </a:t>
            </a:r>
            <a:r>
              <a:rPr lang="en-US" dirty="0"/>
              <a:t>– step 1:2</a:t>
            </a:r>
          </a:p>
        </p:txBody>
      </p:sp>
      <p:sp>
        <p:nvSpPr>
          <p:cNvPr id="6" name="TextBox 5">
            <a:extLst>
              <a:ext uri="{FF2B5EF4-FFF2-40B4-BE49-F238E27FC236}">
                <a16:creationId xmlns:a16="http://schemas.microsoft.com/office/drawing/2014/main" id="{6471FA19-0497-42CE-BD52-D28450E52B49}"/>
              </a:ext>
            </a:extLst>
          </p:cNvPr>
          <p:cNvSpPr txBox="1"/>
          <p:nvPr/>
        </p:nvSpPr>
        <p:spPr>
          <a:xfrm>
            <a:off x="3974624" y="4343401"/>
            <a:ext cx="4090352" cy="461665"/>
          </a:xfrm>
          <a:prstGeom prst="rect">
            <a:avLst/>
          </a:prstGeom>
          <a:noFill/>
        </p:spPr>
        <p:txBody>
          <a:bodyPr wrap="none" rtlCol="0">
            <a:spAutoFit/>
          </a:bodyPr>
          <a:lstStyle/>
          <a:p>
            <a:pPr algn="ctr"/>
            <a:r>
              <a:rPr lang="en-GB" sz="2400" dirty="0">
                <a:latin typeface="Myriad Pro" panose="020B0503030403020204" pitchFamily="34" charset="0"/>
              </a:rPr>
              <a:t>black + light green = orange</a:t>
            </a:r>
          </a:p>
        </p:txBody>
      </p:sp>
      <p:sp>
        <p:nvSpPr>
          <p:cNvPr id="9" name="TextBox 8">
            <a:extLst>
              <a:ext uri="{FF2B5EF4-FFF2-40B4-BE49-F238E27FC236}">
                <a16:creationId xmlns:a16="http://schemas.microsoft.com/office/drawing/2014/main" id="{720093B8-A1E7-40D7-8258-B3E0B0138DD6}"/>
              </a:ext>
            </a:extLst>
          </p:cNvPr>
          <p:cNvSpPr txBox="1"/>
          <p:nvPr/>
        </p:nvSpPr>
        <p:spPr>
          <a:xfrm>
            <a:off x="5296688" y="4868931"/>
            <a:ext cx="1446230" cy="461665"/>
          </a:xfrm>
          <a:prstGeom prst="rect">
            <a:avLst/>
          </a:prstGeom>
          <a:noFill/>
        </p:spPr>
        <p:txBody>
          <a:bodyPr wrap="none" rtlCol="0">
            <a:spAutoFit/>
          </a:bodyPr>
          <a:lstStyle/>
          <a:p>
            <a:pPr algn="ctr"/>
            <a:r>
              <a:rPr lang="en-GB" sz="2400" i="1" dirty="0">
                <a:latin typeface="Myriad Pro" panose="020B0503030403020204" pitchFamily="34" charset="0"/>
              </a:rPr>
              <a:t>b + g = o</a:t>
            </a:r>
          </a:p>
        </p:txBody>
      </p:sp>
      <p:sp>
        <p:nvSpPr>
          <p:cNvPr id="10" name="TextBox 9">
            <a:extLst>
              <a:ext uri="{FF2B5EF4-FFF2-40B4-BE49-F238E27FC236}">
                <a16:creationId xmlns:a16="http://schemas.microsoft.com/office/drawing/2014/main" id="{563A2A9F-4B5E-426E-B475-F115E3B2EE7E}"/>
              </a:ext>
            </a:extLst>
          </p:cNvPr>
          <p:cNvSpPr txBox="1"/>
          <p:nvPr/>
        </p:nvSpPr>
        <p:spPr>
          <a:xfrm>
            <a:off x="3974633" y="5394461"/>
            <a:ext cx="4090352" cy="461665"/>
          </a:xfrm>
          <a:prstGeom prst="rect">
            <a:avLst/>
          </a:prstGeom>
          <a:noFill/>
        </p:spPr>
        <p:txBody>
          <a:bodyPr wrap="none" rtlCol="0">
            <a:spAutoFit/>
          </a:bodyPr>
          <a:lstStyle/>
          <a:p>
            <a:pPr algn="ctr"/>
            <a:r>
              <a:rPr lang="en-GB" sz="2400" dirty="0">
                <a:latin typeface="Myriad Pro" panose="020B0503030403020204" pitchFamily="34" charset="0"/>
              </a:rPr>
              <a:t>orange = black + light green</a:t>
            </a:r>
          </a:p>
        </p:txBody>
      </p:sp>
      <p:sp>
        <p:nvSpPr>
          <p:cNvPr id="11" name="TextBox 10">
            <a:extLst>
              <a:ext uri="{FF2B5EF4-FFF2-40B4-BE49-F238E27FC236}">
                <a16:creationId xmlns:a16="http://schemas.microsoft.com/office/drawing/2014/main" id="{6A5A3CE2-B848-4A3E-B5B7-A763C557BF4E}"/>
              </a:ext>
            </a:extLst>
          </p:cNvPr>
          <p:cNvSpPr txBox="1"/>
          <p:nvPr/>
        </p:nvSpPr>
        <p:spPr>
          <a:xfrm>
            <a:off x="5296687" y="5927611"/>
            <a:ext cx="1446230" cy="461665"/>
          </a:xfrm>
          <a:prstGeom prst="rect">
            <a:avLst/>
          </a:prstGeom>
          <a:noFill/>
        </p:spPr>
        <p:txBody>
          <a:bodyPr wrap="none" rtlCol="0">
            <a:spAutoFit/>
          </a:bodyPr>
          <a:lstStyle/>
          <a:p>
            <a:pPr algn="ctr"/>
            <a:r>
              <a:rPr lang="en-GB" sz="2400" i="1" dirty="0">
                <a:latin typeface="Myriad Pro" panose="020B0503030403020204" pitchFamily="34" charset="0"/>
              </a:rPr>
              <a:t>o = b + g</a:t>
            </a:r>
          </a:p>
        </p:txBody>
      </p:sp>
    </p:spTree>
    <p:extLst>
      <p:ext uri="{BB962C8B-B14F-4D97-AF65-F5344CB8AC3E}">
        <p14:creationId xmlns:p14="http://schemas.microsoft.com/office/powerpoint/2010/main" val="11433878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10" grpId="0"/>
      <p:bldP spid="11" grpId="0"/>
    </p:bld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6, Unit 1, Learning Outcome 22</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1374538311"/>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22</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explain how increasing or decreasing the minuend affects the difference (2)</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8178900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6, Unit 1, Learning Outcome 22</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3"/>
              </a:rPr>
              <a:t>1.29 Using equivalence and the compensation category to calculate</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2100285759"/>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4:3 – 4:4</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35-36</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4"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10" name="Picture Placeholder 9" descr="A picture containing text  Description automatically generated">
            <a:extLst>
              <a:ext uri="{FF2B5EF4-FFF2-40B4-BE49-F238E27FC236}">
                <a16:creationId xmlns:a16="http://schemas.microsoft.com/office/drawing/2014/main" id="{96CB3017-4620-4465-BCF5-EAF71C596A98}"/>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222" b="222"/>
          <a:stretch>
            <a:fillRect/>
          </a:stretch>
        </p:blipFill>
        <p:spPr/>
      </p:pic>
    </p:spTree>
    <p:extLst>
      <p:ext uri="{BB962C8B-B14F-4D97-AF65-F5344CB8AC3E}">
        <p14:creationId xmlns:p14="http://schemas.microsoft.com/office/powerpoint/2010/main" val="275400346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1.29 Equivalence and compensation – step 4:3</a:t>
            </a:r>
          </a:p>
        </p:txBody>
      </p:sp>
      <p:sp>
        <p:nvSpPr>
          <p:cNvPr id="31" name="TextBox 30">
            <a:extLst>
              <a:ext uri="{FF2B5EF4-FFF2-40B4-BE49-F238E27FC236}">
                <a16:creationId xmlns:a16="http://schemas.microsoft.com/office/drawing/2014/main" id="{7925443B-3F24-41FA-9E73-155A20F20670}"/>
              </a:ext>
            </a:extLst>
          </p:cNvPr>
          <p:cNvSpPr txBox="1"/>
          <p:nvPr/>
        </p:nvSpPr>
        <p:spPr bwMode="auto">
          <a:xfrm>
            <a:off x="4049544" y="1766213"/>
            <a:ext cx="5277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16</a:t>
            </a:r>
          </a:p>
        </p:txBody>
      </p:sp>
      <p:sp>
        <p:nvSpPr>
          <p:cNvPr id="33" name="TextBox 32">
            <a:extLst>
              <a:ext uri="{FF2B5EF4-FFF2-40B4-BE49-F238E27FC236}">
                <a16:creationId xmlns:a16="http://schemas.microsoft.com/office/drawing/2014/main" id="{96CCFF02-48E2-4CE4-8B25-E6A7E2956B93}"/>
              </a:ext>
            </a:extLst>
          </p:cNvPr>
          <p:cNvSpPr txBox="1"/>
          <p:nvPr/>
        </p:nvSpPr>
        <p:spPr bwMode="auto">
          <a:xfrm>
            <a:off x="5945291" y="1766213"/>
            <a:ext cx="5277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14</a:t>
            </a:r>
          </a:p>
        </p:txBody>
      </p:sp>
      <p:sp>
        <p:nvSpPr>
          <p:cNvPr id="34" name="TextBox 33">
            <a:extLst>
              <a:ext uri="{FF2B5EF4-FFF2-40B4-BE49-F238E27FC236}">
                <a16:creationId xmlns:a16="http://schemas.microsoft.com/office/drawing/2014/main" id="{DBB41D87-11E2-4A05-A999-D2BBDCF7C8E9}"/>
              </a:ext>
            </a:extLst>
          </p:cNvPr>
          <p:cNvSpPr txBox="1"/>
          <p:nvPr/>
        </p:nvSpPr>
        <p:spPr bwMode="auto">
          <a:xfrm>
            <a:off x="7728607" y="1766213"/>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2</a:t>
            </a:r>
          </a:p>
        </p:txBody>
      </p:sp>
      <p:grpSp>
        <p:nvGrpSpPr>
          <p:cNvPr id="45" name="Group 44">
            <a:extLst>
              <a:ext uri="{FF2B5EF4-FFF2-40B4-BE49-F238E27FC236}">
                <a16:creationId xmlns:a16="http://schemas.microsoft.com/office/drawing/2014/main" id="{6A678E4C-58C5-476A-A37E-FEFF879E6371}"/>
              </a:ext>
            </a:extLst>
          </p:cNvPr>
          <p:cNvGrpSpPr/>
          <p:nvPr/>
        </p:nvGrpSpPr>
        <p:grpSpPr>
          <a:xfrm>
            <a:off x="4065573" y="4628603"/>
            <a:ext cx="4014412" cy="461665"/>
            <a:chOff x="2541573" y="4628602"/>
            <a:chExt cx="4014412" cy="461665"/>
          </a:xfrm>
        </p:grpSpPr>
        <p:sp>
          <p:nvSpPr>
            <p:cNvPr id="32" name="TextBox 31">
              <a:extLst>
                <a:ext uri="{FF2B5EF4-FFF2-40B4-BE49-F238E27FC236}">
                  <a16:creationId xmlns:a16="http://schemas.microsoft.com/office/drawing/2014/main" id="{AA5D6178-9051-4844-A12C-F3B66A856DBF}"/>
                </a:ext>
              </a:extLst>
            </p:cNvPr>
            <p:cNvSpPr txBox="1"/>
            <p:nvPr/>
          </p:nvSpPr>
          <p:spPr bwMode="auto">
            <a:xfrm>
              <a:off x="3549594" y="4628602"/>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Arial" panose="020B0604020202020204" pitchFamily="34" charset="0"/>
                  <a:ea typeface="Myriad Pro Semibold" charset="0"/>
                  <a:cs typeface="Arial" panose="020B0604020202020204" pitchFamily="34" charset="0"/>
                </a:rPr>
                <a:t>−</a:t>
              </a:r>
              <a:endParaRPr lang="en-GB" sz="2400" dirty="0">
                <a:latin typeface="Myriad Pro Semibold"/>
                <a:ea typeface="Myriad Pro Semibold" charset="0"/>
                <a:cs typeface="Myriad Pro Semibold" charset="0"/>
              </a:endParaRPr>
            </a:p>
          </p:txBody>
        </p:sp>
        <p:sp>
          <p:nvSpPr>
            <p:cNvPr id="35" name="TextBox 34">
              <a:extLst>
                <a:ext uri="{FF2B5EF4-FFF2-40B4-BE49-F238E27FC236}">
                  <a16:creationId xmlns:a16="http://schemas.microsoft.com/office/drawing/2014/main" id="{1B0ED3F8-7B87-4E76-9D80-7A4F6583FFBB}"/>
                </a:ext>
              </a:extLst>
            </p:cNvPr>
            <p:cNvSpPr txBox="1"/>
            <p:nvPr/>
          </p:nvSpPr>
          <p:spPr bwMode="auto">
            <a:xfrm>
              <a:off x="6204607" y="4628602"/>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4</a:t>
              </a:r>
            </a:p>
          </p:txBody>
        </p:sp>
        <p:sp>
          <p:nvSpPr>
            <p:cNvPr id="36" name="TextBox 35">
              <a:extLst>
                <a:ext uri="{FF2B5EF4-FFF2-40B4-BE49-F238E27FC236}">
                  <a16:creationId xmlns:a16="http://schemas.microsoft.com/office/drawing/2014/main" id="{9C59F62D-58C4-441D-BFFB-9BA5282F7392}"/>
                </a:ext>
              </a:extLst>
            </p:cNvPr>
            <p:cNvSpPr txBox="1"/>
            <p:nvPr/>
          </p:nvSpPr>
          <p:spPr bwMode="auto">
            <a:xfrm>
              <a:off x="4410069" y="4628602"/>
              <a:ext cx="5277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14</a:t>
              </a:r>
            </a:p>
          </p:txBody>
        </p:sp>
        <p:sp>
          <p:nvSpPr>
            <p:cNvPr id="37" name="TextBox 36">
              <a:extLst>
                <a:ext uri="{FF2B5EF4-FFF2-40B4-BE49-F238E27FC236}">
                  <a16:creationId xmlns:a16="http://schemas.microsoft.com/office/drawing/2014/main" id="{89E0B419-30FD-4540-A908-B3EED5339B2D}"/>
                </a:ext>
              </a:extLst>
            </p:cNvPr>
            <p:cNvSpPr txBox="1"/>
            <p:nvPr/>
          </p:nvSpPr>
          <p:spPr bwMode="auto">
            <a:xfrm>
              <a:off x="2541573" y="4628602"/>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18</a:t>
              </a:r>
            </a:p>
          </p:txBody>
        </p:sp>
        <p:sp>
          <p:nvSpPr>
            <p:cNvPr id="38" name="TextBox 37">
              <a:extLst>
                <a:ext uri="{FF2B5EF4-FFF2-40B4-BE49-F238E27FC236}">
                  <a16:creationId xmlns:a16="http://schemas.microsoft.com/office/drawing/2014/main" id="{17F9B7AC-46EA-4120-B78C-9CA98458A4BB}"/>
                </a:ext>
              </a:extLst>
            </p:cNvPr>
            <p:cNvSpPr txBox="1"/>
            <p:nvPr/>
          </p:nvSpPr>
          <p:spPr bwMode="auto">
            <a:xfrm>
              <a:off x="5303461" y="4628602"/>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a:t>
              </a:r>
            </a:p>
          </p:txBody>
        </p:sp>
      </p:grpSp>
      <p:sp>
        <p:nvSpPr>
          <p:cNvPr id="39" name="TextBox 38">
            <a:extLst>
              <a:ext uri="{FF2B5EF4-FFF2-40B4-BE49-F238E27FC236}">
                <a16:creationId xmlns:a16="http://schemas.microsoft.com/office/drawing/2014/main" id="{CB56B8E0-0ACC-41DA-A6DA-5266F16CBFA6}"/>
              </a:ext>
            </a:extLst>
          </p:cNvPr>
          <p:cNvSpPr txBox="1"/>
          <p:nvPr/>
        </p:nvSpPr>
        <p:spPr bwMode="auto">
          <a:xfrm>
            <a:off x="6827461" y="1766213"/>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a:t>
            </a:r>
          </a:p>
        </p:txBody>
      </p:sp>
      <p:sp>
        <p:nvSpPr>
          <p:cNvPr id="40" name="TextBox 39">
            <a:extLst>
              <a:ext uri="{FF2B5EF4-FFF2-40B4-BE49-F238E27FC236}">
                <a16:creationId xmlns:a16="http://schemas.microsoft.com/office/drawing/2014/main" id="{350A1654-FF20-470E-98F1-B23007807509}"/>
              </a:ext>
            </a:extLst>
          </p:cNvPr>
          <p:cNvSpPr txBox="1"/>
          <p:nvPr/>
        </p:nvSpPr>
        <p:spPr bwMode="auto">
          <a:xfrm>
            <a:off x="5073594" y="1766213"/>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Arial" panose="020B0604020202020204" pitchFamily="34" charset="0"/>
                <a:ea typeface="Myriad Pro Semibold" charset="0"/>
                <a:cs typeface="Arial" panose="020B0604020202020204" pitchFamily="34" charset="0"/>
              </a:rPr>
              <a:t>−</a:t>
            </a:r>
            <a:endParaRPr lang="en-GB" sz="2400" dirty="0">
              <a:latin typeface="Myriad Pro Semibold"/>
              <a:ea typeface="Myriad Pro Semibold" charset="0"/>
              <a:cs typeface="Myriad Pro Semibold" charset="0"/>
            </a:endParaRPr>
          </a:p>
        </p:txBody>
      </p:sp>
      <p:sp>
        <p:nvSpPr>
          <p:cNvPr id="41" name="TextBox 40">
            <a:extLst>
              <a:ext uri="{FF2B5EF4-FFF2-40B4-BE49-F238E27FC236}">
                <a16:creationId xmlns:a16="http://schemas.microsoft.com/office/drawing/2014/main" id="{C00D0D8F-D5B7-40C1-98A4-B1AA124EF43B}"/>
              </a:ext>
            </a:extLst>
          </p:cNvPr>
          <p:cNvSpPr txBox="1"/>
          <p:nvPr/>
        </p:nvSpPr>
        <p:spPr bwMode="auto">
          <a:xfrm>
            <a:off x="3691492" y="3197409"/>
            <a:ext cx="61106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+ 2</a:t>
            </a:r>
            <a:endParaRPr lang="en-GB" sz="2400" dirty="0">
              <a:solidFill>
                <a:srgbClr val="959595"/>
              </a:solidFill>
              <a:latin typeface="Comic Sans MS" panose="030F0702030302020204" pitchFamily="66" charset="0"/>
              <a:ea typeface="Myriad Pro Semibold" charset="0"/>
              <a:cs typeface="Myriad Pro Semibold" charset="0"/>
            </a:endParaRPr>
          </a:p>
        </p:txBody>
      </p:sp>
      <p:sp>
        <p:nvSpPr>
          <p:cNvPr id="42" name="TextBox 41">
            <a:extLst>
              <a:ext uri="{FF2B5EF4-FFF2-40B4-BE49-F238E27FC236}">
                <a16:creationId xmlns:a16="http://schemas.microsoft.com/office/drawing/2014/main" id="{E2EF2477-CF3B-4F21-9242-1BFD038EC4C7}"/>
              </a:ext>
            </a:extLst>
          </p:cNvPr>
          <p:cNvSpPr txBox="1"/>
          <p:nvPr/>
        </p:nvSpPr>
        <p:spPr bwMode="auto">
          <a:xfrm>
            <a:off x="7895086" y="3197409"/>
            <a:ext cx="51969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+2</a:t>
            </a:r>
            <a:endParaRPr lang="en-GB" sz="2400" dirty="0">
              <a:solidFill>
                <a:srgbClr val="959595"/>
              </a:solidFill>
              <a:latin typeface="Comic Sans MS" panose="030F0702030302020204" pitchFamily="66" charset="0"/>
              <a:ea typeface="Myriad Pro Semibold" charset="0"/>
              <a:cs typeface="Myriad Pro Semibold" charset="0"/>
            </a:endParaRPr>
          </a:p>
        </p:txBody>
      </p:sp>
      <p:pic>
        <p:nvPicPr>
          <p:cNvPr id="43" name="Picture 42" descr="A close up of a logo  Description generated with high confidence">
            <a:extLst>
              <a:ext uri="{FF2B5EF4-FFF2-40B4-BE49-F238E27FC236}">
                <a16:creationId xmlns:a16="http://schemas.microsoft.com/office/drawing/2014/main" id="{E2F6EFEA-F330-472D-A305-9C9868A2AFF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00352" y="2732805"/>
            <a:ext cx="194527" cy="1390870"/>
          </a:xfrm>
          <a:prstGeom prst="rect">
            <a:avLst/>
          </a:prstGeom>
        </p:spPr>
      </p:pic>
      <p:pic>
        <p:nvPicPr>
          <p:cNvPr id="44" name="Picture 43" descr="A close up of a logo  Description generated with high confidence">
            <a:extLst>
              <a:ext uri="{FF2B5EF4-FFF2-40B4-BE49-F238E27FC236}">
                <a16:creationId xmlns:a16="http://schemas.microsoft.com/office/drawing/2014/main" id="{34B410B2-97D2-42A0-9B59-DEC040CAF37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16137" y="2732805"/>
            <a:ext cx="194527" cy="1390870"/>
          </a:xfrm>
          <a:prstGeom prst="rect">
            <a:avLst/>
          </a:prstGeom>
        </p:spPr>
      </p:pic>
    </p:spTree>
    <p:extLst>
      <p:ext uri="{BB962C8B-B14F-4D97-AF65-F5344CB8AC3E}">
        <p14:creationId xmlns:p14="http://schemas.microsoft.com/office/powerpoint/2010/main" val="18748823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wipe(up)">
                                      <p:cBhvr>
                                        <p:cTn id="7" dur="500"/>
                                        <p:tgtEl>
                                          <p:spTgt spid="4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fade">
                                      <p:cBhvr>
                                        <p:cTn id="10" dur="500"/>
                                        <p:tgtEl>
                                          <p:spTgt spid="41"/>
                                        </p:tgtEl>
                                      </p:cBhvr>
                                    </p:animEffect>
                                  </p:childTnLst>
                                </p:cTn>
                              </p:par>
                              <p:par>
                                <p:cTn id="11" presetID="22" presetClass="entr" presetSubtype="1" fill="hold" nodeType="with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wipe(up)">
                                      <p:cBhvr>
                                        <p:cTn id="13" dur="500"/>
                                        <p:tgtEl>
                                          <p:spTgt spid="4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2"/>
                                        </p:tgtEl>
                                        <p:attrNameLst>
                                          <p:attrName>style.visibility</p:attrName>
                                        </p:attrNameLst>
                                      </p:cBhvr>
                                      <p:to>
                                        <p:strVal val="visible"/>
                                      </p:to>
                                    </p:set>
                                    <p:animEffect transition="in" filter="fade">
                                      <p:cBhvr>
                                        <p:cTn id="16" dur="500"/>
                                        <p:tgtEl>
                                          <p:spTgt spid="42"/>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45"/>
                                        </p:tgtEl>
                                        <p:attrNameLst>
                                          <p:attrName>style.visibility</p:attrName>
                                        </p:attrNameLst>
                                      </p:cBhvr>
                                      <p:to>
                                        <p:strVal val="visible"/>
                                      </p:to>
                                    </p:set>
                                    <p:animEffect transition="in" filter="fade">
                                      <p:cBhvr>
                                        <p:cTn id="21"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2" grpId="0"/>
    </p:bld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1.29 Equivalence and compensation – step 4:3</a:t>
            </a:r>
          </a:p>
        </p:txBody>
      </p:sp>
      <p:sp>
        <p:nvSpPr>
          <p:cNvPr id="3" name="TextBox 2">
            <a:extLst>
              <a:ext uri="{FF2B5EF4-FFF2-40B4-BE49-F238E27FC236}">
                <a16:creationId xmlns:a16="http://schemas.microsoft.com/office/drawing/2014/main" id="{6545D9D8-C2AF-40D2-9C96-2C3F87991FBD}"/>
              </a:ext>
            </a:extLst>
          </p:cNvPr>
          <p:cNvSpPr txBox="1"/>
          <p:nvPr/>
        </p:nvSpPr>
        <p:spPr bwMode="auto">
          <a:xfrm>
            <a:off x="3970996" y="1766213"/>
            <a:ext cx="6848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172</a:t>
            </a:r>
          </a:p>
        </p:txBody>
      </p:sp>
      <p:sp>
        <p:nvSpPr>
          <p:cNvPr id="4" name="TextBox 3">
            <a:extLst>
              <a:ext uri="{FF2B5EF4-FFF2-40B4-BE49-F238E27FC236}">
                <a16:creationId xmlns:a16="http://schemas.microsoft.com/office/drawing/2014/main" id="{AF2FE968-5F09-4F67-9243-CBDE781CD50C}"/>
              </a:ext>
            </a:extLst>
          </p:cNvPr>
          <p:cNvSpPr txBox="1"/>
          <p:nvPr/>
        </p:nvSpPr>
        <p:spPr bwMode="auto">
          <a:xfrm>
            <a:off x="5866744" y="1766213"/>
            <a:ext cx="6848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138</a:t>
            </a:r>
          </a:p>
        </p:txBody>
      </p:sp>
      <p:sp>
        <p:nvSpPr>
          <p:cNvPr id="5" name="TextBox 4">
            <a:extLst>
              <a:ext uri="{FF2B5EF4-FFF2-40B4-BE49-F238E27FC236}">
                <a16:creationId xmlns:a16="http://schemas.microsoft.com/office/drawing/2014/main" id="{16E86617-9A56-402D-B223-807E940C5A76}"/>
              </a:ext>
            </a:extLst>
          </p:cNvPr>
          <p:cNvSpPr txBox="1"/>
          <p:nvPr/>
        </p:nvSpPr>
        <p:spPr bwMode="auto">
          <a:xfrm>
            <a:off x="7645251" y="1766213"/>
            <a:ext cx="51809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34</a:t>
            </a:r>
          </a:p>
        </p:txBody>
      </p:sp>
      <p:grpSp>
        <p:nvGrpSpPr>
          <p:cNvPr id="21" name="Group 20">
            <a:extLst>
              <a:ext uri="{FF2B5EF4-FFF2-40B4-BE49-F238E27FC236}">
                <a16:creationId xmlns:a16="http://schemas.microsoft.com/office/drawing/2014/main" id="{CBA76266-A363-439B-93F2-14677B5A9730}"/>
              </a:ext>
            </a:extLst>
          </p:cNvPr>
          <p:cNvGrpSpPr/>
          <p:nvPr/>
        </p:nvGrpSpPr>
        <p:grpSpPr>
          <a:xfrm>
            <a:off x="3982219" y="4628603"/>
            <a:ext cx="4181123" cy="461665"/>
            <a:chOff x="2458218" y="4628602"/>
            <a:chExt cx="4181123" cy="461665"/>
          </a:xfrm>
        </p:grpSpPr>
        <p:sp>
          <p:nvSpPr>
            <p:cNvPr id="7" name="TextBox 6">
              <a:extLst>
                <a:ext uri="{FF2B5EF4-FFF2-40B4-BE49-F238E27FC236}">
                  <a16:creationId xmlns:a16="http://schemas.microsoft.com/office/drawing/2014/main" id="{258F4D0C-2443-4C69-8A1B-9E45EF8815CC}"/>
                </a:ext>
              </a:extLst>
            </p:cNvPr>
            <p:cNvSpPr txBox="1"/>
            <p:nvPr/>
          </p:nvSpPr>
          <p:spPr bwMode="auto">
            <a:xfrm>
              <a:off x="3549594" y="4628602"/>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Arial" panose="020B0604020202020204" pitchFamily="34" charset="0"/>
                  <a:ea typeface="Myriad Pro Semibold" charset="0"/>
                  <a:cs typeface="Arial" panose="020B0604020202020204" pitchFamily="34" charset="0"/>
                </a:rPr>
                <a:t>−</a:t>
              </a:r>
              <a:endParaRPr lang="en-GB" sz="2400" dirty="0">
                <a:latin typeface="Myriad Pro Semibold"/>
                <a:ea typeface="Myriad Pro Semibold" charset="0"/>
                <a:cs typeface="Myriad Pro Semibold" charset="0"/>
              </a:endParaRPr>
            </a:p>
          </p:txBody>
        </p:sp>
        <p:sp>
          <p:nvSpPr>
            <p:cNvPr id="8" name="TextBox 7">
              <a:extLst>
                <a:ext uri="{FF2B5EF4-FFF2-40B4-BE49-F238E27FC236}">
                  <a16:creationId xmlns:a16="http://schemas.microsoft.com/office/drawing/2014/main" id="{9D0B4F69-8468-4AA3-B6A8-61E9B961ABAF}"/>
                </a:ext>
              </a:extLst>
            </p:cNvPr>
            <p:cNvSpPr txBox="1"/>
            <p:nvPr/>
          </p:nvSpPr>
          <p:spPr bwMode="auto">
            <a:xfrm>
              <a:off x="6121250" y="4628602"/>
              <a:ext cx="51809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14</a:t>
              </a:r>
            </a:p>
          </p:txBody>
        </p:sp>
        <p:sp>
          <p:nvSpPr>
            <p:cNvPr id="9" name="TextBox 8">
              <a:extLst>
                <a:ext uri="{FF2B5EF4-FFF2-40B4-BE49-F238E27FC236}">
                  <a16:creationId xmlns:a16="http://schemas.microsoft.com/office/drawing/2014/main" id="{2324BAA8-4028-4825-B15D-800E195EE56A}"/>
                </a:ext>
              </a:extLst>
            </p:cNvPr>
            <p:cNvSpPr txBox="1"/>
            <p:nvPr/>
          </p:nvSpPr>
          <p:spPr bwMode="auto">
            <a:xfrm>
              <a:off x="4331522" y="4628602"/>
              <a:ext cx="6848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138</a:t>
              </a:r>
            </a:p>
          </p:txBody>
        </p:sp>
        <p:sp>
          <p:nvSpPr>
            <p:cNvPr id="10" name="TextBox 9">
              <a:extLst>
                <a:ext uri="{FF2B5EF4-FFF2-40B4-BE49-F238E27FC236}">
                  <a16:creationId xmlns:a16="http://schemas.microsoft.com/office/drawing/2014/main" id="{DBEEB004-1034-4E4D-A46F-1431C9BABDFD}"/>
                </a:ext>
              </a:extLst>
            </p:cNvPr>
            <p:cNvSpPr txBox="1"/>
            <p:nvPr/>
          </p:nvSpPr>
          <p:spPr bwMode="auto">
            <a:xfrm>
              <a:off x="2458218" y="4628602"/>
              <a:ext cx="6848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152</a:t>
              </a:r>
            </a:p>
          </p:txBody>
        </p:sp>
        <p:sp>
          <p:nvSpPr>
            <p:cNvPr id="11" name="TextBox 10">
              <a:extLst>
                <a:ext uri="{FF2B5EF4-FFF2-40B4-BE49-F238E27FC236}">
                  <a16:creationId xmlns:a16="http://schemas.microsoft.com/office/drawing/2014/main" id="{00C95C60-3705-4260-89E2-397C80FB44C5}"/>
                </a:ext>
              </a:extLst>
            </p:cNvPr>
            <p:cNvSpPr txBox="1"/>
            <p:nvPr/>
          </p:nvSpPr>
          <p:spPr bwMode="auto">
            <a:xfrm>
              <a:off x="5371459" y="4628602"/>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a:t>
              </a:r>
            </a:p>
          </p:txBody>
        </p:sp>
      </p:grpSp>
      <p:sp>
        <p:nvSpPr>
          <p:cNvPr id="12" name="TextBox 11">
            <a:extLst>
              <a:ext uri="{FF2B5EF4-FFF2-40B4-BE49-F238E27FC236}">
                <a16:creationId xmlns:a16="http://schemas.microsoft.com/office/drawing/2014/main" id="{A3E11879-1AB8-45D1-97BD-D80D53BA73EE}"/>
              </a:ext>
            </a:extLst>
          </p:cNvPr>
          <p:cNvSpPr txBox="1"/>
          <p:nvPr/>
        </p:nvSpPr>
        <p:spPr bwMode="auto">
          <a:xfrm>
            <a:off x="6895459" y="1766213"/>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a:t>
            </a:r>
          </a:p>
        </p:txBody>
      </p:sp>
      <p:sp>
        <p:nvSpPr>
          <p:cNvPr id="13" name="TextBox 12">
            <a:extLst>
              <a:ext uri="{FF2B5EF4-FFF2-40B4-BE49-F238E27FC236}">
                <a16:creationId xmlns:a16="http://schemas.microsoft.com/office/drawing/2014/main" id="{AD8D217B-3710-4FAC-88FF-5769F2CC6536}"/>
              </a:ext>
            </a:extLst>
          </p:cNvPr>
          <p:cNvSpPr txBox="1"/>
          <p:nvPr/>
        </p:nvSpPr>
        <p:spPr bwMode="auto">
          <a:xfrm>
            <a:off x="5073594" y="1766213"/>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Arial" panose="020B0604020202020204" pitchFamily="34" charset="0"/>
                <a:ea typeface="Myriad Pro Semibold" charset="0"/>
                <a:cs typeface="Arial" panose="020B0604020202020204" pitchFamily="34" charset="0"/>
              </a:rPr>
              <a:t>−</a:t>
            </a:r>
            <a:endParaRPr lang="en-GB" sz="2400" dirty="0">
              <a:latin typeface="Myriad Pro Semibold"/>
              <a:ea typeface="Myriad Pro Semibold" charset="0"/>
              <a:cs typeface="Myriad Pro Semibold" charset="0"/>
            </a:endParaRPr>
          </a:p>
        </p:txBody>
      </p:sp>
      <p:sp>
        <p:nvSpPr>
          <p:cNvPr id="14" name="TextBox 13">
            <a:extLst>
              <a:ext uri="{FF2B5EF4-FFF2-40B4-BE49-F238E27FC236}">
                <a16:creationId xmlns:a16="http://schemas.microsoft.com/office/drawing/2014/main" id="{EFC62B32-8737-46C5-A969-15609571322E}"/>
              </a:ext>
            </a:extLst>
          </p:cNvPr>
          <p:cNvSpPr txBox="1"/>
          <p:nvPr/>
        </p:nvSpPr>
        <p:spPr bwMode="auto">
          <a:xfrm>
            <a:off x="3229262" y="3197409"/>
            <a:ext cx="83067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Arial" panose="020B0604020202020204" pitchFamily="34" charset="0"/>
                <a:ea typeface="Myriad Pro Semibold" charset="0"/>
                <a:cs typeface="Arial" panose="020B0604020202020204" pitchFamily="34" charset="0"/>
              </a:rPr>
              <a:t>−</a:t>
            </a:r>
            <a:r>
              <a:rPr lang="en-GB" sz="2400" dirty="0">
                <a:solidFill>
                  <a:srgbClr val="959595"/>
                </a:solidFill>
                <a:latin typeface="Comic Sans MS" panose="030F0702030302020204" pitchFamily="66" charset="0"/>
                <a:ea typeface="Myriad Pro Semibold" charset="0"/>
                <a:cs typeface="Arial" panose="020B0604020202020204" pitchFamily="34" charset="0"/>
              </a:rPr>
              <a:t> 20</a:t>
            </a:r>
            <a:endParaRPr lang="en-GB" sz="2400" dirty="0">
              <a:solidFill>
                <a:srgbClr val="959595"/>
              </a:solidFill>
              <a:latin typeface="Comic Sans MS" panose="030F0702030302020204" pitchFamily="66" charset="0"/>
              <a:ea typeface="Myriad Pro Semibold" charset="0"/>
              <a:cs typeface="Myriad Pro Semibold" charset="0"/>
            </a:endParaRPr>
          </a:p>
        </p:txBody>
      </p:sp>
      <p:sp>
        <p:nvSpPr>
          <p:cNvPr id="15" name="TextBox 14">
            <a:extLst>
              <a:ext uri="{FF2B5EF4-FFF2-40B4-BE49-F238E27FC236}">
                <a16:creationId xmlns:a16="http://schemas.microsoft.com/office/drawing/2014/main" id="{1D91D30C-FFC0-4E76-AA32-C659FD69FCB4}"/>
              </a:ext>
            </a:extLst>
          </p:cNvPr>
          <p:cNvSpPr txBox="1"/>
          <p:nvPr/>
        </p:nvSpPr>
        <p:spPr bwMode="auto">
          <a:xfrm>
            <a:off x="8120596" y="3197409"/>
            <a:ext cx="83067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Arial" panose="020B0604020202020204" pitchFamily="34" charset="0"/>
                <a:ea typeface="Myriad Pro Semibold" charset="0"/>
                <a:cs typeface="Arial" panose="020B0604020202020204" pitchFamily="34" charset="0"/>
              </a:rPr>
              <a:t>−</a:t>
            </a:r>
            <a:r>
              <a:rPr lang="en-GB" sz="2400" dirty="0">
                <a:solidFill>
                  <a:srgbClr val="959595"/>
                </a:solidFill>
                <a:latin typeface="Comic Sans MS" panose="030F0702030302020204" pitchFamily="66" charset="0"/>
                <a:ea typeface="Myriad Pro Semibold" charset="0"/>
                <a:cs typeface="Arial" panose="020B0604020202020204" pitchFamily="34" charset="0"/>
              </a:rPr>
              <a:t> 20</a:t>
            </a:r>
            <a:endParaRPr lang="en-GB" sz="2400" dirty="0">
              <a:solidFill>
                <a:srgbClr val="959595"/>
              </a:solidFill>
              <a:latin typeface="Comic Sans MS" panose="030F0702030302020204" pitchFamily="66" charset="0"/>
              <a:ea typeface="Myriad Pro Semibold" charset="0"/>
              <a:cs typeface="Myriad Pro Semibold" charset="0"/>
            </a:endParaRPr>
          </a:p>
        </p:txBody>
      </p:sp>
      <p:pic>
        <p:nvPicPr>
          <p:cNvPr id="16" name="Picture 15" descr="A close up of a logo  Description generated with high confidence">
            <a:extLst>
              <a:ext uri="{FF2B5EF4-FFF2-40B4-BE49-F238E27FC236}">
                <a16:creationId xmlns:a16="http://schemas.microsoft.com/office/drawing/2014/main" id="{E058D40F-D9B5-4083-AD15-429D4E4669A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00352" y="2732805"/>
            <a:ext cx="194527" cy="1390870"/>
          </a:xfrm>
          <a:prstGeom prst="rect">
            <a:avLst/>
          </a:prstGeom>
        </p:spPr>
      </p:pic>
      <p:pic>
        <p:nvPicPr>
          <p:cNvPr id="17" name="Picture 16" descr="A close up of a logo  Description generated with high confidence">
            <a:extLst>
              <a:ext uri="{FF2B5EF4-FFF2-40B4-BE49-F238E27FC236}">
                <a16:creationId xmlns:a16="http://schemas.microsoft.com/office/drawing/2014/main" id="{31719A56-65AF-4919-820C-0A6470EAEB3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16137" y="2732805"/>
            <a:ext cx="194527" cy="1390870"/>
          </a:xfrm>
          <a:prstGeom prst="rect">
            <a:avLst/>
          </a:prstGeom>
        </p:spPr>
      </p:pic>
    </p:spTree>
    <p:extLst>
      <p:ext uri="{BB962C8B-B14F-4D97-AF65-F5344CB8AC3E}">
        <p14:creationId xmlns:p14="http://schemas.microsoft.com/office/powerpoint/2010/main" val="35959472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up)">
                                      <p:cBhvr>
                                        <p:cTn id="7" dur="500"/>
                                        <p:tgtEl>
                                          <p:spTgt spid="1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par>
                                <p:cTn id="11" presetID="22" presetClass="entr" presetSubtype="1"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up)">
                                      <p:cBhvr>
                                        <p:cTn id="13" dur="500"/>
                                        <p:tgtEl>
                                          <p:spTgt spid="1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EDAE78-2297-4C93-80B1-839F45DB3455}"/>
              </a:ext>
            </a:extLst>
          </p:cNvPr>
          <p:cNvSpPr>
            <a:spLocks noGrp="1"/>
          </p:cNvSpPr>
          <p:nvPr>
            <p:ph type="title"/>
          </p:nvPr>
        </p:nvSpPr>
        <p:spPr/>
        <p:txBody>
          <a:bodyPr/>
          <a:lstStyle/>
          <a:p>
            <a:r>
              <a:rPr lang="en-GB" dirty="0"/>
              <a:t>6AS/MD-2 Derive related calculations</a:t>
            </a:r>
          </a:p>
        </p:txBody>
      </p:sp>
      <p:sp>
        <p:nvSpPr>
          <p:cNvPr id="6" name="TextBox 5">
            <a:extLst>
              <a:ext uri="{FF2B5EF4-FFF2-40B4-BE49-F238E27FC236}">
                <a16:creationId xmlns:a16="http://schemas.microsoft.com/office/drawing/2014/main" id="{DA728999-DAFF-4A71-A141-321439EFE6C9}"/>
              </a:ext>
            </a:extLst>
          </p:cNvPr>
          <p:cNvSpPr txBox="1"/>
          <p:nvPr/>
        </p:nvSpPr>
        <p:spPr>
          <a:xfrm>
            <a:off x="1271464" y="2028776"/>
            <a:ext cx="4220542" cy="584775"/>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625 – 148 = 477</a:t>
            </a:r>
          </a:p>
        </p:txBody>
      </p:sp>
      <p:sp>
        <p:nvSpPr>
          <p:cNvPr id="7" name="Rectangle 4"/>
          <p:cNvSpPr>
            <a:spLocks noChangeArrowheads="1"/>
          </p:cNvSpPr>
          <p:nvPr/>
        </p:nvSpPr>
        <p:spPr bwMode="auto">
          <a:xfrm>
            <a:off x="1524001" y="383401"/>
            <a:ext cx="184731"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br>
              <a:rPr kumimoji="0" lang="en-GB" altLang="en-US" sz="1200" b="0" i="0" u="none" strike="noStrike" kern="1200" cap="none" spc="0" normalizeH="0" baseline="0" noProof="0">
                <a:ln>
                  <a:noFill/>
                </a:ln>
                <a:solidFill>
                  <a:srgbClr val="0D0D0D"/>
                </a:solidFill>
                <a:effectLst/>
                <a:uLnTx/>
                <a:uFillTx/>
                <a:latin typeface="Arial" panose="020B0604020202020204" pitchFamily="34" charset="0"/>
                <a:ea typeface="Malgun Gothic" panose="020B0503020000020004" pitchFamily="34" charset="-127"/>
                <a:cs typeface="Arial" panose="020B0604020202020204" pitchFamily="34" charset="0"/>
              </a:rPr>
            </a:br>
            <a:endParaRPr kumimoji="0" lang="en-GB" altLang="en-US" sz="28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8" name="TextBox 7">
            <a:extLst>
              <a:ext uri="{FF2B5EF4-FFF2-40B4-BE49-F238E27FC236}">
                <a16:creationId xmlns:a16="http://schemas.microsoft.com/office/drawing/2014/main" id="{8C488E6A-83BD-4490-AD6C-C0C51536FB8D}"/>
              </a:ext>
            </a:extLst>
          </p:cNvPr>
          <p:cNvSpPr txBox="1"/>
          <p:nvPr/>
        </p:nvSpPr>
        <p:spPr>
          <a:xfrm>
            <a:off x="1271464" y="3097580"/>
            <a:ext cx="4220542" cy="584775"/>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625 – 248 = </a:t>
            </a:r>
          </a:p>
        </p:txBody>
      </p:sp>
      <p:sp>
        <p:nvSpPr>
          <p:cNvPr id="3" name="Rectangle 2">
            <a:extLst>
              <a:ext uri="{FF2B5EF4-FFF2-40B4-BE49-F238E27FC236}">
                <a16:creationId xmlns:a16="http://schemas.microsoft.com/office/drawing/2014/main" id="{B4B0EEF3-2782-411A-B824-F1676674D6D2}"/>
              </a:ext>
            </a:extLst>
          </p:cNvPr>
          <p:cNvSpPr/>
          <p:nvPr/>
        </p:nvSpPr>
        <p:spPr bwMode="auto">
          <a:xfrm>
            <a:off x="3647728" y="3097580"/>
            <a:ext cx="1008112" cy="641526"/>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solidFill>
                  <a:sysClr val="windowText" lastClr="000000"/>
                </a:solidFill>
              </a:ln>
              <a:solidFill>
                <a:srgbClr val="000000"/>
              </a:solidFill>
              <a:effectLst/>
              <a:uLnTx/>
              <a:uFillTx/>
              <a:latin typeface="Arial" charset="0"/>
              <a:ea typeface="+mn-ea"/>
              <a:cs typeface="+mn-cs"/>
            </a:endParaRPr>
          </a:p>
        </p:txBody>
      </p:sp>
      <p:sp>
        <p:nvSpPr>
          <p:cNvPr id="9" name="TextBox 8">
            <a:extLst>
              <a:ext uri="{FF2B5EF4-FFF2-40B4-BE49-F238E27FC236}">
                <a16:creationId xmlns:a16="http://schemas.microsoft.com/office/drawing/2014/main" id="{2A9A2763-D661-4448-B07D-0BFC6458BA42}"/>
              </a:ext>
            </a:extLst>
          </p:cNvPr>
          <p:cNvSpPr txBox="1"/>
          <p:nvPr/>
        </p:nvSpPr>
        <p:spPr>
          <a:xfrm>
            <a:off x="1271464" y="4223135"/>
            <a:ext cx="4220542" cy="584775"/>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625 – 248 =  377 </a:t>
            </a:r>
          </a:p>
        </p:txBody>
      </p:sp>
      <p:sp>
        <p:nvSpPr>
          <p:cNvPr id="10" name="Rectangle 9">
            <a:extLst>
              <a:ext uri="{FF2B5EF4-FFF2-40B4-BE49-F238E27FC236}">
                <a16:creationId xmlns:a16="http://schemas.microsoft.com/office/drawing/2014/main" id="{0C636C2A-BB0B-4080-9A09-B34D762635C8}"/>
              </a:ext>
            </a:extLst>
          </p:cNvPr>
          <p:cNvSpPr/>
          <p:nvPr/>
        </p:nvSpPr>
        <p:spPr bwMode="auto">
          <a:xfrm>
            <a:off x="3647728" y="4194759"/>
            <a:ext cx="1008112" cy="641526"/>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solidFill>
                  <a:sysClr val="windowText" lastClr="000000"/>
                </a:solidFill>
              </a:ln>
              <a:solidFill>
                <a:srgbClr val="000000"/>
              </a:solidFill>
              <a:effectLst/>
              <a:uLnTx/>
              <a:uFillTx/>
              <a:latin typeface="Arial" charset="0"/>
              <a:ea typeface="+mn-ea"/>
              <a:cs typeface="+mn-cs"/>
            </a:endParaRPr>
          </a:p>
        </p:txBody>
      </p:sp>
      <p:sp>
        <p:nvSpPr>
          <p:cNvPr id="5" name="Content Placeholder 2">
            <a:extLst>
              <a:ext uri="{FF2B5EF4-FFF2-40B4-BE49-F238E27FC236}">
                <a16:creationId xmlns:a16="http://schemas.microsoft.com/office/drawing/2014/main" id="{3A8599D2-B756-48DF-847A-CDEE8331B146}"/>
              </a:ext>
            </a:extLst>
          </p:cNvPr>
          <p:cNvSpPr txBox="1">
            <a:spLocks/>
          </p:cNvSpPr>
          <p:nvPr/>
        </p:nvSpPr>
        <p:spPr>
          <a:xfrm>
            <a:off x="6225324" y="1814513"/>
            <a:ext cx="5390389"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Use the first calculation to derive the missing term in the second calculation.</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Explain your reasoning.</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custDataLst>
      <p:tags r:id="rId1"/>
    </p:custDataLst>
    <p:extLst>
      <p:ext uri="{BB962C8B-B14F-4D97-AF65-F5344CB8AC3E}">
        <p14:creationId xmlns:p14="http://schemas.microsoft.com/office/powerpoint/2010/main" val="4227834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 grpId="0" animBg="1"/>
      <p:bldP spid="9" grpId="0"/>
      <p:bldP spid="10" grpId="0" animBg="1"/>
    </p:bld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6, Unit 1, Learning Outcome 23</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3255375673"/>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23</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solve subtraction calculations mentally by using known facts </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6061092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6, Unit 1, Learning Outcome 23</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3"/>
              </a:rPr>
              <a:t>1.29 Using equivalence and the compensation category to calculate</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2965792360"/>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4:5</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37-38</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4"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10" name="Picture Placeholder 9" descr="A picture containing text  Description automatically generated">
            <a:extLst>
              <a:ext uri="{FF2B5EF4-FFF2-40B4-BE49-F238E27FC236}">
                <a16:creationId xmlns:a16="http://schemas.microsoft.com/office/drawing/2014/main" id="{96CB3017-4620-4465-BCF5-EAF71C596A98}"/>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222" b="222"/>
          <a:stretch>
            <a:fillRect/>
          </a:stretch>
        </p:blipFill>
        <p:spPr/>
      </p:pic>
    </p:spTree>
    <p:extLst>
      <p:ext uri="{BB962C8B-B14F-4D97-AF65-F5344CB8AC3E}">
        <p14:creationId xmlns:p14="http://schemas.microsoft.com/office/powerpoint/2010/main" val="78537444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353C6C9A-662C-4DE7-9B42-488182FC4500}"/>
              </a:ext>
            </a:extLst>
          </p:cNvPr>
          <p:cNvSpPr txBox="1"/>
          <p:nvPr/>
        </p:nvSpPr>
        <p:spPr bwMode="auto">
          <a:xfrm>
            <a:off x="6608994" y="1819627"/>
            <a:ext cx="125547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solidFill>
                  <a:srgbClr val="959595"/>
                </a:solidFill>
                <a:latin typeface="Comic Sans MS" panose="030F0702030302020204" pitchFamily="66" charset="0"/>
                <a:ea typeface="Myriad Pro Semibold" charset="0"/>
                <a:cs typeface="Myriad Pro Semibold" charset="0"/>
              </a:rPr>
              <a:t>123.74</a:t>
            </a:r>
          </a:p>
        </p:txBody>
      </p:sp>
      <p:pic>
        <p:nvPicPr>
          <p:cNvPr id="19" name="Picture 18" descr="A close up of a logo  Description generated with high confidence">
            <a:extLst>
              <a:ext uri="{FF2B5EF4-FFF2-40B4-BE49-F238E27FC236}">
                <a16:creationId xmlns:a16="http://schemas.microsoft.com/office/drawing/2014/main" id="{04E0BC07-EE0E-4A29-83F1-255979E4145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54363" y="2008092"/>
            <a:ext cx="778109" cy="2908182"/>
          </a:xfrm>
          <a:prstGeom prst="rect">
            <a:avLst/>
          </a:prstGeom>
        </p:spPr>
      </p:pic>
      <p:grpSp>
        <p:nvGrpSpPr>
          <p:cNvPr id="31" name="Group 30">
            <a:extLst>
              <a:ext uri="{FF2B5EF4-FFF2-40B4-BE49-F238E27FC236}">
                <a16:creationId xmlns:a16="http://schemas.microsoft.com/office/drawing/2014/main" id="{C7F1F005-A86E-46F2-8FA8-E16691CC219C}"/>
              </a:ext>
            </a:extLst>
          </p:cNvPr>
          <p:cNvGrpSpPr/>
          <p:nvPr/>
        </p:nvGrpSpPr>
        <p:grpSpPr>
          <a:xfrm>
            <a:off x="3308238" y="4682017"/>
            <a:ext cx="4340625" cy="461665"/>
            <a:chOff x="2368437" y="5088416"/>
            <a:chExt cx="4340625" cy="461665"/>
          </a:xfrm>
        </p:grpSpPr>
        <p:grpSp>
          <p:nvGrpSpPr>
            <p:cNvPr id="29" name="Group 28">
              <a:extLst>
                <a:ext uri="{FF2B5EF4-FFF2-40B4-BE49-F238E27FC236}">
                  <a16:creationId xmlns:a16="http://schemas.microsoft.com/office/drawing/2014/main" id="{5797BD79-AA4E-4718-B9F1-C37017348D0A}"/>
                </a:ext>
              </a:extLst>
            </p:cNvPr>
            <p:cNvGrpSpPr/>
            <p:nvPr/>
          </p:nvGrpSpPr>
          <p:grpSpPr>
            <a:xfrm>
              <a:off x="2368437" y="5088416"/>
              <a:ext cx="4340625" cy="461665"/>
              <a:chOff x="2368437" y="5088416"/>
              <a:chExt cx="4340625" cy="461665"/>
            </a:xfrm>
          </p:grpSpPr>
          <p:sp>
            <p:nvSpPr>
              <p:cNvPr id="13" name="TextBox 12">
                <a:extLst>
                  <a:ext uri="{FF2B5EF4-FFF2-40B4-BE49-F238E27FC236}">
                    <a16:creationId xmlns:a16="http://schemas.microsoft.com/office/drawing/2014/main" id="{39B93DB1-E1D9-456F-BC87-697DA229499D}"/>
                  </a:ext>
                </a:extLst>
              </p:cNvPr>
              <p:cNvSpPr txBox="1"/>
              <p:nvPr/>
            </p:nvSpPr>
            <p:spPr bwMode="auto">
              <a:xfrm>
                <a:off x="5884797" y="5088416"/>
                <a:ext cx="82426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Myriad Pro Semibold" charset="0"/>
                  </a:rPr>
                  <a:t>0.74</a:t>
                </a:r>
              </a:p>
            </p:txBody>
          </p:sp>
          <p:sp>
            <p:nvSpPr>
              <p:cNvPr id="14" name="TextBox 13">
                <a:extLst>
                  <a:ext uri="{FF2B5EF4-FFF2-40B4-BE49-F238E27FC236}">
                    <a16:creationId xmlns:a16="http://schemas.microsoft.com/office/drawing/2014/main" id="{4D4A6FBE-CDF2-4A23-AB52-3581CAFB41E8}"/>
                  </a:ext>
                </a:extLst>
              </p:cNvPr>
              <p:cNvSpPr txBox="1"/>
              <p:nvPr/>
            </p:nvSpPr>
            <p:spPr bwMode="auto">
              <a:xfrm>
                <a:off x="3990871" y="5088416"/>
                <a:ext cx="82426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Myriad Pro Semibold" charset="0"/>
                  </a:rPr>
                  <a:t>0.26</a:t>
                </a:r>
              </a:p>
            </p:txBody>
          </p:sp>
          <p:sp>
            <p:nvSpPr>
              <p:cNvPr id="15" name="TextBox 14">
                <a:extLst>
                  <a:ext uri="{FF2B5EF4-FFF2-40B4-BE49-F238E27FC236}">
                    <a16:creationId xmlns:a16="http://schemas.microsoft.com/office/drawing/2014/main" id="{A12C9E75-B3F1-4F84-8F78-57E054A545A8}"/>
                  </a:ext>
                </a:extLst>
              </p:cNvPr>
              <p:cNvSpPr txBox="1"/>
              <p:nvPr/>
            </p:nvSpPr>
            <p:spPr bwMode="auto">
              <a:xfrm>
                <a:off x="2368437" y="5088416"/>
                <a:ext cx="32252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Myriad Pro Semibold" charset="0"/>
                  </a:rPr>
                  <a:t>1</a:t>
                </a:r>
              </a:p>
            </p:txBody>
          </p:sp>
        </p:grpSp>
        <p:sp>
          <p:nvSpPr>
            <p:cNvPr id="10" name="TextBox 9">
              <a:extLst>
                <a:ext uri="{FF2B5EF4-FFF2-40B4-BE49-F238E27FC236}">
                  <a16:creationId xmlns:a16="http://schemas.microsoft.com/office/drawing/2014/main" id="{6C0B76E4-2571-44A4-8F1D-910044A0B129}"/>
                </a:ext>
              </a:extLst>
            </p:cNvPr>
            <p:cNvSpPr txBox="1"/>
            <p:nvPr/>
          </p:nvSpPr>
          <p:spPr bwMode="auto">
            <a:xfrm>
              <a:off x="3278674" y="5088416"/>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Arial" panose="020B0604020202020204" pitchFamily="34" charset="0"/>
                  <a:ea typeface="Myriad Pro Semibold" charset="0"/>
                  <a:cs typeface="Arial" panose="020B0604020202020204" pitchFamily="34" charset="0"/>
                </a:rPr>
                <a:t>−</a:t>
              </a:r>
              <a:endParaRPr lang="en-GB" sz="2400" dirty="0">
                <a:latin typeface="Myriad Pro Semibold"/>
                <a:ea typeface="Myriad Pro Semibold" charset="0"/>
                <a:cs typeface="Myriad Pro Semibold" charset="0"/>
              </a:endParaRPr>
            </a:p>
          </p:txBody>
        </p:sp>
        <p:sp>
          <p:nvSpPr>
            <p:cNvPr id="16" name="TextBox 15">
              <a:extLst>
                <a:ext uri="{FF2B5EF4-FFF2-40B4-BE49-F238E27FC236}">
                  <a16:creationId xmlns:a16="http://schemas.microsoft.com/office/drawing/2014/main" id="{78F75E05-4D57-42A5-AA0B-57D9684099D8}"/>
                </a:ext>
              </a:extLst>
            </p:cNvPr>
            <p:cNvSpPr txBox="1"/>
            <p:nvPr/>
          </p:nvSpPr>
          <p:spPr bwMode="auto">
            <a:xfrm>
              <a:off x="5032541" y="5088416"/>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000000"/>
                  </a:solidFill>
                  <a:latin typeface="Myriad Pro Semibold"/>
                  <a:ea typeface="Myriad Pro Semibold" charset="0"/>
                  <a:cs typeface="Myriad Pro Semibold" charset="0"/>
                </a:rPr>
                <a:t>=</a:t>
              </a:r>
              <a:endParaRPr lang="en-GB" sz="2400" dirty="0">
                <a:latin typeface="Myriad Pro Semibold"/>
                <a:ea typeface="Myriad Pro Semibold" charset="0"/>
                <a:cs typeface="Myriad Pro Semibold" charset="0"/>
              </a:endParaRPr>
            </a:p>
          </p:txBody>
        </p:sp>
      </p:grpSp>
      <p:grpSp>
        <p:nvGrpSpPr>
          <p:cNvPr id="30" name="Group 29">
            <a:extLst>
              <a:ext uri="{FF2B5EF4-FFF2-40B4-BE49-F238E27FC236}">
                <a16:creationId xmlns:a16="http://schemas.microsoft.com/office/drawing/2014/main" id="{184436F9-A256-40AF-BE8C-4029EE1CD378}"/>
              </a:ext>
            </a:extLst>
          </p:cNvPr>
          <p:cNvGrpSpPr/>
          <p:nvPr/>
        </p:nvGrpSpPr>
        <p:grpSpPr>
          <a:xfrm>
            <a:off x="3101450" y="1716732"/>
            <a:ext cx="4758147" cy="684000"/>
            <a:chOff x="2161649" y="2123132"/>
            <a:chExt cx="4758147" cy="684000"/>
          </a:xfrm>
        </p:grpSpPr>
        <p:sp>
          <p:nvSpPr>
            <p:cNvPr id="9" name="TextBox 8">
              <a:extLst>
                <a:ext uri="{FF2B5EF4-FFF2-40B4-BE49-F238E27FC236}">
                  <a16:creationId xmlns:a16="http://schemas.microsoft.com/office/drawing/2014/main" id="{564C3871-3434-43F3-B485-BD26E7D95AB6}"/>
                </a:ext>
              </a:extLst>
            </p:cNvPr>
            <p:cNvSpPr txBox="1"/>
            <p:nvPr/>
          </p:nvSpPr>
          <p:spPr bwMode="auto">
            <a:xfrm>
              <a:off x="2161649" y="2226026"/>
              <a:ext cx="71365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Semibold"/>
                  <a:ea typeface="Myriad Pro Semibold" charset="0"/>
                  <a:cs typeface="Myriad Pro Semibold" charset="0"/>
                </a:rPr>
                <a:t>124</a:t>
              </a:r>
            </a:p>
          </p:txBody>
        </p:sp>
        <p:sp>
          <p:nvSpPr>
            <p:cNvPr id="11" name="TextBox 10">
              <a:extLst>
                <a:ext uri="{FF2B5EF4-FFF2-40B4-BE49-F238E27FC236}">
                  <a16:creationId xmlns:a16="http://schemas.microsoft.com/office/drawing/2014/main" id="{259AAAC9-B4F1-4D2D-BA4A-EA3250069734}"/>
                </a:ext>
              </a:extLst>
            </p:cNvPr>
            <p:cNvSpPr txBox="1"/>
            <p:nvPr/>
          </p:nvSpPr>
          <p:spPr bwMode="auto">
            <a:xfrm>
              <a:off x="4015719" y="2226026"/>
              <a:ext cx="79701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Semibold"/>
                  <a:ea typeface="Myriad Pro Semibold" charset="0"/>
                  <a:cs typeface="Myriad Pro Semibold" charset="0"/>
                </a:rPr>
                <a:t>0.26</a:t>
              </a:r>
            </a:p>
          </p:txBody>
        </p:sp>
        <p:sp>
          <p:nvSpPr>
            <p:cNvPr id="17" name="TextBox 16">
              <a:extLst>
                <a:ext uri="{FF2B5EF4-FFF2-40B4-BE49-F238E27FC236}">
                  <a16:creationId xmlns:a16="http://schemas.microsoft.com/office/drawing/2014/main" id="{8A3F7DA9-AD6C-47DC-A792-757BB4523F42}"/>
                </a:ext>
              </a:extLst>
            </p:cNvPr>
            <p:cNvSpPr txBox="1"/>
            <p:nvPr/>
          </p:nvSpPr>
          <p:spPr bwMode="auto">
            <a:xfrm>
              <a:off x="5028534" y="2226026"/>
              <a:ext cx="40267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Semibold"/>
                  <a:ea typeface="Myriad Pro Semibold" charset="0"/>
                  <a:cs typeface="Myriad Pro Semibold" charset="0"/>
                </a:rPr>
                <a:t>=</a:t>
              </a:r>
            </a:p>
          </p:txBody>
        </p:sp>
        <p:sp>
          <p:nvSpPr>
            <p:cNvPr id="18" name="TextBox 17">
              <a:extLst>
                <a:ext uri="{FF2B5EF4-FFF2-40B4-BE49-F238E27FC236}">
                  <a16:creationId xmlns:a16="http://schemas.microsoft.com/office/drawing/2014/main" id="{F26FC482-63B2-4A7C-BB10-ED7DE1FFC412}"/>
                </a:ext>
              </a:extLst>
            </p:cNvPr>
            <p:cNvSpPr txBox="1"/>
            <p:nvPr/>
          </p:nvSpPr>
          <p:spPr bwMode="auto">
            <a:xfrm>
              <a:off x="3278674" y="2226026"/>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Arial" panose="020B0604020202020204" pitchFamily="34" charset="0"/>
                  <a:ea typeface="Myriad Pro Semibold" charset="0"/>
                  <a:cs typeface="Arial" panose="020B0604020202020204" pitchFamily="34" charset="0"/>
                </a:rPr>
                <a:t>−</a:t>
              </a:r>
              <a:endParaRPr lang="en-GB" sz="2400" b="1" dirty="0">
                <a:latin typeface="Myriad Pro Semibold"/>
                <a:ea typeface="Myriad Pro Semibold" charset="0"/>
                <a:cs typeface="Myriad Pro Semibold" charset="0"/>
              </a:endParaRPr>
            </a:p>
          </p:txBody>
        </p:sp>
        <p:sp>
          <p:nvSpPr>
            <p:cNvPr id="20" name="Rectangle 19">
              <a:extLst>
                <a:ext uri="{FF2B5EF4-FFF2-40B4-BE49-F238E27FC236}">
                  <a16:creationId xmlns:a16="http://schemas.microsoft.com/office/drawing/2014/main" id="{62277E01-CABD-450B-88D7-20D539C3996A}"/>
                </a:ext>
              </a:extLst>
            </p:cNvPr>
            <p:cNvSpPr/>
            <p:nvPr/>
          </p:nvSpPr>
          <p:spPr bwMode="auto">
            <a:xfrm>
              <a:off x="5669192" y="2123132"/>
              <a:ext cx="1250604" cy="684000"/>
            </a:xfrm>
            <a:prstGeom prst="rect">
              <a:avLst/>
            </a:prstGeom>
            <a:noFill/>
            <a:ln w="57150" cap="flat" cmpd="sng" algn="ctr">
              <a:solidFill>
                <a:schemeClr val="tx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latin typeface="Arial" charset="0"/>
              </a:endParaRPr>
            </a:p>
          </p:txBody>
        </p:sp>
      </p:grpSp>
      <p:sp>
        <p:nvSpPr>
          <p:cNvPr id="22" name="TextBox 21">
            <a:extLst>
              <a:ext uri="{FF2B5EF4-FFF2-40B4-BE49-F238E27FC236}">
                <a16:creationId xmlns:a16="http://schemas.microsoft.com/office/drawing/2014/main" id="{01D4F9C9-D322-4460-A557-4DB02F7EDBE9}"/>
              </a:ext>
            </a:extLst>
          </p:cNvPr>
          <p:cNvSpPr txBox="1"/>
          <p:nvPr/>
        </p:nvSpPr>
        <p:spPr bwMode="auto">
          <a:xfrm>
            <a:off x="2519458" y="3250823"/>
            <a:ext cx="93647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− 123</a:t>
            </a:r>
            <a:endParaRPr lang="en-GB" sz="2400" dirty="0">
              <a:solidFill>
                <a:srgbClr val="959595"/>
              </a:solidFill>
              <a:latin typeface="Comic Sans MS" panose="030F0702030302020204" pitchFamily="66" charset="0"/>
              <a:ea typeface="Myriad Pro Semibold" charset="0"/>
              <a:cs typeface="Myriad Pro Semibold" charset="0"/>
            </a:endParaRPr>
          </a:p>
        </p:txBody>
      </p:sp>
      <p:sp>
        <p:nvSpPr>
          <p:cNvPr id="23" name="TextBox 22">
            <a:extLst>
              <a:ext uri="{FF2B5EF4-FFF2-40B4-BE49-F238E27FC236}">
                <a16:creationId xmlns:a16="http://schemas.microsoft.com/office/drawing/2014/main" id="{AF4E0199-57D7-4119-B6F5-73911FEDD35B}"/>
              </a:ext>
            </a:extLst>
          </p:cNvPr>
          <p:cNvSpPr txBox="1"/>
          <p:nvPr/>
        </p:nvSpPr>
        <p:spPr bwMode="auto">
          <a:xfrm>
            <a:off x="6344504" y="3250823"/>
            <a:ext cx="9364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− 123</a:t>
            </a:r>
            <a:endParaRPr lang="en-GB" sz="2400" dirty="0">
              <a:solidFill>
                <a:srgbClr val="959595"/>
              </a:solidFill>
              <a:latin typeface="Comic Sans MS" panose="030F0702030302020204" pitchFamily="66" charset="0"/>
              <a:ea typeface="Myriad Pro Semibold" charset="0"/>
              <a:cs typeface="Myriad Pro Semibold" charset="0"/>
            </a:endParaRPr>
          </a:p>
        </p:txBody>
      </p:sp>
      <p:pic>
        <p:nvPicPr>
          <p:cNvPr id="24" name="Picture 23" descr="A close up of a logo  Description generated with high confidence">
            <a:extLst>
              <a:ext uri="{FF2B5EF4-FFF2-40B4-BE49-F238E27FC236}">
                <a16:creationId xmlns:a16="http://schemas.microsoft.com/office/drawing/2014/main" id="{AE51BF8C-55E4-4409-A13C-FDE0AE74422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86161" y="2786219"/>
            <a:ext cx="194527" cy="1390870"/>
          </a:xfrm>
          <a:prstGeom prst="rect">
            <a:avLst/>
          </a:prstGeom>
        </p:spPr>
      </p:pic>
      <p:pic>
        <p:nvPicPr>
          <p:cNvPr id="25" name="Picture 24" descr="A close up of a logo  Description generated with high confidence">
            <a:extLst>
              <a:ext uri="{FF2B5EF4-FFF2-40B4-BE49-F238E27FC236}">
                <a16:creationId xmlns:a16="http://schemas.microsoft.com/office/drawing/2014/main" id="{5EF0E068-CFE3-4EA1-8860-20954EFCD47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61017" y="2786219"/>
            <a:ext cx="194527" cy="1390870"/>
          </a:xfrm>
          <a:prstGeom prst="rect">
            <a:avLst/>
          </a:prstGeom>
        </p:spPr>
      </p:pic>
      <p:sp>
        <p:nvSpPr>
          <p:cNvPr id="26" name="TextBox 25">
            <a:extLst>
              <a:ext uri="{FF2B5EF4-FFF2-40B4-BE49-F238E27FC236}">
                <a16:creationId xmlns:a16="http://schemas.microsoft.com/office/drawing/2014/main" id="{E25DF304-9233-44A8-91C2-B296268D5F87}"/>
              </a:ext>
            </a:extLst>
          </p:cNvPr>
          <p:cNvSpPr txBox="1"/>
          <p:nvPr/>
        </p:nvSpPr>
        <p:spPr bwMode="auto">
          <a:xfrm>
            <a:off x="8749334" y="3231351"/>
            <a:ext cx="9364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+ 123</a:t>
            </a:r>
            <a:endParaRPr lang="en-GB" sz="2400" dirty="0">
              <a:solidFill>
                <a:srgbClr val="959595"/>
              </a:solidFill>
              <a:latin typeface="Comic Sans MS" panose="030F0702030302020204" pitchFamily="66" charset="0"/>
              <a:ea typeface="Myriad Pro Semibold" charset="0"/>
              <a:cs typeface="Myriad Pro Semibold" charset="0"/>
            </a:endParaRPr>
          </a:p>
        </p:txBody>
      </p:sp>
      <p:sp>
        <p:nvSpPr>
          <p:cNvPr id="2" name="Text Placeholder 1"/>
          <p:cNvSpPr>
            <a:spLocks noGrp="1"/>
          </p:cNvSpPr>
          <p:nvPr>
            <p:ph type="body" sz="quarter" idx="11"/>
          </p:nvPr>
        </p:nvSpPr>
        <p:spPr/>
        <p:txBody>
          <a:bodyPr/>
          <a:lstStyle/>
          <a:p>
            <a:r>
              <a:rPr lang="en-US" dirty="0"/>
              <a:t>1.29 Equivalence and compensation – step 4:5</a:t>
            </a:r>
          </a:p>
        </p:txBody>
      </p:sp>
    </p:spTree>
    <p:extLst>
      <p:ext uri="{BB962C8B-B14F-4D97-AF65-F5344CB8AC3E}">
        <p14:creationId xmlns:p14="http://schemas.microsoft.com/office/powerpoint/2010/main" val="21363461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wipe(up)">
                                      <p:cBhvr>
                                        <p:cTn id="12" dur="500"/>
                                        <p:tgtEl>
                                          <p:spTgt spid="25"/>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500"/>
                                        <p:tgtEl>
                                          <p:spTgt spid="22"/>
                                        </p:tgtEl>
                                      </p:cBhvr>
                                    </p:animEffect>
                                  </p:childTnLst>
                                </p:cTn>
                              </p:par>
                              <p:par>
                                <p:cTn id="16" presetID="22" presetClass="entr" presetSubtype="1" fill="hold" nodeType="with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wipe(up)">
                                      <p:cBhvr>
                                        <p:cTn id="18" dur="500"/>
                                        <p:tgtEl>
                                          <p:spTgt spid="24"/>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fade">
                                      <p:cBhvr>
                                        <p:cTn id="21" dur="500"/>
                                        <p:tgtEl>
                                          <p:spTgt spid="23"/>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nodeType="click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wipe(down)">
                                      <p:cBhvr>
                                        <p:cTn id="26" dur="500"/>
                                        <p:tgtEl>
                                          <p:spTgt spid="19"/>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fade">
                                      <p:cBhvr>
                                        <p:cTn id="29" dur="500"/>
                                        <p:tgtEl>
                                          <p:spTgt spid="26"/>
                                        </p:tgtEl>
                                      </p:cBhvr>
                                    </p:animEffect>
                                  </p:childTnLst>
                                </p:cTn>
                              </p:par>
                            </p:childTnLst>
                          </p:cTn>
                        </p:par>
                        <p:par>
                          <p:cTn id="30" fill="hold">
                            <p:stCondLst>
                              <p:cond delay="500"/>
                            </p:stCondLst>
                            <p:childTnLst>
                              <p:par>
                                <p:cTn id="31" presetID="10" presetClass="entr" presetSubtype="0"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2" grpId="0"/>
      <p:bldP spid="23" grpId="0"/>
      <p:bldP spid="26" grpId="0"/>
    </p:bld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Group 26">
            <a:extLst>
              <a:ext uri="{FF2B5EF4-FFF2-40B4-BE49-F238E27FC236}">
                <a16:creationId xmlns:a16="http://schemas.microsoft.com/office/drawing/2014/main" id="{8032EF75-46CB-4930-9F0D-6BFAEFDE0804}"/>
              </a:ext>
            </a:extLst>
          </p:cNvPr>
          <p:cNvGrpSpPr/>
          <p:nvPr/>
        </p:nvGrpSpPr>
        <p:grpSpPr>
          <a:xfrm>
            <a:off x="2789608" y="4682017"/>
            <a:ext cx="4974614" cy="461665"/>
            <a:chOff x="1265608" y="5088416"/>
            <a:chExt cx="4974614" cy="461665"/>
          </a:xfrm>
        </p:grpSpPr>
        <p:sp>
          <p:nvSpPr>
            <p:cNvPr id="13" name="TextBox 12">
              <a:extLst>
                <a:ext uri="{FF2B5EF4-FFF2-40B4-BE49-F238E27FC236}">
                  <a16:creationId xmlns:a16="http://schemas.microsoft.com/office/drawing/2014/main" id="{28B9988D-86A0-4874-B1E7-731F8C9620CA}"/>
                </a:ext>
              </a:extLst>
            </p:cNvPr>
            <p:cNvSpPr txBox="1"/>
            <p:nvPr/>
          </p:nvSpPr>
          <p:spPr bwMode="auto">
            <a:xfrm>
              <a:off x="5032839" y="5088416"/>
              <a:ext cx="120738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Myriad Pro Semibold" charset="0"/>
                </a:rPr>
                <a:t>50,000</a:t>
              </a:r>
            </a:p>
          </p:txBody>
        </p:sp>
        <p:sp>
          <p:nvSpPr>
            <p:cNvPr id="14" name="TextBox 13">
              <a:extLst>
                <a:ext uri="{FF2B5EF4-FFF2-40B4-BE49-F238E27FC236}">
                  <a16:creationId xmlns:a16="http://schemas.microsoft.com/office/drawing/2014/main" id="{5397259F-7F93-46C9-B606-846EF17826AA}"/>
                </a:ext>
              </a:extLst>
            </p:cNvPr>
            <p:cNvSpPr txBox="1"/>
            <p:nvPr/>
          </p:nvSpPr>
          <p:spPr bwMode="auto">
            <a:xfrm>
              <a:off x="3138913" y="5088416"/>
              <a:ext cx="120738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Myriad Pro Semibold" charset="0"/>
                </a:rPr>
                <a:t>24,000</a:t>
              </a:r>
            </a:p>
          </p:txBody>
        </p:sp>
        <p:sp>
          <p:nvSpPr>
            <p:cNvPr id="15" name="TextBox 14">
              <a:extLst>
                <a:ext uri="{FF2B5EF4-FFF2-40B4-BE49-F238E27FC236}">
                  <a16:creationId xmlns:a16="http://schemas.microsoft.com/office/drawing/2014/main" id="{8809FFFC-D00B-427E-94C3-098752455F5F}"/>
                </a:ext>
              </a:extLst>
            </p:cNvPr>
            <p:cNvSpPr txBox="1"/>
            <p:nvPr/>
          </p:nvSpPr>
          <p:spPr bwMode="auto">
            <a:xfrm>
              <a:off x="1265608" y="5088416"/>
              <a:ext cx="120738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Myriad Pro Semibold" charset="0"/>
                </a:rPr>
                <a:t>74,000</a:t>
              </a:r>
            </a:p>
          </p:txBody>
        </p:sp>
        <p:sp>
          <p:nvSpPr>
            <p:cNvPr id="11" name="TextBox 10">
              <a:extLst>
                <a:ext uri="{FF2B5EF4-FFF2-40B4-BE49-F238E27FC236}">
                  <a16:creationId xmlns:a16="http://schemas.microsoft.com/office/drawing/2014/main" id="{0219D104-AC39-464D-B44B-92AC3C5911CC}"/>
                </a:ext>
              </a:extLst>
            </p:cNvPr>
            <p:cNvSpPr txBox="1"/>
            <p:nvPr/>
          </p:nvSpPr>
          <p:spPr bwMode="auto">
            <a:xfrm>
              <a:off x="2618274" y="5088416"/>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Arial" panose="020B0604020202020204" pitchFamily="34" charset="0"/>
                  <a:ea typeface="Myriad Pro Semibold" charset="0"/>
                  <a:cs typeface="Arial" panose="020B0604020202020204" pitchFamily="34" charset="0"/>
                </a:rPr>
                <a:t>−</a:t>
              </a:r>
              <a:endParaRPr lang="en-GB" sz="2400" dirty="0">
                <a:latin typeface="Myriad Pro Semibold"/>
                <a:ea typeface="Myriad Pro Semibold" charset="0"/>
                <a:cs typeface="Myriad Pro Semibold" charset="0"/>
              </a:endParaRPr>
            </a:p>
          </p:txBody>
        </p:sp>
        <p:sp>
          <p:nvSpPr>
            <p:cNvPr id="12" name="TextBox 11">
              <a:extLst>
                <a:ext uri="{FF2B5EF4-FFF2-40B4-BE49-F238E27FC236}">
                  <a16:creationId xmlns:a16="http://schemas.microsoft.com/office/drawing/2014/main" id="{3714AEF0-3A5E-4356-B093-68867C040C42}"/>
                </a:ext>
              </a:extLst>
            </p:cNvPr>
            <p:cNvSpPr txBox="1"/>
            <p:nvPr/>
          </p:nvSpPr>
          <p:spPr bwMode="auto">
            <a:xfrm>
              <a:off x="4372141" y="5088416"/>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000000"/>
                  </a:solidFill>
                  <a:latin typeface="Myriad Pro Semibold"/>
                  <a:ea typeface="Myriad Pro Semibold" charset="0"/>
                  <a:cs typeface="Myriad Pro Semibold" charset="0"/>
                </a:rPr>
                <a:t>=</a:t>
              </a:r>
              <a:endParaRPr lang="en-GB" sz="2400" dirty="0">
                <a:latin typeface="Myriad Pro Semibold"/>
                <a:ea typeface="Myriad Pro Semibold" charset="0"/>
                <a:cs typeface="Myriad Pro Semibold" charset="0"/>
              </a:endParaRPr>
            </a:p>
          </p:txBody>
        </p:sp>
      </p:grpSp>
      <p:sp>
        <p:nvSpPr>
          <p:cNvPr id="2" name="Text Placeholder 1"/>
          <p:cNvSpPr>
            <a:spLocks noGrp="1"/>
          </p:cNvSpPr>
          <p:nvPr>
            <p:ph type="body" sz="quarter" idx="11"/>
          </p:nvPr>
        </p:nvSpPr>
        <p:spPr/>
        <p:txBody>
          <a:bodyPr/>
          <a:lstStyle/>
          <a:p>
            <a:r>
              <a:rPr lang="en-US" dirty="0"/>
              <a:t>1.29 Equivalence and compensation – step 4:5</a:t>
            </a:r>
          </a:p>
        </p:txBody>
      </p:sp>
      <p:sp>
        <p:nvSpPr>
          <p:cNvPr id="7" name="TextBox 6">
            <a:extLst>
              <a:ext uri="{FF2B5EF4-FFF2-40B4-BE49-F238E27FC236}">
                <a16:creationId xmlns:a16="http://schemas.microsoft.com/office/drawing/2014/main" id="{0FD28331-45BF-4810-838E-E45B867CBC34}"/>
              </a:ext>
            </a:extLst>
          </p:cNvPr>
          <p:cNvSpPr txBox="1"/>
          <p:nvPr/>
        </p:nvSpPr>
        <p:spPr bwMode="auto">
          <a:xfrm>
            <a:off x="6585692" y="1819627"/>
            <a:ext cx="144302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buClr>
                <a:srgbClr val="82CBDD"/>
              </a:buClr>
              <a:buNone/>
            </a:pPr>
            <a:r>
              <a:rPr lang="en-GB" sz="2400" b="1" dirty="0">
                <a:solidFill>
                  <a:srgbClr val="959595"/>
                </a:solidFill>
                <a:latin typeface="Comic Sans MS" panose="030F0702030302020204" pitchFamily="66" charset="0"/>
                <a:ea typeface="Myriad Pro Semibold" charset="0"/>
                <a:cs typeface="Myriad Pro Semibold" charset="0"/>
              </a:rPr>
              <a:t>350,000</a:t>
            </a:r>
          </a:p>
        </p:txBody>
      </p:sp>
      <p:pic>
        <p:nvPicPr>
          <p:cNvPr id="8" name="Picture 7" descr="A close up of a logo  Description generated with high confidence">
            <a:extLst>
              <a:ext uri="{FF2B5EF4-FFF2-40B4-BE49-F238E27FC236}">
                <a16:creationId xmlns:a16="http://schemas.microsoft.com/office/drawing/2014/main" id="{D73B2570-9D4F-4816-BF12-3390B78A5CD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05808" y="2008092"/>
            <a:ext cx="778109" cy="2908182"/>
          </a:xfrm>
          <a:prstGeom prst="rect">
            <a:avLst/>
          </a:prstGeom>
        </p:spPr>
      </p:pic>
      <p:sp>
        <p:nvSpPr>
          <p:cNvPr id="17" name="TextBox 16">
            <a:extLst>
              <a:ext uri="{FF2B5EF4-FFF2-40B4-BE49-F238E27FC236}">
                <a16:creationId xmlns:a16="http://schemas.microsoft.com/office/drawing/2014/main" id="{E99FD52D-1746-467A-A772-37E14D56C7D9}"/>
              </a:ext>
            </a:extLst>
          </p:cNvPr>
          <p:cNvSpPr txBox="1"/>
          <p:nvPr/>
        </p:nvSpPr>
        <p:spPr bwMode="auto">
          <a:xfrm>
            <a:off x="2719079" y="1819627"/>
            <a:ext cx="132600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Semibold"/>
                <a:ea typeface="Myriad Pro Semibold" charset="0"/>
                <a:cs typeface="Myriad Pro Semibold" charset="0"/>
              </a:rPr>
              <a:t>374,000</a:t>
            </a:r>
          </a:p>
        </p:txBody>
      </p:sp>
      <p:sp>
        <p:nvSpPr>
          <p:cNvPr id="18" name="TextBox 17">
            <a:extLst>
              <a:ext uri="{FF2B5EF4-FFF2-40B4-BE49-F238E27FC236}">
                <a16:creationId xmlns:a16="http://schemas.microsoft.com/office/drawing/2014/main" id="{218341CD-F388-46FD-990A-186419F963F3}"/>
              </a:ext>
            </a:extLst>
          </p:cNvPr>
          <p:cNvSpPr txBox="1"/>
          <p:nvPr/>
        </p:nvSpPr>
        <p:spPr bwMode="auto">
          <a:xfrm>
            <a:off x="4702990" y="1819627"/>
            <a:ext cx="114967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Semibold"/>
                <a:ea typeface="Myriad Pro Semibold" charset="0"/>
                <a:cs typeface="Myriad Pro Semibold" charset="0"/>
              </a:rPr>
              <a:t>24,000</a:t>
            </a:r>
          </a:p>
        </p:txBody>
      </p:sp>
      <p:sp>
        <p:nvSpPr>
          <p:cNvPr id="19" name="TextBox 18">
            <a:extLst>
              <a:ext uri="{FF2B5EF4-FFF2-40B4-BE49-F238E27FC236}">
                <a16:creationId xmlns:a16="http://schemas.microsoft.com/office/drawing/2014/main" id="{66D4CB59-0D1A-46AA-9C8A-2520DF4B6007}"/>
              </a:ext>
            </a:extLst>
          </p:cNvPr>
          <p:cNvSpPr txBox="1"/>
          <p:nvPr/>
        </p:nvSpPr>
        <p:spPr bwMode="auto">
          <a:xfrm>
            <a:off x="5892134" y="1819627"/>
            <a:ext cx="40267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Semibold"/>
                <a:ea typeface="Myriad Pro Semibold" charset="0"/>
                <a:cs typeface="Myriad Pro Semibold" charset="0"/>
              </a:rPr>
              <a:t>=</a:t>
            </a:r>
          </a:p>
        </p:txBody>
      </p:sp>
      <p:sp>
        <p:nvSpPr>
          <p:cNvPr id="20" name="TextBox 19">
            <a:extLst>
              <a:ext uri="{FF2B5EF4-FFF2-40B4-BE49-F238E27FC236}">
                <a16:creationId xmlns:a16="http://schemas.microsoft.com/office/drawing/2014/main" id="{544A7768-A2BF-45A3-BB54-1E04EB77CCFD}"/>
              </a:ext>
            </a:extLst>
          </p:cNvPr>
          <p:cNvSpPr txBox="1"/>
          <p:nvPr/>
        </p:nvSpPr>
        <p:spPr bwMode="auto">
          <a:xfrm>
            <a:off x="4142274" y="1819627"/>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Arial" panose="020B0604020202020204" pitchFamily="34" charset="0"/>
                <a:ea typeface="Myriad Pro Semibold" charset="0"/>
                <a:cs typeface="Arial" panose="020B0604020202020204" pitchFamily="34" charset="0"/>
              </a:rPr>
              <a:t>−</a:t>
            </a:r>
            <a:endParaRPr lang="en-GB" sz="2400" b="1" dirty="0">
              <a:latin typeface="Myriad Pro Semibold"/>
              <a:ea typeface="Myriad Pro Semibold" charset="0"/>
              <a:cs typeface="Myriad Pro Semibold" charset="0"/>
            </a:endParaRPr>
          </a:p>
        </p:txBody>
      </p:sp>
      <p:sp>
        <p:nvSpPr>
          <p:cNvPr id="21" name="Rectangle 20">
            <a:extLst>
              <a:ext uri="{FF2B5EF4-FFF2-40B4-BE49-F238E27FC236}">
                <a16:creationId xmlns:a16="http://schemas.microsoft.com/office/drawing/2014/main" id="{8F9F2915-2D05-42CB-9268-AD74BDF91F8B}"/>
              </a:ext>
            </a:extLst>
          </p:cNvPr>
          <p:cNvSpPr/>
          <p:nvPr/>
        </p:nvSpPr>
        <p:spPr bwMode="auto">
          <a:xfrm>
            <a:off x="6532792" y="1716732"/>
            <a:ext cx="1476000" cy="684000"/>
          </a:xfrm>
          <a:prstGeom prst="rect">
            <a:avLst/>
          </a:prstGeom>
          <a:noFill/>
          <a:ln w="57150" cap="flat" cmpd="sng" algn="ctr">
            <a:solidFill>
              <a:schemeClr val="tx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latin typeface="Arial" charset="0"/>
            </a:endParaRPr>
          </a:p>
        </p:txBody>
      </p:sp>
      <p:sp>
        <p:nvSpPr>
          <p:cNvPr id="22" name="TextBox 21">
            <a:extLst>
              <a:ext uri="{FF2B5EF4-FFF2-40B4-BE49-F238E27FC236}">
                <a16:creationId xmlns:a16="http://schemas.microsoft.com/office/drawing/2014/main" id="{512C480C-51FF-485A-9DA5-F062E91C352C}"/>
              </a:ext>
            </a:extLst>
          </p:cNvPr>
          <p:cNvSpPr txBox="1"/>
          <p:nvPr/>
        </p:nvSpPr>
        <p:spPr bwMode="auto">
          <a:xfrm>
            <a:off x="1745952" y="3250823"/>
            <a:ext cx="163378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− 300,000</a:t>
            </a:r>
            <a:endParaRPr lang="en-GB" sz="2400" dirty="0">
              <a:solidFill>
                <a:srgbClr val="959595"/>
              </a:solidFill>
              <a:latin typeface="Comic Sans MS" panose="030F0702030302020204" pitchFamily="66" charset="0"/>
              <a:ea typeface="Myriad Pro Semibold" charset="0"/>
              <a:cs typeface="Myriad Pro Semibold" charset="0"/>
            </a:endParaRPr>
          </a:p>
        </p:txBody>
      </p:sp>
      <p:sp>
        <p:nvSpPr>
          <p:cNvPr id="23" name="TextBox 22">
            <a:extLst>
              <a:ext uri="{FF2B5EF4-FFF2-40B4-BE49-F238E27FC236}">
                <a16:creationId xmlns:a16="http://schemas.microsoft.com/office/drawing/2014/main" id="{B6B66663-CA2E-4102-A5E4-7F72516C8131}"/>
              </a:ext>
            </a:extLst>
          </p:cNvPr>
          <p:cNvSpPr txBox="1"/>
          <p:nvPr/>
        </p:nvSpPr>
        <p:spPr bwMode="auto">
          <a:xfrm>
            <a:off x="5570998" y="3250823"/>
            <a:ext cx="163378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− 300,000</a:t>
            </a:r>
            <a:endParaRPr lang="en-GB" sz="2400" dirty="0">
              <a:solidFill>
                <a:srgbClr val="959595"/>
              </a:solidFill>
              <a:latin typeface="Comic Sans MS" panose="030F0702030302020204" pitchFamily="66" charset="0"/>
              <a:ea typeface="Myriad Pro Semibold" charset="0"/>
              <a:cs typeface="Myriad Pro Semibold" charset="0"/>
            </a:endParaRPr>
          </a:p>
        </p:txBody>
      </p:sp>
      <p:pic>
        <p:nvPicPr>
          <p:cNvPr id="24" name="Picture 23" descr="A close up of a logo  Description generated with high confidence">
            <a:extLst>
              <a:ext uri="{FF2B5EF4-FFF2-40B4-BE49-F238E27FC236}">
                <a16:creationId xmlns:a16="http://schemas.microsoft.com/office/drawing/2014/main" id="{5F216D9E-4BAE-4A57-BCFB-3296E7B423E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09961" y="2786219"/>
            <a:ext cx="194527" cy="1390870"/>
          </a:xfrm>
          <a:prstGeom prst="rect">
            <a:avLst/>
          </a:prstGeom>
        </p:spPr>
      </p:pic>
      <p:pic>
        <p:nvPicPr>
          <p:cNvPr id="25" name="Picture 24" descr="A close up of a logo  Description generated with high confidence">
            <a:extLst>
              <a:ext uri="{FF2B5EF4-FFF2-40B4-BE49-F238E27FC236}">
                <a16:creationId xmlns:a16="http://schemas.microsoft.com/office/drawing/2014/main" id="{3C3ED25C-2242-40DB-B3F8-3E182BA706C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84817" y="2786219"/>
            <a:ext cx="194527" cy="1390870"/>
          </a:xfrm>
          <a:prstGeom prst="rect">
            <a:avLst/>
          </a:prstGeom>
        </p:spPr>
      </p:pic>
      <p:sp>
        <p:nvSpPr>
          <p:cNvPr id="26" name="TextBox 25">
            <a:extLst>
              <a:ext uri="{FF2B5EF4-FFF2-40B4-BE49-F238E27FC236}">
                <a16:creationId xmlns:a16="http://schemas.microsoft.com/office/drawing/2014/main" id="{30ACCE8D-23A4-4116-8A8F-58EA240486EB}"/>
              </a:ext>
            </a:extLst>
          </p:cNvPr>
          <p:cNvSpPr txBox="1"/>
          <p:nvPr/>
        </p:nvSpPr>
        <p:spPr bwMode="auto">
          <a:xfrm>
            <a:off x="8875597" y="3231351"/>
            <a:ext cx="163378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+ 300,000</a:t>
            </a:r>
            <a:endParaRPr lang="en-GB" sz="2400" dirty="0">
              <a:solidFill>
                <a:srgbClr val="959595"/>
              </a:solidFill>
              <a:latin typeface="Comic Sans MS" panose="030F0702030302020204" pitchFamily="66" charset="0"/>
              <a:ea typeface="Myriad Pro Semibold" charset="0"/>
              <a:cs typeface="Myriad Pro Semibold" charset="0"/>
            </a:endParaRPr>
          </a:p>
        </p:txBody>
      </p:sp>
    </p:spTree>
    <p:extLst>
      <p:ext uri="{BB962C8B-B14F-4D97-AF65-F5344CB8AC3E}">
        <p14:creationId xmlns:p14="http://schemas.microsoft.com/office/powerpoint/2010/main" val="5527264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wipe(up)">
                                      <p:cBhvr>
                                        <p:cTn id="12" dur="500"/>
                                        <p:tgtEl>
                                          <p:spTgt spid="25"/>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500"/>
                                        <p:tgtEl>
                                          <p:spTgt spid="22"/>
                                        </p:tgtEl>
                                      </p:cBhvr>
                                    </p:animEffect>
                                  </p:childTnLst>
                                </p:cTn>
                              </p:par>
                              <p:par>
                                <p:cTn id="16" presetID="22" presetClass="entr" presetSubtype="1" fill="hold" nodeType="with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wipe(up)">
                                      <p:cBhvr>
                                        <p:cTn id="18" dur="500"/>
                                        <p:tgtEl>
                                          <p:spTgt spid="24"/>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fade">
                                      <p:cBhvr>
                                        <p:cTn id="21" dur="500"/>
                                        <p:tgtEl>
                                          <p:spTgt spid="23"/>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down)">
                                      <p:cBhvr>
                                        <p:cTn id="26" dur="500"/>
                                        <p:tgtEl>
                                          <p:spTgt spid="8"/>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fade">
                                      <p:cBhvr>
                                        <p:cTn id="29" dur="500"/>
                                        <p:tgtEl>
                                          <p:spTgt spid="26"/>
                                        </p:tgtEl>
                                      </p:cBhvr>
                                    </p:animEffect>
                                  </p:childTnLst>
                                </p:cTn>
                              </p:par>
                            </p:childTnLst>
                          </p:cTn>
                        </p:par>
                        <p:par>
                          <p:cTn id="30" fill="hold">
                            <p:stCondLst>
                              <p:cond delay="500"/>
                            </p:stCondLst>
                            <p:childTnLst>
                              <p:par>
                                <p:cTn id="31" presetID="10" presetClass="entr" presetSubtype="0"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2" grpId="0"/>
      <p:bldP spid="23" grpId="0"/>
      <p:bldP spid="26" grpId="0"/>
    </p:bld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EDAE78-2297-4C93-80B1-839F45DB3455}"/>
              </a:ext>
            </a:extLst>
          </p:cNvPr>
          <p:cNvSpPr>
            <a:spLocks noGrp="1"/>
          </p:cNvSpPr>
          <p:nvPr>
            <p:ph type="title"/>
          </p:nvPr>
        </p:nvSpPr>
        <p:spPr/>
        <p:txBody>
          <a:bodyPr/>
          <a:lstStyle/>
          <a:p>
            <a:r>
              <a:rPr lang="en-GB" dirty="0"/>
              <a:t>6AS/MD-2 Derive related calculations</a:t>
            </a:r>
          </a:p>
        </p:txBody>
      </p:sp>
      <p:sp>
        <p:nvSpPr>
          <p:cNvPr id="6" name="TextBox 5">
            <a:extLst>
              <a:ext uri="{FF2B5EF4-FFF2-40B4-BE49-F238E27FC236}">
                <a16:creationId xmlns:a16="http://schemas.microsoft.com/office/drawing/2014/main" id="{DA728999-DAFF-4A71-A141-321439EFE6C9}"/>
              </a:ext>
            </a:extLst>
          </p:cNvPr>
          <p:cNvSpPr txBox="1"/>
          <p:nvPr/>
        </p:nvSpPr>
        <p:spPr>
          <a:xfrm>
            <a:off x="1271464" y="2017538"/>
            <a:ext cx="4220542" cy="584775"/>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14.8 + 7.6 = 22.4</a:t>
            </a:r>
          </a:p>
        </p:txBody>
      </p:sp>
      <p:sp>
        <p:nvSpPr>
          <p:cNvPr id="7" name="Rectangle 4"/>
          <p:cNvSpPr>
            <a:spLocks noChangeArrowheads="1"/>
          </p:cNvSpPr>
          <p:nvPr/>
        </p:nvSpPr>
        <p:spPr bwMode="auto">
          <a:xfrm>
            <a:off x="1524001" y="383401"/>
            <a:ext cx="184731"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br>
              <a:rPr kumimoji="0" lang="en-GB" altLang="en-US" sz="1200" b="0" i="0" u="none" strike="noStrike" kern="1200" cap="none" spc="0" normalizeH="0" baseline="0" noProof="0">
                <a:ln>
                  <a:noFill/>
                </a:ln>
                <a:solidFill>
                  <a:srgbClr val="0D0D0D"/>
                </a:solidFill>
                <a:effectLst/>
                <a:uLnTx/>
                <a:uFillTx/>
                <a:latin typeface="Arial" panose="020B0604020202020204" pitchFamily="34" charset="0"/>
                <a:ea typeface="Malgun Gothic" panose="020B0503020000020004" pitchFamily="34" charset="-127"/>
                <a:cs typeface="Arial" panose="020B0604020202020204" pitchFamily="34" charset="0"/>
              </a:rPr>
            </a:br>
            <a:endParaRPr kumimoji="0" lang="en-GB" altLang="en-US" sz="28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8" name="TextBox 7">
            <a:extLst>
              <a:ext uri="{FF2B5EF4-FFF2-40B4-BE49-F238E27FC236}">
                <a16:creationId xmlns:a16="http://schemas.microsoft.com/office/drawing/2014/main" id="{8C488E6A-83BD-4490-AD6C-C0C51536FB8D}"/>
              </a:ext>
            </a:extLst>
          </p:cNvPr>
          <p:cNvSpPr txBox="1"/>
          <p:nvPr/>
        </p:nvSpPr>
        <p:spPr>
          <a:xfrm>
            <a:off x="1271464" y="3097587"/>
            <a:ext cx="4920548" cy="584775"/>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 7.6 = 14.8</a:t>
            </a:r>
          </a:p>
        </p:txBody>
      </p:sp>
      <p:sp>
        <p:nvSpPr>
          <p:cNvPr id="3" name="Rectangle 2">
            <a:extLst>
              <a:ext uri="{FF2B5EF4-FFF2-40B4-BE49-F238E27FC236}">
                <a16:creationId xmlns:a16="http://schemas.microsoft.com/office/drawing/2014/main" id="{B4B0EEF3-2782-411A-B824-F1676674D6D2}"/>
              </a:ext>
            </a:extLst>
          </p:cNvPr>
          <p:cNvSpPr/>
          <p:nvPr/>
        </p:nvSpPr>
        <p:spPr bwMode="auto">
          <a:xfrm>
            <a:off x="1323215" y="3097587"/>
            <a:ext cx="1251327" cy="641526"/>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solidFill>
                  <a:sysClr val="windowText" lastClr="000000"/>
                </a:solidFill>
              </a:ln>
              <a:solidFill>
                <a:srgbClr val="000000"/>
              </a:solidFill>
              <a:effectLst/>
              <a:uLnTx/>
              <a:uFillTx/>
              <a:latin typeface="Arial" charset="0"/>
              <a:ea typeface="+mn-ea"/>
              <a:cs typeface="+mn-cs"/>
            </a:endParaRPr>
          </a:p>
        </p:txBody>
      </p:sp>
      <p:sp>
        <p:nvSpPr>
          <p:cNvPr id="9" name="TextBox 8">
            <a:extLst>
              <a:ext uri="{FF2B5EF4-FFF2-40B4-BE49-F238E27FC236}">
                <a16:creationId xmlns:a16="http://schemas.microsoft.com/office/drawing/2014/main" id="{7EF6476A-29BA-41F3-926F-20A5B913D6A6}"/>
              </a:ext>
            </a:extLst>
          </p:cNvPr>
          <p:cNvSpPr txBox="1"/>
          <p:nvPr/>
        </p:nvSpPr>
        <p:spPr>
          <a:xfrm>
            <a:off x="1271463" y="4234387"/>
            <a:ext cx="4681341" cy="584775"/>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22.4   – 7.6 = 14.8</a:t>
            </a:r>
          </a:p>
        </p:txBody>
      </p:sp>
      <p:sp>
        <p:nvSpPr>
          <p:cNvPr id="10" name="Rectangle 9">
            <a:extLst>
              <a:ext uri="{FF2B5EF4-FFF2-40B4-BE49-F238E27FC236}">
                <a16:creationId xmlns:a16="http://schemas.microsoft.com/office/drawing/2014/main" id="{58951837-B3EC-4729-AEE8-2403C3A76949}"/>
              </a:ext>
            </a:extLst>
          </p:cNvPr>
          <p:cNvSpPr/>
          <p:nvPr/>
        </p:nvSpPr>
        <p:spPr bwMode="auto">
          <a:xfrm>
            <a:off x="1323215" y="4234387"/>
            <a:ext cx="1251327" cy="641526"/>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solidFill>
                  <a:sysClr val="windowText" lastClr="000000"/>
                </a:solidFill>
              </a:ln>
              <a:solidFill>
                <a:srgbClr val="000000"/>
              </a:solidFill>
              <a:effectLst/>
              <a:uLnTx/>
              <a:uFillTx/>
              <a:latin typeface="Arial" charset="0"/>
              <a:ea typeface="+mn-ea"/>
              <a:cs typeface="+mn-cs"/>
            </a:endParaRPr>
          </a:p>
        </p:txBody>
      </p:sp>
      <p:sp>
        <p:nvSpPr>
          <p:cNvPr id="5" name="Content Placeholder 2">
            <a:extLst>
              <a:ext uri="{FF2B5EF4-FFF2-40B4-BE49-F238E27FC236}">
                <a16:creationId xmlns:a16="http://schemas.microsoft.com/office/drawing/2014/main" id="{263F09DD-6A88-491D-BE08-FC1FA8CE1754}"/>
              </a:ext>
            </a:extLst>
          </p:cNvPr>
          <p:cNvSpPr txBox="1">
            <a:spLocks/>
          </p:cNvSpPr>
          <p:nvPr/>
        </p:nvSpPr>
        <p:spPr>
          <a:xfrm>
            <a:off x="6192012" y="1688132"/>
            <a:ext cx="5390389"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Use the first calculation to derive the missing term in the second calculation.</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Explain your reasoning.</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custDataLst>
      <p:tags r:id="rId1"/>
    </p:custDataLst>
    <p:extLst>
      <p:ext uri="{BB962C8B-B14F-4D97-AF65-F5344CB8AC3E}">
        <p14:creationId xmlns:p14="http://schemas.microsoft.com/office/powerpoint/2010/main" val="24268407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 grpId="0" animBg="1"/>
      <p:bldP spid="9" grpId="0"/>
      <p:bldP spid="1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A0C9817-B0C6-4065-B84B-56D32E743846}"/>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332431" y="2606021"/>
            <a:ext cx="7552541" cy="1697208"/>
          </a:xfrm>
          <a:prstGeom prst="rect">
            <a:avLst/>
          </a:prstGeom>
        </p:spPr>
      </p:pic>
      <p:sp>
        <p:nvSpPr>
          <p:cNvPr id="2" name="Text Placeholder 1"/>
          <p:cNvSpPr>
            <a:spLocks noGrp="1"/>
          </p:cNvSpPr>
          <p:nvPr>
            <p:ph type="body" sz="quarter" idx="11"/>
          </p:nvPr>
        </p:nvSpPr>
        <p:spPr/>
        <p:txBody>
          <a:bodyPr/>
          <a:lstStyle/>
          <a:p>
            <a:r>
              <a:rPr lang="en-GB" dirty="0"/>
              <a:t>1.28 Common structures </a:t>
            </a:r>
            <a:r>
              <a:rPr lang="en-US" dirty="0"/>
              <a:t>– step 1:2</a:t>
            </a:r>
          </a:p>
        </p:txBody>
      </p:sp>
      <p:sp>
        <p:nvSpPr>
          <p:cNvPr id="6" name="TextBox 5">
            <a:extLst>
              <a:ext uri="{FF2B5EF4-FFF2-40B4-BE49-F238E27FC236}">
                <a16:creationId xmlns:a16="http://schemas.microsoft.com/office/drawing/2014/main" id="{6471FA19-0497-42CE-BD52-D28450E52B49}"/>
              </a:ext>
            </a:extLst>
          </p:cNvPr>
          <p:cNvSpPr txBox="1"/>
          <p:nvPr/>
        </p:nvSpPr>
        <p:spPr>
          <a:xfrm>
            <a:off x="3485260" y="4343401"/>
            <a:ext cx="5069080" cy="461665"/>
          </a:xfrm>
          <a:prstGeom prst="rect">
            <a:avLst/>
          </a:prstGeom>
          <a:noFill/>
        </p:spPr>
        <p:txBody>
          <a:bodyPr wrap="none" rtlCol="0">
            <a:spAutoFit/>
          </a:bodyPr>
          <a:lstStyle/>
          <a:p>
            <a:pPr algn="ctr"/>
            <a:r>
              <a:rPr lang="en-GB" sz="2400" dirty="0">
                <a:latin typeface="Myriad Pro" panose="020B0503030403020204" pitchFamily="34" charset="0"/>
              </a:rPr>
              <a:t>red + light green + yellow = orange</a:t>
            </a:r>
          </a:p>
        </p:txBody>
      </p:sp>
      <p:sp>
        <p:nvSpPr>
          <p:cNvPr id="9" name="TextBox 8">
            <a:extLst>
              <a:ext uri="{FF2B5EF4-FFF2-40B4-BE49-F238E27FC236}">
                <a16:creationId xmlns:a16="http://schemas.microsoft.com/office/drawing/2014/main" id="{720093B8-A1E7-40D7-8258-B3E0B0138DD6}"/>
              </a:ext>
            </a:extLst>
          </p:cNvPr>
          <p:cNvSpPr txBox="1"/>
          <p:nvPr/>
        </p:nvSpPr>
        <p:spPr>
          <a:xfrm>
            <a:off x="5017767" y="4868931"/>
            <a:ext cx="2004075" cy="461665"/>
          </a:xfrm>
          <a:prstGeom prst="rect">
            <a:avLst/>
          </a:prstGeom>
          <a:noFill/>
        </p:spPr>
        <p:txBody>
          <a:bodyPr wrap="none" rtlCol="0">
            <a:spAutoFit/>
          </a:bodyPr>
          <a:lstStyle/>
          <a:p>
            <a:pPr algn="ctr"/>
            <a:r>
              <a:rPr lang="en-GB" sz="2400" i="1" dirty="0">
                <a:latin typeface="Myriad Pro" panose="020B0503030403020204" pitchFamily="34" charset="0"/>
              </a:rPr>
              <a:t>r + g + y = o </a:t>
            </a:r>
          </a:p>
        </p:txBody>
      </p:sp>
    </p:spTree>
    <p:extLst>
      <p:ext uri="{BB962C8B-B14F-4D97-AF65-F5344CB8AC3E}">
        <p14:creationId xmlns:p14="http://schemas.microsoft.com/office/powerpoint/2010/main" val="41796576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6, Unit 1, Learning Outcome 24</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3325201399"/>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24</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explain how adjusting the minuend can make mental calculation easier </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1312527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6, Unit 1, Learning Outcome 24</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3"/>
              </a:rPr>
              <a:t>1.29 Using equivalence and the compensation category to calculate</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2588963732"/>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4:6 – 4:8</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38-40</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4"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10" name="Picture Placeholder 9" descr="A picture containing text  Description automatically generated">
            <a:extLst>
              <a:ext uri="{FF2B5EF4-FFF2-40B4-BE49-F238E27FC236}">
                <a16:creationId xmlns:a16="http://schemas.microsoft.com/office/drawing/2014/main" id="{96CB3017-4620-4465-BCF5-EAF71C596A98}"/>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222" b="222"/>
          <a:stretch>
            <a:fillRect/>
          </a:stretch>
        </p:blipFill>
        <p:spPr/>
      </p:pic>
    </p:spTree>
    <p:extLst>
      <p:ext uri="{BB962C8B-B14F-4D97-AF65-F5344CB8AC3E}">
        <p14:creationId xmlns:p14="http://schemas.microsoft.com/office/powerpoint/2010/main" val="382495731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7DCC346-7E2E-4336-BB5C-C612C6DC6383}"/>
              </a:ext>
            </a:extLst>
          </p:cNvPr>
          <p:cNvSpPr txBox="1"/>
          <p:nvPr/>
        </p:nvSpPr>
        <p:spPr bwMode="auto">
          <a:xfrm>
            <a:off x="6864615" y="1819627"/>
            <a:ext cx="74732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buClr>
                <a:srgbClr val="82CBDD"/>
              </a:buClr>
              <a:buNone/>
            </a:pPr>
            <a:r>
              <a:rPr lang="en-GB" sz="2400" b="1" dirty="0">
                <a:solidFill>
                  <a:srgbClr val="959595"/>
                </a:solidFill>
                <a:latin typeface="Comic Sans MS" panose="030F0702030302020204" pitchFamily="66" charset="0"/>
                <a:ea typeface="Myriad Pro Semibold" charset="0"/>
                <a:cs typeface="Myriad Pro Semibold" charset="0"/>
              </a:rPr>
              <a:t>134</a:t>
            </a:r>
          </a:p>
        </p:txBody>
      </p:sp>
      <p:pic>
        <p:nvPicPr>
          <p:cNvPr id="6" name="Picture 5" descr="A close up of a logo  Description generated with high confidence">
            <a:extLst>
              <a:ext uri="{FF2B5EF4-FFF2-40B4-BE49-F238E27FC236}">
                <a16:creationId xmlns:a16="http://schemas.microsoft.com/office/drawing/2014/main" id="{4715D185-F075-431C-9C06-BB200AE3850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25286" y="2008092"/>
            <a:ext cx="778109" cy="2908182"/>
          </a:xfrm>
          <a:prstGeom prst="rect">
            <a:avLst/>
          </a:prstGeom>
        </p:spPr>
      </p:pic>
      <p:grpSp>
        <p:nvGrpSpPr>
          <p:cNvPr id="25" name="Group 24">
            <a:extLst>
              <a:ext uri="{FF2B5EF4-FFF2-40B4-BE49-F238E27FC236}">
                <a16:creationId xmlns:a16="http://schemas.microsoft.com/office/drawing/2014/main" id="{EF17DCB3-87AA-4444-B743-7723D95DDE5B}"/>
              </a:ext>
            </a:extLst>
          </p:cNvPr>
          <p:cNvGrpSpPr/>
          <p:nvPr/>
        </p:nvGrpSpPr>
        <p:grpSpPr>
          <a:xfrm>
            <a:off x="3323409" y="4682017"/>
            <a:ext cx="4237913" cy="461665"/>
            <a:chOff x="1596685" y="4682016"/>
            <a:chExt cx="4237913" cy="461665"/>
          </a:xfrm>
        </p:grpSpPr>
        <p:sp>
          <p:nvSpPr>
            <p:cNvPr id="11" name="TextBox 10">
              <a:extLst>
                <a:ext uri="{FF2B5EF4-FFF2-40B4-BE49-F238E27FC236}">
                  <a16:creationId xmlns:a16="http://schemas.microsoft.com/office/drawing/2014/main" id="{1481EE5D-7852-4B29-9395-9B8327510D56}"/>
                </a:ext>
              </a:extLst>
            </p:cNvPr>
            <p:cNvSpPr txBox="1"/>
            <p:nvPr/>
          </p:nvSpPr>
          <p:spPr bwMode="auto">
            <a:xfrm>
              <a:off x="5136970" y="4682016"/>
              <a:ext cx="69762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Myriad Pro Semibold" charset="0"/>
                </a:rPr>
                <a:t>140</a:t>
              </a:r>
            </a:p>
          </p:txBody>
        </p:sp>
        <p:sp>
          <p:nvSpPr>
            <p:cNvPr id="12" name="TextBox 11">
              <a:extLst>
                <a:ext uri="{FF2B5EF4-FFF2-40B4-BE49-F238E27FC236}">
                  <a16:creationId xmlns:a16="http://schemas.microsoft.com/office/drawing/2014/main" id="{07FD79E8-DABD-4184-B1C6-934FF4C039DA}"/>
                </a:ext>
              </a:extLst>
            </p:cNvPr>
            <p:cNvSpPr txBox="1"/>
            <p:nvPr/>
          </p:nvSpPr>
          <p:spPr bwMode="auto">
            <a:xfrm>
              <a:off x="3538919" y="4682016"/>
              <a:ext cx="55977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Myriad Pro Semibold" charset="0"/>
                </a:rPr>
                <a:t>49</a:t>
              </a:r>
            </a:p>
          </p:txBody>
        </p:sp>
        <p:sp>
          <p:nvSpPr>
            <p:cNvPr id="13" name="TextBox 12">
              <a:extLst>
                <a:ext uri="{FF2B5EF4-FFF2-40B4-BE49-F238E27FC236}">
                  <a16:creationId xmlns:a16="http://schemas.microsoft.com/office/drawing/2014/main" id="{B22DF06D-21A6-496A-8B4D-6536A15DBF61}"/>
                </a:ext>
              </a:extLst>
            </p:cNvPr>
            <p:cNvSpPr txBox="1"/>
            <p:nvPr/>
          </p:nvSpPr>
          <p:spPr bwMode="auto">
            <a:xfrm>
              <a:off x="1596685" y="4682016"/>
              <a:ext cx="69762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Myriad Pro Semibold" charset="0"/>
                </a:rPr>
                <a:t>189</a:t>
              </a:r>
            </a:p>
          </p:txBody>
        </p:sp>
        <p:sp>
          <p:nvSpPr>
            <p:cNvPr id="9" name="TextBox 8">
              <a:extLst>
                <a:ext uri="{FF2B5EF4-FFF2-40B4-BE49-F238E27FC236}">
                  <a16:creationId xmlns:a16="http://schemas.microsoft.com/office/drawing/2014/main" id="{95DB27E0-C0C7-4403-860D-17633FD58865}"/>
                </a:ext>
              </a:extLst>
            </p:cNvPr>
            <p:cNvSpPr txBox="1"/>
            <p:nvPr/>
          </p:nvSpPr>
          <p:spPr bwMode="auto">
            <a:xfrm>
              <a:off x="2694474" y="4682016"/>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Arial" panose="020B0604020202020204" pitchFamily="34" charset="0"/>
                  <a:ea typeface="Myriad Pro Semibold" charset="0"/>
                  <a:cs typeface="Arial" panose="020B0604020202020204" pitchFamily="34" charset="0"/>
                </a:rPr>
                <a:t>−</a:t>
              </a:r>
              <a:endParaRPr lang="en-GB" sz="2400" dirty="0">
                <a:latin typeface="Myriad Pro Semibold"/>
                <a:ea typeface="Myriad Pro Semibold" charset="0"/>
                <a:cs typeface="Myriad Pro Semibold" charset="0"/>
              </a:endParaRPr>
            </a:p>
          </p:txBody>
        </p:sp>
        <p:sp>
          <p:nvSpPr>
            <p:cNvPr id="10" name="TextBox 9">
              <a:extLst>
                <a:ext uri="{FF2B5EF4-FFF2-40B4-BE49-F238E27FC236}">
                  <a16:creationId xmlns:a16="http://schemas.microsoft.com/office/drawing/2014/main" id="{E1D472FF-8F38-4C19-9D3B-518E662BA0BC}"/>
                </a:ext>
              </a:extLst>
            </p:cNvPr>
            <p:cNvSpPr txBox="1"/>
            <p:nvPr/>
          </p:nvSpPr>
          <p:spPr bwMode="auto">
            <a:xfrm>
              <a:off x="4448341" y="4682016"/>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000000"/>
                  </a:solidFill>
                  <a:latin typeface="Myriad Pro Semibold"/>
                  <a:ea typeface="Myriad Pro Semibold" charset="0"/>
                  <a:cs typeface="Myriad Pro Semibold" charset="0"/>
                </a:rPr>
                <a:t>=</a:t>
              </a:r>
              <a:endParaRPr lang="en-GB" sz="2400" dirty="0">
                <a:latin typeface="Myriad Pro Semibold"/>
                <a:ea typeface="Myriad Pro Semibold" charset="0"/>
                <a:cs typeface="Myriad Pro Semibold" charset="0"/>
              </a:endParaRPr>
            </a:p>
          </p:txBody>
        </p:sp>
      </p:grpSp>
      <p:sp>
        <p:nvSpPr>
          <p:cNvPr id="15" name="TextBox 14">
            <a:extLst>
              <a:ext uri="{FF2B5EF4-FFF2-40B4-BE49-F238E27FC236}">
                <a16:creationId xmlns:a16="http://schemas.microsoft.com/office/drawing/2014/main" id="{C6A744BF-9791-4037-B7A4-AC3F50521A38}"/>
              </a:ext>
            </a:extLst>
          </p:cNvPr>
          <p:cNvSpPr txBox="1"/>
          <p:nvPr/>
        </p:nvSpPr>
        <p:spPr bwMode="auto">
          <a:xfrm>
            <a:off x="3304173" y="1819627"/>
            <a:ext cx="71365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Semibold"/>
                <a:ea typeface="Myriad Pro Semibold" charset="0"/>
                <a:cs typeface="Myriad Pro Semibold" charset="0"/>
              </a:rPr>
              <a:t>183</a:t>
            </a:r>
          </a:p>
        </p:txBody>
      </p:sp>
      <p:sp>
        <p:nvSpPr>
          <p:cNvPr id="16" name="TextBox 15">
            <a:extLst>
              <a:ext uri="{FF2B5EF4-FFF2-40B4-BE49-F238E27FC236}">
                <a16:creationId xmlns:a16="http://schemas.microsoft.com/office/drawing/2014/main" id="{064726E0-880A-4E36-81C1-7299E0F04D91}"/>
              </a:ext>
            </a:extLst>
          </p:cNvPr>
          <p:cNvSpPr txBox="1"/>
          <p:nvPr/>
        </p:nvSpPr>
        <p:spPr bwMode="auto">
          <a:xfrm>
            <a:off x="5288087" y="1819627"/>
            <a:ext cx="53732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Semibold"/>
                <a:ea typeface="Myriad Pro Semibold" charset="0"/>
                <a:cs typeface="Myriad Pro Semibold" charset="0"/>
              </a:rPr>
              <a:t>49</a:t>
            </a:r>
          </a:p>
        </p:txBody>
      </p:sp>
      <p:sp>
        <p:nvSpPr>
          <p:cNvPr id="17" name="TextBox 16">
            <a:extLst>
              <a:ext uri="{FF2B5EF4-FFF2-40B4-BE49-F238E27FC236}">
                <a16:creationId xmlns:a16="http://schemas.microsoft.com/office/drawing/2014/main" id="{DE5DD88B-6F0C-4290-839C-1113DB998C64}"/>
              </a:ext>
            </a:extLst>
          </p:cNvPr>
          <p:cNvSpPr txBox="1"/>
          <p:nvPr/>
        </p:nvSpPr>
        <p:spPr bwMode="auto">
          <a:xfrm>
            <a:off x="6171057" y="1819627"/>
            <a:ext cx="40267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Semibold"/>
                <a:ea typeface="Myriad Pro Semibold" charset="0"/>
                <a:cs typeface="Myriad Pro Semibold" charset="0"/>
              </a:rPr>
              <a:t>=</a:t>
            </a:r>
          </a:p>
        </p:txBody>
      </p:sp>
      <p:sp>
        <p:nvSpPr>
          <p:cNvPr id="18" name="TextBox 17">
            <a:extLst>
              <a:ext uri="{FF2B5EF4-FFF2-40B4-BE49-F238E27FC236}">
                <a16:creationId xmlns:a16="http://schemas.microsoft.com/office/drawing/2014/main" id="{CD954F26-416B-467F-97E7-B9D25B64642D}"/>
              </a:ext>
            </a:extLst>
          </p:cNvPr>
          <p:cNvSpPr txBox="1"/>
          <p:nvPr/>
        </p:nvSpPr>
        <p:spPr bwMode="auto">
          <a:xfrm>
            <a:off x="4421197" y="1819627"/>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Arial" panose="020B0604020202020204" pitchFamily="34" charset="0"/>
                <a:ea typeface="Myriad Pro Semibold" charset="0"/>
                <a:cs typeface="Arial" panose="020B0604020202020204" pitchFamily="34" charset="0"/>
              </a:rPr>
              <a:t>−</a:t>
            </a:r>
            <a:endParaRPr lang="en-GB" sz="2400" b="1" dirty="0">
              <a:latin typeface="Myriad Pro Semibold"/>
              <a:ea typeface="Myriad Pro Semibold" charset="0"/>
              <a:cs typeface="Myriad Pro Semibold" charset="0"/>
            </a:endParaRPr>
          </a:p>
        </p:txBody>
      </p:sp>
      <p:sp>
        <p:nvSpPr>
          <p:cNvPr id="19" name="Rectangle 18">
            <a:extLst>
              <a:ext uri="{FF2B5EF4-FFF2-40B4-BE49-F238E27FC236}">
                <a16:creationId xmlns:a16="http://schemas.microsoft.com/office/drawing/2014/main" id="{85AA8FE4-2DB6-46C3-A92C-130DAD0BC2D5}"/>
              </a:ext>
            </a:extLst>
          </p:cNvPr>
          <p:cNvSpPr/>
          <p:nvPr/>
        </p:nvSpPr>
        <p:spPr bwMode="auto">
          <a:xfrm>
            <a:off x="6811716" y="1716732"/>
            <a:ext cx="824265" cy="684000"/>
          </a:xfrm>
          <a:prstGeom prst="rect">
            <a:avLst/>
          </a:prstGeom>
          <a:noFill/>
          <a:ln w="57150" cap="flat" cmpd="sng" algn="ctr">
            <a:solidFill>
              <a:schemeClr val="tx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latin typeface="Arial" charset="0"/>
            </a:endParaRPr>
          </a:p>
        </p:txBody>
      </p:sp>
      <p:sp>
        <p:nvSpPr>
          <p:cNvPr id="20" name="TextBox 19">
            <a:extLst>
              <a:ext uri="{FF2B5EF4-FFF2-40B4-BE49-F238E27FC236}">
                <a16:creationId xmlns:a16="http://schemas.microsoft.com/office/drawing/2014/main" id="{0D98F8DE-E064-4B56-ABB9-A8DA961112A2}"/>
              </a:ext>
            </a:extLst>
          </p:cNvPr>
          <p:cNvSpPr txBox="1"/>
          <p:nvPr/>
        </p:nvSpPr>
        <p:spPr bwMode="auto">
          <a:xfrm>
            <a:off x="3047589" y="3250823"/>
            <a:ext cx="61106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+ 6</a:t>
            </a:r>
            <a:endParaRPr lang="en-GB" sz="2400" dirty="0">
              <a:solidFill>
                <a:srgbClr val="959595"/>
              </a:solidFill>
              <a:latin typeface="Comic Sans MS" panose="030F0702030302020204" pitchFamily="66" charset="0"/>
              <a:ea typeface="Myriad Pro Semibold" charset="0"/>
              <a:cs typeface="Myriad Pro Semibold" charset="0"/>
            </a:endParaRPr>
          </a:p>
        </p:txBody>
      </p:sp>
      <p:sp>
        <p:nvSpPr>
          <p:cNvPr id="21" name="TextBox 20">
            <a:extLst>
              <a:ext uri="{FF2B5EF4-FFF2-40B4-BE49-F238E27FC236}">
                <a16:creationId xmlns:a16="http://schemas.microsoft.com/office/drawing/2014/main" id="{2DC0A3AB-1D30-44BE-9E6D-0B79C9002BA5}"/>
              </a:ext>
            </a:extLst>
          </p:cNvPr>
          <p:cNvSpPr txBox="1"/>
          <p:nvPr/>
        </p:nvSpPr>
        <p:spPr bwMode="auto">
          <a:xfrm>
            <a:off x="6605937" y="3250823"/>
            <a:ext cx="61106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+ 6</a:t>
            </a:r>
            <a:endParaRPr lang="en-GB" sz="2400" dirty="0">
              <a:solidFill>
                <a:srgbClr val="959595"/>
              </a:solidFill>
              <a:latin typeface="Comic Sans MS" panose="030F0702030302020204" pitchFamily="66" charset="0"/>
              <a:ea typeface="Myriad Pro Semibold" charset="0"/>
              <a:cs typeface="Myriad Pro Semibold" charset="0"/>
            </a:endParaRPr>
          </a:p>
        </p:txBody>
      </p:sp>
      <p:pic>
        <p:nvPicPr>
          <p:cNvPr id="22" name="Picture 21" descr="A close up of a logo  Description generated with high confidence">
            <a:extLst>
              <a:ext uri="{FF2B5EF4-FFF2-40B4-BE49-F238E27FC236}">
                <a16:creationId xmlns:a16="http://schemas.microsoft.com/office/drawing/2014/main" id="{5EAD1ABE-D09F-48FF-9485-EA313D60081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22184" y="2786219"/>
            <a:ext cx="194527" cy="1390870"/>
          </a:xfrm>
          <a:prstGeom prst="rect">
            <a:avLst/>
          </a:prstGeom>
        </p:spPr>
      </p:pic>
      <p:pic>
        <p:nvPicPr>
          <p:cNvPr id="23" name="Picture 22" descr="A close up of a logo  Description generated with high confidence">
            <a:extLst>
              <a:ext uri="{FF2B5EF4-FFF2-40B4-BE49-F238E27FC236}">
                <a16:creationId xmlns:a16="http://schemas.microsoft.com/office/drawing/2014/main" id="{CCC04EFE-B18E-45D8-BC8D-351E1726E67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63740" y="2786219"/>
            <a:ext cx="194527" cy="1390870"/>
          </a:xfrm>
          <a:prstGeom prst="rect">
            <a:avLst/>
          </a:prstGeom>
        </p:spPr>
      </p:pic>
      <p:sp>
        <p:nvSpPr>
          <p:cNvPr id="24" name="TextBox 23">
            <a:extLst>
              <a:ext uri="{FF2B5EF4-FFF2-40B4-BE49-F238E27FC236}">
                <a16:creationId xmlns:a16="http://schemas.microsoft.com/office/drawing/2014/main" id="{E24437DA-ECBC-4AF0-8685-66B42736C7F6}"/>
              </a:ext>
            </a:extLst>
          </p:cNvPr>
          <p:cNvSpPr txBox="1"/>
          <p:nvPr/>
        </p:nvSpPr>
        <p:spPr bwMode="auto">
          <a:xfrm>
            <a:off x="8505160" y="3231351"/>
            <a:ext cx="6431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buClr>
                <a:srgbClr val="82CBDD"/>
              </a:buClr>
              <a:buNone/>
            </a:pPr>
            <a:r>
              <a:rPr lang="en-GB" sz="2400" dirty="0">
                <a:solidFill>
                  <a:srgbClr val="959595"/>
                </a:solidFill>
                <a:latin typeface="Arial" panose="020B0604020202020204" pitchFamily="34" charset="0"/>
                <a:ea typeface="Myriad Pro Semibold" charset="0"/>
                <a:cs typeface="Arial" panose="020B0604020202020204" pitchFamily="34" charset="0"/>
              </a:rPr>
              <a:t>−</a:t>
            </a:r>
            <a:r>
              <a:rPr lang="en-GB" sz="2400" dirty="0">
                <a:solidFill>
                  <a:srgbClr val="959595"/>
                </a:solidFill>
                <a:latin typeface="Comic Sans MS" panose="030F0702030302020204" pitchFamily="66" charset="0"/>
                <a:ea typeface="Myriad Pro Semibold" charset="0"/>
                <a:cs typeface="Arial" panose="020B0604020202020204" pitchFamily="34" charset="0"/>
              </a:rPr>
              <a:t> 6</a:t>
            </a:r>
            <a:endParaRPr lang="en-GB" sz="2400" dirty="0">
              <a:solidFill>
                <a:srgbClr val="959595"/>
              </a:solidFill>
              <a:latin typeface="Comic Sans MS" panose="030F0702030302020204" pitchFamily="66" charset="0"/>
              <a:ea typeface="Myriad Pro Semibold" charset="0"/>
              <a:cs typeface="Myriad Pro Semibold" charset="0"/>
            </a:endParaRPr>
          </a:p>
        </p:txBody>
      </p:sp>
      <p:sp>
        <p:nvSpPr>
          <p:cNvPr id="2" name="Text Placeholder 1"/>
          <p:cNvSpPr>
            <a:spLocks noGrp="1"/>
          </p:cNvSpPr>
          <p:nvPr>
            <p:ph type="body" sz="quarter" idx="11"/>
          </p:nvPr>
        </p:nvSpPr>
        <p:spPr/>
        <p:txBody>
          <a:bodyPr/>
          <a:lstStyle/>
          <a:p>
            <a:r>
              <a:rPr lang="en-US" dirty="0"/>
              <a:t>1.29 Equivalence and compensation – step 4:6</a:t>
            </a:r>
          </a:p>
        </p:txBody>
      </p:sp>
    </p:spTree>
    <p:extLst>
      <p:ext uri="{BB962C8B-B14F-4D97-AF65-F5344CB8AC3E}">
        <p14:creationId xmlns:p14="http://schemas.microsoft.com/office/powerpoint/2010/main" val="15982577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up)">
                                      <p:cBhvr>
                                        <p:cTn id="7" dur="500"/>
                                        <p:tgtEl>
                                          <p:spTgt spid="2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500"/>
                                        <p:tgtEl>
                                          <p:spTgt spid="20"/>
                                        </p:tgtEl>
                                      </p:cBhvr>
                                    </p:animEffect>
                                  </p:childTnLst>
                                </p:cTn>
                              </p:par>
                              <p:par>
                                <p:cTn id="11" presetID="22" presetClass="entr" presetSubtype="1"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wipe(up)">
                                      <p:cBhvr>
                                        <p:cTn id="13" dur="500"/>
                                        <p:tgtEl>
                                          <p:spTgt spid="2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500"/>
                                        <p:tgtEl>
                                          <p:spTgt spid="21"/>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fade">
                                      <p:cBhvr>
                                        <p:cTn id="21" dur="500"/>
                                        <p:tgtEl>
                                          <p:spTgt spid="25"/>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nodeType="click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down)">
                                      <p:cBhvr>
                                        <p:cTn id="26" dur="500"/>
                                        <p:tgtEl>
                                          <p:spTgt spid="6"/>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fade">
                                      <p:cBhvr>
                                        <p:cTn id="29" dur="500"/>
                                        <p:tgtEl>
                                          <p:spTgt spid="24"/>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0" grpId="0"/>
      <p:bldP spid="21" grpId="0"/>
      <p:bldP spid="24" grpId="0"/>
    </p:bld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1.29 Equivalence and compensation – step 4:6</a:t>
            </a:r>
          </a:p>
        </p:txBody>
      </p:sp>
      <p:sp>
        <p:nvSpPr>
          <p:cNvPr id="3" name="TextBox 2">
            <a:extLst>
              <a:ext uri="{FF2B5EF4-FFF2-40B4-BE49-F238E27FC236}">
                <a16:creationId xmlns:a16="http://schemas.microsoft.com/office/drawing/2014/main" id="{508D8D9B-BB3B-4690-A382-B3E81323AE43}"/>
              </a:ext>
            </a:extLst>
          </p:cNvPr>
          <p:cNvSpPr txBox="1"/>
          <p:nvPr/>
        </p:nvSpPr>
        <p:spPr bwMode="auto">
          <a:xfrm>
            <a:off x="6864615" y="1819627"/>
            <a:ext cx="74732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buClr>
                <a:srgbClr val="82CBDD"/>
              </a:buClr>
              <a:buNone/>
            </a:pPr>
            <a:r>
              <a:rPr lang="en-GB" sz="2400" b="1" dirty="0">
                <a:solidFill>
                  <a:srgbClr val="959595"/>
                </a:solidFill>
                <a:latin typeface="Comic Sans MS" panose="030F0702030302020204" pitchFamily="66" charset="0"/>
                <a:ea typeface="Myriad Pro Semibold" charset="0"/>
                <a:cs typeface="Myriad Pro Semibold" charset="0"/>
              </a:rPr>
              <a:t>139</a:t>
            </a:r>
          </a:p>
        </p:txBody>
      </p:sp>
      <p:pic>
        <p:nvPicPr>
          <p:cNvPr id="4" name="Picture 3" descr="A close up of a logo  Description generated with high confidence">
            <a:extLst>
              <a:ext uri="{FF2B5EF4-FFF2-40B4-BE49-F238E27FC236}">
                <a16:creationId xmlns:a16="http://schemas.microsoft.com/office/drawing/2014/main" id="{4C2E3E8B-324D-4068-9C1B-CDE9F9F139B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25286" y="2008092"/>
            <a:ext cx="778109" cy="2908182"/>
          </a:xfrm>
          <a:prstGeom prst="rect">
            <a:avLst/>
          </a:prstGeom>
        </p:spPr>
      </p:pic>
      <p:grpSp>
        <p:nvGrpSpPr>
          <p:cNvPr id="5" name="Group 4">
            <a:extLst>
              <a:ext uri="{FF2B5EF4-FFF2-40B4-BE49-F238E27FC236}">
                <a16:creationId xmlns:a16="http://schemas.microsoft.com/office/drawing/2014/main" id="{9DCD3CFA-7A97-41D7-96FC-6FC28911DD2B}"/>
              </a:ext>
            </a:extLst>
          </p:cNvPr>
          <p:cNvGrpSpPr/>
          <p:nvPr/>
        </p:nvGrpSpPr>
        <p:grpSpPr>
          <a:xfrm>
            <a:off x="3323409" y="4682017"/>
            <a:ext cx="4237913" cy="461665"/>
            <a:chOff x="1596685" y="4682016"/>
            <a:chExt cx="4237913" cy="461665"/>
          </a:xfrm>
        </p:grpSpPr>
        <p:sp>
          <p:nvSpPr>
            <p:cNvPr id="6" name="TextBox 5">
              <a:extLst>
                <a:ext uri="{FF2B5EF4-FFF2-40B4-BE49-F238E27FC236}">
                  <a16:creationId xmlns:a16="http://schemas.microsoft.com/office/drawing/2014/main" id="{1BD84486-0C4F-4D46-91CF-99F6D8DB7C6F}"/>
                </a:ext>
              </a:extLst>
            </p:cNvPr>
            <p:cNvSpPr txBox="1"/>
            <p:nvPr/>
          </p:nvSpPr>
          <p:spPr bwMode="auto">
            <a:xfrm>
              <a:off x="5136970" y="4682016"/>
              <a:ext cx="69762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Myriad Pro Semibold" charset="0"/>
                </a:rPr>
                <a:t>140</a:t>
              </a:r>
            </a:p>
          </p:txBody>
        </p:sp>
        <p:sp>
          <p:nvSpPr>
            <p:cNvPr id="7" name="TextBox 6">
              <a:extLst>
                <a:ext uri="{FF2B5EF4-FFF2-40B4-BE49-F238E27FC236}">
                  <a16:creationId xmlns:a16="http://schemas.microsoft.com/office/drawing/2014/main" id="{4A471A21-3068-442F-A3BD-A56FA4F64287}"/>
                </a:ext>
              </a:extLst>
            </p:cNvPr>
            <p:cNvSpPr txBox="1"/>
            <p:nvPr/>
          </p:nvSpPr>
          <p:spPr bwMode="auto">
            <a:xfrm>
              <a:off x="3538919" y="4682016"/>
              <a:ext cx="55977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Myriad Pro Semibold" charset="0"/>
                </a:rPr>
                <a:t>46</a:t>
              </a:r>
            </a:p>
          </p:txBody>
        </p:sp>
        <p:sp>
          <p:nvSpPr>
            <p:cNvPr id="8" name="TextBox 7">
              <a:extLst>
                <a:ext uri="{FF2B5EF4-FFF2-40B4-BE49-F238E27FC236}">
                  <a16:creationId xmlns:a16="http://schemas.microsoft.com/office/drawing/2014/main" id="{5A02D7A7-AA59-4F96-A949-A0E9C70B8C7E}"/>
                </a:ext>
              </a:extLst>
            </p:cNvPr>
            <p:cNvSpPr txBox="1"/>
            <p:nvPr/>
          </p:nvSpPr>
          <p:spPr bwMode="auto">
            <a:xfrm>
              <a:off x="1596685" y="4682016"/>
              <a:ext cx="69762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Myriad Pro Semibold" charset="0"/>
                </a:rPr>
                <a:t>186</a:t>
              </a:r>
            </a:p>
          </p:txBody>
        </p:sp>
        <p:sp>
          <p:nvSpPr>
            <p:cNvPr id="9" name="TextBox 8">
              <a:extLst>
                <a:ext uri="{FF2B5EF4-FFF2-40B4-BE49-F238E27FC236}">
                  <a16:creationId xmlns:a16="http://schemas.microsoft.com/office/drawing/2014/main" id="{41E95A33-584F-4EB0-B191-EA912ABC5B49}"/>
                </a:ext>
              </a:extLst>
            </p:cNvPr>
            <p:cNvSpPr txBox="1"/>
            <p:nvPr/>
          </p:nvSpPr>
          <p:spPr bwMode="auto">
            <a:xfrm>
              <a:off x="2694474" y="4682016"/>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Arial" panose="020B0604020202020204" pitchFamily="34" charset="0"/>
                  <a:ea typeface="Myriad Pro Semibold" charset="0"/>
                  <a:cs typeface="Arial" panose="020B0604020202020204" pitchFamily="34" charset="0"/>
                </a:rPr>
                <a:t>−</a:t>
              </a:r>
              <a:endParaRPr lang="en-GB" sz="2400" dirty="0">
                <a:latin typeface="Myriad Pro Semibold"/>
                <a:ea typeface="Myriad Pro Semibold" charset="0"/>
                <a:cs typeface="Myriad Pro Semibold" charset="0"/>
              </a:endParaRPr>
            </a:p>
          </p:txBody>
        </p:sp>
        <p:sp>
          <p:nvSpPr>
            <p:cNvPr id="10" name="TextBox 9">
              <a:extLst>
                <a:ext uri="{FF2B5EF4-FFF2-40B4-BE49-F238E27FC236}">
                  <a16:creationId xmlns:a16="http://schemas.microsoft.com/office/drawing/2014/main" id="{19222F0D-FC4A-4F3B-947E-5B0209001BD0}"/>
                </a:ext>
              </a:extLst>
            </p:cNvPr>
            <p:cNvSpPr txBox="1"/>
            <p:nvPr/>
          </p:nvSpPr>
          <p:spPr bwMode="auto">
            <a:xfrm>
              <a:off x="4448341" y="4682016"/>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000000"/>
                  </a:solidFill>
                  <a:latin typeface="Myriad Pro Semibold"/>
                  <a:ea typeface="Myriad Pro Semibold" charset="0"/>
                  <a:cs typeface="Myriad Pro Semibold" charset="0"/>
                </a:rPr>
                <a:t>=</a:t>
              </a:r>
              <a:endParaRPr lang="en-GB" sz="2400" dirty="0">
                <a:latin typeface="Myriad Pro Semibold"/>
                <a:ea typeface="Myriad Pro Semibold" charset="0"/>
                <a:cs typeface="Myriad Pro Semibold" charset="0"/>
              </a:endParaRPr>
            </a:p>
          </p:txBody>
        </p:sp>
      </p:grpSp>
      <p:sp>
        <p:nvSpPr>
          <p:cNvPr id="11" name="TextBox 10">
            <a:extLst>
              <a:ext uri="{FF2B5EF4-FFF2-40B4-BE49-F238E27FC236}">
                <a16:creationId xmlns:a16="http://schemas.microsoft.com/office/drawing/2014/main" id="{0C351786-0E91-4264-A908-56E0B99C27EB}"/>
              </a:ext>
            </a:extLst>
          </p:cNvPr>
          <p:cNvSpPr txBox="1"/>
          <p:nvPr/>
        </p:nvSpPr>
        <p:spPr bwMode="auto">
          <a:xfrm>
            <a:off x="3304173" y="1819627"/>
            <a:ext cx="71365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Semibold"/>
                <a:ea typeface="Myriad Pro Semibold" charset="0"/>
                <a:cs typeface="Myriad Pro Semibold" charset="0"/>
              </a:rPr>
              <a:t>185</a:t>
            </a:r>
          </a:p>
        </p:txBody>
      </p:sp>
      <p:sp>
        <p:nvSpPr>
          <p:cNvPr id="12" name="TextBox 11">
            <a:extLst>
              <a:ext uri="{FF2B5EF4-FFF2-40B4-BE49-F238E27FC236}">
                <a16:creationId xmlns:a16="http://schemas.microsoft.com/office/drawing/2014/main" id="{47F3F73B-095C-4DFF-8AF1-AE2F08EFD132}"/>
              </a:ext>
            </a:extLst>
          </p:cNvPr>
          <p:cNvSpPr txBox="1"/>
          <p:nvPr/>
        </p:nvSpPr>
        <p:spPr bwMode="auto">
          <a:xfrm>
            <a:off x="5288087" y="1819627"/>
            <a:ext cx="53732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Semibold"/>
                <a:ea typeface="Myriad Pro Semibold" charset="0"/>
                <a:cs typeface="Myriad Pro Semibold" charset="0"/>
              </a:rPr>
              <a:t>46</a:t>
            </a:r>
          </a:p>
        </p:txBody>
      </p:sp>
      <p:sp>
        <p:nvSpPr>
          <p:cNvPr id="13" name="TextBox 12">
            <a:extLst>
              <a:ext uri="{FF2B5EF4-FFF2-40B4-BE49-F238E27FC236}">
                <a16:creationId xmlns:a16="http://schemas.microsoft.com/office/drawing/2014/main" id="{BCAC3F10-0C7C-488D-86EE-3EA42E6FD772}"/>
              </a:ext>
            </a:extLst>
          </p:cNvPr>
          <p:cNvSpPr txBox="1"/>
          <p:nvPr/>
        </p:nvSpPr>
        <p:spPr bwMode="auto">
          <a:xfrm>
            <a:off x="6171057" y="1819627"/>
            <a:ext cx="40267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Semibold"/>
                <a:ea typeface="Myriad Pro Semibold" charset="0"/>
                <a:cs typeface="Myriad Pro Semibold" charset="0"/>
              </a:rPr>
              <a:t>=</a:t>
            </a:r>
          </a:p>
        </p:txBody>
      </p:sp>
      <p:sp>
        <p:nvSpPr>
          <p:cNvPr id="14" name="TextBox 13">
            <a:extLst>
              <a:ext uri="{FF2B5EF4-FFF2-40B4-BE49-F238E27FC236}">
                <a16:creationId xmlns:a16="http://schemas.microsoft.com/office/drawing/2014/main" id="{EDCB7ED7-EF6C-4B5F-BD4F-F1516C6051D8}"/>
              </a:ext>
            </a:extLst>
          </p:cNvPr>
          <p:cNvSpPr txBox="1"/>
          <p:nvPr/>
        </p:nvSpPr>
        <p:spPr bwMode="auto">
          <a:xfrm>
            <a:off x="4421197" y="1819627"/>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Arial" panose="020B0604020202020204" pitchFamily="34" charset="0"/>
                <a:ea typeface="Myriad Pro Semibold" charset="0"/>
                <a:cs typeface="Arial" panose="020B0604020202020204" pitchFamily="34" charset="0"/>
              </a:rPr>
              <a:t>−</a:t>
            </a:r>
            <a:endParaRPr lang="en-GB" sz="2400" b="1" dirty="0">
              <a:latin typeface="Myriad Pro Semibold"/>
              <a:ea typeface="Myriad Pro Semibold" charset="0"/>
              <a:cs typeface="Myriad Pro Semibold" charset="0"/>
            </a:endParaRPr>
          </a:p>
        </p:txBody>
      </p:sp>
      <p:sp>
        <p:nvSpPr>
          <p:cNvPr id="15" name="Rectangle 14">
            <a:extLst>
              <a:ext uri="{FF2B5EF4-FFF2-40B4-BE49-F238E27FC236}">
                <a16:creationId xmlns:a16="http://schemas.microsoft.com/office/drawing/2014/main" id="{E06BC778-8A06-4EFB-831A-B54DEAD4EDE4}"/>
              </a:ext>
            </a:extLst>
          </p:cNvPr>
          <p:cNvSpPr/>
          <p:nvPr/>
        </p:nvSpPr>
        <p:spPr bwMode="auto">
          <a:xfrm>
            <a:off x="6811716" y="1716732"/>
            <a:ext cx="824265" cy="684000"/>
          </a:xfrm>
          <a:prstGeom prst="rect">
            <a:avLst/>
          </a:prstGeom>
          <a:noFill/>
          <a:ln w="57150" cap="flat" cmpd="sng" algn="ctr">
            <a:solidFill>
              <a:schemeClr val="tx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latin typeface="Arial" charset="0"/>
            </a:endParaRPr>
          </a:p>
        </p:txBody>
      </p:sp>
      <p:sp>
        <p:nvSpPr>
          <p:cNvPr id="16" name="TextBox 15">
            <a:extLst>
              <a:ext uri="{FF2B5EF4-FFF2-40B4-BE49-F238E27FC236}">
                <a16:creationId xmlns:a16="http://schemas.microsoft.com/office/drawing/2014/main" id="{83C3CFF5-E8ED-4EC2-8D3B-906C4030FE3C}"/>
              </a:ext>
            </a:extLst>
          </p:cNvPr>
          <p:cNvSpPr txBox="1"/>
          <p:nvPr/>
        </p:nvSpPr>
        <p:spPr bwMode="auto">
          <a:xfrm>
            <a:off x="3097283" y="3250823"/>
            <a:ext cx="5613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+ 1</a:t>
            </a:r>
            <a:endParaRPr lang="en-GB" sz="2400" dirty="0">
              <a:solidFill>
                <a:srgbClr val="959595"/>
              </a:solidFill>
              <a:latin typeface="Comic Sans MS" panose="030F0702030302020204" pitchFamily="66" charset="0"/>
              <a:ea typeface="Myriad Pro Semibold" charset="0"/>
              <a:cs typeface="Myriad Pro Semibold" charset="0"/>
            </a:endParaRPr>
          </a:p>
        </p:txBody>
      </p:sp>
      <p:sp>
        <p:nvSpPr>
          <p:cNvPr id="17" name="TextBox 16">
            <a:extLst>
              <a:ext uri="{FF2B5EF4-FFF2-40B4-BE49-F238E27FC236}">
                <a16:creationId xmlns:a16="http://schemas.microsoft.com/office/drawing/2014/main" id="{6370727F-C092-4B56-9D8D-D1DD342694C7}"/>
              </a:ext>
            </a:extLst>
          </p:cNvPr>
          <p:cNvSpPr txBox="1"/>
          <p:nvPr/>
        </p:nvSpPr>
        <p:spPr bwMode="auto">
          <a:xfrm>
            <a:off x="6655629" y="3250823"/>
            <a:ext cx="5613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+ 1</a:t>
            </a:r>
            <a:endParaRPr lang="en-GB" sz="2400" dirty="0">
              <a:solidFill>
                <a:srgbClr val="959595"/>
              </a:solidFill>
              <a:latin typeface="Comic Sans MS" panose="030F0702030302020204" pitchFamily="66" charset="0"/>
              <a:ea typeface="Myriad Pro Semibold" charset="0"/>
              <a:cs typeface="Myriad Pro Semibold" charset="0"/>
            </a:endParaRPr>
          </a:p>
        </p:txBody>
      </p:sp>
      <p:pic>
        <p:nvPicPr>
          <p:cNvPr id="18" name="Picture 17" descr="A close up of a logo  Description generated with high confidence">
            <a:extLst>
              <a:ext uri="{FF2B5EF4-FFF2-40B4-BE49-F238E27FC236}">
                <a16:creationId xmlns:a16="http://schemas.microsoft.com/office/drawing/2014/main" id="{42819975-7F50-40D3-AB5B-2525A805ECC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22184" y="2786219"/>
            <a:ext cx="194527" cy="1390870"/>
          </a:xfrm>
          <a:prstGeom prst="rect">
            <a:avLst/>
          </a:prstGeom>
        </p:spPr>
      </p:pic>
      <p:pic>
        <p:nvPicPr>
          <p:cNvPr id="19" name="Picture 18" descr="A close up of a logo  Description generated with high confidence">
            <a:extLst>
              <a:ext uri="{FF2B5EF4-FFF2-40B4-BE49-F238E27FC236}">
                <a16:creationId xmlns:a16="http://schemas.microsoft.com/office/drawing/2014/main" id="{45DCEFCA-CD36-4C2D-8EB4-1A75D162D9F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63740" y="2786219"/>
            <a:ext cx="194527" cy="1390870"/>
          </a:xfrm>
          <a:prstGeom prst="rect">
            <a:avLst/>
          </a:prstGeom>
        </p:spPr>
      </p:pic>
      <p:sp>
        <p:nvSpPr>
          <p:cNvPr id="20" name="TextBox 19">
            <a:extLst>
              <a:ext uri="{FF2B5EF4-FFF2-40B4-BE49-F238E27FC236}">
                <a16:creationId xmlns:a16="http://schemas.microsoft.com/office/drawing/2014/main" id="{D050AD36-1906-4F83-BEED-001AE686369C}"/>
              </a:ext>
            </a:extLst>
          </p:cNvPr>
          <p:cNvSpPr txBox="1"/>
          <p:nvPr/>
        </p:nvSpPr>
        <p:spPr bwMode="auto">
          <a:xfrm>
            <a:off x="8505159" y="3231351"/>
            <a:ext cx="59343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buClr>
                <a:srgbClr val="82CBDD"/>
              </a:buClr>
              <a:buNone/>
            </a:pPr>
            <a:r>
              <a:rPr lang="en-GB" sz="2400" dirty="0">
                <a:solidFill>
                  <a:srgbClr val="959595"/>
                </a:solidFill>
                <a:latin typeface="Arial" panose="020B0604020202020204" pitchFamily="34" charset="0"/>
                <a:ea typeface="Myriad Pro Semibold" charset="0"/>
                <a:cs typeface="Arial" panose="020B0604020202020204" pitchFamily="34" charset="0"/>
              </a:rPr>
              <a:t>−</a:t>
            </a:r>
            <a:r>
              <a:rPr lang="en-GB" sz="2400" dirty="0">
                <a:solidFill>
                  <a:srgbClr val="959595"/>
                </a:solidFill>
                <a:latin typeface="Comic Sans MS" panose="030F0702030302020204" pitchFamily="66" charset="0"/>
                <a:ea typeface="Myriad Pro Semibold" charset="0"/>
                <a:cs typeface="Arial" panose="020B0604020202020204" pitchFamily="34" charset="0"/>
              </a:rPr>
              <a:t> 1</a:t>
            </a:r>
            <a:endParaRPr lang="en-GB" sz="2400" dirty="0">
              <a:solidFill>
                <a:srgbClr val="959595"/>
              </a:solidFill>
              <a:latin typeface="Comic Sans MS" panose="030F0702030302020204" pitchFamily="66" charset="0"/>
              <a:ea typeface="Myriad Pro Semibold" charset="0"/>
              <a:cs typeface="Myriad Pro Semibold" charset="0"/>
            </a:endParaRPr>
          </a:p>
        </p:txBody>
      </p:sp>
    </p:spTree>
    <p:extLst>
      <p:ext uri="{BB962C8B-B14F-4D97-AF65-F5344CB8AC3E}">
        <p14:creationId xmlns:p14="http://schemas.microsoft.com/office/powerpoint/2010/main" val="13143828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up)">
                                      <p:cBhvr>
                                        <p:cTn id="7" dur="500"/>
                                        <p:tgtEl>
                                          <p:spTgt spid="1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par>
                                <p:cTn id="11" presetID="22" presetClass="entr" presetSubtype="1" fill="hold"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up)">
                                      <p:cBhvr>
                                        <p:cTn id="13" dur="500"/>
                                        <p:tgtEl>
                                          <p:spTgt spid="1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500"/>
                                        <p:tgtEl>
                                          <p:spTgt spid="17"/>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5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nodeType="click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down)">
                                      <p:cBhvr>
                                        <p:cTn id="26" dur="500"/>
                                        <p:tgtEl>
                                          <p:spTgt spid="4"/>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500"/>
                                        <p:tgtEl>
                                          <p:spTgt spid="20"/>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fade">
                                      <p:cBhvr>
                                        <p:cTn id="3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6" grpId="0"/>
      <p:bldP spid="17" grpId="0"/>
      <p:bldP spid="20" grpId="0"/>
    </p:bld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1.29 Equivalence and compensation – step 4:7</a:t>
            </a:r>
          </a:p>
        </p:txBody>
      </p:sp>
      <p:sp>
        <p:nvSpPr>
          <p:cNvPr id="5" name="TextBox 4">
            <a:extLst>
              <a:ext uri="{FF2B5EF4-FFF2-40B4-BE49-F238E27FC236}">
                <a16:creationId xmlns:a16="http://schemas.microsoft.com/office/drawing/2014/main" id="{24B25AB6-F786-4976-AAD2-D3C06F132BF0}"/>
              </a:ext>
            </a:extLst>
          </p:cNvPr>
          <p:cNvSpPr txBox="1"/>
          <p:nvPr/>
        </p:nvSpPr>
        <p:spPr bwMode="auto">
          <a:xfrm>
            <a:off x="7302845" y="1819627"/>
            <a:ext cx="106792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solidFill>
                  <a:srgbClr val="959595"/>
                </a:solidFill>
                <a:latin typeface="Comic Sans MS" panose="030F0702030302020204" pitchFamily="66" charset="0"/>
                <a:ea typeface="Myriad Pro Semibold" charset="0"/>
                <a:cs typeface="Myriad Pro Semibold" charset="0"/>
              </a:rPr>
              <a:t>17.25</a:t>
            </a:r>
          </a:p>
        </p:txBody>
      </p:sp>
      <p:sp>
        <p:nvSpPr>
          <p:cNvPr id="11" name="TextBox 10">
            <a:extLst>
              <a:ext uri="{FF2B5EF4-FFF2-40B4-BE49-F238E27FC236}">
                <a16:creationId xmlns:a16="http://schemas.microsoft.com/office/drawing/2014/main" id="{4E32A99B-CF77-4D14-B921-7CABFCFE5551}"/>
              </a:ext>
            </a:extLst>
          </p:cNvPr>
          <p:cNvSpPr txBox="1"/>
          <p:nvPr/>
        </p:nvSpPr>
        <p:spPr bwMode="auto">
          <a:xfrm>
            <a:off x="7424323" y="4682017"/>
            <a:ext cx="82426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Myriad Pro Semibold" charset="0"/>
              </a:rPr>
              <a:t>0.25</a:t>
            </a:r>
          </a:p>
        </p:txBody>
      </p:sp>
      <p:grpSp>
        <p:nvGrpSpPr>
          <p:cNvPr id="28" name="Group 27">
            <a:extLst>
              <a:ext uri="{FF2B5EF4-FFF2-40B4-BE49-F238E27FC236}">
                <a16:creationId xmlns:a16="http://schemas.microsoft.com/office/drawing/2014/main" id="{D35843D5-35BB-48FB-809F-4E0EA4311308}"/>
              </a:ext>
            </a:extLst>
          </p:cNvPr>
          <p:cNvGrpSpPr/>
          <p:nvPr/>
        </p:nvGrpSpPr>
        <p:grpSpPr>
          <a:xfrm>
            <a:off x="3181249" y="1716733"/>
            <a:ext cx="5828352" cy="3537781"/>
            <a:chOff x="1057174" y="1716732"/>
            <a:chExt cx="5828352" cy="3537781"/>
          </a:xfrm>
        </p:grpSpPr>
        <p:sp>
          <p:nvSpPr>
            <p:cNvPr id="12" name="TextBox 11">
              <a:extLst>
                <a:ext uri="{FF2B5EF4-FFF2-40B4-BE49-F238E27FC236}">
                  <a16:creationId xmlns:a16="http://schemas.microsoft.com/office/drawing/2014/main" id="{35BFA7D5-499B-4771-8D40-B8768EF811F6}"/>
                </a:ext>
              </a:extLst>
            </p:cNvPr>
            <p:cNvSpPr txBox="1"/>
            <p:nvPr/>
          </p:nvSpPr>
          <p:spPr bwMode="auto">
            <a:xfrm>
              <a:off x="3442740" y="4682016"/>
              <a:ext cx="75212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0.75</a:t>
              </a:r>
            </a:p>
          </p:txBody>
        </p:sp>
        <p:sp>
          <p:nvSpPr>
            <p:cNvPr id="13" name="TextBox 12">
              <a:extLst>
                <a:ext uri="{FF2B5EF4-FFF2-40B4-BE49-F238E27FC236}">
                  <a16:creationId xmlns:a16="http://schemas.microsoft.com/office/drawing/2014/main" id="{2AE2B0FA-8042-4EAF-94A6-BEE8E224A8B2}"/>
                </a:ext>
              </a:extLst>
            </p:cNvPr>
            <p:cNvSpPr txBox="1"/>
            <p:nvPr/>
          </p:nvSpPr>
          <p:spPr bwMode="auto">
            <a:xfrm>
              <a:off x="1769810" y="4682016"/>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1</a:t>
              </a:r>
            </a:p>
          </p:txBody>
        </p:sp>
        <p:sp>
          <p:nvSpPr>
            <p:cNvPr id="9" name="TextBox 8">
              <a:extLst>
                <a:ext uri="{FF2B5EF4-FFF2-40B4-BE49-F238E27FC236}">
                  <a16:creationId xmlns:a16="http://schemas.microsoft.com/office/drawing/2014/main" id="{995B2BB2-F59A-4A5C-B987-2726552FA17F}"/>
                </a:ext>
              </a:extLst>
            </p:cNvPr>
            <p:cNvSpPr txBox="1"/>
            <p:nvPr/>
          </p:nvSpPr>
          <p:spPr bwMode="auto">
            <a:xfrm>
              <a:off x="2694474" y="4682016"/>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Arial" panose="020B0604020202020204" pitchFamily="34" charset="0"/>
                  <a:ea typeface="Myriad Pro Semibold" charset="0"/>
                  <a:cs typeface="Arial" panose="020B0604020202020204" pitchFamily="34" charset="0"/>
                </a:rPr>
                <a:t>−</a:t>
              </a:r>
              <a:endParaRPr lang="en-GB" sz="2400" dirty="0">
                <a:latin typeface="Myriad Pro Semibold"/>
                <a:ea typeface="Myriad Pro Semibold" charset="0"/>
                <a:cs typeface="Myriad Pro Semibold" charset="0"/>
              </a:endParaRPr>
            </a:p>
          </p:txBody>
        </p:sp>
        <p:sp>
          <p:nvSpPr>
            <p:cNvPr id="10" name="TextBox 9">
              <a:extLst>
                <a:ext uri="{FF2B5EF4-FFF2-40B4-BE49-F238E27FC236}">
                  <a16:creationId xmlns:a16="http://schemas.microsoft.com/office/drawing/2014/main" id="{5EFEDA0C-7678-487C-8D81-5474C7E39529}"/>
                </a:ext>
              </a:extLst>
            </p:cNvPr>
            <p:cNvSpPr txBox="1"/>
            <p:nvPr/>
          </p:nvSpPr>
          <p:spPr bwMode="auto">
            <a:xfrm>
              <a:off x="4448341" y="4682016"/>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000000"/>
                  </a:solidFill>
                  <a:latin typeface="Myriad Pro Semibold"/>
                  <a:ea typeface="Myriad Pro Semibold" charset="0"/>
                  <a:cs typeface="Myriad Pro Semibold" charset="0"/>
                </a:rPr>
                <a:t>=</a:t>
              </a:r>
              <a:endParaRPr lang="en-GB" sz="2400" dirty="0">
                <a:latin typeface="Myriad Pro Semibold"/>
                <a:ea typeface="Myriad Pro Semibold" charset="0"/>
                <a:cs typeface="Myriad Pro Semibold" charset="0"/>
              </a:endParaRPr>
            </a:p>
          </p:txBody>
        </p:sp>
        <p:sp>
          <p:nvSpPr>
            <p:cNvPr id="15" name="TextBox 14">
              <a:extLst>
                <a:ext uri="{FF2B5EF4-FFF2-40B4-BE49-F238E27FC236}">
                  <a16:creationId xmlns:a16="http://schemas.microsoft.com/office/drawing/2014/main" id="{79445416-4E5C-420A-A66D-878BB8070BAB}"/>
                </a:ext>
              </a:extLst>
            </p:cNvPr>
            <p:cNvSpPr txBox="1"/>
            <p:nvPr/>
          </p:nvSpPr>
          <p:spPr bwMode="auto">
            <a:xfrm>
              <a:off x="1665615" y="1819626"/>
              <a:ext cx="53732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Semibold"/>
                  <a:ea typeface="Myriad Pro Semibold" charset="0"/>
                  <a:cs typeface="Myriad Pro Semibold" charset="0"/>
                </a:rPr>
                <a:t>18</a:t>
              </a:r>
            </a:p>
          </p:txBody>
        </p:sp>
        <p:sp>
          <p:nvSpPr>
            <p:cNvPr id="16" name="TextBox 15">
              <a:extLst>
                <a:ext uri="{FF2B5EF4-FFF2-40B4-BE49-F238E27FC236}">
                  <a16:creationId xmlns:a16="http://schemas.microsoft.com/office/drawing/2014/main" id="{BEC8AAF2-3B19-4435-A556-892498B736F1}"/>
                </a:ext>
              </a:extLst>
            </p:cNvPr>
            <p:cNvSpPr txBox="1"/>
            <p:nvPr/>
          </p:nvSpPr>
          <p:spPr bwMode="auto">
            <a:xfrm>
              <a:off x="3431519" y="1819626"/>
              <a:ext cx="79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Semibold"/>
                  <a:ea typeface="Myriad Pro Semibold" charset="0"/>
                  <a:cs typeface="Myriad Pro Semibold" charset="0"/>
                </a:rPr>
                <a:t>0.75</a:t>
              </a:r>
            </a:p>
          </p:txBody>
        </p:sp>
        <p:sp>
          <p:nvSpPr>
            <p:cNvPr id="17" name="TextBox 16">
              <a:extLst>
                <a:ext uri="{FF2B5EF4-FFF2-40B4-BE49-F238E27FC236}">
                  <a16:creationId xmlns:a16="http://schemas.microsoft.com/office/drawing/2014/main" id="{3107CB35-3D60-4063-B436-E56B2A0EB637}"/>
                </a:ext>
              </a:extLst>
            </p:cNvPr>
            <p:cNvSpPr txBox="1"/>
            <p:nvPr/>
          </p:nvSpPr>
          <p:spPr bwMode="auto">
            <a:xfrm>
              <a:off x="4444334" y="1819626"/>
              <a:ext cx="40267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Semibold"/>
                  <a:ea typeface="Myriad Pro Semibold" charset="0"/>
                  <a:cs typeface="Myriad Pro Semibold" charset="0"/>
                </a:rPr>
                <a:t>=</a:t>
              </a:r>
            </a:p>
          </p:txBody>
        </p:sp>
        <p:sp>
          <p:nvSpPr>
            <p:cNvPr id="18" name="TextBox 17">
              <a:extLst>
                <a:ext uri="{FF2B5EF4-FFF2-40B4-BE49-F238E27FC236}">
                  <a16:creationId xmlns:a16="http://schemas.microsoft.com/office/drawing/2014/main" id="{8D098A78-CD1C-4CF1-B6D3-03773E156EB1}"/>
                </a:ext>
              </a:extLst>
            </p:cNvPr>
            <p:cNvSpPr txBox="1"/>
            <p:nvPr/>
          </p:nvSpPr>
          <p:spPr bwMode="auto">
            <a:xfrm>
              <a:off x="2694474" y="1819626"/>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Arial" panose="020B0604020202020204" pitchFamily="34" charset="0"/>
                  <a:ea typeface="Myriad Pro Semibold" charset="0"/>
                  <a:cs typeface="Arial" panose="020B0604020202020204" pitchFamily="34" charset="0"/>
                </a:rPr>
                <a:t>−</a:t>
              </a:r>
              <a:endParaRPr lang="en-GB" sz="2400" b="1" dirty="0">
                <a:latin typeface="Myriad Pro Semibold"/>
                <a:ea typeface="Myriad Pro Semibold" charset="0"/>
                <a:cs typeface="Myriad Pro Semibold" charset="0"/>
              </a:endParaRPr>
            </a:p>
          </p:txBody>
        </p:sp>
        <p:sp>
          <p:nvSpPr>
            <p:cNvPr id="19" name="Rectangle 18">
              <a:extLst>
                <a:ext uri="{FF2B5EF4-FFF2-40B4-BE49-F238E27FC236}">
                  <a16:creationId xmlns:a16="http://schemas.microsoft.com/office/drawing/2014/main" id="{03D59407-CB92-4EA1-ACFF-9616E9AC673D}"/>
                </a:ext>
              </a:extLst>
            </p:cNvPr>
            <p:cNvSpPr/>
            <p:nvPr/>
          </p:nvSpPr>
          <p:spPr bwMode="auto">
            <a:xfrm>
              <a:off x="5084992" y="1716732"/>
              <a:ext cx="1250604" cy="684000"/>
            </a:xfrm>
            <a:prstGeom prst="rect">
              <a:avLst/>
            </a:prstGeom>
            <a:noFill/>
            <a:ln w="57150" cap="flat" cmpd="sng" algn="ctr">
              <a:solidFill>
                <a:schemeClr val="tx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latin typeface="Arial" charset="0"/>
              </a:endParaRPr>
            </a:p>
          </p:txBody>
        </p:sp>
        <p:sp>
          <p:nvSpPr>
            <p:cNvPr id="20" name="TextBox 19">
              <a:extLst>
                <a:ext uri="{FF2B5EF4-FFF2-40B4-BE49-F238E27FC236}">
                  <a16:creationId xmlns:a16="http://schemas.microsoft.com/office/drawing/2014/main" id="{A7F3872E-C560-4A42-94C8-9CC5BF07E920}"/>
                </a:ext>
              </a:extLst>
            </p:cNvPr>
            <p:cNvSpPr txBox="1"/>
            <p:nvPr/>
          </p:nvSpPr>
          <p:spPr bwMode="auto">
            <a:xfrm>
              <a:off x="1057174" y="3250822"/>
              <a:ext cx="8130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Arial" panose="020B0604020202020204" pitchFamily="34" charset="0"/>
                </a:rPr>
                <a:t>+ 17</a:t>
              </a:r>
              <a:endParaRPr lang="en-GB" sz="2400" dirty="0">
                <a:latin typeface="Myriad Pro Semibold"/>
                <a:ea typeface="Myriad Pro Semibold" charset="0"/>
                <a:cs typeface="Myriad Pro Semibold" charset="0"/>
              </a:endParaRPr>
            </a:p>
          </p:txBody>
        </p:sp>
        <p:pic>
          <p:nvPicPr>
            <p:cNvPr id="22" name="Picture 21" descr="A close up of a logo  Description generated with high confidence">
              <a:extLst>
                <a:ext uri="{FF2B5EF4-FFF2-40B4-BE49-F238E27FC236}">
                  <a16:creationId xmlns:a16="http://schemas.microsoft.com/office/drawing/2014/main" id="{5B614C5C-133D-4035-B87B-AD2D3ABC483A}"/>
                </a:ext>
              </a:extLst>
            </p:cNvPr>
            <p:cNvPicPr>
              <a:picLocks noChangeAspect="1"/>
            </p:cNvPicPr>
            <p:nvPr/>
          </p:nvPicPr>
          <p:blipFill>
            <a:blip r:embed="rId3">
              <a:biLevel thresh="75000"/>
              <a:extLst>
                <a:ext uri="{28A0092B-C50C-407E-A947-70E740481C1C}">
                  <a14:useLocalDpi xmlns:a14="http://schemas.microsoft.com/office/drawing/2010/main" val="0"/>
                </a:ext>
              </a:extLst>
            </a:blip>
            <a:stretch>
              <a:fillRect/>
            </a:stretch>
          </p:blipFill>
          <p:spPr>
            <a:xfrm flipV="1">
              <a:off x="5613031" y="2786219"/>
              <a:ext cx="194527" cy="1390870"/>
            </a:xfrm>
            <a:prstGeom prst="rect">
              <a:avLst/>
            </a:prstGeom>
          </p:spPr>
        </p:pic>
        <p:pic>
          <p:nvPicPr>
            <p:cNvPr id="23" name="Picture 22" descr="A close up of a logo  Description generated with high confidence">
              <a:extLst>
                <a:ext uri="{FF2B5EF4-FFF2-40B4-BE49-F238E27FC236}">
                  <a16:creationId xmlns:a16="http://schemas.microsoft.com/office/drawing/2014/main" id="{DC946FE1-A20E-4C9F-A1BF-AC1A22548576}"/>
                </a:ext>
              </a:extLst>
            </p:cNvPr>
            <p:cNvPicPr>
              <a:picLocks noChangeAspect="1"/>
            </p:cNvPicPr>
            <p:nvPr/>
          </p:nvPicPr>
          <p:blipFill>
            <a:blip r:embed="rId3">
              <a:biLevel thresh="75000"/>
              <a:extLst>
                <a:ext uri="{28A0092B-C50C-407E-A947-70E740481C1C}">
                  <a14:useLocalDpi xmlns:a14="http://schemas.microsoft.com/office/drawing/2010/main" val="0"/>
                </a:ext>
              </a:extLst>
            </a:blip>
            <a:stretch>
              <a:fillRect/>
            </a:stretch>
          </p:blipFill>
          <p:spPr>
            <a:xfrm flipV="1">
              <a:off x="1837016" y="2786219"/>
              <a:ext cx="194527" cy="1390870"/>
            </a:xfrm>
            <a:prstGeom prst="rect">
              <a:avLst/>
            </a:prstGeom>
          </p:spPr>
        </p:pic>
        <p:sp>
          <p:nvSpPr>
            <p:cNvPr id="24" name="TextBox 23">
              <a:extLst>
                <a:ext uri="{FF2B5EF4-FFF2-40B4-BE49-F238E27FC236}">
                  <a16:creationId xmlns:a16="http://schemas.microsoft.com/office/drawing/2014/main" id="{46E9AAFE-7D7E-4EAC-A970-453451E2179B}"/>
                </a:ext>
              </a:extLst>
            </p:cNvPr>
            <p:cNvSpPr txBox="1"/>
            <p:nvPr/>
          </p:nvSpPr>
          <p:spPr bwMode="auto">
            <a:xfrm>
              <a:off x="5727271" y="3250822"/>
              <a:ext cx="39465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Arial" panose="020B0604020202020204" pitchFamily="34" charset="0"/>
                </a:rPr>
                <a:t>+</a:t>
              </a:r>
              <a:endParaRPr lang="en-GB" sz="2400" dirty="0">
                <a:latin typeface="Myriad Pro Semibold"/>
                <a:ea typeface="Myriad Pro Semibold" charset="0"/>
                <a:cs typeface="Myriad Pro Semibold" charset="0"/>
              </a:endParaRPr>
            </a:p>
          </p:txBody>
        </p:sp>
        <p:sp>
          <p:nvSpPr>
            <p:cNvPr id="25" name="Rectangle 24">
              <a:extLst>
                <a:ext uri="{FF2B5EF4-FFF2-40B4-BE49-F238E27FC236}">
                  <a16:creationId xmlns:a16="http://schemas.microsoft.com/office/drawing/2014/main" id="{3947148C-B8CC-4AFE-BE3D-0CF7C855227B}"/>
                </a:ext>
              </a:extLst>
            </p:cNvPr>
            <p:cNvSpPr/>
            <p:nvPr/>
          </p:nvSpPr>
          <p:spPr bwMode="auto">
            <a:xfrm>
              <a:off x="6136866" y="3139654"/>
              <a:ext cx="748660" cy="684000"/>
            </a:xfrm>
            <a:prstGeom prst="rect">
              <a:avLst/>
            </a:prstGeom>
            <a:noFill/>
            <a:ln w="28575" cap="flat" cmpd="sng" algn="ctr">
              <a:solidFill>
                <a:schemeClr val="tx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latin typeface="Arial" charset="0"/>
              </a:endParaRPr>
            </a:p>
          </p:txBody>
        </p:sp>
        <p:sp>
          <p:nvSpPr>
            <p:cNvPr id="26" name="Rectangle 25">
              <a:extLst>
                <a:ext uri="{FF2B5EF4-FFF2-40B4-BE49-F238E27FC236}">
                  <a16:creationId xmlns:a16="http://schemas.microsoft.com/office/drawing/2014/main" id="{3C5A2DBE-B2E6-4120-8303-022BFFD3C6F9}"/>
                </a:ext>
              </a:extLst>
            </p:cNvPr>
            <p:cNvSpPr/>
            <p:nvPr/>
          </p:nvSpPr>
          <p:spPr bwMode="auto">
            <a:xfrm>
              <a:off x="5302828" y="4570513"/>
              <a:ext cx="819102" cy="684000"/>
            </a:xfrm>
            <a:prstGeom prst="rect">
              <a:avLst/>
            </a:prstGeom>
            <a:noFill/>
            <a:ln w="28575" cap="flat" cmpd="sng" algn="ctr">
              <a:solidFill>
                <a:schemeClr val="tx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latin typeface="Arial" charset="0"/>
              </a:endParaRPr>
            </a:p>
          </p:txBody>
        </p:sp>
      </p:grpSp>
      <p:sp>
        <p:nvSpPr>
          <p:cNvPr id="27" name="TextBox 26">
            <a:extLst>
              <a:ext uri="{FF2B5EF4-FFF2-40B4-BE49-F238E27FC236}">
                <a16:creationId xmlns:a16="http://schemas.microsoft.com/office/drawing/2014/main" id="{C2AC85F5-F68C-4D56-B476-5A56497049DA}"/>
              </a:ext>
            </a:extLst>
          </p:cNvPr>
          <p:cNvSpPr txBox="1"/>
          <p:nvPr/>
        </p:nvSpPr>
        <p:spPr bwMode="auto">
          <a:xfrm>
            <a:off x="8376226" y="3250823"/>
            <a:ext cx="51809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17</a:t>
            </a:r>
            <a:endParaRPr lang="en-GB" sz="2400" dirty="0">
              <a:solidFill>
                <a:srgbClr val="959595"/>
              </a:solidFill>
              <a:latin typeface="Comic Sans MS" panose="030F0702030302020204" pitchFamily="66" charset="0"/>
              <a:ea typeface="Myriad Pro Semibold" charset="0"/>
              <a:cs typeface="Myriad Pro Semibold" charset="0"/>
            </a:endParaRPr>
          </a:p>
        </p:txBody>
      </p:sp>
    </p:spTree>
    <p:extLst>
      <p:ext uri="{BB962C8B-B14F-4D97-AF65-F5344CB8AC3E}">
        <p14:creationId xmlns:p14="http://schemas.microsoft.com/office/powerpoint/2010/main" val="6451398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fade">
                                      <p:cBhvr>
                                        <p:cTn id="12" dur="5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1" grpId="0"/>
      <p:bldP spid="27" grpId="0"/>
    </p:bld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1.29 Equivalence and compensation – step 4:8</a:t>
            </a:r>
          </a:p>
        </p:txBody>
      </p:sp>
      <p:pic>
        <p:nvPicPr>
          <p:cNvPr id="4" name="Picture 3">
            <a:extLst>
              <a:ext uri="{FF2B5EF4-FFF2-40B4-BE49-F238E27FC236}">
                <a16:creationId xmlns:a16="http://schemas.microsoft.com/office/drawing/2014/main" id="{5A740473-C5F6-40EA-B182-152060DD425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21390" y="854776"/>
            <a:ext cx="3749220" cy="2226672"/>
          </a:xfrm>
          <a:prstGeom prst="rect">
            <a:avLst/>
          </a:prstGeom>
        </p:spPr>
      </p:pic>
      <p:graphicFrame>
        <p:nvGraphicFramePr>
          <p:cNvPr id="5" name="Table 4">
            <a:extLst>
              <a:ext uri="{FF2B5EF4-FFF2-40B4-BE49-F238E27FC236}">
                <a16:creationId xmlns:a16="http://schemas.microsoft.com/office/drawing/2014/main" id="{31C6D3CC-A5C8-4230-9B1B-2D58527588A7}"/>
              </a:ext>
            </a:extLst>
          </p:cNvPr>
          <p:cNvGraphicFramePr>
            <a:graphicFrameLocks noGrp="1"/>
          </p:cNvGraphicFramePr>
          <p:nvPr/>
        </p:nvGraphicFramePr>
        <p:xfrm>
          <a:off x="1824038" y="3362325"/>
          <a:ext cx="8543924" cy="2844000"/>
        </p:xfrm>
        <a:graphic>
          <a:graphicData uri="http://schemas.openxmlformats.org/drawingml/2006/table">
            <a:tbl>
              <a:tblPr firstRow="1" firstCol="1" bandRow="1">
                <a:tableStyleId>{5C22544A-7EE6-4342-B048-85BDC9FD1C3A}</a:tableStyleId>
              </a:tblPr>
              <a:tblGrid>
                <a:gridCol w="2135164">
                  <a:extLst>
                    <a:ext uri="{9D8B030D-6E8A-4147-A177-3AD203B41FA5}">
                      <a16:colId xmlns:a16="http://schemas.microsoft.com/office/drawing/2014/main" val="60936921"/>
                    </a:ext>
                  </a:extLst>
                </a:gridCol>
                <a:gridCol w="2136798">
                  <a:extLst>
                    <a:ext uri="{9D8B030D-6E8A-4147-A177-3AD203B41FA5}">
                      <a16:colId xmlns:a16="http://schemas.microsoft.com/office/drawing/2014/main" val="4182465670"/>
                    </a:ext>
                  </a:extLst>
                </a:gridCol>
                <a:gridCol w="2135164">
                  <a:extLst>
                    <a:ext uri="{9D8B030D-6E8A-4147-A177-3AD203B41FA5}">
                      <a16:colId xmlns:a16="http://schemas.microsoft.com/office/drawing/2014/main" val="2293240879"/>
                    </a:ext>
                  </a:extLst>
                </a:gridCol>
                <a:gridCol w="2136798">
                  <a:extLst>
                    <a:ext uri="{9D8B030D-6E8A-4147-A177-3AD203B41FA5}">
                      <a16:colId xmlns:a16="http://schemas.microsoft.com/office/drawing/2014/main" val="3953769147"/>
                    </a:ext>
                  </a:extLst>
                </a:gridCol>
              </a:tblGrid>
              <a:tr h="684000">
                <a:tc>
                  <a:txBody>
                    <a:bodyPr/>
                    <a:lstStyle/>
                    <a:p>
                      <a:pPr algn="ctr">
                        <a:spcBef>
                          <a:spcPts val="400"/>
                        </a:spcBef>
                        <a:spcAft>
                          <a:spcPts val="400"/>
                        </a:spcAft>
                      </a:pPr>
                      <a:r>
                        <a:rPr lang="en-GB" sz="1800" b="1" dirty="0">
                          <a:solidFill>
                            <a:schemeClr val="tx1"/>
                          </a:solidFill>
                          <a:effectLst/>
                          <a:latin typeface="Myriad Pro Semibold"/>
                        </a:rPr>
                        <a:t>Week</a:t>
                      </a:r>
                      <a:endParaRPr lang="en-GB" sz="1800" b="1"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8E2E8"/>
                    </a:solidFill>
                  </a:tcPr>
                </a:tc>
                <a:tc>
                  <a:txBody>
                    <a:bodyPr/>
                    <a:lstStyle/>
                    <a:p>
                      <a:pPr algn="ctr">
                        <a:spcBef>
                          <a:spcPts val="400"/>
                        </a:spcBef>
                        <a:spcAft>
                          <a:spcPts val="400"/>
                        </a:spcAft>
                      </a:pPr>
                      <a:r>
                        <a:rPr lang="en-GB" sz="1800" b="1" dirty="0">
                          <a:solidFill>
                            <a:schemeClr val="tx1"/>
                          </a:solidFill>
                          <a:effectLst/>
                          <a:latin typeface="Myriad Pro Semibold"/>
                        </a:rPr>
                        <a:t>Standing reach (cm)</a:t>
                      </a:r>
                      <a:endParaRPr lang="en-GB" sz="1800" b="1"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8E2E8"/>
                    </a:solidFill>
                  </a:tcPr>
                </a:tc>
                <a:tc>
                  <a:txBody>
                    <a:bodyPr/>
                    <a:lstStyle/>
                    <a:p>
                      <a:pPr algn="ctr">
                        <a:spcBef>
                          <a:spcPts val="400"/>
                        </a:spcBef>
                        <a:spcAft>
                          <a:spcPts val="400"/>
                        </a:spcAft>
                      </a:pPr>
                      <a:r>
                        <a:rPr lang="en-GB" sz="1800" b="1" dirty="0">
                          <a:solidFill>
                            <a:schemeClr val="tx1"/>
                          </a:solidFill>
                          <a:effectLst/>
                          <a:latin typeface="Myriad Pro Semibold"/>
                        </a:rPr>
                        <a:t>Jumping reach (cm)</a:t>
                      </a:r>
                      <a:endParaRPr lang="en-GB" sz="1800" b="1"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8E2E8"/>
                    </a:solidFill>
                  </a:tcPr>
                </a:tc>
                <a:tc>
                  <a:txBody>
                    <a:bodyPr/>
                    <a:lstStyle/>
                    <a:p>
                      <a:pPr algn="ctr">
                        <a:spcBef>
                          <a:spcPts val="400"/>
                        </a:spcBef>
                        <a:spcAft>
                          <a:spcPts val="400"/>
                        </a:spcAft>
                      </a:pPr>
                      <a:r>
                        <a:rPr lang="en-GB" sz="1800" b="1" dirty="0">
                          <a:solidFill>
                            <a:schemeClr val="tx1"/>
                          </a:solidFill>
                          <a:effectLst/>
                          <a:latin typeface="Myriad Pro Semibold"/>
                        </a:rPr>
                        <a:t>Score</a:t>
                      </a:r>
                      <a:br>
                        <a:rPr lang="en-GB" sz="1800" b="1" dirty="0">
                          <a:solidFill>
                            <a:schemeClr val="tx1"/>
                          </a:solidFill>
                          <a:effectLst/>
                          <a:latin typeface="Myriad Pro Semibold"/>
                        </a:rPr>
                      </a:br>
                      <a:r>
                        <a:rPr lang="en-GB" sz="1800" b="1" dirty="0">
                          <a:solidFill>
                            <a:schemeClr val="tx1"/>
                          </a:solidFill>
                          <a:effectLst/>
                          <a:latin typeface="Myriad Pro Semibold"/>
                        </a:rPr>
                        <a:t>(difference in cm)</a:t>
                      </a:r>
                      <a:endParaRPr lang="en-GB" sz="1800" b="1"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8E2E8"/>
                    </a:solidFill>
                  </a:tcPr>
                </a:tc>
                <a:extLst>
                  <a:ext uri="{0D108BD9-81ED-4DB2-BD59-A6C34878D82A}">
                    <a16:rowId xmlns:a16="http://schemas.microsoft.com/office/drawing/2014/main" val="3816342683"/>
                  </a:ext>
                </a:extLst>
              </a:tr>
              <a:tr h="432000">
                <a:tc>
                  <a:txBody>
                    <a:bodyPr/>
                    <a:lstStyle/>
                    <a:p>
                      <a:pPr algn="ctr">
                        <a:spcBef>
                          <a:spcPts val="400"/>
                        </a:spcBef>
                        <a:spcAft>
                          <a:spcPts val="400"/>
                        </a:spcAft>
                      </a:pPr>
                      <a:r>
                        <a:rPr lang="en-GB" sz="1800" b="0" dirty="0">
                          <a:solidFill>
                            <a:schemeClr val="tx1"/>
                          </a:solidFill>
                          <a:effectLst/>
                          <a:latin typeface="Myriad Pro Semibold"/>
                        </a:rPr>
                        <a:t>1</a:t>
                      </a:r>
                      <a:endParaRPr lang="en-GB" sz="18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endParaRPr lang="en-GB" sz="18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endParaRPr lang="en-GB" sz="18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r>
                        <a:rPr lang="en-GB" sz="1800" b="0" dirty="0">
                          <a:solidFill>
                            <a:schemeClr val="tx1"/>
                          </a:solidFill>
                          <a:effectLst/>
                          <a:latin typeface="Myriad Pro Semibold"/>
                        </a:rPr>
                        <a:t> 9</a:t>
                      </a:r>
                      <a:endParaRPr lang="en-GB" sz="18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85517473"/>
                  </a:ext>
                </a:extLst>
              </a:tr>
              <a:tr h="432000">
                <a:tc>
                  <a:txBody>
                    <a:bodyPr/>
                    <a:lstStyle/>
                    <a:p>
                      <a:pPr algn="ctr">
                        <a:spcBef>
                          <a:spcPts val="400"/>
                        </a:spcBef>
                        <a:spcAft>
                          <a:spcPts val="400"/>
                        </a:spcAft>
                      </a:pPr>
                      <a:r>
                        <a:rPr lang="en-GB" sz="1800" b="0" dirty="0">
                          <a:solidFill>
                            <a:schemeClr val="tx1"/>
                          </a:solidFill>
                          <a:effectLst/>
                          <a:latin typeface="Myriad Pro Semibold"/>
                        </a:rPr>
                        <a:t>2</a:t>
                      </a:r>
                      <a:endParaRPr lang="en-GB" sz="18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endParaRPr lang="en-GB" sz="18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endParaRPr lang="en-GB" sz="18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r>
                        <a:rPr lang="en-GB" sz="1800" b="0" dirty="0">
                          <a:solidFill>
                            <a:schemeClr val="tx1"/>
                          </a:solidFill>
                          <a:effectLst/>
                          <a:latin typeface="Myriad Pro Semibold"/>
                        </a:rPr>
                        <a:t> 8</a:t>
                      </a:r>
                      <a:endParaRPr lang="en-GB" sz="18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02458643"/>
                  </a:ext>
                </a:extLst>
              </a:tr>
              <a:tr h="432000">
                <a:tc>
                  <a:txBody>
                    <a:bodyPr/>
                    <a:lstStyle/>
                    <a:p>
                      <a:pPr algn="ctr">
                        <a:spcBef>
                          <a:spcPts val="400"/>
                        </a:spcBef>
                        <a:spcAft>
                          <a:spcPts val="400"/>
                        </a:spcAft>
                      </a:pPr>
                      <a:r>
                        <a:rPr lang="en-GB" sz="1800" b="0" dirty="0">
                          <a:solidFill>
                            <a:schemeClr val="tx1"/>
                          </a:solidFill>
                          <a:effectLst/>
                          <a:latin typeface="Myriad Pro Semibold"/>
                        </a:rPr>
                        <a:t>3</a:t>
                      </a:r>
                      <a:endParaRPr lang="en-GB" sz="18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endParaRPr lang="en-GB" sz="18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endParaRPr lang="en-GB" sz="18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r>
                        <a:rPr lang="en-GB" sz="1800" b="0" dirty="0">
                          <a:solidFill>
                            <a:schemeClr val="tx1"/>
                          </a:solidFill>
                          <a:effectLst/>
                          <a:latin typeface="Myriad Pro Semibold"/>
                        </a:rPr>
                        <a:t> 8</a:t>
                      </a:r>
                      <a:endParaRPr lang="en-GB" sz="18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85937560"/>
                  </a:ext>
                </a:extLst>
              </a:tr>
              <a:tr h="432000">
                <a:tc>
                  <a:txBody>
                    <a:bodyPr/>
                    <a:lstStyle/>
                    <a:p>
                      <a:pPr algn="ctr">
                        <a:spcBef>
                          <a:spcPts val="400"/>
                        </a:spcBef>
                        <a:spcAft>
                          <a:spcPts val="400"/>
                        </a:spcAft>
                      </a:pPr>
                      <a:r>
                        <a:rPr lang="en-GB" sz="1800" b="0" dirty="0">
                          <a:solidFill>
                            <a:schemeClr val="tx1"/>
                          </a:solidFill>
                          <a:effectLst/>
                          <a:latin typeface="Myriad Pro Semibold"/>
                        </a:rPr>
                        <a:t>4</a:t>
                      </a:r>
                      <a:endParaRPr lang="en-GB" sz="18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endParaRPr lang="en-GB" sz="18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endParaRPr lang="en-GB" sz="18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r>
                        <a:rPr lang="en-GB" sz="1800" b="0" dirty="0">
                          <a:solidFill>
                            <a:schemeClr val="tx1"/>
                          </a:solidFill>
                          <a:effectLst/>
                          <a:latin typeface="Myriad Pro Semibold"/>
                        </a:rPr>
                        <a:t>10</a:t>
                      </a:r>
                      <a:endParaRPr lang="en-GB" sz="18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86130797"/>
                  </a:ext>
                </a:extLst>
              </a:tr>
              <a:tr h="432000">
                <a:tc>
                  <a:txBody>
                    <a:bodyPr/>
                    <a:lstStyle/>
                    <a:p>
                      <a:pPr algn="ctr">
                        <a:spcBef>
                          <a:spcPts val="400"/>
                        </a:spcBef>
                        <a:spcAft>
                          <a:spcPts val="400"/>
                        </a:spcAft>
                      </a:pPr>
                      <a:r>
                        <a:rPr lang="en-GB" sz="1800" b="0" dirty="0">
                          <a:solidFill>
                            <a:schemeClr val="tx1"/>
                          </a:solidFill>
                          <a:effectLst/>
                          <a:latin typeface="Myriad Pro Semibold"/>
                        </a:rPr>
                        <a:t>5</a:t>
                      </a:r>
                      <a:endParaRPr lang="en-GB" sz="18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r>
                        <a:rPr lang="en-GB" sz="1800" b="0" dirty="0">
                          <a:solidFill>
                            <a:schemeClr val="tx1"/>
                          </a:solidFill>
                          <a:effectLst/>
                          <a:latin typeface="Myriad Pro Semibold"/>
                        </a:rPr>
                        <a:t>143</a:t>
                      </a:r>
                      <a:endParaRPr lang="en-GB" sz="18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r>
                        <a:rPr lang="en-GB" sz="1800" b="0" dirty="0">
                          <a:solidFill>
                            <a:schemeClr val="tx1"/>
                          </a:solidFill>
                          <a:effectLst/>
                          <a:latin typeface="Myriad Pro Semibold"/>
                        </a:rPr>
                        <a:t>154</a:t>
                      </a:r>
                      <a:endParaRPr lang="en-GB" sz="18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endParaRPr lang="en-GB" sz="18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9302535"/>
                  </a:ext>
                </a:extLst>
              </a:tr>
            </a:tbl>
          </a:graphicData>
        </a:graphic>
      </p:graphicFrame>
      <p:sp>
        <p:nvSpPr>
          <p:cNvPr id="9" name="TextBox 8">
            <a:extLst>
              <a:ext uri="{FF2B5EF4-FFF2-40B4-BE49-F238E27FC236}">
                <a16:creationId xmlns:a16="http://schemas.microsoft.com/office/drawing/2014/main" id="{774E2B24-111A-4E7C-B403-C66684655351}"/>
              </a:ext>
            </a:extLst>
          </p:cNvPr>
          <p:cNvSpPr txBox="1"/>
          <p:nvPr/>
        </p:nvSpPr>
        <p:spPr bwMode="auto">
          <a:xfrm>
            <a:off x="4748641" y="4079042"/>
            <a:ext cx="55976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dirty="0">
                <a:latin typeface="Myriad Pro Semibold"/>
                <a:ea typeface="Myriad Pro Semibold" charset="0"/>
                <a:cs typeface="Myriad Pro Semibold" charset="0"/>
              </a:rPr>
              <a:t>143</a:t>
            </a:r>
          </a:p>
        </p:txBody>
      </p:sp>
      <p:sp>
        <p:nvSpPr>
          <p:cNvPr id="10" name="TextBox 9">
            <a:extLst>
              <a:ext uri="{FF2B5EF4-FFF2-40B4-BE49-F238E27FC236}">
                <a16:creationId xmlns:a16="http://schemas.microsoft.com/office/drawing/2014/main" id="{5F6193B3-3620-4A03-8D14-5129DB580377}"/>
              </a:ext>
            </a:extLst>
          </p:cNvPr>
          <p:cNvSpPr txBox="1"/>
          <p:nvPr/>
        </p:nvSpPr>
        <p:spPr bwMode="auto">
          <a:xfrm>
            <a:off x="4748641" y="4511251"/>
            <a:ext cx="55976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dirty="0">
                <a:latin typeface="Myriad Pro Semibold"/>
                <a:ea typeface="Myriad Pro Semibold" charset="0"/>
                <a:cs typeface="Myriad Pro Semibold" charset="0"/>
              </a:rPr>
              <a:t>143</a:t>
            </a:r>
          </a:p>
        </p:txBody>
      </p:sp>
      <p:sp>
        <p:nvSpPr>
          <p:cNvPr id="11" name="TextBox 10">
            <a:extLst>
              <a:ext uri="{FF2B5EF4-FFF2-40B4-BE49-F238E27FC236}">
                <a16:creationId xmlns:a16="http://schemas.microsoft.com/office/drawing/2014/main" id="{37CCC382-0581-4B57-A058-ECCFF0A08227}"/>
              </a:ext>
            </a:extLst>
          </p:cNvPr>
          <p:cNvSpPr txBox="1"/>
          <p:nvPr/>
        </p:nvSpPr>
        <p:spPr bwMode="auto">
          <a:xfrm>
            <a:off x="4748641" y="4943196"/>
            <a:ext cx="55976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dirty="0">
                <a:latin typeface="Myriad Pro Semibold"/>
                <a:ea typeface="Myriad Pro Semibold" charset="0"/>
                <a:cs typeface="Myriad Pro Semibold" charset="0"/>
              </a:rPr>
              <a:t>143</a:t>
            </a:r>
          </a:p>
        </p:txBody>
      </p:sp>
      <p:sp>
        <p:nvSpPr>
          <p:cNvPr id="12" name="TextBox 11">
            <a:extLst>
              <a:ext uri="{FF2B5EF4-FFF2-40B4-BE49-F238E27FC236}">
                <a16:creationId xmlns:a16="http://schemas.microsoft.com/office/drawing/2014/main" id="{F7BD876F-82E2-4B16-89CA-BD668AE67388}"/>
              </a:ext>
            </a:extLst>
          </p:cNvPr>
          <p:cNvSpPr txBox="1"/>
          <p:nvPr/>
        </p:nvSpPr>
        <p:spPr bwMode="auto">
          <a:xfrm>
            <a:off x="4748641" y="5375404"/>
            <a:ext cx="55976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dirty="0">
                <a:latin typeface="Myriad Pro Semibold"/>
                <a:ea typeface="Myriad Pro Semibold" charset="0"/>
                <a:cs typeface="Myriad Pro Semibold" charset="0"/>
              </a:rPr>
              <a:t>143</a:t>
            </a:r>
          </a:p>
        </p:txBody>
      </p:sp>
      <p:sp>
        <p:nvSpPr>
          <p:cNvPr id="13" name="TextBox 12">
            <a:extLst>
              <a:ext uri="{FF2B5EF4-FFF2-40B4-BE49-F238E27FC236}">
                <a16:creationId xmlns:a16="http://schemas.microsoft.com/office/drawing/2014/main" id="{F53A4E97-9353-4673-8DB4-7838FFB1AD2A}"/>
              </a:ext>
            </a:extLst>
          </p:cNvPr>
          <p:cNvSpPr txBox="1"/>
          <p:nvPr/>
        </p:nvSpPr>
        <p:spPr bwMode="auto">
          <a:xfrm>
            <a:off x="6883593" y="4079042"/>
            <a:ext cx="55976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dirty="0">
                <a:latin typeface="Myriad Pro Semibold"/>
                <a:ea typeface="Myriad Pro Semibold" charset="0"/>
                <a:cs typeface="Myriad Pro Semibold" charset="0"/>
              </a:rPr>
              <a:t>152</a:t>
            </a:r>
          </a:p>
        </p:txBody>
      </p:sp>
      <p:sp>
        <p:nvSpPr>
          <p:cNvPr id="14" name="TextBox 13">
            <a:extLst>
              <a:ext uri="{FF2B5EF4-FFF2-40B4-BE49-F238E27FC236}">
                <a16:creationId xmlns:a16="http://schemas.microsoft.com/office/drawing/2014/main" id="{42F8ACCD-3DCE-49B2-91DB-B64407F3789E}"/>
              </a:ext>
            </a:extLst>
          </p:cNvPr>
          <p:cNvSpPr txBox="1"/>
          <p:nvPr/>
        </p:nvSpPr>
        <p:spPr bwMode="auto">
          <a:xfrm>
            <a:off x="6883593" y="4511251"/>
            <a:ext cx="55976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dirty="0">
                <a:latin typeface="Myriad Pro Semibold"/>
                <a:ea typeface="Myriad Pro Semibold" charset="0"/>
                <a:cs typeface="Myriad Pro Semibold" charset="0"/>
              </a:rPr>
              <a:t>151</a:t>
            </a:r>
          </a:p>
        </p:txBody>
      </p:sp>
      <p:sp>
        <p:nvSpPr>
          <p:cNvPr id="15" name="TextBox 14">
            <a:extLst>
              <a:ext uri="{FF2B5EF4-FFF2-40B4-BE49-F238E27FC236}">
                <a16:creationId xmlns:a16="http://schemas.microsoft.com/office/drawing/2014/main" id="{9AA363AF-F4ED-4EB1-966F-23887C133A06}"/>
              </a:ext>
            </a:extLst>
          </p:cNvPr>
          <p:cNvSpPr txBox="1"/>
          <p:nvPr/>
        </p:nvSpPr>
        <p:spPr bwMode="auto">
          <a:xfrm>
            <a:off x="6883593" y="4943196"/>
            <a:ext cx="55976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dirty="0">
                <a:latin typeface="Myriad Pro Semibold"/>
                <a:ea typeface="Myriad Pro Semibold" charset="0"/>
                <a:cs typeface="Myriad Pro Semibold" charset="0"/>
              </a:rPr>
              <a:t>151</a:t>
            </a:r>
          </a:p>
        </p:txBody>
      </p:sp>
      <p:sp>
        <p:nvSpPr>
          <p:cNvPr id="16" name="TextBox 15">
            <a:extLst>
              <a:ext uri="{FF2B5EF4-FFF2-40B4-BE49-F238E27FC236}">
                <a16:creationId xmlns:a16="http://schemas.microsoft.com/office/drawing/2014/main" id="{2D384486-73D9-4BED-9789-460F0BBF17A8}"/>
              </a:ext>
            </a:extLst>
          </p:cNvPr>
          <p:cNvSpPr txBox="1"/>
          <p:nvPr/>
        </p:nvSpPr>
        <p:spPr bwMode="auto">
          <a:xfrm>
            <a:off x="6883593" y="5375404"/>
            <a:ext cx="55976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dirty="0">
                <a:latin typeface="Myriad Pro Semibold"/>
                <a:ea typeface="Myriad Pro Semibold" charset="0"/>
                <a:cs typeface="Myriad Pro Semibold" charset="0"/>
              </a:rPr>
              <a:t>153</a:t>
            </a:r>
          </a:p>
        </p:txBody>
      </p:sp>
      <p:sp>
        <p:nvSpPr>
          <p:cNvPr id="17" name="TextBox 16">
            <a:extLst>
              <a:ext uri="{FF2B5EF4-FFF2-40B4-BE49-F238E27FC236}">
                <a16:creationId xmlns:a16="http://schemas.microsoft.com/office/drawing/2014/main" id="{9D8697F0-2C39-47E0-9209-8A1C126A99E0}"/>
              </a:ext>
            </a:extLst>
          </p:cNvPr>
          <p:cNvSpPr txBox="1"/>
          <p:nvPr/>
        </p:nvSpPr>
        <p:spPr bwMode="auto">
          <a:xfrm>
            <a:off x="9082088" y="5806644"/>
            <a:ext cx="4347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dirty="0">
                <a:latin typeface="Myriad Pro Semibold"/>
                <a:ea typeface="Myriad Pro Semibold" charset="0"/>
                <a:cs typeface="Myriad Pro Semibold" charset="0"/>
              </a:rPr>
              <a:t>11</a:t>
            </a:r>
          </a:p>
        </p:txBody>
      </p:sp>
    </p:spTree>
    <p:extLst>
      <p:ext uri="{BB962C8B-B14F-4D97-AF65-F5344CB8AC3E}">
        <p14:creationId xmlns:p14="http://schemas.microsoft.com/office/powerpoint/2010/main" val="12324204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500"/>
                                        <p:tgtEl>
                                          <p:spTgt spid="14"/>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500"/>
                                        <p:tgtEl>
                                          <p:spTgt spid="15"/>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fade">
                                      <p:cBhvr>
                                        <p:cTn id="36" dur="500"/>
                                        <p:tgtEl>
                                          <p:spTgt spid="16"/>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fade">
                                      <p:cBhvr>
                                        <p:cTn id="4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14" grpId="0"/>
      <p:bldP spid="15" grpId="0"/>
      <p:bldP spid="16" grpId="0"/>
      <p:bldP spid="17" grpId="0"/>
    </p:bld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6, Unit 1, Learning Outcome 25</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3192262699"/>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25</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explain how adjusting the subtrahend affects the difference</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3292534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6, Unit 1, Learning Outcome 25</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3"/>
              </a:rPr>
              <a:t>1.29 Using equivalence and the compensation category to calculate</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1864837853"/>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5</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5:1</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41-42</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4"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10" name="Picture Placeholder 9" descr="A picture containing text  Description automatically generated">
            <a:extLst>
              <a:ext uri="{FF2B5EF4-FFF2-40B4-BE49-F238E27FC236}">
                <a16:creationId xmlns:a16="http://schemas.microsoft.com/office/drawing/2014/main" id="{96CB3017-4620-4465-BCF5-EAF71C596A98}"/>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222" b="222"/>
          <a:stretch>
            <a:fillRect/>
          </a:stretch>
        </p:blipFill>
        <p:spPr/>
      </p:pic>
    </p:spTree>
    <p:extLst>
      <p:ext uri="{BB962C8B-B14F-4D97-AF65-F5344CB8AC3E}">
        <p14:creationId xmlns:p14="http://schemas.microsoft.com/office/powerpoint/2010/main" val="319623453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1.29 Equivalence and compensation – step 5:1</a:t>
            </a:r>
          </a:p>
        </p:txBody>
      </p:sp>
      <p:sp>
        <p:nvSpPr>
          <p:cNvPr id="7" name="TextBox 6">
            <a:extLst>
              <a:ext uri="{FF2B5EF4-FFF2-40B4-BE49-F238E27FC236}">
                <a16:creationId xmlns:a16="http://schemas.microsoft.com/office/drawing/2014/main" id="{CFA5DB45-90D9-4E68-B0CA-6E55EB5DAA86}"/>
              </a:ext>
            </a:extLst>
          </p:cNvPr>
          <p:cNvSpPr txBox="1"/>
          <p:nvPr/>
        </p:nvSpPr>
        <p:spPr bwMode="auto">
          <a:xfrm>
            <a:off x="4147718" y="5585533"/>
            <a:ext cx="103906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10 </a:t>
            </a:r>
            <a:r>
              <a:rPr lang="en-GB" sz="2400" dirty="0">
                <a:latin typeface="Arial" panose="020B0604020202020204" pitchFamily="34" charset="0"/>
                <a:ea typeface="Myriad Pro Semibold" charset="0"/>
                <a:cs typeface="Arial" panose="020B0604020202020204" pitchFamily="34" charset="0"/>
              </a:rPr>
              <a:t>− 4</a:t>
            </a:r>
            <a:endParaRPr lang="en-GB" sz="2400" dirty="0">
              <a:latin typeface="Myriad Pro Semibold"/>
              <a:ea typeface="Myriad Pro Semibold" charset="0"/>
              <a:cs typeface="Myriad Pro Semibold" charset="0"/>
            </a:endParaRPr>
          </a:p>
        </p:txBody>
      </p:sp>
      <p:sp>
        <p:nvSpPr>
          <p:cNvPr id="8" name="TextBox 7">
            <a:extLst>
              <a:ext uri="{FF2B5EF4-FFF2-40B4-BE49-F238E27FC236}">
                <a16:creationId xmlns:a16="http://schemas.microsoft.com/office/drawing/2014/main" id="{7789C379-2302-4D33-904A-7F9BC0C0228F}"/>
              </a:ext>
            </a:extLst>
          </p:cNvPr>
          <p:cNvSpPr txBox="1"/>
          <p:nvPr/>
        </p:nvSpPr>
        <p:spPr bwMode="auto">
          <a:xfrm>
            <a:off x="7005218" y="5585533"/>
            <a:ext cx="103906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10 </a:t>
            </a:r>
            <a:r>
              <a:rPr lang="en-GB" sz="2400" dirty="0">
                <a:latin typeface="Arial" panose="020B0604020202020204" pitchFamily="34" charset="0"/>
                <a:ea typeface="Myriad Pro Semibold" charset="0"/>
                <a:cs typeface="Arial" panose="020B0604020202020204" pitchFamily="34" charset="0"/>
              </a:rPr>
              <a:t>− 5</a:t>
            </a:r>
            <a:endParaRPr lang="en-GB" sz="2400" dirty="0">
              <a:latin typeface="Myriad Pro Semibold"/>
              <a:ea typeface="Myriad Pro Semibold" charset="0"/>
              <a:cs typeface="Myriad Pro Semibold" charset="0"/>
            </a:endParaRPr>
          </a:p>
        </p:txBody>
      </p:sp>
      <p:pic>
        <p:nvPicPr>
          <p:cNvPr id="10" name="Picture 9" descr="A picture containing stationary, pencil  Description generated with very high confidence">
            <a:extLst>
              <a:ext uri="{FF2B5EF4-FFF2-40B4-BE49-F238E27FC236}">
                <a16:creationId xmlns:a16="http://schemas.microsoft.com/office/drawing/2014/main" id="{F02A496A-7217-4C65-A688-932A36735ED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67702" y="1580993"/>
            <a:ext cx="1399099" cy="3696017"/>
          </a:xfrm>
          <a:prstGeom prst="rect">
            <a:avLst/>
          </a:prstGeom>
        </p:spPr>
      </p:pic>
      <p:pic>
        <p:nvPicPr>
          <p:cNvPr id="11" name="Picture 10" descr="A picture containing stationary, pencil  Description generated with very high confidence">
            <a:extLst>
              <a:ext uri="{FF2B5EF4-FFF2-40B4-BE49-F238E27FC236}">
                <a16:creationId xmlns:a16="http://schemas.microsoft.com/office/drawing/2014/main" id="{994B1C80-17CB-4A1C-AD71-C84036639D4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25202" y="1580993"/>
            <a:ext cx="1399099" cy="3696017"/>
          </a:xfrm>
          <a:prstGeom prst="rect">
            <a:avLst/>
          </a:prstGeom>
        </p:spPr>
      </p:pic>
      <p:sp>
        <p:nvSpPr>
          <p:cNvPr id="13" name="Rectangle 12">
            <a:extLst>
              <a:ext uri="{FF2B5EF4-FFF2-40B4-BE49-F238E27FC236}">
                <a16:creationId xmlns:a16="http://schemas.microsoft.com/office/drawing/2014/main" id="{CBFF82F0-2621-48CD-9966-C0C28F294061}"/>
              </a:ext>
            </a:extLst>
          </p:cNvPr>
          <p:cNvSpPr/>
          <p:nvPr/>
        </p:nvSpPr>
        <p:spPr bwMode="auto">
          <a:xfrm>
            <a:off x="4748213" y="2338391"/>
            <a:ext cx="648000" cy="2962433"/>
          </a:xfrm>
          <a:prstGeom prst="rect">
            <a:avLst/>
          </a:prstGeom>
          <a:solidFill>
            <a:srgbClr val="FFFFFF">
              <a:alpha val="8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latin typeface="Arial" charset="0"/>
            </a:endParaRPr>
          </a:p>
        </p:txBody>
      </p:sp>
      <p:sp>
        <p:nvSpPr>
          <p:cNvPr id="14" name="Rectangle 13">
            <a:extLst>
              <a:ext uri="{FF2B5EF4-FFF2-40B4-BE49-F238E27FC236}">
                <a16:creationId xmlns:a16="http://schemas.microsoft.com/office/drawing/2014/main" id="{39F80E52-060C-450B-A147-6EC09FC16FC9}"/>
              </a:ext>
            </a:extLst>
          </p:cNvPr>
          <p:cNvSpPr/>
          <p:nvPr/>
        </p:nvSpPr>
        <p:spPr bwMode="auto">
          <a:xfrm>
            <a:off x="7576300" y="1580992"/>
            <a:ext cx="648000" cy="3696017"/>
          </a:xfrm>
          <a:prstGeom prst="rect">
            <a:avLst/>
          </a:prstGeom>
          <a:solidFill>
            <a:srgbClr val="FFFFFF">
              <a:alpha val="8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latin typeface="Arial" charset="0"/>
            </a:endParaRPr>
          </a:p>
        </p:txBody>
      </p:sp>
      <p:sp>
        <p:nvSpPr>
          <p:cNvPr id="15" name="TextBox 14">
            <a:extLst>
              <a:ext uri="{FF2B5EF4-FFF2-40B4-BE49-F238E27FC236}">
                <a16:creationId xmlns:a16="http://schemas.microsoft.com/office/drawing/2014/main" id="{57888ACA-0EBA-448E-8E19-C08410F13BF5}"/>
              </a:ext>
            </a:extLst>
          </p:cNvPr>
          <p:cNvSpPr txBox="1"/>
          <p:nvPr/>
        </p:nvSpPr>
        <p:spPr bwMode="auto">
          <a:xfrm>
            <a:off x="5898671" y="5585532"/>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&gt;</a:t>
            </a:r>
          </a:p>
        </p:txBody>
      </p:sp>
    </p:spTree>
    <p:extLst>
      <p:ext uri="{BB962C8B-B14F-4D97-AF65-F5344CB8AC3E}">
        <p14:creationId xmlns:p14="http://schemas.microsoft.com/office/powerpoint/2010/main" val="6364831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3" grpId="0" animBg="1"/>
      <p:bldP spid="14" grpId="0" animBg="1"/>
      <p:bldP spid="15" grpId="0"/>
    </p:bld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1.29 Equivalence and compensation – step 5:1</a:t>
            </a:r>
          </a:p>
        </p:txBody>
      </p:sp>
      <p:sp>
        <p:nvSpPr>
          <p:cNvPr id="5" name="TextBox 4">
            <a:extLst>
              <a:ext uri="{FF2B5EF4-FFF2-40B4-BE49-F238E27FC236}">
                <a16:creationId xmlns:a16="http://schemas.microsoft.com/office/drawing/2014/main" id="{6A5FBE70-A909-42F7-B896-7CECED1E51E6}"/>
              </a:ext>
            </a:extLst>
          </p:cNvPr>
          <p:cNvSpPr txBox="1"/>
          <p:nvPr/>
        </p:nvSpPr>
        <p:spPr bwMode="auto">
          <a:xfrm>
            <a:off x="4147718" y="5585533"/>
            <a:ext cx="103906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10 </a:t>
            </a:r>
            <a:r>
              <a:rPr lang="en-GB" sz="2400" dirty="0">
                <a:latin typeface="Arial" panose="020B0604020202020204" pitchFamily="34" charset="0"/>
                <a:ea typeface="Myriad Pro Semibold" charset="0"/>
                <a:cs typeface="Arial" panose="020B0604020202020204" pitchFamily="34" charset="0"/>
              </a:rPr>
              <a:t>− 4</a:t>
            </a:r>
            <a:endParaRPr lang="en-GB" sz="2400" dirty="0">
              <a:latin typeface="Myriad Pro Semibold"/>
              <a:ea typeface="Myriad Pro Semibold" charset="0"/>
              <a:cs typeface="Myriad Pro Semibold" charset="0"/>
            </a:endParaRPr>
          </a:p>
        </p:txBody>
      </p:sp>
      <p:sp>
        <p:nvSpPr>
          <p:cNvPr id="6" name="TextBox 5">
            <a:extLst>
              <a:ext uri="{FF2B5EF4-FFF2-40B4-BE49-F238E27FC236}">
                <a16:creationId xmlns:a16="http://schemas.microsoft.com/office/drawing/2014/main" id="{B063A481-5292-4E7F-A5B8-7EC0977DFF1A}"/>
              </a:ext>
            </a:extLst>
          </p:cNvPr>
          <p:cNvSpPr txBox="1"/>
          <p:nvPr/>
        </p:nvSpPr>
        <p:spPr bwMode="auto">
          <a:xfrm>
            <a:off x="7005218" y="5585533"/>
            <a:ext cx="103906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10 </a:t>
            </a:r>
            <a:r>
              <a:rPr lang="en-GB" sz="2400" dirty="0">
                <a:latin typeface="Arial" panose="020B0604020202020204" pitchFamily="34" charset="0"/>
                <a:ea typeface="Myriad Pro Semibold" charset="0"/>
                <a:cs typeface="Arial" panose="020B0604020202020204" pitchFamily="34" charset="0"/>
              </a:rPr>
              <a:t>− 3</a:t>
            </a:r>
            <a:endParaRPr lang="en-GB" sz="2400" dirty="0">
              <a:latin typeface="Myriad Pro Semibold"/>
              <a:ea typeface="Myriad Pro Semibold" charset="0"/>
              <a:cs typeface="Myriad Pro Semibold" charset="0"/>
            </a:endParaRPr>
          </a:p>
        </p:txBody>
      </p:sp>
      <p:pic>
        <p:nvPicPr>
          <p:cNvPr id="7" name="Picture 6" descr="A picture containing stationary, pencil  Description generated with very high confidence">
            <a:extLst>
              <a:ext uri="{FF2B5EF4-FFF2-40B4-BE49-F238E27FC236}">
                <a16:creationId xmlns:a16="http://schemas.microsoft.com/office/drawing/2014/main" id="{BE3CAE9E-22A0-463B-935D-32F9FCA1DE7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67702" y="1580993"/>
            <a:ext cx="1399099" cy="3696017"/>
          </a:xfrm>
          <a:prstGeom prst="rect">
            <a:avLst/>
          </a:prstGeom>
        </p:spPr>
      </p:pic>
      <p:pic>
        <p:nvPicPr>
          <p:cNvPr id="8" name="Picture 7" descr="A picture containing stationary, pencil  Description generated with very high confidence">
            <a:extLst>
              <a:ext uri="{FF2B5EF4-FFF2-40B4-BE49-F238E27FC236}">
                <a16:creationId xmlns:a16="http://schemas.microsoft.com/office/drawing/2014/main" id="{7910D48C-BCDC-41B0-90B6-91784142432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25202" y="1580993"/>
            <a:ext cx="1399099" cy="3696017"/>
          </a:xfrm>
          <a:prstGeom prst="rect">
            <a:avLst/>
          </a:prstGeom>
        </p:spPr>
      </p:pic>
      <p:sp>
        <p:nvSpPr>
          <p:cNvPr id="9" name="Rectangle 8">
            <a:extLst>
              <a:ext uri="{FF2B5EF4-FFF2-40B4-BE49-F238E27FC236}">
                <a16:creationId xmlns:a16="http://schemas.microsoft.com/office/drawing/2014/main" id="{377FDE5F-F23C-4E75-BB51-2CB669C4F4DE}"/>
              </a:ext>
            </a:extLst>
          </p:cNvPr>
          <p:cNvSpPr/>
          <p:nvPr/>
        </p:nvSpPr>
        <p:spPr bwMode="auto">
          <a:xfrm>
            <a:off x="4748213" y="2338391"/>
            <a:ext cx="648000" cy="2962433"/>
          </a:xfrm>
          <a:prstGeom prst="rect">
            <a:avLst/>
          </a:prstGeom>
          <a:solidFill>
            <a:srgbClr val="FFFFFF">
              <a:alpha val="8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latin typeface="Arial" charset="0"/>
            </a:endParaRPr>
          </a:p>
        </p:txBody>
      </p:sp>
      <p:sp>
        <p:nvSpPr>
          <p:cNvPr id="10" name="Rectangle 9">
            <a:extLst>
              <a:ext uri="{FF2B5EF4-FFF2-40B4-BE49-F238E27FC236}">
                <a16:creationId xmlns:a16="http://schemas.microsoft.com/office/drawing/2014/main" id="{812E4123-C011-41D3-9B21-0BEFC5B2A9E9}"/>
              </a:ext>
            </a:extLst>
          </p:cNvPr>
          <p:cNvSpPr/>
          <p:nvPr/>
        </p:nvSpPr>
        <p:spPr bwMode="auto">
          <a:xfrm>
            <a:off x="7576300" y="3090656"/>
            <a:ext cx="648000" cy="2186353"/>
          </a:xfrm>
          <a:prstGeom prst="rect">
            <a:avLst/>
          </a:prstGeom>
          <a:solidFill>
            <a:srgbClr val="FFFFFF">
              <a:alpha val="8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latin typeface="Arial" charset="0"/>
            </a:endParaRPr>
          </a:p>
        </p:txBody>
      </p:sp>
      <p:sp>
        <p:nvSpPr>
          <p:cNvPr id="11" name="TextBox 10">
            <a:extLst>
              <a:ext uri="{FF2B5EF4-FFF2-40B4-BE49-F238E27FC236}">
                <a16:creationId xmlns:a16="http://schemas.microsoft.com/office/drawing/2014/main" id="{7A130CED-198D-4D22-AD01-C032EC19C4B8}"/>
              </a:ext>
            </a:extLst>
          </p:cNvPr>
          <p:cNvSpPr txBox="1"/>
          <p:nvPr/>
        </p:nvSpPr>
        <p:spPr bwMode="auto">
          <a:xfrm>
            <a:off x="5898671" y="5585532"/>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&lt;</a:t>
            </a:r>
          </a:p>
        </p:txBody>
      </p:sp>
    </p:spTree>
    <p:extLst>
      <p:ext uri="{BB962C8B-B14F-4D97-AF65-F5344CB8AC3E}">
        <p14:creationId xmlns:p14="http://schemas.microsoft.com/office/powerpoint/2010/main" val="8933994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animBg="1"/>
      <p:bldP spid="1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75FFEC1-700B-4EAC-98B4-ED5B0B3994C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32777" y="2614149"/>
            <a:ext cx="7907446" cy="1629705"/>
          </a:xfrm>
          <a:prstGeom prst="rect">
            <a:avLst/>
          </a:prstGeom>
        </p:spPr>
      </p:pic>
      <p:sp>
        <p:nvSpPr>
          <p:cNvPr id="2" name="Text Placeholder 1"/>
          <p:cNvSpPr>
            <a:spLocks noGrp="1"/>
          </p:cNvSpPr>
          <p:nvPr>
            <p:ph type="body" sz="quarter" idx="11"/>
          </p:nvPr>
        </p:nvSpPr>
        <p:spPr/>
        <p:txBody>
          <a:bodyPr/>
          <a:lstStyle/>
          <a:p>
            <a:r>
              <a:rPr lang="en-GB" dirty="0"/>
              <a:t>1.28 Common structures </a:t>
            </a:r>
            <a:r>
              <a:rPr lang="en-US" dirty="0"/>
              <a:t>– step 1:2</a:t>
            </a:r>
          </a:p>
        </p:txBody>
      </p:sp>
      <p:sp>
        <p:nvSpPr>
          <p:cNvPr id="6" name="TextBox 5">
            <a:extLst>
              <a:ext uri="{FF2B5EF4-FFF2-40B4-BE49-F238E27FC236}">
                <a16:creationId xmlns:a16="http://schemas.microsoft.com/office/drawing/2014/main" id="{6471FA19-0497-42CE-BD52-D28450E52B49}"/>
              </a:ext>
            </a:extLst>
          </p:cNvPr>
          <p:cNvSpPr txBox="1"/>
          <p:nvPr/>
        </p:nvSpPr>
        <p:spPr>
          <a:xfrm>
            <a:off x="5325540" y="4298431"/>
            <a:ext cx="1388522" cy="461665"/>
          </a:xfrm>
          <a:prstGeom prst="rect">
            <a:avLst/>
          </a:prstGeom>
          <a:noFill/>
        </p:spPr>
        <p:txBody>
          <a:bodyPr wrap="none" rtlCol="0">
            <a:spAutoFit/>
          </a:bodyPr>
          <a:lstStyle/>
          <a:p>
            <a:pPr algn="ctr"/>
            <a:r>
              <a:rPr lang="en-GB" sz="2400" i="1" dirty="0">
                <a:latin typeface="Myriad Pro" panose="020B0503030403020204" pitchFamily="34" charset="0"/>
                <a:cs typeface="Myanmar Text" panose="020B0502040204020203" pitchFamily="34" charset="0"/>
              </a:rPr>
              <a:t>5 </a:t>
            </a:r>
            <a:r>
              <a:rPr lang="en-GB" sz="2400" i="1" dirty="0">
                <a:latin typeface="Myriad Pro" panose="020B0703030403020204" pitchFamily="34" charset="0"/>
              </a:rPr>
              <a:t>×</a:t>
            </a:r>
            <a:r>
              <a:rPr lang="en-GB" sz="2400" i="1" dirty="0">
                <a:latin typeface="Myriad Pro" panose="020B0503030403020204" pitchFamily="34" charset="0"/>
                <a:cs typeface="Myanmar Text" panose="020B0502040204020203" pitchFamily="34" charset="0"/>
              </a:rPr>
              <a:t> r = o</a:t>
            </a:r>
          </a:p>
        </p:txBody>
      </p:sp>
      <p:sp>
        <p:nvSpPr>
          <p:cNvPr id="9" name="TextBox 8">
            <a:extLst>
              <a:ext uri="{FF2B5EF4-FFF2-40B4-BE49-F238E27FC236}">
                <a16:creationId xmlns:a16="http://schemas.microsoft.com/office/drawing/2014/main" id="{720093B8-A1E7-40D7-8258-B3E0B0138DD6}"/>
              </a:ext>
            </a:extLst>
          </p:cNvPr>
          <p:cNvSpPr txBox="1"/>
          <p:nvPr/>
        </p:nvSpPr>
        <p:spPr>
          <a:xfrm>
            <a:off x="4576142" y="4670811"/>
            <a:ext cx="2887329" cy="830997"/>
          </a:xfrm>
          <a:prstGeom prst="rect">
            <a:avLst/>
          </a:prstGeom>
          <a:noFill/>
        </p:spPr>
        <p:txBody>
          <a:bodyPr wrap="none" rtlCol="0">
            <a:spAutoFit/>
          </a:bodyPr>
          <a:lstStyle/>
          <a:p>
            <a:pPr algn="ctr"/>
            <a:r>
              <a:rPr lang="en-GB" sz="2400" dirty="0">
                <a:latin typeface="Myriad Pro" panose="020B0503030403020204" pitchFamily="34" charset="0"/>
                <a:cs typeface="Myanmar Text" panose="020B0502040204020203" pitchFamily="34" charset="0"/>
              </a:rPr>
              <a:t>or</a:t>
            </a:r>
            <a:r>
              <a:rPr lang="en-GB" sz="2400" i="1" dirty="0">
                <a:latin typeface="Myriad Pro" panose="020B0503030403020204" pitchFamily="34" charset="0"/>
                <a:cs typeface="Myanmar Text" panose="020B0502040204020203" pitchFamily="34" charset="0"/>
              </a:rPr>
              <a:t> </a:t>
            </a:r>
            <a:br>
              <a:rPr lang="en-GB" sz="2400" i="1" dirty="0">
                <a:latin typeface="Myriad Pro" panose="020B0503030403020204" pitchFamily="34" charset="0"/>
                <a:cs typeface="Myanmar Text" panose="020B0502040204020203" pitchFamily="34" charset="0"/>
              </a:rPr>
            </a:br>
            <a:r>
              <a:rPr lang="en-GB" sz="2400" i="1" dirty="0">
                <a:latin typeface="Myriad Pro" panose="020B0503030403020204" pitchFamily="34" charset="0"/>
                <a:cs typeface="Myanmar Text" panose="020B0502040204020203" pitchFamily="34" charset="0"/>
              </a:rPr>
              <a:t>r + r + r + r + r = o </a:t>
            </a:r>
          </a:p>
        </p:txBody>
      </p:sp>
    </p:spTree>
    <p:extLst>
      <p:ext uri="{BB962C8B-B14F-4D97-AF65-F5344CB8AC3E}">
        <p14:creationId xmlns:p14="http://schemas.microsoft.com/office/powerpoint/2010/main" val="22302976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6, Unit 1, Learning Outcome 26</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2277907092"/>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26</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explain how increasing or decreasing the subtrahend affects the difference</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1761896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6, Unit 1, Learning Outcome 26</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3"/>
              </a:rPr>
              <a:t>1.29 Using equivalence and the compensation category to calculate</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1606344947"/>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5</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5:2 – 5:3</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42-44</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4"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10" name="Picture Placeholder 9" descr="A picture containing text  Description automatically generated">
            <a:extLst>
              <a:ext uri="{FF2B5EF4-FFF2-40B4-BE49-F238E27FC236}">
                <a16:creationId xmlns:a16="http://schemas.microsoft.com/office/drawing/2014/main" id="{96CB3017-4620-4465-BCF5-EAF71C596A98}"/>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222" b="222"/>
          <a:stretch>
            <a:fillRect/>
          </a:stretch>
        </p:blipFill>
        <p:spPr/>
      </p:pic>
    </p:spTree>
    <p:extLst>
      <p:ext uri="{BB962C8B-B14F-4D97-AF65-F5344CB8AC3E}">
        <p14:creationId xmlns:p14="http://schemas.microsoft.com/office/powerpoint/2010/main" val="88713694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A close up of a sign  Description generated with high confidence">
            <a:extLst>
              <a:ext uri="{FF2B5EF4-FFF2-40B4-BE49-F238E27FC236}">
                <a16:creationId xmlns:a16="http://schemas.microsoft.com/office/drawing/2014/main" id="{B26E736F-937F-4560-8E82-A6B5FF9A344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38184" y="2853275"/>
            <a:ext cx="253967" cy="475511"/>
          </a:xfrm>
          <a:prstGeom prst="rect">
            <a:avLst/>
          </a:prstGeom>
        </p:spPr>
      </p:pic>
      <p:sp>
        <p:nvSpPr>
          <p:cNvPr id="7" name="TextBox 6">
            <a:extLst>
              <a:ext uri="{FF2B5EF4-FFF2-40B4-BE49-F238E27FC236}">
                <a16:creationId xmlns:a16="http://schemas.microsoft.com/office/drawing/2014/main" id="{B0955F5F-C1FB-4BC8-A073-CF8C1000B04C}"/>
              </a:ext>
            </a:extLst>
          </p:cNvPr>
          <p:cNvSpPr txBox="1"/>
          <p:nvPr/>
        </p:nvSpPr>
        <p:spPr bwMode="auto">
          <a:xfrm>
            <a:off x="8487725" y="3619255"/>
            <a:ext cx="12105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14E0E"/>
                </a:solidFill>
                <a:latin typeface="Myriad Pro Semibold"/>
                <a:ea typeface="Myriad Pro Semibold" charset="0"/>
                <a:cs typeface="Myriad Pro Semibold" charset="0"/>
              </a:rPr>
              <a:t>98 </a:t>
            </a:r>
            <a:r>
              <a:rPr lang="en-GB" sz="2400" dirty="0">
                <a:solidFill>
                  <a:srgbClr val="914E0E"/>
                </a:solidFill>
                <a:latin typeface="Arial" panose="020B0604020202020204" pitchFamily="34" charset="0"/>
                <a:ea typeface="Myriad Pro Semibold" charset="0"/>
                <a:cs typeface="Arial" panose="020B0604020202020204" pitchFamily="34" charset="0"/>
              </a:rPr>
              <a:t>− 30</a:t>
            </a:r>
            <a:endParaRPr lang="en-GB" sz="2400" dirty="0">
              <a:solidFill>
                <a:srgbClr val="914E0E"/>
              </a:solidFill>
              <a:latin typeface="Myriad Pro Semibold"/>
              <a:ea typeface="Myriad Pro Semibold" charset="0"/>
              <a:cs typeface="Myriad Pro Semibold" charset="0"/>
            </a:endParaRPr>
          </a:p>
        </p:txBody>
      </p:sp>
      <p:sp>
        <p:nvSpPr>
          <p:cNvPr id="8" name="TextBox 7">
            <a:extLst>
              <a:ext uri="{FF2B5EF4-FFF2-40B4-BE49-F238E27FC236}">
                <a16:creationId xmlns:a16="http://schemas.microsoft.com/office/drawing/2014/main" id="{363A5FA1-3520-44A2-B4AA-740E9670CF08}"/>
              </a:ext>
            </a:extLst>
          </p:cNvPr>
          <p:cNvSpPr txBox="1"/>
          <p:nvPr/>
        </p:nvSpPr>
        <p:spPr bwMode="auto">
          <a:xfrm>
            <a:off x="9577768" y="2756648"/>
            <a:ext cx="8130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04658F"/>
                </a:solidFill>
                <a:latin typeface="Myriad Pro Semibold"/>
                <a:ea typeface="Myriad Pro Semibold" charset="0"/>
                <a:cs typeface="Myriad Pro Semibold" charset="0"/>
              </a:rPr>
              <a:t>= 78</a:t>
            </a:r>
          </a:p>
        </p:txBody>
      </p:sp>
      <p:sp>
        <p:nvSpPr>
          <p:cNvPr id="9" name="TextBox 8">
            <a:extLst>
              <a:ext uri="{FF2B5EF4-FFF2-40B4-BE49-F238E27FC236}">
                <a16:creationId xmlns:a16="http://schemas.microsoft.com/office/drawing/2014/main" id="{16679F72-E00D-43D7-9E97-5EDD6040E948}"/>
              </a:ext>
            </a:extLst>
          </p:cNvPr>
          <p:cNvSpPr txBox="1"/>
          <p:nvPr/>
        </p:nvSpPr>
        <p:spPr bwMode="auto">
          <a:xfrm>
            <a:off x="8487725" y="2756648"/>
            <a:ext cx="12105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04658F"/>
                </a:solidFill>
                <a:latin typeface="Myriad Pro Semibold"/>
                <a:ea typeface="Myriad Pro Semibold" charset="0"/>
                <a:cs typeface="Myriad Pro Semibold" charset="0"/>
              </a:rPr>
              <a:t>98 </a:t>
            </a:r>
            <a:r>
              <a:rPr lang="en-GB" sz="2400" dirty="0">
                <a:solidFill>
                  <a:srgbClr val="04658F"/>
                </a:solidFill>
                <a:latin typeface="Arial" panose="020B0604020202020204" pitchFamily="34" charset="0"/>
                <a:ea typeface="Myriad Pro Semibold" charset="0"/>
                <a:cs typeface="Arial" panose="020B0604020202020204" pitchFamily="34" charset="0"/>
              </a:rPr>
              <a:t>− 20</a:t>
            </a:r>
            <a:endParaRPr lang="en-GB" sz="2400" dirty="0">
              <a:solidFill>
                <a:srgbClr val="04658F"/>
              </a:solidFill>
              <a:latin typeface="Myriad Pro Semibold"/>
              <a:ea typeface="Myriad Pro Semibold" charset="0"/>
              <a:cs typeface="Myriad Pro Semibold" charset="0"/>
            </a:endParaRPr>
          </a:p>
        </p:txBody>
      </p:sp>
      <p:sp>
        <p:nvSpPr>
          <p:cNvPr id="10" name="TextBox 9">
            <a:extLst>
              <a:ext uri="{FF2B5EF4-FFF2-40B4-BE49-F238E27FC236}">
                <a16:creationId xmlns:a16="http://schemas.microsoft.com/office/drawing/2014/main" id="{F610FF42-88DC-4D1D-B75C-2A2312FAA547}"/>
              </a:ext>
            </a:extLst>
          </p:cNvPr>
          <p:cNvSpPr txBox="1"/>
          <p:nvPr/>
        </p:nvSpPr>
        <p:spPr bwMode="auto">
          <a:xfrm>
            <a:off x="9577768" y="3619255"/>
            <a:ext cx="8130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14E0E"/>
                </a:solidFill>
                <a:latin typeface="Myriad Pro Semibold"/>
                <a:ea typeface="Myriad Pro Semibold" charset="0"/>
                <a:cs typeface="Myriad Pro Semibold" charset="0"/>
              </a:rPr>
              <a:t>= 68</a:t>
            </a:r>
          </a:p>
        </p:txBody>
      </p:sp>
      <p:sp>
        <p:nvSpPr>
          <p:cNvPr id="2" name="Text Placeholder 1"/>
          <p:cNvSpPr>
            <a:spLocks noGrp="1"/>
          </p:cNvSpPr>
          <p:nvPr>
            <p:ph type="body" sz="quarter" idx="11"/>
          </p:nvPr>
        </p:nvSpPr>
        <p:spPr/>
        <p:txBody>
          <a:bodyPr/>
          <a:lstStyle/>
          <a:p>
            <a:r>
              <a:rPr lang="en-US" dirty="0"/>
              <a:t>1.29 Equivalence and compensation – step 5:2</a:t>
            </a:r>
          </a:p>
        </p:txBody>
      </p:sp>
      <p:pic>
        <p:nvPicPr>
          <p:cNvPr id="12" name="Picture 11">
            <a:extLst>
              <a:ext uri="{FF2B5EF4-FFF2-40B4-BE49-F238E27FC236}">
                <a16:creationId xmlns:a16="http://schemas.microsoft.com/office/drawing/2014/main" id="{1AC44652-C835-4674-BACF-F6D22041BEC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08334" y="3318981"/>
            <a:ext cx="6727396" cy="351230"/>
          </a:xfrm>
          <a:prstGeom prst="rect">
            <a:avLst/>
          </a:prstGeom>
        </p:spPr>
      </p:pic>
      <p:pic>
        <p:nvPicPr>
          <p:cNvPr id="16" name="Picture 15">
            <a:extLst>
              <a:ext uri="{FF2B5EF4-FFF2-40B4-BE49-F238E27FC236}">
                <a16:creationId xmlns:a16="http://schemas.microsoft.com/office/drawing/2014/main" id="{E0F5EFAA-B3A8-41CB-9405-3A83C084454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128945" y="2843471"/>
            <a:ext cx="253967" cy="475511"/>
          </a:xfrm>
          <a:prstGeom prst="rect">
            <a:avLst/>
          </a:prstGeom>
        </p:spPr>
      </p:pic>
      <p:pic>
        <p:nvPicPr>
          <p:cNvPr id="18" name="Picture 17" descr="A close up of a logo  Description generated with very high confidence">
            <a:extLst>
              <a:ext uri="{FF2B5EF4-FFF2-40B4-BE49-F238E27FC236}">
                <a16:creationId xmlns:a16="http://schemas.microsoft.com/office/drawing/2014/main" id="{3EE0E70B-5082-4EB9-AFDF-2E383E2BB6D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148555" y="2465207"/>
            <a:ext cx="5117146" cy="372844"/>
          </a:xfrm>
          <a:prstGeom prst="rect">
            <a:avLst/>
          </a:prstGeom>
        </p:spPr>
      </p:pic>
      <p:pic>
        <p:nvPicPr>
          <p:cNvPr id="22" name="Picture 21">
            <a:extLst>
              <a:ext uri="{FF2B5EF4-FFF2-40B4-BE49-F238E27FC236}">
                <a16:creationId xmlns:a16="http://schemas.microsoft.com/office/drawing/2014/main" id="{1118A85C-73A6-46C2-A882-A5D8B42DEC4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129842" y="3343343"/>
            <a:ext cx="253967" cy="632213"/>
          </a:xfrm>
          <a:prstGeom prst="rect">
            <a:avLst/>
          </a:prstGeom>
        </p:spPr>
      </p:pic>
      <p:pic>
        <p:nvPicPr>
          <p:cNvPr id="24" name="Picture 23">
            <a:extLst>
              <a:ext uri="{FF2B5EF4-FFF2-40B4-BE49-F238E27FC236}">
                <a16:creationId xmlns:a16="http://schemas.microsoft.com/office/drawing/2014/main" id="{6C364178-9720-461D-947B-68AC0D565563}"/>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807787" y="3871857"/>
            <a:ext cx="4457915" cy="497125"/>
          </a:xfrm>
          <a:prstGeom prst="rect">
            <a:avLst/>
          </a:prstGeom>
        </p:spPr>
      </p:pic>
      <p:pic>
        <p:nvPicPr>
          <p:cNvPr id="26" name="Picture 25">
            <a:extLst>
              <a:ext uri="{FF2B5EF4-FFF2-40B4-BE49-F238E27FC236}">
                <a16:creationId xmlns:a16="http://schemas.microsoft.com/office/drawing/2014/main" id="{52CB168C-8F9E-4CA2-A341-6E128E6080D8}"/>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718357" y="3328262"/>
            <a:ext cx="189124" cy="340423"/>
          </a:xfrm>
          <a:prstGeom prst="rect">
            <a:avLst/>
          </a:prstGeom>
        </p:spPr>
      </p:pic>
      <p:pic>
        <p:nvPicPr>
          <p:cNvPr id="20" name="Picture 19">
            <a:extLst>
              <a:ext uri="{FF2B5EF4-FFF2-40B4-BE49-F238E27FC236}">
                <a16:creationId xmlns:a16="http://schemas.microsoft.com/office/drawing/2014/main" id="{2724681B-F62C-46BE-A3F4-25D45009B159}"/>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688166" y="3347373"/>
            <a:ext cx="253966" cy="475511"/>
          </a:xfrm>
          <a:prstGeom prst="rect">
            <a:avLst/>
          </a:prstGeom>
        </p:spPr>
      </p:pic>
      <p:sp>
        <p:nvSpPr>
          <p:cNvPr id="27" name="TextBox 26">
            <a:extLst>
              <a:ext uri="{FF2B5EF4-FFF2-40B4-BE49-F238E27FC236}">
                <a16:creationId xmlns:a16="http://schemas.microsoft.com/office/drawing/2014/main" id="{F8F78BA2-8533-453E-A19E-1BD9623B02AD}"/>
              </a:ext>
            </a:extLst>
          </p:cNvPr>
          <p:cNvSpPr txBox="1"/>
          <p:nvPr/>
        </p:nvSpPr>
        <p:spPr bwMode="auto">
          <a:xfrm>
            <a:off x="5489761" y="2144000"/>
            <a:ext cx="4347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dirty="0">
                <a:solidFill>
                  <a:srgbClr val="04658F"/>
                </a:solidFill>
                <a:latin typeface="Myriad Pro Semibold"/>
                <a:ea typeface="Myriad Pro Semibold" charset="0"/>
                <a:cs typeface="Myriad Pro Semibold" charset="0"/>
              </a:rPr>
              <a:t>78</a:t>
            </a:r>
          </a:p>
        </p:txBody>
      </p:sp>
      <p:sp>
        <p:nvSpPr>
          <p:cNvPr id="28" name="TextBox 27">
            <a:extLst>
              <a:ext uri="{FF2B5EF4-FFF2-40B4-BE49-F238E27FC236}">
                <a16:creationId xmlns:a16="http://schemas.microsoft.com/office/drawing/2014/main" id="{CCC3228F-FDEE-44F5-B447-2DDA845A6561}"/>
              </a:ext>
            </a:extLst>
          </p:cNvPr>
          <p:cNvSpPr txBox="1"/>
          <p:nvPr/>
        </p:nvSpPr>
        <p:spPr bwMode="auto">
          <a:xfrm>
            <a:off x="5819376" y="4320063"/>
            <a:ext cx="4347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dirty="0">
                <a:solidFill>
                  <a:srgbClr val="914E0E"/>
                </a:solidFill>
                <a:latin typeface="Myriad Pro Semibold"/>
                <a:ea typeface="Myriad Pro Semibold" charset="0"/>
                <a:cs typeface="Myriad Pro Semibold" charset="0"/>
              </a:rPr>
              <a:t>68</a:t>
            </a:r>
          </a:p>
        </p:txBody>
      </p:sp>
    </p:spTree>
    <p:extLst>
      <p:ext uri="{BB962C8B-B14F-4D97-AF65-F5344CB8AC3E}">
        <p14:creationId xmlns:p14="http://schemas.microsoft.com/office/powerpoint/2010/main" val="27021509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2" fill="hold" nodeType="click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right)">
                                      <p:cBhvr>
                                        <p:cTn id="15" dur="500"/>
                                        <p:tgtEl>
                                          <p:spTgt spid="1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fade">
                                      <p:cBhvr>
                                        <p:cTn id="18" dur="500"/>
                                        <p:tgtEl>
                                          <p:spTgt spid="27"/>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5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fade">
                                      <p:cBhvr>
                                        <p:cTn id="33" dur="500"/>
                                        <p:tgtEl>
                                          <p:spTgt spid="20"/>
                                        </p:tgtEl>
                                      </p:cBhvr>
                                    </p:animEffect>
                                  </p:childTnLst>
                                </p:cTn>
                              </p:par>
                              <p:par>
                                <p:cTn id="34" presetID="10" presetClass="exit" presetSubtype="0" fill="hold" nodeType="withEffect">
                                  <p:stCondLst>
                                    <p:cond delay="0"/>
                                  </p:stCondLst>
                                  <p:childTnLst>
                                    <p:animEffect transition="out" filter="fade">
                                      <p:cBhvr>
                                        <p:cTn id="35" dur="500"/>
                                        <p:tgtEl>
                                          <p:spTgt spid="26"/>
                                        </p:tgtEl>
                                      </p:cBhvr>
                                    </p:animEffect>
                                    <p:set>
                                      <p:cBhvr>
                                        <p:cTn id="36" dur="1" fill="hold">
                                          <p:stCondLst>
                                            <p:cond delay="499"/>
                                          </p:stCondLst>
                                        </p:cTn>
                                        <p:tgtEl>
                                          <p:spTgt spid="26"/>
                                        </p:tgtEl>
                                        <p:attrNameLst>
                                          <p:attrName>style.visibility</p:attrName>
                                        </p:attrNameLst>
                                      </p:cBhvr>
                                      <p:to>
                                        <p:strVal val="hidden"/>
                                      </p:to>
                                    </p:set>
                                  </p:childTnLst>
                                </p:cTn>
                              </p:par>
                              <p:par>
                                <p:cTn id="37" presetID="10" presetClass="entr" presetSubtype="0" fill="hold" nodeType="with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fade">
                                      <p:cBhvr>
                                        <p:cTn id="39" dur="500"/>
                                        <p:tgtEl>
                                          <p:spTgt spid="22"/>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2" fill="hold" nodeType="click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wipe(right)">
                                      <p:cBhvr>
                                        <p:cTn id="44" dur="500"/>
                                        <p:tgtEl>
                                          <p:spTgt spid="24"/>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500"/>
                                        <p:tgtEl>
                                          <p:spTgt spid="28"/>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fade">
                                      <p:cBhvr>
                                        <p:cTn id="5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p:bldP spid="27" grpId="0"/>
      <p:bldP spid="28" grpId="0"/>
    </p:bld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1.29 Equivalence and compensation – step 5:2</a:t>
            </a:r>
          </a:p>
        </p:txBody>
      </p:sp>
      <p:grpSp>
        <p:nvGrpSpPr>
          <p:cNvPr id="56" name="Group 55">
            <a:extLst>
              <a:ext uri="{FF2B5EF4-FFF2-40B4-BE49-F238E27FC236}">
                <a16:creationId xmlns:a16="http://schemas.microsoft.com/office/drawing/2014/main" id="{D9D188F5-986B-4D7D-B82F-7CCE13211665}"/>
              </a:ext>
            </a:extLst>
          </p:cNvPr>
          <p:cNvGrpSpPr/>
          <p:nvPr/>
        </p:nvGrpSpPr>
        <p:grpSpPr>
          <a:xfrm>
            <a:off x="4065573" y="5357941"/>
            <a:ext cx="4097770" cy="461665"/>
            <a:chOff x="2541573" y="5357940"/>
            <a:chExt cx="4097770" cy="461665"/>
          </a:xfrm>
        </p:grpSpPr>
        <p:grpSp>
          <p:nvGrpSpPr>
            <p:cNvPr id="7" name="Group 6">
              <a:extLst>
                <a:ext uri="{FF2B5EF4-FFF2-40B4-BE49-F238E27FC236}">
                  <a16:creationId xmlns:a16="http://schemas.microsoft.com/office/drawing/2014/main" id="{E01F992A-4581-4EE5-8E93-FD778E354115}"/>
                </a:ext>
              </a:extLst>
            </p:cNvPr>
            <p:cNvGrpSpPr/>
            <p:nvPr/>
          </p:nvGrpSpPr>
          <p:grpSpPr>
            <a:xfrm>
              <a:off x="2541573" y="5357940"/>
              <a:ext cx="2391396" cy="461665"/>
              <a:chOff x="2541573" y="5763582"/>
              <a:chExt cx="2391396" cy="461665"/>
            </a:xfrm>
          </p:grpSpPr>
          <p:sp>
            <p:nvSpPr>
              <p:cNvPr id="8" name="TextBox 7">
                <a:extLst>
                  <a:ext uri="{FF2B5EF4-FFF2-40B4-BE49-F238E27FC236}">
                    <a16:creationId xmlns:a16="http://schemas.microsoft.com/office/drawing/2014/main" id="{4D87A505-1E7F-4B4D-8E74-4CFC65C344EE}"/>
                  </a:ext>
                </a:extLst>
              </p:cNvPr>
              <p:cNvSpPr txBox="1"/>
              <p:nvPr/>
            </p:nvSpPr>
            <p:spPr bwMode="auto">
              <a:xfrm>
                <a:off x="3549594" y="5763582"/>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Arial" panose="020B0604020202020204" pitchFamily="34" charset="0"/>
                    <a:ea typeface="Myriad Pro Semibold" charset="0"/>
                    <a:cs typeface="Arial" panose="020B0604020202020204" pitchFamily="34" charset="0"/>
                  </a:rPr>
                  <a:t>−</a:t>
                </a:r>
                <a:endParaRPr lang="en-GB" sz="2400" dirty="0">
                  <a:latin typeface="Myriad Pro Semibold"/>
                  <a:ea typeface="Myriad Pro Semibold" charset="0"/>
                  <a:cs typeface="Myriad Pro Semibold" charset="0"/>
                </a:endParaRPr>
              </a:p>
            </p:txBody>
          </p:sp>
          <p:sp>
            <p:nvSpPr>
              <p:cNvPr id="9" name="TextBox 8">
                <a:extLst>
                  <a:ext uri="{FF2B5EF4-FFF2-40B4-BE49-F238E27FC236}">
                    <a16:creationId xmlns:a16="http://schemas.microsoft.com/office/drawing/2014/main" id="{DC28E995-B135-410F-BC3D-E401022337BE}"/>
                  </a:ext>
                </a:extLst>
              </p:cNvPr>
              <p:cNvSpPr txBox="1"/>
              <p:nvPr/>
            </p:nvSpPr>
            <p:spPr bwMode="auto">
              <a:xfrm>
                <a:off x="4414877" y="5763582"/>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30</a:t>
                </a:r>
              </a:p>
            </p:txBody>
          </p:sp>
          <p:sp>
            <p:nvSpPr>
              <p:cNvPr id="10" name="TextBox 9">
                <a:extLst>
                  <a:ext uri="{FF2B5EF4-FFF2-40B4-BE49-F238E27FC236}">
                    <a16:creationId xmlns:a16="http://schemas.microsoft.com/office/drawing/2014/main" id="{69263AF2-789D-4120-A5E3-1218411E06E3}"/>
                  </a:ext>
                </a:extLst>
              </p:cNvPr>
              <p:cNvSpPr txBox="1"/>
              <p:nvPr/>
            </p:nvSpPr>
            <p:spPr bwMode="auto">
              <a:xfrm>
                <a:off x="2541573" y="5763582"/>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98</a:t>
                </a:r>
              </a:p>
            </p:txBody>
          </p:sp>
        </p:grpSp>
        <p:grpSp>
          <p:nvGrpSpPr>
            <p:cNvPr id="11" name="Group 10">
              <a:extLst>
                <a:ext uri="{FF2B5EF4-FFF2-40B4-BE49-F238E27FC236}">
                  <a16:creationId xmlns:a16="http://schemas.microsoft.com/office/drawing/2014/main" id="{EA7C5E39-2D63-41C7-B869-C1500443DA07}"/>
                </a:ext>
              </a:extLst>
            </p:cNvPr>
            <p:cNvGrpSpPr/>
            <p:nvPr/>
          </p:nvGrpSpPr>
          <p:grpSpPr>
            <a:xfrm>
              <a:off x="5303461" y="5357940"/>
              <a:ext cx="1335882" cy="461665"/>
              <a:chOff x="5303461" y="5763582"/>
              <a:chExt cx="1335882" cy="461665"/>
            </a:xfrm>
          </p:grpSpPr>
          <p:sp>
            <p:nvSpPr>
              <p:cNvPr id="12" name="TextBox 11">
                <a:extLst>
                  <a:ext uri="{FF2B5EF4-FFF2-40B4-BE49-F238E27FC236}">
                    <a16:creationId xmlns:a16="http://schemas.microsoft.com/office/drawing/2014/main" id="{74AAA0D7-5F63-44A6-B647-BDB5510125A3}"/>
                  </a:ext>
                </a:extLst>
              </p:cNvPr>
              <p:cNvSpPr txBox="1"/>
              <p:nvPr/>
            </p:nvSpPr>
            <p:spPr bwMode="auto">
              <a:xfrm>
                <a:off x="6121251" y="5763582"/>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68</a:t>
                </a:r>
              </a:p>
            </p:txBody>
          </p:sp>
          <p:sp>
            <p:nvSpPr>
              <p:cNvPr id="13" name="TextBox 12">
                <a:extLst>
                  <a:ext uri="{FF2B5EF4-FFF2-40B4-BE49-F238E27FC236}">
                    <a16:creationId xmlns:a16="http://schemas.microsoft.com/office/drawing/2014/main" id="{81A5F4B4-D3C2-4FE5-888A-26C9BFA6B4BC}"/>
                  </a:ext>
                </a:extLst>
              </p:cNvPr>
              <p:cNvSpPr txBox="1"/>
              <p:nvPr/>
            </p:nvSpPr>
            <p:spPr bwMode="auto">
              <a:xfrm>
                <a:off x="5303461" y="5763582"/>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a:t>
                </a:r>
              </a:p>
            </p:txBody>
          </p:sp>
        </p:grpSp>
      </p:grpSp>
      <p:grpSp>
        <p:nvGrpSpPr>
          <p:cNvPr id="55" name="Group 54">
            <a:extLst>
              <a:ext uri="{FF2B5EF4-FFF2-40B4-BE49-F238E27FC236}">
                <a16:creationId xmlns:a16="http://schemas.microsoft.com/office/drawing/2014/main" id="{0CDA2825-2D3C-41AE-A19F-55C4C46183D8}"/>
              </a:ext>
            </a:extLst>
          </p:cNvPr>
          <p:cNvGrpSpPr/>
          <p:nvPr/>
        </p:nvGrpSpPr>
        <p:grpSpPr>
          <a:xfrm>
            <a:off x="4054351" y="3429001"/>
            <a:ext cx="4108992" cy="461665"/>
            <a:chOff x="2530351" y="3429000"/>
            <a:chExt cx="4108992" cy="461665"/>
          </a:xfrm>
        </p:grpSpPr>
        <p:grpSp>
          <p:nvGrpSpPr>
            <p:cNvPr id="14" name="Group 13">
              <a:extLst>
                <a:ext uri="{FF2B5EF4-FFF2-40B4-BE49-F238E27FC236}">
                  <a16:creationId xmlns:a16="http://schemas.microsoft.com/office/drawing/2014/main" id="{DF71A2CB-13AF-4C63-9337-D4E00E7ED96A}"/>
                </a:ext>
              </a:extLst>
            </p:cNvPr>
            <p:cNvGrpSpPr/>
            <p:nvPr/>
          </p:nvGrpSpPr>
          <p:grpSpPr>
            <a:xfrm>
              <a:off x="5303461" y="3429000"/>
              <a:ext cx="1335882" cy="461665"/>
              <a:chOff x="5303461" y="3834642"/>
              <a:chExt cx="1335882" cy="461665"/>
            </a:xfrm>
          </p:grpSpPr>
          <p:sp>
            <p:nvSpPr>
              <p:cNvPr id="15" name="TextBox 14">
                <a:extLst>
                  <a:ext uri="{FF2B5EF4-FFF2-40B4-BE49-F238E27FC236}">
                    <a16:creationId xmlns:a16="http://schemas.microsoft.com/office/drawing/2014/main" id="{A9D77ECB-C3CA-450C-82D3-415135461E99}"/>
                  </a:ext>
                </a:extLst>
              </p:cNvPr>
              <p:cNvSpPr txBox="1"/>
              <p:nvPr/>
            </p:nvSpPr>
            <p:spPr bwMode="auto">
              <a:xfrm>
                <a:off x="6121251" y="3834642"/>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78</a:t>
                </a:r>
              </a:p>
            </p:txBody>
          </p:sp>
          <p:sp>
            <p:nvSpPr>
              <p:cNvPr id="16" name="TextBox 15">
                <a:extLst>
                  <a:ext uri="{FF2B5EF4-FFF2-40B4-BE49-F238E27FC236}">
                    <a16:creationId xmlns:a16="http://schemas.microsoft.com/office/drawing/2014/main" id="{0AF0B8BF-3866-4E61-AA3E-4E35A5E632FA}"/>
                  </a:ext>
                </a:extLst>
              </p:cNvPr>
              <p:cNvSpPr txBox="1"/>
              <p:nvPr/>
            </p:nvSpPr>
            <p:spPr bwMode="auto">
              <a:xfrm>
                <a:off x="5303461" y="3834642"/>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a:t>
                </a:r>
              </a:p>
            </p:txBody>
          </p:sp>
        </p:grpSp>
        <p:grpSp>
          <p:nvGrpSpPr>
            <p:cNvPr id="17" name="Group 16">
              <a:extLst>
                <a:ext uri="{FF2B5EF4-FFF2-40B4-BE49-F238E27FC236}">
                  <a16:creationId xmlns:a16="http://schemas.microsoft.com/office/drawing/2014/main" id="{26641F6E-9C8B-4B59-9286-906A5A404DCE}"/>
                </a:ext>
              </a:extLst>
            </p:cNvPr>
            <p:cNvGrpSpPr/>
            <p:nvPr/>
          </p:nvGrpSpPr>
          <p:grpSpPr>
            <a:xfrm>
              <a:off x="2530351" y="3429000"/>
              <a:ext cx="2413839" cy="461665"/>
              <a:chOff x="2530351" y="3834642"/>
              <a:chExt cx="2413839" cy="461665"/>
            </a:xfrm>
          </p:grpSpPr>
          <p:sp>
            <p:nvSpPr>
              <p:cNvPr id="18" name="TextBox 17">
                <a:extLst>
                  <a:ext uri="{FF2B5EF4-FFF2-40B4-BE49-F238E27FC236}">
                    <a16:creationId xmlns:a16="http://schemas.microsoft.com/office/drawing/2014/main" id="{92B43D07-7699-464D-BD85-D56B4F20BF92}"/>
                  </a:ext>
                </a:extLst>
              </p:cNvPr>
              <p:cNvSpPr txBox="1"/>
              <p:nvPr/>
            </p:nvSpPr>
            <p:spPr bwMode="auto">
              <a:xfrm>
                <a:off x="2530351" y="3834642"/>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98</a:t>
                </a:r>
              </a:p>
            </p:txBody>
          </p:sp>
          <p:sp>
            <p:nvSpPr>
              <p:cNvPr id="19" name="TextBox 18">
                <a:extLst>
                  <a:ext uri="{FF2B5EF4-FFF2-40B4-BE49-F238E27FC236}">
                    <a16:creationId xmlns:a16="http://schemas.microsoft.com/office/drawing/2014/main" id="{CE17B8C4-0C50-48AD-A1C6-7554461E5DDC}"/>
                  </a:ext>
                </a:extLst>
              </p:cNvPr>
              <p:cNvSpPr txBox="1"/>
              <p:nvPr/>
            </p:nvSpPr>
            <p:spPr bwMode="auto">
              <a:xfrm>
                <a:off x="4426098" y="3834642"/>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20</a:t>
                </a:r>
              </a:p>
            </p:txBody>
          </p:sp>
          <p:sp>
            <p:nvSpPr>
              <p:cNvPr id="20" name="TextBox 19">
                <a:extLst>
                  <a:ext uri="{FF2B5EF4-FFF2-40B4-BE49-F238E27FC236}">
                    <a16:creationId xmlns:a16="http://schemas.microsoft.com/office/drawing/2014/main" id="{F79C551A-7301-41A5-984F-921CBDE23AA5}"/>
                  </a:ext>
                </a:extLst>
              </p:cNvPr>
              <p:cNvSpPr txBox="1"/>
              <p:nvPr/>
            </p:nvSpPr>
            <p:spPr bwMode="auto">
              <a:xfrm>
                <a:off x="3549594" y="3834642"/>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Arial" panose="020B0604020202020204" pitchFamily="34" charset="0"/>
                    <a:ea typeface="Myriad Pro Semibold" charset="0"/>
                    <a:cs typeface="Arial" panose="020B0604020202020204" pitchFamily="34" charset="0"/>
                  </a:rPr>
                  <a:t>−</a:t>
                </a:r>
                <a:endParaRPr lang="en-GB" sz="2400" dirty="0">
                  <a:latin typeface="Myriad Pro Semibold"/>
                  <a:ea typeface="Myriad Pro Semibold" charset="0"/>
                  <a:cs typeface="Myriad Pro Semibold" charset="0"/>
                </a:endParaRPr>
              </a:p>
            </p:txBody>
          </p:sp>
        </p:grpSp>
      </p:grpSp>
      <p:sp>
        <p:nvSpPr>
          <p:cNvPr id="21" name="TextBox 20">
            <a:extLst>
              <a:ext uri="{FF2B5EF4-FFF2-40B4-BE49-F238E27FC236}">
                <a16:creationId xmlns:a16="http://schemas.microsoft.com/office/drawing/2014/main" id="{91B8AC16-4147-49BE-992C-1DCB1AA1CE20}"/>
              </a:ext>
            </a:extLst>
          </p:cNvPr>
          <p:cNvSpPr txBox="1"/>
          <p:nvPr/>
        </p:nvSpPr>
        <p:spPr bwMode="auto">
          <a:xfrm>
            <a:off x="5436368" y="4394764"/>
            <a:ext cx="74892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FF0000"/>
                </a:solidFill>
                <a:latin typeface="Comic Sans MS" panose="030F0702030302020204" pitchFamily="66" charset="0"/>
                <a:ea typeface="Myriad Pro Semibold" charset="0"/>
                <a:cs typeface="Arial" panose="020B0604020202020204" pitchFamily="34" charset="0"/>
              </a:rPr>
              <a:t>+</a:t>
            </a:r>
            <a:r>
              <a:rPr lang="en-GB" sz="2400" dirty="0">
                <a:solidFill>
                  <a:srgbClr val="959595"/>
                </a:solidFill>
                <a:latin typeface="Comic Sans MS" panose="030F0702030302020204" pitchFamily="66" charset="0"/>
                <a:ea typeface="Myriad Pro Semibold" charset="0"/>
                <a:cs typeface="Arial" panose="020B0604020202020204" pitchFamily="34" charset="0"/>
              </a:rPr>
              <a:t> 10</a:t>
            </a:r>
            <a:endParaRPr lang="en-GB" sz="2400" dirty="0">
              <a:solidFill>
                <a:srgbClr val="959595"/>
              </a:solidFill>
              <a:latin typeface="Comic Sans MS" panose="030F0702030302020204" pitchFamily="66" charset="0"/>
              <a:ea typeface="Myriad Pro Semibold" charset="0"/>
              <a:cs typeface="Myriad Pro Semibold" charset="0"/>
            </a:endParaRPr>
          </a:p>
        </p:txBody>
      </p:sp>
      <p:sp>
        <p:nvSpPr>
          <p:cNvPr id="22" name="TextBox 21">
            <a:extLst>
              <a:ext uri="{FF2B5EF4-FFF2-40B4-BE49-F238E27FC236}">
                <a16:creationId xmlns:a16="http://schemas.microsoft.com/office/drawing/2014/main" id="{35EABC5E-58DA-40F2-A787-52F20898D7F2}"/>
              </a:ext>
            </a:extLst>
          </p:cNvPr>
          <p:cNvSpPr txBox="1"/>
          <p:nvPr/>
        </p:nvSpPr>
        <p:spPr bwMode="auto">
          <a:xfrm>
            <a:off x="7888268" y="4394764"/>
            <a:ext cx="78098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FF0000"/>
                </a:solidFill>
                <a:latin typeface="Arial" panose="020B0604020202020204" pitchFamily="34" charset="0"/>
                <a:ea typeface="Myriad Pro Semibold" charset="0"/>
                <a:cs typeface="Arial" panose="020B0604020202020204" pitchFamily="34" charset="0"/>
              </a:rPr>
              <a:t>−</a:t>
            </a:r>
            <a:r>
              <a:rPr lang="en-GB" sz="2400" dirty="0">
                <a:solidFill>
                  <a:srgbClr val="959595"/>
                </a:solidFill>
                <a:latin typeface="Comic Sans MS" panose="030F0702030302020204" pitchFamily="66" charset="0"/>
                <a:ea typeface="Myriad Pro Semibold" charset="0"/>
                <a:cs typeface="Arial" panose="020B0604020202020204" pitchFamily="34" charset="0"/>
              </a:rPr>
              <a:t> 10</a:t>
            </a:r>
            <a:endParaRPr lang="en-GB" sz="2400" dirty="0">
              <a:solidFill>
                <a:srgbClr val="959595"/>
              </a:solidFill>
              <a:latin typeface="Comic Sans MS" panose="030F0702030302020204" pitchFamily="66" charset="0"/>
              <a:ea typeface="Myriad Pro Semibold" charset="0"/>
              <a:cs typeface="Myriad Pro Semibold" charset="0"/>
            </a:endParaRPr>
          </a:p>
        </p:txBody>
      </p:sp>
      <p:pic>
        <p:nvPicPr>
          <p:cNvPr id="23" name="Picture 22" descr="A close up of a logo  Description generated with high confidence">
            <a:extLst>
              <a:ext uri="{FF2B5EF4-FFF2-40B4-BE49-F238E27FC236}">
                <a16:creationId xmlns:a16="http://schemas.microsoft.com/office/drawing/2014/main" id="{BBBEC8E9-361A-42C1-8D5E-C18DDEF04A8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00352" y="3930160"/>
            <a:ext cx="194527" cy="1390870"/>
          </a:xfrm>
          <a:prstGeom prst="rect">
            <a:avLst/>
          </a:prstGeom>
        </p:spPr>
      </p:pic>
      <p:pic>
        <p:nvPicPr>
          <p:cNvPr id="24" name="Picture 23" descr="A close up of a logo  Description generated with high confidence">
            <a:extLst>
              <a:ext uri="{FF2B5EF4-FFF2-40B4-BE49-F238E27FC236}">
                <a16:creationId xmlns:a16="http://schemas.microsoft.com/office/drawing/2014/main" id="{1594AB88-824F-41B7-8CA8-DD0EA87CE49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618" y="3928867"/>
            <a:ext cx="194527" cy="1390870"/>
          </a:xfrm>
          <a:prstGeom prst="rect">
            <a:avLst/>
          </a:prstGeom>
        </p:spPr>
      </p:pic>
      <p:sp>
        <p:nvSpPr>
          <p:cNvPr id="27" name="Rectangle 26">
            <a:extLst>
              <a:ext uri="{FF2B5EF4-FFF2-40B4-BE49-F238E27FC236}">
                <a16:creationId xmlns:a16="http://schemas.microsoft.com/office/drawing/2014/main" id="{F3D34E24-B867-4862-B2D9-3113FE3027C9}"/>
              </a:ext>
            </a:extLst>
          </p:cNvPr>
          <p:cNvSpPr/>
          <p:nvPr/>
        </p:nvSpPr>
        <p:spPr bwMode="auto">
          <a:xfrm>
            <a:off x="3178175" y="1407140"/>
            <a:ext cx="5760000" cy="630000"/>
          </a:xfrm>
          <a:prstGeom prst="rect">
            <a:avLst/>
          </a:prstGeom>
          <a:noFill/>
          <a:ln w="2857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latin typeface="Arial" charset="0"/>
            </a:endParaRPr>
          </a:p>
        </p:txBody>
      </p:sp>
      <p:sp>
        <p:nvSpPr>
          <p:cNvPr id="29" name="Rectangle 28">
            <a:extLst>
              <a:ext uri="{FF2B5EF4-FFF2-40B4-BE49-F238E27FC236}">
                <a16:creationId xmlns:a16="http://schemas.microsoft.com/office/drawing/2014/main" id="{F11F9B6A-8227-4D8F-8269-88D226817F17}"/>
              </a:ext>
            </a:extLst>
          </p:cNvPr>
          <p:cNvSpPr/>
          <p:nvPr/>
        </p:nvSpPr>
        <p:spPr bwMode="auto">
          <a:xfrm>
            <a:off x="4351775" y="2038186"/>
            <a:ext cx="4586400" cy="630000"/>
          </a:xfrm>
          <a:prstGeom prst="rect">
            <a:avLst/>
          </a:prstGeom>
          <a:solidFill>
            <a:srgbClr val="80C8DA"/>
          </a:solidFill>
          <a:ln w="285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latin typeface="Arial" charset="0"/>
            </a:endParaRPr>
          </a:p>
        </p:txBody>
      </p:sp>
      <p:sp>
        <p:nvSpPr>
          <p:cNvPr id="32" name="Rectangle 31">
            <a:extLst>
              <a:ext uri="{FF2B5EF4-FFF2-40B4-BE49-F238E27FC236}">
                <a16:creationId xmlns:a16="http://schemas.microsoft.com/office/drawing/2014/main" id="{79F17C14-5F7F-433D-8A47-2C783E904D47}"/>
              </a:ext>
            </a:extLst>
          </p:cNvPr>
          <p:cNvSpPr/>
          <p:nvPr/>
        </p:nvSpPr>
        <p:spPr bwMode="auto">
          <a:xfrm>
            <a:off x="3178175" y="2038186"/>
            <a:ext cx="1173600" cy="630000"/>
          </a:xfrm>
          <a:prstGeom prst="rect">
            <a:avLst/>
          </a:prstGeom>
          <a:solidFill>
            <a:schemeClr val="bg1"/>
          </a:solidFill>
          <a:ln w="285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latin typeface="Arial" charset="0"/>
            </a:endParaRPr>
          </a:p>
        </p:txBody>
      </p:sp>
      <p:sp>
        <p:nvSpPr>
          <p:cNvPr id="33" name="Rectangle 32">
            <a:extLst>
              <a:ext uri="{FF2B5EF4-FFF2-40B4-BE49-F238E27FC236}">
                <a16:creationId xmlns:a16="http://schemas.microsoft.com/office/drawing/2014/main" id="{6B81004D-E75E-42FF-90E8-9F5D5660B2E8}"/>
              </a:ext>
            </a:extLst>
          </p:cNvPr>
          <p:cNvSpPr/>
          <p:nvPr/>
        </p:nvSpPr>
        <p:spPr bwMode="auto">
          <a:xfrm>
            <a:off x="3178175" y="2038186"/>
            <a:ext cx="5760000" cy="630000"/>
          </a:xfrm>
          <a:prstGeom prst="rect">
            <a:avLst/>
          </a:prstGeom>
          <a:no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latin typeface="Arial" charset="0"/>
            </a:endParaRPr>
          </a:p>
        </p:txBody>
      </p:sp>
      <p:cxnSp>
        <p:nvCxnSpPr>
          <p:cNvPr id="35" name="Straight Connector 34">
            <a:extLst>
              <a:ext uri="{FF2B5EF4-FFF2-40B4-BE49-F238E27FC236}">
                <a16:creationId xmlns:a16="http://schemas.microsoft.com/office/drawing/2014/main" id="{1E453C27-939F-439E-891A-77D697AF6E31}"/>
              </a:ext>
            </a:extLst>
          </p:cNvPr>
          <p:cNvCxnSpPr/>
          <p:nvPr/>
        </p:nvCxnSpPr>
        <p:spPr bwMode="auto">
          <a:xfrm>
            <a:off x="4345540" y="2038186"/>
            <a:ext cx="0" cy="630000"/>
          </a:xfrm>
          <a:prstGeom prst="line">
            <a:avLst/>
          </a:prstGeom>
          <a:noFill/>
          <a:ln w="2857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9" name="Rectangle 38">
            <a:extLst>
              <a:ext uri="{FF2B5EF4-FFF2-40B4-BE49-F238E27FC236}">
                <a16:creationId xmlns:a16="http://schemas.microsoft.com/office/drawing/2014/main" id="{1A566753-FD5C-4A1A-8731-223D7CA8AF1D}"/>
              </a:ext>
            </a:extLst>
          </p:cNvPr>
          <p:cNvSpPr/>
          <p:nvPr/>
        </p:nvSpPr>
        <p:spPr bwMode="auto">
          <a:xfrm>
            <a:off x="1798195" y="2037140"/>
            <a:ext cx="1364211" cy="630475"/>
          </a:xfrm>
          <a:prstGeom prst="rect">
            <a:avLst/>
          </a:prstGeom>
          <a:solidFill>
            <a:schemeClr val="bg1"/>
          </a:solidFill>
          <a:ln w="285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latin typeface="Arial" charset="0"/>
            </a:endParaRPr>
          </a:p>
        </p:txBody>
      </p:sp>
      <p:sp>
        <p:nvSpPr>
          <p:cNvPr id="41" name="TextBox 40">
            <a:extLst>
              <a:ext uri="{FF2B5EF4-FFF2-40B4-BE49-F238E27FC236}">
                <a16:creationId xmlns:a16="http://schemas.microsoft.com/office/drawing/2014/main" id="{2BB4819C-723D-4FBA-BBDB-7286777E6BA1}"/>
              </a:ext>
            </a:extLst>
          </p:cNvPr>
          <p:cNvSpPr txBox="1"/>
          <p:nvPr/>
        </p:nvSpPr>
        <p:spPr bwMode="auto">
          <a:xfrm>
            <a:off x="5926246" y="1489890"/>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98</a:t>
            </a:r>
          </a:p>
        </p:txBody>
      </p:sp>
      <p:sp>
        <p:nvSpPr>
          <p:cNvPr id="45" name="TextBox 44">
            <a:extLst>
              <a:ext uri="{FF2B5EF4-FFF2-40B4-BE49-F238E27FC236}">
                <a16:creationId xmlns:a16="http://schemas.microsoft.com/office/drawing/2014/main" id="{4D3729BA-D96D-4A3F-BED7-4015D949C99E}"/>
              </a:ext>
            </a:extLst>
          </p:cNvPr>
          <p:cNvSpPr txBox="1"/>
          <p:nvPr/>
        </p:nvSpPr>
        <p:spPr bwMode="auto">
          <a:xfrm>
            <a:off x="6385929" y="2122346"/>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78</a:t>
            </a:r>
          </a:p>
        </p:txBody>
      </p:sp>
      <p:sp>
        <p:nvSpPr>
          <p:cNvPr id="46" name="TextBox 45">
            <a:extLst>
              <a:ext uri="{FF2B5EF4-FFF2-40B4-BE49-F238E27FC236}">
                <a16:creationId xmlns:a16="http://schemas.microsoft.com/office/drawing/2014/main" id="{6AF07A92-84ED-4550-AE84-A715649406E4}"/>
              </a:ext>
            </a:extLst>
          </p:cNvPr>
          <p:cNvSpPr txBox="1"/>
          <p:nvPr/>
        </p:nvSpPr>
        <p:spPr bwMode="auto">
          <a:xfrm>
            <a:off x="3505929" y="2122346"/>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20</a:t>
            </a:r>
          </a:p>
        </p:txBody>
      </p:sp>
      <p:sp>
        <p:nvSpPr>
          <p:cNvPr id="47" name="TextBox 46">
            <a:extLst>
              <a:ext uri="{FF2B5EF4-FFF2-40B4-BE49-F238E27FC236}">
                <a16:creationId xmlns:a16="http://schemas.microsoft.com/office/drawing/2014/main" id="{81BFDD52-FC7D-4C21-B5D8-57A597957D4C}"/>
              </a:ext>
            </a:extLst>
          </p:cNvPr>
          <p:cNvSpPr txBox="1"/>
          <p:nvPr/>
        </p:nvSpPr>
        <p:spPr bwMode="auto">
          <a:xfrm>
            <a:off x="3919203" y="2122346"/>
            <a:ext cx="8130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+ 10</a:t>
            </a:r>
          </a:p>
        </p:txBody>
      </p:sp>
      <p:sp>
        <p:nvSpPr>
          <p:cNvPr id="48" name="TextBox 47">
            <a:extLst>
              <a:ext uri="{FF2B5EF4-FFF2-40B4-BE49-F238E27FC236}">
                <a16:creationId xmlns:a16="http://schemas.microsoft.com/office/drawing/2014/main" id="{F4C4E0EA-4EE7-4151-B355-FE31FF81B43C}"/>
              </a:ext>
            </a:extLst>
          </p:cNvPr>
          <p:cNvSpPr txBox="1"/>
          <p:nvPr/>
        </p:nvSpPr>
        <p:spPr bwMode="auto">
          <a:xfrm>
            <a:off x="6798253" y="2122346"/>
            <a:ext cx="78258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Arial" panose="020B0604020202020204" pitchFamily="34" charset="0"/>
                <a:ea typeface="Myriad Pro Semibold" charset="0"/>
                <a:cs typeface="Arial" panose="020B0604020202020204" pitchFamily="34" charset="0"/>
              </a:rPr>
              <a:t>−</a:t>
            </a:r>
            <a:r>
              <a:rPr lang="en-GB" sz="2400" dirty="0">
                <a:latin typeface="Myriad Pro Semibold"/>
                <a:ea typeface="Myriad Pro Semibold" charset="0"/>
                <a:cs typeface="Myriad Pro Semibold" charset="0"/>
              </a:rPr>
              <a:t> 10</a:t>
            </a:r>
          </a:p>
        </p:txBody>
      </p:sp>
      <p:sp>
        <p:nvSpPr>
          <p:cNvPr id="49" name="TextBox 48">
            <a:extLst>
              <a:ext uri="{FF2B5EF4-FFF2-40B4-BE49-F238E27FC236}">
                <a16:creationId xmlns:a16="http://schemas.microsoft.com/office/drawing/2014/main" id="{005EAC7C-9757-4241-833A-BA00694F5AEA}"/>
              </a:ext>
            </a:extLst>
          </p:cNvPr>
          <p:cNvSpPr txBox="1"/>
          <p:nvPr/>
        </p:nvSpPr>
        <p:spPr bwMode="auto">
          <a:xfrm>
            <a:off x="3799277" y="2122346"/>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30</a:t>
            </a:r>
          </a:p>
        </p:txBody>
      </p:sp>
      <p:sp>
        <p:nvSpPr>
          <p:cNvPr id="50" name="TextBox 49">
            <a:extLst>
              <a:ext uri="{FF2B5EF4-FFF2-40B4-BE49-F238E27FC236}">
                <a16:creationId xmlns:a16="http://schemas.microsoft.com/office/drawing/2014/main" id="{D3448B0E-84F8-4AB7-B6D0-994BDCFDFD84}"/>
              </a:ext>
            </a:extLst>
          </p:cNvPr>
          <p:cNvSpPr txBox="1"/>
          <p:nvPr/>
        </p:nvSpPr>
        <p:spPr bwMode="auto">
          <a:xfrm>
            <a:off x="6679277" y="2122346"/>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68</a:t>
            </a:r>
          </a:p>
        </p:txBody>
      </p:sp>
    </p:spTree>
    <p:extLst>
      <p:ext uri="{BB962C8B-B14F-4D97-AF65-F5344CB8AC3E}">
        <p14:creationId xmlns:p14="http://schemas.microsoft.com/office/powerpoint/2010/main" val="42397129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path" presetSubtype="0" accel="50000" fill="hold" nodeType="clickEffect">
                                  <p:stCondLst>
                                    <p:cond delay="0"/>
                                  </p:stCondLst>
                                  <p:childTnLst>
                                    <p:animMotion origin="layout" path="M 1.25E-6 4.07407E-6 L 0.04948 -0.00024 " pathEditMode="relative" rAng="0" ptsTypes="AA">
                                      <p:cBhvr>
                                        <p:cTn id="6" dur="2000" fill="hold"/>
                                        <p:tgtEl>
                                          <p:spTgt spid="35"/>
                                        </p:tgtEl>
                                        <p:attrNameLst>
                                          <p:attrName>ppt_x</p:attrName>
                                          <p:attrName>ppt_y</p:attrName>
                                        </p:attrNameLst>
                                      </p:cBhvr>
                                      <p:rCtr x="2513" y="-93"/>
                                    </p:animMotion>
                                  </p:childTnLst>
                                </p:cTn>
                              </p:par>
                              <p:par>
                                <p:cTn id="7" presetID="6" presetClass="emph" presetSubtype="0" accel="50000" fill="hold" grpId="0" nodeType="withEffect">
                                  <p:stCondLst>
                                    <p:cond delay="0"/>
                                  </p:stCondLst>
                                  <p:childTnLst>
                                    <p:animScale>
                                      <p:cBhvr>
                                        <p:cTn id="8" dur="2000" fill="hold"/>
                                        <p:tgtEl>
                                          <p:spTgt spid="32"/>
                                        </p:tgtEl>
                                      </p:cBhvr>
                                      <p:by x="200000" y="100000"/>
                                    </p:animScale>
                                  </p:childTnLst>
                                </p:cTn>
                              </p:par>
                            </p:childTnLst>
                          </p:cTn>
                        </p:par>
                        <p:par>
                          <p:cTn id="9" fill="hold">
                            <p:stCondLst>
                              <p:cond delay="2000"/>
                            </p:stCondLst>
                            <p:childTnLst>
                              <p:par>
                                <p:cTn id="10" presetID="10" presetClass="entr" presetSubtype="0" fill="hold" grpId="0" nodeType="afterEffect">
                                  <p:stCondLst>
                                    <p:cond delay="0"/>
                                  </p:stCondLst>
                                  <p:childTnLst>
                                    <p:set>
                                      <p:cBhvr>
                                        <p:cTn id="11" dur="1" fill="hold">
                                          <p:stCondLst>
                                            <p:cond delay="0"/>
                                          </p:stCondLst>
                                        </p:cTn>
                                        <p:tgtEl>
                                          <p:spTgt spid="47"/>
                                        </p:tgtEl>
                                        <p:attrNameLst>
                                          <p:attrName>style.visibility</p:attrName>
                                        </p:attrNameLst>
                                      </p:cBhvr>
                                      <p:to>
                                        <p:strVal val="visible"/>
                                      </p:to>
                                    </p:set>
                                    <p:animEffect transition="in" filter="fade">
                                      <p:cBhvr>
                                        <p:cTn id="12" dur="500"/>
                                        <p:tgtEl>
                                          <p:spTgt spid="47"/>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48"/>
                                        </p:tgtEl>
                                        <p:attrNameLst>
                                          <p:attrName>style.visibility</p:attrName>
                                        </p:attrNameLst>
                                      </p:cBhvr>
                                      <p:to>
                                        <p:strVal val="visible"/>
                                      </p:to>
                                    </p:set>
                                    <p:animEffect transition="in" filter="fade">
                                      <p:cBhvr>
                                        <p:cTn id="15" dur="500"/>
                                        <p:tgtEl>
                                          <p:spTgt spid="48"/>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nodeType="click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wipe(up)">
                                      <p:cBhvr>
                                        <p:cTn id="20" dur="500"/>
                                        <p:tgtEl>
                                          <p:spTgt spid="24"/>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500"/>
                                        <p:tgtEl>
                                          <p:spTgt spid="21"/>
                                        </p:tgtEl>
                                      </p:cBhvr>
                                    </p:animEffect>
                                  </p:childTnLst>
                                </p:cTn>
                              </p:par>
                              <p:par>
                                <p:cTn id="24" presetID="22" presetClass="entr" presetSubtype="1" fill="hold" nodeType="with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wipe(up)">
                                      <p:cBhvr>
                                        <p:cTn id="26" dur="500"/>
                                        <p:tgtEl>
                                          <p:spTgt spid="23"/>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500"/>
                                        <p:tgtEl>
                                          <p:spTgt spid="22"/>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xit" presetSubtype="0" fill="hold" grpId="1" nodeType="clickEffect">
                                  <p:stCondLst>
                                    <p:cond delay="0"/>
                                  </p:stCondLst>
                                  <p:childTnLst>
                                    <p:animEffect transition="out" filter="fade">
                                      <p:cBhvr>
                                        <p:cTn id="33" dur="500"/>
                                        <p:tgtEl>
                                          <p:spTgt spid="47"/>
                                        </p:tgtEl>
                                      </p:cBhvr>
                                    </p:animEffect>
                                    <p:set>
                                      <p:cBhvr>
                                        <p:cTn id="34" dur="1" fill="hold">
                                          <p:stCondLst>
                                            <p:cond delay="499"/>
                                          </p:stCondLst>
                                        </p:cTn>
                                        <p:tgtEl>
                                          <p:spTgt spid="47"/>
                                        </p:tgtEl>
                                        <p:attrNameLst>
                                          <p:attrName>style.visibility</p:attrName>
                                        </p:attrNameLst>
                                      </p:cBhvr>
                                      <p:to>
                                        <p:strVal val="hidden"/>
                                      </p:to>
                                    </p:set>
                                  </p:childTnLst>
                                </p:cTn>
                              </p:par>
                              <p:par>
                                <p:cTn id="35" presetID="10" presetClass="exit" presetSubtype="0" fill="hold" grpId="0" nodeType="withEffect">
                                  <p:stCondLst>
                                    <p:cond delay="0"/>
                                  </p:stCondLst>
                                  <p:childTnLst>
                                    <p:animEffect transition="out" filter="fade">
                                      <p:cBhvr>
                                        <p:cTn id="36" dur="500"/>
                                        <p:tgtEl>
                                          <p:spTgt spid="46"/>
                                        </p:tgtEl>
                                      </p:cBhvr>
                                    </p:animEffect>
                                    <p:set>
                                      <p:cBhvr>
                                        <p:cTn id="37" dur="1" fill="hold">
                                          <p:stCondLst>
                                            <p:cond delay="499"/>
                                          </p:stCondLst>
                                        </p:cTn>
                                        <p:tgtEl>
                                          <p:spTgt spid="46"/>
                                        </p:tgtEl>
                                        <p:attrNameLst>
                                          <p:attrName>style.visibility</p:attrName>
                                        </p:attrNameLst>
                                      </p:cBhvr>
                                      <p:to>
                                        <p:strVal val="hidden"/>
                                      </p:to>
                                    </p:set>
                                  </p:childTnLst>
                                </p:cTn>
                              </p:par>
                            </p:childTnLst>
                          </p:cTn>
                        </p:par>
                        <p:par>
                          <p:cTn id="38" fill="hold">
                            <p:stCondLst>
                              <p:cond delay="500"/>
                            </p:stCondLst>
                            <p:childTnLst>
                              <p:par>
                                <p:cTn id="39" presetID="10" presetClass="entr" presetSubtype="0" fill="hold" grpId="0" nodeType="afterEffect">
                                  <p:stCondLst>
                                    <p:cond delay="0"/>
                                  </p:stCondLst>
                                  <p:childTnLst>
                                    <p:set>
                                      <p:cBhvr>
                                        <p:cTn id="40" dur="1" fill="hold">
                                          <p:stCondLst>
                                            <p:cond delay="0"/>
                                          </p:stCondLst>
                                        </p:cTn>
                                        <p:tgtEl>
                                          <p:spTgt spid="49"/>
                                        </p:tgtEl>
                                        <p:attrNameLst>
                                          <p:attrName>style.visibility</p:attrName>
                                        </p:attrNameLst>
                                      </p:cBhvr>
                                      <p:to>
                                        <p:strVal val="visible"/>
                                      </p:to>
                                    </p:set>
                                    <p:animEffect transition="in" filter="fade">
                                      <p:cBhvr>
                                        <p:cTn id="41" dur="500"/>
                                        <p:tgtEl>
                                          <p:spTgt spid="49"/>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xit" presetSubtype="0" fill="hold" grpId="0" nodeType="clickEffect">
                                  <p:stCondLst>
                                    <p:cond delay="0"/>
                                  </p:stCondLst>
                                  <p:childTnLst>
                                    <p:animEffect transition="out" filter="fade">
                                      <p:cBhvr>
                                        <p:cTn id="45" dur="500"/>
                                        <p:tgtEl>
                                          <p:spTgt spid="45"/>
                                        </p:tgtEl>
                                      </p:cBhvr>
                                    </p:animEffect>
                                    <p:set>
                                      <p:cBhvr>
                                        <p:cTn id="46" dur="1" fill="hold">
                                          <p:stCondLst>
                                            <p:cond delay="499"/>
                                          </p:stCondLst>
                                        </p:cTn>
                                        <p:tgtEl>
                                          <p:spTgt spid="45"/>
                                        </p:tgtEl>
                                        <p:attrNameLst>
                                          <p:attrName>style.visibility</p:attrName>
                                        </p:attrNameLst>
                                      </p:cBhvr>
                                      <p:to>
                                        <p:strVal val="hidden"/>
                                      </p:to>
                                    </p:set>
                                  </p:childTnLst>
                                </p:cTn>
                              </p:par>
                              <p:par>
                                <p:cTn id="47" presetID="10" presetClass="exit" presetSubtype="0" fill="hold" grpId="1" nodeType="withEffect">
                                  <p:stCondLst>
                                    <p:cond delay="0"/>
                                  </p:stCondLst>
                                  <p:childTnLst>
                                    <p:animEffect transition="out" filter="fade">
                                      <p:cBhvr>
                                        <p:cTn id="48" dur="500"/>
                                        <p:tgtEl>
                                          <p:spTgt spid="48"/>
                                        </p:tgtEl>
                                      </p:cBhvr>
                                    </p:animEffect>
                                    <p:set>
                                      <p:cBhvr>
                                        <p:cTn id="49" dur="1" fill="hold">
                                          <p:stCondLst>
                                            <p:cond delay="499"/>
                                          </p:stCondLst>
                                        </p:cTn>
                                        <p:tgtEl>
                                          <p:spTgt spid="48"/>
                                        </p:tgtEl>
                                        <p:attrNameLst>
                                          <p:attrName>style.visibility</p:attrName>
                                        </p:attrNameLst>
                                      </p:cBhvr>
                                      <p:to>
                                        <p:strVal val="hidden"/>
                                      </p:to>
                                    </p:set>
                                  </p:childTnLst>
                                </p:cTn>
                              </p:par>
                            </p:childTnLst>
                          </p:cTn>
                        </p:par>
                        <p:par>
                          <p:cTn id="50" fill="hold">
                            <p:stCondLst>
                              <p:cond delay="500"/>
                            </p:stCondLst>
                            <p:childTnLst>
                              <p:par>
                                <p:cTn id="51" presetID="10" presetClass="entr" presetSubtype="0" fill="hold" grpId="0" nodeType="afterEffect">
                                  <p:stCondLst>
                                    <p:cond delay="0"/>
                                  </p:stCondLst>
                                  <p:childTnLst>
                                    <p:set>
                                      <p:cBhvr>
                                        <p:cTn id="52" dur="1" fill="hold">
                                          <p:stCondLst>
                                            <p:cond delay="0"/>
                                          </p:stCondLst>
                                        </p:cTn>
                                        <p:tgtEl>
                                          <p:spTgt spid="50"/>
                                        </p:tgtEl>
                                        <p:attrNameLst>
                                          <p:attrName>style.visibility</p:attrName>
                                        </p:attrNameLst>
                                      </p:cBhvr>
                                      <p:to>
                                        <p:strVal val="visible"/>
                                      </p:to>
                                    </p:set>
                                    <p:animEffect transition="in" filter="fade">
                                      <p:cBhvr>
                                        <p:cTn id="53" dur="500"/>
                                        <p:tgtEl>
                                          <p:spTgt spid="50"/>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nodeType="clickEffect">
                                  <p:stCondLst>
                                    <p:cond delay="0"/>
                                  </p:stCondLst>
                                  <p:childTnLst>
                                    <p:set>
                                      <p:cBhvr>
                                        <p:cTn id="57" dur="1" fill="hold">
                                          <p:stCondLst>
                                            <p:cond delay="0"/>
                                          </p:stCondLst>
                                        </p:cTn>
                                        <p:tgtEl>
                                          <p:spTgt spid="56"/>
                                        </p:tgtEl>
                                        <p:attrNameLst>
                                          <p:attrName>style.visibility</p:attrName>
                                        </p:attrNameLst>
                                      </p:cBhvr>
                                      <p:to>
                                        <p:strVal val="visible"/>
                                      </p:to>
                                    </p:set>
                                    <p:animEffect transition="in" filter="fade">
                                      <p:cBhvr>
                                        <p:cTn id="58"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32" grpId="0" animBg="1"/>
      <p:bldP spid="45" grpId="0"/>
      <p:bldP spid="46" grpId="0"/>
      <p:bldP spid="47" grpId="0"/>
      <p:bldP spid="47" grpId="1"/>
      <p:bldP spid="48" grpId="0"/>
      <p:bldP spid="48" grpId="1"/>
      <p:bldP spid="49" grpId="0"/>
      <p:bldP spid="50" grpId="0"/>
    </p:bld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Picture 34" descr="A picture containing object  Description generated with high confidence">
            <a:extLst>
              <a:ext uri="{FF2B5EF4-FFF2-40B4-BE49-F238E27FC236}">
                <a16:creationId xmlns:a16="http://schemas.microsoft.com/office/drawing/2014/main" id="{ABFCDF12-51E3-4AC4-B594-0E61D79A459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32680" y="3351288"/>
            <a:ext cx="291521" cy="340109"/>
          </a:xfrm>
          <a:prstGeom prst="rect">
            <a:avLst/>
          </a:prstGeom>
        </p:spPr>
      </p:pic>
      <p:pic>
        <p:nvPicPr>
          <p:cNvPr id="30" name="Picture 29">
            <a:extLst>
              <a:ext uri="{FF2B5EF4-FFF2-40B4-BE49-F238E27FC236}">
                <a16:creationId xmlns:a16="http://schemas.microsoft.com/office/drawing/2014/main" id="{630083D7-DF1B-4408-B92D-5DE02C7B2B4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89172" y="3356039"/>
            <a:ext cx="383297" cy="480471"/>
          </a:xfrm>
          <a:prstGeom prst="rect">
            <a:avLst/>
          </a:prstGeom>
        </p:spPr>
      </p:pic>
      <p:sp>
        <p:nvSpPr>
          <p:cNvPr id="2" name="Text Placeholder 1"/>
          <p:cNvSpPr>
            <a:spLocks noGrp="1"/>
          </p:cNvSpPr>
          <p:nvPr>
            <p:ph type="body" sz="quarter" idx="11"/>
          </p:nvPr>
        </p:nvSpPr>
        <p:spPr/>
        <p:txBody>
          <a:bodyPr/>
          <a:lstStyle/>
          <a:p>
            <a:r>
              <a:rPr lang="en-US" dirty="0"/>
              <a:t>1.29 Equivalence and compensation – step 5:3</a:t>
            </a:r>
          </a:p>
        </p:txBody>
      </p:sp>
      <p:sp>
        <p:nvSpPr>
          <p:cNvPr id="6" name="TextBox 5">
            <a:extLst>
              <a:ext uri="{FF2B5EF4-FFF2-40B4-BE49-F238E27FC236}">
                <a16:creationId xmlns:a16="http://schemas.microsoft.com/office/drawing/2014/main" id="{CFA65A05-B33E-462D-891F-9110612534EE}"/>
              </a:ext>
            </a:extLst>
          </p:cNvPr>
          <p:cNvSpPr txBox="1"/>
          <p:nvPr/>
        </p:nvSpPr>
        <p:spPr bwMode="auto">
          <a:xfrm>
            <a:off x="8490130" y="3619254"/>
            <a:ext cx="120577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dirty="0">
                <a:solidFill>
                  <a:srgbClr val="914E0E"/>
                </a:solidFill>
                <a:latin typeface="Myriad Pro Semibold"/>
                <a:ea typeface="Myriad Pro Semibold" charset="0"/>
                <a:cs typeface="Myriad Pro Semibold" charset="0"/>
              </a:rPr>
              <a:t>350 </a:t>
            </a:r>
            <a:r>
              <a:rPr lang="en-GB" dirty="0">
                <a:solidFill>
                  <a:srgbClr val="914E0E"/>
                </a:solidFill>
                <a:latin typeface="Arial" panose="020B0604020202020204" pitchFamily="34" charset="0"/>
                <a:ea typeface="Myriad Pro Semibold" charset="0"/>
                <a:cs typeface="Arial" panose="020B0604020202020204" pitchFamily="34" charset="0"/>
              </a:rPr>
              <a:t>− 130</a:t>
            </a:r>
            <a:endParaRPr lang="en-GB" dirty="0">
              <a:solidFill>
                <a:srgbClr val="914E0E"/>
              </a:solidFill>
              <a:latin typeface="Myriad Pro Semibold"/>
              <a:ea typeface="Myriad Pro Semibold" charset="0"/>
              <a:cs typeface="Myriad Pro Semibold" charset="0"/>
            </a:endParaRPr>
          </a:p>
        </p:txBody>
      </p:sp>
      <p:sp>
        <p:nvSpPr>
          <p:cNvPr id="7" name="TextBox 6">
            <a:extLst>
              <a:ext uri="{FF2B5EF4-FFF2-40B4-BE49-F238E27FC236}">
                <a16:creationId xmlns:a16="http://schemas.microsoft.com/office/drawing/2014/main" id="{4BCA10F6-7487-4A09-A6A2-BFB93DDB68B2}"/>
              </a:ext>
            </a:extLst>
          </p:cNvPr>
          <p:cNvSpPr txBox="1"/>
          <p:nvPr/>
        </p:nvSpPr>
        <p:spPr bwMode="auto">
          <a:xfrm>
            <a:off x="9593797" y="2756647"/>
            <a:ext cx="78098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dirty="0">
                <a:solidFill>
                  <a:srgbClr val="04658F"/>
                </a:solidFill>
                <a:latin typeface="Myriad Pro Semibold"/>
                <a:ea typeface="Myriad Pro Semibold" charset="0"/>
                <a:cs typeface="Myriad Pro Semibold" charset="0"/>
              </a:rPr>
              <a:t>= 200</a:t>
            </a:r>
          </a:p>
        </p:txBody>
      </p:sp>
      <p:sp>
        <p:nvSpPr>
          <p:cNvPr id="8" name="TextBox 7">
            <a:extLst>
              <a:ext uri="{FF2B5EF4-FFF2-40B4-BE49-F238E27FC236}">
                <a16:creationId xmlns:a16="http://schemas.microsoft.com/office/drawing/2014/main" id="{ACEBB9AC-B18D-4FC8-8EFD-89FAC5DE61CF}"/>
              </a:ext>
            </a:extLst>
          </p:cNvPr>
          <p:cNvSpPr txBox="1"/>
          <p:nvPr/>
        </p:nvSpPr>
        <p:spPr bwMode="auto">
          <a:xfrm>
            <a:off x="8490130" y="2756647"/>
            <a:ext cx="120577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dirty="0">
                <a:solidFill>
                  <a:srgbClr val="04658F"/>
                </a:solidFill>
                <a:latin typeface="Myriad Pro Semibold"/>
                <a:ea typeface="Myriad Pro Semibold" charset="0"/>
                <a:cs typeface="Myriad Pro Semibold" charset="0"/>
              </a:rPr>
              <a:t>350 </a:t>
            </a:r>
            <a:r>
              <a:rPr lang="en-GB" dirty="0">
                <a:solidFill>
                  <a:srgbClr val="04658F"/>
                </a:solidFill>
                <a:latin typeface="Arial" panose="020B0604020202020204" pitchFamily="34" charset="0"/>
                <a:ea typeface="Myriad Pro Semibold" charset="0"/>
                <a:cs typeface="Arial" panose="020B0604020202020204" pitchFamily="34" charset="0"/>
              </a:rPr>
              <a:t>− 150</a:t>
            </a:r>
            <a:endParaRPr lang="en-GB" dirty="0">
              <a:solidFill>
                <a:srgbClr val="04658F"/>
              </a:solidFill>
              <a:latin typeface="Myriad Pro Semibold"/>
              <a:ea typeface="Myriad Pro Semibold" charset="0"/>
              <a:cs typeface="Myriad Pro Semibold" charset="0"/>
            </a:endParaRPr>
          </a:p>
        </p:txBody>
      </p:sp>
      <p:sp>
        <p:nvSpPr>
          <p:cNvPr id="9" name="TextBox 8">
            <a:extLst>
              <a:ext uri="{FF2B5EF4-FFF2-40B4-BE49-F238E27FC236}">
                <a16:creationId xmlns:a16="http://schemas.microsoft.com/office/drawing/2014/main" id="{2855EA9D-63BD-48D2-A1B2-9952BBC7BBD5}"/>
              </a:ext>
            </a:extLst>
          </p:cNvPr>
          <p:cNvSpPr txBox="1"/>
          <p:nvPr/>
        </p:nvSpPr>
        <p:spPr bwMode="auto">
          <a:xfrm>
            <a:off x="9593797" y="3619254"/>
            <a:ext cx="78098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dirty="0">
                <a:solidFill>
                  <a:srgbClr val="914E0E"/>
                </a:solidFill>
                <a:latin typeface="Myriad Pro Semibold"/>
                <a:ea typeface="Myriad Pro Semibold" charset="0"/>
                <a:cs typeface="Myriad Pro Semibold" charset="0"/>
              </a:rPr>
              <a:t>= 220</a:t>
            </a:r>
          </a:p>
        </p:txBody>
      </p:sp>
      <p:sp>
        <p:nvSpPr>
          <p:cNvPr id="17" name="TextBox 16">
            <a:extLst>
              <a:ext uri="{FF2B5EF4-FFF2-40B4-BE49-F238E27FC236}">
                <a16:creationId xmlns:a16="http://schemas.microsoft.com/office/drawing/2014/main" id="{279221A0-7F19-411F-A1B8-0BFC1A00B63F}"/>
              </a:ext>
            </a:extLst>
          </p:cNvPr>
          <p:cNvSpPr txBox="1"/>
          <p:nvPr/>
        </p:nvSpPr>
        <p:spPr bwMode="auto">
          <a:xfrm>
            <a:off x="5455301" y="2072722"/>
            <a:ext cx="55976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dirty="0">
                <a:solidFill>
                  <a:srgbClr val="04658F"/>
                </a:solidFill>
                <a:latin typeface="Myriad Pro Semibold"/>
                <a:ea typeface="Myriad Pro Semibold" charset="0"/>
                <a:cs typeface="Myriad Pro Semibold" charset="0"/>
              </a:rPr>
              <a:t>200</a:t>
            </a:r>
          </a:p>
        </p:txBody>
      </p:sp>
      <p:sp>
        <p:nvSpPr>
          <p:cNvPr id="18" name="TextBox 17">
            <a:extLst>
              <a:ext uri="{FF2B5EF4-FFF2-40B4-BE49-F238E27FC236}">
                <a16:creationId xmlns:a16="http://schemas.microsoft.com/office/drawing/2014/main" id="{A3827922-8A0B-435E-9E6D-A3EECE882C6C}"/>
              </a:ext>
            </a:extLst>
          </p:cNvPr>
          <p:cNvSpPr txBox="1"/>
          <p:nvPr/>
        </p:nvSpPr>
        <p:spPr bwMode="auto">
          <a:xfrm>
            <a:off x="5304139" y="4402170"/>
            <a:ext cx="55976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dirty="0">
                <a:solidFill>
                  <a:srgbClr val="914E0E"/>
                </a:solidFill>
                <a:latin typeface="Myriad Pro Semibold"/>
                <a:ea typeface="Myriad Pro Semibold" charset="0"/>
                <a:cs typeface="Myriad Pro Semibold" charset="0"/>
              </a:rPr>
              <a:t>220</a:t>
            </a:r>
          </a:p>
        </p:txBody>
      </p:sp>
      <p:pic>
        <p:nvPicPr>
          <p:cNvPr id="20" name="Picture 19">
            <a:extLst>
              <a:ext uri="{FF2B5EF4-FFF2-40B4-BE49-F238E27FC236}">
                <a16:creationId xmlns:a16="http://schemas.microsoft.com/office/drawing/2014/main" id="{5E80904A-8026-41AA-A11B-A4EA72A78CA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808336" y="3328262"/>
            <a:ext cx="6391877" cy="350905"/>
          </a:xfrm>
          <a:prstGeom prst="rect">
            <a:avLst/>
          </a:prstGeom>
        </p:spPr>
      </p:pic>
      <p:pic>
        <p:nvPicPr>
          <p:cNvPr id="22" name="Picture 21" descr="A close up of a sign  Description generated with very high confidence">
            <a:extLst>
              <a:ext uri="{FF2B5EF4-FFF2-40B4-BE49-F238E27FC236}">
                <a16:creationId xmlns:a16="http://schemas.microsoft.com/office/drawing/2014/main" id="{0C4A21DE-1A6A-4833-941D-34BA2C9A145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999283" y="2846721"/>
            <a:ext cx="383297" cy="480471"/>
          </a:xfrm>
          <a:prstGeom prst="rect">
            <a:avLst/>
          </a:prstGeom>
        </p:spPr>
      </p:pic>
      <p:pic>
        <p:nvPicPr>
          <p:cNvPr id="24" name="Picture 23" descr="A close up of a sign  Description generated with very high confidence">
            <a:extLst>
              <a:ext uri="{FF2B5EF4-FFF2-40B4-BE49-F238E27FC236}">
                <a16:creationId xmlns:a16="http://schemas.microsoft.com/office/drawing/2014/main" id="{8543147C-B4F9-46C3-A5D7-4753B1529BC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089172" y="2855173"/>
            <a:ext cx="383297" cy="480471"/>
          </a:xfrm>
          <a:prstGeom prst="rect">
            <a:avLst/>
          </a:prstGeom>
        </p:spPr>
      </p:pic>
      <p:pic>
        <p:nvPicPr>
          <p:cNvPr id="26" name="Picture 25">
            <a:extLst>
              <a:ext uri="{FF2B5EF4-FFF2-40B4-BE49-F238E27FC236}">
                <a16:creationId xmlns:a16="http://schemas.microsoft.com/office/drawing/2014/main" id="{396266EC-85AF-47B8-BEE4-E89DB761D170}"/>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180405" y="2460333"/>
            <a:ext cx="3109558" cy="372499"/>
          </a:xfrm>
          <a:prstGeom prst="rect">
            <a:avLst/>
          </a:prstGeom>
        </p:spPr>
      </p:pic>
      <p:pic>
        <p:nvPicPr>
          <p:cNvPr id="28" name="Picture 27" descr="A picture containing clipart  Description generated with high confidence">
            <a:extLst>
              <a:ext uri="{FF2B5EF4-FFF2-40B4-BE49-F238E27FC236}">
                <a16:creationId xmlns:a16="http://schemas.microsoft.com/office/drawing/2014/main" id="{94C13F57-2DDB-4C0B-B690-3363249A78ED}"/>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683826" y="3353382"/>
            <a:ext cx="383297" cy="631630"/>
          </a:xfrm>
          <a:prstGeom prst="rect">
            <a:avLst/>
          </a:prstGeom>
        </p:spPr>
      </p:pic>
      <p:pic>
        <p:nvPicPr>
          <p:cNvPr id="32" name="Picture 31">
            <a:extLst>
              <a:ext uri="{FF2B5EF4-FFF2-40B4-BE49-F238E27FC236}">
                <a16:creationId xmlns:a16="http://schemas.microsoft.com/office/drawing/2014/main" id="{CC8B9F49-9764-4D0B-A3F5-F9B761BE17F0}"/>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878083" y="3868308"/>
            <a:ext cx="3411881" cy="502065"/>
          </a:xfrm>
          <a:prstGeom prst="rect">
            <a:avLst/>
          </a:prstGeom>
        </p:spPr>
      </p:pic>
    </p:spTree>
    <p:extLst>
      <p:ext uri="{BB962C8B-B14F-4D97-AF65-F5344CB8AC3E}">
        <p14:creationId xmlns:p14="http://schemas.microsoft.com/office/powerpoint/2010/main" val="38449862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par>
                                <p:cTn id="8" presetID="10" presetClass="entr" presetSubtype="0" fill="hold"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fade">
                                      <p:cBhvr>
                                        <p:cTn id="10" dur="500"/>
                                        <p:tgtEl>
                                          <p:spTgt spid="24"/>
                                        </p:tgtEl>
                                      </p:cBhvr>
                                    </p:animEffect>
                                  </p:childTnLst>
                                </p:cTn>
                              </p:par>
                            </p:childTnLst>
                          </p:cTn>
                        </p:par>
                        <p:par>
                          <p:cTn id="11" fill="hold">
                            <p:stCondLst>
                              <p:cond delay="500"/>
                            </p:stCondLst>
                            <p:childTnLst>
                              <p:par>
                                <p:cTn id="12" presetID="22" presetClass="entr" presetSubtype="2" fill="hold" nodeType="after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wipe(right)">
                                      <p:cBhvr>
                                        <p:cTn id="14" dur="500"/>
                                        <p:tgtEl>
                                          <p:spTgt spid="26"/>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fade">
                                      <p:cBhvr>
                                        <p:cTn id="32" dur="500"/>
                                        <p:tgtEl>
                                          <p:spTgt spid="28"/>
                                        </p:tgtEl>
                                      </p:cBhvr>
                                    </p:animEffect>
                                  </p:childTnLst>
                                </p:cTn>
                              </p:par>
                              <p:par>
                                <p:cTn id="33" presetID="10" presetClass="exit" presetSubtype="0" fill="hold" nodeType="withEffect">
                                  <p:stCondLst>
                                    <p:cond delay="0"/>
                                  </p:stCondLst>
                                  <p:childTnLst>
                                    <p:animEffect transition="out" filter="fade">
                                      <p:cBhvr>
                                        <p:cTn id="34" dur="500"/>
                                        <p:tgtEl>
                                          <p:spTgt spid="35"/>
                                        </p:tgtEl>
                                      </p:cBhvr>
                                    </p:animEffect>
                                    <p:set>
                                      <p:cBhvr>
                                        <p:cTn id="35" dur="1" fill="hold">
                                          <p:stCondLst>
                                            <p:cond delay="499"/>
                                          </p:stCondLst>
                                        </p:cTn>
                                        <p:tgtEl>
                                          <p:spTgt spid="35"/>
                                        </p:tgtEl>
                                        <p:attrNameLst>
                                          <p:attrName>style.visibility</p:attrName>
                                        </p:attrNameLst>
                                      </p:cBhvr>
                                      <p:to>
                                        <p:strVal val="hidden"/>
                                      </p:to>
                                    </p:set>
                                  </p:childTnLst>
                                </p:cTn>
                              </p:par>
                              <p:par>
                                <p:cTn id="36" presetID="10" presetClass="entr" presetSubtype="0" fill="hold" nodeType="withEffect">
                                  <p:stCondLst>
                                    <p:cond delay="0"/>
                                  </p:stCondLst>
                                  <p:childTnLst>
                                    <p:set>
                                      <p:cBhvr>
                                        <p:cTn id="37" dur="1" fill="hold">
                                          <p:stCondLst>
                                            <p:cond delay="0"/>
                                          </p:stCondLst>
                                        </p:cTn>
                                        <p:tgtEl>
                                          <p:spTgt spid="30"/>
                                        </p:tgtEl>
                                        <p:attrNameLst>
                                          <p:attrName>style.visibility</p:attrName>
                                        </p:attrNameLst>
                                      </p:cBhvr>
                                      <p:to>
                                        <p:strVal val="visible"/>
                                      </p:to>
                                    </p:set>
                                    <p:animEffect transition="in" filter="fade">
                                      <p:cBhvr>
                                        <p:cTn id="38" dur="500"/>
                                        <p:tgtEl>
                                          <p:spTgt spid="30"/>
                                        </p:tgtEl>
                                      </p:cBhvr>
                                    </p:animEffect>
                                  </p:childTnLst>
                                </p:cTn>
                              </p:par>
                            </p:childTnLst>
                          </p:cTn>
                        </p:par>
                        <p:par>
                          <p:cTn id="39" fill="hold">
                            <p:stCondLst>
                              <p:cond delay="500"/>
                            </p:stCondLst>
                            <p:childTnLst>
                              <p:par>
                                <p:cTn id="40" presetID="22" presetClass="entr" presetSubtype="2" fill="hold" nodeType="afterEffect">
                                  <p:stCondLst>
                                    <p:cond delay="0"/>
                                  </p:stCondLst>
                                  <p:childTnLst>
                                    <p:set>
                                      <p:cBhvr>
                                        <p:cTn id="41" dur="1" fill="hold">
                                          <p:stCondLst>
                                            <p:cond delay="0"/>
                                          </p:stCondLst>
                                        </p:cTn>
                                        <p:tgtEl>
                                          <p:spTgt spid="32"/>
                                        </p:tgtEl>
                                        <p:attrNameLst>
                                          <p:attrName>style.visibility</p:attrName>
                                        </p:attrNameLst>
                                      </p:cBhvr>
                                      <p:to>
                                        <p:strVal val="visible"/>
                                      </p:to>
                                    </p:set>
                                    <p:animEffect transition="in" filter="wipe(right)">
                                      <p:cBhvr>
                                        <p:cTn id="42" dur="500"/>
                                        <p:tgtEl>
                                          <p:spTgt spid="32"/>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fade">
                                      <p:cBhvr>
                                        <p:cTn id="45" dur="500"/>
                                        <p:tgtEl>
                                          <p:spTgt spid="18"/>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fade">
                                      <p:cBhvr>
                                        <p:cTn id="5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9" grpId="0"/>
      <p:bldP spid="17" grpId="0"/>
      <p:bldP spid="18" grpId="0"/>
    </p:bld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Rectangle 39">
            <a:extLst>
              <a:ext uri="{FF2B5EF4-FFF2-40B4-BE49-F238E27FC236}">
                <a16:creationId xmlns:a16="http://schemas.microsoft.com/office/drawing/2014/main" id="{090807AB-8774-4CA4-9C19-F1B293A7733F}"/>
              </a:ext>
            </a:extLst>
          </p:cNvPr>
          <p:cNvSpPr/>
          <p:nvPr/>
        </p:nvSpPr>
        <p:spPr bwMode="auto">
          <a:xfrm>
            <a:off x="3182670" y="2038186"/>
            <a:ext cx="2469600" cy="630000"/>
          </a:xfrm>
          <a:prstGeom prst="rect">
            <a:avLst/>
          </a:prstGeom>
          <a:solidFill>
            <a:schemeClr val="bg1"/>
          </a:solidFill>
          <a:ln w="285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latin typeface="Arial" charset="0"/>
            </a:endParaRPr>
          </a:p>
        </p:txBody>
      </p:sp>
      <p:sp>
        <p:nvSpPr>
          <p:cNvPr id="2" name="Text Placeholder 1"/>
          <p:cNvSpPr>
            <a:spLocks noGrp="1"/>
          </p:cNvSpPr>
          <p:nvPr>
            <p:ph type="body" sz="quarter" idx="11"/>
          </p:nvPr>
        </p:nvSpPr>
        <p:spPr/>
        <p:txBody>
          <a:bodyPr/>
          <a:lstStyle/>
          <a:p>
            <a:r>
              <a:rPr lang="en-US" dirty="0"/>
              <a:t>1.29 Equivalence and compensation – step 5:3</a:t>
            </a:r>
          </a:p>
        </p:txBody>
      </p:sp>
      <p:sp>
        <p:nvSpPr>
          <p:cNvPr id="39" name="Rectangle 38">
            <a:extLst>
              <a:ext uri="{FF2B5EF4-FFF2-40B4-BE49-F238E27FC236}">
                <a16:creationId xmlns:a16="http://schemas.microsoft.com/office/drawing/2014/main" id="{26EEBE32-CA6D-443F-A689-00151CAFCC23}"/>
              </a:ext>
            </a:extLst>
          </p:cNvPr>
          <p:cNvSpPr/>
          <p:nvPr/>
        </p:nvSpPr>
        <p:spPr bwMode="auto">
          <a:xfrm>
            <a:off x="5647775" y="2038186"/>
            <a:ext cx="3290400" cy="630000"/>
          </a:xfrm>
          <a:prstGeom prst="rect">
            <a:avLst/>
          </a:prstGeom>
          <a:solidFill>
            <a:srgbClr val="80C8DA"/>
          </a:solidFill>
          <a:ln w="285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latin typeface="Arial" charset="0"/>
            </a:endParaRPr>
          </a:p>
        </p:txBody>
      </p:sp>
      <p:grpSp>
        <p:nvGrpSpPr>
          <p:cNvPr id="7" name="Group 6">
            <a:extLst>
              <a:ext uri="{FF2B5EF4-FFF2-40B4-BE49-F238E27FC236}">
                <a16:creationId xmlns:a16="http://schemas.microsoft.com/office/drawing/2014/main" id="{418C35B5-9062-468C-A956-5855C1712855}"/>
              </a:ext>
            </a:extLst>
          </p:cNvPr>
          <p:cNvGrpSpPr/>
          <p:nvPr/>
        </p:nvGrpSpPr>
        <p:grpSpPr>
          <a:xfrm>
            <a:off x="3982219" y="5357941"/>
            <a:ext cx="4264481" cy="461665"/>
            <a:chOff x="2458218" y="5357940"/>
            <a:chExt cx="4264481" cy="461665"/>
          </a:xfrm>
        </p:grpSpPr>
        <p:grpSp>
          <p:nvGrpSpPr>
            <p:cNvPr id="8" name="Group 7">
              <a:extLst>
                <a:ext uri="{FF2B5EF4-FFF2-40B4-BE49-F238E27FC236}">
                  <a16:creationId xmlns:a16="http://schemas.microsoft.com/office/drawing/2014/main" id="{796931C3-3F4A-4591-A89E-182AFD43FE9C}"/>
                </a:ext>
              </a:extLst>
            </p:cNvPr>
            <p:cNvGrpSpPr/>
            <p:nvPr/>
          </p:nvGrpSpPr>
          <p:grpSpPr>
            <a:xfrm>
              <a:off x="2458218" y="5357940"/>
              <a:ext cx="2558107" cy="461665"/>
              <a:chOff x="2458218" y="5763582"/>
              <a:chExt cx="2558107" cy="461665"/>
            </a:xfrm>
          </p:grpSpPr>
          <p:sp>
            <p:nvSpPr>
              <p:cNvPr id="12" name="TextBox 11">
                <a:extLst>
                  <a:ext uri="{FF2B5EF4-FFF2-40B4-BE49-F238E27FC236}">
                    <a16:creationId xmlns:a16="http://schemas.microsoft.com/office/drawing/2014/main" id="{1B3E0E32-D1B0-4DAE-B166-5890F2D3A3A2}"/>
                  </a:ext>
                </a:extLst>
              </p:cNvPr>
              <p:cNvSpPr txBox="1"/>
              <p:nvPr/>
            </p:nvSpPr>
            <p:spPr bwMode="auto">
              <a:xfrm>
                <a:off x="3549594" y="5763582"/>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Arial" panose="020B0604020202020204" pitchFamily="34" charset="0"/>
                    <a:ea typeface="Myriad Pro Semibold" charset="0"/>
                    <a:cs typeface="Arial" panose="020B0604020202020204" pitchFamily="34" charset="0"/>
                  </a:rPr>
                  <a:t>−</a:t>
                </a:r>
                <a:endParaRPr lang="en-GB" sz="2400" dirty="0">
                  <a:latin typeface="Myriad Pro Semibold"/>
                  <a:ea typeface="Myriad Pro Semibold" charset="0"/>
                  <a:cs typeface="Myriad Pro Semibold" charset="0"/>
                </a:endParaRPr>
              </a:p>
            </p:txBody>
          </p:sp>
          <p:sp>
            <p:nvSpPr>
              <p:cNvPr id="13" name="TextBox 12">
                <a:extLst>
                  <a:ext uri="{FF2B5EF4-FFF2-40B4-BE49-F238E27FC236}">
                    <a16:creationId xmlns:a16="http://schemas.microsoft.com/office/drawing/2014/main" id="{5514CD5E-C012-4853-AE04-C1E5B230D8B9}"/>
                  </a:ext>
                </a:extLst>
              </p:cNvPr>
              <p:cNvSpPr txBox="1"/>
              <p:nvPr/>
            </p:nvSpPr>
            <p:spPr bwMode="auto">
              <a:xfrm>
                <a:off x="4331522" y="5763582"/>
                <a:ext cx="6848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130</a:t>
                </a:r>
              </a:p>
            </p:txBody>
          </p:sp>
          <p:sp>
            <p:nvSpPr>
              <p:cNvPr id="14" name="TextBox 13">
                <a:extLst>
                  <a:ext uri="{FF2B5EF4-FFF2-40B4-BE49-F238E27FC236}">
                    <a16:creationId xmlns:a16="http://schemas.microsoft.com/office/drawing/2014/main" id="{2BD2E54A-0ED0-43DA-B29B-7E6BFB69A33F}"/>
                  </a:ext>
                </a:extLst>
              </p:cNvPr>
              <p:cNvSpPr txBox="1"/>
              <p:nvPr/>
            </p:nvSpPr>
            <p:spPr bwMode="auto">
              <a:xfrm>
                <a:off x="2458218" y="5763582"/>
                <a:ext cx="6848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350</a:t>
                </a:r>
              </a:p>
            </p:txBody>
          </p:sp>
        </p:grpSp>
        <p:grpSp>
          <p:nvGrpSpPr>
            <p:cNvPr id="9" name="Group 8">
              <a:extLst>
                <a:ext uri="{FF2B5EF4-FFF2-40B4-BE49-F238E27FC236}">
                  <a16:creationId xmlns:a16="http://schemas.microsoft.com/office/drawing/2014/main" id="{4C6CA636-7351-4CA5-89FD-69C5DB840AEA}"/>
                </a:ext>
              </a:extLst>
            </p:cNvPr>
            <p:cNvGrpSpPr/>
            <p:nvPr/>
          </p:nvGrpSpPr>
          <p:grpSpPr>
            <a:xfrm>
              <a:off x="5303461" y="5357940"/>
              <a:ext cx="1419238" cy="461665"/>
              <a:chOff x="5303461" y="5763582"/>
              <a:chExt cx="1419238" cy="461665"/>
            </a:xfrm>
          </p:grpSpPr>
          <p:sp>
            <p:nvSpPr>
              <p:cNvPr id="10" name="TextBox 9">
                <a:extLst>
                  <a:ext uri="{FF2B5EF4-FFF2-40B4-BE49-F238E27FC236}">
                    <a16:creationId xmlns:a16="http://schemas.microsoft.com/office/drawing/2014/main" id="{414C52F5-9C56-43D8-AD94-AE09CD93200B}"/>
                  </a:ext>
                </a:extLst>
              </p:cNvPr>
              <p:cNvSpPr txBox="1"/>
              <p:nvPr/>
            </p:nvSpPr>
            <p:spPr bwMode="auto">
              <a:xfrm>
                <a:off x="6037896" y="5763582"/>
                <a:ext cx="6848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220</a:t>
                </a:r>
              </a:p>
            </p:txBody>
          </p:sp>
          <p:sp>
            <p:nvSpPr>
              <p:cNvPr id="11" name="TextBox 10">
                <a:extLst>
                  <a:ext uri="{FF2B5EF4-FFF2-40B4-BE49-F238E27FC236}">
                    <a16:creationId xmlns:a16="http://schemas.microsoft.com/office/drawing/2014/main" id="{9163D606-FB95-429E-BEE1-E79967020AF9}"/>
                  </a:ext>
                </a:extLst>
              </p:cNvPr>
              <p:cNvSpPr txBox="1"/>
              <p:nvPr/>
            </p:nvSpPr>
            <p:spPr bwMode="auto">
              <a:xfrm>
                <a:off x="5303461" y="5763582"/>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a:t>
                </a:r>
              </a:p>
            </p:txBody>
          </p:sp>
        </p:grpSp>
      </p:grpSp>
      <p:grpSp>
        <p:nvGrpSpPr>
          <p:cNvPr id="15" name="Group 14">
            <a:extLst>
              <a:ext uri="{FF2B5EF4-FFF2-40B4-BE49-F238E27FC236}">
                <a16:creationId xmlns:a16="http://schemas.microsoft.com/office/drawing/2014/main" id="{3F0909F0-48A1-429A-8528-CD93740F3A6F}"/>
              </a:ext>
            </a:extLst>
          </p:cNvPr>
          <p:cNvGrpSpPr/>
          <p:nvPr/>
        </p:nvGrpSpPr>
        <p:grpSpPr>
          <a:xfrm>
            <a:off x="3970997" y="3429001"/>
            <a:ext cx="4275703" cy="461665"/>
            <a:chOff x="2446996" y="3429000"/>
            <a:chExt cx="4275703" cy="461665"/>
          </a:xfrm>
        </p:grpSpPr>
        <p:grpSp>
          <p:nvGrpSpPr>
            <p:cNvPr id="16" name="Group 15">
              <a:extLst>
                <a:ext uri="{FF2B5EF4-FFF2-40B4-BE49-F238E27FC236}">
                  <a16:creationId xmlns:a16="http://schemas.microsoft.com/office/drawing/2014/main" id="{80C308E1-97BF-4C60-948E-EE43D6A4DE3B}"/>
                </a:ext>
              </a:extLst>
            </p:cNvPr>
            <p:cNvGrpSpPr/>
            <p:nvPr/>
          </p:nvGrpSpPr>
          <p:grpSpPr>
            <a:xfrm>
              <a:off x="5303461" y="3429000"/>
              <a:ext cx="1419238" cy="461665"/>
              <a:chOff x="5303461" y="3834642"/>
              <a:chExt cx="1419238" cy="461665"/>
            </a:xfrm>
          </p:grpSpPr>
          <p:sp>
            <p:nvSpPr>
              <p:cNvPr id="21" name="TextBox 20">
                <a:extLst>
                  <a:ext uri="{FF2B5EF4-FFF2-40B4-BE49-F238E27FC236}">
                    <a16:creationId xmlns:a16="http://schemas.microsoft.com/office/drawing/2014/main" id="{3DB8D099-EB94-435E-8F34-146CB661E3C8}"/>
                  </a:ext>
                </a:extLst>
              </p:cNvPr>
              <p:cNvSpPr txBox="1"/>
              <p:nvPr/>
            </p:nvSpPr>
            <p:spPr bwMode="auto">
              <a:xfrm>
                <a:off x="6037896" y="3834642"/>
                <a:ext cx="6848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200</a:t>
                </a:r>
              </a:p>
            </p:txBody>
          </p:sp>
          <p:sp>
            <p:nvSpPr>
              <p:cNvPr id="22" name="TextBox 21">
                <a:extLst>
                  <a:ext uri="{FF2B5EF4-FFF2-40B4-BE49-F238E27FC236}">
                    <a16:creationId xmlns:a16="http://schemas.microsoft.com/office/drawing/2014/main" id="{7BC862C1-97AD-409C-9222-BD432F043027}"/>
                  </a:ext>
                </a:extLst>
              </p:cNvPr>
              <p:cNvSpPr txBox="1"/>
              <p:nvPr/>
            </p:nvSpPr>
            <p:spPr bwMode="auto">
              <a:xfrm>
                <a:off x="5303461" y="3834642"/>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a:t>
                </a:r>
              </a:p>
            </p:txBody>
          </p:sp>
        </p:grpSp>
        <p:grpSp>
          <p:nvGrpSpPr>
            <p:cNvPr id="17" name="Group 16">
              <a:extLst>
                <a:ext uri="{FF2B5EF4-FFF2-40B4-BE49-F238E27FC236}">
                  <a16:creationId xmlns:a16="http://schemas.microsoft.com/office/drawing/2014/main" id="{CEA5620C-34AC-4EEA-9727-AFC47F1EEE61}"/>
                </a:ext>
              </a:extLst>
            </p:cNvPr>
            <p:cNvGrpSpPr/>
            <p:nvPr/>
          </p:nvGrpSpPr>
          <p:grpSpPr>
            <a:xfrm>
              <a:off x="2446996" y="3429000"/>
              <a:ext cx="2580550" cy="461665"/>
              <a:chOff x="2446996" y="3834642"/>
              <a:chExt cx="2580550" cy="461665"/>
            </a:xfrm>
          </p:grpSpPr>
          <p:sp>
            <p:nvSpPr>
              <p:cNvPr id="18" name="TextBox 17">
                <a:extLst>
                  <a:ext uri="{FF2B5EF4-FFF2-40B4-BE49-F238E27FC236}">
                    <a16:creationId xmlns:a16="http://schemas.microsoft.com/office/drawing/2014/main" id="{A4466449-A4C5-4461-A9F9-56ACEF09A8EA}"/>
                  </a:ext>
                </a:extLst>
              </p:cNvPr>
              <p:cNvSpPr txBox="1"/>
              <p:nvPr/>
            </p:nvSpPr>
            <p:spPr bwMode="auto">
              <a:xfrm>
                <a:off x="2446996" y="3834642"/>
                <a:ext cx="6848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350</a:t>
                </a:r>
              </a:p>
            </p:txBody>
          </p:sp>
          <p:sp>
            <p:nvSpPr>
              <p:cNvPr id="19" name="TextBox 18">
                <a:extLst>
                  <a:ext uri="{FF2B5EF4-FFF2-40B4-BE49-F238E27FC236}">
                    <a16:creationId xmlns:a16="http://schemas.microsoft.com/office/drawing/2014/main" id="{F574EDAE-5FF9-474A-8C78-25C5F442163E}"/>
                  </a:ext>
                </a:extLst>
              </p:cNvPr>
              <p:cNvSpPr txBox="1"/>
              <p:nvPr/>
            </p:nvSpPr>
            <p:spPr bwMode="auto">
              <a:xfrm>
                <a:off x="4342743" y="3834642"/>
                <a:ext cx="6848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150</a:t>
                </a:r>
              </a:p>
            </p:txBody>
          </p:sp>
          <p:sp>
            <p:nvSpPr>
              <p:cNvPr id="20" name="TextBox 19">
                <a:extLst>
                  <a:ext uri="{FF2B5EF4-FFF2-40B4-BE49-F238E27FC236}">
                    <a16:creationId xmlns:a16="http://schemas.microsoft.com/office/drawing/2014/main" id="{81A1022E-7DFB-4B9F-B404-70EB30CB99AE}"/>
                  </a:ext>
                </a:extLst>
              </p:cNvPr>
              <p:cNvSpPr txBox="1"/>
              <p:nvPr/>
            </p:nvSpPr>
            <p:spPr bwMode="auto">
              <a:xfrm>
                <a:off x="3549594" y="3834642"/>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Arial" panose="020B0604020202020204" pitchFamily="34" charset="0"/>
                    <a:ea typeface="Myriad Pro Semibold" charset="0"/>
                    <a:cs typeface="Arial" panose="020B0604020202020204" pitchFamily="34" charset="0"/>
                  </a:rPr>
                  <a:t>−</a:t>
                </a:r>
                <a:endParaRPr lang="en-GB" sz="2400" dirty="0">
                  <a:latin typeface="Myriad Pro Semibold"/>
                  <a:ea typeface="Myriad Pro Semibold" charset="0"/>
                  <a:cs typeface="Myriad Pro Semibold" charset="0"/>
                </a:endParaRPr>
              </a:p>
            </p:txBody>
          </p:sp>
        </p:grpSp>
      </p:grpSp>
      <p:sp>
        <p:nvSpPr>
          <p:cNvPr id="23" name="TextBox 22">
            <a:extLst>
              <a:ext uri="{FF2B5EF4-FFF2-40B4-BE49-F238E27FC236}">
                <a16:creationId xmlns:a16="http://schemas.microsoft.com/office/drawing/2014/main" id="{1E113C93-19AD-4DDA-8C91-3E9D2EDC8039}"/>
              </a:ext>
            </a:extLst>
          </p:cNvPr>
          <p:cNvSpPr txBox="1"/>
          <p:nvPr/>
        </p:nvSpPr>
        <p:spPr bwMode="auto">
          <a:xfrm>
            <a:off x="5379649" y="4394764"/>
            <a:ext cx="82426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FF0000"/>
                </a:solidFill>
                <a:latin typeface="Arial" panose="020B0604020202020204" pitchFamily="34" charset="0"/>
                <a:ea typeface="Myriad Pro Semibold" charset="0"/>
                <a:cs typeface="Arial" panose="020B0604020202020204" pitchFamily="34" charset="0"/>
              </a:rPr>
              <a:t>− </a:t>
            </a:r>
            <a:r>
              <a:rPr lang="en-GB" sz="2400" dirty="0">
                <a:solidFill>
                  <a:srgbClr val="959595"/>
                </a:solidFill>
                <a:latin typeface="Comic Sans MS" panose="030F0702030302020204" pitchFamily="66" charset="0"/>
                <a:ea typeface="Myriad Pro Semibold" charset="0"/>
                <a:cs typeface="Arial" panose="020B0604020202020204" pitchFamily="34" charset="0"/>
              </a:rPr>
              <a:t>20</a:t>
            </a:r>
            <a:endParaRPr lang="en-GB" sz="2400" dirty="0">
              <a:solidFill>
                <a:srgbClr val="959595"/>
              </a:solidFill>
              <a:latin typeface="Comic Sans MS" panose="030F0702030302020204" pitchFamily="66" charset="0"/>
              <a:ea typeface="Myriad Pro Semibold" charset="0"/>
              <a:cs typeface="Myriad Pro Semibold" charset="0"/>
            </a:endParaRPr>
          </a:p>
        </p:txBody>
      </p:sp>
      <p:sp>
        <p:nvSpPr>
          <p:cNvPr id="24" name="TextBox 23">
            <a:extLst>
              <a:ext uri="{FF2B5EF4-FFF2-40B4-BE49-F238E27FC236}">
                <a16:creationId xmlns:a16="http://schemas.microsoft.com/office/drawing/2014/main" id="{9364D7D8-95FC-4604-8280-4E17D8DA03FF}"/>
              </a:ext>
            </a:extLst>
          </p:cNvPr>
          <p:cNvSpPr txBox="1"/>
          <p:nvPr/>
        </p:nvSpPr>
        <p:spPr bwMode="auto">
          <a:xfrm>
            <a:off x="7898501" y="4394764"/>
            <a:ext cx="79861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FF0000"/>
                </a:solidFill>
                <a:latin typeface="Comic Sans MS" panose="030F0702030302020204" pitchFamily="66" charset="0"/>
                <a:ea typeface="Myriad Pro Semibold" charset="0"/>
                <a:cs typeface="Arial" panose="020B0604020202020204" pitchFamily="34" charset="0"/>
              </a:rPr>
              <a:t>+</a:t>
            </a:r>
            <a:r>
              <a:rPr lang="en-GB" sz="2400" dirty="0">
                <a:solidFill>
                  <a:srgbClr val="959595"/>
                </a:solidFill>
                <a:latin typeface="Comic Sans MS" panose="030F0702030302020204" pitchFamily="66" charset="0"/>
                <a:ea typeface="Myriad Pro Semibold" charset="0"/>
                <a:cs typeface="Arial" panose="020B0604020202020204" pitchFamily="34" charset="0"/>
              </a:rPr>
              <a:t> 20</a:t>
            </a:r>
            <a:endParaRPr lang="en-GB" sz="2400" dirty="0">
              <a:solidFill>
                <a:srgbClr val="959595"/>
              </a:solidFill>
              <a:latin typeface="Comic Sans MS" panose="030F0702030302020204" pitchFamily="66" charset="0"/>
              <a:ea typeface="Myriad Pro Semibold" charset="0"/>
              <a:cs typeface="Myriad Pro Semibold" charset="0"/>
            </a:endParaRPr>
          </a:p>
        </p:txBody>
      </p:sp>
      <p:pic>
        <p:nvPicPr>
          <p:cNvPr id="25" name="Picture 24" descr="A close up of a logo  Description generated with high confidence">
            <a:extLst>
              <a:ext uri="{FF2B5EF4-FFF2-40B4-BE49-F238E27FC236}">
                <a16:creationId xmlns:a16="http://schemas.microsoft.com/office/drawing/2014/main" id="{962A344A-19E9-4AC2-88BE-97067A53C2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00352" y="3930160"/>
            <a:ext cx="194527" cy="1390870"/>
          </a:xfrm>
          <a:prstGeom prst="rect">
            <a:avLst/>
          </a:prstGeom>
        </p:spPr>
      </p:pic>
      <p:pic>
        <p:nvPicPr>
          <p:cNvPr id="26" name="Picture 25" descr="A close up of a logo  Description generated with high confidence">
            <a:extLst>
              <a:ext uri="{FF2B5EF4-FFF2-40B4-BE49-F238E27FC236}">
                <a16:creationId xmlns:a16="http://schemas.microsoft.com/office/drawing/2014/main" id="{EC2EED67-6638-46ED-929B-38A0F95B0C2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618" y="3928867"/>
            <a:ext cx="194527" cy="1390870"/>
          </a:xfrm>
          <a:prstGeom prst="rect">
            <a:avLst/>
          </a:prstGeom>
        </p:spPr>
      </p:pic>
      <p:sp>
        <p:nvSpPr>
          <p:cNvPr id="27" name="Rectangle 26">
            <a:extLst>
              <a:ext uri="{FF2B5EF4-FFF2-40B4-BE49-F238E27FC236}">
                <a16:creationId xmlns:a16="http://schemas.microsoft.com/office/drawing/2014/main" id="{CEC30F87-1982-4E88-8A9A-B92BC0B62188}"/>
              </a:ext>
            </a:extLst>
          </p:cNvPr>
          <p:cNvSpPr/>
          <p:nvPr/>
        </p:nvSpPr>
        <p:spPr bwMode="auto">
          <a:xfrm>
            <a:off x="3178175" y="1407140"/>
            <a:ext cx="5760000" cy="630000"/>
          </a:xfrm>
          <a:prstGeom prst="rect">
            <a:avLst/>
          </a:prstGeom>
          <a:noFill/>
          <a:ln w="2857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latin typeface="Arial" charset="0"/>
            </a:endParaRPr>
          </a:p>
        </p:txBody>
      </p:sp>
      <p:sp>
        <p:nvSpPr>
          <p:cNvPr id="30" name="Rectangle 29">
            <a:extLst>
              <a:ext uri="{FF2B5EF4-FFF2-40B4-BE49-F238E27FC236}">
                <a16:creationId xmlns:a16="http://schemas.microsoft.com/office/drawing/2014/main" id="{7089F483-4144-4949-AE86-A77C3C6D855F}"/>
              </a:ext>
            </a:extLst>
          </p:cNvPr>
          <p:cNvSpPr/>
          <p:nvPr/>
        </p:nvSpPr>
        <p:spPr bwMode="auto">
          <a:xfrm>
            <a:off x="3178175" y="2038186"/>
            <a:ext cx="5760000" cy="630000"/>
          </a:xfrm>
          <a:prstGeom prst="rect">
            <a:avLst/>
          </a:prstGeom>
          <a:no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latin typeface="Arial" charset="0"/>
            </a:endParaRPr>
          </a:p>
        </p:txBody>
      </p:sp>
      <p:sp>
        <p:nvSpPr>
          <p:cNvPr id="32" name="TextBox 31">
            <a:extLst>
              <a:ext uri="{FF2B5EF4-FFF2-40B4-BE49-F238E27FC236}">
                <a16:creationId xmlns:a16="http://schemas.microsoft.com/office/drawing/2014/main" id="{2AFA5DE6-2CA1-482B-952B-312B87C564A4}"/>
              </a:ext>
            </a:extLst>
          </p:cNvPr>
          <p:cNvSpPr txBox="1"/>
          <p:nvPr/>
        </p:nvSpPr>
        <p:spPr bwMode="auto">
          <a:xfrm>
            <a:off x="5842892" y="1489890"/>
            <a:ext cx="6848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350</a:t>
            </a:r>
          </a:p>
        </p:txBody>
      </p:sp>
      <p:sp>
        <p:nvSpPr>
          <p:cNvPr id="33" name="TextBox 32">
            <a:extLst>
              <a:ext uri="{FF2B5EF4-FFF2-40B4-BE49-F238E27FC236}">
                <a16:creationId xmlns:a16="http://schemas.microsoft.com/office/drawing/2014/main" id="{71E51799-6EB2-4CD7-9266-13FC9FF1BA73}"/>
              </a:ext>
            </a:extLst>
          </p:cNvPr>
          <p:cNvSpPr txBox="1"/>
          <p:nvPr/>
        </p:nvSpPr>
        <p:spPr bwMode="auto">
          <a:xfrm>
            <a:off x="6593906" y="2122346"/>
            <a:ext cx="6848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200</a:t>
            </a:r>
          </a:p>
        </p:txBody>
      </p:sp>
      <p:sp>
        <p:nvSpPr>
          <p:cNvPr id="34" name="TextBox 33">
            <a:extLst>
              <a:ext uri="{FF2B5EF4-FFF2-40B4-BE49-F238E27FC236}">
                <a16:creationId xmlns:a16="http://schemas.microsoft.com/office/drawing/2014/main" id="{F4ED747F-EB1E-4A3A-8539-5B92809C74FC}"/>
              </a:ext>
            </a:extLst>
          </p:cNvPr>
          <p:cNvSpPr txBox="1"/>
          <p:nvPr/>
        </p:nvSpPr>
        <p:spPr bwMode="auto">
          <a:xfrm>
            <a:off x="3674989" y="2122346"/>
            <a:ext cx="6848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150</a:t>
            </a:r>
          </a:p>
        </p:txBody>
      </p:sp>
      <p:sp>
        <p:nvSpPr>
          <p:cNvPr id="35" name="TextBox 34">
            <a:extLst>
              <a:ext uri="{FF2B5EF4-FFF2-40B4-BE49-F238E27FC236}">
                <a16:creationId xmlns:a16="http://schemas.microsoft.com/office/drawing/2014/main" id="{DB185FD3-7500-4772-80A1-09C121E26299}"/>
              </a:ext>
            </a:extLst>
          </p:cNvPr>
          <p:cNvSpPr txBox="1"/>
          <p:nvPr/>
        </p:nvSpPr>
        <p:spPr bwMode="auto">
          <a:xfrm>
            <a:off x="4288032" y="2122346"/>
            <a:ext cx="86754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Arial" panose="020B0604020202020204" pitchFamily="34" charset="0"/>
                <a:ea typeface="Myriad Pro Semibold" charset="0"/>
                <a:cs typeface="Arial" panose="020B0604020202020204" pitchFamily="34" charset="0"/>
              </a:rPr>
              <a:t>− </a:t>
            </a:r>
            <a:r>
              <a:rPr lang="en-GB" sz="2400" dirty="0">
                <a:latin typeface="Myriad Pro Semibold"/>
                <a:ea typeface="Myriad Pro Semibold" charset="0"/>
                <a:cs typeface="Myriad Pro Semibold" charset="0"/>
              </a:rPr>
              <a:t> 20</a:t>
            </a:r>
          </a:p>
        </p:txBody>
      </p:sp>
      <p:sp>
        <p:nvSpPr>
          <p:cNvPr id="36" name="TextBox 35">
            <a:extLst>
              <a:ext uri="{FF2B5EF4-FFF2-40B4-BE49-F238E27FC236}">
                <a16:creationId xmlns:a16="http://schemas.microsoft.com/office/drawing/2014/main" id="{6582DADD-1D01-4E4F-ADF3-A47944731D26}"/>
              </a:ext>
            </a:extLst>
          </p:cNvPr>
          <p:cNvSpPr txBox="1"/>
          <p:nvPr/>
        </p:nvSpPr>
        <p:spPr bwMode="auto">
          <a:xfrm>
            <a:off x="7179003" y="2122346"/>
            <a:ext cx="8130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Arial" panose="020B0604020202020204" pitchFamily="34" charset="0"/>
              </a:rPr>
              <a:t>+ 20</a:t>
            </a:r>
            <a:endParaRPr lang="en-GB" sz="2400" dirty="0">
              <a:latin typeface="Myriad Pro Semibold"/>
              <a:ea typeface="Myriad Pro Semibold" charset="0"/>
              <a:cs typeface="Myriad Pro Semibold" charset="0"/>
            </a:endParaRPr>
          </a:p>
        </p:txBody>
      </p:sp>
      <p:sp>
        <p:nvSpPr>
          <p:cNvPr id="37" name="TextBox 36">
            <a:extLst>
              <a:ext uri="{FF2B5EF4-FFF2-40B4-BE49-F238E27FC236}">
                <a16:creationId xmlns:a16="http://schemas.microsoft.com/office/drawing/2014/main" id="{223EABC6-09B2-46AB-96DD-9756CEA29DB3}"/>
              </a:ext>
            </a:extLst>
          </p:cNvPr>
          <p:cNvSpPr txBox="1"/>
          <p:nvPr/>
        </p:nvSpPr>
        <p:spPr bwMode="auto">
          <a:xfrm>
            <a:off x="3916222" y="2122346"/>
            <a:ext cx="6848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130</a:t>
            </a:r>
          </a:p>
        </p:txBody>
      </p:sp>
      <p:sp>
        <p:nvSpPr>
          <p:cNvPr id="38" name="TextBox 37">
            <a:extLst>
              <a:ext uri="{FF2B5EF4-FFF2-40B4-BE49-F238E27FC236}">
                <a16:creationId xmlns:a16="http://schemas.microsoft.com/office/drawing/2014/main" id="{E6645234-83D2-41F3-851E-1070B48A79EC}"/>
              </a:ext>
            </a:extLst>
          </p:cNvPr>
          <p:cNvSpPr txBox="1"/>
          <p:nvPr/>
        </p:nvSpPr>
        <p:spPr bwMode="auto">
          <a:xfrm>
            <a:off x="6793975" y="2122346"/>
            <a:ext cx="6848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220</a:t>
            </a:r>
          </a:p>
        </p:txBody>
      </p:sp>
      <p:sp>
        <p:nvSpPr>
          <p:cNvPr id="41" name="Rectangle 40">
            <a:extLst>
              <a:ext uri="{FF2B5EF4-FFF2-40B4-BE49-F238E27FC236}">
                <a16:creationId xmlns:a16="http://schemas.microsoft.com/office/drawing/2014/main" id="{CF6A89A7-100C-4A87-9EAF-B369DB49B328}"/>
              </a:ext>
            </a:extLst>
          </p:cNvPr>
          <p:cNvSpPr/>
          <p:nvPr/>
        </p:nvSpPr>
        <p:spPr bwMode="auto">
          <a:xfrm>
            <a:off x="8956823" y="2037140"/>
            <a:ext cx="1364211" cy="630475"/>
          </a:xfrm>
          <a:prstGeom prst="rect">
            <a:avLst/>
          </a:prstGeom>
          <a:solidFill>
            <a:schemeClr val="bg1"/>
          </a:solidFill>
          <a:ln w="285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latin typeface="Arial" charset="0"/>
            </a:endParaRPr>
          </a:p>
        </p:txBody>
      </p:sp>
      <p:cxnSp>
        <p:nvCxnSpPr>
          <p:cNvPr id="42" name="Straight Connector 41">
            <a:extLst>
              <a:ext uri="{FF2B5EF4-FFF2-40B4-BE49-F238E27FC236}">
                <a16:creationId xmlns:a16="http://schemas.microsoft.com/office/drawing/2014/main" id="{2AC4691F-0485-438B-AF85-BC64D5B521E0}"/>
              </a:ext>
            </a:extLst>
          </p:cNvPr>
          <p:cNvCxnSpPr/>
          <p:nvPr/>
        </p:nvCxnSpPr>
        <p:spPr bwMode="auto">
          <a:xfrm>
            <a:off x="5647775" y="2038186"/>
            <a:ext cx="0" cy="630000"/>
          </a:xfrm>
          <a:prstGeom prst="line">
            <a:avLst/>
          </a:prstGeom>
          <a:noFill/>
          <a:ln w="2857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6879652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path" presetSubtype="0" accel="50000" fill="hold" nodeType="clickEffect">
                                  <p:stCondLst>
                                    <p:cond delay="0"/>
                                  </p:stCondLst>
                                  <p:childTnLst>
                                    <p:animMotion origin="layout" path="M -6.25E-7 3.7037E-6 L -0.0289 4.44444E-6 " pathEditMode="relative" rAng="0" ptsTypes="AA">
                                      <p:cBhvr>
                                        <p:cTn id="6" dur="2000" fill="hold"/>
                                        <p:tgtEl>
                                          <p:spTgt spid="42"/>
                                        </p:tgtEl>
                                        <p:attrNameLst>
                                          <p:attrName>ppt_x</p:attrName>
                                          <p:attrName>ppt_y</p:attrName>
                                        </p:attrNameLst>
                                      </p:cBhvr>
                                      <p:rCtr x="-1432" y="-162"/>
                                    </p:animMotion>
                                  </p:childTnLst>
                                </p:cTn>
                              </p:par>
                              <p:par>
                                <p:cTn id="7" presetID="6" presetClass="emph" presetSubtype="0" accel="50000" fill="hold" grpId="0" nodeType="withEffect">
                                  <p:stCondLst>
                                    <p:cond delay="0"/>
                                  </p:stCondLst>
                                  <p:childTnLst>
                                    <p:animScale>
                                      <p:cBhvr>
                                        <p:cTn id="8" dur="2000" fill="hold"/>
                                        <p:tgtEl>
                                          <p:spTgt spid="39"/>
                                        </p:tgtEl>
                                      </p:cBhvr>
                                      <p:by x="120000" y="100000"/>
                                    </p:animScale>
                                  </p:childTnLst>
                                </p:cTn>
                              </p:par>
                            </p:childTnLst>
                          </p:cTn>
                        </p:par>
                        <p:par>
                          <p:cTn id="9" fill="hold">
                            <p:stCondLst>
                              <p:cond delay="2000"/>
                            </p:stCondLst>
                            <p:childTnLst>
                              <p:par>
                                <p:cTn id="10" presetID="10" presetClass="entr" presetSubtype="0" fill="hold" grpId="0" nodeType="after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fade">
                                      <p:cBhvr>
                                        <p:cTn id="12" dur="500"/>
                                        <p:tgtEl>
                                          <p:spTgt spid="35"/>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fade">
                                      <p:cBhvr>
                                        <p:cTn id="15" dur="500"/>
                                        <p:tgtEl>
                                          <p:spTgt spid="36"/>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nodeType="click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wipe(up)">
                                      <p:cBhvr>
                                        <p:cTn id="20" dur="500"/>
                                        <p:tgtEl>
                                          <p:spTgt spid="26"/>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fade">
                                      <p:cBhvr>
                                        <p:cTn id="23" dur="500"/>
                                        <p:tgtEl>
                                          <p:spTgt spid="23"/>
                                        </p:tgtEl>
                                      </p:cBhvr>
                                    </p:animEffect>
                                  </p:childTnLst>
                                </p:cTn>
                              </p:par>
                              <p:par>
                                <p:cTn id="24" presetID="22" presetClass="entr" presetSubtype="1" fill="hold" nodeType="with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wipe(up)">
                                      <p:cBhvr>
                                        <p:cTn id="26" dur="500"/>
                                        <p:tgtEl>
                                          <p:spTgt spid="25"/>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fade">
                                      <p:cBhvr>
                                        <p:cTn id="29" dur="500"/>
                                        <p:tgtEl>
                                          <p:spTgt spid="24"/>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xit" presetSubtype="0" fill="hold" grpId="1" nodeType="clickEffect">
                                  <p:stCondLst>
                                    <p:cond delay="0"/>
                                  </p:stCondLst>
                                  <p:childTnLst>
                                    <p:animEffect transition="out" filter="fade">
                                      <p:cBhvr>
                                        <p:cTn id="33" dur="500"/>
                                        <p:tgtEl>
                                          <p:spTgt spid="35"/>
                                        </p:tgtEl>
                                      </p:cBhvr>
                                    </p:animEffect>
                                    <p:set>
                                      <p:cBhvr>
                                        <p:cTn id="34" dur="1" fill="hold">
                                          <p:stCondLst>
                                            <p:cond delay="499"/>
                                          </p:stCondLst>
                                        </p:cTn>
                                        <p:tgtEl>
                                          <p:spTgt spid="35"/>
                                        </p:tgtEl>
                                        <p:attrNameLst>
                                          <p:attrName>style.visibility</p:attrName>
                                        </p:attrNameLst>
                                      </p:cBhvr>
                                      <p:to>
                                        <p:strVal val="hidden"/>
                                      </p:to>
                                    </p:set>
                                  </p:childTnLst>
                                </p:cTn>
                              </p:par>
                              <p:par>
                                <p:cTn id="35" presetID="10" presetClass="exit" presetSubtype="0" fill="hold" grpId="0" nodeType="withEffect">
                                  <p:stCondLst>
                                    <p:cond delay="0"/>
                                  </p:stCondLst>
                                  <p:childTnLst>
                                    <p:animEffect transition="out" filter="fade">
                                      <p:cBhvr>
                                        <p:cTn id="36" dur="500"/>
                                        <p:tgtEl>
                                          <p:spTgt spid="34"/>
                                        </p:tgtEl>
                                      </p:cBhvr>
                                    </p:animEffect>
                                    <p:set>
                                      <p:cBhvr>
                                        <p:cTn id="37" dur="1" fill="hold">
                                          <p:stCondLst>
                                            <p:cond delay="499"/>
                                          </p:stCondLst>
                                        </p:cTn>
                                        <p:tgtEl>
                                          <p:spTgt spid="34"/>
                                        </p:tgtEl>
                                        <p:attrNameLst>
                                          <p:attrName>style.visibility</p:attrName>
                                        </p:attrNameLst>
                                      </p:cBhvr>
                                      <p:to>
                                        <p:strVal val="hidden"/>
                                      </p:to>
                                    </p:set>
                                  </p:childTnLst>
                                </p:cTn>
                              </p:par>
                            </p:childTnLst>
                          </p:cTn>
                        </p:par>
                        <p:par>
                          <p:cTn id="38" fill="hold">
                            <p:stCondLst>
                              <p:cond delay="500"/>
                            </p:stCondLst>
                            <p:childTnLst>
                              <p:par>
                                <p:cTn id="39" presetID="10" presetClass="entr" presetSubtype="0" fill="hold" grpId="0" nodeType="afterEffect">
                                  <p:stCondLst>
                                    <p:cond delay="0"/>
                                  </p:stCondLst>
                                  <p:childTnLst>
                                    <p:set>
                                      <p:cBhvr>
                                        <p:cTn id="40" dur="1" fill="hold">
                                          <p:stCondLst>
                                            <p:cond delay="0"/>
                                          </p:stCondLst>
                                        </p:cTn>
                                        <p:tgtEl>
                                          <p:spTgt spid="37"/>
                                        </p:tgtEl>
                                        <p:attrNameLst>
                                          <p:attrName>style.visibility</p:attrName>
                                        </p:attrNameLst>
                                      </p:cBhvr>
                                      <p:to>
                                        <p:strVal val="visible"/>
                                      </p:to>
                                    </p:set>
                                    <p:animEffect transition="in" filter="fade">
                                      <p:cBhvr>
                                        <p:cTn id="41" dur="500"/>
                                        <p:tgtEl>
                                          <p:spTgt spid="37"/>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xit" presetSubtype="0" fill="hold" grpId="0" nodeType="clickEffect">
                                  <p:stCondLst>
                                    <p:cond delay="0"/>
                                  </p:stCondLst>
                                  <p:childTnLst>
                                    <p:animEffect transition="out" filter="fade">
                                      <p:cBhvr>
                                        <p:cTn id="45" dur="500"/>
                                        <p:tgtEl>
                                          <p:spTgt spid="33"/>
                                        </p:tgtEl>
                                      </p:cBhvr>
                                    </p:animEffect>
                                    <p:set>
                                      <p:cBhvr>
                                        <p:cTn id="46" dur="1" fill="hold">
                                          <p:stCondLst>
                                            <p:cond delay="499"/>
                                          </p:stCondLst>
                                        </p:cTn>
                                        <p:tgtEl>
                                          <p:spTgt spid="33"/>
                                        </p:tgtEl>
                                        <p:attrNameLst>
                                          <p:attrName>style.visibility</p:attrName>
                                        </p:attrNameLst>
                                      </p:cBhvr>
                                      <p:to>
                                        <p:strVal val="hidden"/>
                                      </p:to>
                                    </p:set>
                                  </p:childTnLst>
                                </p:cTn>
                              </p:par>
                              <p:par>
                                <p:cTn id="47" presetID="10" presetClass="exit" presetSubtype="0" fill="hold" grpId="1" nodeType="withEffect">
                                  <p:stCondLst>
                                    <p:cond delay="0"/>
                                  </p:stCondLst>
                                  <p:childTnLst>
                                    <p:animEffect transition="out" filter="fade">
                                      <p:cBhvr>
                                        <p:cTn id="48" dur="500"/>
                                        <p:tgtEl>
                                          <p:spTgt spid="36"/>
                                        </p:tgtEl>
                                      </p:cBhvr>
                                    </p:animEffect>
                                    <p:set>
                                      <p:cBhvr>
                                        <p:cTn id="49" dur="1" fill="hold">
                                          <p:stCondLst>
                                            <p:cond delay="499"/>
                                          </p:stCondLst>
                                        </p:cTn>
                                        <p:tgtEl>
                                          <p:spTgt spid="36"/>
                                        </p:tgtEl>
                                        <p:attrNameLst>
                                          <p:attrName>style.visibility</p:attrName>
                                        </p:attrNameLst>
                                      </p:cBhvr>
                                      <p:to>
                                        <p:strVal val="hidden"/>
                                      </p:to>
                                    </p:set>
                                  </p:childTnLst>
                                </p:cTn>
                              </p:par>
                            </p:childTnLst>
                          </p:cTn>
                        </p:par>
                        <p:par>
                          <p:cTn id="50" fill="hold">
                            <p:stCondLst>
                              <p:cond delay="500"/>
                            </p:stCondLst>
                            <p:childTnLst>
                              <p:par>
                                <p:cTn id="51" presetID="10" presetClass="entr" presetSubtype="0" fill="hold" grpId="0" nodeType="afterEffect">
                                  <p:stCondLst>
                                    <p:cond delay="0"/>
                                  </p:stCondLst>
                                  <p:childTnLst>
                                    <p:set>
                                      <p:cBhvr>
                                        <p:cTn id="52" dur="1" fill="hold">
                                          <p:stCondLst>
                                            <p:cond delay="0"/>
                                          </p:stCondLst>
                                        </p:cTn>
                                        <p:tgtEl>
                                          <p:spTgt spid="38"/>
                                        </p:tgtEl>
                                        <p:attrNameLst>
                                          <p:attrName>style.visibility</p:attrName>
                                        </p:attrNameLst>
                                      </p:cBhvr>
                                      <p:to>
                                        <p:strVal val="visible"/>
                                      </p:to>
                                    </p:set>
                                    <p:animEffect transition="in" filter="fade">
                                      <p:cBhvr>
                                        <p:cTn id="53" dur="500"/>
                                        <p:tgtEl>
                                          <p:spTgt spid="38"/>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nodeType="clickEffect">
                                  <p:stCondLst>
                                    <p:cond delay="0"/>
                                  </p:stCondLst>
                                  <p:childTnLst>
                                    <p:set>
                                      <p:cBhvr>
                                        <p:cTn id="57" dur="1" fill="hold">
                                          <p:stCondLst>
                                            <p:cond delay="0"/>
                                          </p:stCondLst>
                                        </p:cTn>
                                        <p:tgtEl>
                                          <p:spTgt spid="7"/>
                                        </p:tgtEl>
                                        <p:attrNameLst>
                                          <p:attrName>style.visibility</p:attrName>
                                        </p:attrNameLst>
                                      </p:cBhvr>
                                      <p:to>
                                        <p:strVal val="visible"/>
                                      </p:to>
                                    </p:set>
                                    <p:animEffect transition="in" filter="fade">
                                      <p:cBhvr>
                                        <p:cTn id="5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23" grpId="0"/>
      <p:bldP spid="24" grpId="0"/>
      <p:bldP spid="33" grpId="0"/>
      <p:bldP spid="34" grpId="0"/>
      <p:bldP spid="35" grpId="0"/>
      <p:bldP spid="35" grpId="1"/>
      <p:bldP spid="36" grpId="0"/>
      <p:bldP spid="36" grpId="1"/>
      <p:bldP spid="37" grpId="0"/>
      <p:bldP spid="38" grpId="0"/>
    </p:bld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6, Unit 1, Learning Outcome 27</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938709505"/>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27</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calculate the difference using their knowledge of an adjusted subtrahend (1)</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1641488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6, Unit 1, Learning Outcome 27</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3"/>
              </a:rPr>
              <a:t>1.29 Using equivalence and the compensation category to calculate</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2022928867"/>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5</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5:4 – 5:5</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44-46</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4"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10" name="Picture Placeholder 9" descr="A picture containing text  Description automatically generated">
            <a:extLst>
              <a:ext uri="{FF2B5EF4-FFF2-40B4-BE49-F238E27FC236}">
                <a16:creationId xmlns:a16="http://schemas.microsoft.com/office/drawing/2014/main" id="{96CB3017-4620-4465-BCF5-EAF71C596A98}"/>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222" b="222"/>
          <a:stretch>
            <a:fillRect/>
          </a:stretch>
        </p:blipFill>
        <p:spPr/>
      </p:pic>
    </p:spTree>
    <p:extLst>
      <p:ext uri="{BB962C8B-B14F-4D97-AF65-F5344CB8AC3E}">
        <p14:creationId xmlns:p14="http://schemas.microsoft.com/office/powerpoint/2010/main" val="6514081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1.29 Equivalence and compensation – step 5:4</a:t>
            </a:r>
          </a:p>
        </p:txBody>
      </p:sp>
      <p:grpSp>
        <p:nvGrpSpPr>
          <p:cNvPr id="7" name="Group 6">
            <a:extLst>
              <a:ext uri="{FF2B5EF4-FFF2-40B4-BE49-F238E27FC236}">
                <a16:creationId xmlns:a16="http://schemas.microsoft.com/office/drawing/2014/main" id="{355AF266-FB78-49A2-9A83-186A27F782EB}"/>
              </a:ext>
            </a:extLst>
          </p:cNvPr>
          <p:cNvGrpSpPr/>
          <p:nvPr/>
        </p:nvGrpSpPr>
        <p:grpSpPr>
          <a:xfrm>
            <a:off x="1992151" y="1918583"/>
            <a:ext cx="3314700" cy="2997200"/>
            <a:chOff x="2932080" y="1086813"/>
            <a:chExt cx="3314700" cy="2997200"/>
          </a:xfrm>
        </p:grpSpPr>
        <p:sp>
          <p:nvSpPr>
            <p:cNvPr id="8" name="Oval 7">
              <a:extLst>
                <a:ext uri="{FF2B5EF4-FFF2-40B4-BE49-F238E27FC236}">
                  <a16:creationId xmlns:a16="http://schemas.microsoft.com/office/drawing/2014/main" id="{36EB1CE2-8A32-4B11-B43B-270F3E8588E5}"/>
                </a:ext>
              </a:extLst>
            </p:cNvPr>
            <p:cNvSpPr/>
            <p:nvPr/>
          </p:nvSpPr>
          <p:spPr bwMode="auto">
            <a:xfrm>
              <a:off x="3965542" y="1086813"/>
              <a:ext cx="1247775" cy="1247775"/>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latin typeface="Arial" charset="0"/>
              </a:endParaRPr>
            </a:p>
          </p:txBody>
        </p:sp>
        <p:sp>
          <p:nvSpPr>
            <p:cNvPr id="9" name="Oval 8">
              <a:extLst>
                <a:ext uri="{FF2B5EF4-FFF2-40B4-BE49-F238E27FC236}">
                  <a16:creationId xmlns:a16="http://schemas.microsoft.com/office/drawing/2014/main" id="{163E030F-177F-4C2A-98A5-BC9A8A9324C7}"/>
                </a:ext>
              </a:extLst>
            </p:cNvPr>
            <p:cNvSpPr/>
            <p:nvPr/>
          </p:nvSpPr>
          <p:spPr bwMode="auto">
            <a:xfrm>
              <a:off x="2932080" y="2836238"/>
              <a:ext cx="1247775" cy="1247775"/>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latin typeface="Arial" charset="0"/>
              </a:endParaRPr>
            </a:p>
          </p:txBody>
        </p:sp>
        <p:sp>
          <p:nvSpPr>
            <p:cNvPr id="10" name="Oval 9">
              <a:extLst>
                <a:ext uri="{FF2B5EF4-FFF2-40B4-BE49-F238E27FC236}">
                  <a16:creationId xmlns:a16="http://schemas.microsoft.com/office/drawing/2014/main" id="{2DB35733-8069-4B93-AD36-F082401765F2}"/>
                </a:ext>
              </a:extLst>
            </p:cNvPr>
            <p:cNvSpPr/>
            <p:nvPr/>
          </p:nvSpPr>
          <p:spPr bwMode="auto">
            <a:xfrm>
              <a:off x="4999005" y="2836238"/>
              <a:ext cx="1247775" cy="1247775"/>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latin typeface="Arial" charset="0"/>
              </a:endParaRPr>
            </a:p>
          </p:txBody>
        </p:sp>
        <p:cxnSp>
          <p:nvCxnSpPr>
            <p:cNvPr id="11" name="Straight Connector 10">
              <a:extLst>
                <a:ext uri="{FF2B5EF4-FFF2-40B4-BE49-F238E27FC236}">
                  <a16:creationId xmlns:a16="http://schemas.microsoft.com/office/drawing/2014/main" id="{6983278B-DBC6-48A2-B08A-F9E73FC27A65}"/>
                </a:ext>
              </a:extLst>
            </p:cNvPr>
            <p:cNvCxnSpPr>
              <a:stCxn id="8" idx="3"/>
            </p:cNvCxnSpPr>
            <p:nvPr/>
          </p:nvCxnSpPr>
          <p:spPr bwMode="auto">
            <a:xfrm flipH="1">
              <a:off x="3684562" y="2151856"/>
              <a:ext cx="463712" cy="684382"/>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 name="Straight Connector 11">
              <a:extLst>
                <a:ext uri="{FF2B5EF4-FFF2-40B4-BE49-F238E27FC236}">
                  <a16:creationId xmlns:a16="http://schemas.microsoft.com/office/drawing/2014/main" id="{4B252039-302D-4C18-8B21-E2BF19F5CF5F}"/>
                </a:ext>
              </a:extLst>
            </p:cNvPr>
            <p:cNvCxnSpPr/>
            <p:nvPr/>
          </p:nvCxnSpPr>
          <p:spPr bwMode="auto">
            <a:xfrm>
              <a:off x="5030585" y="2151856"/>
              <a:ext cx="463712" cy="684382"/>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3" name="TextBox 12">
            <a:extLst>
              <a:ext uri="{FF2B5EF4-FFF2-40B4-BE49-F238E27FC236}">
                <a16:creationId xmlns:a16="http://schemas.microsoft.com/office/drawing/2014/main" id="{772641D2-A0AB-4FD5-97D9-42C00E05DB4D}"/>
              </a:ext>
            </a:extLst>
          </p:cNvPr>
          <p:cNvSpPr txBox="1"/>
          <p:nvPr/>
        </p:nvSpPr>
        <p:spPr bwMode="auto">
          <a:xfrm>
            <a:off x="4117434" y="4071212"/>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40</a:t>
            </a:r>
          </a:p>
        </p:txBody>
      </p:sp>
      <p:sp>
        <p:nvSpPr>
          <p:cNvPr id="15" name="TextBox 14">
            <a:extLst>
              <a:ext uri="{FF2B5EF4-FFF2-40B4-BE49-F238E27FC236}">
                <a16:creationId xmlns:a16="http://schemas.microsoft.com/office/drawing/2014/main" id="{CA632265-2689-4C12-A308-9009C7E8D7F7}"/>
              </a:ext>
            </a:extLst>
          </p:cNvPr>
          <p:cNvSpPr txBox="1"/>
          <p:nvPr/>
        </p:nvSpPr>
        <p:spPr bwMode="auto">
          <a:xfrm>
            <a:off x="4520011" y="4071212"/>
            <a:ext cx="74892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− 10</a:t>
            </a:r>
            <a:endParaRPr lang="en-GB" sz="2400" dirty="0">
              <a:solidFill>
                <a:srgbClr val="959595"/>
              </a:solidFill>
              <a:latin typeface="Comic Sans MS" panose="030F0702030302020204" pitchFamily="66" charset="0"/>
              <a:ea typeface="Myriad Pro Semibold" charset="0"/>
              <a:cs typeface="Myriad Pro Semibold" charset="0"/>
            </a:endParaRPr>
          </a:p>
        </p:txBody>
      </p:sp>
      <p:sp>
        <p:nvSpPr>
          <p:cNvPr id="18" name="TextBox 17">
            <a:extLst>
              <a:ext uri="{FF2B5EF4-FFF2-40B4-BE49-F238E27FC236}">
                <a16:creationId xmlns:a16="http://schemas.microsoft.com/office/drawing/2014/main" id="{F32EA26C-A8A9-4E9D-ACB8-9ED3FDFFF564}"/>
              </a:ext>
            </a:extLst>
          </p:cNvPr>
          <p:cNvSpPr txBox="1"/>
          <p:nvPr/>
        </p:nvSpPr>
        <p:spPr bwMode="auto">
          <a:xfrm>
            <a:off x="2040440" y="4071212"/>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45</a:t>
            </a:r>
          </a:p>
        </p:txBody>
      </p:sp>
      <p:sp>
        <p:nvSpPr>
          <p:cNvPr id="24" name="TextBox 23">
            <a:extLst>
              <a:ext uri="{FF2B5EF4-FFF2-40B4-BE49-F238E27FC236}">
                <a16:creationId xmlns:a16="http://schemas.microsoft.com/office/drawing/2014/main" id="{1FC774D5-597B-47EA-A8E7-C185EDE49F88}"/>
              </a:ext>
            </a:extLst>
          </p:cNvPr>
          <p:cNvSpPr txBox="1"/>
          <p:nvPr/>
        </p:nvSpPr>
        <p:spPr bwMode="auto">
          <a:xfrm>
            <a:off x="2444696" y="4071212"/>
            <a:ext cx="74892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+ 10</a:t>
            </a:r>
            <a:endParaRPr lang="en-GB" sz="2400" dirty="0">
              <a:solidFill>
                <a:srgbClr val="959595"/>
              </a:solidFill>
              <a:latin typeface="Comic Sans MS" panose="030F0702030302020204" pitchFamily="66" charset="0"/>
              <a:ea typeface="Myriad Pro Semibold" charset="0"/>
              <a:cs typeface="Myriad Pro Semibold" charset="0"/>
            </a:endParaRPr>
          </a:p>
        </p:txBody>
      </p:sp>
      <p:sp>
        <p:nvSpPr>
          <p:cNvPr id="27" name="TextBox 26">
            <a:extLst>
              <a:ext uri="{FF2B5EF4-FFF2-40B4-BE49-F238E27FC236}">
                <a16:creationId xmlns:a16="http://schemas.microsoft.com/office/drawing/2014/main" id="{A6D8F01D-D6D9-4EFF-BA0F-B570A94FFD98}"/>
              </a:ext>
            </a:extLst>
          </p:cNvPr>
          <p:cNvSpPr txBox="1"/>
          <p:nvPr/>
        </p:nvSpPr>
        <p:spPr bwMode="auto">
          <a:xfrm>
            <a:off x="3390453" y="2344341"/>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85</a:t>
            </a:r>
          </a:p>
        </p:txBody>
      </p:sp>
      <p:sp>
        <p:nvSpPr>
          <p:cNvPr id="28" name="TextBox 27">
            <a:extLst>
              <a:ext uri="{FF2B5EF4-FFF2-40B4-BE49-F238E27FC236}">
                <a16:creationId xmlns:a16="http://schemas.microsoft.com/office/drawing/2014/main" id="{43A9B570-EB2E-44D1-A8BA-C548F896D4CE}"/>
              </a:ext>
            </a:extLst>
          </p:cNvPr>
          <p:cNvSpPr txBox="1"/>
          <p:nvPr/>
        </p:nvSpPr>
        <p:spPr bwMode="auto">
          <a:xfrm>
            <a:off x="4442875" y="4071212"/>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30</a:t>
            </a:r>
          </a:p>
        </p:txBody>
      </p:sp>
      <p:grpSp>
        <p:nvGrpSpPr>
          <p:cNvPr id="38" name="Group 37">
            <a:extLst>
              <a:ext uri="{FF2B5EF4-FFF2-40B4-BE49-F238E27FC236}">
                <a16:creationId xmlns:a16="http://schemas.microsoft.com/office/drawing/2014/main" id="{4997B2EC-C506-44F7-A5C4-6A52C09F24A1}"/>
              </a:ext>
            </a:extLst>
          </p:cNvPr>
          <p:cNvGrpSpPr/>
          <p:nvPr/>
        </p:nvGrpSpPr>
        <p:grpSpPr>
          <a:xfrm>
            <a:off x="5764913" y="2147915"/>
            <a:ext cx="4108992" cy="461665"/>
            <a:chOff x="2530351" y="3429000"/>
            <a:chExt cx="4108992" cy="461665"/>
          </a:xfrm>
        </p:grpSpPr>
        <p:grpSp>
          <p:nvGrpSpPr>
            <p:cNvPr id="39" name="Group 38">
              <a:extLst>
                <a:ext uri="{FF2B5EF4-FFF2-40B4-BE49-F238E27FC236}">
                  <a16:creationId xmlns:a16="http://schemas.microsoft.com/office/drawing/2014/main" id="{BC0A0D71-BB6C-4865-8F0A-1F38D2DC3116}"/>
                </a:ext>
              </a:extLst>
            </p:cNvPr>
            <p:cNvGrpSpPr/>
            <p:nvPr/>
          </p:nvGrpSpPr>
          <p:grpSpPr>
            <a:xfrm>
              <a:off x="5303461" y="3429000"/>
              <a:ext cx="1335882" cy="461665"/>
              <a:chOff x="5303461" y="3834642"/>
              <a:chExt cx="1335882" cy="461665"/>
            </a:xfrm>
          </p:grpSpPr>
          <p:sp>
            <p:nvSpPr>
              <p:cNvPr id="44" name="TextBox 43">
                <a:extLst>
                  <a:ext uri="{FF2B5EF4-FFF2-40B4-BE49-F238E27FC236}">
                    <a16:creationId xmlns:a16="http://schemas.microsoft.com/office/drawing/2014/main" id="{0AFCDC16-74D1-47A2-B762-78E06D9BDB7C}"/>
                  </a:ext>
                </a:extLst>
              </p:cNvPr>
              <p:cNvSpPr txBox="1"/>
              <p:nvPr/>
            </p:nvSpPr>
            <p:spPr bwMode="auto">
              <a:xfrm>
                <a:off x="6121251" y="3834642"/>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40</a:t>
                </a:r>
              </a:p>
            </p:txBody>
          </p:sp>
          <p:sp>
            <p:nvSpPr>
              <p:cNvPr id="45" name="TextBox 44">
                <a:extLst>
                  <a:ext uri="{FF2B5EF4-FFF2-40B4-BE49-F238E27FC236}">
                    <a16:creationId xmlns:a16="http://schemas.microsoft.com/office/drawing/2014/main" id="{31275AF9-66BC-4F50-B5E5-3D01899DA11E}"/>
                  </a:ext>
                </a:extLst>
              </p:cNvPr>
              <p:cNvSpPr txBox="1"/>
              <p:nvPr/>
            </p:nvSpPr>
            <p:spPr bwMode="auto">
              <a:xfrm>
                <a:off x="5303461" y="3834642"/>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a:t>
                </a:r>
              </a:p>
            </p:txBody>
          </p:sp>
        </p:grpSp>
        <p:grpSp>
          <p:nvGrpSpPr>
            <p:cNvPr id="40" name="Group 39">
              <a:extLst>
                <a:ext uri="{FF2B5EF4-FFF2-40B4-BE49-F238E27FC236}">
                  <a16:creationId xmlns:a16="http://schemas.microsoft.com/office/drawing/2014/main" id="{F825881A-A061-4BEB-B07A-0C58357457B1}"/>
                </a:ext>
              </a:extLst>
            </p:cNvPr>
            <p:cNvGrpSpPr/>
            <p:nvPr/>
          </p:nvGrpSpPr>
          <p:grpSpPr>
            <a:xfrm>
              <a:off x="2530351" y="3429000"/>
              <a:ext cx="2413839" cy="461665"/>
              <a:chOff x="2530351" y="3834642"/>
              <a:chExt cx="2413839" cy="461665"/>
            </a:xfrm>
          </p:grpSpPr>
          <p:sp>
            <p:nvSpPr>
              <p:cNvPr id="41" name="TextBox 40">
                <a:extLst>
                  <a:ext uri="{FF2B5EF4-FFF2-40B4-BE49-F238E27FC236}">
                    <a16:creationId xmlns:a16="http://schemas.microsoft.com/office/drawing/2014/main" id="{1D512188-699D-44C9-88BC-51631932E7DD}"/>
                  </a:ext>
                </a:extLst>
              </p:cNvPr>
              <p:cNvSpPr txBox="1"/>
              <p:nvPr/>
            </p:nvSpPr>
            <p:spPr bwMode="auto">
              <a:xfrm>
                <a:off x="2530351" y="3834642"/>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85</a:t>
                </a:r>
              </a:p>
            </p:txBody>
          </p:sp>
          <p:sp>
            <p:nvSpPr>
              <p:cNvPr id="42" name="TextBox 41">
                <a:extLst>
                  <a:ext uri="{FF2B5EF4-FFF2-40B4-BE49-F238E27FC236}">
                    <a16:creationId xmlns:a16="http://schemas.microsoft.com/office/drawing/2014/main" id="{E0C6E76A-C82A-4F04-9675-ECA752EB635A}"/>
                  </a:ext>
                </a:extLst>
              </p:cNvPr>
              <p:cNvSpPr txBox="1"/>
              <p:nvPr/>
            </p:nvSpPr>
            <p:spPr bwMode="auto">
              <a:xfrm>
                <a:off x="4426098" y="3834642"/>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45</a:t>
                </a:r>
              </a:p>
            </p:txBody>
          </p:sp>
          <p:sp>
            <p:nvSpPr>
              <p:cNvPr id="43" name="TextBox 42">
                <a:extLst>
                  <a:ext uri="{FF2B5EF4-FFF2-40B4-BE49-F238E27FC236}">
                    <a16:creationId xmlns:a16="http://schemas.microsoft.com/office/drawing/2014/main" id="{D822DA9C-A4B3-4AB7-AB5A-3CB3C1130888}"/>
                  </a:ext>
                </a:extLst>
              </p:cNvPr>
              <p:cNvSpPr txBox="1"/>
              <p:nvPr/>
            </p:nvSpPr>
            <p:spPr bwMode="auto">
              <a:xfrm>
                <a:off x="3549594" y="3834642"/>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Arial" panose="020B0604020202020204" pitchFamily="34" charset="0"/>
                    <a:ea typeface="Myriad Pro Semibold" charset="0"/>
                    <a:cs typeface="Arial" panose="020B0604020202020204" pitchFamily="34" charset="0"/>
                  </a:rPr>
                  <a:t>−</a:t>
                </a:r>
                <a:endParaRPr lang="en-GB" sz="2400" dirty="0">
                  <a:latin typeface="Myriad Pro Semibold"/>
                  <a:ea typeface="Myriad Pro Semibold" charset="0"/>
                  <a:cs typeface="Myriad Pro Semibold" charset="0"/>
                </a:endParaRPr>
              </a:p>
            </p:txBody>
          </p:sp>
        </p:grpSp>
      </p:grpSp>
      <p:sp>
        <p:nvSpPr>
          <p:cNvPr id="46" name="TextBox 45">
            <a:extLst>
              <a:ext uri="{FF2B5EF4-FFF2-40B4-BE49-F238E27FC236}">
                <a16:creationId xmlns:a16="http://schemas.microsoft.com/office/drawing/2014/main" id="{72EFC598-3903-4AA2-B055-D24F9D617023}"/>
              </a:ext>
            </a:extLst>
          </p:cNvPr>
          <p:cNvSpPr txBox="1"/>
          <p:nvPr/>
        </p:nvSpPr>
        <p:spPr bwMode="auto">
          <a:xfrm>
            <a:off x="7903410" y="3417185"/>
            <a:ext cx="74892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+ 10</a:t>
            </a:r>
            <a:endParaRPr lang="en-GB" sz="2400" dirty="0">
              <a:solidFill>
                <a:srgbClr val="959595"/>
              </a:solidFill>
              <a:latin typeface="Comic Sans MS" panose="030F0702030302020204" pitchFamily="66" charset="0"/>
              <a:ea typeface="Myriad Pro Semibold" charset="0"/>
              <a:cs typeface="Myriad Pro Semibold" charset="0"/>
            </a:endParaRPr>
          </a:p>
        </p:txBody>
      </p:sp>
      <p:sp>
        <p:nvSpPr>
          <p:cNvPr id="47" name="TextBox 46">
            <a:extLst>
              <a:ext uri="{FF2B5EF4-FFF2-40B4-BE49-F238E27FC236}">
                <a16:creationId xmlns:a16="http://schemas.microsoft.com/office/drawing/2014/main" id="{336E21DD-9937-4D2A-9502-0834B0A635BE}"/>
              </a:ext>
            </a:extLst>
          </p:cNvPr>
          <p:cNvSpPr txBox="1"/>
          <p:nvPr/>
        </p:nvSpPr>
        <p:spPr bwMode="auto">
          <a:xfrm>
            <a:off x="9607795" y="3417185"/>
            <a:ext cx="78098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Arial" panose="020B0604020202020204" pitchFamily="34" charset="0"/>
                <a:ea typeface="Myriad Pro Semibold" charset="0"/>
                <a:cs typeface="Arial" panose="020B0604020202020204" pitchFamily="34" charset="0"/>
              </a:rPr>
              <a:t>−</a:t>
            </a:r>
            <a:r>
              <a:rPr lang="en-GB" sz="2400" dirty="0">
                <a:solidFill>
                  <a:srgbClr val="959595"/>
                </a:solidFill>
                <a:latin typeface="Comic Sans MS" panose="030F0702030302020204" pitchFamily="66" charset="0"/>
                <a:ea typeface="Myriad Pro Semibold" charset="0"/>
                <a:cs typeface="Arial" panose="020B0604020202020204" pitchFamily="34" charset="0"/>
              </a:rPr>
              <a:t> 10</a:t>
            </a:r>
            <a:endParaRPr lang="en-GB" sz="2400" dirty="0">
              <a:solidFill>
                <a:srgbClr val="959595"/>
              </a:solidFill>
              <a:latin typeface="Comic Sans MS" panose="030F0702030302020204" pitchFamily="66" charset="0"/>
              <a:ea typeface="Myriad Pro Semibold" charset="0"/>
              <a:cs typeface="Myriad Pro Semibold" charset="0"/>
            </a:endParaRPr>
          </a:p>
        </p:txBody>
      </p:sp>
      <p:pic>
        <p:nvPicPr>
          <p:cNvPr id="48" name="Picture 47" descr="A close up of a logo  Description generated with high confidence">
            <a:extLst>
              <a:ext uri="{FF2B5EF4-FFF2-40B4-BE49-F238E27FC236}">
                <a16:creationId xmlns:a16="http://schemas.microsoft.com/office/drawing/2014/main" id="{BEEF5649-E248-4BA6-8DC1-4652CA97F7D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10914" y="2952581"/>
            <a:ext cx="194527" cy="1390870"/>
          </a:xfrm>
          <a:prstGeom prst="rect">
            <a:avLst/>
          </a:prstGeom>
        </p:spPr>
      </p:pic>
      <p:pic>
        <p:nvPicPr>
          <p:cNvPr id="49" name="Picture 48" descr="A close up of a logo  Description generated with high confidence">
            <a:extLst>
              <a:ext uri="{FF2B5EF4-FFF2-40B4-BE49-F238E27FC236}">
                <a16:creationId xmlns:a16="http://schemas.microsoft.com/office/drawing/2014/main" id="{EEF1122F-7AAB-42A9-A7C4-112647CB584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07180" y="2952581"/>
            <a:ext cx="194527" cy="1390870"/>
          </a:xfrm>
          <a:prstGeom prst="rect">
            <a:avLst/>
          </a:prstGeom>
        </p:spPr>
      </p:pic>
      <p:pic>
        <p:nvPicPr>
          <p:cNvPr id="50" name="Picture 49" descr="A close up of a logo  Description generated with high confidence">
            <a:extLst>
              <a:ext uri="{FF2B5EF4-FFF2-40B4-BE49-F238E27FC236}">
                <a16:creationId xmlns:a16="http://schemas.microsoft.com/office/drawing/2014/main" id="{AB92376E-E58B-4513-81AA-BF87BA104BD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26696" y="2952581"/>
            <a:ext cx="194527" cy="1390870"/>
          </a:xfrm>
          <a:prstGeom prst="rect">
            <a:avLst/>
          </a:prstGeom>
        </p:spPr>
      </p:pic>
      <p:sp>
        <p:nvSpPr>
          <p:cNvPr id="77" name="TextBox 76">
            <a:extLst>
              <a:ext uri="{FF2B5EF4-FFF2-40B4-BE49-F238E27FC236}">
                <a16:creationId xmlns:a16="http://schemas.microsoft.com/office/drawing/2014/main" id="{BB71B911-7D61-436B-BADA-98EFBA060923}"/>
              </a:ext>
            </a:extLst>
          </p:cNvPr>
          <p:cNvSpPr txBox="1"/>
          <p:nvPr/>
        </p:nvSpPr>
        <p:spPr bwMode="auto">
          <a:xfrm>
            <a:off x="5569141" y="4686453"/>
            <a:ext cx="89639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Myriad Pro Semibold" charset="0"/>
              </a:rPr>
              <a:t>same</a:t>
            </a:r>
          </a:p>
        </p:txBody>
      </p:sp>
      <p:sp>
        <p:nvSpPr>
          <p:cNvPr id="73" name="TextBox 72">
            <a:extLst>
              <a:ext uri="{FF2B5EF4-FFF2-40B4-BE49-F238E27FC236}">
                <a16:creationId xmlns:a16="http://schemas.microsoft.com/office/drawing/2014/main" id="{D684C0EC-E92D-47B0-AD0A-00D3A63DEC17}"/>
              </a:ext>
            </a:extLst>
          </p:cNvPr>
          <p:cNvSpPr txBox="1"/>
          <p:nvPr/>
        </p:nvSpPr>
        <p:spPr bwMode="auto">
          <a:xfrm>
            <a:off x="9317132" y="4686453"/>
            <a:ext cx="55977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Myriad Pro Semibold" charset="0"/>
              </a:rPr>
              <a:t>30</a:t>
            </a:r>
          </a:p>
        </p:txBody>
      </p:sp>
    </p:spTree>
    <p:extLst>
      <p:ext uri="{BB962C8B-B14F-4D97-AF65-F5344CB8AC3E}">
        <p14:creationId xmlns:p14="http://schemas.microsoft.com/office/powerpoint/2010/main" val="6755740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nodeType="clickEffect">
                                  <p:stCondLst>
                                    <p:cond delay="0"/>
                                  </p:stCondLst>
                                  <p:childTnLst>
                                    <p:set>
                                      <p:cBhvr>
                                        <p:cTn id="14" dur="1" fill="hold">
                                          <p:stCondLst>
                                            <p:cond delay="0"/>
                                          </p:stCondLst>
                                        </p:cTn>
                                        <p:tgtEl>
                                          <p:spTgt spid="50"/>
                                        </p:tgtEl>
                                        <p:attrNameLst>
                                          <p:attrName>style.visibility</p:attrName>
                                        </p:attrNameLst>
                                      </p:cBhvr>
                                      <p:to>
                                        <p:strVal val="visible"/>
                                      </p:to>
                                    </p:set>
                                    <p:animEffect transition="in" filter="wipe(up)">
                                      <p:cBhvr>
                                        <p:cTn id="15" dur="500"/>
                                        <p:tgtEl>
                                          <p:spTgt spid="50"/>
                                        </p:tgtEl>
                                      </p:cBhvr>
                                    </p:animEffect>
                                  </p:childTnLst>
                                </p:cTn>
                              </p:par>
                            </p:childTnLst>
                          </p:cTn>
                        </p:par>
                        <p:par>
                          <p:cTn id="16" fill="hold">
                            <p:stCondLst>
                              <p:cond delay="500"/>
                            </p:stCondLst>
                            <p:childTnLst>
                              <p:par>
                                <p:cTn id="17" presetID="10" presetClass="entr" presetSubtype="0" fill="hold" grpId="0" nodeType="afterEffect">
                                  <p:stCondLst>
                                    <p:cond delay="0"/>
                                  </p:stCondLst>
                                  <p:childTnLst>
                                    <p:set>
                                      <p:cBhvr>
                                        <p:cTn id="18" dur="1" fill="hold">
                                          <p:stCondLst>
                                            <p:cond delay="0"/>
                                          </p:stCondLst>
                                        </p:cTn>
                                        <p:tgtEl>
                                          <p:spTgt spid="77"/>
                                        </p:tgtEl>
                                        <p:attrNameLst>
                                          <p:attrName>style.visibility</p:attrName>
                                        </p:attrNameLst>
                                      </p:cBhvr>
                                      <p:to>
                                        <p:strVal val="visible"/>
                                      </p:to>
                                    </p:set>
                                    <p:animEffect transition="in" filter="fade">
                                      <p:cBhvr>
                                        <p:cTn id="19" dur="500"/>
                                        <p:tgtEl>
                                          <p:spTgt spid="77"/>
                                        </p:tgtEl>
                                      </p:cBhvr>
                                    </p:animEffect>
                                  </p:childTnLst>
                                </p:cTn>
                              </p:par>
                            </p:childTnLst>
                          </p:cTn>
                        </p:par>
                        <p:par>
                          <p:cTn id="20" fill="hold">
                            <p:stCondLst>
                              <p:cond delay="1000"/>
                            </p:stCondLst>
                            <p:childTnLst>
                              <p:par>
                                <p:cTn id="21" presetID="22" presetClass="entr" presetSubtype="1" fill="hold" nodeType="afterEffect">
                                  <p:stCondLst>
                                    <p:cond delay="0"/>
                                  </p:stCondLst>
                                  <p:childTnLst>
                                    <p:set>
                                      <p:cBhvr>
                                        <p:cTn id="22" dur="1" fill="hold">
                                          <p:stCondLst>
                                            <p:cond delay="0"/>
                                          </p:stCondLst>
                                        </p:cTn>
                                        <p:tgtEl>
                                          <p:spTgt spid="49"/>
                                        </p:tgtEl>
                                        <p:attrNameLst>
                                          <p:attrName>style.visibility</p:attrName>
                                        </p:attrNameLst>
                                      </p:cBhvr>
                                      <p:to>
                                        <p:strVal val="visible"/>
                                      </p:to>
                                    </p:set>
                                    <p:animEffect transition="in" filter="wipe(up)">
                                      <p:cBhvr>
                                        <p:cTn id="23" dur="500"/>
                                        <p:tgtEl>
                                          <p:spTgt spid="49"/>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46"/>
                                        </p:tgtEl>
                                        <p:attrNameLst>
                                          <p:attrName>style.visibility</p:attrName>
                                        </p:attrNameLst>
                                      </p:cBhvr>
                                      <p:to>
                                        <p:strVal val="visible"/>
                                      </p:to>
                                    </p:set>
                                    <p:animEffect transition="in" filter="fade">
                                      <p:cBhvr>
                                        <p:cTn id="26" dur="500"/>
                                        <p:tgtEl>
                                          <p:spTgt spid="46"/>
                                        </p:tgtEl>
                                      </p:cBhvr>
                                    </p:animEffect>
                                  </p:childTnLst>
                                </p:cTn>
                              </p:par>
                              <p:par>
                                <p:cTn id="27" presetID="22" presetClass="entr" presetSubtype="1" fill="hold" nodeType="withEffect">
                                  <p:stCondLst>
                                    <p:cond delay="0"/>
                                  </p:stCondLst>
                                  <p:childTnLst>
                                    <p:set>
                                      <p:cBhvr>
                                        <p:cTn id="28" dur="1" fill="hold">
                                          <p:stCondLst>
                                            <p:cond delay="0"/>
                                          </p:stCondLst>
                                        </p:cTn>
                                        <p:tgtEl>
                                          <p:spTgt spid="48"/>
                                        </p:tgtEl>
                                        <p:attrNameLst>
                                          <p:attrName>style.visibility</p:attrName>
                                        </p:attrNameLst>
                                      </p:cBhvr>
                                      <p:to>
                                        <p:strVal val="visible"/>
                                      </p:to>
                                    </p:set>
                                    <p:animEffect transition="in" filter="wipe(up)">
                                      <p:cBhvr>
                                        <p:cTn id="29" dur="500"/>
                                        <p:tgtEl>
                                          <p:spTgt spid="48"/>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47"/>
                                        </p:tgtEl>
                                        <p:attrNameLst>
                                          <p:attrName>style.visibility</p:attrName>
                                        </p:attrNameLst>
                                      </p:cBhvr>
                                      <p:to>
                                        <p:strVal val="visible"/>
                                      </p:to>
                                    </p:set>
                                    <p:animEffect transition="in" filter="fade">
                                      <p:cBhvr>
                                        <p:cTn id="32" dur="500"/>
                                        <p:tgtEl>
                                          <p:spTgt spid="47"/>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0" nodeType="clickEffect">
                                  <p:stCondLst>
                                    <p:cond delay="0"/>
                                  </p:stCondLst>
                                  <p:childTnLst>
                                    <p:animEffect transition="out" filter="fade">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15"/>
                                        </p:tgtEl>
                                      </p:cBhvr>
                                    </p:animEffect>
                                    <p:set>
                                      <p:cBhvr>
                                        <p:cTn id="40" dur="1" fill="hold">
                                          <p:stCondLst>
                                            <p:cond delay="499"/>
                                          </p:stCondLst>
                                        </p:cTn>
                                        <p:tgtEl>
                                          <p:spTgt spid="15"/>
                                        </p:tgtEl>
                                        <p:attrNameLst>
                                          <p:attrName>style.visibility</p:attrName>
                                        </p:attrNameLst>
                                      </p:cBhvr>
                                      <p:to>
                                        <p:strVal val="hidden"/>
                                      </p:to>
                                    </p:set>
                                  </p:childTnLst>
                                </p:cTn>
                              </p:par>
                            </p:childTnLst>
                          </p:cTn>
                        </p:par>
                        <p:par>
                          <p:cTn id="41" fill="hold">
                            <p:stCondLst>
                              <p:cond delay="500"/>
                            </p:stCondLst>
                            <p:childTnLst>
                              <p:par>
                                <p:cTn id="42" presetID="10" presetClass="entr" presetSubtype="0" fill="hold" grpId="0" nodeType="after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fade">
                                      <p:cBhvr>
                                        <p:cTn id="44" dur="500"/>
                                        <p:tgtEl>
                                          <p:spTgt spid="28"/>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73"/>
                                        </p:tgtEl>
                                        <p:attrNameLst>
                                          <p:attrName>style.visibility</p:attrName>
                                        </p:attrNameLst>
                                      </p:cBhvr>
                                      <p:to>
                                        <p:strVal val="visible"/>
                                      </p:to>
                                    </p:set>
                                    <p:animEffect transition="in" filter="fade">
                                      <p:cBhvr>
                                        <p:cTn id="49"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P spid="15" grpId="1"/>
      <p:bldP spid="24" grpId="0"/>
      <p:bldP spid="28" grpId="0"/>
      <p:bldP spid="46" grpId="0"/>
      <p:bldP spid="47" grpId="0"/>
      <p:bldP spid="77" grpId="0"/>
      <p:bldP spid="73" grpId="0"/>
    </p:bld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1.29 Equivalence and compensation – step 5:4</a:t>
            </a:r>
          </a:p>
        </p:txBody>
      </p:sp>
      <p:grpSp>
        <p:nvGrpSpPr>
          <p:cNvPr id="7" name="Group 6">
            <a:extLst>
              <a:ext uri="{FF2B5EF4-FFF2-40B4-BE49-F238E27FC236}">
                <a16:creationId xmlns:a16="http://schemas.microsoft.com/office/drawing/2014/main" id="{DFE1EAF8-3898-4A9B-A9D0-3309AC30EE9A}"/>
              </a:ext>
            </a:extLst>
          </p:cNvPr>
          <p:cNvGrpSpPr/>
          <p:nvPr/>
        </p:nvGrpSpPr>
        <p:grpSpPr>
          <a:xfrm>
            <a:off x="1992151" y="1918583"/>
            <a:ext cx="3314700" cy="2997200"/>
            <a:chOff x="2932080" y="1086813"/>
            <a:chExt cx="3314700" cy="2997200"/>
          </a:xfrm>
        </p:grpSpPr>
        <p:sp>
          <p:nvSpPr>
            <p:cNvPr id="8" name="Oval 7">
              <a:extLst>
                <a:ext uri="{FF2B5EF4-FFF2-40B4-BE49-F238E27FC236}">
                  <a16:creationId xmlns:a16="http://schemas.microsoft.com/office/drawing/2014/main" id="{EFEC2D18-23DF-4F70-AB03-C258D2584E87}"/>
                </a:ext>
              </a:extLst>
            </p:cNvPr>
            <p:cNvSpPr/>
            <p:nvPr/>
          </p:nvSpPr>
          <p:spPr bwMode="auto">
            <a:xfrm>
              <a:off x="3965542" y="1086813"/>
              <a:ext cx="1247775" cy="1247775"/>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latin typeface="Arial" charset="0"/>
              </a:endParaRPr>
            </a:p>
          </p:txBody>
        </p:sp>
        <p:sp>
          <p:nvSpPr>
            <p:cNvPr id="9" name="Oval 8">
              <a:extLst>
                <a:ext uri="{FF2B5EF4-FFF2-40B4-BE49-F238E27FC236}">
                  <a16:creationId xmlns:a16="http://schemas.microsoft.com/office/drawing/2014/main" id="{62C3FD51-4FFB-4B05-9BEE-91752D4C71F3}"/>
                </a:ext>
              </a:extLst>
            </p:cNvPr>
            <p:cNvSpPr/>
            <p:nvPr/>
          </p:nvSpPr>
          <p:spPr bwMode="auto">
            <a:xfrm>
              <a:off x="2932080" y="2836238"/>
              <a:ext cx="1247775" cy="1247775"/>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latin typeface="Arial" charset="0"/>
              </a:endParaRPr>
            </a:p>
          </p:txBody>
        </p:sp>
        <p:sp>
          <p:nvSpPr>
            <p:cNvPr id="10" name="Oval 9">
              <a:extLst>
                <a:ext uri="{FF2B5EF4-FFF2-40B4-BE49-F238E27FC236}">
                  <a16:creationId xmlns:a16="http://schemas.microsoft.com/office/drawing/2014/main" id="{42C16E52-1AFE-4C18-998C-3EF6BA45D616}"/>
                </a:ext>
              </a:extLst>
            </p:cNvPr>
            <p:cNvSpPr/>
            <p:nvPr/>
          </p:nvSpPr>
          <p:spPr bwMode="auto">
            <a:xfrm>
              <a:off x="4999005" y="2836238"/>
              <a:ext cx="1247775" cy="1247775"/>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latin typeface="Arial" charset="0"/>
              </a:endParaRPr>
            </a:p>
          </p:txBody>
        </p:sp>
        <p:cxnSp>
          <p:nvCxnSpPr>
            <p:cNvPr id="11" name="Straight Connector 10">
              <a:extLst>
                <a:ext uri="{FF2B5EF4-FFF2-40B4-BE49-F238E27FC236}">
                  <a16:creationId xmlns:a16="http://schemas.microsoft.com/office/drawing/2014/main" id="{83A0DDF5-9579-455D-99F7-87391BD6E000}"/>
                </a:ext>
              </a:extLst>
            </p:cNvPr>
            <p:cNvCxnSpPr>
              <a:stCxn id="8" idx="3"/>
            </p:cNvCxnSpPr>
            <p:nvPr/>
          </p:nvCxnSpPr>
          <p:spPr bwMode="auto">
            <a:xfrm flipH="1">
              <a:off x="3684562" y="2151856"/>
              <a:ext cx="463712" cy="684382"/>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 name="Straight Connector 11">
              <a:extLst>
                <a:ext uri="{FF2B5EF4-FFF2-40B4-BE49-F238E27FC236}">
                  <a16:creationId xmlns:a16="http://schemas.microsoft.com/office/drawing/2014/main" id="{32E22B02-06FA-46B7-8150-9CEB1800705C}"/>
                </a:ext>
              </a:extLst>
            </p:cNvPr>
            <p:cNvCxnSpPr/>
            <p:nvPr/>
          </p:nvCxnSpPr>
          <p:spPr bwMode="auto">
            <a:xfrm>
              <a:off x="5030585" y="2151856"/>
              <a:ext cx="463712" cy="684382"/>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3" name="TextBox 12">
            <a:extLst>
              <a:ext uri="{FF2B5EF4-FFF2-40B4-BE49-F238E27FC236}">
                <a16:creationId xmlns:a16="http://schemas.microsoft.com/office/drawing/2014/main" id="{1A018F97-1504-4170-A03B-0870D4B3894D}"/>
              </a:ext>
            </a:extLst>
          </p:cNvPr>
          <p:cNvSpPr txBox="1"/>
          <p:nvPr/>
        </p:nvSpPr>
        <p:spPr bwMode="auto">
          <a:xfrm>
            <a:off x="4001612" y="4071211"/>
            <a:ext cx="7344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dirty="0">
                <a:latin typeface="Myriad Pro Semibold"/>
                <a:ea typeface="Myriad Pro Semibold" charset="0"/>
                <a:cs typeface="Myriad Pro Semibold" charset="0"/>
              </a:rPr>
              <a:t>£1.50</a:t>
            </a:r>
          </a:p>
        </p:txBody>
      </p:sp>
      <p:sp>
        <p:nvSpPr>
          <p:cNvPr id="14" name="TextBox 13">
            <a:extLst>
              <a:ext uri="{FF2B5EF4-FFF2-40B4-BE49-F238E27FC236}">
                <a16:creationId xmlns:a16="http://schemas.microsoft.com/office/drawing/2014/main" id="{C731C8B9-16E4-45AB-A396-BE9D723352CC}"/>
              </a:ext>
            </a:extLst>
          </p:cNvPr>
          <p:cNvSpPr txBox="1"/>
          <p:nvPr/>
        </p:nvSpPr>
        <p:spPr bwMode="auto">
          <a:xfrm>
            <a:off x="4569357" y="4071211"/>
            <a:ext cx="80502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dirty="0">
                <a:solidFill>
                  <a:srgbClr val="959595"/>
                </a:solidFill>
                <a:latin typeface="Comic Sans MS" panose="030F0702030302020204" pitchFamily="66" charset="0"/>
                <a:ea typeface="Myriad Pro Semibold" charset="0"/>
                <a:cs typeface="Arial" panose="020B0604020202020204" pitchFamily="34" charset="0"/>
              </a:rPr>
              <a:t>+</a:t>
            </a:r>
            <a:r>
              <a:rPr lang="en-GB" sz="1400" dirty="0">
                <a:solidFill>
                  <a:srgbClr val="959595"/>
                </a:solidFill>
                <a:latin typeface="Comic Sans MS" panose="030F0702030302020204" pitchFamily="66" charset="0"/>
                <a:ea typeface="Myriad Pro Semibold" charset="0"/>
                <a:cs typeface="Arial" panose="020B0604020202020204" pitchFamily="34" charset="0"/>
              </a:rPr>
              <a:t> </a:t>
            </a:r>
            <a:r>
              <a:rPr lang="en-GB" dirty="0">
                <a:solidFill>
                  <a:srgbClr val="959595"/>
                </a:solidFill>
                <a:latin typeface="Comic Sans MS" panose="030F0702030302020204" pitchFamily="66" charset="0"/>
                <a:ea typeface="Myriad Pro Semibold" charset="0"/>
                <a:cs typeface="Arial" panose="020B0604020202020204" pitchFamily="34" charset="0"/>
              </a:rPr>
              <a:t>50</a:t>
            </a:r>
            <a:r>
              <a:rPr lang="en-GB" sz="900" dirty="0">
                <a:solidFill>
                  <a:srgbClr val="959595"/>
                </a:solidFill>
                <a:latin typeface="Comic Sans MS" panose="030F0702030302020204" pitchFamily="66" charset="0"/>
                <a:ea typeface="Myriad Pro Semibold" charset="0"/>
                <a:cs typeface="Arial" panose="020B0604020202020204" pitchFamily="34" charset="0"/>
              </a:rPr>
              <a:t> </a:t>
            </a:r>
            <a:r>
              <a:rPr lang="en-GB" dirty="0">
                <a:solidFill>
                  <a:srgbClr val="959595"/>
                </a:solidFill>
                <a:latin typeface="Comic Sans MS" panose="030F0702030302020204" pitchFamily="66" charset="0"/>
                <a:ea typeface="Myriad Pro Semibold" charset="0"/>
                <a:cs typeface="Arial" panose="020B0604020202020204" pitchFamily="34" charset="0"/>
              </a:rPr>
              <a:t>p</a:t>
            </a:r>
            <a:endParaRPr lang="en-GB" dirty="0">
              <a:solidFill>
                <a:srgbClr val="959595"/>
              </a:solidFill>
              <a:latin typeface="Comic Sans MS" panose="030F0702030302020204" pitchFamily="66" charset="0"/>
              <a:ea typeface="Myriad Pro Semibold" charset="0"/>
              <a:cs typeface="Myriad Pro Semibold" charset="0"/>
            </a:endParaRPr>
          </a:p>
        </p:txBody>
      </p:sp>
      <p:sp>
        <p:nvSpPr>
          <p:cNvPr id="15" name="TextBox 14">
            <a:extLst>
              <a:ext uri="{FF2B5EF4-FFF2-40B4-BE49-F238E27FC236}">
                <a16:creationId xmlns:a16="http://schemas.microsoft.com/office/drawing/2014/main" id="{FF1DB5C4-A5E6-4025-AE3A-069C7FDC768D}"/>
              </a:ext>
            </a:extLst>
          </p:cNvPr>
          <p:cNvSpPr txBox="1"/>
          <p:nvPr/>
        </p:nvSpPr>
        <p:spPr bwMode="auto">
          <a:xfrm>
            <a:off x="1924618" y="4071211"/>
            <a:ext cx="7344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dirty="0">
                <a:latin typeface="Myriad Pro Semibold"/>
                <a:ea typeface="Myriad Pro Semibold" charset="0"/>
                <a:cs typeface="Myriad Pro Semibold" charset="0"/>
              </a:rPr>
              <a:t>£3.50</a:t>
            </a:r>
          </a:p>
        </p:txBody>
      </p:sp>
      <p:sp>
        <p:nvSpPr>
          <p:cNvPr id="16" name="TextBox 15">
            <a:extLst>
              <a:ext uri="{FF2B5EF4-FFF2-40B4-BE49-F238E27FC236}">
                <a16:creationId xmlns:a16="http://schemas.microsoft.com/office/drawing/2014/main" id="{D9288D99-61D0-4A45-928F-E3427D7DBE95}"/>
              </a:ext>
            </a:extLst>
          </p:cNvPr>
          <p:cNvSpPr txBox="1"/>
          <p:nvPr/>
        </p:nvSpPr>
        <p:spPr bwMode="auto">
          <a:xfrm>
            <a:off x="2499380" y="4071211"/>
            <a:ext cx="80502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dirty="0">
                <a:solidFill>
                  <a:srgbClr val="959595"/>
                </a:solidFill>
                <a:latin typeface="Comic Sans MS" panose="030F0702030302020204" pitchFamily="66" charset="0"/>
                <a:ea typeface="Myriad Pro Semibold" charset="0"/>
                <a:cs typeface="Arial" panose="020B0604020202020204" pitchFamily="34" charset="0"/>
              </a:rPr>
              <a:t>−</a:t>
            </a:r>
            <a:r>
              <a:rPr lang="en-GB" sz="1600" dirty="0">
                <a:solidFill>
                  <a:srgbClr val="959595"/>
                </a:solidFill>
                <a:latin typeface="Comic Sans MS" panose="030F0702030302020204" pitchFamily="66" charset="0"/>
                <a:ea typeface="Myriad Pro Semibold" charset="0"/>
                <a:cs typeface="Arial" panose="020B0604020202020204" pitchFamily="34" charset="0"/>
              </a:rPr>
              <a:t> </a:t>
            </a:r>
            <a:r>
              <a:rPr lang="en-GB" dirty="0">
                <a:solidFill>
                  <a:srgbClr val="959595"/>
                </a:solidFill>
                <a:latin typeface="Comic Sans MS" panose="030F0702030302020204" pitchFamily="66" charset="0"/>
                <a:ea typeface="Myriad Pro Semibold" charset="0"/>
                <a:cs typeface="Arial" panose="020B0604020202020204" pitchFamily="34" charset="0"/>
              </a:rPr>
              <a:t>50</a:t>
            </a:r>
            <a:r>
              <a:rPr lang="en-GB" sz="900" dirty="0">
                <a:solidFill>
                  <a:srgbClr val="959595"/>
                </a:solidFill>
                <a:latin typeface="Comic Sans MS" panose="030F0702030302020204" pitchFamily="66" charset="0"/>
                <a:ea typeface="Myriad Pro Semibold" charset="0"/>
                <a:cs typeface="Arial" panose="020B0604020202020204" pitchFamily="34" charset="0"/>
              </a:rPr>
              <a:t> </a:t>
            </a:r>
            <a:r>
              <a:rPr lang="en-GB" dirty="0">
                <a:solidFill>
                  <a:srgbClr val="959595"/>
                </a:solidFill>
                <a:latin typeface="Comic Sans MS" panose="030F0702030302020204" pitchFamily="66" charset="0"/>
                <a:ea typeface="Myriad Pro Semibold" charset="0"/>
                <a:cs typeface="Arial" panose="020B0604020202020204" pitchFamily="34" charset="0"/>
              </a:rPr>
              <a:t>p</a:t>
            </a:r>
            <a:endParaRPr lang="en-GB" dirty="0">
              <a:solidFill>
                <a:srgbClr val="959595"/>
              </a:solidFill>
              <a:latin typeface="Comic Sans MS" panose="030F0702030302020204" pitchFamily="66" charset="0"/>
              <a:ea typeface="Myriad Pro Semibold" charset="0"/>
              <a:cs typeface="Myriad Pro Semibold" charset="0"/>
            </a:endParaRPr>
          </a:p>
        </p:txBody>
      </p:sp>
      <p:sp>
        <p:nvSpPr>
          <p:cNvPr id="17" name="TextBox 16">
            <a:extLst>
              <a:ext uri="{FF2B5EF4-FFF2-40B4-BE49-F238E27FC236}">
                <a16:creationId xmlns:a16="http://schemas.microsoft.com/office/drawing/2014/main" id="{CDEA7ED9-0469-48B4-9CA0-DCB4C42DD404}"/>
              </a:ext>
            </a:extLst>
          </p:cNvPr>
          <p:cNvSpPr txBox="1"/>
          <p:nvPr/>
        </p:nvSpPr>
        <p:spPr bwMode="auto">
          <a:xfrm>
            <a:off x="3432132" y="2344340"/>
            <a:ext cx="4347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dirty="0">
                <a:latin typeface="Myriad Pro Semibold"/>
                <a:ea typeface="Myriad Pro Semibold" charset="0"/>
                <a:cs typeface="Myriad Pro Semibold" charset="0"/>
              </a:rPr>
              <a:t>£5</a:t>
            </a:r>
          </a:p>
        </p:txBody>
      </p:sp>
      <p:sp>
        <p:nvSpPr>
          <p:cNvPr id="18" name="TextBox 17">
            <a:extLst>
              <a:ext uri="{FF2B5EF4-FFF2-40B4-BE49-F238E27FC236}">
                <a16:creationId xmlns:a16="http://schemas.microsoft.com/office/drawing/2014/main" id="{3D0723B3-81C2-45ED-9ED1-D6BE1B1F3A98}"/>
              </a:ext>
            </a:extLst>
          </p:cNvPr>
          <p:cNvSpPr txBox="1"/>
          <p:nvPr/>
        </p:nvSpPr>
        <p:spPr bwMode="auto">
          <a:xfrm>
            <a:off x="4476934" y="4071211"/>
            <a:ext cx="4347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dirty="0">
                <a:latin typeface="Myriad Pro Semibold"/>
                <a:ea typeface="Myriad Pro Semibold" charset="0"/>
                <a:cs typeface="Myriad Pro Semibold" charset="0"/>
              </a:rPr>
              <a:t>£2</a:t>
            </a:r>
          </a:p>
        </p:txBody>
      </p:sp>
      <p:grpSp>
        <p:nvGrpSpPr>
          <p:cNvPr id="21" name="Group 20">
            <a:extLst>
              <a:ext uri="{FF2B5EF4-FFF2-40B4-BE49-F238E27FC236}">
                <a16:creationId xmlns:a16="http://schemas.microsoft.com/office/drawing/2014/main" id="{2151ABD2-B8E0-4DEB-93BC-15C7A1AA654E}"/>
              </a:ext>
            </a:extLst>
          </p:cNvPr>
          <p:cNvGrpSpPr/>
          <p:nvPr/>
        </p:nvGrpSpPr>
        <p:grpSpPr>
          <a:xfrm>
            <a:off x="5764914" y="2147915"/>
            <a:ext cx="4309367" cy="461665"/>
            <a:chOff x="2530351" y="3429000"/>
            <a:chExt cx="4309367" cy="461665"/>
          </a:xfrm>
        </p:grpSpPr>
        <p:grpSp>
          <p:nvGrpSpPr>
            <p:cNvPr id="22" name="Group 21">
              <a:extLst>
                <a:ext uri="{FF2B5EF4-FFF2-40B4-BE49-F238E27FC236}">
                  <a16:creationId xmlns:a16="http://schemas.microsoft.com/office/drawing/2014/main" id="{495EB619-9683-45BC-9D78-5C3C8AF69825}"/>
                </a:ext>
              </a:extLst>
            </p:cNvPr>
            <p:cNvGrpSpPr/>
            <p:nvPr/>
          </p:nvGrpSpPr>
          <p:grpSpPr>
            <a:xfrm>
              <a:off x="5303461" y="3429000"/>
              <a:ext cx="1536257" cy="461665"/>
              <a:chOff x="5303461" y="3834642"/>
              <a:chExt cx="1536257" cy="461665"/>
            </a:xfrm>
          </p:grpSpPr>
          <p:sp>
            <p:nvSpPr>
              <p:cNvPr id="27" name="TextBox 26">
                <a:extLst>
                  <a:ext uri="{FF2B5EF4-FFF2-40B4-BE49-F238E27FC236}">
                    <a16:creationId xmlns:a16="http://schemas.microsoft.com/office/drawing/2014/main" id="{A988ADB2-5ACA-4034-953A-CE6B7FBC7AB4}"/>
                  </a:ext>
                </a:extLst>
              </p:cNvPr>
              <p:cNvSpPr txBox="1"/>
              <p:nvPr/>
            </p:nvSpPr>
            <p:spPr bwMode="auto">
              <a:xfrm>
                <a:off x="5920877" y="3834642"/>
                <a:ext cx="91884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£1.50</a:t>
                </a:r>
              </a:p>
            </p:txBody>
          </p:sp>
          <p:sp>
            <p:nvSpPr>
              <p:cNvPr id="28" name="TextBox 27">
                <a:extLst>
                  <a:ext uri="{FF2B5EF4-FFF2-40B4-BE49-F238E27FC236}">
                    <a16:creationId xmlns:a16="http://schemas.microsoft.com/office/drawing/2014/main" id="{BFB38B3E-B2EC-47B8-A3FA-0DFBDF72640A}"/>
                  </a:ext>
                </a:extLst>
              </p:cNvPr>
              <p:cNvSpPr txBox="1"/>
              <p:nvPr/>
            </p:nvSpPr>
            <p:spPr bwMode="auto">
              <a:xfrm>
                <a:off x="5303461" y="3834642"/>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a:t>
                </a:r>
              </a:p>
            </p:txBody>
          </p:sp>
        </p:grpSp>
        <p:grpSp>
          <p:nvGrpSpPr>
            <p:cNvPr id="23" name="Group 22">
              <a:extLst>
                <a:ext uri="{FF2B5EF4-FFF2-40B4-BE49-F238E27FC236}">
                  <a16:creationId xmlns:a16="http://schemas.microsoft.com/office/drawing/2014/main" id="{E9F6624C-7BDD-4B6C-A296-4E6B6365029F}"/>
                </a:ext>
              </a:extLst>
            </p:cNvPr>
            <p:cNvGrpSpPr/>
            <p:nvPr/>
          </p:nvGrpSpPr>
          <p:grpSpPr>
            <a:xfrm>
              <a:off x="2530351" y="3429000"/>
              <a:ext cx="2614214" cy="461665"/>
              <a:chOff x="2530351" y="3834642"/>
              <a:chExt cx="2614214" cy="461665"/>
            </a:xfrm>
          </p:grpSpPr>
          <p:sp>
            <p:nvSpPr>
              <p:cNvPr id="24" name="TextBox 23">
                <a:extLst>
                  <a:ext uri="{FF2B5EF4-FFF2-40B4-BE49-F238E27FC236}">
                    <a16:creationId xmlns:a16="http://schemas.microsoft.com/office/drawing/2014/main" id="{AC106DA0-E791-4428-9D6B-8760D7E5A08D}"/>
                  </a:ext>
                </a:extLst>
              </p:cNvPr>
              <p:cNvSpPr txBox="1"/>
              <p:nvPr/>
            </p:nvSpPr>
            <p:spPr bwMode="auto">
              <a:xfrm>
                <a:off x="2530351" y="3834642"/>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£5</a:t>
                </a:r>
              </a:p>
            </p:txBody>
          </p:sp>
          <p:sp>
            <p:nvSpPr>
              <p:cNvPr id="25" name="TextBox 24">
                <a:extLst>
                  <a:ext uri="{FF2B5EF4-FFF2-40B4-BE49-F238E27FC236}">
                    <a16:creationId xmlns:a16="http://schemas.microsoft.com/office/drawing/2014/main" id="{5778A73C-E86B-4E14-8469-4CA818DA22A8}"/>
                  </a:ext>
                </a:extLst>
              </p:cNvPr>
              <p:cNvSpPr txBox="1"/>
              <p:nvPr/>
            </p:nvSpPr>
            <p:spPr bwMode="auto">
              <a:xfrm>
                <a:off x="4225724" y="3834642"/>
                <a:ext cx="91884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£3.50</a:t>
                </a:r>
              </a:p>
            </p:txBody>
          </p:sp>
          <p:sp>
            <p:nvSpPr>
              <p:cNvPr id="26" name="TextBox 25">
                <a:extLst>
                  <a:ext uri="{FF2B5EF4-FFF2-40B4-BE49-F238E27FC236}">
                    <a16:creationId xmlns:a16="http://schemas.microsoft.com/office/drawing/2014/main" id="{1F11F549-04F9-4176-8754-38B6148606C8}"/>
                  </a:ext>
                </a:extLst>
              </p:cNvPr>
              <p:cNvSpPr txBox="1"/>
              <p:nvPr/>
            </p:nvSpPr>
            <p:spPr bwMode="auto">
              <a:xfrm>
                <a:off x="3549594" y="3834642"/>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Arial" panose="020B0604020202020204" pitchFamily="34" charset="0"/>
                    <a:ea typeface="Myriad Pro Semibold" charset="0"/>
                    <a:cs typeface="Arial" panose="020B0604020202020204" pitchFamily="34" charset="0"/>
                  </a:rPr>
                  <a:t>−</a:t>
                </a:r>
                <a:endParaRPr lang="en-GB" sz="2400" dirty="0">
                  <a:latin typeface="Myriad Pro Semibold"/>
                  <a:ea typeface="Myriad Pro Semibold" charset="0"/>
                  <a:cs typeface="Myriad Pro Semibold" charset="0"/>
                </a:endParaRPr>
              </a:p>
            </p:txBody>
          </p:sp>
        </p:grpSp>
      </p:grpSp>
      <p:sp>
        <p:nvSpPr>
          <p:cNvPr id="29" name="TextBox 28">
            <a:extLst>
              <a:ext uri="{FF2B5EF4-FFF2-40B4-BE49-F238E27FC236}">
                <a16:creationId xmlns:a16="http://schemas.microsoft.com/office/drawing/2014/main" id="{96BD26FE-0FCA-4BC9-9F25-71ADC9837CBB}"/>
              </a:ext>
            </a:extLst>
          </p:cNvPr>
          <p:cNvSpPr txBox="1"/>
          <p:nvPr/>
        </p:nvSpPr>
        <p:spPr bwMode="auto">
          <a:xfrm>
            <a:off x="7903512" y="3417185"/>
            <a:ext cx="10422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Arial" panose="020B0604020202020204" pitchFamily="34" charset="0"/>
                <a:ea typeface="Myriad Pro Semibold" charset="0"/>
                <a:cs typeface="Arial" panose="020B0604020202020204" pitchFamily="34" charset="0"/>
              </a:rPr>
              <a:t>−</a:t>
            </a:r>
            <a:r>
              <a:rPr lang="en-GB" sz="2400" dirty="0">
                <a:solidFill>
                  <a:srgbClr val="959595"/>
                </a:solidFill>
                <a:latin typeface="Comic Sans MS" panose="030F0702030302020204" pitchFamily="66" charset="0"/>
                <a:ea typeface="Myriad Pro Semibold" charset="0"/>
                <a:cs typeface="Arial" panose="020B0604020202020204" pitchFamily="34" charset="0"/>
              </a:rPr>
              <a:t> 50</a:t>
            </a:r>
            <a:r>
              <a:rPr lang="en-GB" sz="1200" dirty="0">
                <a:solidFill>
                  <a:srgbClr val="959595"/>
                </a:solidFill>
                <a:latin typeface="Comic Sans MS" panose="030F0702030302020204" pitchFamily="66" charset="0"/>
                <a:ea typeface="Myriad Pro Semibold" charset="0"/>
                <a:cs typeface="Arial" panose="020B0604020202020204" pitchFamily="34" charset="0"/>
              </a:rPr>
              <a:t> </a:t>
            </a:r>
            <a:r>
              <a:rPr lang="en-GB" sz="2400" dirty="0">
                <a:solidFill>
                  <a:srgbClr val="959595"/>
                </a:solidFill>
                <a:latin typeface="Comic Sans MS" panose="030F0702030302020204" pitchFamily="66" charset="0"/>
                <a:ea typeface="Myriad Pro Semibold" charset="0"/>
                <a:cs typeface="Arial" panose="020B0604020202020204" pitchFamily="34" charset="0"/>
              </a:rPr>
              <a:t>p</a:t>
            </a:r>
            <a:endParaRPr lang="en-GB" sz="2400" dirty="0">
              <a:solidFill>
                <a:srgbClr val="959595"/>
              </a:solidFill>
              <a:latin typeface="Comic Sans MS" panose="030F0702030302020204" pitchFamily="66" charset="0"/>
              <a:ea typeface="Myriad Pro Semibold" charset="0"/>
              <a:cs typeface="Myriad Pro Semibold" charset="0"/>
            </a:endParaRPr>
          </a:p>
        </p:txBody>
      </p:sp>
      <p:sp>
        <p:nvSpPr>
          <p:cNvPr id="30" name="TextBox 29">
            <a:extLst>
              <a:ext uri="{FF2B5EF4-FFF2-40B4-BE49-F238E27FC236}">
                <a16:creationId xmlns:a16="http://schemas.microsoft.com/office/drawing/2014/main" id="{1935E7E0-3B68-4655-BADC-69CCD9B33F78}"/>
              </a:ext>
            </a:extLst>
          </p:cNvPr>
          <p:cNvSpPr txBox="1"/>
          <p:nvPr/>
        </p:nvSpPr>
        <p:spPr bwMode="auto">
          <a:xfrm>
            <a:off x="9600758" y="3417185"/>
            <a:ext cx="10102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+ 50</a:t>
            </a:r>
            <a:r>
              <a:rPr lang="en-GB" sz="1200" dirty="0">
                <a:solidFill>
                  <a:srgbClr val="959595"/>
                </a:solidFill>
                <a:latin typeface="Comic Sans MS" panose="030F0702030302020204" pitchFamily="66" charset="0"/>
                <a:ea typeface="Myriad Pro Semibold" charset="0"/>
                <a:cs typeface="Arial" panose="020B0604020202020204" pitchFamily="34" charset="0"/>
              </a:rPr>
              <a:t> </a:t>
            </a:r>
            <a:r>
              <a:rPr lang="en-GB" sz="2400" dirty="0">
                <a:solidFill>
                  <a:srgbClr val="959595"/>
                </a:solidFill>
                <a:latin typeface="Comic Sans MS" panose="030F0702030302020204" pitchFamily="66" charset="0"/>
                <a:ea typeface="Myriad Pro Semibold" charset="0"/>
                <a:cs typeface="Arial" panose="020B0604020202020204" pitchFamily="34" charset="0"/>
              </a:rPr>
              <a:t>p</a:t>
            </a:r>
            <a:endParaRPr lang="en-GB" sz="2400" dirty="0">
              <a:solidFill>
                <a:srgbClr val="959595"/>
              </a:solidFill>
              <a:latin typeface="Comic Sans MS" panose="030F0702030302020204" pitchFamily="66" charset="0"/>
              <a:ea typeface="Myriad Pro Semibold" charset="0"/>
              <a:cs typeface="Myriad Pro Semibold" charset="0"/>
            </a:endParaRPr>
          </a:p>
        </p:txBody>
      </p:sp>
      <p:pic>
        <p:nvPicPr>
          <p:cNvPr id="31" name="Picture 30" descr="A close up of a logo  Description generated with high confidence">
            <a:extLst>
              <a:ext uri="{FF2B5EF4-FFF2-40B4-BE49-F238E27FC236}">
                <a16:creationId xmlns:a16="http://schemas.microsoft.com/office/drawing/2014/main" id="{4960AE0F-51CB-478F-AEE4-54EC859F3A3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10914" y="2952581"/>
            <a:ext cx="194527" cy="1390870"/>
          </a:xfrm>
          <a:prstGeom prst="rect">
            <a:avLst/>
          </a:prstGeom>
        </p:spPr>
      </p:pic>
      <p:pic>
        <p:nvPicPr>
          <p:cNvPr id="32" name="Picture 31" descr="A close up of a logo  Description generated with high confidence">
            <a:extLst>
              <a:ext uri="{FF2B5EF4-FFF2-40B4-BE49-F238E27FC236}">
                <a16:creationId xmlns:a16="http://schemas.microsoft.com/office/drawing/2014/main" id="{1532902E-9BDA-48F0-A828-F94AAC38503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07180" y="2952581"/>
            <a:ext cx="194527" cy="1390870"/>
          </a:xfrm>
          <a:prstGeom prst="rect">
            <a:avLst/>
          </a:prstGeom>
        </p:spPr>
      </p:pic>
      <p:pic>
        <p:nvPicPr>
          <p:cNvPr id="33" name="Picture 32" descr="A close up of a logo  Description generated with high confidence">
            <a:extLst>
              <a:ext uri="{FF2B5EF4-FFF2-40B4-BE49-F238E27FC236}">
                <a16:creationId xmlns:a16="http://schemas.microsoft.com/office/drawing/2014/main" id="{FE101D8D-DD7D-4590-8A2E-34EAD862762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26696" y="2952581"/>
            <a:ext cx="194527" cy="1390870"/>
          </a:xfrm>
          <a:prstGeom prst="rect">
            <a:avLst/>
          </a:prstGeom>
        </p:spPr>
      </p:pic>
      <p:sp>
        <p:nvSpPr>
          <p:cNvPr id="41" name="TextBox 40">
            <a:extLst>
              <a:ext uri="{FF2B5EF4-FFF2-40B4-BE49-F238E27FC236}">
                <a16:creationId xmlns:a16="http://schemas.microsoft.com/office/drawing/2014/main" id="{7F13AB39-FD66-4AEA-AF21-E61373F8C125}"/>
              </a:ext>
            </a:extLst>
          </p:cNvPr>
          <p:cNvSpPr txBox="1"/>
          <p:nvPr/>
        </p:nvSpPr>
        <p:spPr bwMode="auto">
          <a:xfrm>
            <a:off x="5568339" y="4686453"/>
            <a:ext cx="8980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same</a:t>
            </a:r>
            <a:endParaRPr lang="en-GB" sz="2400" dirty="0">
              <a:latin typeface="Myriad Pro Semibold"/>
              <a:ea typeface="Myriad Pro Semibold" charset="0"/>
              <a:cs typeface="Myriad Pro Semibold" charset="0"/>
            </a:endParaRPr>
          </a:p>
        </p:txBody>
      </p:sp>
      <p:sp>
        <p:nvSpPr>
          <p:cNvPr id="37" name="TextBox 36">
            <a:extLst>
              <a:ext uri="{FF2B5EF4-FFF2-40B4-BE49-F238E27FC236}">
                <a16:creationId xmlns:a16="http://schemas.microsoft.com/office/drawing/2014/main" id="{E812DBFB-7C5E-4FE5-B783-60DDF228BF9C}"/>
              </a:ext>
            </a:extLst>
          </p:cNvPr>
          <p:cNvSpPr txBox="1"/>
          <p:nvPr/>
        </p:nvSpPr>
        <p:spPr bwMode="auto">
          <a:xfrm>
            <a:off x="9289080" y="4686453"/>
            <a:ext cx="61587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Myriad Pro Semibold" charset="0"/>
              </a:rPr>
              <a:t>£2</a:t>
            </a:r>
          </a:p>
        </p:txBody>
      </p:sp>
    </p:spTree>
    <p:extLst>
      <p:ext uri="{BB962C8B-B14F-4D97-AF65-F5344CB8AC3E}">
        <p14:creationId xmlns:p14="http://schemas.microsoft.com/office/powerpoint/2010/main" val="39510186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nodeType="click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wipe(up)">
                                      <p:cBhvr>
                                        <p:cTn id="15" dur="500"/>
                                        <p:tgtEl>
                                          <p:spTgt spid="33"/>
                                        </p:tgtEl>
                                      </p:cBhvr>
                                    </p:animEffect>
                                  </p:childTnLst>
                                </p:cTn>
                              </p:par>
                            </p:childTnLst>
                          </p:cTn>
                        </p:par>
                        <p:par>
                          <p:cTn id="16" fill="hold">
                            <p:stCondLst>
                              <p:cond delay="500"/>
                            </p:stCondLst>
                            <p:childTnLst>
                              <p:par>
                                <p:cTn id="17" presetID="10" presetClass="entr" presetSubtype="0" fill="hold" grpId="0" nodeType="after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fade">
                                      <p:cBhvr>
                                        <p:cTn id="19" dur="500"/>
                                        <p:tgtEl>
                                          <p:spTgt spid="41"/>
                                        </p:tgtEl>
                                      </p:cBhvr>
                                    </p:animEffect>
                                  </p:childTnLst>
                                </p:cTn>
                              </p:par>
                            </p:childTnLst>
                          </p:cTn>
                        </p:par>
                        <p:par>
                          <p:cTn id="20" fill="hold">
                            <p:stCondLst>
                              <p:cond delay="1000"/>
                            </p:stCondLst>
                            <p:childTnLst>
                              <p:par>
                                <p:cTn id="21" presetID="22" presetClass="entr" presetSubtype="1" fill="hold" nodeType="after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wipe(up)">
                                      <p:cBhvr>
                                        <p:cTn id="23" dur="500"/>
                                        <p:tgtEl>
                                          <p:spTgt spid="32"/>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fade">
                                      <p:cBhvr>
                                        <p:cTn id="26" dur="500"/>
                                        <p:tgtEl>
                                          <p:spTgt spid="29"/>
                                        </p:tgtEl>
                                      </p:cBhvr>
                                    </p:animEffect>
                                  </p:childTnLst>
                                </p:cTn>
                              </p:par>
                              <p:par>
                                <p:cTn id="27" presetID="22" presetClass="entr" presetSubtype="1" fill="hold" nodeType="withEffect">
                                  <p:stCondLst>
                                    <p:cond delay="0"/>
                                  </p:stCondLst>
                                  <p:childTnLst>
                                    <p:set>
                                      <p:cBhvr>
                                        <p:cTn id="28" dur="1" fill="hold">
                                          <p:stCondLst>
                                            <p:cond delay="0"/>
                                          </p:stCondLst>
                                        </p:cTn>
                                        <p:tgtEl>
                                          <p:spTgt spid="31"/>
                                        </p:tgtEl>
                                        <p:attrNameLst>
                                          <p:attrName>style.visibility</p:attrName>
                                        </p:attrNameLst>
                                      </p:cBhvr>
                                      <p:to>
                                        <p:strVal val="visible"/>
                                      </p:to>
                                    </p:set>
                                    <p:animEffect transition="in" filter="wipe(up)">
                                      <p:cBhvr>
                                        <p:cTn id="29" dur="500"/>
                                        <p:tgtEl>
                                          <p:spTgt spid="31"/>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fade">
                                      <p:cBhvr>
                                        <p:cTn id="32" dur="500"/>
                                        <p:tgtEl>
                                          <p:spTgt spid="30"/>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0" nodeType="clickEffect">
                                  <p:stCondLst>
                                    <p:cond delay="0"/>
                                  </p:stCondLst>
                                  <p:childTnLst>
                                    <p:animEffect transition="out" filter="fade">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14"/>
                                        </p:tgtEl>
                                      </p:cBhvr>
                                    </p:animEffect>
                                    <p:set>
                                      <p:cBhvr>
                                        <p:cTn id="40" dur="1" fill="hold">
                                          <p:stCondLst>
                                            <p:cond delay="499"/>
                                          </p:stCondLst>
                                        </p:cTn>
                                        <p:tgtEl>
                                          <p:spTgt spid="14"/>
                                        </p:tgtEl>
                                        <p:attrNameLst>
                                          <p:attrName>style.visibility</p:attrName>
                                        </p:attrNameLst>
                                      </p:cBhvr>
                                      <p:to>
                                        <p:strVal val="hidden"/>
                                      </p:to>
                                    </p:set>
                                  </p:childTnLst>
                                </p:cTn>
                              </p:par>
                            </p:childTnLst>
                          </p:cTn>
                        </p:par>
                        <p:par>
                          <p:cTn id="41" fill="hold">
                            <p:stCondLst>
                              <p:cond delay="500"/>
                            </p:stCondLst>
                            <p:childTnLst>
                              <p:par>
                                <p:cTn id="42" presetID="10" presetClass="entr" presetSubtype="0" fill="hold" grpId="0" nodeType="after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fade">
                                      <p:cBhvr>
                                        <p:cTn id="44" dur="500"/>
                                        <p:tgtEl>
                                          <p:spTgt spid="18"/>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37"/>
                                        </p:tgtEl>
                                        <p:attrNameLst>
                                          <p:attrName>style.visibility</p:attrName>
                                        </p:attrNameLst>
                                      </p:cBhvr>
                                      <p:to>
                                        <p:strVal val="visible"/>
                                      </p:to>
                                    </p:set>
                                    <p:animEffect transition="in" filter="fade">
                                      <p:cBhvr>
                                        <p:cTn id="49"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4" grpId="1"/>
      <p:bldP spid="16" grpId="0"/>
      <p:bldP spid="18" grpId="0"/>
      <p:bldP spid="29" grpId="0"/>
      <p:bldP spid="30" grpId="0"/>
      <p:bldP spid="41" grpId="0"/>
      <p:bldP spid="3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75FFEC1-700B-4EAC-98B4-ED5B0B3994C8}"/>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333176" y="2632810"/>
            <a:ext cx="7542754" cy="1620063"/>
          </a:xfrm>
          <a:prstGeom prst="rect">
            <a:avLst/>
          </a:prstGeom>
        </p:spPr>
      </p:pic>
      <p:sp>
        <p:nvSpPr>
          <p:cNvPr id="6" name="TextBox 5">
            <a:extLst>
              <a:ext uri="{FF2B5EF4-FFF2-40B4-BE49-F238E27FC236}">
                <a16:creationId xmlns:a16="http://schemas.microsoft.com/office/drawing/2014/main" id="{6471FA19-0497-42CE-BD52-D28450E52B49}"/>
              </a:ext>
            </a:extLst>
          </p:cNvPr>
          <p:cNvSpPr txBox="1"/>
          <p:nvPr/>
        </p:nvSpPr>
        <p:spPr>
          <a:xfrm>
            <a:off x="4995323" y="4282441"/>
            <a:ext cx="2048959" cy="461665"/>
          </a:xfrm>
          <a:prstGeom prst="rect">
            <a:avLst/>
          </a:prstGeom>
          <a:noFill/>
        </p:spPr>
        <p:txBody>
          <a:bodyPr wrap="none" rtlCol="0">
            <a:spAutoFit/>
          </a:bodyPr>
          <a:lstStyle/>
          <a:p>
            <a:pPr algn="ctr"/>
            <a:r>
              <a:rPr lang="en-GB" sz="2400" i="1" dirty="0">
                <a:latin typeface="Myriad Pro" panose="020B0703030403020204" pitchFamily="34" charset="0"/>
              </a:rPr>
              <a:t>3 × w + b = o</a:t>
            </a:r>
            <a:endParaRPr lang="en-GB" sz="2400" i="1" dirty="0">
              <a:latin typeface="Myriad Pro" panose="020B0703030403020204" pitchFamily="34" charset="0"/>
              <a:cs typeface="Myanmar Text" panose="020B0502040204020203" pitchFamily="34" charset="0"/>
            </a:endParaRPr>
          </a:p>
        </p:txBody>
      </p:sp>
      <p:sp>
        <p:nvSpPr>
          <p:cNvPr id="2" name="Text Placeholder 1"/>
          <p:cNvSpPr>
            <a:spLocks noGrp="1"/>
          </p:cNvSpPr>
          <p:nvPr>
            <p:ph type="body" sz="quarter" idx="11"/>
          </p:nvPr>
        </p:nvSpPr>
        <p:spPr/>
        <p:txBody>
          <a:bodyPr/>
          <a:lstStyle/>
          <a:p>
            <a:r>
              <a:rPr lang="en-GB" dirty="0"/>
              <a:t>1.28 Common structures </a:t>
            </a:r>
            <a:r>
              <a:rPr lang="en-US" dirty="0"/>
              <a:t>– step 1:2</a:t>
            </a:r>
          </a:p>
        </p:txBody>
      </p:sp>
      <p:sp>
        <p:nvSpPr>
          <p:cNvPr id="9" name="TextBox 8">
            <a:extLst>
              <a:ext uri="{FF2B5EF4-FFF2-40B4-BE49-F238E27FC236}">
                <a16:creationId xmlns:a16="http://schemas.microsoft.com/office/drawing/2014/main" id="{720093B8-A1E7-40D7-8258-B3E0B0138DD6}"/>
              </a:ext>
            </a:extLst>
          </p:cNvPr>
          <p:cNvSpPr txBox="1"/>
          <p:nvPr/>
        </p:nvSpPr>
        <p:spPr>
          <a:xfrm>
            <a:off x="4666710" y="4670811"/>
            <a:ext cx="2706190" cy="830997"/>
          </a:xfrm>
          <a:prstGeom prst="rect">
            <a:avLst/>
          </a:prstGeom>
          <a:noFill/>
        </p:spPr>
        <p:txBody>
          <a:bodyPr wrap="none" rtlCol="0">
            <a:spAutoFit/>
          </a:bodyPr>
          <a:lstStyle/>
          <a:p>
            <a:pPr algn="ctr"/>
            <a:r>
              <a:rPr lang="en-GB" sz="2400" dirty="0">
                <a:latin typeface="Myriad Pro" panose="020B0503030403020204" pitchFamily="34" charset="0"/>
                <a:cs typeface="Myanmar Text" panose="020B0502040204020203" pitchFamily="34" charset="0"/>
              </a:rPr>
              <a:t>or</a:t>
            </a:r>
            <a:r>
              <a:rPr lang="en-GB" sz="2400" i="1" dirty="0">
                <a:latin typeface="Myriad Pro" panose="020B0503030403020204" pitchFamily="34" charset="0"/>
                <a:cs typeface="Myanmar Text" panose="020B0502040204020203" pitchFamily="34" charset="0"/>
              </a:rPr>
              <a:t> </a:t>
            </a:r>
            <a:br>
              <a:rPr lang="en-GB" sz="2400" i="1" dirty="0">
                <a:latin typeface="Myriad Pro" panose="020B0503030403020204" pitchFamily="34" charset="0"/>
                <a:cs typeface="Myanmar Text" panose="020B0502040204020203" pitchFamily="34" charset="0"/>
              </a:rPr>
            </a:br>
            <a:r>
              <a:rPr lang="en-GB" sz="2400" i="1" dirty="0">
                <a:latin typeface="Myriad Pro" panose="020B0503030403020204" pitchFamily="34" charset="0"/>
              </a:rPr>
              <a:t>w + w + w + b = o</a:t>
            </a:r>
            <a:endParaRPr lang="en-GB" sz="2400" i="1" dirty="0">
              <a:latin typeface="Myriad Pro" panose="020B0503030403020204" pitchFamily="34" charset="0"/>
              <a:cs typeface="Myanmar Text" panose="020B0502040204020203" pitchFamily="34" charset="0"/>
            </a:endParaRPr>
          </a:p>
        </p:txBody>
      </p:sp>
    </p:spTree>
    <p:extLst>
      <p:ext uri="{BB962C8B-B14F-4D97-AF65-F5344CB8AC3E}">
        <p14:creationId xmlns:p14="http://schemas.microsoft.com/office/powerpoint/2010/main" val="27550228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6, Unit 1, Learning Outcome 28</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2931175011"/>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28</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calculate the difference using their knowledge of an adjusted subtrahend (2)</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1012421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6, Unit 1, Learning Outcome 28</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3"/>
              </a:rPr>
              <a:t>1.29 Using equivalence and the compensation category to calculate</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1868566395"/>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5</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5:6 – 5:7</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46-47</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4"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10" name="Picture Placeholder 9" descr="A picture containing text  Description automatically generated">
            <a:extLst>
              <a:ext uri="{FF2B5EF4-FFF2-40B4-BE49-F238E27FC236}">
                <a16:creationId xmlns:a16="http://schemas.microsoft.com/office/drawing/2014/main" id="{96CB3017-4620-4465-BCF5-EAF71C596A98}"/>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222" b="222"/>
          <a:stretch>
            <a:fillRect/>
          </a:stretch>
        </p:blipFill>
        <p:spPr/>
      </p:pic>
    </p:spTree>
    <p:extLst>
      <p:ext uri="{BB962C8B-B14F-4D97-AF65-F5344CB8AC3E}">
        <p14:creationId xmlns:p14="http://schemas.microsoft.com/office/powerpoint/2010/main" val="40262318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6DF88723-3044-47C0-B1BB-97FF5312926D}"/>
              </a:ext>
            </a:extLst>
          </p:cNvPr>
          <p:cNvSpPr txBox="1"/>
          <p:nvPr/>
        </p:nvSpPr>
        <p:spPr bwMode="auto">
          <a:xfrm>
            <a:off x="3063221" y="1048662"/>
            <a:ext cx="132600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Semibold"/>
                <a:ea typeface="Myriad Pro Semibold" charset="0"/>
                <a:cs typeface="Myriad Pro Semibold" charset="0"/>
              </a:rPr>
              <a:t>375,861</a:t>
            </a:r>
          </a:p>
        </p:txBody>
      </p:sp>
      <p:sp>
        <p:nvSpPr>
          <p:cNvPr id="2" name="Text Placeholder 1"/>
          <p:cNvSpPr>
            <a:spLocks noGrp="1"/>
          </p:cNvSpPr>
          <p:nvPr>
            <p:ph type="body" sz="quarter" idx="11"/>
          </p:nvPr>
        </p:nvSpPr>
        <p:spPr/>
        <p:txBody>
          <a:bodyPr/>
          <a:lstStyle/>
          <a:p>
            <a:r>
              <a:rPr lang="en-US" dirty="0"/>
              <a:t>1.29 Equivalence and compensation – step 5:6</a:t>
            </a:r>
          </a:p>
        </p:txBody>
      </p:sp>
      <p:sp>
        <p:nvSpPr>
          <p:cNvPr id="6" name="TextBox 5">
            <a:extLst>
              <a:ext uri="{FF2B5EF4-FFF2-40B4-BE49-F238E27FC236}">
                <a16:creationId xmlns:a16="http://schemas.microsoft.com/office/drawing/2014/main" id="{E192B44B-DFEC-437C-814E-89A7C4FE23BD}"/>
              </a:ext>
            </a:extLst>
          </p:cNvPr>
          <p:cNvSpPr txBox="1"/>
          <p:nvPr/>
        </p:nvSpPr>
        <p:spPr bwMode="auto">
          <a:xfrm>
            <a:off x="6957144" y="3288581"/>
            <a:ext cx="129554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Myriad Pro Semibold" charset="0"/>
              </a:rPr>
              <a:t>175,861</a:t>
            </a:r>
          </a:p>
        </p:txBody>
      </p:sp>
      <p:sp>
        <p:nvSpPr>
          <p:cNvPr id="7" name="TextBox 6">
            <a:extLst>
              <a:ext uri="{FF2B5EF4-FFF2-40B4-BE49-F238E27FC236}">
                <a16:creationId xmlns:a16="http://schemas.microsoft.com/office/drawing/2014/main" id="{714567FB-211B-41E0-84EB-EDD3436D91DE}"/>
              </a:ext>
            </a:extLst>
          </p:cNvPr>
          <p:cNvSpPr txBox="1"/>
          <p:nvPr/>
        </p:nvSpPr>
        <p:spPr bwMode="auto">
          <a:xfrm>
            <a:off x="4984614" y="3288581"/>
            <a:ext cx="125226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200,000</a:t>
            </a:r>
          </a:p>
        </p:txBody>
      </p:sp>
      <p:sp>
        <p:nvSpPr>
          <p:cNvPr id="8" name="TextBox 7">
            <a:extLst>
              <a:ext uri="{FF2B5EF4-FFF2-40B4-BE49-F238E27FC236}">
                <a16:creationId xmlns:a16="http://schemas.microsoft.com/office/drawing/2014/main" id="{91951C87-A6DF-4F06-A2BB-5F304EDBAA17}"/>
              </a:ext>
            </a:extLst>
          </p:cNvPr>
          <p:cNvSpPr txBox="1"/>
          <p:nvPr/>
        </p:nvSpPr>
        <p:spPr bwMode="auto">
          <a:xfrm>
            <a:off x="3111308" y="3288581"/>
            <a:ext cx="125226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375,861</a:t>
            </a:r>
          </a:p>
        </p:txBody>
      </p:sp>
      <p:sp>
        <p:nvSpPr>
          <p:cNvPr id="9" name="TextBox 8">
            <a:extLst>
              <a:ext uri="{FF2B5EF4-FFF2-40B4-BE49-F238E27FC236}">
                <a16:creationId xmlns:a16="http://schemas.microsoft.com/office/drawing/2014/main" id="{E03D46BE-F246-4F29-9FE4-257D47CBFE05}"/>
              </a:ext>
            </a:extLst>
          </p:cNvPr>
          <p:cNvSpPr txBox="1"/>
          <p:nvPr/>
        </p:nvSpPr>
        <p:spPr bwMode="auto">
          <a:xfrm>
            <a:off x="4486416" y="3288581"/>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Arial" panose="020B0604020202020204" pitchFamily="34" charset="0"/>
                <a:ea typeface="Myriad Pro Semibold" charset="0"/>
                <a:cs typeface="Arial" panose="020B0604020202020204" pitchFamily="34" charset="0"/>
              </a:rPr>
              <a:t>−</a:t>
            </a:r>
            <a:endParaRPr lang="en-GB" sz="2400" dirty="0">
              <a:latin typeface="Myriad Pro Semibold"/>
              <a:ea typeface="Myriad Pro Semibold" charset="0"/>
              <a:cs typeface="Myriad Pro Semibold" charset="0"/>
            </a:endParaRPr>
          </a:p>
        </p:txBody>
      </p:sp>
      <p:sp>
        <p:nvSpPr>
          <p:cNvPr id="10" name="TextBox 9">
            <a:extLst>
              <a:ext uri="{FF2B5EF4-FFF2-40B4-BE49-F238E27FC236}">
                <a16:creationId xmlns:a16="http://schemas.microsoft.com/office/drawing/2014/main" id="{AADED689-E7A6-4EBA-8801-7EFD5D4E3322}"/>
              </a:ext>
            </a:extLst>
          </p:cNvPr>
          <p:cNvSpPr txBox="1"/>
          <p:nvPr/>
        </p:nvSpPr>
        <p:spPr bwMode="auto">
          <a:xfrm>
            <a:off x="6240283" y="3288581"/>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000000"/>
                </a:solidFill>
                <a:latin typeface="Myriad Pro Semibold"/>
                <a:ea typeface="Myriad Pro Semibold" charset="0"/>
                <a:cs typeface="Myriad Pro Semibold" charset="0"/>
              </a:rPr>
              <a:t>=</a:t>
            </a:r>
            <a:endParaRPr lang="en-GB" sz="2400" dirty="0">
              <a:latin typeface="Myriad Pro Semibold"/>
              <a:ea typeface="Myriad Pro Semibold" charset="0"/>
              <a:cs typeface="Myriad Pro Semibold" charset="0"/>
            </a:endParaRPr>
          </a:p>
        </p:txBody>
      </p:sp>
      <p:sp>
        <p:nvSpPr>
          <p:cNvPr id="11" name="TextBox 10">
            <a:extLst>
              <a:ext uri="{FF2B5EF4-FFF2-40B4-BE49-F238E27FC236}">
                <a16:creationId xmlns:a16="http://schemas.microsoft.com/office/drawing/2014/main" id="{45BE1DE0-E136-469C-BBB1-ADE02D1B2BD0}"/>
              </a:ext>
            </a:extLst>
          </p:cNvPr>
          <p:cNvSpPr txBox="1"/>
          <p:nvPr/>
        </p:nvSpPr>
        <p:spPr bwMode="auto">
          <a:xfrm>
            <a:off x="7036090" y="1048662"/>
            <a:ext cx="12554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buClr>
                <a:srgbClr val="82CBDD"/>
              </a:buClr>
              <a:buNone/>
            </a:pPr>
            <a:r>
              <a:rPr lang="en-GB" sz="2400" b="1" dirty="0">
                <a:solidFill>
                  <a:srgbClr val="959595"/>
                </a:solidFill>
                <a:latin typeface="Comic Sans MS" panose="030F0702030302020204" pitchFamily="66" charset="0"/>
                <a:ea typeface="Myriad Pro Semibold" charset="0"/>
                <a:cs typeface="Myriad Pro Semibold" charset="0"/>
              </a:rPr>
              <a:t>75,861</a:t>
            </a:r>
          </a:p>
        </p:txBody>
      </p:sp>
      <p:sp>
        <p:nvSpPr>
          <p:cNvPr id="13" name="TextBox 12">
            <a:extLst>
              <a:ext uri="{FF2B5EF4-FFF2-40B4-BE49-F238E27FC236}">
                <a16:creationId xmlns:a16="http://schemas.microsoft.com/office/drawing/2014/main" id="{FA097300-89C6-479B-B672-22FE8920AF05}"/>
              </a:ext>
            </a:extLst>
          </p:cNvPr>
          <p:cNvSpPr txBox="1"/>
          <p:nvPr/>
        </p:nvSpPr>
        <p:spPr bwMode="auto">
          <a:xfrm>
            <a:off x="4958968" y="1048662"/>
            <a:ext cx="132600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Semibold"/>
                <a:ea typeface="Myriad Pro Semibold" charset="0"/>
                <a:cs typeface="Myriad Pro Semibold" charset="0"/>
              </a:rPr>
              <a:t>300,000</a:t>
            </a:r>
          </a:p>
        </p:txBody>
      </p:sp>
      <p:sp>
        <p:nvSpPr>
          <p:cNvPr id="14" name="TextBox 13">
            <a:extLst>
              <a:ext uri="{FF2B5EF4-FFF2-40B4-BE49-F238E27FC236}">
                <a16:creationId xmlns:a16="http://schemas.microsoft.com/office/drawing/2014/main" id="{79869940-D13D-43D6-88F5-74A3596C1B51}"/>
              </a:ext>
            </a:extLst>
          </p:cNvPr>
          <p:cNvSpPr txBox="1"/>
          <p:nvPr/>
        </p:nvSpPr>
        <p:spPr bwMode="auto">
          <a:xfrm>
            <a:off x="6236276" y="1048662"/>
            <a:ext cx="40267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a:t>
            </a:r>
          </a:p>
        </p:txBody>
      </p:sp>
      <p:sp>
        <p:nvSpPr>
          <p:cNvPr id="15" name="TextBox 14">
            <a:extLst>
              <a:ext uri="{FF2B5EF4-FFF2-40B4-BE49-F238E27FC236}">
                <a16:creationId xmlns:a16="http://schemas.microsoft.com/office/drawing/2014/main" id="{56EB070F-4226-4432-893B-974C9E7EF593}"/>
              </a:ext>
            </a:extLst>
          </p:cNvPr>
          <p:cNvSpPr txBox="1"/>
          <p:nvPr/>
        </p:nvSpPr>
        <p:spPr bwMode="auto">
          <a:xfrm>
            <a:off x="4486416" y="1048662"/>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Arial" panose="020B0604020202020204" pitchFamily="34" charset="0"/>
                <a:ea typeface="Myriad Pro Semibold" charset="0"/>
                <a:cs typeface="Arial" panose="020B0604020202020204" pitchFamily="34" charset="0"/>
              </a:rPr>
              <a:t>−</a:t>
            </a:r>
            <a:endParaRPr lang="en-GB" sz="2400" b="1" dirty="0">
              <a:latin typeface="Myriad Pro Semibold"/>
              <a:ea typeface="Myriad Pro Semibold" charset="0"/>
              <a:cs typeface="Myriad Pro Semibold" charset="0"/>
            </a:endParaRPr>
          </a:p>
        </p:txBody>
      </p:sp>
      <p:sp>
        <p:nvSpPr>
          <p:cNvPr id="16" name="Rectangle 15">
            <a:extLst>
              <a:ext uri="{FF2B5EF4-FFF2-40B4-BE49-F238E27FC236}">
                <a16:creationId xmlns:a16="http://schemas.microsoft.com/office/drawing/2014/main" id="{FB8E0BE3-CE3C-42B9-A2D1-DE335FEBA423}"/>
              </a:ext>
            </a:extLst>
          </p:cNvPr>
          <p:cNvSpPr/>
          <p:nvPr/>
        </p:nvSpPr>
        <p:spPr bwMode="auto">
          <a:xfrm>
            <a:off x="6876934" y="945767"/>
            <a:ext cx="1476000" cy="684000"/>
          </a:xfrm>
          <a:prstGeom prst="rect">
            <a:avLst/>
          </a:prstGeom>
          <a:noFill/>
          <a:ln w="57150" cap="flat" cmpd="sng" algn="ctr">
            <a:solidFill>
              <a:schemeClr val="tx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latin typeface="Arial" charset="0"/>
            </a:endParaRPr>
          </a:p>
        </p:txBody>
      </p:sp>
      <p:sp>
        <p:nvSpPr>
          <p:cNvPr id="17" name="TextBox 16">
            <a:extLst>
              <a:ext uri="{FF2B5EF4-FFF2-40B4-BE49-F238E27FC236}">
                <a16:creationId xmlns:a16="http://schemas.microsoft.com/office/drawing/2014/main" id="{72634BAA-608C-4D6C-910F-6C382D167B83}"/>
              </a:ext>
            </a:extLst>
          </p:cNvPr>
          <p:cNvSpPr txBox="1"/>
          <p:nvPr/>
        </p:nvSpPr>
        <p:spPr bwMode="auto">
          <a:xfrm>
            <a:off x="4067198" y="2168622"/>
            <a:ext cx="15840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+ 100,000</a:t>
            </a:r>
            <a:endParaRPr lang="en-GB" sz="2400" dirty="0">
              <a:solidFill>
                <a:srgbClr val="959595"/>
              </a:solidFill>
              <a:latin typeface="Comic Sans MS" panose="030F0702030302020204" pitchFamily="66" charset="0"/>
              <a:ea typeface="Myriad Pro Semibold" charset="0"/>
              <a:cs typeface="Myriad Pro Semibold" charset="0"/>
            </a:endParaRPr>
          </a:p>
        </p:txBody>
      </p:sp>
      <p:sp>
        <p:nvSpPr>
          <p:cNvPr id="18" name="TextBox 17">
            <a:extLst>
              <a:ext uri="{FF2B5EF4-FFF2-40B4-BE49-F238E27FC236}">
                <a16:creationId xmlns:a16="http://schemas.microsoft.com/office/drawing/2014/main" id="{205E722D-8F92-45EA-8AA6-C177AE9BFFFF}"/>
              </a:ext>
            </a:extLst>
          </p:cNvPr>
          <p:cNvSpPr txBox="1"/>
          <p:nvPr/>
        </p:nvSpPr>
        <p:spPr bwMode="auto">
          <a:xfrm>
            <a:off x="7548665" y="2168622"/>
            <a:ext cx="158408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− 100,000</a:t>
            </a:r>
            <a:endParaRPr lang="en-GB" sz="2400" dirty="0">
              <a:solidFill>
                <a:srgbClr val="959595"/>
              </a:solidFill>
              <a:latin typeface="Comic Sans MS" panose="030F0702030302020204" pitchFamily="66" charset="0"/>
              <a:ea typeface="Myriad Pro Semibold" charset="0"/>
              <a:cs typeface="Myriad Pro Semibold" charset="0"/>
            </a:endParaRPr>
          </a:p>
        </p:txBody>
      </p:sp>
      <p:pic>
        <p:nvPicPr>
          <p:cNvPr id="19" name="Picture 18" descr="A close up of a logo  Description generated with high confidence">
            <a:extLst>
              <a:ext uri="{FF2B5EF4-FFF2-40B4-BE49-F238E27FC236}">
                <a16:creationId xmlns:a16="http://schemas.microsoft.com/office/drawing/2014/main" id="{C5BC88A9-57C0-49CB-A597-8D1F94AE166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54103" y="3943937"/>
            <a:ext cx="194527" cy="1390870"/>
          </a:xfrm>
          <a:prstGeom prst="rect">
            <a:avLst/>
          </a:prstGeom>
        </p:spPr>
      </p:pic>
      <p:pic>
        <p:nvPicPr>
          <p:cNvPr id="20" name="Picture 19" descr="A close up of a logo  Description generated with high confidence">
            <a:extLst>
              <a:ext uri="{FF2B5EF4-FFF2-40B4-BE49-F238E27FC236}">
                <a16:creationId xmlns:a16="http://schemas.microsoft.com/office/drawing/2014/main" id="{7898210F-C875-403C-A709-CDE8FBFAB74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56371" y="3943937"/>
            <a:ext cx="194527" cy="1390870"/>
          </a:xfrm>
          <a:prstGeom prst="rect">
            <a:avLst/>
          </a:prstGeom>
        </p:spPr>
      </p:pic>
      <p:sp>
        <p:nvSpPr>
          <p:cNvPr id="21" name="TextBox 20">
            <a:extLst>
              <a:ext uri="{FF2B5EF4-FFF2-40B4-BE49-F238E27FC236}">
                <a16:creationId xmlns:a16="http://schemas.microsoft.com/office/drawing/2014/main" id="{C4C134FB-AD64-49FC-9D9F-C628753128BD}"/>
              </a:ext>
            </a:extLst>
          </p:cNvPr>
          <p:cNvSpPr txBox="1"/>
          <p:nvPr/>
        </p:nvSpPr>
        <p:spPr bwMode="auto">
          <a:xfrm>
            <a:off x="6929834" y="5528500"/>
            <a:ext cx="144302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buClr>
                <a:srgbClr val="82CBDD"/>
              </a:buClr>
              <a:buNone/>
            </a:pPr>
            <a:r>
              <a:rPr lang="en-GB" sz="2400" b="1" dirty="0">
                <a:solidFill>
                  <a:srgbClr val="959595"/>
                </a:solidFill>
                <a:latin typeface="Comic Sans MS" panose="030F0702030302020204" pitchFamily="66" charset="0"/>
                <a:ea typeface="Myriad Pro Semibold" charset="0"/>
                <a:cs typeface="Myriad Pro Semibold" charset="0"/>
              </a:rPr>
              <a:t>275,861</a:t>
            </a:r>
          </a:p>
        </p:txBody>
      </p:sp>
      <p:sp>
        <p:nvSpPr>
          <p:cNvPr id="22" name="TextBox 21">
            <a:extLst>
              <a:ext uri="{FF2B5EF4-FFF2-40B4-BE49-F238E27FC236}">
                <a16:creationId xmlns:a16="http://schemas.microsoft.com/office/drawing/2014/main" id="{A5512276-8B90-48F3-97A0-25056541E424}"/>
              </a:ext>
            </a:extLst>
          </p:cNvPr>
          <p:cNvSpPr txBox="1"/>
          <p:nvPr/>
        </p:nvSpPr>
        <p:spPr bwMode="auto">
          <a:xfrm>
            <a:off x="3063221" y="5528500"/>
            <a:ext cx="132600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Semibold"/>
                <a:ea typeface="Myriad Pro Semibold" charset="0"/>
                <a:cs typeface="Myriad Pro Semibold" charset="0"/>
              </a:rPr>
              <a:t>375,861</a:t>
            </a:r>
          </a:p>
        </p:txBody>
      </p:sp>
      <p:sp>
        <p:nvSpPr>
          <p:cNvPr id="23" name="TextBox 22">
            <a:extLst>
              <a:ext uri="{FF2B5EF4-FFF2-40B4-BE49-F238E27FC236}">
                <a16:creationId xmlns:a16="http://schemas.microsoft.com/office/drawing/2014/main" id="{C2708A1A-6CEA-4B09-8DE1-ED828F968D75}"/>
              </a:ext>
            </a:extLst>
          </p:cNvPr>
          <p:cNvSpPr txBox="1"/>
          <p:nvPr/>
        </p:nvSpPr>
        <p:spPr bwMode="auto">
          <a:xfrm>
            <a:off x="4958968" y="5528500"/>
            <a:ext cx="132600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Semibold"/>
                <a:ea typeface="Myriad Pro Semibold" charset="0"/>
                <a:cs typeface="Myriad Pro Semibold" charset="0"/>
              </a:rPr>
              <a:t>100,000</a:t>
            </a:r>
          </a:p>
        </p:txBody>
      </p:sp>
      <p:sp>
        <p:nvSpPr>
          <p:cNvPr id="24" name="TextBox 23">
            <a:extLst>
              <a:ext uri="{FF2B5EF4-FFF2-40B4-BE49-F238E27FC236}">
                <a16:creationId xmlns:a16="http://schemas.microsoft.com/office/drawing/2014/main" id="{C5A1606A-B1CA-488F-A416-7664573EE7B8}"/>
              </a:ext>
            </a:extLst>
          </p:cNvPr>
          <p:cNvSpPr txBox="1"/>
          <p:nvPr/>
        </p:nvSpPr>
        <p:spPr bwMode="auto">
          <a:xfrm>
            <a:off x="6236276" y="5528500"/>
            <a:ext cx="40267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a:t>
            </a:r>
          </a:p>
        </p:txBody>
      </p:sp>
      <p:sp>
        <p:nvSpPr>
          <p:cNvPr id="25" name="TextBox 24">
            <a:extLst>
              <a:ext uri="{FF2B5EF4-FFF2-40B4-BE49-F238E27FC236}">
                <a16:creationId xmlns:a16="http://schemas.microsoft.com/office/drawing/2014/main" id="{83DA3EF0-EEF5-41C1-8B57-7BDBA86446AA}"/>
              </a:ext>
            </a:extLst>
          </p:cNvPr>
          <p:cNvSpPr txBox="1"/>
          <p:nvPr/>
        </p:nvSpPr>
        <p:spPr bwMode="auto">
          <a:xfrm>
            <a:off x="4486416" y="5528500"/>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Arial" panose="020B0604020202020204" pitchFamily="34" charset="0"/>
                <a:ea typeface="Myriad Pro Semibold" charset="0"/>
                <a:cs typeface="Arial" panose="020B0604020202020204" pitchFamily="34" charset="0"/>
              </a:rPr>
              <a:t>−</a:t>
            </a:r>
            <a:endParaRPr lang="en-GB" sz="2400" b="1" dirty="0">
              <a:latin typeface="Myriad Pro Semibold"/>
              <a:ea typeface="Myriad Pro Semibold" charset="0"/>
              <a:cs typeface="Myriad Pro Semibold" charset="0"/>
            </a:endParaRPr>
          </a:p>
        </p:txBody>
      </p:sp>
      <p:sp>
        <p:nvSpPr>
          <p:cNvPr id="26" name="Rectangle 25">
            <a:extLst>
              <a:ext uri="{FF2B5EF4-FFF2-40B4-BE49-F238E27FC236}">
                <a16:creationId xmlns:a16="http://schemas.microsoft.com/office/drawing/2014/main" id="{5F0FF59B-1413-46AE-B993-244CE02D4B13}"/>
              </a:ext>
            </a:extLst>
          </p:cNvPr>
          <p:cNvSpPr/>
          <p:nvPr/>
        </p:nvSpPr>
        <p:spPr bwMode="auto">
          <a:xfrm>
            <a:off x="6876934" y="5425605"/>
            <a:ext cx="1476000" cy="684000"/>
          </a:xfrm>
          <a:prstGeom prst="rect">
            <a:avLst/>
          </a:prstGeom>
          <a:noFill/>
          <a:ln w="57150" cap="flat" cmpd="sng" algn="ctr">
            <a:solidFill>
              <a:schemeClr val="tx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latin typeface="Arial" charset="0"/>
            </a:endParaRPr>
          </a:p>
        </p:txBody>
      </p:sp>
      <p:sp>
        <p:nvSpPr>
          <p:cNvPr id="28" name="Rectangle 27">
            <a:extLst>
              <a:ext uri="{FF2B5EF4-FFF2-40B4-BE49-F238E27FC236}">
                <a16:creationId xmlns:a16="http://schemas.microsoft.com/office/drawing/2014/main" id="{F4F90F33-880B-4D09-9397-5732A3778608}"/>
              </a:ext>
            </a:extLst>
          </p:cNvPr>
          <p:cNvSpPr/>
          <p:nvPr/>
        </p:nvSpPr>
        <p:spPr bwMode="auto">
          <a:xfrm>
            <a:off x="6866916" y="3177412"/>
            <a:ext cx="1476000" cy="684000"/>
          </a:xfrm>
          <a:prstGeom prst="rect">
            <a:avLst/>
          </a:prstGeom>
          <a:noFill/>
          <a:ln w="57150" cap="flat" cmpd="sng" algn="ctr">
            <a:solidFill>
              <a:schemeClr val="tx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latin typeface="Arial" charset="0"/>
            </a:endParaRPr>
          </a:p>
        </p:txBody>
      </p:sp>
      <p:pic>
        <p:nvPicPr>
          <p:cNvPr id="29" name="Picture 28" descr="A close up of a logo  Description generated with high confidence">
            <a:extLst>
              <a:ext uri="{FF2B5EF4-FFF2-40B4-BE49-F238E27FC236}">
                <a16:creationId xmlns:a16="http://schemas.microsoft.com/office/drawing/2014/main" id="{4D249DBE-EC46-4047-84BB-A802D16FCE4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7439692" y="1704018"/>
            <a:ext cx="194527" cy="1390870"/>
          </a:xfrm>
          <a:prstGeom prst="rect">
            <a:avLst/>
          </a:prstGeom>
        </p:spPr>
      </p:pic>
      <p:pic>
        <p:nvPicPr>
          <p:cNvPr id="30" name="Picture 29" descr="A close up of a logo  Description generated with high confidence">
            <a:extLst>
              <a:ext uri="{FF2B5EF4-FFF2-40B4-BE49-F238E27FC236}">
                <a16:creationId xmlns:a16="http://schemas.microsoft.com/office/drawing/2014/main" id="{ED7465A0-E2BB-47B3-AE28-DB0FA9BBB62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5541960" y="1704018"/>
            <a:ext cx="194527" cy="1390870"/>
          </a:xfrm>
          <a:prstGeom prst="rect">
            <a:avLst/>
          </a:prstGeom>
        </p:spPr>
      </p:pic>
      <p:sp>
        <p:nvSpPr>
          <p:cNvPr id="31" name="TextBox 30">
            <a:extLst>
              <a:ext uri="{FF2B5EF4-FFF2-40B4-BE49-F238E27FC236}">
                <a16:creationId xmlns:a16="http://schemas.microsoft.com/office/drawing/2014/main" id="{23F3B108-8353-42B6-BEC1-DDE3B02C8C8A}"/>
              </a:ext>
            </a:extLst>
          </p:cNvPr>
          <p:cNvSpPr txBox="1"/>
          <p:nvPr/>
        </p:nvSpPr>
        <p:spPr bwMode="auto">
          <a:xfrm>
            <a:off x="4067200" y="4408541"/>
            <a:ext cx="158408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− 100,000</a:t>
            </a:r>
            <a:endParaRPr lang="en-GB" sz="2400" dirty="0">
              <a:solidFill>
                <a:srgbClr val="959595"/>
              </a:solidFill>
              <a:latin typeface="Comic Sans MS" panose="030F0702030302020204" pitchFamily="66" charset="0"/>
              <a:ea typeface="Myriad Pro Semibold" charset="0"/>
              <a:cs typeface="Myriad Pro Semibold" charset="0"/>
            </a:endParaRPr>
          </a:p>
        </p:txBody>
      </p:sp>
      <p:sp>
        <p:nvSpPr>
          <p:cNvPr id="32" name="TextBox 31">
            <a:extLst>
              <a:ext uri="{FF2B5EF4-FFF2-40B4-BE49-F238E27FC236}">
                <a16:creationId xmlns:a16="http://schemas.microsoft.com/office/drawing/2014/main" id="{117D58AA-9496-449D-80E6-5013BE5899E0}"/>
              </a:ext>
            </a:extLst>
          </p:cNvPr>
          <p:cNvSpPr txBox="1"/>
          <p:nvPr/>
        </p:nvSpPr>
        <p:spPr bwMode="auto">
          <a:xfrm>
            <a:off x="7548664" y="4408541"/>
            <a:ext cx="15840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+ 100,000</a:t>
            </a:r>
            <a:endParaRPr lang="en-GB" sz="2400" dirty="0">
              <a:solidFill>
                <a:srgbClr val="959595"/>
              </a:solidFill>
              <a:latin typeface="Comic Sans MS" panose="030F0702030302020204" pitchFamily="66" charset="0"/>
              <a:ea typeface="Myriad Pro Semibold" charset="0"/>
              <a:cs typeface="Myriad Pro Semibold" charset="0"/>
            </a:endParaRPr>
          </a:p>
        </p:txBody>
      </p:sp>
    </p:spTree>
    <p:extLst>
      <p:ext uri="{BB962C8B-B14F-4D97-AF65-F5344CB8AC3E}">
        <p14:creationId xmlns:p14="http://schemas.microsoft.com/office/powerpoint/2010/main" val="30126562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down)">
                                      <p:cBhvr>
                                        <p:cTn id="7" dur="500"/>
                                        <p:tgtEl>
                                          <p:spTgt spid="3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wipe(down)">
                                      <p:cBhvr>
                                        <p:cTn id="15" dur="500"/>
                                        <p:tgtEl>
                                          <p:spTgt spid="29"/>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fade">
                                      <p:cBhvr>
                                        <p:cTn id="18" dur="500"/>
                                        <p:tgtEl>
                                          <p:spTgt spid="18"/>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nodeType="click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wipe(up)">
                                      <p:cBhvr>
                                        <p:cTn id="28" dur="500"/>
                                        <p:tgtEl>
                                          <p:spTgt spid="20"/>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fade">
                                      <p:cBhvr>
                                        <p:cTn id="31" dur="500"/>
                                        <p:tgtEl>
                                          <p:spTgt spid="31"/>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1" fill="hold" nodeType="click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wipe(up)">
                                      <p:cBhvr>
                                        <p:cTn id="36" dur="500"/>
                                        <p:tgtEl>
                                          <p:spTgt spid="19"/>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32"/>
                                        </p:tgtEl>
                                        <p:attrNameLst>
                                          <p:attrName>style.visibility</p:attrName>
                                        </p:attrNameLst>
                                      </p:cBhvr>
                                      <p:to>
                                        <p:strVal val="visible"/>
                                      </p:to>
                                    </p:set>
                                    <p:animEffect transition="in" filter="fade">
                                      <p:cBhvr>
                                        <p:cTn id="39" dur="500"/>
                                        <p:tgtEl>
                                          <p:spTgt spid="32"/>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fade">
                                      <p:cBhvr>
                                        <p:cTn id="4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7" grpId="0"/>
      <p:bldP spid="18" grpId="0"/>
      <p:bldP spid="21" grpId="0"/>
      <p:bldP spid="31" grpId="0"/>
      <p:bldP spid="32" grpId="0"/>
    </p:bld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9284825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DF60D7A-4732-4D65-9749-EC82FAAA0AA7}"/>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882963" y="1914119"/>
            <a:ext cx="6787777" cy="1620062"/>
          </a:xfrm>
          <a:prstGeom prst="rect">
            <a:avLst/>
          </a:prstGeom>
        </p:spPr>
      </p:pic>
      <p:sp>
        <p:nvSpPr>
          <p:cNvPr id="2" name="Text Placeholder 1"/>
          <p:cNvSpPr>
            <a:spLocks noGrp="1"/>
          </p:cNvSpPr>
          <p:nvPr>
            <p:ph type="body" sz="quarter" idx="11"/>
          </p:nvPr>
        </p:nvSpPr>
        <p:spPr/>
        <p:txBody>
          <a:bodyPr/>
          <a:lstStyle/>
          <a:p>
            <a:r>
              <a:rPr lang="en-GB" dirty="0"/>
              <a:t>1.28 Common structures </a:t>
            </a:r>
            <a:r>
              <a:rPr lang="en-US" dirty="0"/>
              <a:t>– step 1:3</a:t>
            </a:r>
          </a:p>
        </p:txBody>
      </p:sp>
      <p:pic>
        <p:nvPicPr>
          <p:cNvPr id="5" name="Picture 4">
            <a:extLst>
              <a:ext uri="{FF2B5EF4-FFF2-40B4-BE49-F238E27FC236}">
                <a16:creationId xmlns:a16="http://schemas.microsoft.com/office/drawing/2014/main" id="{B10227F2-AE9F-4C2F-9340-57F44753D04B}"/>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1885621" y="3698060"/>
            <a:ext cx="6782461" cy="1629705"/>
          </a:xfrm>
          <a:prstGeom prst="rect">
            <a:avLst/>
          </a:prstGeom>
        </p:spPr>
      </p:pic>
      <p:sp>
        <p:nvSpPr>
          <p:cNvPr id="10" name="TextBox 9">
            <a:extLst>
              <a:ext uri="{FF2B5EF4-FFF2-40B4-BE49-F238E27FC236}">
                <a16:creationId xmlns:a16="http://schemas.microsoft.com/office/drawing/2014/main" id="{7925A915-3EAD-4A1F-9447-977946D98A9A}"/>
              </a:ext>
            </a:extLst>
          </p:cNvPr>
          <p:cNvSpPr txBox="1"/>
          <p:nvPr/>
        </p:nvSpPr>
        <p:spPr>
          <a:xfrm>
            <a:off x="8629591" y="2417838"/>
            <a:ext cx="2042547" cy="461665"/>
          </a:xfrm>
          <a:prstGeom prst="rect">
            <a:avLst/>
          </a:prstGeom>
          <a:noFill/>
        </p:spPr>
        <p:txBody>
          <a:bodyPr wrap="none" rtlCol="0">
            <a:spAutoFit/>
          </a:bodyPr>
          <a:lstStyle/>
          <a:p>
            <a:pPr algn="ctr"/>
            <a:r>
              <a:rPr lang="en-GB" sz="2400" i="1" dirty="0">
                <a:latin typeface="Myriad Pro" panose="020B0503030403020204" pitchFamily="34" charset="0"/>
              </a:rPr>
              <a:t>B = y + w + g</a:t>
            </a:r>
          </a:p>
        </p:txBody>
      </p:sp>
      <p:sp>
        <p:nvSpPr>
          <p:cNvPr id="11" name="TextBox 10">
            <a:extLst>
              <a:ext uri="{FF2B5EF4-FFF2-40B4-BE49-F238E27FC236}">
                <a16:creationId xmlns:a16="http://schemas.microsoft.com/office/drawing/2014/main" id="{0F2B99CD-2FEB-42F3-9845-CE1CAB2689F8}"/>
              </a:ext>
            </a:extLst>
          </p:cNvPr>
          <p:cNvSpPr txBox="1"/>
          <p:nvPr/>
        </p:nvSpPr>
        <p:spPr>
          <a:xfrm>
            <a:off x="8605547" y="4201116"/>
            <a:ext cx="2090637" cy="461665"/>
          </a:xfrm>
          <a:prstGeom prst="rect">
            <a:avLst/>
          </a:prstGeom>
          <a:noFill/>
        </p:spPr>
        <p:txBody>
          <a:bodyPr wrap="none" rtlCol="0">
            <a:spAutoFit/>
          </a:bodyPr>
          <a:lstStyle/>
          <a:p>
            <a:pPr algn="ctr"/>
            <a:r>
              <a:rPr lang="en-GB" sz="2400" i="1" dirty="0">
                <a:latin typeface="Myriad Pro" panose="020B0503030403020204" pitchFamily="34" charset="0"/>
              </a:rPr>
              <a:t>B = g + g + g </a:t>
            </a:r>
          </a:p>
        </p:txBody>
      </p:sp>
      <p:sp>
        <p:nvSpPr>
          <p:cNvPr id="12" name="TextBox 11">
            <a:extLst>
              <a:ext uri="{FF2B5EF4-FFF2-40B4-BE49-F238E27FC236}">
                <a16:creationId xmlns:a16="http://schemas.microsoft.com/office/drawing/2014/main" id="{94C4294E-31C5-4A59-8896-45E9F27E6C03}"/>
              </a:ext>
            </a:extLst>
          </p:cNvPr>
          <p:cNvSpPr txBox="1"/>
          <p:nvPr/>
        </p:nvSpPr>
        <p:spPr>
          <a:xfrm>
            <a:off x="8671268" y="4719053"/>
            <a:ext cx="1542410" cy="461665"/>
          </a:xfrm>
          <a:prstGeom prst="rect">
            <a:avLst/>
          </a:prstGeom>
          <a:noFill/>
        </p:spPr>
        <p:txBody>
          <a:bodyPr wrap="none" rtlCol="0">
            <a:spAutoFit/>
          </a:bodyPr>
          <a:lstStyle/>
          <a:p>
            <a:pPr algn="ctr"/>
            <a:r>
              <a:rPr lang="en-GB" sz="2400" i="1" dirty="0">
                <a:latin typeface="Myriad Pro" panose="020B0503030403020204" pitchFamily="34" charset="0"/>
              </a:rPr>
              <a:t>B = </a:t>
            </a:r>
            <a:r>
              <a:rPr lang="en-GB" sz="2400" dirty="0">
                <a:latin typeface="Myriad Pro" panose="020B0503030403020204" pitchFamily="34" charset="0"/>
              </a:rPr>
              <a:t>3 </a:t>
            </a:r>
            <a:r>
              <a:rPr lang="en-GB" sz="2400" i="1" dirty="0">
                <a:latin typeface="Myriad Pro" panose="020B0703030403020204" pitchFamily="34" charset="0"/>
              </a:rPr>
              <a:t>× </a:t>
            </a:r>
            <a:r>
              <a:rPr lang="en-GB" sz="2400" i="1" dirty="0">
                <a:latin typeface="Myriad Pro" panose="020B0503030403020204" pitchFamily="34" charset="0"/>
              </a:rPr>
              <a:t>g</a:t>
            </a:r>
            <a:r>
              <a:rPr lang="en-GB" sz="2400" dirty="0">
                <a:latin typeface="Myriad Pro" panose="020B0503030403020204" pitchFamily="34" charset="0"/>
              </a:rPr>
              <a:t> </a:t>
            </a:r>
          </a:p>
        </p:txBody>
      </p:sp>
    </p:spTree>
    <p:extLst>
      <p:ext uri="{BB962C8B-B14F-4D97-AF65-F5344CB8AC3E}">
        <p14:creationId xmlns:p14="http://schemas.microsoft.com/office/powerpoint/2010/main" val="17087211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4535EED2-6700-47F9-AF8C-BD779EDCB6E8}"/>
              </a:ext>
            </a:extLst>
          </p:cNvPr>
          <p:cNvSpPr>
            <a:spLocks noGrp="1"/>
          </p:cNvSpPr>
          <p:nvPr>
            <p:ph type="ftr" sz="quarter" idx="11"/>
          </p:nvPr>
        </p:nvSpPr>
        <p:spPr/>
        <p:txBody>
          <a:bodyPr/>
          <a:lstStyle/>
          <a:p>
            <a:pPr>
              <a:defRPr/>
            </a:pPr>
            <a:r>
              <a:rPr lang="en-GB" dirty="0"/>
              <a:t>Curriculum Prioritisation for Primary Maths</a:t>
            </a:r>
          </a:p>
        </p:txBody>
      </p:sp>
      <p:sp>
        <p:nvSpPr>
          <p:cNvPr id="4" name="TextBox 3">
            <a:extLst>
              <a:ext uri="{FF2B5EF4-FFF2-40B4-BE49-F238E27FC236}">
                <a16:creationId xmlns:a16="http://schemas.microsoft.com/office/drawing/2014/main" id="{88117ADD-FE8D-49F8-A8F6-14017A4C1B29}"/>
              </a:ext>
            </a:extLst>
          </p:cNvPr>
          <p:cNvSpPr txBox="1"/>
          <p:nvPr/>
        </p:nvSpPr>
        <p:spPr>
          <a:xfrm>
            <a:off x="594008" y="1202211"/>
            <a:ext cx="11262632" cy="3724096"/>
          </a:xfrm>
          <a:prstGeom prst="rect">
            <a:avLst/>
          </a:prstGeom>
          <a:noFill/>
        </p:spPr>
        <p:txBody>
          <a:bodyPr wrap="square">
            <a:spAutoFit/>
          </a:bodyPr>
          <a:lstStyle/>
          <a:p>
            <a:pPr>
              <a:spcBef>
                <a:spcPts val="1200"/>
              </a:spcBef>
              <a:spcAft>
                <a:spcPts val="300"/>
              </a:spcAft>
            </a:pPr>
            <a:r>
              <a:rPr lang="en-GB" sz="2000" dirty="0">
                <a:solidFill>
                  <a:schemeClr val="tx1">
                    <a:lumMod val="65000"/>
                    <a:lumOff val="35000"/>
                  </a:schemeClr>
                </a:solidFill>
                <a:effectLst/>
                <a:latin typeface="Arial" panose="020B0604020202020204" pitchFamily="34" charset="0"/>
                <a:cs typeface="Arial" panose="020B0604020202020204" pitchFamily="34" charset="0"/>
              </a:rPr>
              <a:t>These materials heavily reflect the prioritisation approach of the ready-to-progress criteria in the </a:t>
            </a:r>
            <a:r>
              <a:rPr lang="en-GB" sz="2000" dirty="0">
                <a:solidFill>
                  <a:schemeClr val="tx1">
                    <a:lumMod val="65000"/>
                    <a:lumOff val="35000"/>
                  </a:schemeClr>
                </a:solidFill>
                <a:effectLst/>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DfE Primary Mathematics Guidance 2020</a:t>
            </a:r>
            <a:r>
              <a:rPr lang="en-GB" sz="2000" dirty="0">
                <a:solidFill>
                  <a:schemeClr val="tx1">
                    <a:lumMod val="65000"/>
                    <a:lumOff val="35000"/>
                  </a:schemeClr>
                </a:solidFill>
                <a:effectLst/>
                <a:latin typeface="Arial" panose="020B0604020202020204" pitchFamily="34" charset="0"/>
                <a:cs typeface="Arial" panose="020B0604020202020204" pitchFamily="34" charset="0"/>
              </a:rPr>
              <a:t> and on the </a:t>
            </a:r>
            <a:r>
              <a:rPr lang="en-GB" sz="2000" dirty="0">
                <a:solidFill>
                  <a:schemeClr val="tx1">
                    <a:lumMod val="65000"/>
                    <a:lumOff val="35000"/>
                  </a:schemeClr>
                </a:solidFill>
                <a:effectLst/>
                <a:latin typeface="Arial" panose="020B060402020202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PPTs that exemplify them</a:t>
            </a:r>
            <a:r>
              <a:rPr lang="en-GB" sz="2000" dirty="0">
                <a:solidFill>
                  <a:schemeClr val="tx1">
                    <a:lumMod val="65000"/>
                    <a:lumOff val="35000"/>
                  </a:schemeClr>
                </a:solidFill>
                <a:effectLst/>
                <a:latin typeface="Arial" panose="020B0604020202020204" pitchFamily="34" charset="0"/>
                <a:cs typeface="Arial" panose="020B0604020202020204" pitchFamily="34" charset="0"/>
              </a:rPr>
              <a:t> on the NCETM website. They also include other relevant National Curriculum content. Related sections of the</a:t>
            </a:r>
            <a:r>
              <a:rPr lang="en-GB" sz="2000" dirty="0">
                <a:solidFill>
                  <a:schemeClr val="tx1">
                    <a:lumMod val="65000"/>
                    <a:lumOff val="35000"/>
                  </a:schemeClr>
                </a:solidFill>
                <a:latin typeface="Arial" panose="020B0604020202020204" pitchFamily="34" charset="0"/>
                <a:cs typeface="Arial" panose="020B0604020202020204" pitchFamily="34" charset="0"/>
                <a:hlinkClick r:id="rId5">
                  <a:extLst>
                    <a:ext uri="{A12FA001-AC4F-418D-AE19-62706E023703}">
                      <ahyp:hlinkClr xmlns:ahyp="http://schemas.microsoft.com/office/drawing/2018/hyperlinkcolor" val="tx"/>
                    </a:ext>
                  </a:extLst>
                </a:hlinkClick>
              </a:rPr>
              <a:t> NCETM Primary Mastery Professional Development Materials</a:t>
            </a:r>
            <a:r>
              <a:rPr lang="en-GB" sz="2000" dirty="0">
                <a:solidFill>
                  <a:schemeClr val="tx1">
                    <a:lumMod val="65000"/>
                    <a:lumOff val="35000"/>
                  </a:schemeClr>
                </a:solidFill>
                <a:effectLst/>
                <a:latin typeface="Arial" panose="020B0604020202020204" pitchFamily="34" charset="0"/>
                <a:cs typeface="Arial" panose="020B0604020202020204" pitchFamily="34" charset="0"/>
              </a:rPr>
              <a:t> provide small-step teaching guidance.</a:t>
            </a:r>
          </a:p>
          <a:p>
            <a:pPr>
              <a:spcBef>
                <a:spcPts val="1200"/>
              </a:spcBef>
              <a:spcAft>
                <a:spcPts val="300"/>
              </a:spcAft>
            </a:pPr>
            <a:r>
              <a:rPr lang="en-GB" b="1" dirty="0">
                <a:solidFill>
                  <a:schemeClr val="tx1">
                    <a:lumMod val="65000"/>
                    <a:lumOff val="35000"/>
                  </a:schemeClr>
                </a:solidFill>
                <a:latin typeface="Arial" panose="020B0604020202020204" pitchFamily="34" charset="0"/>
                <a:cs typeface="Arial" panose="020B0604020202020204" pitchFamily="34" charset="0"/>
              </a:rPr>
              <a:t>Ready-to-progress criteria addressed by this unit</a:t>
            </a:r>
          </a:p>
          <a:p>
            <a:r>
              <a:rPr lang="en-GB" sz="16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rPr>
              <a:t>Teaching of this unit supports the following criteria from the ‘DfE Mathematics Guidance: key stages 1 &amp; 2’ (the 335-page document available as a download)</a:t>
            </a:r>
          </a:p>
          <a:p>
            <a:pPr marL="285750" lvl="0" indent="-285750">
              <a:buFont typeface="Arial" panose="020B0604020202020204" pitchFamily="34" charset="0"/>
              <a:buChar char="•"/>
              <a:tabLst>
                <a:tab pos="228600" algn="l"/>
                <a:tab pos="457200" algn="l"/>
              </a:tabLst>
            </a:pPr>
            <a:r>
              <a:rPr lang="en-GB" sz="16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hlinkClick r:id="rId6"/>
              </a:rPr>
              <a:t>6AS/MD-1 Page </a:t>
            </a:r>
            <a:r>
              <a:rPr lang="en-GB" sz="1600" dirty="0">
                <a:solidFill>
                  <a:schemeClr val="tx1">
                    <a:lumMod val="65000"/>
                    <a:lumOff val="35000"/>
                  </a:schemeClr>
                </a:solidFill>
                <a:latin typeface="Arial" panose="020B0604020202020204" pitchFamily="34" charset="0"/>
                <a:ea typeface="Calibri" panose="020F0502020204030204" pitchFamily="34" charset="0"/>
                <a:cs typeface="Arial" panose="020B0604020202020204" pitchFamily="34" charset="0"/>
                <a:hlinkClick r:id="rId6"/>
              </a:rPr>
              <a:t>298</a:t>
            </a:r>
            <a:endParaRPr lang="en-GB" sz="16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endParaRPr>
          </a:p>
          <a:p>
            <a:pPr marL="285750" lvl="0" indent="-285750">
              <a:buFont typeface="Arial" panose="020B0604020202020204" pitchFamily="34" charset="0"/>
              <a:buChar char="•"/>
              <a:tabLst>
                <a:tab pos="228600" algn="l"/>
                <a:tab pos="457200" algn="l"/>
              </a:tabLst>
            </a:pPr>
            <a:r>
              <a:rPr lang="en-GB" sz="16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hlinkClick r:id="rId7"/>
              </a:rPr>
              <a:t>6AS/MD-2 Page 302</a:t>
            </a:r>
            <a:endParaRPr lang="en-GB" sz="16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endParaRPr>
          </a:p>
          <a:p>
            <a:pPr>
              <a:spcBef>
                <a:spcPts val="1200"/>
              </a:spcBef>
              <a:spcAft>
                <a:spcPts val="300"/>
              </a:spcAft>
            </a:pPr>
            <a:endParaRPr lang="en-GB" sz="16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endParaRPr>
          </a:p>
          <a:p>
            <a:pPr>
              <a:spcAft>
                <a:spcPts val="800"/>
              </a:spcAft>
            </a:pPr>
            <a:r>
              <a:rPr lang="en-GB" sz="105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rPr>
              <a:t> </a:t>
            </a:r>
            <a:endParaRPr lang="en-GB" sz="12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endParaRPr>
          </a:p>
        </p:txBody>
      </p:sp>
      <p:sp>
        <p:nvSpPr>
          <p:cNvPr id="6" name="Title 1">
            <a:extLst>
              <a:ext uri="{FF2B5EF4-FFF2-40B4-BE49-F238E27FC236}">
                <a16:creationId xmlns:a16="http://schemas.microsoft.com/office/drawing/2014/main" id="{08D72010-6BB7-4450-87EA-D90CA78A311D}"/>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6, Unit 1</a:t>
            </a:r>
            <a:endParaRPr lang="en-GB" sz="2400" b="1" dirty="0"/>
          </a:p>
        </p:txBody>
      </p:sp>
    </p:spTree>
    <p:extLst>
      <p:ext uri="{BB962C8B-B14F-4D97-AF65-F5344CB8AC3E}">
        <p14:creationId xmlns:p14="http://schemas.microsoft.com/office/powerpoint/2010/main" val="359154187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6, Unit 1, Learning Outcome 2</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1859437006"/>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2</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identify structures within stories and use their knowledge of structures to create stories</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5272592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6, Unit 1, Learning Outcome 2</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7" name="Picture Placeholder 6" descr="A picture containing text  Description automatically generated">
            <a:extLst>
              <a:ext uri="{FF2B5EF4-FFF2-40B4-BE49-F238E27FC236}">
                <a16:creationId xmlns:a16="http://schemas.microsoft.com/office/drawing/2014/main" id="{46A61F62-C0EA-4663-9D58-1F0D89B52E45}"/>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1.28 Common structures and the part-part-whole relationship</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211454644"/>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1:4 – 1:6</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7-10</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9849467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23B4559-1999-4329-AF1C-EA8AD9C3947F}"/>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3830582" y="2616353"/>
            <a:ext cx="4718333" cy="1658635"/>
          </a:xfrm>
          <a:prstGeom prst="rect">
            <a:avLst/>
          </a:prstGeom>
        </p:spPr>
      </p:pic>
      <p:sp>
        <p:nvSpPr>
          <p:cNvPr id="2" name="Text Placeholder 1"/>
          <p:cNvSpPr>
            <a:spLocks noGrp="1"/>
          </p:cNvSpPr>
          <p:nvPr>
            <p:ph type="body" sz="quarter" idx="11"/>
          </p:nvPr>
        </p:nvSpPr>
        <p:spPr/>
        <p:txBody>
          <a:bodyPr/>
          <a:lstStyle/>
          <a:p>
            <a:r>
              <a:rPr lang="en-GB" dirty="0"/>
              <a:t>1.28 Common structures </a:t>
            </a:r>
            <a:r>
              <a:rPr lang="en-US" dirty="0"/>
              <a:t>– step 1:4</a:t>
            </a:r>
          </a:p>
        </p:txBody>
      </p:sp>
    </p:spTree>
    <p:extLst>
      <p:ext uri="{BB962C8B-B14F-4D97-AF65-F5344CB8AC3E}">
        <p14:creationId xmlns:p14="http://schemas.microsoft.com/office/powerpoint/2010/main" val="277593228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1.28 Common structures </a:t>
            </a:r>
            <a:r>
              <a:rPr lang="en-US" dirty="0"/>
              <a:t>– step 1:4</a:t>
            </a:r>
          </a:p>
        </p:txBody>
      </p:sp>
      <p:pic>
        <p:nvPicPr>
          <p:cNvPr id="4" name="Picture 3">
            <a:extLst>
              <a:ext uri="{FF2B5EF4-FFF2-40B4-BE49-F238E27FC236}">
                <a16:creationId xmlns:a16="http://schemas.microsoft.com/office/drawing/2014/main" id="{E15A4728-3B05-41E4-9A23-1EDC6F9856A2}"/>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3825770" y="2613674"/>
            <a:ext cx="4540463" cy="1706852"/>
          </a:xfrm>
          <a:prstGeom prst="rect">
            <a:avLst/>
          </a:prstGeom>
        </p:spPr>
      </p:pic>
    </p:spTree>
    <p:extLst>
      <p:ext uri="{BB962C8B-B14F-4D97-AF65-F5344CB8AC3E}">
        <p14:creationId xmlns:p14="http://schemas.microsoft.com/office/powerpoint/2010/main" val="328335725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4DCD078-10C1-48B3-A28A-46E5627807BA}"/>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3829029" y="2618574"/>
            <a:ext cx="4530769" cy="1648991"/>
          </a:xfrm>
          <a:prstGeom prst="rect">
            <a:avLst/>
          </a:prstGeom>
        </p:spPr>
      </p:pic>
      <p:sp>
        <p:nvSpPr>
          <p:cNvPr id="2" name="Text Placeholder 1"/>
          <p:cNvSpPr>
            <a:spLocks noGrp="1"/>
          </p:cNvSpPr>
          <p:nvPr>
            <p:ph type="body" sz="quarter" idx="11"/>
          </p:nvPr>
        </p:nvSpPr>
        <p:spPr/>
        <p:txBody>
          <a:bodyPr/>
          <a:lstStyle/>
          <a:p>
            <a:r>
              <a:rPr lang="en-GB" dirty="0"/>
              <a:t>1.28 Common structures </a:t>
            </a:r>
            <a:r>
              <a:rPr lang="en-US" dirty="0"/>
              <a:t>– step 1:4</a:t>
            </a:r>
          </a:p>
        </p:txBody>
      </p:sp>
    </p:spTree>
    <p:extLst>
      <p:ext uri="{BB962C8B-B14F-4D97-AF65-F5344CB8AC3E}">
        <p14:creationId xmlns:p14="http://schemas.microsoft.com/office/powerpoint/2010/main" val="148510680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7F64078-D638-486C-8B8A-1B31BBFAC02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2277" y="2194667"/>
            <a:ext cx="7907446" cy="2468666"/>
          </a:xfrm>
          <a:prstGeom prst="rect">
            <a:avLst/>
          </a:prstGeom>
        </p:spPr>
      </p:pic>
      <p:sp>
        <p:nvSpPr>
          <p:cNvPr id="2" name="Text Placeholder 1"/>
          <p:cNvSpPr>
            <a:spLocks noGrp="1"/>
          </p:cNvSpPr>
          <p:nvPr>
            <p:ph type="body" sz="quarter" idx="11"/>
          </p:nvPr>
        </p:nvSpPr>
        <p:spPr/>
        <p:txBody>
          <a:bodyPr/>
          <a:lstStyle/>
          <a:p>
            <a:r>
              <a:rPr lang="en-GB" dirty="0"/>
              <a:t>1.28 Common structures </a:t>
            </a:r>
            <a:r>
              <a:rPr lang="en-US" dirty="0"/>
              <a:t>– step 1:5</a:t>
            </a:r>
          </a:p>
        </p:txBody>
      </p:sp>
    </p:spTree>
    <p:extLst>
      <p:ext uri="{BB962C8B-B14F-4D97-AF65-F5344CB8AC3E}">
        <p14:creationId xmlns:p14="http://schemas.microsoft.com/office/powerpoint/2010/main" val="71732583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6, Unit 1, Learning Outcome 3</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2568916374"/>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3</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identify the missing part using their knowledge of part-whole relationships and structures</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8876253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6, Unit 1, Learning Outcome 3</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7" name="Picture Placeholder 6" descr="A picture containing text  Description automatically generated">
            <a:extLst>
              <a:ext uri="{FF2B5EF4-FFF2-40B4-BE49-F238E27FC236}">
                <a16:creationId xmlns:a16="http://schemas.microsoft.com/office/drawing/2014/main" id="{46A61F62-C0EA-4663-9D58-1F0D89B52E45}"/>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1.28 Common structures and the part-part-whole relationship</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1921844272"/>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1:7</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11</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3471288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FBB1074-0828-406A-8CFB-DA234AA5B2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32777" y="2613959"/>
            <a:ext cx="7907446" cy="1697208"/>
          </a:xfrm>
          <a:prstGeom prst="rect">
            <a:avLst/>
          </a:prstGeom>
        </p:spPr>
      </p:pic>
      <p:sp>
        <p:nvSpPr>
          <p:cNvPr id="2" name="Text Placeholder 1"/>
          <p:cNvSpPr>
            <a:spLocks noGrp="1"/>
          </p:cNvSpPr>
          <p:nvPr>
            <p:ph type="body" sz="quarter" idx="11"/>
          </p:nvPr>
        </p:nvSpPr>
        <p:spPr/>
        <p:txBody>
          <a:bodyPr/>
          <a:lstStyle/>
          <a:p>
            <a:r>
              <a:rPr lang="en-GB" dirty="0"/>
              <a:t>1.28 Common structures </a:t>
            </a:r>
            <a:r>
              <a:rPr lang="en-US" dirty="0"/>
              <a:t>– step 1:7</a:t>
            </a:r>
          </a:p>
        </p:txBody>
      </p:sp>
    </p:spTree>
    <p:extLst>
      <p:ext uri="{BB962C8B-B14F-4D97-AF65-F5344CB8AC3E}">
        <p14:creationId xmlns:p14="http://schemas.microsoft.com/office/powerpoint/2010/main" val="289122155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D70D16F-93EC-4915-8E98-DC6579123E6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32777" y="2612022"/>
            <a:ext cx="7907446" cy="1735782"/>
          </a:xfrm>
          <a:prstGeom prst="rect">
            <a:avLst/>
          </a:prstGeom>
        </p:spPr>
      </p:pic>
      <p:sp>
        <p:nvSpPr>
          <p:cNvPr id="2" name="Text Placeholder 1"/>
          <p:cNvSpPr>
            <a:spLocks noGrp="1"/>
          </p:cNvSpPr>
          <p:nvPr>
            <p:ph type="body" sz="quarter" idx="11"/>
          </p:nvPr>
        </p:nvSpPr>
        <p:spPr/>
        <p:txBody>
          <a:bodyPr/>
          <a:lstStyle/>
          <a:p>
            <a:r>
              <a:rPr lang="en-GB" dirty="0"/>
              <a:t>1.28 Common structures </a:t>
            </a:r>
            <a:r>
              <a:rPr lang="en-US" dirty="0"/>
              <a:t>– step 1:7</a:t>
            </a:r>
          </a:p>
        </p:txBody>
      </p:sp>
    </p:spTree>
    <p:extLst>
      <p:ext uri="{BB962C8B-B14F-4D97-AF65-F5344CB8AC3E}">
        <p14:creationId xmlns:p14="http://schemas.microsoft.com/office/powerpoint/2010/main" val="12615450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68BEBBBA-AD76-4C47-8E44-81D4F8483556}"/>
              </a:ext>
            </a:extLst>
          </p:cNvPr>
          <p:cNvSpPr>
            <a:spLocks noGrp="1"/>
          </p:cNvSpPr>
          <p:nvPr>
            <p:ph type="ftr" sz="quarter" idx="11"/>
          </p:nvPr>
        </p:nvSpPr>
        <p:spPr/>
        <p:txBody>
          <a:bodyPr/>
          <a:lstStyle/>
          <a:p>
            <a:pPr>
              <a:defRPr/>
            </a:pPr>
            <a:r>
              <a:rPr lang="en-GB" dirty="0"/>
              <a:t>Curriculum Prioritisation for Primary Maths</a:t>
            </a:r>
          </a:p>
        </p:txBody>
      </p:sp>
      <p:sp>
        <p:nvSpPr>
          <p:cNvPr id="5" name="Content Placeholder 10">
            <a:extLst>
              <a:ext uri="{FF2B5EF4-FFF2-40B4-BE49-F238E27FC236}">
                <a16:creationId xmlns:a16="http://schemas.microsoft.com/office/drawing/2014/main" id="{A4191577-7FB3-44A1-AC26-B90834750BC8}"/>
              </a:ext>
            </a:extLst>
          </p:cNvPr>
          <p:cNvSpPr txBox="1">
            <a:spLocks/>
          </p:cNvSpPr>
          <p:nvPr/>
        </p:nvSpPr>
        <p:spPr>
          <a:xfrm>
            <a:off x="594007" y="845820"/>
            <a:ext cx="11140163" cy="320838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buClr>
                <a:srgbClr val="585858"/>
              </a:buClr>
            </a:pPr>
            <a:r>
              <a:rPr lang="en-GB" b="0" i="0" dirty="0">
                <a:solidFill>
                  <a:schemeClr val="tx1">
                    <a:lumMod val="65000"/>
                    <a:lumOff val="35000"/>
                  </a:schemeClr>
                </a:solidFill>
                <a:effectLst/>
              </a:rPr>
              <a:t>The links below take you to the starting slide of each learning outcome.</a:t>
            </a:r>
          </a:p>
        </p:txBody>
      </p:sp>
      <p:graphicFrame>
        <p:nvGraphicFramePr>
          <p:cNvPr id="6" name="Table 5">
            <a:extLst>
              <a:ext uri="{FF2B5EF4-FFF2-40B4-BE49-F238E27FC236}">
                <a16:creationId xmlns:a16="http://schemas.microsoft.com/office/drawing/2014/main" id="{037BAE3D-75EB-48DC-9322-F1A247F8AE2E}"/>
              </a:ext>
            </a:extLst>
          </p:cNvPr>
          <p:cNvGraphicFramePr>
            <a:graphicFrameLocks noGrp="1"/>
          </p:cNvGraphicFramePr>
          <p:nvPr>
            <p:extLst>
              <p:ext uri="{D42A27DB-BD31-4B8C-83A1-F6EECF244321}">
                <p14:modId xmlns:p14="http://schemas.microsoft.com/office/powerpoint/2010/main" val="1026107455"/>
              </p:ext>
            </p:extLst>
          </p:nvPr>
        </p:nvGraphicFramePr>
        <p:xfrm>
          <a:off x="594008" y="1535029"/>
          <a:ext cx="10712127" cy="3638934"/>
        </p:xfrm>
        <a:graphic>
          <a:graphicData uri="http://schemas.openxmlformats.org/drawingml/2006/table">
            <a:tbl>
              <a:tblPr firstRow="1" bandRow="1">
                <a:tableStyleId>{5C22544A-7EE6-4342-B048-85BDC9FD1C3A}</a:tableStyleId>
              </a:tblPr>
              <a:tblGrid>
                <a:gridCol w="929630">
                  <a:extLst>
                    <a:ext uri="{9D8B030D-6E8A-4147-A177-3AD203B41FA5}">
                      <a16:colId xmlns:a16="http://schemas.microsoft.com/office/drawing/2014/main" val="507789682"/>
                    </a:ext>
                  </a:extLst>
                </a:gridCol>
                <a:gridCol w="9782497">
                  <a:extLst>
                    <a:ext uri="{9D8B030D-6E8A-4147-A177-3AD203B41FA5}">
                      <a16:colId xmlns:a16="http://schemas.microsoft.com/office/drawing/2014/main" val="1182114759"/>
                    </a:ext>
                  </a:extLst>
                </a:gridCol>
              </a:tblGrid>
              <a:tr h="370840">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a:t>
                      </a:r>
                    </a:p>
                  </a:txBody>
                  <a:tcPr anchor="ctr">
                    <a:solidFill>
                      <a:srgbClr val="E5F3F2"/>
                    </a:solidFill>
                  </a:tcPr>
                </a:tc>
                <a:tc>
                  <a:txBody>
                    <a:bodyPr/>
                    <a:lstStyle/>
                    <a:p>
                      <a:pPr marL="0" marR="0" lvl="0" indent="0" algn="l" defTabSz="914400" rtl="0" eaLnBrk="1" fontAlgn="auto" latinLnBrk="0" hangingPunct="1">
                        <a:lnSpc>
                          <a:spcPct val="120000"/>
                        </a:lnSpc>
                        <a:spcBef>
                          <a:spcPts val="0"/>
                        </a:spcBef>
                        <a:spcAft>
                          <a:spcPts val="0"/>
                        </a:spcAft>
                        <a:buClr>
                          <a:srgbClr val="585858"/>
                        </a:buClr>
                        <a:buSzTx/>
                        <a:buFontTx/>
                        <a:buNone/>
                        <a:tabLst/>
                        <a:defRPr/>
                      </a:pPr>
                      <a:r>
                        <a:rPr lang="en-GB" sz="2000" b="0" u="none" strike="noStrike" dirty="0">
                          <a:solidFill>
                            <a:schemeClr val="tx1">
                              <a:lumMod val="65000"/>
                              <a:lumOff val="35000"/>
                            </a:schemeClr>
                          </a:solidFill>
                          <a:effectLst/>
                          <a:latin typeface="Arial" panose="020B0604020202020204" pitchFamily="34" charset="0"/>
                          <a:cs typeface="Arial" panose="020B0604020202020204" pitchFamily="34" charset="0"/>
                          <a:hlinkClick r:id="rId3" action="ppaction://hlinksldjump"/>
                        </a:rPr>
                        <a:t>Pupils explain how a combination of different parts can be equivalent to the same whole and can represent this in an expression</a:t>
                      </a:r>
                      <a:endParaRPr lang="en-GB" sz="2000" b="0" u="none" strike="noStrike" dirty="0">
                        <a:solidFill>
                          <a:schemeClr val="tx1">
                            <a:lumMod val="65000"/>
                            <a:lumOff val="35000"/>
                          </a:schemeClr>
                        </a:solidFill>
                        <a:effectLst/>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1814327038"/>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2</a:t>
                      </a:r>
                    </a:p>
                  </a:txBody>
                  <a:tcPr anchor="ctr">
                    <a:solidFill>
                      <a:srgbClr val="E5F3F2"/>
                    </a:solidFill>
                  </a:tcPr>
                </a:tc>
                <a:tc>
                  <a:txBody>
                    <a:bodyPr/>
                    <a:lstStyle/>
                    <a:p>
                      <a:pPr marL="0" marR="0" lvl="0" indent="0" algn="l" defTabSz="914400" rtl="0" eaLnBrk="1" fontAlgn="auto" latinLnBrk="0" hangingPunct="1">
                        <a:lnSpc>
                          <a:spcPct val="120000"/>
                        </a:lnSpc>
                        <a:spcBef>
                          <a:spcPts val="0"/>
                        </a:spcBef>
                        <a:spcAft>
                          <a:spcPts val="0"/>
                        </a:spcAft>
                        <a:buClr>
                          <a:srgbClr val="585858"/>
                        </a:buClr>
                        <a:buSzTx/>
                        <a:buFontTx/>
                        <a:buNone/>
                        <a:tabLst/>
                        <a:defRPr/>
                      </a:pPr>
                      <a:r>
                        <a:rPr lang="en-GB" sz="2000" b="0" u="none" strike="noStrike" dirty="0">
                          <a:solidFill>
                            <a:schemeClr val="tx1">
                              <a:lumMod val="65000"/>
                              <a:lumOff val="35000"/>
                            </a:schemeClr>
                          </a:solidFill>
                          <a:effectLst/>
                          <a:latin typeface="Arial" panose="020B0604020202020204" pitchFamily="34" charset="0"/>
                          <a:cs typeface="Arial" panose="020B0604020202020204" pitchFamily="34" charset="0"/>
                          <a:hlinkClick r:id="rId4" action="ppaction://hlinksldjump"/>
                        </a:rPr>
                        <a:t>Pupils identify structures within stories and use their knowledge of structures to create stories</a:t>
                      </a:r>
                      <a:endParaRPr lang="en-GB" sz="2000" b="0" u="none" strike="noStrike" dirty="0">
                        <a:solidFill>
                          <a:schemeClr val="tx1">
                            <a:lumMod val="65000"/>
                            <a:lumOff val="35000"/>
                          </a:schemeClr>
                        </a:solidFill>
                        <a:effectLst/>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586604893"/>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3</a:t>
                      </a:r>
                    </a:p>
                  </a:txBody>
                  <a:tcPr anchor="ctr">
                    <a:solidFill>
                      <a:srgbClr val="E5F3F2"/>
                    </a:solidFill>
                  </a:tcPr>
                </a:tc>
                <a:tc>
                  <a:txBody>
                    <a:bodyPr/>
                    <a:lstStyle/>
                    <a:p>
                      <a:pPr marL="0" marR="0" lvl="0" indent="0" algn="l" defTabSz="914400" rtl="0" eaLnBrk="1" fontAlgn="auto" latinLnBrk="0" hangingPunct="1">
                        <a:lnSpc>
                          <a:spcPct val="120000"/>
                        </a:lnSpc>
                        <a:spcBef>
                          <a:spcPts val="0"/>
                        </a:spcBef>
                        <a:spcAft>
                          <a:spcPts val="0"/>
                        </a:spcAft>
                        <a:buClr>
                          <a:srgbClr val="585858"/>
                        </a:buClr>
                        <a:buSzTx/>
                        <a:buFontTx/>
                        <a:buNone/>
                        <a:tabLst/>
                        <a:defRPr/>
                      </a:pPr>
                      <a:r>
                        <a:rPr lang="en-GB" sz="2000" b="0" u="none" strike="noStrike" dirty="0">
                          <a:solidFill>
                            <a:schemeClr val="tx1">
                              <a:lumMod val="65000"/>
                              <a:lumOff val="35000"/>
                            </a:schemeClr>
                          </a:solidFill>
                          <a:effectLst/>
                          <a:latin typeface="Arial" panose="020B0604020202020204" pitchFamily="34" charset="0"/>
                          <a:cs typeface="Arial" panose="020B0604020202020204" pitchFamily="34" charset="0"/>
                          <a:hlinkClick r:id="rId5" action="ppaction://hlinksldjump"/>
                        </a:rPr>
                        <a:t>Pupils identify the missing part using their knowledge of part-whole relationships and structures</a:t>
                      </a:r>
                      <a:endParaRPr lang="en-GB" sz="2000" b="0" u="none" strike="noStrike" dirty="0">
                        <a:solidFill>
                          <a:schemeClr val="tx1">
                            <a:lumMod val="65000"/>
                            <a:lumOff val="35000"/>
                          </a:schemeClr>
                        </a:solidFill>
                        <a:effectLst/>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3316485081"/>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4</a:t>
                      </a:r>
                    </a:p>
                  </a:txBody>
                  <a:tcPr anchor="ctr">
                    <a:solidFill>
                      <a:srgbClr val="E5F3F2"/>
                    </a:solidFill>
                  </a:tcPr>
                </a:tc>
                <a:tc>
                  <a:txBody>
                    <a:bodyPr/>
                    <a:lstStyle/>
                    <a:p>
                      <a:pPr marL="0" marR="0" lvl="0" indent="0" algn="l" defTabSz="914400" rtl="0" eaLnBrk="1" fontAlgn="auto" latinLnBrk="0" hangingPunct="1">
                        <a:lnSpc>
                          <a:spcPct val="120000"/>
                        </a:lnSpc>
                        <a:spcBef>
                          <a:spcPts val="0"/>
                        </a:spcBef>
                        <a:spcAft>
                          <a:spcPts val="0"/>
                        </a:spcAft>
                        <a:buClr>
                          <a:srgbClr val="585858"/>
                        </a:buClr>
                        <a:buSzTx/>
                        <a:buFontTx/>
                        <a:buNone/>
                        <a:tabLst/>
                        <a:defRPr/>
                      </a:pPr>
                      <a:r>
                        <a:rPr lang="en-GB" sz="2000" b="0" u="none" strike="noStrike" dirty="0">
                          <a:solidFill>
                            <a:schemeClr val="tx1">
                              <a:lumMod val="65000"/>
                              <a:lumOff val="35000"/>
                            </a:schemeClr>
                          </a:solidFill>
                          <a:effectLst/>
                          <a:latin typeface="Arial" panose="020B0604020202020204" pitchFamily="34" charset="0"/>
                          <a:cs typeface="Arial" panose="020B0604020202020204" pitchFamily="34" charset="0"/>
                          <a:hlinkClick r:id="rId6" action="ppaction://hlinksldjump"/>
                        </a:rPr>
                        <a:t>Pupils interpret and represent a part-whole problem with 3 addends using a model</a:t>
                      </a:r>
                      <a:endParaRPr lang="en-GB" sz="2000" b="0" u="none" strike="noStrike" dirty="0">
                        <a:solidFill>
                          <a:schemeClr val="tx1">
                            <a:lumMod val="65000"/>
                            <a:lumOff val="35000"/>
                          </a:schemeClr>
                        </a:solidFill>
                        <a:effectLst/>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4015461906"/>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5</a:t>
                      </a:r>
                    </a:p>
                  </a:txBody>
                  <a:tcPr anchor="ctr">
                    <a:solidFill>
                      <a:srgbClr val="E5F3F2"/>
                    </a:solidFill>
                  </a:tcPr>
                </a:tc>
                <a:tc>
                  <a:txBody>
                    <a:bodyPr/>
                    <a:lstStyle/>
                    <a:p>
                      <a:pPr marL="0" marR="0" lvl="0" indent="0" algn="l" defTabSz="914400" rtl="0" eaLnBrk="1" fontAlgn="auto" latinLnBrk="0" hangingPunct="1">
                        <a:lnSpc>
                          <a:spcPct val="120000"/>
                        </a:lnSpc>
                        <a:spcBef>
                          <a:spcPts val="0"/>
                        </a:spcBef>
                        <a:spcAft>
                          <a:spcPts val="0"/>
                        </a:spcAft>
                        <a:buClr>
                          <a:srgbClr val="585858"/>
                        </a:buClr>
                        <a:buSzTx/>
                        <a:buFontTx/>
                        <a:buNone/>
                        <a:tabLst/>
                        <a:defRPr/>
                      </a:pPr>
                      <a:r>
                        <a:rPr lang="en-GB" sz="2000" b="0" u="none" strike="noStrike" dirty="0">
                          <a:solidFill>
                            <a:schemeClr val="tx1">
                              <a:lumMod val="65000"/>
                              <a:lumOff val="35000"/>
                            </a:schemeClr>
                          </a:solidFill>
                          <a:effectLst/>
                          <a:latin typeface="Arial" panose="020B0604020202020204" pitchFamily="34" charset="0"/>
                          <a:cs typeface="Arial" panose="020B0604020202020204" pitchFamily="34" charset="0"/>
                          <a:hlinkClick r:id="rId7" action="ppaction://hlinksldjump"/>
                        </a:rPr>
                        <a:t>Pupils create stories to correctly match a structure presented in a model</a:t>
                      </a:r>
                      <a:endParaRPr lang="en-GB" sz="2000" b="0" u="none" strike="noStrike" dirty="0">
                        <a:solidFill>
                          <a:schemeClr val="tx1">
                            <a:lumMod val="65000"/>
                            <a:lumOff val="35000"/>
                          </a:schemeClr>
                        </a:solidFill>
                        <a:effectLst/>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807959847"/>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6</a:t>
                      </a:r>
                    </a:p>
                  </a:txBody>
                  <a:tcPr anchor="ctr">
                    <a:solidFill>
                      <a:srgbClr val="E5F3F2"/>
                    </a:solidFill>
                  </a:tcPr>
                </a:tc>
                <a:tc>
                  <a:txBody>
                    <a:bodyPr/>
                    <a:lstStyle/>
                    <a:p>
                      <a:pPr marL="0" marR="0" lvl="0" indent="0" algn="l" defTabSz="914400" rtl="0" eaLnBrk="1" fontAlgn="auto" latinLnBrk="0" hangingPunct="1">
                        <a:lnSpc>
                          <a:spcPct val="120000"/>
                        </a:lnSpc>
                        <a:spcBef>
                          <a:spcPts val="0"/>
                        </a:spcBef>
                        <a:spcAft>
                          <a:spcPts val="0"/>
                        </a:spcAft>
                        <a:buClr>
                          <a:srgbClr val="585858"/>
                        </a:buClr>
                        <a:buSzTx/>
                        <a:buFontTx/>
                        <a:buNone/>
                        <a:tabLst/>
                        <a:defRPr/>
                      </a:pPr>
                      <a:r>
                        <a:rPr lang="en-GB" sz="2000" b="0" u="none" strike="noStrike" dirty="0">
                          <a:solidFill>
                            <a:schemeClr val="tx1">
                              <a:lumMod val="65000"/>
                              <a:lumOff val="35000"/>
                            </a:schemeClr>
                          </a:solidFill>
                          <a:effectLst/>
                          <a:latin typeface="Arial" panose="020B0604020202020204" pitchFamily="34" charset="0"/>
                          <a:cs typeface="Arial" panose="020B0604020202020204" pitchFamily="34" charset="0"/>
                          <a:hlinkClick r:id="rId8" action="ppaction://hlinksldjump"/>
                        </a:rPr>
                        <a:t>Pupils use their knowledge of additive structures to solve problems</a:t>
                      </a:r>
                      <a:endParaRPr lang="en-GB" sz="2000" b="0" u="none" strike="noStrike" dirty="0">
                        <a:solidFill>
                          <a:schemeClr val="tx1">
                            <a:lumMod val="65000"/>
                            <a:lumOff val="35000"/>
                          </a:schemeClr>
                        </a:solidFill>
                        <a:effectLst/>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2548147114"/>
                  </a:ext>
                </a:extLst>
              </a:tr>
            </a:tbl>
          </a:graphicData>
        </a:graphic>
      </p:graphicFrame>
      <p:sp>
        <p:nvSpPr>
          <p:cNvPr id="7" name="Action Button: Return 6">
            <a:hlinkClick r:id="rId9" action="ppaction://hlinksldjump" highlightClick="1"/>
            <a:extLst>
              <a:ext uri="{FF2B5EF4-FFF2-40B4-BE49-F238E27FC236}">
                <a16:creationId xmlns:a16="http://schemas.microsoft.com/office/drawing/2014/main" id="{2570C625-E476-4A8C-BF3D-99D1E479925B}"/>
              </a:ext>
            </a:extLst>
          </p:cNvPr>
          <p:cNvSpPr/>
          <p:nvPr/>
        </p:nvSpPr>
        <p:spPr>
          <a:xfrm>
            <a:off x="594007" y="5480202"/>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8CEE4455-BFAA-47B1-A1C6-8DC3C9CE865C}"/>
              </a:ext>
            </a:extLst>
          </p:cNvPr>
          <p:cNvSpPr txBox="1"/>
          <p:nvPr/>
        </p:nvSpPr>
        <p:spPr>
          <a:xfrm>
            <a:off x="1382041" y="5429370"/>
            <a:ext cx="10352129" cy="461665"/>
          </a:xfrm>
          <a:prstGeom prst="rect">
            <a:avLst/>
          </a:prstGeom>
          <a:noFill/>
        </p:spPr>
        <p:txBody>
          <a:bodyPr wrap="square" rtlCol="0">
            <a:spAutoFit/>
          </a:bodyPr>
          <a:lstStyle/>
          <a:p>
            <a:r>
              <a:rPr lang="en-GB" sz="2400" dirty="0">
                <a:solidFill>
                  <a:schemeClr val="tx1">
                    <a:lumMod val="65000"/>
                    <a:lumOff val="35000"/>
                  </a:schemeClr>
                </a:solidFill>
                <a:latin typeface="Arial" panose="020B0604020202020204" pitchFamily="34" charset="0"/>
                <a:cs typeface="Arial" panose="020B0604020202020204" pitchFamily="34" charset="0"/>
              </a:rPr>
              <a:t>Click the arrow button to return to this Contents slide.</a:t>
            </a:r>
          </a:p>
        </p:txBody>
      </p:sp>
      <p:sp>
        <p:nvSpPr>
          <p:cNvPr id="4" name="Title 3">
            <a:extLst>
              <a:ext uri="{FF2B5EF4-FFF2-40B4-BE49-F238E27FC236}">
                <a16:creationId xmlns:a16="http://schemas.microsoft.com/office/drawing/2014/main" id="{EB238C35-3C03-4D16-99F1-BBF34DEA3727}"/>
              </a:ext>
            </a:extLst>
          </p:cNvPr>
          <p:cNvSpPr>
            <a:spLocks noGrp="1"/>
          </p:cNvSpPr>
          <p:nvPr>
            <p:ph type="title" idx="4294967295"/>
          </p:nvPr>
        </p:nvSpPr>
        <p:spPr>
          <a:xfrm>
            <a:off x="594008" y="246063"/>
            <a:ext cx="11140163" cy="426170"/>
          </a:xfrm>
        </p:spPr>
        <p:txBody>
          <a:bodyPr>
            <a:normAutofit fontScale="90000"/>
          </a:bodyPr>
          <a:lstStyle/>
          <a:p>
            <a:r>
              <a:rPr lang="en-GB" dirty="0">
                <a:solidFill>
                  <a:schemeClr val="bg1"/>
                </a:solidFill>
              </a:rPr>
              <a:t>Contents</a:t>
            </a:r>
          </a:p>
        </p:txBody>
      </p:sp>
    </p:spTree>
    <p:extLst>
      <p:ext uri="{BB962C8B-B14F-4D97-AF65-F5344CB8AC3E}">
        <p14:creationId xmlns:p14="http://schemas.microsoft.com/office/powerpoint/2010/main" val="97351729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D70D16F-93EC-4915-8E98-DC6579123E6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32777" y="2609821"/>
            <a:ext cx="7907446" cy="1706851"/>
          </a:xfrm>
          <a:prstGeom prst="rect">
            <a:avLst/>
          </a:prstGeom>
        </p:spPr>
      </p:pic>
      <p:sp>
        <p:nvSpPr>
          <p:cNvPr id="2" name="Text Placeholder 1"/>
          <p:cNvSpPr>
            <a:spLocks noGrp="1"/>
          </p:cNvSpPr>
          <p:nvPr>
            <p:ph type="body" sz="quarter" idx="11"/>
          </p:nvPr>
        </p:nvSpPr>
        <p:spPr/>
        <p:txBody>
          <a:bodyPr/>
          <a:lstStyle/>
          <a:p>
            <a:r>
              <a:rPr lang="en-GB" dirty="0"/>
              <a:t>1.28 Common structures </a:t>
            </a:r>
            <a:r>
              <a:rPr lang="en-US" dirty="0"/>
              <a:t>– step 1:7</a:t>
            </a:r>
          </a:p>
        </p:txBody>
      </p:sp>
    </p:spTree>
    <p:extLst>
      <p:ext uri="{BB962C8B-B14F-4D97-AF65-F5344CB8AC3E}">
        <p14:creationId xmlns:p14="http://schemas.microsoft.com/office/powerpoint/2010/main" val="40672137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Rectangle 47">
            <a:extLst>
              <a:ext uri="{FF2B5EF4-FFF2-40B4-BE49-F238E27FC236}">
                <a16:creationId xmlns:a16="http://schemas.microsoft.com/office/drawing/2014/main" id="{72DFCCB8-ADE3-4478-A670-90086BDFE09D}"/>
              </a:ext>
            </a:extLst>
          </p:cNvPr>
          <p:cNvSpPr/>
          <p:nvPr/>
        </p:nvSpPr>
        <p:spPr bwMode="auto">
          <a:xfrm>
            <a:off x="805113" y="3868629"/>
            <a:ext cx="1303399" cy="596129"/>
          </a:xfrm>
          <a:prstGeom prst="rect">
            <a:avLst/>
          </a:prstGeom>
          <a:solidFill>
            <a:schemeClr val="tx2">
              <a:lumMod val="20000"/>
              <a:lumOff val="80000"/>
            </a:schemeClr>
          </a:solid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0" name="Rectangle 49">
            <a:extLst>
              <a:ext uri="{FF2B5EF4-FFF2-40B4-BE49-F238E27FC236}">
                <a16:creationId xmlns:a16="http://schemas.microsoft.com/office/drawing/2014/main" id="{1439FA91-6E42-44E1-A2D1-0D3357C78E47}"/>
              </a:ext>
            </a:extLst>
          </p:cNvPr>
          <p:cNvSpPr/>
          <p:nvPr/>
        </p:nvSpPr>
        <p:spPr bwMode="auto">
          <a:xfrm>
            <a:off x="805135" y="3868629"/>
            <a:ext cx="1303399" cy="596129"/>
          </a:xfrm>
          <a:prstGeom prst="rect">
            <a:avLst/>
          </a:prstGeom>
          <a:solidFill>
            <a:schemeClr val="tx2">
              <a:lumMod val="20000"/>
              <a:lumOff val="80000"/>
            </a:schemeClr>
          </a:solid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 name="Title 3">
            <a:extLst>
              <a:ext uri="{FF2B5EF4-FFF2-40B4-BE49-F238E27FC236}">
                <a16:creationId xmlns:a16="http://schemas.microsoft.com/office/drawing/2014/main" id="{991AEBBB-1C2D-4B30-A7C9-90A2EBC618E3}"/>
              </a:ext>
            </a:extLst>
          </p:cNvPr>
          <p:cNvSpPr>
            <a:spLocks noGrp="1"/>
          </p:cNvSpPr>
          <p:nvPr>
            <p:ph type="title"/>
          </p:nvPr>
        </p:nvSpPr>
        <p:spPr/>
        <p:txBody>
          <a:bodyPr/>
          <a:lstStyle/>
          <a:p>
            <a:r>
              <a:rPr lang="en-GB" dirty="0"/>
              <a:t>6AS/MD-1 Quantify additive and multiplicative relationships</a:t>
            </a:r>
          </a:p>
        </p:txBody>
      </p:sp>
      <p:cxnSp>
        <p:nvCxnSpPr>
          <p:cNvPr id="49" name="Straight Connector 48">
            <a:extLst>
              <a:ext uri="{FF2B5EF4-FFF2-40B4-BE49-F238E27FC236}">
                <a16:creationId xmlns:a16="http://schemas.microsoft.com/office/drawing/2014/main" id="{6ECF475B-3A3E-4922-8025-70FD36A16858}"/>
              </a:ext>
            </a:extLst>
          </p:cNvPr>
          <p:cNvCxnSpPr>
            <a:cxnSpLocks/>
          </p:cNvCxnSpPr>
          <p:nvPr/>
        </p:nvCxnSpPr>
        <p:spPr bwMode="auto">
          <a:xfrm>
            <a:off x="810721" y="3880970"/>
            <a:ext cx="0" cy="572400"/>
          </a:xfrm>
          <a:prstGeom prst="line">
            <a:avLst/>
          </a:prstGeom>
          <a:ln w="38100">
            <a:solidFill>
              <a:schemeClr val="tx2">
                <a:lumMod val="20000"/>
                <a:lumOff val="80000"/>
              </a:schemeClr>
            </a:solidFill>
            <a:prstDash val="solid"/>
          </a:ln>
        </p:spPr>
        <p:style>
          <a:lnRef idx="1">
            <a:schemeClr val="dk1"/>
          </a:lnRef>
          <a:fillRef idx="0">
            <a:schemeClr val="dk1"/>
          </a:fillRef>
          <a:effectRef idx="0">
            <a:schemeClr val="dk1"/>
          </a:effectRef>
          <a:fontRef idx="minor">
            <a:schemeClr val="tx1"/>
          </a:fontRef>
        </p:style>
      </p:cxnSp>
      <p:cxnSp>
        <p:nvCxnSpPr>
          <p:cNvPr id="58" name="Straight Connector 57">
            <a:extLst>
              <a:ext uri="{FF2B5EF4-FFF2-40B4-BE49-F238E27FC236}">
                <a16:creationId xmlns:a16="http://schemas.microsoft.com/office/drawing/2014/main" id="{8EA9B427-04C3-4D3A-B6B2-F06096B1DFED}"/>
              </a:ext>
            </a:extLst>
          </p:cNvPr>
          <p:cNvCxnSpPr/>
          <p:nvPr/>
        </p:nvCxnSpPr>
        <p:spPr bwMode="auto">
          <a:xfrm>
            <a:off x="2108512" y="3865448"/>
            <a:ext cx="0" cy="596129"/>
          </a:xfrm>
          <a:prstGeom prst="line">
            <a:avLst/>
          </a:prstGeom>
          <a:ln w="19050">
            <a:prstDash val="dash"/>
          </a:ln>
        </p:spPr>
        <p:style>
          <a:lnRef idx="1">
            <a:schemeClr val="dk1"/>
          </a:lnRef>
          <a:fillRef idx="0">
            <a:schemeClr val="dk1"/>
          </a:fillRef>
          <a:effectRef idx="0">
            <a:schemeClr val="dk1"/>
          </a:effectRef>
          <a:fontRef idx="minor">
            <a:schemeClr val="tx1"/>
          </a:fontRef>
        </p:style>
      </p:cxnSp>
      <p:sp>
        <p:nvSpPr>
          <p:cNvPr id="21" name="Rectangle 20">
            <a:extLst>
              <a:ext uri="{FF2B5EF4-FFF2-40B4-BE49-F238E27FC236}">
                <a16:creationId xmlns:a16="http://schemas.microsoft.com/office/drawing/2014/main" id="{DF82BA9C-6F8A-43F6-88FE-8ACF57F08A9A}"/>
              </a:ext>
            </a:extLst>
          </p:cNvPr>
          <p:cNvSpPr/>
          <p:nvPr/>
        </p:nvSpPr>
        <p:spPr bwMode="auto">
          <a:xfrm>
            <a:off x="2105708" y="3868629"/>
            <a:ext cx="1303399" cy="596129"/>
          </a:xfrm>
          <a:prstGeom prst="rect">
            <a:avLst/>
          </a:prstGeom>
          <a:solidFill>
            <a:schemeClr val="tx2">
              <a:lumMod val="20000"/>
              <a:lumOff val="80000"/>
            </a:schemeClr>
          </a:solid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cxnSp>
        <p:nvCxnSpPr>
          <p:cNvPr id="22" name="Straight Connector 21">
            <a:extLst>
              <a:ext uri="{FF2B5EF4-FFF2-40B4-BE49-F238E27FC236}">
                <a16:creationId xmlns:a16="http://schemas.microsoft.com/office/drawing/2014/main" id="{3EB3C2A0-8123-44AC-8A07-99CAF5AA78CE}"/>
              </a:ext>
            </a:extLst>
          </p:cNvPr>
          <p:cNvCxnSpPr>
            <a:cxnSpLocks/>
          </p:cNvCxnSpPr>
          <p:nvPr/>
        </p:nvCxnSpPr>
        <p:spPr bwMode="auto">
          <a:xfrm>
            <a:off x="2111294" y="3880970"/>
            <a:ext cx="0" cy="572400"/>
          </a:xfrm>
          <a:prstGeom prst="line">
            <a:avLst/>
          </a:prstGeom>
          <a:ln w="38100">
            <a:solidFill>
              <a:schemeClr val="tx2">
                <a:lumMod val="20000"/>
                <a:lumOff val="80000"/>
              </a:schemeClr>
            </a:solidFill>
            <a:prstDash val="solid"/>
          </a:ln>
        </p:spPr>
        <p:style>
          <a:lnRef idx="1">
            <a:schemeClr val="dk1"/>
          </a:lnRef>
          <a:fillRef idx="0">
            <a:schemeClr val="dk1"/>
          </a:fillRef>
          <a:effectRef idx="0">
            <a:schemeClr val="dk1"/>
          </a:effectRef>
          <a:fontRef idx="minor">
            <a:schemeClr val="tx1"/>
          </a:fontRef>
        </p:style>
      </p:cxnSp>
      <p:cxnSp>
        <p:nvCxnSpPr>
          <p:cNvPr id="23" name="Straight Connector 22">
            <a:extLst>
              <a:ext uri="{FF2B5EF4-FFF2-40B4-BE49-F238E27FC236}">
                <a16:creationId xmlns:a16="http://schemas.microsoft.com/office/drawing/2014/main" id="{9EEBC54A-7D22-473E-B949-E44AD278B07F}"/>
              </a:ext>
            </a:extLst>
          </p:cNvPr>
          <p:cNvCxnSpPr/>
          <p:nvPr/>
        </p:nvCxnSpPr>
        <p:spPr bwMode="auto">
          <a:xfrm>
            <a:off x="3409085" y="3865448"/>
            <a:ext cx="0" cy="596129"/>
          </a:xfrm>
          <a:prstGeom prst="line">
            <a:avLst/>
          </a:prstGeom>
          <a:ln w="19050">
            <a:prstDash val="dash"/>
          </a:ln>
        </p:spPr>
        <p:style>
          <a:lnRef idx="1">
            <a:schemeClr val="dk1"/>
          </a:lnRef>
          <a:fillRef idx="0">
            <a:schemeClr val="dk1"/>
          </a:fillRef>
          <a:effectRef idx="0">
            <a:schemeClr val="dk1"/>
          </a:effectRef>
          <a:fontRef idx="minor">
            <a:schemeClr val="tx1"/>
          </a:fontRef>
        </p:style>
      </p:cxnSp>
      <p:sp>
        <p:nvSpPr>
          <p:cNvPr id="25" name="Rectangle 24">
            <a:extLst>
              <a:ext uri="{FF2B5EF4-FFF2-40B4-BE49-F238E27FC236}">
                <a16:creationId xmlns:a16="http://schemas.microsoft.com/office/drawing/2014/main" id="{5C4AB445-2681-4CBF-A37E-C6B4B511E683}"/>
              </a:ext>
            </a:extLst>
          </p:cNvPr>
          <p:cNvSpPr/>
          <p:nvPr/>
        </p:nvSpPr>
        <p:spPr bwMode="auto">
          <a:xfrm>
            <a:off x="3411846" y="3868629"/>
            <a:ext cx="1303399" cy="596129"/>
          </a:xfrm>
          <a:prstGeom prst="rect">
            <a:avLst/>
          </a:prstGeom>
          <a:solidFill>
            <a:schemeClr val="tx2">
              <a:lumMod val="20000"/>
              <a:lumOff val="80000"/>
            </a:schemeClr>
          </a:solid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cxnSp>
        <p:nvCxnSpPr>
          <p:cNvPr id="26" name="Straight Connector 25">
            <a:extLst>
              <a:ext uri="{FF2B5EF4-FFF2-40B4-BE49-F238E27FC236}">
                <a16:creationId xmlns:a16="http://schemas.microsoft.com/office/drawing/2014/main" id="{3E95068E-6254-4E28-82CB-540C3BDAE336}"/>
              </a:ext>
            </a:extLst>
          </p:cNvPr>
          <p:cNvCxnSpPr>
            <a:cxnSpLocks/>
          </p:cNvCxnSpPr>
          <p:nvPr/>
        </p:nvCxnSpPr>
        <p:spPr bwMode="auto">
          <a:xfrm>
            <a:off x="3417432" y="3880970"/>
            <a:ext cx="0" cy="572400"/>
          </a:xfrm>
          <a:prstGeom prst="line">
            <a:avLst/>
          </a:prstGeom>
          <a:ln w="38100">
            <a:solidFill>
              <a:schemeClr val="tx2">
                <a:lumMod val="20000"/>
                <a:lumOff val="80000"/>
              </a:schemeClr>
            </a:solidFill>
            <a:prstDash val="solid"/>
          </a:ln>
        </p:spPr>
        <p:style>
          <a:lnRef idx="1">
            <a:schemeClr val="dk1"/>
          </a:lnRef>
          <a:fillRef idx="0">
            <a:schemeClr val="dk1"/>
          </a:fillRef>
          <a:effectRef idx="0">
            <a:schemeClr val="dk1"/>
          </a:effectRef>
          <a:fontRef idx="minor">
            <a:schemeClr val="tx1"/>
          </a:fontRef>
        </p:style>
      </p:cxnSp>
      <p:cxnSp>
        <p:nvCxnSpPr>
          <p:cNvPr id="27" name="Straight Connector 26">
            <a:extLst>
              <a:ext uri="{FF2B5EF4-FFF2-40B4-BE49-F238E27FC236}">
                <a16:creationId xmlns:a16="http://schemas.microsoft.com/office/drawing/2014/main" id="{C8637D63-B48C-4FFB-A5B3-4C8FE22B22BA}"/>
              </a:ext>
            </a:extLst>
          </p:cNvPr>
          <p:cNvCxnSpPr/>
          <p:nvPr/>
        </p:nvCxnSpPr>
        <p:spPr bwMode="auto">
          <a:xfrm>
            <a:off x="4715223" y="3865448"/>
            <a:ext cx="0" cy="596129"/>
          </a:xfrm>
          <a:prstGeom prst="line">
            <a:avLst/>
          </a:prstGeom>
          <a:ln w="19050">
            <a:prstDash val="dash"/>
          </a:ln>
        </p:spPr>
        <p:style>
          <a:lnRef idx="1">
            <a:schemeClr val="dk1"/>
          </a:lnRef>
          <a:fillRef idx="0">
            <a:schemeClr val="dk1"/>
          </a:fillRef>
          <a:effectRef idx="0">
            <a:schemeClr val="dk1"/>
          </a:effectRef>
          <a:fontRef idx="minor">
            <a:schemeClr val="tx1"/>
          </a:fontRef>
        </p:style>
      </p:cxnSp>
      <p:grpSp>
        <p:nvGrpSpPr>
          <p:cNvPr id="5" name="Group 4">
            <a:extLst>
              <a:ext uri="{FF2B5EF4-FFF2-40B4-BE49-F238E27FC236}">
                <a16:creationId xmlns:a16="http://schemas.microsoft.com/office/drawing/2014/main" id="{B275A980-682A-4D0B-8388-2AF59B0E0432}"/>
              </a:ext>
            </a:extLst>
          </p:cNvPr>
          <p:cNvGrpSpPr/>
          <p:nvPr/>
        </p:nvGrpSpPr>
        <p:grpSpPr>
          <a:xfrm>
            <a:off x="802353" y="4464064"/>
            <a:ext cx="1303399" cy="596129"/>
            <a:chOff x="6296187" y="4267877"/>
            <a:chExt cx="1303399" cy="596129"/>
          </a:xfrm>
        </p:grpSpPr>
        <p:sp>
          <p:nvSpPr>
            <p:cNvPr id="31" name="Rectangle 30">
              <a:extLst>
                <a:ext uri="{FF2B5EF4-FFF2-40B4-BE49-F238E27FC236}">
                  <a16:creationId xmlns:a16="http://schemas.microsoft.com/office/drawing/2014/main" id="{47AF266E-9CA6-47C1-9F3C-BC4591E67026}"/>
                </a:ext>
              </a:extLst>
            </p:cNvPr>
            <p:cNvSpPr/>
            <p:nvPr/>
          </p:nvSpPr>
          <p:spPr bwMode="auto">
            <a:xfrm>
              <a:off x="6296187" y="4267877"/>
              <a:ext cx="1303399" cy="596129"/>
            </a:xfrm>
            <a:prstGeom prst="rect">
              <a:avLst/>
            </a:prstGeom>
            <a:solidFill>
              <a:schemeClr val="tx2">
                <a:lumMod val="20000"/>
                <a:lumOff val="80000"/>
              </a:schemeClr>
            </a:solid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 name="TextBox 2">
              <a:extLst>
                <a:ext uri="{FF2B5EF4-FFF2-40B4-BE49-F238E27FC236}">
                  <a16:creationId xmlns:a16="http://schemas.microsoft.com/office/drawing/2014/main" id="{F9376372-B1A6-4029-B063-F1F287649C94}"/>
                </a:ext>
              </a:extLst>
            </p:cNvPr>
            <p:cNvSpPr txBox="1"/>
            <p:nvPr/>
          </p:nvSpPr>
          <p:spPr>
            <a:xfrm>
              <a:off x="6487612" y="4365886"/>
              <a:ext cx="920548" cy="400110"/>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250</a:t>
              </a:r>
            </a:p>
          </p:txBody>
        </p:sp>
      </p:grpSp>
      <p:sp>
        <p:nvSpPr>
          <p:cNvPr id="28" name="TextBox 27">
            <a:extLst>
              <a:ext uri="{FF2B5EF4-FFF2-40B4-BE49-F238E27FC236}">
                <a16:creationId xmlns:a16="http://schemas.microsoft.com/office/drawing/2014/main" id="{54CFA010-1DF5-48B4-B2A6-24F54DF17CD2}"/>
              </a:ext>
            </a:extLst>
          </p:cNvPr>
          <p:cNvSpPr txBox="1"/>
          <p:nvPr/>
        </p:nvSpPr>
        <p:spPr>
          <a:xfrm>
            <a:off x="2948844" y="3963457"/>
            <a:ext cx="920548" cy="400110"/>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1,000</a:t>
            </a:r>
          </a:p>
        </p:txBody>
      </p:sp>
      <p:sp>
        <p:nvSpPr>
          <p:cNvPr id="32" name="TextBox 31">
            <a:extLst>
              <a:ext uri="{FF2B5EF4-FFF2-40B4-BE49-F238E27FC236}">
                <a16:creationId xmlns:a16="http://schemas.microsoft.com/office/drawing/2014/main" id="{FEC54950-6BAF-41F7-A73C-C0A1FB25A24B}"/>
              </a:ext>
            </a:extLst>
          </p:cNvPr>
          <p:cNvSpPr txBox="1"/>
          <p:nvPr/>
        </p:nvSpPr>
        <p:spPr>
          <a:xfrm>
            <a:off x="224993" y="5353643"/>
            <a:ext cx="2785454" cy="400110"/>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250 x 4 = 1,000</a:t>
            </a:r>
          </a:p>
        </p:txBody>
      </p:sp>
      <p:grpSp>
        <p:nvGrpSpPr>
          <p:cNvPr id="33" name="Group 32">
            <a:extLst>
              <a:ext uri="{FF2B5EF4-FFF2-40B4-BE49-F238E27FC236}">
                <a16:creationId xmlns:a16="http://schemas.microsoft.com/office/drawing/2014/main" id="{FD5E9C36-48C2-434C-A58B-5837259EA711}"/>
              </a:ext>
            </a:extLst>
          </p:cNvPr>
          <p:cNvGrpSpPr/>
          <p:nvPr/>
        </p:nvGrpSpPr>
        <p:grpSpPr>
          <a:xfrm>
            <a:off x="802353" y="2153849"/>
            <a:ext cx="1303399" cy="596129"/>
            <a:chOff x="6296187" y="4267877"/>
            <a:chExt cx="1303399" cy="596129"/>
          </a:xfrm>
        </p:grpSpPr>
        <p:sp>
          <p:nvSpPr>
            <p:cNvPr id="34" name="Rectangle 33">
              <a:extLst>
                <a:ext uri="{FF2B5EF4-FFF2-40B4-BE49-F238E27FC236}">
                  <a16:creationId xmlns:a16="http://schemas.microsoft.com/office/drawing/2014/main" id="{79E8B1A0-A538-4616-8A34-8DB0EA871C2F}"/>
                </a:ext>
              </a:extLst>
            </p:cNvPr>
            <p:cNvSpPr/>
            <p:nvPr/>
          </p:nvSpPr>
          <p:spPr bwMode="auto">
            <a:xfrm>
              <a:off x="6296187" y="4267877"/>
              <a:ext cx="1303399" cy="596129"/>
            </a:xfrm>
            <a:prstGeom prst="rect">
              <a:avLst/>
            </a:prstGeom>
            <a:solidFill>
              <a:schemeClr val="tx2">
                <a:lumMod val="20000"/>
                <a:lumOff val="80000"/>
              </a:schemeClr>
            </a:solid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5" name="TextBox 34">
              <a:extLst>
                <a:ext uri="{FF2B5EF4-FFF2-40B4-BE49-F238E27FC236}">
                  <a16:creationId xmlns:a16="http://schemas.microsoft.com/office/drawing/2014/main" id="{5CEFEE74-4113-456E-95EE-1693A6840109}"/>
                </a:ext>
              </a:extLst>
            </p:cNvPr>
            <p:cNvSpPr txBox="1"/>
            <p:nvPr/>
          </p:nvSpPr>
          <p:spPr>
            <a:xfrm>
              <a:off x="6487612" y="4365886"/>
              <a:ext cx="920548" cy="400110"/>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250</a:t>
              </a:r>
            </a:p>
          </p:txBody>
        </p:sp>
      </p:grpSp>
      <p:grpSp>
        <p:nvGrpSpPr>
          <p:cNvPr id="36" name="Group 35">
            <a:extLst>
              <a:ext uri="{FF2B5EF4-FFF2-40B4-BE49-F238E27FC236}">
                <a16:creationId xmlns:a16="http://schemas.microsoft.com/office/drawing/2014/main" id="{53ED0A65-771E-4BD5-B06C-D70ABAC09DE4}"/>
              </a:ext>
            </a:extLst>
          </p:cNvPr>
          <p:cNvGrpSpPr/>
          <p:nvPr/>
        </p:nvGrpSpPr>
        <p:grpSpPr>
          <a:xfrm>
            <a:off x="802353" y="1557338"/>
            <a:ext cx="5159832" cy="596129"/>
            <a:chOff x="6296187" y="4267877"/>
            <a:chExt cx="1303399" cy="596129"/>
          </a:xfrm>
        </p:grpSpPr>
        <p:sp>
          <p:nvSpPr>
            <p:cNvPr id="37" name="Rectangle 36">
              <a:extLst>
                <a:ext uri="{FF2B5EF4-FFF2-40B4-BE49-F238E27FC236}">
                  <a16:creationId xmlns:a16="http://schemas.microsoft.com/office/drawing/2014/main" id="{9BDE46C9-3520-448D-A800-31117B45AE3F}"/>
                </a:ext>
              </a:extLst>
            </p:cNvPr>
            <p:cNvSpPr/>
            <p:nvPr/>
          </p:nvSpPr>
          <p:spPr bwMode="auto">
            <a:xfrm>
              <a:off x="6296187" y="4267877"/>
              <a:ext cx="1303399" cy="596129"/>
            </a:xfrm>
            <a:prstGeom prst="rect">
              <a:avLst/>
            </a:prstGeom>
            <a:solidFill>
              <a:schemeClr val="tx2">
                <a:lumMod val="20000"/>
                <a:lumOff val="80000"/>
              </a:schemeClr>
            </a:solid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8" name="TextBox 37">
              <a:extLst>
                <a:ext uri="{FF2B5EF4-FFF2-40B4-BE49-F238E27FC236}">
                  <a16:creationId xmlns:a16="http://schemas.microsoft.com/office/drawing/2014/main" id="{EF3CF2F4-77B8-43C6-85F2-037370284F32}"/>
                </a:ext>
              </a:extLst>
            </p:cNvPr>
            <p:cNvSpPr txBox="1"/>
            <p:nvPr/>
          </p:nvSpPr>
          <p:spPr>
            <a:xfrm>
              <a:off x="6487612" y="4365886"/>
              <a:ext cx="920548" cy="400110"/>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1,000</a:t>
              </a:r>
            </a:p>
          </p:txBody>
        </p:sp>
      </p:grpSp>
      <p:grpSp>
        <p:nvGrpSpPr>
          <p:cNvPr id="10" name="Group 9">
            <a:extLst>
              <a:ext uri="{FF2B5EF4-FFF2-40B4-BE49-F238E27FC236}">
                <a16:creationId xmlns:a16="http://schemas.microsoft.com/office/drawing/2014/main" id="{C95E1532-E4B1-4C39-933E-0EF48A6540E1}"/>
              </a:ext>
            </a:extLst>
          </p:cNvPr>
          <p:cNvGrpSpPr/>
          <p:nvPr/>
        </p:nvGrpSpPr>
        <p:grpSpPr>
          <a:xfrm>
            <a:off x="2134509" y="2281627"/>
            <a:ext cx="3808364" cy="312234"/>
            <a:chOff x="2134509" y="2401324"/>
            <a:chExt cx="3808364" cy="312234"/>
          </a:xfrm>
        </p:grpSpPr>
        <p:cxnSp>
          <p:nvCxnSpPr>
            <p:cNvPr id="7" name="Straight Connector 6">
              <a:extLst>
                <a:ext uri="{FF2B5EF4-FFF2-40B4-BE49-F238E27FC236}">
                  <a16:creationId xmlns:a16="http://schemas.microsoft.com/office/drawing/2014/main" id="{51E30414-6C8C-488E-8968-5C8FA668281C}"/>
                </a:ext>
              </a:extLst>
            </p:cNvPr>
            <p:cNvCxnSpPr>
              <a:cxnSpLocks/>
            </p:cNvCxnSpPr>
            <p:nvPr/>
          </p:nvCxnSpPr>
          <p:spPr bwMode="auto">
            <a:xfrm>
              <a:off x="2140189" y="2557441"/>
              <a:ext cx="3797004"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40" name="Straight Connector 39">
              <a:extLst>
                <a:ext uri="{FF2B5EF4-FFF2-40B4-BE49-F238E27FC236}">
                  <a16:creationId xmlns:a16="http://schemas.microsoft.com/office/drawing/2014/main" id="{C8A627BD-0F81-46C8-9D75-53D72152FF1C}"/>
                </a:ext>
              </a:extLst>
            </p:cNvPr>
            <p:cNvCxnSpPr>
              <a:cxnSpLocks/>
            </p:cNvCxnSpPr>
            <p:nvPr/>
          </p:nvCxnSpPr>
          <p:spPr bwMode="auto">
            <a:xfrm>
              <a:off x="5942873" y="2401324"/>
              <a:ext cx="0" cy="312234"/>
            </a:xfrm>
            <a:prstGeom prst="line">
              <a:avLst/>
            </a:prstGeom>
            <a:ln w="19050"/>
          </p:spPr>
          <p:style>
            <a:lnRef idx="1">
              <a:schemeClr val="dk1"/>
            </a:lnRef>
            <a:fillRef idx="0">
              <a:schemeClr val="dk1"/>
            </a:fillRef>
            <a:effectRef idx="0">
              <a:schemeClr val="dk1"/>
            </a:effectRef>
            <a:fontRef idx="minor">
              <a:schemeClr val="tx1"/>
            </a:fontRef>
          </p:style>
        </p:cxnSp>
        <p:cxnSp>
          <p:nvCxnSpPr>
            <p:cNvPr id="42" name="Straight Connector 41">
              <a:extLst>
                <a:ext uri="{FF2B5EF4-FFF2-40B4-BE49-F238E27FC236}">
                  <a16:creationId xmlns:a16="http://schemas.microsoft.com/office/drawing/2014/main" id="{72C72D0C-3666-4BED-9F1A-9B3EA65E9DC0}"/>
                </a:ext>
              </a:extLst>
            </p:cNvPr>
            <p:cNvCxnSpPr>
              <a:cxnSpLocks/>
            </p:cNvCxnSpPr>
            <p:nvPr/>
          </p:nvCxnSpPr>
          <p:spPr bwMode="auto">
            <a:xfrm>
              <a:off x="2134509" y="2401324"/>
              <a:ext cx="0" cy="312234"/>
            </a:xfrm>
            <a:prstGeom prst="line">
              <a:avLst/>
            </a:prstGeom>
            <a:ln w="19050"/>
          </p:spPr>
          <p:style>
            <a:lnRef idx="1">
              <a:schemeClr val="dk1"/>
            </a:lnRef>
            <a:fillRef idx="0">
              <a:schemeClr val="dk1"/>
            </a:fillRef>
            <a:effectRef idx="0">
              <a:schemeClr val="dk1"/>
            </a:effectRef>
            <a:fontRef idx="minor">
              <a:schemeClr val="tx1"/>
            </a:fontRef>
          </p:style>
        </p:cxnSp>
      </p:grpSp>
      <p:sp>
        <p:nvSpPr>
          <p:cNvPr id="44" name="TextBox 43">
            <a:extLst>
              <a:ext uri="{FF2B5EF4-FFF2-40B4-BE49-F238E27FC236}">
                <a16:creationId xmlns:a16="http://schemas.microsoft.com/office/drawing/2014/main" id="{0D55E1A7-48C5-4F68-8440-98B0ED7981BC}"/>
              </a:ext>
            </a:extLst>
          </p:cNvPr>
          <p:cNvSpPr txBox="1"/>
          <p:nvPr/>
        </p:nvSpPr>
        <p:spPr>
          <a:xfrm>
            <a:off x="2606411" y="2416362"/>
            <a:ext cx="2785454" cy="400110"/>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750</a:t>
            </a:r>
          </a:p>
        </p:txBody>
      </p:sp>
      <p:sp>
        <p:nvSpPr>
          <p:cNvPr id="45" name="TextBox 44">
            <a:extLst>
              <a:ext uri="{FF2B5EF4-FFF2-40B4-BE49-F238E27FC236}">
                <a16:creationId xmlns:a16="http://schemas.microsoft.com/office/drawing/2014/main" id="{BD9B5D1B-5D5B-40D9-8676-9337008260F7}"/>
              </a:ext>
            </a:extLst>
          </p:cNvPr>
          <p:cNvSpPr txBox="1"/>
          <p:nvPr/>
        </p:nvSpPr>
        <p:spPr>
          <a:xfrm>
            <a:off x="401022" y="3018054"/>
            <a:ext cx="2785454" cy="400110"/>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250 + 750 = 1,000</a:t>
            </a:r>
          </a:p>
        </p:txBody>
      </p:sp>
      <p:sp>
        <p:nvSpPr>
          <p:cNvPr id="11" name="TextBox 19">
            <a:extLst>
              <a:ext uri="{FF2B5EF4-FFF2-40B4-BE49-F238E27FC236}">
                <a16:creationId xmlns:a16="http://schemas.microsoft.com/office/drawing/2014/main" id="{5A0B663F-4511-497A-BAFB-8316D485B2E6}"/>
              </a:ext>
            </a:extLst>
          </p:cNvPr>
          <p:cNvSpPr txBox="1"/>
          <p:nvPr/>
        </p:nvSpPr>
        <p:spPr>
          <a:xfrm>
            <a:off x="6364800" y="4999700"/>
            <a:ext cx="5024847" cy="707886"/>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The relationship between two numbers can be expressed additively or multiplicatively.</a:t>
            </a:r>
          </a:p>
        </p:txBody>
      </p:sp>
      <p:sp>
        <p:nvSpPr>
          <p:cNvPr id="12" name="Content Placeholder 2">
            <a:extLst>
              <a:ext uri="{FF2B5EF4-FFF2-40B4-BE49-F238E27FC236}">
                <a16:creationId xmlns:a16="http://schemas.microsoft.com/office/drawing/2014/main" id="{A9F14D2C-DF82-4DA2-A641-C5D528066036}"/>
              </a:ext>
            </a:extLst>
          </p:cNvPr>
          <p:cNvSpPr txBox="1">
            <a:spLocks/>
          </p:cNvSpPr>
          <p:nvPr/>
        </p:nvSpPr>
        <p:spPr>
          <a:xfrm>
            <a:off x="6096000" y="1171549"/>
            <a:ext cx="5870997" cy="3693010"/>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Click to reveal both bar models and related equations. What’s the same? What’s different?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Which bar model shows an additive relationship? Why? Explain how you know.</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Which bar model shows a multiplicative relationship? Why? Explain how</a:t>
            </a:r>
            <a:r>
              <a:rPr kumimoji="0" lang="en-GB" sz="2000" b="0" i="0" u="none" strike="noStrike" kern="1200" cap="none" spc="0" normalizeH="0" noProof="0" dirty="0">
                <a:ln>
                  <a:noFill/>
                </a:ln>
                <a:solidFill>
                  <a:srgbClr val="585858"/>
                </a:solidFill>
                <a:effectLst/>
                <a:uLnTx/>
                <a:uFillTx/>
                <a:latin typeface="Arial"/>
                <a:ea typeface="+mn-ea"/>
                <a:cs typeface="+mn-cs"/>
              </a:rPr>
              <a:t> </a:t>
            </a:r>
            <a:r>
              <a:rPr kumimoji="0" lang="en-GB" sz="2000" b="0" i="0" u="none" strike="noStrike" kern="1200" cap="none" spc="0" normalizeH="0" noProof="0">
                <a:ln>
                  <a:noFill/>
                </a:ln>
                <a:solidFill>
                  <a:srgbClr val="585858"/>
                </a:solidFill>
                <a:effectLst/>
                <a:uLnTx/>
                <a:uFillTx/>
                <a:latin typeface="Arial"/>
                <a:ea typeface="+mn-ea"/>
                <a:cs typeface="+mn-cs"/>
              </a:rPr>
              <a:t>you know. </a:t>
            </a: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does this tell us about how the relationship between two numbers can be expressed?</a:t>
            </a: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
        <p:nvSpPr>
          <p:cNvPr id="53" name="TextBox 52">
            <a:extLst>
              <a:ext uri="{FF2B5EF4-FFF2-40B4-BE49-F238E27FC236}">
                <a16:creationId xmlns:a16="http://schemas.microsoft.com/office/drawing/2014/main" id="{33ED24DB-D165-4AA5-863A-FB2C85DB7A25}"/>
              </a:ext>
            </a:extLst>
          </p:cNvPr>
          <p:cNvSpPr txBox="1"/>
          <p:nvPr/>
        </p:nvSpPr>
        <p:spPr>
          <a:xfrm>
            <a:off x="3120488" y="5353643"/>
            <a:ext cx="2785454" cy="400110"/>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1000 ÷ 4 = 250</a:t>
            </a:r>
          </a:p>
        </p:txBody>
      </p:sp>
      <p:sp>
        <p:nvSpPr>
          <p:cNvPr id="54" name="TextBox 53">
            <a:extLst>
              <a:ext uri="{FF2B5EF4-FFF2-40B4-BE49-F238E27FC236}">
                <a16:creationId xmlns:a16="http://schemas.microsoft.com/office/drawing/2014/main" id="{D2C314DB-4E79-4D5C-8F79-1EB34FADC840}"/>
              </a:ext>
            </a:extLst>
          </p:cNvPr>
          <p:cNvSpPr txBox="1"/>
          <p:nvPr/>
        </p:nvSpPr>
        <p:spPr>
          <a:xfrm>
            <a:off x="3296517" y="3018054"/>
            <a:ext cx="2785454" cy="400110"/>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1,000 – 750 = 250</a:t>
            </a:r>
          </a:p>
        </p:txBody>
      </p:sp>
    </p:spTree>
    <p:extLst>
      <p:ext uri="{BB962C8B-B14F-4D97-AF65-F5344CB8AC3E}">
        <p14:creationId xmlns:p14="http://schemas.microsoft.com/office/powerpoint/2010/main" val="29242717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500"/>
                                        <p:tgtEl>
                                          <p:spTgt spid="44"/>
                                        </p:tgtEl>
                                      </p:cBhvr>
                                    </p:animEffect>
                                  </p:childTnLst>
                                </p:cTn>
                              </p:par>
                              <p:par>
                                <p:cTn id="8" presetID="10" presetClass="entr" presetSubtype="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8"/>
                                        </p:tgtEl>
                                        <p:attrNameLst>
                                          <p:attrName>style.visibility</p:attrName>
                                        </p:attrNameLst>
                                      </p:cBhvr>
                                      <p:to>
                                        <p:strVal val="visible"/>
                                      </p:to>
                                    </p:set>
                                    <p:animEffect transition="in" filter="fade">
                                      <p:cBhvr>
                                        <p:cTn id="27" dur="500"/>
                                        <p:tgtEl>
                                          <p:spTgt spid="48"/>
                                        </p:tgtEl>
                                      </p:cBhvr>
                                    </p:animEffect>
                                  </p:childTnLst>
                                </p:cTn>
                              </p:par>
                            </p:childTnLst>
                          </p:cTn>
                        </p:par>
                        <p:par>
                          <p:cTn id="28" fill="hold">
                            <p:stCondLst>
                              <p:cond delay="500"/>
                            </p:stCondLst>
                            <p:childTnLst>
                              <p:par>
                                <p:cTn id="29" presetID="1" presetClass="entr" presetSubtype="0" fill="hold" grpId="1" nodeType="afterEffect">
                                  <p:stCondLst>
                                    <p:cond delay="0"/>
                                  </p:stCondLst>
                                  <p:childTnLst>
                                    <p:set>
                                      <p:cBhvr>
                                        <p:cTn id="30" dur="1" fill="hold">
                                          <p:stCondLst>
                                            <p:cond delay="0"/>
                                          </p:stCondLst>
                                        </p:cTn>
                                        <p:tgtEl>
                                          <p:spTgt spid="50"/>
                                        </p:tgtEl>
                                        <p:attrNameLst>
                                          <p:attrName>style.visibility</p:attrName>
                                        </p:attrNameLst>
                                      </p:cBhvr>
                                      <p:to>
                                        <p:strVal val="visible"/>
                                      </p:to>
                                    </p:set>
                                  </p:childTnLst>
                                </p:cTn>
                              </p:par>
                              <p:par>
                                <p:cTn id="31" presetID="42" presetClass="path" presetSubtype="0" accel="50000" decel="50000" fill="hold" grpId="0" nodeType="withEffect">
                                  <p:stCondLst>
                                    <p:cond delay="0"/>
                                  </p:stCondLst>
                                  <p:childTnLst>
                                    <p:animMotion origin="layout" path="M -1.04167E-6 2.59259E-6 L 0.10651 2.59259E-6 " pathEditMode="relative" rAng="0" ptsTypes="AA">
                                      <p:cBhvr>
                                        <p:cTn id="32" dur="2000" fill="hold"/>
                                        <p:tgtEl>
                                          <p:spTgt spid="50"/>
                                        </p:tgtEl>
                                        <p:attrNameLst>
                                          <p:attrName>ppt_x</p:attrName>
                                          <p:attrName>ppt_y</p:attrName>
                                        </p:attrNameLst>
                                      </p:cBhvr>
                                      <p:rCtr x="5326" y="0"/>
                                    </p:animMotion>
                                  </p:childTnLst>
                                </p:cTn>
                              </p:par>
                              <p:par>
                                <p:cTn id="33" presetID="1" presetClass="entr" presetSubtype="0" fill="hold" nodeType="withEffect">
                                  <p:stCondLst>
                                    <p:cond delay="0"/>
                                  </p:stCondLst>
                                  <p:childTnLst>
                                    <p:set>
                                      <p:cBhvr>
                                        <p:cTn id="34" dur="1" fill="hold">
                                          <p:stCondLst>
                                            <p:cond delay="0"/>
                                          </p:stCondLst>
                                        </p:cTn>
                                        <p:tgtEl>
                                          <p:spTgt spid="49"/>
                                        </p:tgtEl>
                                        <p:attrNameLst>
                                          <p:attrName>style.visibility</p:attrName>
                                        </p:attrNameLst>
                                      </p:cBhvr>
                                      <p:to>
                                        <p:strVal val="visible"/>
                                      </p:to>
                                    </p:set>
                                  </p:childTnLst>
                                </p:cTn>
                              </p:par>
                              <p:par>
                                <p:cTn id="35" presetID="42" presetClass="path" presetSubtype="0" accel="50000" decel="50000" fill="hold" nodeType="withEffect">
                                  <p:stCondLst>
                                    <p:cond delay="0"/>
                                  </p:stCondLst>
                                  <p:childTnLst>
                                    <p:animMotion origin="layout" path="M 3.54167E-6 1.11111E-6 L 0.10651 1.11111E-6 " pathEditMode="relative" rAng="0" ptsTypes="AA">
                                      <p:cBhvr>
                                        <p:cTn id="36" dur="2000" fill="hold"/>
                                        <p:tgtEl>
                                          <p:spTgt spid="49"/>
                                        </p:tgtEl>
                                        <p:attrNameLst>
                                          <p:attrName>ppt_x</p:attrName>
                                          <p:attrName>ppt_y</p:attrName>
                                        </p:attrNameLst>
                                      </p:cBhvr>
                                      <p:rCtr x="5326" y="0"/>
                                    </p:animMotion>
                                  </p:childTnLst>
                                </p:cTn>
                              </p:par>
                            </p:childTnLst>
                          </p:cTn>
                        </p:par>
                        <p:par>
                          <p:cTn id="37" fill="hold">
                            <p:stCondLst>
                              <p:cond delay="2500"/>
                            </p:stCondLst>
                            <p:childTnLst>
                              <p:par>
                                <p:cTn id="38" presetID="10" presetClass="entr" presetSubtype="0" fill="hold" nodeType="afterEffect">
                                  <p:stCondLst>
                                    <p:cond delay="0"/>
                                  </p:stCondLst>
                                  <p:childTnLst>
                                    <p:set>
                                      <p:cBhvr>
                                        <p:cTn id="39" dur="1" fill="hold">
                                          <p:stCondLst>
                                            <p:cond delay="0"/>
                                          </p:stCondLst>
                                        </p:cTn>
                                        <p:tgtEl>
                                          <p:spTgt spid="58"/>
                                        </p:tgtEl>
                                        <p:attrNameLst>
                                          <p:attrName>style.visibility</p:attrName>
                                        </p:attrNameLst>
                                      </p:cBhvr>
                                      <p:to>
                                        <p:strVal val="visible"/>
                                      </p:to>
                                    </p:set>
                                    <p:animEffect transition="in" filter="fade">
                                      <p:cBhvr>
                                        <p:cTn id="40" dur="500"/>
                                        <p:tgtEl>
                                          <p:spTgt spid="58"/>
                                        </p:tgtEl>
                                      </p:cBhvr>
                                    </p:animEffect>
                                  </p:childTnLst>
                                </p:cTn>
                              </p:par>
                            </p:childTnLst>
                          </p:cTn>
                        </p:par>
                        <p:par>
                          <p:cTn id="41" fill="hold">
                            <p:stCondLst>
                              <p:cond delay="3000"/>
                            </p:stCondLst>
                            <p:childTnLst>
                              <p:par>
                                <p:cTn id="42" presetID="26" presetClass="emph" presetSubtype="0" fill="hold" nodeType="afterEffect">
                                  <p:stCondLst>
                                    <p:cond delay="0"/>
                                  </p:stCondLst>
                                  <p:childTnLst>
                                    <p:animEffect transition="out" filter="fade">
                                      <p:cBhvr>
                                        <p:cTn id="43" dur="1000" tmFilter="0, 0; .2, .5; .8, .5; 1, 0"/>
                                        <p:tgtEl>
                                          <p:spTgt spid="58"/>
                                        </p:tgtEl>
                                      </p:cBhvr>
                                    </p:animEffect>
                                    <p:animScale>
                                      <p:cBhvr>
                                        <p:cTn id="44" dur="500" autoRev="1" fill="hold"/>
                                        <p:tgtEl>
                                          <p:spTgt spid="58"/>
                                        </p:tgtEl>
                                      </p:cBhvr>
                                      <p:by x="105000" y="105000"/>
                                    </p:animScale>
                                  </p:childTnLst>
                                </p:cTn>
                              </p:par>
                            </p:childTnLst>
                          </p:cTn>
                        </p:par>
                        <p:par>
                          <p:cTn id="45" fill="hold">
                            <p:stCondLst>
                              <p:cond delay="4000"/>
                            </p:stCondLst>
                            <p:childTnLst>
                              <p:par>
                                <p:cTn id="46" presetID="10" presetClass="exit" presetSubtype="0" fill="hold" nodeType="afterEffect">
                                  <p:stCondLst>
                                    <p:cond delay="0"/>
                                  </p:stCondLst>
                                  <p:childTnLst>
                                    <p:animEffect transition="out" filter="fade">
                                      <p:cBhvr>
                                        <p:cTn id="47" dur="500"/>
                                        <p:tgtEl>
                                          <p:spTgt spid="58"/>
                                        </p:tgtEl>
                                      </p:cBhvr>
                                    </p:animEffect>
                                    <p:set>
                                      <p:cBhvr>
                                        <p:cTn id="48" dur="1" fill="hold">
                                          <p:stCondLst>
                                            <p:cond delay="499"/>
                                          </p:stCondLst>
                                        </p:cTn>
                                        <p:tgtEl>
                                          <p:spTgt spid="58"/>
                                        </p:tgtEl>
                                        <p:attrNameLst>
                                          <p:attrName>style.visibility</p:attrName>
                                        </p:attrNameLst>
                                      </p:cBhvr>
                                      <p:to>
                                        <p:strVal val="hidden"/>
                                      </p:to>
                                    </p:set>
                                  </p:childTnLst>
                                </p:cTn>
                              </p:par>
                            </p:childTnLst>
                          </p:cTn>
                        </p:par>
                        <p:par>
                          <p:cTn id="49" fill="hold">
                            <p:stCondLst>
                              <p:cond delay="4500"/>
                            </p:stCondLst>
                            <p:childTnLst>
                              <p:par>
                                <p:cTn id="50" presetID="1" presetClass="entr" presetSubtype="0" fill="hold" grpId="1" nodeType="afterEffect">
                                  <p:stCondLst>
                                    <p:cond delay="0"/>
                                  </p:stCondLst>
                                  <p:childTnLst>
                                    <p:set>
                                      <p:cBhvr>
                                        <p:cTn id="51" dur="1" fill="hold">
                                          <p:stCondLst>
                                            <p:cond delay="0"/>
                                          </p:stCondLst>
                                        </p:cTn>
                                        <p:tgtEl>
                                          <p:spTgt spid="21"/>
                                        </p:tgtEl>
                                        <p:attrNameLst>
                                          <p:attrName>style.visibility</p:attrName>
                                        </p:attrNameLst>
                                      </p:cBhvr>
                                      <p:to>
                                        <p:strVal val="visible"/>
                                      </p:to>
                                    </p:set>
                                  </p:childTnLst>
                                </p:cTn>
                              </p:par>
                              <p:par>
                                <p:cTn id="52" presetID="1" presetClass="entr" presetSubtype="0" fill="hold" nodeType="withEffect">
                                  <p:stCondLst>
                                    <p:cond delay="0"/>
                                  </p:stCondLst>
                                  <p:childTnLst>
                                    <p:set>
                                      <p:cBhvr>
                                        <p:cTn id="53" dur="1" fill="hold">
                                          <p:stCondLst>
                                            <p:cond delay="0"/>
                                          </p:stCondLst>
                                        </p:cTn>
                                        <p:tgtEl>
                                          <p:spTgt spid="22"/>
                                        </p:tgtEl>
                                        <p:attrNameLst>
                                          <p:attrName>style.visibility</p:attrName>
                                        </p:attrNameLst>
                                      </p:cBhvr>
                                      <p:to>
                                        <p:strVal val="visible"/>
                                      </p:to>
                                    </p:set>
                                  </p:childTnLst>
                                </p:cTn>
                              </p:par>
                              <p:par>
                                <p:cTn id="54" presetID="42" presetClass="path" presetSubtype="0" accel="50000" decel="50000" fill="hold" grpId="0" nodeType="withEffect">
                                  <p:stCondLst>
                                    <p:cond delay="0"/>
                                  </p:stCondLst>
                                  <p:childTnLst>
                                    <p:animMotion origin="layout" path="M -1.66667E-6 2.59259E-6 L 0.10651 2.59259E-6 " pathEditMode="relative" rAng="0" ptsTypes="AA">
                                      <p:cBhvr>
                                        <p:cTn id="55" dur="2000" fill="hold"/>
                                        <p:tgtEl>
                                          <p:spTgt spid="21"/>
                                        </p:tgtEl>
                                        <p:attrNameLst>
                                          <p:attrName>ppt_x</p:attrName>
                                          <p:attrName>ppt_y</p:attrName>
                                        </p:attrNameLst>
                                      </p:cBhvr>
                                      <p:rCtr x="5326" y="0"/>
                                    </p:animMotion>
                                  </p:childTnLst>
                                </p:cTn>
                              </p:par>
                              <p:par>
                                <p:cTn id="56" presetID="1" presetClass="entr" presetSubtype="0" fill="hold" nodeType="withEffect">
                                  <p:stCondLst>
                                    <p:cond delay="0"/>
                                  </p:stCondLst>
                                  <p:childTnLst>
                                    <p:set>
                                      <p:cBhvr>
                                        <p:cTn id="57" dur="1" fill="hold">
                                          <p:stCondLst>
                                            <p:cond delay="0"/>
                                          </p:stCondLst>
                                        </p:cTn>
                                        <p:tgtEl>
                                          <p:spTgt spid="22"/>
                                        </p:tgtEl>
                                        <p:attrNameLst>
                                          <p:attrName>style.visibility</p:attrName>
                                        </p:attrNameLst>
                                      </p:cBhvr>
                                      <p:to>
                                        <p:strVal val="visible"/>
                                      </p:to>
                                    </p:set>
                                  </p:childTnLst>
                                </p:cTn>
                              </p:par>
                              <p:par>
                                <p:cTn id="58" presetID="42" presetClass="path" presetSubtype="0" accel="50000" decel="50000" fill="hold" nodeType="withEffect">
                                  <p:stCondLst>
                                    <p:cond delay="0"/>
                                  </p:stCondLst>
                                  <p:childTnLst>
                                    <p:animMotion origin="layout" path="M 2.91667E-6 1.11111E-6 L 0.10651 1.11111E-6 " pathEditMode="relative" rAng="0" ptsTypes="AA">
                                      <p:cBhvr>
                                        <p:cTn id="59" dur="2000" fill="hold"/>
                                        <p:tgtEl>
                                          <p:spTgt spid="22"/>
                                        </p:tgtEl>
                                        <p:attrNameLst>
                                          <p:attrName>ppt_x</p:attrName>
                                          <p:attrName>ppt_y</p:attrName>
                                        </p:attrNameLst>
                                      </p:cBhvr>
                                      <p:rCtr x="5326" y="0"/>
                                    </p:animMotion>
                                  </p:childTnLst>
                                </p:cTn>
                              </p:par>
                            </p:childTnLst>
                          </p:cTn>
                        </p:par>
                        <p:par>
                          <p:cTn id="60" fill="hold">
                            <p:stCondLst>
                              <p:cond delay="6500"/>
                            </p:stCondLst>
                            <p:childTnLst>
                              <p:par>
                                <p:cTn id="61" presetID="10" presetClass="entr" presetSubtype="0" fill="hold" nodeType="after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fade">
                                      <p:cBhvr>
                                        <p:cTn id="63" dur="500"/>
                                        <p:tgtEl>
                                          <p:spTgt spid="23"/>
                                        </p:tgtEl>
                                      </p:cBhvr>
                                    </p:animEffect>
                                  </p:childTnLst>
                                </p:cTn>
                              </p:par>
                              <p:par>
                                <p:cTn id="64" presetID="10" presetClass="entr" presetSubtype="0" fill="hold" nodeType="withEffect">
                                  <p:stCondLst>
                                    <p:cond delay="0"/>
                                  </p:stCondLst>
                                  <p:childTnLst>
                                    <p:set>
                                      <p:cBhvr>
                                        <p:cTn id="65" dur="1" fill="hold">
                                          <p:stCondLst>
                                            <p:cond delay="0"/>
                                          </p:stCondLst>
                                        </p:cTn>
                                        <p:tgtEl>
                                          <p:spTgt spid="58"/>
                                        </p:tgtEl>
                                        <p:attrNameLst>
                                          <p:attrName>style.visibility</p:attrName>
                                        </p:attrNameLst>
                                      </p:cBhvr>
                                      <p:to>
                                        <p:strVal val="visible"/>
                                      </p:to>
                                    </p:set>
                                    <p:animEffect transition="in" filter="fade">
                                      <p:cBhvr>
                                        <p:cTn id="66" dur="500"/>
                                        <p:tgtEl>
                                          <p:spTgt spid="58"/>
                                        </p:tgtEl>
                                      </p:cBhvr>
                                    </p:animEffect>
                                  </p:childTnLst>
                                </p:cTn>
                              </p:par>
                            </p:childTnLst>
                          </p:cTn>
                        </p:par>
                        <p:par>
                          <p:cTn id="67" fill="hold">
                            <p:stCondLst>
                              <p:cond delay="7000"/>
                            </p:stCondLst>
                            <p:childTnLst>
                              <p:par>
                                <p:cTn id="68" presetID="26" presetClass="emph" presetSubtype="0" fill="hold" nodeType="afterEffect">
                                  <p:stCondLst>
                                    <p:cond delay="0"/>
                                  </p:stCondLst>
                                  <p:childTnLst>
                                    <p:animEffect transition="out" filter="fade">
                                      <p:cBhvr>
                                        <p:cTn id="69" dur="1000" tmFilter="0, 0; .2, .5; .8, .5; 1, 0"/>
                                        <p:tgtEl>
                                          <p:spTgt spid="23"/>
                                        </p:tgtEl>
                                      </p:cBhvr>
                                    </p:animEffect>
                                    <p:animScale>
                                      <p:cBhvr>
                                        <p:cTn id="70" dur="500" autoRev="1" fill="hold"/>
                                        <p:tgtEl>
                                          <p:spTgt spid="23"/>
                                        </p:tgtEl>
                                      </p:cBhvr>
                                      <p:by x="105000" y="105000"/>
                                    </p:animScale>
                                  </p:childTnLst>
                                </p:cTn>
                              </p:par>
                              <p:par>
                                <p:cTn id="71" presetID="26" presetClass="emph" presetSubtype="0" fill="hold" nodeType="withEffect">
                                  <p:stCondLst>
                                    <p:cond delay="0"/>
                                  </p:stCondLst>
                                  <p:childTnLst>
                                    <p:animEffect transition="out" filter="fade">
                                      <p:cBhvr>
                                        <p:cTn id="72" dur="1000" tmFilter="0, 0; .2, .5; .8, .5; 1, 0"/>
                                        <p:tgtEl>
                                          <p:spTgt spid="58"/>
                                        </p:tgtEl>
                                      </p:cBhvr>
                                    </p:animEffect>
                                    <p:animScale>
                                      <p:cBhvr>
                                        <p:cTn id="73" dur="500" autoRev="1" fill="hold"/>
                                        <p:tgtEl>
                                          <p:spTgt spid="58"/>
                                        </p:tgtEl>
                                      </p:cBhvr>
                                      <p:by x="105000" y="105000"/>
                                    </p:animScale>
                                  </p:childTnLst>
                                </p:cTn>
                              </p:par>
                            </p:childTnLst>
                          </p:cTn>
                        </p:par>
                        <p:par>
                          <p:cTn id="74" fill="hold">
                            <p:stCondLst>
                              <p:cond delay="8000"/>
                            </p:stCondLst>
                            <p:childTnLst>
                              <p:par>
                                <p:cTn id="75" presetID="10" presetClass="exit" presetSubtype="0" fill="hold" nodeType="afterEffect">
                                  <p:stCondLst>
                                    <p:cond delay="0"/>
                                  </p:stCondLst>
                                  <p:childTnLst>
                                    <p:animEffect transition="out" filter="fade">
                                      <p:cBhvr>
                                        <p:cTn id="76" dur="500"/>
                                        <p:tgtEl>
                                          <p:spTgt spid="23"/>
                                        </p:tgtEl>
                                      </p:cBhvr>
                                    </p:animEffect>
                                    <p:set>
                                      <p:cBhvr>
                                        <p:cTn id="77" dur="1" fill="hold">
                                          <p:stCondLst>
                                            <p:cond delay="499"/>
                                          </p:stCondLst>
                                        </p:cTn>
                                        <p:tgtEl>
                                          <p:spTgt spid="23"/>
                                        </p:tgtEl>
                                        <p:attrNameLst>
                                          <p:attrName>style.visibility</p:attrName>
                                        </p:attrNameLst>
                                      </p:cBhvr>
                                      <p:to>
                                        <p:strVal val="hidden"/>
                                      </p:to>
                                    </p:set>
                                  </p:childTnLst>
                                </p:cTn>
                              </p:par>
                              <p:par>
                                <p:cTn id="78" presetID="10" presetClass="exit" presetSubtype="0" fill="hold" nodeType="withEffect">
                                  <p:stCondLst>
                                    <p:cond delay="0"/>
                                  </p:stCondLst>
                                  <p:childTnLst>
                                    <p:animEffect transition="out" filter="fade">
                                      <p:cBhvr>
                                        <p:cTn id="79" dur="500"/>
                                        <p:tgtEl>
                                          <p:spTgt spid="58"/>
                                        </p:tgtEl>
                                      </p:cBhvr>
                                    </p:animEffect>
                                    <p:set>
                                      <p:cBhvr>
                                        <p:cTn id="80" dur="1" fill="hold">
                                          <p:stCondLst>
                                            <p:cond delay="499"/>
                                          </p:stCondLst>
                                        </p:cTn>
                                        <p:tgtEl>
                                          <p:spTgt spid="58"/>
                                        </p:tgtEl>
                                        <p:attrNameLst>
                                          <p:attrName>style.visibility</p:attrName>
                                        </p:attrNameLst>
                                      </p:cBhvr>
                                      <p:to>
                                        <p:strVal val="hidden"/>
                                      </p:to>
                                    </p:set>
                                  </p:childTnLst>
                                </p:cTn>
                              </p:par>
                            </p:childTnLst>
                          </p:cTn>
                        </p:par>
                        <p:par>
                          <p:cTn id="81" fill="hold">
                            <p:stCondLst>
                              <p:cond delay="8500"/>
                            </p:stCondLst>
                            <p:childTnLst>
                              <p:par>
                                <p:cTn id="82" presetID="1" presetClass="entr" presetSubtype="0" fill="hold" grpId="1" nodeType="afterEffect">
                                  <p:stCondLst>
                                    <p:cond delay="0"/>
                                  </p:stCondLst>
                                  <p:childTnLst>
                                    <p:set>
                                      <p:cBhvr>
                                        <p:cTn id="83" dur="1" fill="hold">
                                          <p:stCondLst>
                                            <p:cond delay="0"/>
                                          </p:stCondLst>
                                        </p:cTn>
                                        <p:tgtEl>
                                          <p:spTgt spid="25"/>
                                        </p:tgtEl>
                                        <p:attrNameLst>
                                          <p:attrName>style.visibility</p:attrName>
                                        </p:attrNameLst>
                                      </p:cBhvr>
                                      <p:to>
                                        <p:strVal val="visible"/>
                                      </p:to>
                                    </p:set>
                                  </p:childTnLst>
                                </p:cTn>
                              </p:par>
                              <p:par>
                                <p:cTn id="84" presetID="1" presetClass="entr" presetSubtype="0" fill="hold" nodeType="withEffect">
                                  <p:stCondLst>
                                    <p:cond delay="0"/>
                                  </p:stCondLst>
                                  <p:childTnLst>
                                    <p:set>
                                      <p:cBhvr>
                                        <p:cTn id="85" dur="1" fill="hold">
                                          <p:stCondLst>
                                            <p:cond delay="0"/>
                                          </p:stCondLst>
                                        </p:cTn>
                                        <p:tgtEl>
                                          <p:spTgt spid="26"/>
                                        </p:tgtEl>
                                        <p:attrNameLst>
                                          <p:attrName>style.visibility</p:attrName>
                                        </p:attrNameLst>
                                      </p:cBhvr>
                                      <p:to>
                                        <p:strVal val="visible"/>
                                      </p:to>
                                    </p:set>
                                  </p:childTnLst>
                                </p:cTn>
                              </p:par>
                              <p:par>
                                <p:cTn id="86" presetID="42" presetClass="path" presetSubtype="0" accel="50000" decel="50000" fill="hold" grpId="0" nodeType="withEffect">
                                  <p:stCondLst>
                                    <p:cond delay="0"/>
                                  </p:stCondLst>
                                  <p:childTnLst>
                                    <p:animMotion origin="layout" path="M -3.125E-6 2.59259E-6 L 0.10651 2.59259E-6 " pathEditMode="relative" rAng="0" ptsTypes="AA">
                                      <p:cBhvr>
                                        <p:cTn id="87" dur="2000" fill="hold"/>
                                        <p:tgtEl>
                                          <p:spTgt spid="25"/>
                                        </p:tgtEl>
                                        <p:attrNameLst>
                                          <p:attrName>ppt_x</p:attrName>
                                          <p:attrName>ppt_y</p:attrName>
                                        </p:attrNameLst>
                                      </p:cBhvr>
                                      <p:rCtr x="5326" y="0"/>
                                    </p:animMotion>
                                  </p:childTnLst>
                                </p:cTn>
                              </p:par>
                              <p:par>
                                <p:cTn id="88" presetID="1" presetClass="entr" presetSubtype="0" fill="hold" nodeType="withEffect">
                                  <p:stCondLst>
                                    <p:cond delay="0"/>
                                  </p:stCondLst>
                                  <p:childTnLst>
                                    <p:set>
                                      <p:cBhvr>
                                        <p:cTn id="89" dur="1" fill="hold">
                                          <p:stCondLst>
                                            <p:cond delay="0"/>
                                          </p:stCondLst>
                                        </p:cTn>
                                        <p:tgtEl>
                                          <p:spTgt spid="26"/>
                                        </p:tgtEl>
                                        <p:attrNameLst>
                                          <p:attrName>style.visibility</p:attrName>
                                        </p:attrNameLst>
                                      </p:cBhvr>
                                      <p:to>
                                        <p:strVal val="visible"/>
                                      </p:to>
                                    </p:set>
                                  </p:childTnLst>
                                </p:cTn>
                              </p:par>
                              <p:par>
                                <p:cTn id="90" presetID="42" presetClass="path" presetSubtype="0" accel="50000" decel="50000" fill="hold" nodeType="withEffect">
                                  <p:stCondLst>
                                    <p:cond delay="0"/>
                                  </p:stCondLst>
                                  <p:childTnLst>
                                    <p:animMotion origin="layout" path="M 1.45833E-6 1.11111E-6 L 0.10651 1.11111E-6 " pathEditMode="relative" rAng="0" ptsTypes="AA">
                                      <p:cBhvr>
                                        <p:cTn id="91" dur="2000" fill="hold"/>
                                        <p:tgtEl>
                                          <p:spTgt spid="26"/>
                                        </p:tgtEl>
                                        <p:attrNameLst>
                                          <p:attrName>ppt_x</p:attrName>
                                          <p:attrName>ppt_y</p:attrName>
                                        </p:attrNameLst>
                                      </p:cBhvr>
                                      <p:rCtr x="5326" y="0"/>
                                    </p:animMotion>
                                  </p:childTnLst>
                                </p:cTn>
                              </p:par>
                            </p:childTnLst>
                          </p:cTn>
                        </p:par>
                        <p:par>
                          <p:cTn id="92" fill="hold">
                            <p:stCondLst>
                              <p:cond delay="10500"/>
                            </p:stCondLst>
                            <p:childTnLst>
                              <p:par>
                                <p:cTn id="93" presetID="10" presetClass="entr" presetSubtype="0" fill="hold" nodeType="afterEffect">
                                  <p:stCondLst>
                                    <p:cond delay="0"/>
                                  </p:stCondLst>
                                  <p:childTnLst>
                                    <p:set>
                                      <p:cBhvr>
                                        <p:cTn id="94" dur="1" fill="hold">
                                          <p:stCondLst>
                                            <p:cond delay="0"/>
                                          </p:stCondLst>
                                        </p:cTn>
                                        <p:tgtEl>
                                          <p:spTgt spid="27"/>
                                        </p:tgtEl>
                                        <p:attrNameLst>
                                          <p:attrName>style.visibility</p:attrName>
                                        </p:attrNameLst>
                                      </p:cBhvr>
                                      <p:to>
                                        <p:strVal val="visible"/>
                                      </p:to>
                                    </p:set>
                                    <p:animEffect transition="in" filter="fade">
                                      <p:cBhvr>
                                        <p:cTn id="95" dur="500"/>
                                        <p:tgtEl>
                                          <p:spTgt spid="27"/>
                                        </p:tgtEl>
                                      </p:cBhvr>
                                    </p:animEffect>
                                  </p:childTnLst>
                                </p:cTn>
                              </p:par>
                              <p:par>
                                <p:cTn id="96" presetID="10" presetClass="entr" presetSubtype="0" fill="hold" nodeType="withEffect">
                                  <p:stCondLst>
                                    <p:cond delay="0"/>
                                  </p:stCondLst>
                                  <p:childTnLst>
                                    <p:set>
                                      <p:cBhvr>
                                        <p:cTn id="97" dur="1" fill="hold">
                                          <p:stCondLst>
                                            <p:cond delay="0"/>
                                          </p:stCondLst>
                                        </p:cTn>
                                        <p:tgtEl>
                                          <p:spTgt spid="23"/>
                                        </p:tgtEl>
                                        <p:attrNameLst>
                                          <p:attrName>style.visibility</p:attrName>
                                        </p:attrNameLst>
                                      </p:cBhvr>
                                      <p:to>
                                        <p:strVal val="visible"/>
                                      </p:to>
                                    </p:set>
                                    <p:animEffect transition="in" filter="fade">
                                      <p:cBhvr>
                                        <p:cTn id="98" dur="500"/>
                                        <p:tgtEl>
                                          <p:spTgt spid="23"/>
                                        </p:tgtEl>
                                      </p:cBhvr>
                                    </p:animEffect>
                                  </p:childTnLst>
                                </p:cTn>
                              </p:par>
                              <p:par>
                                <p:cTn id="99" presetID="10" presetClass="entr" presetSubtype="0" fill="hold" nodeType="withEffect">
                                  <p:stCondLst>
                                    <p:cond delay="0"/>
                                  </p:stCondLst>
                                  <p:childTnLst>
                                    <p:set>
                                      <p:cBhvr>
                                        <p:cTn id="100" dur="1" fill="hold">
                                          <p:stCondLst>
                                            <p:cond delay="0"/>
                                          </p:stCondLst>
                                        </p:cTn>
                                        <p:tgtEl>
                                          <p:spTgt spid="58"/>
                                        </p:tgtEl>
                                        <p:attrNameLst>
                                          <p:attrName>style.visibility</p:attrName>
                                        </p:attrNameLst>
                                      </p:cBhvr>
                                      <p:to>
                                        <p:strVal val="visible"/>
                                      </p:to>
                                    </p:set>
                                    <p:animEffect transition="in" filter="fade">
                                      <p:cBhvr>
                                        <p:cTn id="101" dur="500"/>
                                        <p:tgtEl>
                                          <p:spTgt spid="58"/>
                                        </p:tgtEl>
                                      </p:cBhvr>
                                    </p:animEffect>
                                  </p:childTnLst>
                                </p:cTn>
                              </p:par>
                            </p:childTnLst>
                          </p:cTn>
                        </p:par>
                        <p:par>
                          <p:cTn id="102" fill="hold">
                            <p:stCondLst>
                              <p:cond delay="11000"/>
                            </p:stCondLst>
                            <p:childTnLst>
                              <p:par>
                                <p:cTn id="103" presetID="26" presetClass="emph" presetSubtype="0" fill="hold" nodeType="afterEffect">
                                  <p:stCondLst>
                                    <p:cond delay="0"/>
                                  </p:stCondLst>
                                  <p:childTnLst>
                                    <p:animEffect transition="out" filter="fade">
                                      <p:cBhvr>
                                        <p:cTn id="104" dur="1000" tmFilter="0, 0; .2, .5; .8, .5; 1, 0"/>
                                        <p:tgtEl>
                                          <p:spTgt spid="27"/>
                                        </p:tgtEl>
                                      </p:cBhvr>
                                    </p:animEffect>
                                    <p:animScale>
                                      <p:cBhvr>
                                        <p:cTn id="105" dur="500" autoRev="1" fill="hold"/>
                                        <p:tgtEl>
                                          <p:spTgt spid="27"/>
                                        </p:tgtEl>
                                      </p:cBhvr>
                                      <p:by x="105000" y="105000"/>
                                    </p:animScale>
                                  </p:childTnLst>
                                </p:cTn>
                              </p:par>
                              <p:par>
                                <p:cTn id="106" presetID="26" presetClass="emph" presetSubtype="0" fill="hold" nodeType="withEffect">
                                  <p:stCondLst>
                                    <p:cond delay="0"/>
                                  </p:stCondLst>
                                  <p:childTnLst>
                                    <p:animEffect transition="out" filter="fade">
                                      <p:cBhvr>
                                        <p:cTn id="107" dur="1000" tmFilter="0, 0; .2, .5; .8, .5; 1, 0"/>
                                        <p:tgtEl>
                                          <p:spTgt spid="23"/>
                                        </p:tgtEl>
                                      </p:cBhvr>
                                    </p:animEffect>
                                    <p:animScale>
                                      <p:cBhvr>
                                        <p:cTn id="108" dur="500" autoRev="1" fill="hold"/>
                                        <p:tgtEl>
                                          <p:spTgt spid="23"/>
                                        </p:tgtEl>
                                      </p:cBhvr>
                                      <p:by x="105000" y="105000"/>
                                    </p:animScale>
                                  </p:childTnLst>
                                </p:cTn>
                              </p:par>
                              <p:par>
                                <p:cTn id="109" presetID="26" presetClass="emph" presetSubtype="0" fill="hold" nodeType="withEffect">
                                  <p:stCondLst>
                                    <p:cond delay="0"/>
                                  </p:stCondLst>
                                  <p:childTnLst>
                                    <p:animEffect transition="out" filter="fade">
                                      <p:cBhvr>
                                        <p:cTn id="110" dur="1000" tmFilter="0, 0; .2, .5; .8, .5; 1, 0"/>
                                        <p:tgtEl>
                                          <p:spTgt spid="58"/>
                                        </p:tgtEl>
                                      </p:cBhvr>
                                    </p:animEffect>
                                    <p:animScale>
                                      <p:cBhvr>
                                        <p:cTn id="111" dur="500" autoRev="1" fill="hold"/>
                                        <p:tgtEl>
                                          <p:spTgt spid="58"/>
                                        </p:tgtEl>
                                      </p:cBhvr>
                                      <p:by x="105000" y="105000"/>
                                    </p:animScale>
                                  </p:childTnLst>
                                </p:cTn>
                              </p:par>
                            </p:childTnLst>
                          </p:cTn>
                        </p:par>
                        <p:par>
                          <p:cTn id="112" fill="hold">
                            <p:stCondLst>
                              <p:cond delay="12000"/>
                            </p:stCondLst>
                            <p:childTnLst>
                              <p:par>
                                <p:cTn id="113" presetID="10" presetClass="exit" presetSubtype="0" fill="hold" nodeType="afterEffect">
                                  <p:stCondLst>
                                    <p:cond delay="0"/>
                                  </p:stCondLst>
                                  <p:childTnLst>
                                    <p:animEffect transition="out" filter="fade">
                                      <p:cBhvr>
                                        <p:cTn id="114" dur="500"/>
                                        <p:tgtEl>
                                          <p:spTgt spid="27"/>
                                        </p:tgtEl>
                                      </p:cBhvr>
                                    </p:animEffect>
                                    <p:set>
                                      <p:cBhvr>
                                        <p:cTn id="115" dur="1" fill="hold">
                                          <p:stCondLst>
                                            <p:cond delay="499"/>
                                          </p:stCondLst>
                                        </p:cTn>
                                        <p:tgtEl>
                                          <p:spTgt spid="27"/>
                                        </p:tgtEl>
                                        <p:attrNameLst>
                                          <p:attrName>style.visibility</p:attrName>
                                        </p:attrNameLst>
                                      </p:cBhvr>
                                      <p:to>
                                        <p:strVal val="hidden"/>
                                      </p:to>
                                    </p:set>
                                  </p:childTnLst>
                                </p:cTn>
                              </p:par>
                              <p:par>
                                <p:cTn id="116" presetID="10" presetClass="exit" presetSubtype="0" fill="hold" nodeType="withEffect">
                                  <p:stCondLst>
                                    <p:cond delay="0"/>
                                  </p:stCondLst>
                                  <p:childTnLst>
                                    <p:animEffect transition="out" filter="fade">
                                      <p:cBhvr>
                                        <p:cTn id="117" dur="500"/>
                                        <p:tgtEl>
                                          <p:spTgt spid="23"/>
                                        </p:tgtEl>
                                      </p:cBhvr>
                                    </p:animEffect>
                                    <p:set>
                                      <p:cBhvr>
                                        <p:cTn id="118" dur="1" fill="hold">
                                          <p:stCondLst>
                                            <p:cond delay="499"/>
                                          </p:stCondLst>
                                        </p:cTn>
                                        <p:tgtEl>
                                          <p:spTgt spid="23"/>
                                        </p:tgtEl>
                                        <p:attrNameLst>
                                          <p:attrName>style.visibility</p:attrName>
                                        </p:attrNameLst>
                                      </p:cBhvr>
                                      <p:to>
                                        <p:strVal val="hidden"/>
                                      </p:to>
                                    </p:set>
                                  </p:childTnLst>
                                </p:cTn>
                              </p:par>
                              <p:par>
                                <p:cTn id="119" presetID="10" presetClass="exit" presetSubtype="0" fill="hold" nodeType="withEffect">
                                  <p:stCondLst>
                                    <p:cond delay="0"/>
                                  </p:stCondLst>
                                  <p:childTnLst>
                                    <p:animEffect transition="out" filter="fade">
                                      <p:cBhvr>
                                        <p:cTn id="120" dur="500"/>
                                        <p:tgtEl>
                                          <p:spTgt spid="58"/>
                                        </p:tgtEl>
                                      </p:cBhvr>
                                    </p:animEffect>
                                    <p:set>
                                      <p:cBhvr>
                                        <p:cTn id="121" dur="1" fill="hold">
                                          <p:stCondLst>
                                            <p:cond delay="499"/>
                                          </p:stCondLst>
                                        </p:cTn>
                                        <p:tgtEl>
                                          <p:spTgt spid="58"/>
                                        </p:tgtEl>
                                        <p:attrNameLst>
                                          <p:attrName>style.visibility</p:attrName>
                                        </p:attrNameLst>
                                      </p:cBhvr>
                                      <p:to>
                                        <p:strVal val="hidden"/>
                                      </p:to>
                                    </p:set>
                                  </p:childTnLst>
                                </p:cTn>
                              </p:par>
                            </p:childTnLst>
                          </p:cTn>
                        </p:par>
                        <p:par>
                          <p:cTn id="122" fill="hold">
                            <p:stCondLst>
                              <p:cond delay="12500"/>
                            </p:stCondLst>
                            <p:childTnLst>
                              <p:par>
                                <p:cTn id="123" presetID="1" presetClass="entr" presetSubtype="0" fill="hold" grpId="0" nodeType="afterEffect">
                                  <p:stCondLst>
                                    <p:cond delay="0"/>
                                  </p:stCondLst>
                                  <p:childTnLst>
                                    <p:set>
                                      <p:cBhvr>
                                        <p:cTn id="124" dur="1" fill="hold">
                                          <p:stCondLst>
                                            <p:cond delay="0"/>
                                          </p:stCondLst>
                                        </p:cTn>
                                        <p:tgtEl>
                                          <p:spTgt spid="28"/>
                                        </p:tgtEl>
                                        <p:attrNameLst>
                                          <p:attrName>style.visibility</p:attrName>
                                        </p:attrNameLst>
                                      </p:cBhvr>
                                      <p:to>
                                        <p:strVal val="visible"/>
                                      </p:to>
                                    </p:set>
                                  </p:childTnLst>
                                </p:cTn>
                              </p:par>
                            </p:childTnLst>
                          </p:cTn>
                        </p:par>
                      </p:childTnLst>
                    </p:cTn>
                  </p:par>
                  <p:par>
                    <p:cTn id="125" fill="hold">
                      <p:stCondLst>
                        <p:cond delay="indefinite"/>
                      </p:stCondLst>
                      <p:childTnLst>
                        <p:par>
                          <p:cTn id="126" fill="hold">
                            <p:stCondLst>
                              <p:cond delay="0"/>
                            </p:stCondLst>
                            <p:childTnLst>
                              <p:par>
                                <p:cTn id="127" presetID="1" presetClass="entr" presetSubtype="0" fill="hold" grpId="0" nodeType="clickEffect">
                                  <p:stCondLst>
                                    <p:cond delay="0"/>
                                  </p:stCondLst>
                                  <p:childTnLst>
                                    <p:set>
                                      <p:cBhvr>
                                        <p:cTn id="128" dur="1" fill="hold">
                                          <p:stCondLst>
                                            <p:cond delay="0"/>
                                          </p:stCondLst>
                                        </p:cTn>
                                        <p:tgtEl>
                                          <p:spTgt spid="32"/>
                                        </p:tgtEl>
                                        <p:attrNameLst>
                                          <p:attrName>style.visibility</p:attrName>
                                        </p:attrNameLst>
                                      </p:cBhvr>
                                      <p:to>
                                        <p:strVal val="visible"/>
                                      </p:to>
                                    </p:set>
                                  </p:childTnLst>
                                </p:cTn>
                              </p:par>
                            </p:childTnLst>
                          </p:cTn>
                        </p:par>
                      </p:childTnLst>
                    </p:cTn>
                  </p:par>
                  <p:par>
                    <p:cTn id="129" fill="hold">
                      <p:stCondLst>
                        <p:cond delay="indefinite"/>
                      </p:stCondLst>
                      <p:childTnLst>
                        <p:par>
                          <p:cTn id="130" fill="hold">
                            <p:stCondLst>
                              <p:cond delay="0"/>
                            </p:stCondLst>
                            <p:childTnLst>
                              <p:par>
                                <p:cTn id="131" presetID="1" presetClass="entr" presetSubtype="0" fill="hold" grpId="0" nodeType="clickEffect">
                                  <p:stCondLst>
                                    <p:cond delay="0"/>
                                  </p:stCondLst>
                                  <p:childTnLst>
                                    <p:set>
                                      <p:cBhvr>
                                        <p:cTn id="132" dur="1" fill="hold">
                                          <p:stCondLst>
                                            <p:cond delay="0"/>
                                          </p:stCondLst>
                                        </p:cTn>
                                        <p:tgtEl>
                                          <p:spTgt spid="53"/>
                                        </p:tgtEl>
                                        <p:attrNameLst>
                                          <p:attrName>style.visibility</p:attrName>
                                        </p:attrNameLst>
                                      </p:cBhvr>
                                      <p:to>
                                        <p:strVal val="visible"/>
                                      </p:to>
                                    </p:set>
                                  </p:childTnLst>
                                </p:cTn>
                              </p:par>
                            </p:childTnLst>
                          </p:cTn>
                        </p:par>
                      </p:childTnLst>
                    </p:cTn>
                  </p:par>
                  <p:par>
                    <p:cTn id="133" fill="hold">
                      <p:stCondLst>
                        <p:cond delay="indefinite"/>
                      </p:stCondLst>
                      <p:childTnLst>
                        <p:par>
                          <p:cTn id="134" fill="hold">
                            <p:stCondLst>
                              <p:cond delay="0"/>
                            </p:stCondLst>
                            <p:childTnLst>
                              <p:par>
                                <p:cTn id="135" presetID="1" presetClass="entr" presetSubtype="0" fill="hold" nodeType="clickEffect">
                                  <p:stCondLst>
                                    <p:cond delay="0"/>
                                  </p:stCondLst>
                                  <p:childTnLst>
                                    <p:set>
                                      <p:cBhvr>
                                        <p:cTn id="136" dur="1" fill="hold">
                                          <p:stCondLst>
                                            <p:cond delay="0"/>
                                          </p:stCondLst>
                                        </p:cTn>
                                        <p:tgtEl>
                                          <p:spTgt spid="12">
                                            <p:txEl>
                                              <p:pRg st="1" end="1"/>
                                            </p:txEl>
                                          </p:spTgt>
                                        </p:tgtEl>
                                        <p:attrNameLst>
                                          <p:attrName>style.visibility</p:attrName>
                                        </p:attrNameLst>
                                      </p:cBhvr>
                                      <p:to>
                                        <p:strVal val="visible"/>
                                      </p:to>
                                    </p:set>
                                  </p:childTnLst>
                                </p:cTn>
                              </p:par>
                              <p:par>
                                <p:cTn id="137" presetID="1" presetClass="entr" presetSubtype="0" fill="hold" nodeType="withEffect">
                                  <p:stCondLst>
                                    <p:cond delay="0"/>
                                  </p:stCondLst>
                                  <p:childTnLst>
                                    <p:set>
                                      <p:cBhvr>
                                        <p:cTn id="138" dur="1" fill="hold">
                                          <p:stCondLst>
                                            <p:cond delay="0"/>
                                          </p:stCondLst>
                                        </p:cTn>
                                        <p:tgtEl>
                                          <p:spTgt spid="12">
                                            <p:txEl>
                                              <p:pRg st="2" end="2"/>
                                            </p:txEl>
                                          </p:spTgt>
                                        </p:tgtEl>
                                        <p:attrNameLst>
                                          <p:attrName>style.visibility</p:attrName>
                                        </p:attrNameLst>
                                      </p:cBhvr>
                                      <p:to>
                                        <p:strVal val="visible"/>
                                      </p:to>
                                    </p:set>
                                  </p:childTnLst>
                                </p:cTn>
                              </p:par>
                              <p:par>
                                <p:cTn id="139" presetID="1" presetClass="entr" presetSubtype="0" fill="hold" nodeType="withEffect">
                                  <p:stCondLst>
                                    <p:cond delay="0"/>
                                  </p:stCondLst>
                                  <p:childTnLst>
                                    <p:set>
                                      <p:cBhvr>
                                        <p:cTn id="140" dur="1" fill="hold">
                                          <p:stCondLst>
                                            <p:cond delay="0"/>
                                          </p:stCondLst>
                                        </p:cTn>
                                        <p:tgtEl>
                                          <p:spTgt spid="12">
                                            <p:txEl>
                                              <p:pRg st="3" end="3"/>
                                            </p:txEl>
                                          </p:spTgt>
                                        </p:tgtEl>
                                        <p:attrNameLst>
                                          <p:attrName>style.visibility</p:attrName>
                                        </p:attrNameLst>
                                      </p:cBhvr>
                                      <p:to>
                                        <p:strVal val="visible"/>
                                      </p:to>
                                    </p:set>
                                  </p:childTnLst>
                                </p:cTn>
                              </p:par>
                            </p:childTnLst>
                          </p:cTn>
                        </p:par>
                      </p:childTnLst>
                    </p:cTn>
                  </p:par>
                  <p:par>
                    <p:cTn id="141" fill="hold">
                      <p:stCondLst>
                        <p:cond delay="indefinite"/>
                      </p:stCondLst>
                      <p:childTnLst>
                        <p:par>
                          <p:cTn id="142" fill="hold">
                            <p:stCondLst>
                              <p:cond delay="0"/>
                            </p:stCondLst>
                            <p:childTnLst>
                              <p:par>
                                <p:cTn id="143" presetID="1" presetClass="entr" presetSubtype="0" fill="hold" grpId="0" nodeType="clickEffect">
                                  <p:stCondLst>
                                    <p:cond delay="0"/>
                                  </p:stCondLst>
                                  <p:childTnLst>
                                    <p:set>
                                      <p:cBhvr>
                                        <p:cTn id="14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50" grpId="0" animBg="1"/>
      <p:bldP spid="50" grpId="1" animBg="1"/>
      <p:bldP spid="21" grpId="0" animBg="1"/>
      <p:bldP spid="21" grpId="1" animBg="1"/>
      <p:bldP spid="25" grpId="0" animBg="1"/>
      <p:bldP spid="25" grpId="1" animBg="1"/>
      <p:bldP spid="28" grpId="0"/>
      <p:bldP spid="32" grpId="0"/>
      <p:bldP spid="44" grpId="0"/>
      <p:bldP spid="45" grpId="0"/>
      <p:bldP spid="11" grpId="0" animBg="1"/>
      <p:bldP spid="53" grpId="0"/>
      <p:bldP spid="5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91AEBBB-1C2D-4B30-A7C9-90A2EBC618E3}"/>
              </a:ext>
            </a:extLst>
          </p:cNvPr>
          <p:cNvSpPr>
            <a:spLocks noGrp="1"/>
          </p:cNvSpPr>
          <p:nvPr>
            <p:ph type="title"/>
          </p:nvPr>
        </p:nvSpPr>
        <p:spPr/>
        <p:txBody>
          <a:bodyPr/>
          <a:lstStyle/>
          <a:p>
            <a:r>
              <a:rPr lang="en-GB" dirty="0"/>
              <a:t>6AS/MD-1 Quantify additive and multiplicative relationships</a:t>
            </a:r>
          </a:p>
        </p:txBody>
      </p:sp>
      <p:grpSp>
        <p:nvGrpSpPr>
          <p:cNvPr id="5" name="Group 4">
            <a:extLst>
              <a:ext uri="{FF2B5EF4-FFF2-40B4-BE49-F238E27FC236}">
                <a16:creationId xmlns:a16="http://schemas.microsoft.com/office/drawing/2014/main" id="{B275A980-682A-4D0B-8388-2AF59B0E0432}"/>
              </a:ext>
            </a:extLst>
          </p:cNvPr>
          <p:cNvGrpSpPr/>
          <p:nvPr/>
        </p:nvGrpSpPr>
        <p:grpSpPr>
          <a:xfrm>
            <a:off x="1844358" y="2785890"/>
            <a:ext cx="1056190" cy="596129"/>
            <a:chOff x="6296186" y="4267876"/>
            <a:chExt cx="1303399" cy="596129"/>
          </a:xfrm>
        </p:grpSpPr>
        <p:sp>
          <p:nvSpPr>
            <p:cNvPr id="31" name="Rectangle 30">
              <a:extLst>
                <a:ext uri="{FF2B5EF4-FFF2-40B4-BE49-F238E27FC236}">
                  <a16:creationId xmlns:a16="http://schemas.microsoft.com/office/drawing/2014/main" id="{47AF266E-9CA6-47C1-9F3C-BC4591E67026}"/>
                </a:ext>
              </a:extLst>
            </p:cNvPr>
            <p:cNvSpPr/>
            <p:nvPr/>
          </p:nvSpPr>
          <p:spPr bwMode="auto">
            <a:xfrm>
              <a:off x="6296186" y="4267876"/>
              <a:ext cx="1303399" cy="596129"/>
            </a:xfrm>
            <a:prstGeom prst="rect">
              <a:avLst/>
            </a:prstGeom>
            <a:no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 name="TextBox 2">
              <a:extLst>
                <a:ext uri="{FF2B5EF4-FFF2-40B4-BE49-F238E27FC236}">
                  <a16:creationId xmlns:a16="http://schemas.microsoft.com/office/drawing/2014/main" id="{F9376372-B1A6-4029-B063-F1F287649C94}"/>
                </a:ext>
              </a:extLst>
            </p:cNvPr>
            <p:cNvSpPr txBox="1"/>
            <p:nvPr/>
          </p:nvSpPr>
          <p:spPr>
            <a:xfrm>
              <a:off x="6487612" y="4365886"/>
              <a:ext cx="920548" cy="400110"/>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250</a:t>
              </a:r>
            </a:p>
          </p:txBody>
        </p:sp>
      </p:grpSp>
      <p:sp>
        <p:nvSpPr>
          <p:cNvPr id="12" name="Content Placeholder 2">
            <a:extLst>
              <a:ext uri="{FF2B5EF4-FFF2-40B4-BE49-F238E27FC236}">
                <a16:creationId xmlns:a16="http://schemas.microsoft.com/office/drawing/2014/main" id="{A9F14D2C-DF82-4DA2-A641-C5D528066036}"/>
              </a:ext>
            </a:extLst>
          </p:cNvPr>
          <p:cNvSpPr txBox="1">
            <a:spLocks/>
          </p:cNvSpPr>
          <p:nvPr/>
        </p:nvSpPr>
        <p:spPr>
          <a:xfrm>
            <a:off x="6225324" y="1596730"/>
            <a:ext cx="5390389"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Does this representations show an additive or multiplicative relationship? Why?</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known facts help us to complete the representation?</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How can we describe this additive relationship?</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6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addition and subtraction equations can be written from the representation?</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grpSp>
        <p:nvGrpSpPr>
          <p:cNvPr id="39" name="Group 38">
            <a:extLst>
              <a:ext uri="{FF2B5EF4-FFF2-40B4-BE49-F238E27FC236}">
                <a16:creationId xmlns:a16="http://schemas.microsoft.com/office/drawing/2014/main" id="{35369112-57D2-417F-B878-A3F2D4729CAF}"/>
              </a:ext>
            </a:extLst>
          </p:cNvPr>
          <p:cNvGrpSpPr/>
          <p:nvPr/>
        </p:nvGrpSpPr>
        <p:grpSpPr>
          <a:xfrm>
            <a:off x="3759768" y="2785890"/>
            <a:ext cx="1056190" cy="596129"/>
            <a:chOff x="6296186" y="4267876"/>
            <a:chExt cx="1303399" cy="596129"/>
          </a:xfrm>
        </p:grpSpPr>
        <p:sp>
          <p:nvSpPr>
            <p:cNvPr id="41" name="Rectangle 40">
              <a:extLst>
                <a:ext uri="{FF2B5EF4-FFF2-40B4-BE49-F238E27FC236}">
                  <a16:creationId xmlns:a16="http://schemas.microsoft.com/office/drawing/2014/main" id="{CB941A0A-751F-45A1-ABC5-00F9C813F5FE}"/>
                </a:ext>
              </a:extLst>
            </p:cNvPr>
            <p:cNvSpPr/>
            <p:nvPr/>
          </p:nvSpPr>
          <p:spPr bwMode="auto">
            <a:xfrm>
              <a:off x="6296186" y="4267876"/>
              <a:ext cx="1303399" cy="596129"/>
            </a:xfrm>
            <a:prstGeom prst="rect">
              <a:avLst/>
            </a:prstGeom>
            <a:no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3" name="TextBox 42">
              <a:extLst>
                <a:ext uri="{FF2B5EF4-FFF2-40B4-BE49-F238E27FC236}">
                  <a16:creationId xmlns:a16="http://schemas.microsoft.com/office/drawing/2014/main" id="{95C5B253-4B4B-4070-BA96-01F62B8B488F}"/>
                </a:ext>
              </a:extLst>
            </p:cNvPr>
            <p:cNvSpPr txBox="1"/>
            <p:nvPr/>
          </p:nvSpPr>
          <p:spPr>
            <a:xfrm>
              <a:off x="6296186" y="4365886"/>
              <a:ext cx="1303399" cy="400110"/>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1,000</a:t>
              </a:r>
            </a:p>
          </p:txBody>
        </p:sp>
      </p:grpSp>
      <p:sp>
        <p:nvSpPr>
          <p:cNvPr id="46" name="TextBox 45">
            <a:extLst>
              <a:ext uri="{FF2B5EF4-FFF2-40B4-BE49-F238E27FC236}">
                <a16:creationId xmlns:a16="http://schemas.microsoft.com/office/drawing/2014/main" id="{1FE004D5-CE2F-4671-9365-D188533B779C}"/>
              </a:ext>
            </a:extLst>
          </p:cNvPr>
          <p:cNvSpPr txBox="1"/>
          <p:nvPr/>
        </p:nvSpPr>
        <p:spPr>
          <a:xfrm>
            <a:off x="2629610" y="1605338"/>
            <a:ext cx="448744" cy="400110"/>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a:t>
            </a:r>
          </a:p>
        </p:txBody>
      </p:sp>
      <p:sp>
        <p:nvSpPr>
          <p:cNvPr id="2" name="Arrow: Curved Down 1">
            <a:extLst>
              <a:ext uri="{FF2B5EF4-FFF2-40B4-BE49-F238E27FC236}">
                <a16:creationId xmlns:a16="http://schemas.microsoft.com/office/drawing/2014/main" id="{7DB9E497-3E17-4E31-8BF6-DF3559F3232F}"/>
              </a:ext>
            </a:extLst>
          </p:cNvPr>
          <p:cNvSpPr/>
          <p:nvPr/>
        </p:nvSpPr>
        <p:spPr bwMode="auto">
          <a:xfrm>
            <a:off x="2443372" y="2154215"/>
            <a:ext cx="1932279" cy="596129"/>
          </a:xfrm>
          <a:prstGeom prst="curvedDownArrow">
            <a:avLst>
              <a:gd name="adj1" fmla="val 0"/>
              <a:gd name="adj2" fmla="val 50000"/>
              <a:gd name="adj3" fmla="val 25000"/>
            </a:avLst>
          </a:prstGeom>
          <a:solidFill>
            <a:schemeClr val="tx2"/>
          </a:solidFill>
          <a:ln w="28575"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1" name="Rectangle 50">
            <a:extLst>
              <a:ext uri="{FF2B5EF4-FFF2-40B4-BE49-F238E27FC236}">
                <a16:creationId xmlns:a16="http://schemas.microsoft.com/office/drawing/2014/main" id="{6C906033-F17E-4891-AD67-1891A0ED2FEA}"/>
              </a:ext>
            </a:extLst>
          </p:cNvPr>
          <p:cNvSpPr/>
          <p:nvPr/>
        </p:nvSpPr>
        <p:spPr bwMode="auto">
          <a:xfrm>
            <a:off x="3007321" y="1589261"/>
            <a:ext cx="684206" cy="400111"/>
          </a:xfrm>
          <a:prstGeom prst="rect">
            <a:avLst/>
          </a:prstGeom>
          <a:noFill/>
          <a:ln w="19050"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3" name="TextBox 52">
            <a:extLst>
              <a:ext uri="{FF2B5EF4-FFF2-40B4-BE49-F238E27FC236}">
                <a16:creationId xmlns:a16="http://schemas.microsoft.com/office/drawing/2014/main" id="{7457AF6B-BDF6-47D7-B73E-10CB4AB21985}"/>
              </a:ext>
            </a:extLst>
          </p:cNvPr>
          <p:cNvSpPr txBox="1"/>
          <p:nvPr/>
        </p:nvSpPr>
        <p:spPr>
          <a:xfrm>
            <a:off x="3027992" y="1577034"/>
            <a:ext cx="663535" cy="40011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750</a:t>
            </a:r>
          </a:p>
        </p:txBody>
      </p:sp>
      <p:sp>
        <p:nvSpPr>
          <p:cNvPr id="54" name="Arrow: Curved Down 53">
            <a:extLst>
              <a:ext uri="{FF2B5EF4-FFF2-40B4-BE49-F238E27FC236}">
                <a16:creationId xmlns:a16="http://schemas.microsoft.com/office/drawing/2014/main" id="{EB52DBFA-8529-418F-9E6C-B37040D3A6C9}"/>
              </a:ext>
            </a:extLst>
          </p:cNvPr>
          <p:cNvSpPr/>
          <p:nvPr/>
        </p:nvSpPr>
        <p:spPr bwMode="auto">
          <a:xfrm flipH="1" flipV="1">
            <a:off x="2322634" y="3428895"/>
            <a:ext cx="1932279" cy="596129"/>
          </a:xfrm>
          <a:prstGeom prst="curvedDownArrow">
            <a:avLst>
              <a:gd name="adj1" fmla="val 0"/>
              <a:gd name="adj2" fmla="val 50000"/>
              <a:gd name="adj3" fmla="val 25000"/>
            </a:avLst>
          </a:prstGeom>
          <a:solidFill>
            <a:schemeClr val="tx2"/>
          </a:solidFill>
          <a:ln w="28575"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5" name="TextBox 54">
            <a:extLst>
              <a:ext uri="{FF2B5EF4-FFF2-40B4-BE49-F238E27FC236}">
                <a16:creationId xmlns:a16="http://schemas.microsoft.com/office/drawing/2014/main" id="{BD12A28E-B503-4D86-8F67-05F84BD4611A}"/>
              </a:ext>
            </a:extLst>
          </p:cNvPr>
          <p:cNvSpPr txBox="1"/>
          <p:nvPr/>
        </p:nvSpPr>
        <p:spPr>
          <a:xfrm>
            <a:off x="2745429" y="4093656"/>
            <a:ext cx="448744" cy="400110"/>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a:t>
            </a:r>
          </a:p>
        </p:txBody>
      </p:sp>
      <p:sp>
        <p:nvSpPr>
          <p:cNvPr id="56" name="Rectangle 55">
            <a:extLst>
              <a:ext uri="{FF2B5EF4-FFF2-40B4-BE49-F238E27FC236}">
                <a16:creationId xmlns:a16="http://schemas.microsoft.com/office/drawing/2014/main" id="{EE8E86E8-247E-4026-B6B3-B028D7005586}"/>
              </a:ext>
            </a:extLst>
          </p:cNvPr>
          <p:cNvSpPr/>
          <p:nvPr/>
        </p:nvSpPr>
        <p:spPr bwMode="auto">
          <a:xfrm>
            <a:off x="3123140" y="4077579"/>
            <a:ext cx="636628" cy="400111"/>
          </a:xfrm>
          <a:prstGeom prst="rect">
            <a:avLst/>
          </a:prstGeom>
          <a:noFill/>
          <a:ln w="19050"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7" name="TextBox 56">
            <a:extLst>
              <a:ext uri="{FF2B5EF4-FFF2-40B4-BE49-F238E27FC236}">
                <a16:creationId xmlns:a16="http://schemas.microsoft.com/office/drawing/2014/main" id="{B1C376FE-7818-4AA1-8C1E-E7DAC7D74E6A}"/>
              </a:ext>
            </a:extLst>
          </p:cNvPr>
          <p:cNvSpPr txBox="1"/>
          <p:nvPr/>
        </p:nvSpPr>
        <p:spPr>
          <a:xfrm>
            <a:off x="3143812" y="4067977"/>
            <a:ext cx="866138" cy="40011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750</a:t>
            </a:r>
          </a:p>
        </p:txBody>
      </p:sp>
      <p:sp>
        <p:nvSpPr>
          <p:cNvPr id="59" name="TextBox 58">
            <a:extLst>
              <a:ext uri="{FF2B5EF4-FFF2-40B4-BE49-F238E27FC236}">
                <a16:creationId xmlns:a16="http://schemas.microsoft.com/office/drawing/2014/main" id="{621A6BF0-5C77-4940-8C5E-844C3C0DF518}"/>
              </a:ext>
            </a:extLst>
          </p:cNvPr>
          <p:cNvSpPr txBox="1"/>
          <p:nvPr/>
        </p:nvSpPr>
        <p:spPr>
          <a:xfrm>
            <a:off x="2172629" y="5111598"/>
            <a:ext cx="2785454" cy="40011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250              = 1,000</a:t>
            </a:r>
          </a:p>
        </p:txBody>
      </p:sp>
      <p:sp>
        <p:nvSpPr>
          <p:cNvPr id="60" name="TextBox 59">
            <a:extLst>
              <a:ext uri="{FF2B5EF4-FFF2-40B4-BE49-F238E27FC236}">
                <a16:creationId xmlns:a16="http://schemas.microsoft.com/office/drawing/2014/main" id="{CDFD0B7D-EDF5-422A-B234-4279FCC5D516}"/>
              </a:ext>
            </a:extLst>
          </p:cNvPr>
          <p:cNvSpPr txBox="1"/>
          <p:nvPr/>
        </p:nvSpPr>
        <p:spPr>
          <a:xfrm>
            <a:off x="2177309" y="5721404"/>
            <a:ext cx="2785454" cy="40011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1,000              = 250</a:t>
            </a:r>
          </a:p>
        </p:txBody>
      </p:sp>
      <p:sp>
        <p:nvSpPr>
          <p:cNvPr id="61" name="TextBox 60">
            <a:extLst>
              <a:ext uri="{FF2B5EF4-FFF2-40B4-BE49-F238E27FC236}">
                <a16:creationId xmlns:a16="http://schemas.microsoft.com/office/drawing/2014/main" id="{72D53E2D-DA0C-4984-85A6-4BC15F5010EB}"/>
              </a:ext>
            </a:extLst>
          </p:cNvPr>
          <p:cNvSpPr txBox="1"/>
          <p:nvPr/>
        </p:nvSpPr>
        <p:spPr>
          <a:xfrm>
            <a:off x="2629610" y="5089729"/>
            <a:ext cx="1002629" cy="400110"/>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+ 750</a:t>
            </a:r>
          </a:p>
        </p:txBody>
      </p:sp>
      <p:sp>
        <p:nvSpPr>
          <p:cNvPr id="63" name="Rectangle 62">
            <a:extLst>
              <a:ext uri="{FF2B5EF4-FFF2-40B4-BE49-F238E27FC236}">
                <a16:creationId xmlns:a16="http://schemas.microsoft.com/office/drawing/2014/main" id="{1EC534F3-66D2-4BCC-B521-608DD6A9D4A3}"/>
              </a:ext>
            </a:extLst>
          </p:cNvPr>
          <p:cNvSpPr/>
          <p:nvPr/>
        </p:nvSpPr>
        <p:spPr bwMode="auto">
          <a:xfrm>
            <a:off x="2768150" y="5095522"/>
            <a:ext cx="826977" cy="416185"/>
          </a:xfrm>
          <a:prstGeom prst="rect">
            <a:avLst/>
          </a:prstGeom>
          <a:noFill/>
          <a:ln w="19050"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65" name="TextBox 64">
            <a:extLst>
              <a:ext uri="{FF2B5EF4-FFF2-40B4-BE49-F238E27FC236}">
                <a16:creationId xmlns:a16="http://schemas.microsoft.com/office/drawing/2014/main" id="{D9E84A50-8404-4D2F-93C1-60F54946C6EF}"/>
              </a:ext>
            </a:extLst>
          </p:cNvPr>
          <p:cNvSpPr txBox="1"/>
          <p:nvPr/>
        </p:nvSpPr>
        <p:spPr>
          <a:xfrm>
            <a:off x="2900548" y="5733718"/>
            <a:ext cx="906799" cy="400110"/>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750</a:t>
            </a:r>
          </a:p>
        </p:txBody>
      </p:sp>
      <p:sp>
        <p:nvSpPr>
          <p:cNvPr id="66" name="Rectangle 65">
            <a:extLst>
              <a:ext uri="{FF2B5EF4-FFF2-40B4-BE49-F238E27FC236}">
                <a16:creationId xmlns:a16="http://schemas.microsoft.com/office/drawing/2014/main" id="{F2C8CF61-5385-467E-806E-28B118F487FB}"/>
              </a:ext>
            </a:extLst>
          </p:cNvPr>
          <p:cNvSpPr/>
          <p:nvPr/>
        </p:nvSpPr>
        <p:spPr bwMode="auto">
          <a:xfrm>
            <a:off x="2960298" y="5739511"/>
            <a:ext cx="826977" cy="416185"/>
          </a:xfrm>
          <a:prstGeom prst="rect">
            <a:avLst/>
          </a:prstGeom>
          <a:noFill/>
          <a:ln w="19050"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6" name="TextBox 19">
            <a:extLst>
              <a:ext uri="{FF2B5EF4-FFF2-40B4-BE49-F238E27FC236}">
                <a16:creationId xmlns:a16="http://schemas.microsoft.com/office/drawing/2014/main" id="{EE6A3E23-0385-4A04-9427-DA40F4988F0C}"/>
              </a:ext>
            </a:extLst>
          </p:cNvPr>
          <p:cNvSpPr txBox="1"/>
          <p:nvPr/>
        </p:nvSpPr>
        <p:spPr>
          <a:xfrm>
            <a:off x="7051232" y="4264071"/>
            <a:ext cx="4064443" cy="769441"/>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1,000 is 750 more than 250.</a:t>
            </a: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250 is 750 less than 1,000.</a:t>
            </a:r>
          </a:p>
        </p:txBody>
      </p:sp>
    </p:spTree>
    <p:extLst>
      <p:ext uri="{BB962C8B-B14F-4D97-AF65-F5344CB8AC3E}">
        <p14:creationId xmlns:p14="http://schemas.microsoft.com/office/powerpoint/2010/main" val="34698923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fade">
                                      <p:cBhvr>
                                        <p:cTn id="7" dur="500"/>
                                        <p:tgtEl>
                                          <p:spTgt spid="5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fade">
                                      <p:cBhvr>
                                        <p:cTn id="12" dur="500"/>
                                        <p:tgtEl>
                                          <p:spTgt spid="57"/>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2">
                                            <p:txEl>
                                              <p:pRg st="2" end="2"/>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2">
                                            <p:txEl>
                                              <p:pRg st="5" end="5"/>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59"/>
                                        </p:tgtEl>
                                        <p:attrNameLst>
                                          <p:attrName>style.visibility</p:attrName>
                                        </p:attrNameLst>
                                      </p:cBhvr>
                                      <p:to>
                                        <p:strVal val="visible"/>
                                      </p:to>
                                    </p:set>
                                    <p:animEffect transition="in" filter="fade">
                                      <p:cBhvr>
                                        <p:cTn id="29" dur="500"/>
                                        <p:tgtEl>
                                          <p:spTgt spid="59"/>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63"/>
                                        </p:tgtEl>
                                        <p:attrNameLst>
                                          <p:attrName>style.visibility</p:attrName>
                                        </p:attrNameLst>
                                      </p:cBhvr>
                                      <p:to>
                                        <p:strVal val="visible"/>
                                      </p:to>
                                    </p:set>
                                    <p:animEffect transition="in" filter="fade">
                                      <p:cBhvr>
                                        <p:cTn id="32" dur="500"/>
                                        <p:tgtEl>
                                          <p:spTgt spid="63"/>
                                        </p:tgtEl>
                                      </p:cBhvr>
                                    </p:animEffec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61"/>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60"/>
                                        </p:tgtEl>
                                        <p:attrNameLst>
                                          <p:attrName>style.visibility</p:attrName>
                                        </p:attrNameLst>
                                      </p:cBhvr>
                                      <p:to>
                                        <p:strVal val="visible"/>
                                      </p:to>
                                    </p:set>
                                    <p:animEffect transition="in" filter="fade">
                                      <p:cBhvr>
                                        <p:cTn id="41" dur="500"/>
                                        <p:tgtEl>
                                          <p:spTgt spid="60"/>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66"/>
                                        </p:tgtEl>
                                        <p:attrNameLst>
                                          <p:attrName>style.visibility</p:attrName>
                                        </p:attrNameLst>
                                      </p:cBhvr>
                                      <p:to>
                                        <p:strVal val="visible"/>
                                      </p:to>
                                    </p:set>
                                    <p:animEffect transition="in" filter="fade">
                                      <p:cBhvr>
                                        <p:cTn id="44" dur="500"/>
                                        <p:tgtEl>
                                          <p:spTgt spid="66"/>
                                        </p:tgtEl>
                                      </p:cBhvr>
                                    </p:animEffec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6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57" grpId="0"/>
      <p:bldP spid="59" grpId="0"/>
      <p:bldP spid="60" grpId="0"/>
      <p:bldP spid="61" grpId="0"/>
      <p:bldP spid="63" grpId="0" animBg="1"/>
      <p:bldP spid="65" grpId="0"/>
      <p:bldP spid="66" grpId="0" animBg="1"/>
      <p:bldP spid="6"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91AEBBB-1C2D-4B30-A7C9-90A2EBC618E3}"/>
              </a:ext>
            </a:extLst>
          </p:cNvPr>
          <p:cNvSpPr>
            <a:spLocks noGrp="1"/>
          </p:cNvSpPr>
          <p:nvPr>
            <p:ph type="title"/>
          </p:nvPr>
        </p:nvSpPr>
        <p:spPr/>
        <p:txBody>
          <a:bodyPr/>
          <a:lstStyle/>
          <a:p>
            <a:r>
              <a:rPr lang="en-GB" dirty="0"/>
              <a:t>6AS/MD-1 Quantify additive and multiplicative relationships</a:t>
            </a:r>
          </a:p>
        </p:txBody>
      </p:sp>
      <p:grpSp>
        <p:nvGrpSpPr>
          <p:cNvPr id="5" name="Group 4">
            <a:extLst>
              <a:ext uri="{FF2B5EF4-FFF2-40B4-BE49-F238E27FC236}">
                <a16:creationId xmlns:a16="http://schemas.microsoft.com/office/drawing/2014/main" id="{B275A980-682A-4D0B-8388-2AF59B0E0432}"/>
              </a:ext>
            </a:extLst>
          </p:cNvPr>
          <p:cNvGrpSpPr/>
          <p:nvPr/>
        </p:nvGrpSpPr>
        <p:grpSpPr>
          <a:xfrm>
            <a:off x="1844358" y="2785890"/>
            <a:ext cx="1056190" cy="596129"/>
            <a:chOff x="6296186" y="4267876"/>
            <a:chExt cx="1303399" cy="596129"/>
          </a:xfrm>
        </p:grpSpPr>
        <p:sp>
          <p:nvSpPr>
            <p:cNvPr id="31" name="Rectangle 30">
              <a:extLst>
                <a:ext uri="{FF2B5EF4-FFF2-40B4-BE49-F238E27FC236}">
                  <a16:creationId xmlns:a16="http://schemas.microsoft.com/office/drawing/2014/main" id="{47AF266E-9CA6-47C1-9F3C-BC4591E67026}"/>
                </a:ext>
              </a:extLst>
            </p:cNvPr>
            <p:cNvSpPr/>
            <p:nvPr/>
          </p:nvSpPr>
          <p:spPr bwMode="auto">
            <a:xfrm>
              <a:off x="6296186" y="4267876"/>
              <a:ext cx="1303399" cy="596129"/>
            </a:xfrm>
            <a:prstGeom prst="rect">
              <a:avLst/>
            </a:prstGeom>
            <a:no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 name="TextBox 2">
              <a:extLst>
                <a:ext uri="{FF2B5EF4-FFF2-40B4-BE49-F238E27FC236}">
                  <a16:creationId xmlns:a16="http://schemas.microsoft.com/office/drawing/2014/main" id="{F9376372-B1A6-4029-B063-F1F287649C94}"/>
                </a:ext>
              </a:extLst>
            </p:cNvPr>
            <p:cNvSpPr txBox="1"/>
            <p:nvPr/>
          </p:nvSpPr>
          <p:spPr>
            <a:xfrm>
              <a:off x="6487612" y="4365886"/>
              <a:ext cx="920548" cy="400110"/>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250</a:t>
              </a:r>
            </a:p>
          </p:txBody>
        </p:sp>
      </p:grpSp>
      <p:grpSp>
        <p:nvGrpSpPr>
          <p:cNvPr id="39" name="Group 38">
            <a:extLst>
              <a:ext uri="{FF2B5EF4-FFF2-40B4-BE49-F238E27FC236}">
                <a16:creationId xmlns:a16="http://schemas.microsoft.com/office/drawing/2014/main" id="{35369112-57D2-417F-B878-A3F2D4729CAF}"/>
              </a:ext>
            </a:extLst>
          </p:cNvPr>
          <p:cNvGrpSpPr/>
          <p:nvPr/>
        </p:nvGrpSpPr>
        <p:grpSpPr>
          <a:xfrm>
            <a:off x="3759768" y="2785890"/>
            <a:ext cx="1056190" cy="596129"/>
            <a:chOff x="6296186" y="4267876"/>
            <a:chExt cx="1303399" cy="596129"/>
          </a:xfrm>
        </p:grpSpPr>
        <p:sp>
          <p:nvSpPr>
            <p:cNvPr id="41" name="Rectangle 40">
              <a:extLst>
                <a:ext uri="{FF2B5EF4-FFF2-40B4-BE49-F238E27FC236}">
                  <a16:creationId xmlns:a16="http://schemas.microsoft.com/office/drawing/2014/main" id="{CB941A0A-751F-45A1-ABC5-00F9C813F5FE}"/>
                </a:ext>
              </a:extLst>
            </p:cNvPr>
            <p:cNvSpPr/>
            <p:nvPr/>
          </p:nvSpPr>
          <p:spPr bwMode="auto">
            <a:xfrm>
              <a:off x="6296186" y="4267876"/>
              <a:ext cx="1303399" cy="596129"/>
            </a:xfrm>
            <a:prstGeom prst="rect">
              <a:avLst/>
            </a:prstGeom>
            <a:no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3" name="TextBox 42">
              <a:extLst>
                <a:ext uri="{FF2B5EF4-FFF2-40B4-BE49-F238E27FC236}">
                  <a16:creationId xmlns:a16="http://schemas.microsoft.com/office/drawing/2014/main" id="{95C5B253-4B4B-4070-BA96-01F62B8B488F}"/>
                </a:ext>
              </a:extLst>
            </p:cNvPr>
            <p:cNvSpPr txBox="1"/>
            <p:nvPr/>
          </p:nvSpPr>
          <p:spPr>
            <a:xfrm>
              <a:off x="6296186" y="4365886"/>
              <a:ext cx="1303399" cy="400110"/>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1,000</a:t>
              </a:r>
            </a:p>
          </p:txBody>
        </p:sp>
      </p:grpSp>
      <p:sp>
        <p:nvSpPr>
          <p:cNvPr id="46" name="TextBox 45">
            <a:extLst>
              <a:ext uri="{FF2B5EF4-FFF2-40B4-BE49-F238E27FC236}">
                <a16:creationId xmlns:a16="http://schemas.microsoft.com/office/drawing/2014/main" id="{1FE004D5-CE2F-4671-9365-D188533B779C}"/>
              </a:ext>
            </a:extLst>
          </p:cNvPr>
          <p:cNvSpPr txBox="1"/>
          <p:nvPr/>
        </p:nvSpPr>
        <p:spPr>
          <a:xfrm>
            <a:off x="2745429" y="1605338"/>
            <a:ext cx="448744" cy="400110"/>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a:t>
            </a:r>
          </a:p>
        </p:txBody>
      </p:sp>
      <p:sp>
        <p:nvSpPr>
          <p:cNvPr id="2" name="Arrow: Curved Down 1">
            <a:extLst>
              <a:ext uri="{FF2B5EF4-FFF2-40B4-BE49-F238E27FC236}">
                <a16:creationId xmlns:a16="http://schemas.microsoft.com/office/drawing/2014/main" id="{7DB9E497-3E17-4E31-8BF6-DF3559F3232F}"/>
              </a:ext>
            </a:extLst>
          </p:cNvPr>
          <p:cNvSpPr/>
          <p:nvPr/>
        </p:nvSpPr>
        <p:spPr bwMode="auto">
          <a:xfrm>
            <a:off x="2443372" y="2154215"/>
            <a:ext cx="1932279" cy="596129"/>
          </a:xfrm>
          <a:prstGeom prst="curvedDownArrow">
            <a:avLst>
              <a:gd name="adj1" fmla="val 0"/>
              <a:gd name="adj2" fmla="val 50000"/>
              <a:gd name="adj3" fmla="val 25000"/>
            </a:avLst>
          </a:prstGeom>
          <a:solidFill>
            <a:schemeClr val="tx2"/>
          </a:solidFill>
          <a:ln w="28575"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1" name="Rectangle 50">
            <a:extLst>
              <a:ext uri="{FF2B5EF4-FFF2-40B4-BE49-F238E27FC236}">
                <a16:creationId xmlns:a16="http://schemas.microsoft.com/office/drawing/2014/main" id="{6C906033-F17E-4891-AD67-1891A0ED2FEA}"/>
              </a:ext>
            </a:extLst>
          </p:cNvPr>
          <p:cNvSpPr/>
          <p:nvPr/>
        </p:nvSpPr>
        <p:spPr bwMode="auto">
          <a:xfrm>
            <a:off x="3123140" y="1589261"/>
            <a:ext cx="400300" cy="400111"/>
          </a:xfrm>
          <a:prstGeom prst="rect">
            <a:avLst/>
          </a:prstGeom>
          <a:noFill/>
          <a:ln w="19050"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3" name="TextBox 52">
            <a:extLst>
              <a:ext uri="{FF2B5EF4-FFF2-40B4-BE49-F238E27FC236}">
                <a16:creationId xmlns:a16="http://schemas.microsoft.com/office/drawing/2014/main" id="{7457AF6B-BDF6-47D7-B73E-10CB4AB21985}"/>
              </a:ext>
            </a:extLst>
          </p:cNvPr>
          <p:cNvSpPr txBox="1"/>
          <p:nvPr/>
        </p:nvSpPr>
        <p:spPr>
          <a:xfrm>
            <a:off x="3143812" y="1591353"/>
            <a:ext cx="368268" cy="400110"/>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a:t>
            </a:r>
          </a:p>
        </p:txBody>
      </p:sp>
      <p:sp>
        <p:nvSpPr>
          <p:cNvPr id="54" name="Arrow: Curved Down 53">
            <a:extLst>
              <a:ext uri="{FF2B5EF4-FFF2-40B4-BE49-F238E27FC236}">
                <a16:creationId xmlns:a16="http://schemas.microsoft.com/office/drawing/2014/main" id="{EB52DBFA-8529-418F-9E6C-B37040D3A6C9}"/>
              </a:ext>
            </a:extLst>
          </p:cNvPr>
          <p:cNvSpPr/>
          <p:nvPr/>
        </p:nvSpPr>
        <p:spPr bwMode="auto">
          <a:xfrm flipH="1" flipV="1">
            <a:off x="2322634" y="3428895"/>
            <a:ext cx="1932279" cy="596129"/>
          </a:xfrm>
          <a:prstGeom prst="curvedDownArrow">
            <a:avLst>
              <a:gd name="adj1" fmla="val 0"/>
              <a:gd name="adj2" fmla="val 50000"/>
              <a:gd name="adj3" fmla="val 25000"/>
            </a:avLst>
          </a:prstGeom>
          <a:solidFill>
            <a:schemeClr val="tx2"/>
          </a:solidFill>
          <a:ln w="28575"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5" name="TextBox 54">
            <a:extLst>
              <a:ext uri="{FF2B5EF4-FFF2-40B4-BE49-F238E27FC236}">
                <a16:creationId xmlns:a16="http://schemas.microsoft.com/office/drawing/2014/main" id="{BD12A28E-B503-4D86-8F67-05F84BD4611A}"/>
              </a:ext>
            </a:extLst>
          </p:cNvPr>
          <p:cNvSpPr txBox="1"/>
          <p:nvPr/>
        </p:nvSpPr>
        <p:spPr>
          <a:xfrm>
            <a:off x="2745429" y="4093656"/>
            <a:ext cx="448744" cy="400110"/>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a:t>
            </a:r>
          </a:p>
        </p:txBody>
      </p:sp>
      <p:sp>
        <p:nvSpPr>
          <p:cNvPr id="56" name="Rectangle 55">
            <a:extLst>
              <a:ext uri="{FF2B5EF4-FFF2-40B4-BE49-F238E27FC236}">
                <a16:creationId xmlns:a16="http://schemas.microsoft.com/office/drawing/2014/main" id="{EE8E86E8-247E-4026-B6B3-B028D7005586}"/>
              </a:ext>
            </a:extLst>
          </p:cNvPr>
          <p:cNvSpPr/>
          <p:nvPr/>
        </p:nvSpPr>
        <p:spPr bwMode="auto">
          <a:xfrm>
            <a:off x="3123140" y="4077579"/>
            <a:ext cx="400300" cy="400111"/>
          </a:xfrm>
          <a:prstGeom prst="rect">
            <a:avLst/>
          </a:prstGeom>
          <a:noFill/>
          <a:ln w="19050"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7" name="TextBox 56">
            <a:extLst>
              <a:ext uri="{FF2B5EF4-FFF2-40B4-BE49-F238E27FC236}">
                <a16:creationId xmlns:a16="http://schemas.microsoft.com/office/drawing/2014/main" id="{B1C376FE-7818-4AA1-8C1E-E7DAC7D74E6A}"/>
              </a:ext>
            </a:extLst>
          </p:cNvPr>
          <p:cNvSpPr txBox="1"/>
          <p:nvPr/>
        </p:nvSpPr>
        <p:spPr>
          <a:xfrm>
            <a:off x="3143812" y="4082296"/>
            <a:ext cx="368268" cy="400110"/>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a:t>
            </a:r>
          </a:p>
        </p:txBody>
      </p:sp>
      <p:sp>
        <p:nvSpPr>
          <p:cNvPr id="26" name="TextBox 25">
            <a:extLst>
              <a:ext uri="{FF2B5EF4-FFF2-40B4-BE49-F238E27FC236}">
                <a16:creationId xmlns:a16="http://schemas.microsoft.com/office/drawing/2014/main" id="{F21BF5B4-8735-4F0C-8D0C-D19D3977223D}"/>
              </a:ext>
            </a:extLst>
          </p:cNvPr>
          <p:cNvSpPr txBox="1"/>
          <p:nvPr/>
        </p:nvSpPr>
        <p:spPr>
          <a:xfrm>
            <a:off x="2172629" y="5111598"/>
            <a:ext cx="2785454" cy="40011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250              = 1,000</a:t>
            </a:r>
          </a:p>
        </p:txBody>
      </p:sp>
      <p:sp>
        <p:nvSpPr>
          <p:cNvPr id="27" name="TextBox 26">
            <a:extLst>
              <a:ext uri="{FF2B5EF4-FFF2-40B4-BE49-F238E27FC236}">
                <a16:creationId xmlns:a16="http://schemas.microsoft.com/office/drawing/2014/main" id="{FA59C915-B630-484B-B707-B8D93D85ED0F}"/>
              </a:ext>
            </a:extLst>
          </p:cNvPr>
          <p:cNvSpPr txBox="1"/>
          <p:nvPr/>
        </p:nvSpPr>
        <p:spPr>
          <a:xfrm>
            <a:off x="2177309" y="5721404"/>
            <a:ext cx="2785454" cy="40011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1,000              = 250</a:t>
            </a:r>
          </a:p>
        </p:txBody>
      </p:sp>
      <p:sp>
        <p:nvSpPr>
          <p:cNvPr id="28" name="TextBox 27">
            <a:extLst>
              <a:ext uri="{FF2B5EF4-FFF2-40B4-BE49-F238E27FC236}">
                <a16:creationId xmlns:a16="http://schemas.microsoft.com/office/drawing/2014/main" id="{7383A3D0-DD69-4FC7-A766-577E05CCC69D}"/>
              </a:ext>
            </a:extLst>
          </p:cNvPr>
          <p:cNvSpPr txBox="1"/>
          <p:nvPr/>
        </p:nvSpPr>
        <p:spPr>
          <a:xfrm>
            <a:off x="2629610" y="5089729"/>
            <a:ext cx="1002629" cy="400110"/>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 4</a:t>
            </a:r>
          </a:p>
        </p:txBody>
      </p:sp>
      <p:sp>
        <p:nvSpPr>
          <p:cNvPr id="29" name="Rectangle 28">
            <a:extLst>
              <a:ext uri="{FF2B5EF4-FFF2-40B4-BE49-F238E27FC236}">
                <a16:creationId xmlns:a16="http://schemas.microsoft.com/office/drawing/2014/main" id="{88B3B398-54AF-4657-90D4-45D3C0FF83EA}"/>
              </a:ext>
            </a:extLst>
          </p:cNvPr>
          <p:cNvSpPr/>
          <p:nvPr/>
        </p:nvSpPr>
        <p:spPr bwMode="auto">
          <a:xfrm>
            <a:off x="2768150" y="5095522"/>
            <a:ext cx="826977" cy="416185"/>
          </a:xfrm>
          <a:prstGeom prst="rect">
            <a:avLst/>
          </a:prstGeom>
          <a:noFill/>
          <a:ln w="19050"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0" name="TextBox 29">
            <a:extLst>
              <a:ext uri="{FF2B5EF4-FFF2-40B4-BE49-F238E27FC236}">
                <a16:creationId xmlns:a16="http://schemas.microsoft.com/office/drawing/2014/main" id="{D6406D74-21D4-416F-91A7-0B5A3AAE4932}"/>
              </a:ext>
            </a:extLst>
          </p:cNvPr>
          <p:cNvSpPr txBox="1"/>
          <p:nvPr/>
        </p:nvSpPr>
        <p:spPr>
          <a:xfrm>
            <a:off x="2900548" y="5733718"/>
            <a:ext cx="906799" cy="400110"/>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4</a:t>
            </a:r>
          </a:p>
        </p:txBody>
      </p:sp>
      <p:sp>
        <p:nvSpPr>
          <p:cNvPr id="33" name="Rectangle 32">
            <a:extLst>
              <a:ext uri="{FF2B5EF4-FFF2-40B4-BE49-F238E27FC236}">
                <a16:creationId xmlns:a16="http://schemas.microsoft.com/office/drawing/2014/main" id="{99907235-E5FB-4897-9DC8-B8D34F994D68}"/>
              </a:ext>
            </a:extLst>
          </p:cNvPr>
          <p:cNvSpPr/>
          <p:nvPr/>
        </p:nvSpPr>
        <p:spPr bwMode="auto">
          <a:xfrm>
            <a:off x="2960298" y="5739511"/>
            <a:ext cx="826977" cy="416185"/>
          </a:xfrm>
          <a:prstGeom prst="rect">
            <a:avLst/>
          </a:prstGeom>
          <a:noFill/>
          <a:ln w="19050"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5" name="Content Placeholder 2">
            <a:extLst>
              <a:ext uri="{FF2B5EF4-FFF2-40B4-BE49-F238E27FC236}">
                <a16:creationId xmlns:a16="http://schemas.microsoft.com/office/drawing/2014/main" id="{38F2B6DC-FD4D-4284-9437-459975B9F666}"/>
              </a:ext>
            </a:extLst>
          </p:cNvPr>
          <p:cNvSpPr txBox="1">
            <a:spLocks/>
          </p:cNvSpPr>
          <p:nvPr/>
        </p:nvSpPr>
        <p:spPr>
          <a:xfrm>
            <a:off x="6096000" y="1032973"/>
            <a:ext cx="5390389"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Does this representations show an additive or multiplicative relationship? Why?</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known facts help us to complete the representation?</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How can we describe this multiplicative relationship?</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6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multiplication and division equations can be written from the representation?</a:t>
            </a:r>
          </a:p>
          <a:p>
            <a:pPr marL="0" marR="0" lvl="0" indent="0"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None/>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
        <p:nvSpPr>
          <p:cNvPr id="32" name="TextBox 19">
            <a:extLst>
              <a:ext uri="{FF2B5EF4-FFF2-40B4-BE49-F238E27FC236}">
                <a16:creationId xmlns:a16="http://schemas.microsoft.com/office/drawing/2014/main" id="{D9B9F33C-FB26-4562-AD8C-3CDC8D116227}"/>
              </a:ext>
            </a:extLst>
          </p:cNvPr>
          <p:cNvSpPr txBox="1"/>
          <p:nvPr/>
        </p:nvSpPr>
        <p:spPr>
          <a:xfrm>
            <a:off x="6526625" y="3640303"/>
            <a:ext cx="4529138" cy="769441"/>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1,000 is four times the size of 250.</a:t>
            </a: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250 is one-quarter of 1,000.</a:t>
            </a:r>
          </a:p>
        </p:txBody>
      </p:sp>
      <mc:AlternateContent xmlns:mc="http://schemas.openxmlformats.org/markup-compatibility/2006" xmlns:a14="http://schemas.microsoft.com/office/drawing/2010/main">
        <mc:Choice Requires="a14">
          <p:sp>
            <p:nvSpPr>
              <p:cNvPr id="34" name="TextBox 19">
                <a:extLst>
                  <a:ext uri="{FF2B5EF4-FFF2-40B4-BE49-F238E27FC236}">
                    <a16:creationId xmlns:a16="http://schemas.microsoft.com/office/drawing/2014/main" id="{B06B1CFC-D5CF-4480-BC7C-7B7868C5F6E5}"/>
                  </a:ext>
                </a:extLst>
              </p:cNvPr>
              <p:cNvSpPr txBox="1"/>
              <p:nvPr/>
            </p:nvSpPr>
            <p:spPr>
              <a:xfrm>
                <a:off x="6526625" y="5334102"/>
                <a:ext cx="4529138" cy="526939"/>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To find </a:t>
                </a:r>
                <a14:m>
                  <m:oMath xmlns:m="http://schemas.openxmlformats.org/officeDocument/2006/math">
                    <m:f>
                      <m:fPr>
                        <m:ctrlP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m:t>
                        </m:r>
                      </m:num>
                      <m:den>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4</m:t>
                        </m:r>
                      </m:den>
                    </m:f>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  </m:t>
                    </m:r>
                  </m:oMath>
                </a14:m>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of a number we divide by 4.</a:t>
                </a:r>
              </a:p>
            </p:txBody>
          </p:sp>
        </mc:Choice>
        <mc:Fallback xmlns="">
          <p:sp>
            <p:nvSpPr>
              <p:cNvPr id="34" name="TextBox 19">
                <a:extLst>
                  <a:ext uri="{FF2B5EF4-FFF2-40B4-BE49-F238E27FC236}">
                    <a16:creationId xmlns:a16="http://schemas.microsoft.com/office/drawing/2014/main" id="{B06B1CFC-D5CF-4480-BC7C-7B7868C5F6E5}"/>
                  </a:ext>
                </a:extLst>
              </p:cNvPr>
              <p:cNvSpPr txBox="1">
                <a:spLocks noRot="1" noChangeAspect="1" noMove="1" noResize="1" noEditPoints="1" noAdjustHandles="1" noChangeArrowheads="1" noChangeShapeType="1" noTextEdit="1"/>
              </p:cNvSpPr>
              <p:nvPr/>
            </p:nvSpPr>
            <p:spPr>
              <a:xfrm>
                <a:off x="6526625" y="5334102"/>
                <a:ext cx="4529138" cy="526939"/>
              </a:xfrm>
              <a:prstGeom prst="rect">
                <a:avLst/>
              </a:prstGeom>
              <a:blipFill>
                <a:blip r:embed="rId3"/>
                <a:stretch>
                  <a:fillRect b="-8140"/>
                </a:stretch>
              </a:blipFill>
              <a:ln w="12700">
                <a:noFill/>
              </a:ln>
            </p:spPr>
            <p:txBody>
              <a:bodyPr/>
              <a:lstStyle/>
              <a:p>
                <a:r>
                  <a:rPr lang="en-GB">
                    <a:noFill/>
                  </a:rPr>
                  <a:t> </a:t>
                </a:r>
              </a:p>
            </p:txBody>
          </p:sp>
        </mc:Fallback>
      </mc:AlternateContent>
    </p:spTree>
    <p:extLst>
      <p:ext uri="{BB962C8B-B14F-4D97-AF65-F5344CB8AC3E}">
        <p14:creationId xmlns:p14="http://schemas.microsoft.com/office/powerpoint/2010/main" val="12949243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fade">
                                      <p:cBhvr>
                                        <p:cTn id="7" dur="500"/>
                                        <p:tgtEl>
                                          <p:spTgt spid="53"/>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57"/>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32"/>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fade">
                                      <p:cBhvr>
                                        <p:cTn id="20" dur="500"/>
                                        <p:tgtEl>
                                          <p:spTgt spid="26"/>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fade">
                                      <p:cBhvr>
                                        <p:cTn id="23" dur="500"/>
                                        <p:tgtEl>
                                          <p:spTgt spid="29"/>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28"/>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fade">
                                      <p:cBhvr>
                                        <p:cTn id="32" dur="500"/>
                                        <p:tgtEl>
                                          <p:spTgt spid="27"/>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3"/>
                                        </p:tgtEl>
                                        <p:attrNameLst>
                                          <p:attrName>style.visibility</p:attrName>
                                        </p:attrNameLst>
                                      </p:cBhvr>
                                      <p:to>
                                        <p:strVal val="visible"/>
                                      </p:to>
                                    </p:set>
                                    <p:animEffect transition="in" filter="fade">
                                      <p:cBhvr>
                                        <p:cTn id="35" dur="500"/>
                                        <p:tgtEl>
                                          <p:spTgt spid="33"/>
                                        </p:tgtEl>
                                      </p:cBhvr>
                                    </p:animEffec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0" nodeType="clickEffect">
                                  <p:stCondLst>
                                    <p:cond delay="0"/>
                                  </p:stCondLst>
                                  <p:childTnLst>
                                    <p:set>
                                      <p:cBhvr>
                                        <p:cTn id="39" dur="1" fill="hold">
                                          <p:stCondLst>
                                            <p:cond delay="0"/>
                                          </p:stCondLst>
                                        </p:cTn>
                                        <p:tgtEl>
                                          <p:spTgt spid="30"/>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grpId="0" nodeType="clickEffect">
                                  <p:stCondLst>
                                    <p:cond delay="0"/>
                                  </p:stCondLst>
                                  <p:childTnLst>
                                    <p:set>
                                      <p:cBhvr>
                                        <p:cTn id="43" dur="1" fill="hold">
                                          <p:stCondLst>
                                            <p:cond delay="0"/>
                                          </p:stCondLst>
                                        </p:cTn>
                                        <p:tgtEl>
                                          <p:spTgt spid="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57" grpId="0"/>
      <p:bldP spid="26" grpId="0"/>
      <p:bldP spid="27" grpId="0"/>
      <p:bldP spid="28" grpId="0"/>
      <p:bldP spid="29" grpId="0" animBg="1"/>
      <p:bldP spid="30" grpId="0"/>
      <p:bldP spid="33" grpId="0" animBg="1"/>
      <p:bldP spid="32" grpId="0" animBg="1"/>
      <p:bldP spid="34"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91AEBBB-1C2D-4B30-A7C9-90A2EBC618E3}"/>
              </a:ext>
            </a:extLst>
          </p:cNvPr>
          <p:cNvSpPr>
            <a:spLocks noGrp="1"/>
          </p:cNvSpPr>
          <p:nvPr>
            <p:ph type="title"/>
          </p:nvPr>
        </p:nvSpPr>
        <p:spPr/>
        <p:txBody>
          <a:bodyPr/>
          <a:lstStyle/>
          <a:p>
            <a:r>
              <a:rPr lang="en-GB" dirty="0"/>
              <a:t>6AS/MD-1 Quantify additive and multiplicative relationships</a:t>
            </a:r>
          </a:p>
        </p:txBody>
      </p:sp>
      <p:pic>
        <p:nvPicPr>
          <p:cNvPr id="5" name="Picture 4">
            <a:extLst>
              <a:ext uri="{FF2B5EF4-FFF2-40B4-BE49-F238E27FC236}">
                <a16:creationId xmlns:a16="http://schemas.microsoft.com/office/drawing/2014/main" id="{8B045926-4168-4436-9355-6AB354C617FF}"/>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63352" y="2818928"/>
            <a:ext cx="6135088" cy="1336862"/>
          </a:xfrm>
          <a:prstGeom prst="rect">
            <a:avLst/>
          </a:prstGeom>
        </p:spPr>
      </p:pic>
      <p:graphicFrame>
        <p:nvGraphicFramePr>
          <p:cNvPr id="8" name="Object 7">
            <a:extLst>
              <a:ext uri="{FF2B5EF4-FFF2-40B4-BE49-F238E27FC236}">
                <a16:creationId xmlns:a16="http://schemas.microsoft.com/office/drawing/2014/main" id="{F81E4977-ABD7-482C-8C3E-598F6AB2C4F6}"/>
              </a:ext>
            </a:extLst>
          </p:cNvPr>
          <p:cNvGraphicFramePr>
            <a:graphicFrameLocks noChangeAspect="1"/>
          </p:cNvGraphicFramePr>
          <p:nvPr/>
        </p:nvGraphicFramePr>
        <p:xfrm>
          <a:off x="2645096" y="1869789"/>
          <a:ext cx="1371600" cy="558800"/>
        </p:xfrm>
        <a:graphic>
          <a:graphicData uri="http://schemas.openxmlformats.org/presentationml/2006/ole">
            <mc:AlternateContent xmlns:mc="http://schemas.openxmlformats.org/markup-compatibility/2006">
              <mc:Choice xmlns:v="urn:schemas-microsoft-com:vml" Requires="v">
                <p:oleObj name="Equation" r:id="rId4" imgW="1371600" imgH="558720" progId="Equation.DSMT4">
                  <p:embed/>
                </p:oleObj>
              </mc:Choice>
              <mc:Fallback>
                <p:oleObj name="Equation" r:id="rId4" imgW="1371600" imgH="558720" progId="Equation.DSMT4">
                  <p:embed/>
                  <p:pic>
                    <p:nvPicPr>
                      <p:cNvPr id="8" name="Object 7">
                        <a:extLst>
                          <a:ext uri="{FF2B5EF4-FFF2-40B4-BE49-F238E27FC236}">
                            <a16:creationId xmlns:a16="http://schemas.microsoft.com/office/drawing/2014/main" id="{F81E4977-ABD7-482C-8C3E-598F6AB2C4F6}"/>
                          </a:ext>
                        </a:extLst>
                      </p:cNvPr>
                      <p:cNvPicPr/>
                      <p:nvPr/>
                    </p:nvPicPr>
                    <p:blipFill>
                      <a:blip r:embed="rId5"/>
                      <a:stretch>
                        <a:fillRect/>
                      </a:stretch>
                    </p:blipFill>
                    <p:spPr>
                      <a:xfrm>
                        <a:off x="2645096" y="1869789"/>
                        <a:ext cx="1371600" cy="558800"/>
                      </a:xfrm>
                      <a:prstGeom prst="rect">
                        <a:avLst/>
                      </a:prstGeom>
                    </p:spPr>
                  </p:pic>
                </p:oleObj>
              </mc:Fallback>
            </mc:AlternateContent>
          </a:graphicData>
        </a:graphic>
      </p:graphicFrame>
      <p:graphicFrame>
        <p:nvGraphicFramePr>
          <p:cNvPr id="10" name="Object 9">
            <a:extLst>
              <a:ext uri="{FF2B5EF4-FFF2-40B4-BE49-F238E27FC236}">
                <a16:creationId xmlns:a16="http://schemas.microsoft.com/office/drawing/2014/main" id="{BF22F026-DF73-4CE9-9501-58EFC318FB24}"/>
              </a:ext>
            </a:extLst>
          </p:cNvPr>
          <p:cNvGraphicFramePr>
            <a:graphicFrameLocks noChangeAspect="1"/>
          </p:cNvGraphicFramePr>
          <p:nvPr/>
        </p:nvGraphicFramePr>
        <p:xfrm>
          <a:off x="2672084" y="2236502"/>
          <a:ext cx="152400" cy="215900"/>
        </p:xfrm>
        <a:graphic>
          <a:graphicData uri="http://schemas.openxmlformats.org/presentationml/2006/ole">
            <mc:AlternateContent xmlns:mc="http://schemas.openxmlformats.org/markup-compatibility/2006">
              <mc:Choice xmlns:v="urn:schemas-microsoft-com:vml" Requires="v">
                <p:oleObj name="Equation" r:id="rId6" imgW="152280" imgH="215640" progId="Equation.DSMT4">
                  <p:embed/>
                </p:oleObj>
              </mc:Choice>
              <mc:Fallback>
                <p:oleObj name="Equation" r:id="rId6" imgW="152280" imgH="215640" progId="Equation.DSMT4">
                  <p:embed/>
                  <p:pic>
                    <p:nvPicPr>
                      <p:cNvPr id="10" name="Object 9">
                        <a:extLst>
                          <a:ext uri="{FF2B5EF4-FFF2-40B4-BE49-F238E27FC236}">
                            <a16:creationId xmlns:a16="http://schemas.microsoft.com/office/drawing/2014/main" id="{BF22F026-DF73-4CE9-9501-58EFC318FB24}"/>
                          </a:ext>
                        </a:extLst>
                      </p:cNvPr>
                      <p:cNvPicPr/>
                      <p:nvPr/>
                    </p:nvPicPr>
                    <p:blipFill>
                      <a:blip r:embed="rId7"/>
                      <a:stretch>
                        <a:fillRect/>
                      </a:stretch>
                    </p:blipFill>
                    <p:spPr>
                      <a:xfrm>
                        <a:off x="2672084" y="2236502"/>
                        <a:ext cx="152400" cy="215900"/>
                      </a:xfrm>
                      <a:prstGeom prst="rect">
                        <a:avLst/>
                      </a:prstGeom>
                    </p:spPr>
                  </p:pic>
                </p:oleObj>
              </mc:Fallback>
            </mc:AlternateContent>
          </a:graphicData>
        </a:graphic>
      </p:graphicFrame>
      <p:sp>
        <p:nvSpPr>
          <p:cNvPr id="12" name="Rectangle 11">
            <a:extLst>
              <a:ext uri="{FF2B5EF4-FFF2-40B4-BE49-F238E27FC236}">
                <a16:creationId xmlns:a16="http://schemas.microsoft.com/office/drawing/2014/main" id="{B0C62FEA-5305-4895-A463-38CBE9EA65A6}"/>
              </a:ext>
            </a:extLst>
          </p:cNvPr>
          <p:cNvSpPr/>
          <p:nvPr/>
        </p:nvSpPr>
        <p:spPr>
          <a:xfrm>
            <a:off x="2624246" y="2225335"/>
            <a:ext cx="246116" cy="246116"/>
          </a:xfrm>
          <a:prstGeom prst="rect">
            <a:avLst/>
          </a:prstGeom>
          <a:noFill/>
          <a:ln w="19050">
            <a:solidFill>
              <a:srgbClr val="16161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14" name="Rectangle 13">
            <a:extLst>
              <a:ext uri="{FF2B5EF4-FFF2-40B4-BE49-F238E27FC236}">
                <a16:creationId xmlns:a16="http://schemas.microsoft.com/office/drawing/2014/main" id="{E5BFEB7B-B389-4DFC-B771-CF90D4A58D03}"/>
              </a:ext>
            </a:extLst>
          </p:cNvPr>
          <p:cNvSpPr/>
          <p:nvPr/>
        </p:nvSpPr>
        <p:spPr>
          <a:xfrm>
            <a:off x="3338039" y="3434508"/>
            <a:ext cx="1447800" cy="63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pic>
        <p:nvPicPr>
          <p:cNvPr id="49" name="Picture 48">
            <a:extLst>
              <a:ext uri="{FF2B5EF4-FFF2-40B4-BE49-F238E27FC236}">
                <a16:creationId xmlns:a16="http://schemas.microsoft.com/office/drawing/2014/main" id="{B573C356-CA40-4E8C-BB83-381A0882BAA0}"/>
              </a:ext>
            </a:extLst>
          </p:cNvPr>
          <p:cNvPicPr>
            <a:picLocks noChangeAspect="1"/>
          </p:cNvPicPr>
          <p:nvPr/>
        </p:nvPicPr>
        <p:blipFill rotWithShape="1">
          <a:blip r:embed="rId8">
            <a:extLst>
              <a:ext uri="{28A0092B-C50C-407E-A947-70E740481C1C}">
                <a14:useLocalDpi xmlns:a14="http://schemas.microsoft.com/office/drawing/2010/main" val="0"/>
              </a:ext>
            </a:extLst>
          </a:blip>
          <a:srcRect/>
          <a:stretch/>
        </p:blipFill>
        <p:spPr>
          <a:xfrm>
            <a:off x="3648396" y="3525791"/>
            <a:ext cx="673100" cy="401399"/>
          </a:xfrm>
          <a:prstGeom prst="rect">
            <a:avLst/>
          </a:prstGeom>
        </p:spPr>
      </p:pic>
      <p:graphicFrame>
        <p:nvGraphicFramePr>
          <p:cNvPr id="15" name="Object 14">
            <a:extLst>
              <a:ext uri="{FF2B5EF4-FFF2-40B4-BE49-F238E27FC236}">
                <a16:creationId xmlns:a16="http://schemas.microsoft.com/office/drawing/2014/main" id="{61E1E87F-8B4F-4063-96C3-880DFD0784FB}"/>
              </a:ext>
            </a:extLst>
          </p:cNvPr>
          <p:cNvGraphicFramePr>
            <a:graphicFrameLocks noChangeAspect="1"/>
          </p:cNvGraphicFramePr>
          <p:nvPr/>
        </p:nvGraphicFramePr>
        <p:xfrm>
          <a:off x="3159446" y="2981370"/>
          <a:ext cx="342900" cy="279400"/>
        </p:xfrm>
        <a:graphic>
          <a:graphicData uri="http://schemas.openxmlformats.org/presentationml/2006/ole">
            <mc:AlternateContent xmlns:mc="http://schemas.openxmlformats.org/markup-compatibility/2006">
              <mc:Choice xmlns:v="urn:schemas-microsoft-com:vml" Requires="v">
                <p:oleObj name="Equation" r:id="rId9" imgW="342720" imgH="279360" progId="Equation.DSMT4">
                  <p:embed/>
                </p:oleObj>
              </mc:Choice>
              <mc:Fallback>
                <p:oleObj name="Equation" r:id="rId9" imgW="342720" imgH="279360" progId="Equation.DSMT4">
                  <p:embed/>
                  <p:pic>
                    <p:nvPicPr>
                      <p:cNvPr id="15" name="Object 14">
                        <a:extLst>
                          <a:ext uri="{FF2B5EF4-FFF2-40B4-BE49-F238E27FC236}">
                            <a16:creationId xmlns:a16="http://schemas.microsoft.com/office/drawing/2014/main" id="{61E1E87F-8B4F-4063-96C3-880DFD0784FB}"/>
                          </a:ext>
                        </a:extLst>
                      </p:cNvPr>
                      <p:cNvPicPr/>
                      <p:nvPr/>
                    </p:nvPicPr>
                    <p:blipFill>
                      <a:blip r:embed="rId10"/>
                      <a:stretch>
                        <a:fillRect/>
                      </a:stretch>
                    </p:blipFill>
                    <p:spPr>
                      <a:xfrm>
                        <a:off x="3159446" y="2981370"/>
                        <a:ext cx="342900" cy="279400"/>
                      </a:xfrm>
                      <a:prstGeom prst="rect">
                        <a:avLst/>
                      </a:prstGeom>
                    </p:spPr>
                  </p:pic>
                </p:oleObj>
              </mc:Fallback>
            </mc:AlternateContent>
          </a:graphicData>
        </a:graphic>
      </p:graphicFrame>
      <p:graphicFrame>
        <p:nvGraphicFramePr>
          <p:cNvPr id="18" name="Object 17">
            <a:extLst>
              <a:ext uri="{FF2B5EF4-FFF2-40B4-BE49-F238E27FC236}">
                <a16:creationId xmlns:a16="http://schemas.microsoft.com/office/drawing/2014/main" id="{2D9E6B14-5F80-4D38-9722-D3C23652EB49}"/>
              </a:ext>
            </a:extLst>
          </p:cNvPr>
          <p:cNvGraphicFramePr>
            <a:graphicFrameLocks noChangeAspect="1"/>
          </p:cNvGraphicFramePr>
          <p:nvPr/>
        </p:nvGraphicFramePr>
        <p:xfrm>
          <a:off x="2674463" y="2232533"/>
          <a:ext cx="152400" cy="228600"/>
        </p:xfrm>
        <a:graphic>
          <a:graphicData uri="http://schemas.openxmlformats.org/presentationml/2006/ole">
            <mc:AlternateContent xmlns:mc="http://schemas.openxmlformats.org/markup-compatibility/2006">
              <mc:Choice xmlns:v="urn:schemas-microsoft-com:vml" Requires="v">
                <p:oleObj name="Equation" r:id="rId11" imgW="152280" imgH="228600" progId="Equation.DSMT4">
                  <p:embed/>
                </p:oleObj>
              </mc:Choice>
              <mc:Fallback>
                <p:oleObj name="Equation" r:id="rId11" imgW="152280" imgH="228600" progId="Equation.DSMT4">
                  <p:embed/>
                  <p:pic>
                    <p:nvPicPr>
                      <p:cNvPr id="18" name="Object 17">
                        <a:extLst>
                          <a:ext uri="{FF2B5EF4-FFF2-40B4-BE49-F238E27FC236}">
                            <a16:creationId xmlns:a16="http://schemas.microsoft.com/office/drawing/2014/main" id="{2D9E6B14-5F80-4D38-9722-D3C23652EB49}"/>
                          </a:ext>
                        </a:extLst>
                      </p:cNvPr>
                      <p:cNvPicPr/>
                      <p:nvPr/>
                    </p:nvPicPr>
                    <p:blipFill>
                      <a:blip r:embed="rId12"/>
                      <a:stretch>
                        <a:fillRect/>
                      </a:stretch>
                    </p:blipFill>
                    <p:spPr>
                      <a:xfrm>
                        <a:off x="2674463" y="2232533"/>
                        <a:ext cx="152400" cy="228600"/>
                      </a:xfrm>
                      <a:prstGeom prst="rect">
                        <a:avLst/>
                      </a:prstGeom>
                    </p:spPr>
                  </p:pic>
                </p:oleObj>
              </mc:Fallback>
            </mc:AlternateContent>
          </a:graphicData>
        </a:graphic>
      </p:graphicFrame>
      <p:pic>
        <p:nvPicPr>
          <p:cNvPr id="63" name="Picture 62">
            <a:extLst>
              <a:ext uri="{FF2B5EF4-FFF2-40B4-BE49-F238E27FC236}">
                <a16:creationId xmlns:a16="http://schemas.microsoft.com/office/drawing/2014/main" id="{54D1BE36-CA4D-4195-9CB5-205F6A51634A}"/>
              </a:ext>
            </a:extLst>
          </p:cNvPr>
          <p:cNvPicPr>
            <a:picLocks noChangeAspect="1"/>
          </p:cNvPicPr>
          <p:nvPr/>
        </p:nvPicPr>
        <p:blipFill rotWithShape="1">
          <a:blip r:embed="rId13">
            <a:extLst>
              <a:ext uri="{28A0092B-C50C-407E-A947-70E740481C1C}">
                <a14:useLocalDpi xmlns:a14="http://schemas.microsoft.com/office/drawing/2010/main" val="0"/>
              </a:ext>
            </a:extLst>
          </a:blip>
          <a:srcRect/>
          <a:stretch/>
        </p:blipFill>
        <p:spPr>
          <a:xfrm>
            <a:off x="263352" y="2760569"/>
            <a:ext cx="6135088" cy="1379723"/>
          </a:xfrm>
          <a:prstGeom prst="rect">
            <a:avLst/>
          </a:prstGeom>
        </p:spPr>
      </p:pic>
      <p:sp>
        <p:nvSpPr>
          <p:cNvPr id="64" name="Rectangle 63">
            <a:extLst>
              <a:ext uri="{FF2B5EF4-FFF2-40B4-BE49-F238E27FC236}">
                <a16:creationId xmlns:a16="http://schemas.microsoft.com/office/drawing/2014/main" id="{15D0E07A-F206-4743-8BBA-4A9AA857AE0E}"/>
              </a:ext>
            </a:extLst>
          </p:cNvPr>
          <p:cNvSpPr/>
          <p:nvPr/>
        </p:nvSpPr>
        <p:spPr>
          <a:xfrm>
            <a:off x="2690154" y="3435908"/>
            <a:ext cx="2621942" cy="63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pic>
        <p:nvPicPr>
          <p:cNvPr id="65" name="Picture 64">
            <a:extLst>
              <a:ext uri="{FF2B5EF4-FFF2-40B4-BE49-F238E27FC236}">
                <a16:creationId xmlns:a16="http://schemas.microsoft.com/office/drawing/2014/main" id="{7878E0EB-4F87-47D5-B91B-0CB983AE03F2}"/>
              </a:ext>
            </a:extLst>
          </p:cNvPr>
          <p:cNvPicPr>
            <a:picLocks noChangeAspect="1"/>
          </p:cNvPicPr>
          <p:nvPr/>
        </p:nvPicPr>
        <p:blipFill rotWithShape="1">
          <a:blip r:embed="rId8">
            <a:extLst>
              <a:ext uri="{28A0092B-C50C-407E-A947-70E740481C1C}">
                <a14:useLocalDpi xmlns:a14="http://schemas.microsoft.com/office/drawing/2010/main" val="0"/>
              </a:ext>
            </a:extLst>
          </a:blip>
          <a:srcRect/>
          <a:stretch/>
        </p:blipFill>
        <p:spPr>
          <a:xfrm>
            <a:off x="2981646" y="3525172"/>
            <a:ext cx="673100" cy="401399"/>
          </a:xfrm>
          <a:prstGeom prst="rect">
            <a:avLst/>
          </a:prstGeom>
        </p:spPr>
      </p:pic>
      <p:pic>
        <p:nvPicPr>
          <p:cNvPr id="73" name="Picture 72">
            <a:extLst>
              <a:ext uri="{FF2B5EF4-FFF2-40B4-BE49-F238E27FC236}">
                <a16:creationId xmlns:a16="http://schemas.microsoft.com/office/drawing/2014/main" id="{CEF243E2-6603-408F-B693-E863BDC0D320}"/>
              </a:ext>
            </a:extLst>
          </p:cNvPr>
          <p:cNvPicPr>
            <a:picLocks noChangeAspect="1"/>
          </p:cNvPicPr>
          <p:nvPr/>
        </p:nvPicPr>
        <p:blipFill rotWithShape="1">
          <a:blip r:embed="rId8">
            <a:extLst>
              <a:ext uri="{28A0092B-C50C-407E-A947-70E740481C1C}">
                <a14:useLocalDpi xmlns:a14="http://schemas.microsoft.com/office/drawing/2010/main" val="0"/>
              </a:ext>
            </a:extLst>
          </a:blip>
          <a:srcRect/>
          <a:stretch/>
        </p:blipFill>
        <p:spPr>
          <a:xfrm>
            <a:off x="4276896" y="3531070"/>
            <a:ext cx="673100" cy="401399"/>
          </a:xfrm>
          <a:prstGeom prst="rect">
            <a:avLst/>
          </a:prstGeom>
        </p:spPr>
      </p:pic>
      <p:graphicFrame>
        <p:nvGraphicFramePr>
          <p:cNvPr id="3" name="Object 2">
            <a:extLst>
              <a:ext uri="{FF2B5EF4-FFF2-40B4-BE49-F238E27FC236}">
                <a16:creationId xmlns:a16="http://schemas.microsoft.com/office/drawing/2014/main" id="{01AE6E7B-9E83-45C4-A1BB-0C2E3E68DBC1}"/>
              </a:ext>
            </a:extLst>
          </p:cNvPr>
          <p:cNvGraphicFramePr>
            <a:graphicFrameLocks noChangeAspect="1"/>
          </p:cNvGraphicFramePr>
          <p:nvPr/>
        </p:nvGraphicFramePr>
        <p:xfrm>
          <a:off x="3146746" y="2989308"/>
          <a:ext cx="342900" cy="279400"/>
        </p:xfrm>
        <a:graphic>
          <a:graphicData uri="http://schemas.openxmlformats.org/presentationml/2006/ole">
            <mc:AlternateContent xmlns:mc="http://schemas.openxmlformats.org/markup-compatibility/2006">
              <mc:Choice xmlns:v="urn:schemas-microsoft-com:vml" Requires="v">
                <p:oleObj name="Equation" r:id="rId14" imgW="342720" imgH="279360" progId="Equation.DSMT4">
                  <p:embed/>
                </p:oleObj>
              </mc:Choice>
              <mc:Fallback>
                <p:oleObj name="Equation" r:id="rId14" imgW="342720" imgH="279360" progId="Equation.DSMT4">
                  <p:embed/>
                  <p:pic>
                    <p:nvPicPr>
                      <p:cNvPr id="3" name="Object 2">
                        <a:extLst>
                          <a:ext uri="{FF2B5EF4-FFF2-40B4-BE49-F238E27FC236}">
                            <a16:creationId xmlns:a16="http://schemas.microsoft.com/office/drawing/2014/main" id="{01AE6E7B-9E83-45C4-A1BB-0C2E3E68DBC1}"/>
                          </a:ext>
                        </a:extLst>
                      </p:cNvPr>
                      <p:cNvPicPr/>
                      <p:nvPr/>
                    </p:nvPicPr>
                    <p:blipFill>
                      <a:blip r:embed="rId15"/>
                      <a:stretch>
                        <a:fillRect/>
                      </a:stretch>
                    </p:blipFill>
                    <p:spPr>
                      <a:xfrm>
                        <a:off x="3146746" y="2989308"/>
                        <a:ext cx="342900" cy="279400"/>
                      </a:xfrm>
                      <a:prstGeom prst="rect">
                        <a:avLst/>
                      </a:prstGeom>
                    </p:spPr>
                  </p:pic>
                </p:oleObj>
              </mc:Fallback>
            </mc:AlternateContent>
          </a:graphicData>
        </a:graphic>
      </p:graphicFrame>
      <p:pic>
        <p:nvPicPr>
          <p:cNvPr id="19" name="Picture 18">
            <a:extLst>
              <a:ext uri="{FF2B5EF4-FFF2-40B4-BE49-F238E27FC236}">
                <a16:creationId xmlns:a16="http://schemas.microsoft.com/office/drawing/2014/main" id="{E4BF907A-1EA8-4257-9F86-A54EA4EC42B1}"/>
              </a:ext>
            </a:extLst>
          </p:cNvPr>
          <p:cNvPicPr>
            <a:picLocks noChangeAspect="1"/>
          </p:cNvPicPr>
          <p:nvPr/>
        </p:nvPicPr>
        <p:blipFill rotWithShape="1">
          <a:blip r:embed="rId16">
            <a:extLst>
              <a:ext uri="{28A0092B-C50C-407E-A947-70E740481C1C}">
                <a14:useLocalDpi xmlns:a14="http://schemas.microsoft.com/office/drawing/2010/main" val="0"/>
              </a:ext>
            </a:extLst>
          </a:blip>
          <a:srcRect/>
          <a:stretch/>
        </p:blipFill>
        <p:spPr>
          <a:xfrm>
            <a:off x="263352" y="2717707"/>
            <a:ext cx="6135088" cy="1422585"/>
          </a:xfrm>
          <a:prstGeom prst="rect">
            <a:avLst/>
          </a:prstGeom>
        </p:spPr>
      </p:pic>
      <p:sp>
        <p:nvSpPr>
          <p:cNvPr id="20" name="Rectangle 19">
            <a:extLst>
              <a:ext uri="{FF2B5EF4-FFF2-40B4-BE49-F238E27FC236}">
                <a16:creationId xmlns:a16="http://schemas.microsoft.com/office/drawing/2014/main" id="{67ECA7FB-BC0E-486F-A667-53AC27A917EA}"/>
              </a:ext>
            </a:extLst>
          </p:cNvPr>
          <p:cNvSpPr/>
          <p:nvPr/>
        </p:nvSpPr>
        <p:spPr>
          <a:xfrm>
            <a:off x="2035496" y="3431146"/>
            <a:ext cx="3962400" cy="63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pic>
        <p:nvPicPr>
          <p:cNvPr id="21" name="Picture 20">
            <a:extLst>
              <a:ext uri="{FF2B5EF4-FFF2-40B4-BE49-F238E27FC236}">
                <a16:creationId xmlns:a16="http://schemas.microsoft.com/office/drawing/2014/main" id="{BDB05BD3-36FB-455E-905B-AC6CD6469CD0}"/>
              </a:ext>
            </a:extLst>
          </p:cNvPr>
          <p:cNvPicPr>
            <a:picLocks noChangeAspect="1"/>
          </p:cNvPicPr>
          <p:nvPr/>
        </p:nvPicPr>
        <p:blipFill rotWithShape="1">
          <a:blip r:embed="rId8">
            <a:extLst>
              <a:ext uri="{28A0092B-C50C-407E-A947-70E740481C1C}">
                <a14:useLocalDpi xmlns:a14="http://schemas.microsoft.com/office/drawing/2010/main" val="0"/>
              </a:ext>
            </a:extLst>
          </a:blip>
          <a:srcRect/>
          <a:stretch/>
        </p:blipFill>
        <p:spPr>
          <a:xfrm>
            <a:off x="2314896" y="3526760"/>
            <a:ext cx="673100" cy="401399"/>
          </a:xfrm>
          <a:prstGeom prst="rect">
            <a:avLst/>
          </a:prstGeom>
        </p:spPr>
      </p:pic>
      <p:pic>
        <p:nvPicPr>
          <p:cNvPr id="25" name="Picture 24">
            <a:extLst>
              <a:ext uri="{FF2B5EF4-FFF2-40B4-BE49-F238E27FC236}">
                <a16:creationId xmlns:a16="http://schemas.microsoft.com/office/drawing/2014/main" id="{66880A1C-4F03-4329-AAFE-850B06494A96}"/>
              </a:ext>
            </a:extLst>
          </p:cNvPr>
          <p:cNvPicPr>
            <a:picLocks noChangeAspect="1"/>
          </p:cNvPicPr>
          <p:nvPr/>
        </p:nvPicPr>
        <p:blipFill rotWithShape="1">
          <a:blip r:embed="rId8">
            <a:extLst>
              <a:ext uri="{28A0092B-C50C-407E-A947-70E740481C1C}">
                <a14:useLocalDpi xmlns:a14="http://schemas.microsoft.com/office/drawing/2010/main" val="0"/>
              </a:ext>
            </a:extLst>
          </a:blip>
          <a:srcRect/>
          <a:stretch/>
        </p:blipFill>
        <p:spPr>
          <a:xfrm>
            <a:off x="3654746" y="3554002"/>
            <a:ext cx="673100" cy="401399"/>
          </a:xfrm>
          <a:prstGeom prst="rect">
            <a:avLst/>
          </a:prstGeom>
        </p:spPr>
      </p:pic>
      <p:pic>
        <p:nvPicPr>
          <p:cNvPr id="27" name="Picture 26">
            <a:extLst>
              <a:ext uri="{FF2B5EF4-FFF2-40B4-BE49-F238E27FC236}">
                <a16:creationId xmlns:a16="http://schemas.microsoft.com/office/drawing/2014/main" id="{6B45A079-7565-4C2F-83F2-B27769C1AA9C}"/>
              </a:ext>
            </a:extLst>
          </p:cNvPr>
          <p:cNvPicPr>
            <a:picLocks noChangeAspect="1"/>
          </p:cNvPicPr>
          <p:nvPr/>
        </p:nvPicPr>
        <p:blipFill rotWithShape="1">
          <a:blip r:embed="rId8">
            <a:extLst>
              <a:ext uri="{28A0092B-C50C-407E-A947-70E740481C1C}">
                <a14:useLocalDpi xmlns:a14="http://schemas.microsoft.com/office/drawing/2010/main" val="0"/>
              </a:ext>
            </a:extLst>
          </a:blip>
          <a:srcRect/>
          <a:stretch/>
        </p:blipFill>
        <p:spPr>
          <a:xfrm>
            <a:off x="4953321" y="3561442"/>
            <a:ext cx="673100" cy="401399"/>
          </a:xfrm>
          <a:prstGeom prst="rect">
            <a:avLst/>
          </a:prstGeom>
        </p:spPr>
      </p:pic>
      <p:graphicFrame>
        <p:nvGraphicFramePr>
          <p:cNvPr id="7" name="Object 6">
            <a:extLst>
              <a:ext uri="{FF2B5EF4-FFF2-40B4-BE49-F238E27FC236}">
                <a16:creationId xmlns:a16="http://schemas.microsoft.com/office/drawing/2014/main" id="{A6E288E4-8298-468C-A05D-6F93D2CAFE40}"/>
              </a:ext>
            </a:extLst>
          </p:cNvPr>
          <p:cNvGraphicFramePr>
            <a:graphicFrameLocks noChangeAspect="1"/>
          </p:cNvGraphicFramePr>
          <p:nvPr/>
        </p:nvGraphicFramePr>
        <p:xfrm>
          <a:off x="2660574" y="2258727"/>
          <a:ext cx="165100" cy="203200"/>
        </p:xfrm>
        <a:graphic>
          <a:graphicData uri="http://schemas.openxmlformats.org/presentationml/2006/ole">
            <mc:AlternateContent xmlns:mc="http://schemas.openxmlformats.org/markup-compatibility/2006">
              <mc:Choice xmlns:v="urn:schemas-microsoft-com:vml" Requires="v">
                <p:oleObj name="Equation" r:id="rId17" imgW="164880" imgH="203040" progId="Equation.DSMT4">
                  <p:embed/>
                </p:oleObj>
              </mc:Choice>
              <mc:Fallback>
                <p:oleObj name="Equation" r:id="rId17" imgW="164880" imgH="203040" progId="Equation.DSMT4">
                  <p:embed/>
                  <p:pic>
                    <p:nvPicPr>
                      <p:cNvPr id="7" name="Object 6">
                        <a:extLst>
                          <a:ext uri="{FF2B5EF4-FFF2-40B4-BE49-F238E27FC236}">
                            <a16:creationId xmlns:a16="http://schemas.microsoft.com/office/drawing/2014/main" id="{A6E288E4-8298-468C-A05D-6F93D2CAFE40}"/>
                          </a:ext>
                        </a:extLst>
                      </p:cNvPr>
                      <p:cNvPicPr/>
                      <p:nvPr/>
                    </p:nvPicPr>
                    <p:blipFill>
                      <a:blip r:embed="rId18"/>
                      <a:stretch>
                        <a:fillRect/>
                      </a:stretch>
                    </p:blipFill>
                    <p:spPr>
                      <a:xfrm>
                        <a:off x="2660574" y="2258727"/>
                        <a:ext cx="165100" cy="203200"/>
                      </a:xfrm>
                      <a:prstGeom prst="rect">
                        <a:avLst/>
                      </a:prstGeom>
                    </p:spPr>
                  </p:pic>
                </p:oleObj>
              </mc:Fallback>
            </mc:AlternateContent>
          </a:graphicData>
        </a:graphic>
      </p:graphicFrame>
      <p:graphicFrame>
        <p:nvGraphicFramePr>
          <p:cNvPr id="11" name="Object 10">
            <a:extLst>
              <a:ext uri="{FF2B5EF4-FFF2-40B4-BE49-F238E27FC236}">
                <a16:creationId xmlns:a16="http://schemas.microsoft.com/office/drawing/2014/main" id="{26AC955E-A0D1-4BDE-B2CA-B82F5CFF4455}"/>
              </a:ext>
            </a:extLst>
          </p:cNvPr>
          <p:cNvGraphicFramePr>
            <a:graphicFrameLocks noChangeAspect="1"/>
          </p:cNvGraphicFramePr>
          <p:nvPr/>
        </p:nvGraphicFramePr>
        <p:xfrm>
          <a:off x="3084516" y="2981688"/>
          <a:ext cx="355600" cy="279400"/>
        </p:xfrm>
        <a:graphic>
          <a:graphicData uri="http://schemas.openxmlformats.org/presentationml/2006/ole">
            <mc:AlternateContent xmlns:mc="http://schemas.openxmlformats.org/markup-compatibility/2006">
              <mc:Choice xmlns:v="urn:schemas-microsoft-com:vml" Requires="v">
                <p:oleObj name="Equation" r:id="rId19" imgW="355320" imgH="279360" progId="Equation.DSMT4">
                  <p:embed/>
                </p:oleObj>
              </mc:Choice>
              <mc:Fallback>
                <p:oleObj name="Equation" r:id="rId19" imgW="355320" imgH="279360" progId="Equation.DSMT4">
                  <p:embed/>
                  <p:pic>
                    <p:nvPicPr>
                      <p:cNvPr id="11" name="Object 10">
                        <a:extLst>
                          <a:ext uri="{FF2B5EF4-FFF2-40B4-BE49-F238E27FC236}">
                            <a16:creationId xmlns:a16="http://schemas.microsoft.com/office/drawing/2014/main" id="{26AC955E-A0D1-4BDE-B2CA-B82F5CFF4455}"/>
                          </a:ext>
                        </a:extLst>
                      </p:cNvPr>
                      <p:cNvPicPr/>
                      <p:nvPr/>
                    </p:nvPicPr>
                    <p:blipFill>
                      <a:blip r:embed="rId20"/>
                      <a:stretch>
                        <a:fillRect/>
                      </a:stretch>
                    </p:blipFill>
                    <p:spPr>
                      <a:xfrm>
                        <a:off x="3084516" y="2981688"/>
                        <a:ext cx="355600" cy="279400"/>
                      </a:xfrm>
                      <a:prstGeom prst="rect">
                        <a:avLst/>
                      </a:prstGeom>
                    </p:spPr>
                  </p:pic>
                </p:oleObj>
              </mc:Fallback>
            </mc:AlternateContent>
          </a:graphicData>
        </a:graphic>
      </p:graphicFrame>
      <p:grpSp>
        <p:nvGrpSpPr>
          <p:cNvPr id="6" name="Group 5">
            <a:extLst>
              <a:ext uri="{FF2B5EF4-FFF2-40B4-BE49-F238E27FC236}">
                <a16:creationId xmlns:a16="http://schemas.microsoft.com/office/drawing/2014/main" id="{109C0715-FB6C-4885-A851-4A555B373E16}"/>
              </a:ext>
            </a:extLst>
          </p:cNvPr>
          <p:cNvGrpSpPr/>
          <p:nvPr/>
        </p:nvGrpSpPr>
        <p:grpSpPr>
          <a:xfrm>
            <a:off x="2472265" y="4675688"/>
            <a:ext cx="1741651" cy="625328"/>
            <a:chOff x="7236287" y="2481169"/>
            <a:chExt cx="1741651" cy="625328"/>
          </a:xfrm>
        </p:grpSpPr>
        <p:graphicFrame>
          <p:nvGraphicFramePr>
            <p:cNvPr id="23" name="Object 22">
              <a:extLst>
                <a:ext uri="{FF2B5EF4-FFF2-40B4-BE49-F238E27FC236}">
                  <a16:creationId xmlns:a16="http://schemas.microsoft.com/office/drawing/2014/main" id="{ED759108-3406-463D-BDAF-F05CE1B3FE47}"/>
                </a:ext>
              </a:extLst>
            </p:cNvPr>
            <p:cNvGraphicFramePr>
              <a:graphicFrameLocks noChangeAspect="1"/>
            </p:cNvGraphicFramePr>
            <p:nvPr/>
          </p:nvGraphicFramePr>
          <p:xfrm>
            <a:off x="7287823" y="2481169"/>
            <a:ext cx="1371600" cy="558800"/>
          </p:xfrm>
          <a:graphic>
            <a:graphicData uri="http://schemas.openxmlformats.org/presentationml/2006/ole">
              <mc:AlternateContent xmlns:mc="http://schemas.openxmlformats.org/markup-compatibility/2006">
                <mc:Choice xmlns:v="urn:schemas-microsoft-com:vml" Requires="v">
                  <p:oleObj name="Equation" r:id="rId4" imgW="1371600" imgH="558720" progId="Equation.DSMT4">
                    <p:embed/>
                  </p:oleObj>
                </mc:Choice>
                <mc:Fallback>
                  <p:oleObj name="Equation" r:id="rId4" imgW="1371600" imgH="558720" progId="Equation.DSMT4">
                    <p:embed/>
                    <p:pic>
                      <p:nvPicPr>
                        <p:cNvPr id="23" name="Object 22">
                          <a:extLst>
                            <a:ext uri="{FF2B5EF4-FFF2-40B4-BE49-F238E27FC236}">
                              <a16:creationId xmlns:a16="http://schemas.microsoft.com/office/drawing/2014/main" id="{ED759108-3406-463D-BDAF-F05CE1B3FE47}"/>
                            </a:ext>
                          </a:extLst>
                        </p:cNvPr>
                        <p:cNvPicPr/>
                        <p:nvPr/>
                      </p:nvPicPr>
                      <p:blipFill>
                        <a:blip r:embed="rId5"/>
                        <a:stretch>
                          <a:fillRect/>
                        </a:stretch>
                      </p:blipFill>
                      <p:spPr>
                        <a:xfrm>
                          <a:off x="7287823" y="2481169"/>
                          <a:ext cx="1371600" cy="558800"/>
                        </a:xfrm>
                        <a:prstGeom prst="rect">
                          <a:avLst/>
                        </a:prstGeom>
                      </p:spPr>
                    </p:pic>
                  </p:oleObj>
                </mc:Fallback>
              </mc:AlternateContent>
            </a:graphicData>
          </a:graphic>
        </p:graphicFrame>
        <p:sp>
          <p:nvSpPr>
            <p:cNvPr id="2" name="TextBox 1">
              <a:extLst>
                <a:ext uri="{FF2B5EF4-FFF2-40B4-BE49-F238E27FC236}">
                  <a16:creationId xmlns:a16="http://schemas.microsoft.com/office/drawing/2014/main" id="{2A7B556F-707D-4E72-9975-1B0336A6231D}"/>
                </a:ext>
              </a:extLst>
            </p:cNvPr>
            <p:cNvSpPr txBox="1"/>
            <p:nvPr/>
          </p:nvSpPr>
          <p:spPr>
            <a:xfrm>
              <a:off x="7850706" y="2506488"/>
              <a:ext cx="1127232" cy="461665"/>
            </a:xfrm>
            <a:prstGeom prst="rect">
              <a:avLst/>
            </a:prstGeom>
            <a:solidFill>
              <a:schemeClr val="bg1"/>
            </a:solid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n-ea"/>
                  <a:cs typeface="+mn-cs"/>
                </a:rPr>
                <a:t>20 = 10</a:t>
              </a:r>
            </a:p>
          </p:txBody>
        </p:sp>
        <p:sp>
          <p:nvSpPr>
            <p:cNvPr id="26" name="TextBox 25">
              <a:extLst>
                <a:ext uri="{FF2B5EF4-FFF2-40B4-BE49-F238E27FC236}">
                  <a16:creationId xmlns:a16="http://schemas.microsoft.com/office/drawing/2014/main" id="{13F1489B-6F0D-47E8-947A-EAE2FEB41811}"/>
                </a:ext>
              </a:extLst>
            </p:cNvPr>
            <p:cNvSpPr txBox="1"/>
            <p:nvPr/>
          </p:nvSpPr>
          <p:spPr>
            <a:xfrm>
              <a:off x="7236287" y="2798720"/>
              <a:ext cx="316112" cy="307777"/>
            </a:xfrm>
            <a:prstGeom prst="rect">
              <a:avLst/>
            </a:prstGeom>
            <a:solidFill>
              <a:schemeClr val="bg1"/>
            </a:solidFill>
          </p:spPr>
          <p:txBody>
            <a:bodyPr wrap="none" tIns="0" bIns="0"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Myriad Pro" panose="020B0503030403020204" pitchFamily="34" charset="0"/>
                  <a:ea typeface="+mn-ea"/>
                  <a:cs typeface="+mn-cs"/>
                </a:rPr>
                <a:t>2</a:t>
              </a:r>
            </a:p>
          </p:txBody>
        </p:sp>
      </p:grpSp>
      <p:grpSp>
        <p:nvGrpSpPr>
          <p:cNvPr id="28" name="Group 27">
            <a:extLst>
              <a:ext uri="{FF2B5EF4-FFF2-40B4-BE49-F238E27FC236}">
                <a16:creationId xmlns:a16="http://schemas.microsoft.com/office/drawing/2014/main" id="{4CEBA974-DF66-426A-9476-463921A4E67D}"/>
              </a:ext>
            </a:extLst>
          </p:cNvPr>
          <p:cNvGrpSpPr/>
          <p:nvPr/>
        </p:nvGrpSpPr>
        <p:grpSpPr>
          <a:xfrm>
            <a:off x="2472265" y="4673529"/>
            <a:ext cx="1741651" cy="625328"/>
            <a:chOff x="7236287" y="2481169"/>
            <a:chExt cx="1741651" cy="625328"/>
          </a:xfrm>
        </p:grpSpPr>
        <p:graphicFrame>
          <p:nvGraphicFramePr>
            <p:cNvPr id="29" name="Object 28">
              <a:extLst>
                <a:ext uri="{FF2B5EF4-FFF2-40B4-BE49-F238E27FC236}">
                  <a16:creationId xmlns:a16="http://schemas.microsoft.com/office/drawing/2014/main" id="{1E3A97BE-D912-4C6D-9147-2AF31FF610D7}"/>
                </a:ext>
              </a:extLst>
            </p:cNvPr>
            <p:cNvGraphicFramePr>
              <a:graphicFrameLocks noChangeAspect="1"/>
            </p:cNvGraphicFramePr>
            <p:nvPr/>
          </p:nvGraphicFramePr>
          <p:xfrm>
            <a:off x="7287823" y="2481169"/>
            <a:ext cx="1371600" cy="558800"/>
          </p:xfrm>
          <a:graphic>
            <a:graphicData uri="http://schemas.openxmlformats.org/presentationml/2006/ole">
              <mc:AlternateContent xmlns:mc="http://schemas.openxmlformats.org/markup-compatibility/2006">
                <mc:Choice xmlns:v="urn:schemas-microsoft-com:vml" Requires="v">
                  <p:oleObj name="Equation" r:id="rId4" imgW="1371600" imgH="558720" progId="Equation.DSMT4">
                    <p:embed/>
                  </p:oleObj>
                </mc:Choice>
                <mc:Fallback>
                  <p:oleObj name="Equation" r:id="rId4" imgW="1371600" imgH="558720" progId="Equation.DSMT4">
                    <p:embed/>
                    <p:pic>
                      <p:nvPicPr>
                        <p:cNvPr id="29" name="Object 28">
                          <a:extLst>
                            <a:ext uri="{FF2B5EF4-FFF2-40B4-BE49-F238E27FC236}">
                              <a16:creationId xmlns:a16="http://schemas.microsoft.com/office/drawing/2014/main" id="{1E3A97BE-D912-4C6D-9147-2AF31FF610D7}"/>
                            </a:ext>
                          </a:extLst>
                        </p:cNvPr>
                        <p:cNvPicPr/>
                        <p:nvPr/>
                      </p:nvPicPr>
                      <p:blipFill>
                        <a:blip r:embed="rId5"/>
                        <a:stretch>
                          <a:fillRect/>
                        </a:stretch>
                      </p:blipFill>
                      <p:spPr>
                        <a:xfrm>
                          <a:off x="7287823" y="2481169"/>
                          <a:ext cx="1371600" cy="558800"/>
                        </a:xfrm>
                        <a:prstGeom prst="rect">
                          <a:avLst/>
                        </a:prstGeom>
                      </p:spPr>
                    </p:pic>
                  </p:oleObj>
                </mc:Fallback>
              </mc:AlternateContent>
            </a:graphicData>
          </a:graphic>
        </p:graphicFrame>
        <p:sp>
          <p:nvSpPr>
            <p:cNvPr id="30" name="TextBox 29">
              <a:extLst>
                <a:ext uri="{FF2B5EF4-FFF2-40B4-BE49-F238E27FC236}">
                  <a16:creationId xmlns:a16="http://schemas.microsoft.com/office/drawing/2014/main" id="{B5912B81-0D49-4D09-BDDB-13DF747A6D42}"/>
                </a:ext>
              </a:extLst>
            </p:cNvPr>
            <p:cNvSpPr txBox="1"/>
            <p:nvPr/>
          </p:nvSpPr>
          <p:spPr>
            <a:xfrm>
              <a:off x="7850706" y="2506488"/>
              <a:ext cx="1127232" cy="461665"/>
            </a:xfrm>
            <a:prstGeom prst="rect">
              <a:avLst/>
            </a:prstGeom>
            <a:solidFill>
              <a:schemeClr val="bg1"/>
            </a:solid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n-ea"/>
                  <a:cs typeface="+mn-cs"/>
                </a:rPr>
                <a:t>30 = 10</a:t>
              </a:r>
            </a:p>
          </p:txBody>
        </p:sp>
        <p:sp>
          <p:nvSpPr>
            <p:cNvPr id="31" name="TextBox 30">
              <a:extLst>
                <a:ext uri="{FF2B5EF4-FFF2-40B4-BE49-F238E27FC236}">
                  <a16:creationId xmlns:a16="http://schemas.microsoft.com/office/drawing/2014/main" id="{9232D3B2-EE4C-4B76-994A-FF205CE29F14}"/>
                </a:ext>
              </a:extLst>
            </p:cNvPr>
            <p:cNvSpPr txBox="1"/>
            <p:nvPr/>
          </p:nvSpPr>
          <p:spPr>
            <a:xfrm>
              <a:off x="7236287" y="2798720"/>
              <a:ext cx="316112" cy="307777"/>
            </a:xfrm>
            <a:prstGeom prst="rect">
              <a:avLst/>
            </a:prstGeom>
            <a:solidFill>
              <a:schemeClr val="bg1"/>
            </a:solidFill>
          </p:spPr>
          <p:txBody>
            <a:bodyPr wrap="none" tIns="0" bIns="0"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Myriad Pro" panose="020B0503030403020204" pitchFamily="34" charset="0"/>
                  <a:ea typeface="+mn-ea"/>
                  <a:cs typeface="+mn-cs"/>
                </a:rPr>
                <a:t>3</a:t>
              </a:r>
            </a:p>
          </p:txBody>
        </p:sp>
      </p:grpSp>
      <p:grpSp>
        <p:nvGrpSpPr>
          <p:cNvPr id="32" name="Group 31">
            <a:extLst>
              <a:ext uri="{FF2B5EF4-FFF2-40B4-BE49-F238E27FC236}">
                <a16:creationId xmlns:a16="http://schemas.microsoft.com/office/drawing/2014/main" id="{D4E4984C-B7BF-48DF-8A67-7D9EC124D7FE}"/>
              </a:ext>
            </a:extLst>
          </p:cNvPr>
          <p:cNvGrpSpPr/>
          <p:nvPr/>
        </p:nvGrpSpPr>
        <p:grpSpPr>
          <a:xfrm>
            <a:off x="2467213" y="4673364"/>
            <a:ext cx="1741651" cy="625328"/>
            <a:chOff x="7236287" y="2481169"/>
            <a:chExt cx="1741651" cy="625328"/>
          </a:xfrm>
        </p:grpSpPr>
        <p:graphicFrame>
          <p:nvGraphicFramePr>
            <p:cNvPr id="33" name="Object 32">
              <a:extLst>
                <a:ext uri="{FF2B5EF4-FFF2-40B4-BE49-F238E27FC236}">
                  <a16:creationId xmlns:a16="http://schemas.microsoft.com/office/drawing/2014/main" id="{77DCA093-D441-438A-9799-5B1847D119FA}"/>
                </a:ext>
              </a:extLst>
            </p:cNvPr>
            <p:cNvGraphicFramePr>
              <a:graphicFrameLocks noChangeAspect="1"/>
            </p:cNvGraphicFramePr>
            <p:nvPr/>
          </p:nvGraphicFramePr>
          <p:xfrm>
            <a:off x="7287823" y="2481169"/>
            <a:ext cx="1371600" cy="558800"/>
          </p:xfrm>
          <a:graphic>
            <a:graphicData uri="http://schemas.openxmlformats.org/presentationml/2006/ole">
              <mc:AlternateContent xmlns:mc="http://schemas.openxmlformats.org/markup-compatibility/2006">
                <mc:Choice xmlns:v="urn:schemas-microsoft-com:vml" Requires="v">
                  <p:oleObj name="Equation" r:id="rId4" imgW="1371600" imgH="558720" progId="Equation.DSMT4">
                    <p:embed/>
                  </p:oleObj>
                </mc:Choice>
                <mc:Fallback>
                  <p:oleObj name="Equation" r:id="rId4" imgW="1371600" imgH="558720" progId="Equation.DSMT4">
                    <p:embed/>
                    <p:pic>
                      <p:nvPicPr>
                        <p:cNvPr id="33" name="Object 32">
                          <a:extLst>
                            <a:ext uri="{FF2B5EF4-FFF2-40B4-BE49-F238E27FC236}">
                              <a16:creationId xmlns:a16="http://schemas.microsoft.com/office/drawing/2014/main" id="{77DCA093-D441-438A-9799-5B1847D119FA}"/>
                            </a:ext>
                          </a:extLst>
                        </p:cNvPr>
                        <p:cNvPicPr/>
                        <p:nvPr/>
                      </p:nvPicPr>
                      <p:blipFill>
                        <a:blip r:embed="rId5"/>
                        <a:stretch>
                          <a:fillRect/>
                        </a:stretch>
                      </p:blipFill>
                      <p:spPr>
                        <a:xfrm>
                          <a:off x="7287823" y="2481169"/>
                          <a:ext cx="1371600" cy="558800"/>
                        </a:xfrm>
                        <a:prstGeom prst="rect">
                          <a:avLst/>
                        </a:prstGeom>
                      </p:spPr>
                    </p:pic>
                  </p:oleObj>
                </mc:Fallback>
              </mc:AlternateContent>
            </a:graphicData>
          </a:graphic>
        </p:graphicFrame>
        <p:sp>
          <p:nvSpPr>
            <p:cNvPr id="34" name="TextBox 33">
              <a:extLst>
                <a:ext uri="{FF2B5EF4-FFF2-40B4-BE49-F238E27FC236}">
                  <a16:creationId xmlns:a16="http://schemas.microsoft.com/office/drawing/2014/main" id="{3BFA39C2-8598-4724-91F1-BF5CFFDD9A6E}"/>
                </a:ext>
              </a:extLst>
            </p:cNvPr>
            <p:cNvSpPr txBox="1"/>
            <p:nvPr/>
          </p:nvSpPr>
          <p:spPr>
            <a:xfrm>
              <a:off x="7850706" y="2506488"/>
              <a:ext cx="1127232" cy="461665"/>
            </a:xfrm>
            <a:prstGeom prst="rect">
              <a:avLst/>
            </a:prstGeom>
            <a:solidFill>
              <a:schemeClr val="bg1"/>
            </a:solid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n-ea"/>
                  <a:cs typeface="+mn-cs"/>
                </a:rPr>
                <a:t>40 = 10</a:t>
              </a:r>
            </a:p>
          </p:txBody>
        </p:sp>
        <p:sp>
          <p:nvSpPr>
            <p:cNvPr id="35" name="TextBox 34">
              <a:extLst>
                <a:ext uri="{FF2B5EF4-FFF2-40B4-BE49-F238E27FC236}">
                  <a16:creationId xmlns:a16="http://schemas.microsoft.com/office/drawing/2014/main" id="{3F13CEFD-0674-41C2-B35C-40ECA25A8279}"/>
                </a:ext>
              </a:extLst>
            </p:cNvPr>
            <p:cNvSpPr txBox="1"/>
            <p:nvPr/>
          </p:nvSpPr>
          <p:spPr>
            <a:xfrm>
              <a:off x="7236287" y="2798720"/>
              <a:ext cx="316112" cy="307777"/>
            </a:xfrm>
            <a:prstGeom prst="rect">
              <a:avLst/>
            </a:prstGeom>
            <a:solidFill>
              <a:schemeClr val="bg1"/>
            </a:solidFill>
          </p:spPr>
          <p:txBody>
            <a:bodyPr wrap="none" tIns="0" bIns="0"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Myriad Pro" panose="020B0503030403020204" pitchFamily="34" charset="0"/>
                  <a:ea typeface="+mn-ea"/>
                  <a:cs typeface="+mn-cs"/>
                </a:rPr>
                <a:t>4</a:t>
              </a:r>
            </a:p>
          </p:txBody>
        </p:sp>
      </p:grpSp>
      <p:sp>
        <p:nvSpPr>
          <p:cNvPr id="16" name="Rectangle 15">
            <a:extLst>
              <a:ext uri="{FF2B5EF4-FFF2-40B4-BE49-F238E27FC236}">
                <a16:creationId xmlns:a16="http://schemas.microsoft.com/office/drawing/2014/main" id="{6673902E-D875-4351-B1CE-795EC004AEA1}"/>
              </a:ext>
            </a:extLst>
          </p:cNvPr>
          <p:cNvSpPr/>
          <p:nvPr/>
        </p:nvSpPr>
        <p:spPr bwMode="auto">
          <a:xfrm>
            <a:off x="2215136" y="3472597"/>
            <a:ext cx="854024" cy="579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mc:AlternateContent xmlns:mc="http://schemas.openxmlformats.org/markup-compatibility/2006" xmlns:a14="http://schemas.microsoft.com/office/drawing/2010/main">
        <mc:Choice Requires="a14">
          <p:sp>
            <p:nvSpPr>
              <p:cNvPr id="13" name="Content Placeholder 2">
                <a:extLst>
                  <a:ext uri="{FF2B5EF4-FFF2-40B4-BE49-F238E27FC236}">
                    <a16:creationId xmlns:a16="http://schemas.microsoft.com/office/drawing/2014/main" id="{3AEB2C02-9FAA-40C2-AFD9-B2908A091764}"/>
                  </a:ext>
                </a:extLst>
              </p:cNvPr>
              <p:cNvSpPr txBox="1">
                <a:spLocks/>
              </p:cNvSpPr>
              <p:nvPr/>
            </p:nvSpPr>
            <p:spPr>
              <a:xfrm>
                <a:off x="6194106" y="1130202"/>
                <a:ext cx="5390389"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14:m>
                  <m:oMath xmlns:m="http://schemas.openxmlformats.org/officeDocument/2006/math">
                    <m:f>
                      <m:fPr>
                        <m:ctrlP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ctrlPr>
                      </m:fPr>
                      <m:num>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1</m:t>
                        </m:r>
                      </m:num>
                      <m:den>
                        <m:r>
                          <a:rPr kumimoji="0" lang="en-GB" sz="2000" b="0" i="1" u="none" strike="noStrike" kern="1200" cap="none" spc="0" normalizeH="0" baseline="0" noProof="0" smtClean="0">
                            <a:ln>
                              <a:noFill/>
                            </a:ln>
                            <a:solidFill>
                              <a:srgbClr val="585858"/>
                            </a:solidFill>
                            <a:effectLst/>
                            <a:uLnTx/>
                            <a:uFillTx/>
                            <a:latin typeface="Cambria Math" panose="02040503050406030204" pitchFamily="18" charset="0"/>
                            <a:ea typeface="+mn-ea"/>
                            <a:cs typeface="+mn-cs"/>
                          </a:rPr>
                          <m:t>2</m:t>
                        </m:r>
                      </m:den>
                    </m:f>
                  </m:oMath>
                </a14:m>
                <a:r>
                  <a:rPr kumimoji="0" lang="en-GB" sz="2000" b="0" i="0" u="none" strike="noStrike" kern="1200" cap="none" spc="0" normalizeH="0" baseline="0" noProof="0" dirty="0">
                    <a:ln>
                      <a:noFill/>
                    </a:ln>
                    <a:solidFill>
                      <a:srgbClr val="585858"/>
                    </a:solidFill>
                    <a:effectLst/>
                    <a:uLnTx/>
                    <a:uFillTx/>
                    <a:latin typeface="Arial"/>
                    <a:ea typeface="+mn-ea"/>
                    <a:cs typeface="+mn-cs"/>
                  </a:rPr>
                  <a:t> of an amount is equal to 10.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How many parts will the whole have been split into?</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Draw a bar model to represent the problem. Where would we record 10? Why?</a:t>
                </a:r>
                <a:endParaRPr kumimoji="0" lang="en-GB" sz="7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Calculate the unknown value of the whole.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Repeat with other values as the denominator, drawing the appropriate       bar model for each.</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mc:Choice>
        <mc:Fallback xmlns="">
          <p:sp>
            <p:nvSpPr>
              <p:cNvPr id="13" name="Content Placeholder 2">
                <a:extLst>
                  <a:ext uri="{FF2B5EF4-FFF2-40B4-BE49-F238E27FC236}">
                    <a16:creationId xmlns:a16="http://schemas.microsoft.com/office/drawing/2014/main" id="{3AEB2C02-9FAA-40C2-AFD9-B2908A091764}"/>
                  </a:ext>
                </a:extLst>
              </p:cNvPr>
              <p:cNvSpPr txBox="1">
                <a:spLocks noRot="1" noChangeAspect="1" noMove="1" noResize="1" noEditPoints="1" noAdjustHandles="1" noChangeArrowheads="1" noChangeShapeType="1" noTextEdit="1"/>
              </p:cNvSpPr>
              <p:nvPr/>
            </p:nvSpPr>
            <p:spPr>
              <a:xfrm>
                <a:off x="6194106" y="1130202"/>
                <a:ext cx="5390389" cy="4101962"/>
              </a:xfrm>
              <a:prstGeom prst="rect">
                <a:avLst/>
              </a:prstGeom>
              <a:blipFill>
                <a:blip r:embed="rId22"/>
                <a:stretch>
                  <a:fillRect l="-1018" r="-1697" b="-15602"/>
                </a:stretch>
              </a:blipFill>
            </p:spPr>
            <p:txBody>
              <a:bodyPr/>
              <a:lstStyle/>
              <a:p>
                <a:r>
                  <a:rPr lang="en-GB">
                    <a:noFill/>
                  </a:rPr>
                  <a:t> </a:t>
                </a:r>
              </a:p>
            </p:txBody>
          </p:sp>
        </mc:Fallback>
      </mc:AlternateContent>
    </p:spTree>
    <p:extLst>
      <p:ext uri="{BB962C8B-B14F-4D97-AF65-F5344CB8AC3E}">
        <p14:creationId xmlns:p14="http://schemas.microsoft.com/office/powerpoint/2010/main" val="990435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1" nodeType="withEffect">
                                  <p:stCondLst>
                                    <p:cond delay="0"/>
                                  </p:stCondLst>
                                  <p:childTnLst>
                                    <p:animEffect transition="out" filter="fade">
                                      <p:cBhvr>
                                        <p:cTn id="6" dur="500"/>
                                        <p:tgtEl>
                                          <p:spTgt spid="64"/>
                                        </p:tgtEl>
                                      </p:cBhvr>
                                    </p:animEffect>
                                    <p:set>
                                      <p:cBhvr>
                                        <p:cTn id="7" dur="1" fill="hold">
                                          <p:stCondLst>
                                            <p:cond delay="499"/>
                                          </p:stCondLst>
                                        </p:cTn>
                                        <p:tgtEl>
                                          <p:spTgt spid="64"/>
                                        </p:tgtEl>
                                        <p:attrNameLst>
                                          <p:attrName>style.visibility</p:attrName>
                                        </p:attrNameLst>
                                      </p:cBhvr>
                                      <p:to>
                                        <p:strVal val="hidden"/>
                                      </p:to>
                                    </p:set>
                                  </p:childTnLst>
                                </p:cTn>
                              </p:par>
                              <p:par>
                                <p:cTn id="8" presetID="10" presetClass="exit" presetSubtype="0" fill="hold" grpId="2" nodeType="withEffect">
                                  <p:stCondLst>
                                    <p:cond delay="0"/>
                                  </p:stCondLst>
                                  <p:childTnLst>
                                    <p:animEffect transition="out" filter="fade">
                                      <p:cBhvr>
                                        <p:cTn id="9" dur="500"/>
                                        <p:tgtEl>
                                          <p:spTgt spid="20"/>
                                        </p:tgtEl>
                                      </p:cBhvr>
                                    </p:animEffect>
                                    <p:set>
                                      <p:cBhvr>
                                        <p:cTn id="10" dur="1" fill="hold">
                                          <p:stCondLst>
                                            <p:cond delay="499"/>
                                          </p:stCondLst>
                                        </p:cTn>
                                        <p:tgtEl>
                                          <p:spTgt spid="20"/>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grpId="0" nodeType="clickEffect">
                                  <p:stCondLst>
                                    <p:cond delay="0"/>
                                  </p:stCondLst>
                                  <p:childTnLst>
                                    <p:animEffect transition="out" filter="fade">
                                      <p:cBhvr>
                                        <p:cTn id="19" dur="500"/>
                                        <p:tgtEl>
                                          <p:spTgt spid="14"/>
                                        </p:tgtEl>
                                      </p:cBhvr>
                                    </p:animEffect>
                                    <p:set>
                                      <p:cBhvr>
                                        <p:cTn id="20" dur="1" fill="hold">
                                          <p:stCondLst>
                                            <p:cond delay="499"/>
                                          </p:stCondLst>
                                        </p:cTn>
                                        <p:tgtEl>
                                          <p:spTgt spid="14"/>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49"/>
                                        </p:tgtEl>
                                        <p:attrNameLst>
                                          <p:attrName>style.visibility</p:attrName>
                                        </p:attrNameLst>
                                      </p:cBhvr>
                                      <p:to>
                                        <p:strVal val="visible"/>
                                      </p:to>
                                    </p:set>
                                    <p:animEffect transition="in" filter="fade">
                                      <p:cBhvr>
                                        <p:cTn id="25" dur="500"/>
                                        <p:tgtEl>
                                          <p:spTgt spid="49"/>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500"/>
                                        <p:tgtEl>
                                          <p:spTgt spid="15"/>
                                        </p:tgtEl>
                                      </p:cBhvr>
                                    </p:animEffec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xit" presetSubtype="0" fill="hold" nodeType="clickEffect">
                                  <p:stCondLst>
                                    <p:cond delay="0"/>
                                  </p:stCondLst>
                                  <p:childTnLst>
                                    <p:set>
                                      <p:cBhvr>
                                        <p:cTn id="38" dur="1" fill="hold">
                                          <p:stCondLst>
                                            <p:cond delay="0"/>
                                          </p:stCondLst>
                                        </p:cTn>
                                        <p:tgtEl>
                                          <p:spTgt spid="6"/>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10" presetClass="exit" presetSubtype="0" fill="hold" nodeType="clickEffect">
                                  <p:stCondLst>
                                    <p:cond delay="0"/>
                                  </p:stCondLst>
                                  <p:childTnLst>
                                    <p:animEffect transition="out" filter="fade">
                                      <p:cBhvr>
                                        <p:cTn id="42" dur="500"/>
                                        <p:tgtEl>
                                          <p:spTgt spid="10"/>
                                        </p:tgtEl>
                                      </p:cBhvr>
                                    </p:animEffect>
                                    <p:set>
                                      <p:cBhvr>
                                        <p:cTn id="43" dur="1" fill="hold">
                                          <p:stCondLst>
                                            <p:cond delay="499"/>
                                          </p:stCondLst>
                                        </p:cTn>
                                        <p:tgtEl>
                                          <p:spTgt spid="10"/>
                                        </p:tgtEl>
                                        <p:attrNameLst>
                                          <p:attrName>style.visibility</p:attrName>
                                        </p:attrNameLst>
                                      </p:cBhvr>
                                      <p:to>
                                        <p:strVal val="hidden"/>
                                      </p:to>
                                    </p:set>
                                  </p:childTnLst>
                                </p:cTn>
                              </p:par>
                              <p:par>
                                <p:cTn id="44" presetID="10" presetClass="exit" presetSubtype="0" fill="hold" nodeType="withEffect">
                                  <p:stCondLst>
                                    <p:cond delay="0"/>
                                  </p:stCondLst>
                                  <p:childTnLst>
                                    <p:animEffect transition="out" filter="fade">
                                      <p:cBhvr>
                                        <p:cTn id="45" dur="500"/>
                                        <p:tgtEl>
                                          <p:spTgt spid="5"/>
                                        </p:tgtEl>
                                      </p:cBhvr>
                                    </p:animEffect>
                                    <p:set>
                                      <p:cBhvr>
                                        <p:cTn id="46" dur="1" fill="hold">
                                          <p:stCondLst>
                                            <p:cond delay="499"/>
                                          </p:stCondLst>
                                        </p:cTn>
                                        <p:tgtEl>
                                          <p:spTgt spid="5"/>
                                        </p:tgtEl>
                                        <p:attrNameLst>
                                          <p:attrName>style.visibility</p:attrName>
                                        </p:attrNameLst>
                                      </p:cBhvr>
                                      <p:to>
                                        <p:strVal val="hidden"/>
                                      </p:to>
                                    </p:set>
                                  </p:childTnLst>
                                </p:cTn>
                              </p:par>
                              <p:par>
                                <p:cTn id="47" presetID="10" presetClass="exit" presetSubtype="0" fill="hold" grpId="1" nodeType="withEffect">
                                  <p:stCondLst>
                                    <p:cond delay="0"/>
                                  </p:stCondLst>
                                  <p:childTnLst>
                                    <p:animEffect transition="out" filter="fade">
                                      <p:cBhvr>
                                        <p:cTn id="48" dur="500"/>
                                        <p:tgtEl>
                                          <p:spTgt spid="14"/>
                                        </p:tgtEl>
                                      </p:cBhvr>
                                    </p:animEffect>
                                    <p:set>
                                      <p:cBhvr>
                                        <p:cTn id="49" dur="1" fill="hold">
                                          <p:stCondLst>
                                            <p:cond delay="499"/>
                                          </p:stCondLst>
                                        </p:cTn>
                                        <p:tgtEl>
                                          <p:spTgt spid="14"/>
                                        </p:tgtEl>
                                        <p:attrNameLst>
                                          <p:attrName>style.visibility</p:attrName>
                                        </p:attrNameLst>
                                      </p:cBhvr>
                                      <p:to>
                                        <p:strVal val="hidden"/>
                                      </p:to>
                                    </p:set>
                                  </p:childTnLst>
                                </p:cTn>
                              </p:par>
                              <p:par>
                                <p:cTn id="50" presetID="10" presetClass="exit" presetSubtype="0" fill="hold" nodeType="withEffect">
                                  <p:stCondLst>
                                    <p:cond delay="0"/>
                                  </p:stCondLst>
                                  <p:childTnLst>
                                    <p:animEffect transition="out" filter="fade">
                                      <p:cBhvr>
                                        <p:cTn id="51" dur="500"/>
                                        <p:tgtEl>
                                          <p:spTgt spid="49"/>
                                        </p:tgtEl>
                                      </p:cBhvr>
                                    </p:animEffect>
                                    <p:set>
                                      <p:cBhvr>
                                        <p:cTn id="52" dur="1" fill="hold">
                                          <p:stCondLst>
                                            <p:cond delay="499"/>
                                          </p:stCondLst>
                                        </p:cTn>
                                        <p:tgtEl>
                                          <p:spTgt spid="49"/>
                                        </p:tgtEl>
                                        <p:attrNameLst>
                                          <p:attrName>style.visibility</p:attrName>
                                        </p:attrNameLst>
                                      </p:cBhvr>
                                      <p:to>
                                        <p:strVal val="hidden"/>
                                      </p:to>
                                    </p:set>
                                  </p:childTnLst>
                                </p:cTn>
                              </p:par>
                              <p:par>
                                <p:cTn id="53" presetID="10" presetClass="exit" presetSubtype="0" fill="hold" nodeType="withEffect">
                                  <p:stCondLst>
                                    <p:cond delay="0"/>
                                  </p:stCondLst>
                                  <p:childTnLst>
                                    <p:animEffect transition="out" filter="fade">
                                      <p:cBhvr>
                                        <p:cTn id="54" dur="500"/>
                                        <p:tgtEl>
                                          <p:spTgt spid="15"/>
                                        </p:tgtEl>
                                      </p:cBhvr>
                                    </p:animEffect>
                                    <p:set>
                                      <p:cBhvr>
                                        <p:cTn id="55" dur="1" fill="hold">
                                          <p:stCondLst>
                                            <p:cond delay="499"/>
                                          </p:stCondLst>
                                        </p:cTn>
                                        <p:tgtEl>
                                          <p:spTgt spid="15"/>
                                        </p:tgtEl>
                                        <p:attrNameLst>
                                          <p:attrName>style.visibility</p:attrName>
                                        </p:attrNameLst>
                                      </p:cBhvr>
                                      <p:to>
                                        <p:strVal val="hidden"/>
                                      </p:to>
                                    </p:set>
                                  </p:childTnLst>
                                </p:cTn>
                              </p:par>
                              <p:par>
                                <p:cTn id="56" presetID="10" presetClass="exit" presetSubtype="0" fill="hold" nodeType="withEffect">
                                  <p:stCondLst>
                                    <p:cond delay="0"/>
                                  </p:stCondLst>
                                  <p:childTnLst>
                                    <p:animEffect transition="out" filter="fade">
                                      <p:cBhvr>
                                        <p:cTn id="57" dur="500"/>
                                        <p:tgtEl>
                                          <p:spTgt spid="8"/>
                                        </p:tgtEl>
                                      </p:cBhvr>
                                    </p:animEffect>
                                    <p:set>
                                      <p:cBhvr>
                                        <p:cTn id="58" dur="1" fill="hold">
                                          <p:stCondLst>
                                            <p:cond delay="499"/>
                                          </p:stCondLst>
                                        </p:cTn>
                                        <p:tgtEl>
                                          <p:spTgt spid="8"/>
                                        </p:tgtEl>
                                        <p:attrNameLst>
                                          <p:attrName>style.visibility</p:attrName>
                                        </p:attrNameLst>
                                      </p:cBhvr>
                                      <p:to>
                                        <p:strVal val="hidden"/>
                                      </p:to>
                                    </p:set>
                                  </p:childTnLst>
                                </p:cTn>
                              </p:par>
                              <p:par>
                                <p:cTn id="59" presetID="10" presetClass="exit" presetSubtype="0" fill="hold" grpId="0" nodeType="withEffect">
                                  <p:stCondLst>
                                    <p:cond delay="0"/>
                                  </p:stCondLst>
                                  <p:childTnLst>
                                    <p:animEffect transition="out" filter="fade">
                                      <p:cBhvr>
                                        <p:cTn id="60" dur="500"/>
                                        <p:tgtEl>
                                          <p:spTgt spid="12"/>
                                        </p:tgtEl>
                                      </p:cBhvr>
                                    </p:animEffect>
                                    <p:set>
                                      <p:cBhvr>
                                        <p:cTn id="61" dur="1" fill="hold">
                                          <p:stCondLst>
                                            <p:cond delay="499"/>
                                          </p:stCondLst>
                                        </p:cTn>
                                        <p:tgtEl>
                                          <p:spTgt spid="12"/>
                                        </p:tgtEl>
                                        <p:attrNameLst>
                                          <p:attrName>style.visibility</p:attrName>
                                        </p:attrNameLst>
                                      </p:cBhvr>
                                      <p:to>
                                        <p:strVal val="hidden"/>
                                      </p:to>
                                    </p:set>
                                  </p:childTnLst>
                                </p:cTn>
                              </p:par>
                            </p:childTnLst>
                          </p:cTn>
                        </p:par>
                        <p:par>
                          <p:cTn id="62" fill="hold">
                            <p:stCondLst>
                              <p:cond delay="500"/>
                            </p:stCondLst>
                            <p:childTnLst>
                              <p:par>
                                <p:cTn id="63" presetID="10" presetClass="entr" presetSubtype="0" fill="hold" nodeType="afterEffect">
                                  <p:stCondLst>
                                    <p:cond delay="0"/>
                                  </p:stCondLst>
                                  <p:childTnLst>
                                    <p:set>
                                      <p:cBhvr>
                                        <p:cTn id="64" dur="1" fill="hold">
                                          <p:stCondLst>
                                            <p:cond delay="0"/>
                                          </p:stCondLst>
                                        </p:cTn>
                                        <p:tgtEl>
                                          <p:spTgt spid="18"/>
                                        </p:tgtEl>
                                        <p:attrNameLst>
                                          <p:attrName>style.visibility</p:attrName>
                                        </p:attrNameLst>
                                      </p:cBhvr>
                                      <p:to>
                                        <p:strVal val="visible"/>
                                      </p:to>
                                    </p:set>
                                    <p:animEffect transition="in" filter="fade">
                                      <p:cBhvr>
                                        <p:cTn id="65" dur="500"/>
                                        <p:tgtEl>
                                          <p:spTgt spid="18"/>
                                        </p:tgtEl>
                                      </p:cBhvr>
                                    </p:animEffect>
                                  </p:childTnLst>
                                </p:cTn>
                              </p:par>
                              <p:par>
                                <p:cTn id="66" presetID="10" presetClass="entr" presetSubtype="0" fill="hold" nodeType="withEffect">
                                  <p:stCondLst>
                                    <p:cond delay="0"/>
                                  </p:stCondLst>
                                  <p:childTnLst>
                                    <p:set>
                                      <p:cBhvr>
                                        <p:cTn id="67" dur="1" fill="hold">
                                          <p:stCondLst>
                                            <p:cond delay="0"/>
                                          </p:stCondLst>
                                        </p:cTn>
                                        <p:tgtEl>
                                          <p:spTgt spid="8"/>
                                        </p:tgtEl>
                                        <p:attrNameLst>
                                          <p:attrName>style.visibility</p:attrName>
                                        </p:attrNameLst>
                                      </p:cBhvr>
                                      <p:to>
                                        <p:strVal val="visible"/>
                                      </p:to>
                                    </p:set>
                                    <p:animEffect transition="in" filter="fade">
                                      <p:cBhvr>
                                        <p:cTn id="68" dur="500"/>
                                        <p:tgtEl>
                                          <p:spTgt spid="8"/>
                                        </p:tgtEl>
                                      </p:cBhvr>
                                    </p:animEffect>
                                  </p:childTnLst>
                                </p:cTn>
                              </p:par>
                              <p:par>
                                <p:cTn id="69" presetID="10" presetClass="entr" presetSubtype="0" fill="hold" nodeType="withEffect">
                                  <p:stCondLst>
                                    <p:cond delay="0"/>
                                  </p:stCondLst>
                                  <p:childTnLst>
                                    <p:set>
                                      <p:cBhvr>
                                        <p:cTn id="70" dur="1" fill="hold">
                                          <p:stCondLst>
                                            <p:cond delay="0"/>
                                          </p:stCondLst>
                                        </p:cTn>
                                        <p:tgtEl>
                                          <p:spTgt spid="18"/>
                                        </p:tgtEl>
                                        <p:attrNameLst>
                                          <p:attrName>style.visibility</p:attrName>
                                        </p:attrNameLst>
                                      </p:cBhvr>
                                      <p:to>
                                        <p:strVal val="visible"/>
                                      </p:to>
                                    </p:set>
                                    <p:animEffect transition="in" filter="fade">
                                      <p:cBhvr>
                                        <p:cTn id="71" dur="500"/>
                                        <p:tgtEl>
                                          <p:spTgt spid="18"/>
                                        </p:tgtEl>
                                      </p:cBhvr>
                                    </p:animEffect>
                                  </p:childTnLst>
                                </p:cTn>
                              </p:par>
                              <p:par>
                                <p:cTn id="72" presetID="10" presetClass="entr" presetSubtype="0" fill="hold" grpId="2" nodeType="withEffect">
                                  <p:stCondLst>
                                    <p:cond delay="0"/>
                                  </p:stCondLst>
                                  <p:childTnLst>
                                    <p:set>
                                      <p:cBhvr>
                                        <p:cTn id="73" dur="1" fill="hold">
                                          <p:stCondLst>
                                            <p:cond delay="0"/>
                                          </p:stCondLst>
                                        </p:cTn>
                                        <p:tgtEl>
                                          <p:spTgt spid="64"/>
                                        </p:tgtEl>
                                        <p:attrNameLst>
                                          <p:attrName>style.visibility</p:attrName>
                                        </p:attrNameLst>
                                      </p:cBhvr>
                                      <p:to>
                                        <p:strVal val="visible"/>
                                      </p:to>
                                    </p:set>
                                    <p:animEffect transition="in" filter="fade">
                                      <p:cBhvr>
                                        <p:cTn id="74" dur="500"/>
                                        <p:tgtEl>
                                          <p:spTgt spid="64"/>
                                        </p:tgtEl>
                                      </p:cBhvr>
                                    </p:animEffect>
                                  </p:childTnLst>
                                </p:cTn>
                              </p:par>
                            </p:childTnLst>
                          </p:cTn>
                        </p:par>
                      </p:childTnLst>
                    </p:cTn>
                  </p:par>
                  <p:par>
                    <p:cTn id="75" fill="hold">
                      <p:stCondLst>
                        <p:cond delay="indefinite"/>
                      </p:stCondLst>
                      <p:childTnLst>
                        <p:par>
                          <p:cTn id="76" fill="hold">
                            <p:stCondLst>
                              <p:cond delay="0"/>
                            </p:stCondLst>
                            <p:childTnLst>
                              <p:par>
                                <p:cTn id="77" presetID="10" presetClass="entr" presetSubtype="0" fill="hold" nodeType="clickEffect">
                                  <p:stCondLst>
                                    <p:cond delay="0"/>
                                  </p:stCondLst>
                                  <p:childTnLst>
                                    <p:set>
                                      <p:cBhvr>
                                        <p:cTn id="78" dur="1" fill="hold">
                                          <p:stCondLst>
                                            <p:cond delay="0"/>
                                          </p:stCondLst>
                                        </p:cTn>
                                        <p:tgtEl>
                                          <p:spTgt spid="63"/>
                                        </p:tgtEl>
                                        <p:attrNameLst>
                                          <p:attrName>style.visibility</p:attrName>
                                        </p:attrNameLst>
                                      </p:cBhvr>
                                      <p:to>
                                        <p:strVal val="visible"/>
                                      </p:to>
                                    </p:set>
                                    <p:animEffect transition="in" filter="fade">
                                      <p:cBhvr>
                                        <p:cTn id="79" dur="500"/>
                                        <p:tgtEl>
                                          <p:spTgt spid="63"/>
                                        </p:tgtEl>
                                      </p:cBhvr>
                                    </p:animEffect>
                                  </p:childTnLst>
                                </p:cTn>
                              </p:par>
                            </p:childTnLst>
                          </p:cTn>
                        </p:par>
                      </p:childTnLst>
                    </p:cTn>
                  </p:par>
                  <p:par>
                    <p:cTn id="80" fill="hold">
                      <p:stCondLst>
                        <p:cond delay="indefinite"/>
                      </p:stCondLst>
                      <p:childTnLst>
                        <p:par>
                          <p:cTn id="81" fill="hold">
                            <p:stCondLst>
                              <p:cond delay="0"/>
                            </p:stCondLst>
                            <p:childTnLst>
                              <p:par>
                                <p:cTn id="82" presetID="10" presetClass="exit" presetSubtype="0" fill="hold" grpId="0" nodeType="clickEffect">
                                  <p:stCondLst>
                                    <p:cond delay="0"/>
                                  </p:stCondLst>
                                  <p:childTnLst>
                                    <p:animEffect transition="out" filter="fade">
                                      <p:cBhvr>
                                        <p:cTn id="83" dur="500"/>
                                        <p:tgtEl>
                                          <p:spTgt spid="64"/>
                                        </p:tgtEl>
                                      </p:cBhvr>
                                    </p:animEffect>
                                    <p:set>
                                      <p:cBhvr>
                                        <p:cTn id="84" dur="1" fill="hold">
                                          <p:stCondLst>
                                            <p:cond delay="499"/>
                                          </p:stCondLst>
                                        </p:cTn>
                                        <p:tgtEl>
                                          <p:spTgt spid="64"/>
                                        </p:tgtEl>
                                        <p:attrNameLst>
                                          <p:attrName>style.visibility</p:attrName>
                                        </p:attrNameLst>
                                      </p:cBhvr>
                                      <p:to>
                                        <p:strVal val="hidden"/>
                                      </p:to>
                                    </p:set>
                                  </p:childTnLst>
                                </p:cTn>
                              </p:par>
                            </p:childTnLst>
                          </p:cTn>
                        </p:par>
                      </p:childTnLst>
                    </p:cTn>
                  </p:par>
                  <p:par>
                    <p:cTn id="85" fill="hold">
                      <p:stCondLst>
                        <p:cond delay="indefinite"/>
                      </p:stCondLst>
                      <p:childTnLst>
                        <p:par>
                          <p:cTn id="86" fill="hold">
                            <p:stCondLst>
                              <p:cond delay="0"/>
                            </p:stCondLst>
                            <p:childTnLst>
                              <p:par>
                                <p:cTn id="87" presetID="10" presetClass="entr" presetSubtype="0" fill="hold" nodeType="clickEffect">
                                  <p:stCondLst>
                                    <p:cond delay="0"/>
                                  </p:stCondLst>
                                  <p:childTnLst>
                                    <p:set>
                                      <p:cBhvr>
                                        <p:cTn id="88" dur="1" fill="hold">
                                          <p:stCondLst>
                                            <p:cond delay="0"/>
                                          </p:stCondLst>
                                        </p:cTn>
                                        <p:tgtEl>
                                          <p:spTgt spid="65"/>
                                        </p:tgtEl>
                                        <p:attrNameLst>
                                          <p:attrName>style.visibility</p:attrName>
                                        </p:attrNameLst>
                                      </p:cBhvr>
                                      <p:to>
                                        <p:strVal val="visible"/>
                                      </p:to>
                                    </p:set>
                                    <p:animEffect transition="in" filter="fade">
                                      <p:cBhvr>
                                        <p:cTn id="89" dur="500"/>
                                        <p:tgtEl>
                                          <p:spTgt spid="65"/>
                                        </p:tgtEl>
                                      </p:cBhvr>
                                    </p:animEffect>
                                  </p:childTnLst>
                                </p:cTn>
                              </p:par>
                              <p:par>
                                <p:cTn id="90" presetID="10" presetClass="entr" presetSubtype="0" fill="hold" nodeType="withEffect">
                                  <p:stCondLst>
                                    <p:cond delay="0"/>
                                  </p:stCondLst>
                                  <p:childTnLst>
                                    <p:set>
                                      <p:cBhvr>
                                        <p:cTn id="91" dur="1" fill="hold">
                                          <p:stCondLst>
                                            <p:cond delay="0"/>
                                          </p:stCondLst>
                                        </p:cTn>
                                        <p:tgtEl>
                                          <p:spTgt spid="73"/>
                                        </p:tgtEl>
                                        <p:attrNameLst>
                                          <p:attrName>style.visibility</p:attrName>
                                        </p:attrNameLst>
                                      </p:cBhvr>
                                      <p:to>
                                        <p:strVal val="visible"/>
                                      </p:to>
                                    </p:set>
                                    <p:animEffect transition="in" filter="fade">
                                      <p:cBhvr>
                                        <p:cTn id="92" dur="500"/>
                                        <p:tgtEl>
                                          <p:spTgt spid="73"/>
                                        </p:tgtEl>
                                      </p:cBhvr>
                                    </p:animEffect>
                                  </p:childTnLst>
                                </p:cTn>
                              </p:par>
                            </p:childTnLst>
                          </p:cTn>
                        </p:par>
                      </p:childTnLst>
                    </p:cTn>
                  </p:par>
                  <p:par>
                    <p:cTn id="93" fill="hold">
                      <p:stCondLst>
                        <p:cond delay="indefinite"/>
                      </p:stCondLst>
                      <p:childTnLst>
                        <p:par>
                          <p:cTn id="94" fill="hold">
                            <p:stCondLst>
                              <p:cond delay="0"/>
                            </p:stCondLst>
                            <p:childTnLst>
                              <p:par>
                                <p:cTn id="95" presetID="10" presetClass="entr" presetSubtype="0" fill="hold" nodeType="clickEffect">
                                  <p:stCondLst>
                                    <p:cond delay="0"/>
                                  </p:stCondLst>
                                  <p:childTnLst>
                                    <p:set>
                                      <p:cBhvr>
                                        <p:cTn id="96" dur="1" fill="hold">
                                          <p:stCondLst>
                                            <p:cond delay="0"/>
                                          </p:stCondLst>
                                        </p:cTn>
                                        <p:tgtEl>
                                          <p:spTgt spid="3"/>
                                        </p:tgtEl>
                                        <p:attrNameLst>
                                          <p:attrName>style.visibility</p:attrName>
                                        </p:attrNameLst>
                                      </p:cBhvr>
                                      <p:to>
                                        <p:strVal val="visible"/>
                                      </p:to>
                                    </p:set>
                                    <p:animEffect transition="in" filter="fade">
                                      <p:cBhvr>
                                        <p:cTn id="97" dur="500"/>
                                        <p:tgtEl>
                                          <p:spTgt spid="3"/>
                                        </p:tgtEl>
                                      </p:cBhvr>
                                    </p:animEffect>
                                  </p:childTnLst>
                                </p:cTn>
                              </p:par>
                            </p:childTnLst>
                          </p:cTn>
                        </p:par>
                      </p:childTnLst>
                    </p:cTn>
                  </p:par>
                  <p:par>
                    <p:cTn id="98" fill="hold">
                      <p:stCondLst>
                        <p:cond delay="indefinite"/>
                      </p:stCondLst>
                      <p:childTnLst>
                        <p:par>
                          <p:cTn id="99" fill="hold">
                            <p:stCondLst>
                              <p:cond delay="0"/>
                            </p:stCondLst>
                            <p:childTnLst>
                              <p:par>
                                <p:cTn id="100" presetID="1" presetClass="entr" presetSubtype="0" fill="hold" nodeType="clickEffect">
                                  <p:stCondLst>
                                    <p:cond delay="0"/>
                                  </p:stCondLst>
                                  <p:childTnLst>
                                    <p:set>
                                      <p:cBhvr>
                                        <p:cTn id="101" dur="1" fill="hold">
                                          <p:stCondLst>
                                            <p:cond delay="0"/>
                                          </p:stCondLst>
                                        </p:cTn>
                                        <p:tgtEl>
                                          <p:spTgt spid="28"/>
                                        </p:tgtEl>
                                        <p:attrNameLst>
                                          <p:attrName>style.visibility</p:attrName>
                                        </p:attrNameLst>
                                      </p:cBhvr>
                                      <p:to>
                                        <p:strVal val="visible"/>
                                      </p:to>
                                    </p:set>
                                  </p:childTnLst>
                                </p:cTn>
                              </p:par>
                            </p:childTnLst>
                          </p:cTn>
                        </p:par>
                      </p:childTnLst>
                    </p:cTn>
                  </p:par>
                  <p:par>
                    <p:cTn id="102" fill="hold">
                      <p:stCondLst>
                        <p:cond delay="indefinite"/>
                      </p:stCondLst>
                      <p:childTnLst>
                        <p:par>
                          <p:cTn id="103" fill="hold">
                            <p:stCondLst>
                              <p:cond delay="0"/>
                            </p:stCondLst>
                            <p:childTnLst>
                              <p:par>
                                <p:cTn id="104" presetID="1" presetClass="exit" presetSubtype="0" fill="hold" nodeType="clickEffect">
                                  <p:stCondLst>
                                    <p:cond delay="0"/>
                                  </p:stCondLst>
                                  <p:childTnLst>
                                    <p:set>
                                      <p:cBhvr>
                                        <p:cTn id="105" dur="1" fill="hold">
                                          <p:stCondLst>
                                            <p:cond delay="0"/>
                                          </p:stCondLst>
                                        </p:cTn>
                                        <p:tgtEl>
                                          <p:spTgt spid="28"/>
                                        </p:tgtEl>
                                        <p:attrNameLst>
                                          <p:attrName>style.visibility</p:attrName>
                                        </p:attrNameLst>
                                      </p:cBhvr>
                                      <p:to>
                                        <p:strVal val="hidden"/>
                                      </p:to>
                                    </p:set>
                                  </p:childTnLst>
                                </p:cTn>
                              </p:par>
                            </p:childTnLst>
                          </p:cTn>
                        </p:par>
                      </p:childTnLst>
                    </p:cTn>
                  </p:par>
                  <p:par>
                    <p:cTn id="106" fill="hold">
                      <p:stCondLst>
                        <p:cond delay="indefinite"/>
                      </p:stCondLst>
                      <p:childTnLst>
                        <p:par>
                          <p:cTn id="107" fill="hold">
                            <p:stCondLst>
                              <p:cond delay="0"/>
                            </p:stCondLst>
                            <p:childTnLst>
                              <p:par>
                                <p:cTn id="108" presetID="10" presetClass="exit" presetSubtype="0" fill="hold" nodeType="clickEffect">
                                  <p:stCondLst>
                                    <p:cond delay="0"/>
                                  </p:stCondLst>
                                  <p:childTnLst>
                                    <p:animEffect transition="out" filter="fade">
                                      <p:cBhvr>
                                        <p:cTn id="109" dur="500"/>
                                        <p:tgtEl>
                                          <p:spTgt spid="8"/>
                                        </p:tgtEl>
                                      </p:cBhvr>
                                    </p:animEffect>
                                    <p:set>
                                      <p:cBhvr>
                                        <p:cTn id="110" dur="1" fill="hold">
                                          <p:stCondLst>
                                            <p:cond delay="499"/>
                                          </p:stCondLst>
                                        </p:cTn>
                                        <p:tgtEl>
                                          <p:spTgt spid="8"/>
                                        </p:tgtEl>
                                        <p:attrNameLst>
                                          <p:attrName>style.visibility</p:attrName>
                                        </p:attrNameLst>
                                      </p:cBhvr>
                                      <p:to>
                                        <p:strVal val="hidden"/>
                                      </p:to>
                                    </p:set>
                                  </p:childTnLst>
                                </p:cTn>
                              </p:par>
                              <p:par>
                                <p:cTn id="111" presetID="10" presetClass="exit" presetSubtype="0" fill="hold" nodeType="withEffect">
                                  <p:stCondLst>
                                    <p:cond delay="0"/>
                                  </p:stCondLst>
                                  <p:childTnLst>
                                    <p:animEffect transition="out" filter="fade">
                                      <p:cBhvr>
                                        <p:cTn id="112" dur="500"/>
                                        <p:tgtEl>
                                          <p:spTgt spid="18"/>
                                        </p:tgtEl>
                                      </p:cBhvr>
                                    </p:animEffect>
                                    <p:set>
                                      <p:cBhvr>
                                        <p:cTn id="113" dur="1" fill="hold">
                                          <p:stCondLst>
                                            <p:cond delay="499"/>
                                          </p:stCondLst>
                                        </p:cTn>
                                        <p:tgtEl>
                                          <p:spTgt spid="18"/>
                                        </p:tgtEl>
                                        <p:attrNameLst>
                                          <p:attrName>style.visibility</p:attrName>
                                        </p:attrNameLst>
                                      </p:cBhvr>
                                      <p:to>
                                        <p:strVal val="hidden"/>
                                      </p:to>
                                    </p:set>
                                  </p:childTnLst>
                                </p:cTn>
                              </p:par>
                              <p:par>
                                <p:cTn id="114" presetID="10" presetClass="exit" presetSubtype="0" fill="hold" nodeType="withEffect">
                                  <p:stCondLst>
                                    <p:cond delay="0"/>
                                  </p:stCondLst>
                                  <p:childTnLst>
                                    <p:animEffect transition="out" filter="fade">
                                      <p:cBhvr>
                                        <p:cTn id="115" dur="500"/>
                                        <p:tgtEl>
                                          <p:spTgt spid="63"/>
                                        </p:tgtEl>
                                      </p:cBhvr>
                                    </p:animEffect>
                                    <p:set>
                                      <p:cBhvr>
                                        <p:cTn id="116" dur="1" fill="hold">
                                          <p:stCondLst>
                                            <p:cond delay="499"/>
                                          </p:stCondLst>
                                        </p:cTn>
                                        <p:tgtEl>
                                          <p:spTgt spid="63"/>
                                        </p:tgtEl>
                                        <p:attrNameLst>
                                          <p:attrName>style.visibility</p:attrName>
                                        </p:attrNameLst>
                                      </p:cBhvr>
                                      <p:to>
                                        <p:strVal val="hidden"/>
                                      </p:to>
                                    </p:set>
                                  </p:childTnLst>
                                </p:cTn>
                              </p:par>
                              <p:par>
                                <p:cTn id="117" presetID="10" presetClass="exit" presetSubtype="0" fill="hold" nodeType="withEffect">
                                  <p:stCondLst>
                                    <p:cond delay="0"/>
                                  </p:stCondLst>
                                  <p:childTnLst>
                                    <p:animEffect transition="out" filter="fade">
                                      <p:cBhvr>
                                        <p:cTn id="118" dur="500"/>
                                        <p:tgtEl>
                                          <p:spTgt spid="65"/>
                                        </p:tgtEl>
                                      </p:cBhvr>
                                    </p:animEffect>
                                    <p:set>
                                      <p:cBhvr>
                                        <p:cTn id="119" dur="1" fill="hold">
                                          <p:stCondLst>
                                            <p:cond delay="499"/>
                                          </p:stCondLst>
                                        </p:cTn>
                                        <p:tgtEl>
                                          <p:spTgt spid="65"/>
                                        </p:tgtEl>
                                        <p:attrNameLst>
                                          <p:attrName>style.visibility</p:attrName>
                                        </p:attrNameLst>
                                      </p:cBhvr>
                                      <p:to>
                                        <p:strVal val="hidden"/>
                                      </p:to>
                                    </p:set>
                                  </p:childTnLst>
                                </p:cTn>
                              </p:par>
                              <p:par>
                                <p:cTn id="120" presetID="10" presetClass="exit" presetSubtype="0" fill="hold" nodeType="withEffect">
                                  <p:stCondLst>
                                    <p:cond delay="0"/>
                                  </p:stCondLst>
                                  <p:childTnLst>
                                    <p:animEffect transition="out" filter="fade">
                                      <p:cBhvr>
                                        <p:cTn id="121" dur="500"/>
                                        <p:tgtEl>
                                          <p:spTgt spid="73"/>
                                        </p:tgtEl>
                                      </p:cBhvr>
                                    </p:animEffect>
                                    <p:set>
                                      <p:cBhvr>
                                        <p:cTn id="122" dur="1" fill="hold">
                                          <p:stCondLst>
                                            <p:cond delay="499"/>
                                          </p:stCondLst>
                                        </p:cTn>
                                        <p:tgtEl>
                                          <p:spTgt spid="73"/>
                                        </p:tgtEl>
                                        <p:attrNameLst>
                                          <p:attrName>style.visibility</p:attrName>
                                        </p:attrNameLst>
                                      </p:cBhvr>
                                      <p:to>
                                        <p:strVal val="hidden"/>
                                      </p:to>
                                    </p:set>
                                  </p:childTnLst>
                                </p:cTn>
                              </p:par>
                              <p:par>
                                <p:cTn id="123" presetID="10" presetClass="exit" presetSubtype="0" fill="hold" nodeType="withEffect">
                                  <p:stCondLst>
                                    <p:cond delay="0"/>
                                  </p:stCondLst>
                                  <p:childTnLst>
                                    <p:animEffect transition="out" filter="fade">
                                      <p:cBhvr>
                                        <p:cTn id="124" dur="500"/>
                                        <p:tgtEl>
                                          <p:spTgt spid="3"/>
                                        </p:tgtEl>
                                      </p:cBhvr>
                                    </p:animEffect>
                                    <p:set>
                                      <p:cBhvr>
                                        <p:cTn id="125" dur="1" fill="hold">
                                          <p:stCondLst>
                                            <p:cond delay="499"/>
                                          </p:stCondLst>
                                        </p:cTn>
                                        <p:tgtEl>
                                          <p:spTgt spid="3"/>
                                        </p:tgtEl>
                                        <p:attrNameLst>
                                          <p:attrName>style.visibility</p:attrName>
                                        </p:attrNameLst>
                                      </p:cBhvr>
                                      <p:to>
                                        <p:strVal val="hidden"/>
                                      </p:to>
                                    </p:set>
                                  </p:childTnLst>
                                </p:cTn>
                              </p:par>
                            </p:childTnLst>
                          </p:cTn>
                        </p:par>
                        <p:par>
                          <p:cTn id="126" fill="hold">
                            <p:stCondLst>
                              <p:cond delay="500"/>
                            </p:stCondLst>
                            <p:childTnLst>
                              <p:par>
                                <p:cTn id="127" presetID="10" presetClass="entr" presetSubtype="0" fill="hold" grpId="1" nodeType="afterEffect">
                                  <p:stCondLst>
                                    <p:cond delay="0"/>
                                  </p:stCondLst>
                                  <p:childTnLst>
                                    <p:set>
                                      <p:cBhvr>
                                        <p:cTn id="128" dur="1" fill="hold">
                                          <p:stCondLst>
                                            <p:cond delay="0"/>
                                          </p:stCondLst>
                                        </p:cTn>
                                        <p:tgtEl>
                                          <p:spTgt spid="20"/>
                                        </p:tgtEl>
                                        <p:attrNameLst>
                                          <p:attrName>style.visibility</p:attrName>
                                        </p:attrNameLst>
                                      </p:cBhvr>
                                      <p:to>
                                        <p:strVal val="visible"/>
                                      </p:to>
                                    </p:set>
                                    <p:animEffect transition="in" filter="fade">
                                      <p:cBhvr>
                                        <p:cTn id="129" dur="500"/>
                                        <p:tgtEl>
                                          <p:spTgt spid="20"/>
                                        </p:tgtEl>
                                      </p:cBhvr>
                                    </p:animEffect>
                                  </p:childTnLst>
                                </p:cTn>
                              </p:par>
                              <p:par>
                                <p:cTn id="130" presetID="10" presetClass="entr" presetSubtype="0" fill="hold" nodeType="withEffect">
                                  <p:stCondLst>
                                    <p:cond delay="0"/>
                                  </p:stCondLst>
                                  <p:childTnLst>
                                    <p:set>
                                      <p:cBhvr>
                                        <p:cTn id="131" dur="1" fill="hold">
                                          <p:stCondLst>
                                            <p:cond delay="0"/>
                                          </p:stCondLst>
                                        </p:cTn>
                                        <p:tgtEl>
                                          <p:spTgt spid="7"/>
                                        </p:tgtEl>
                                        <p:attrNameLst>
                                          <p:attrName>style.visibility</p:attrName>
                                        </p:attrNameLst>
                                      </p:cBhvr>
                                      <p:to>
                                        <p:strVal val="visible"/>
                                      </p:to>
                                    </p:set>
                                    <p:animEffect transition="in" filter="fade">
                                      <p:cBhvr>
                                        <p:cTn id="132" dur="500"/>
                                        <p:tgtEl>
                                          <p:spTgt spid="7"/>
                                        </p:tgtEl>
                                      </p:cBhvr>
                                    </p:animEffect>
                                  </p:childTnLst>
                                </p:cTn>
                              </p:par>
                              <p:par>
                                <p:cTn id="133" presetID="10" presetClass="entr" presetSubtype="0" fill="hold" nodeType="withEffect">
                                  <p:stCondLst>
                                    <p:cond delay="0"/>
                                  </p:stCondLst>
                                  <p:childTnLst>
                                    <p:set>
                                      <p:cBhvr>
                                        <p:cTn id="134" dur="1" fill="hold">
                                          <p:stCondLst>
                                            <p:cond delay="0"/>
                                          </p:stCondLst>
                                        </p:cTn>
                                        <p:tgtEl>
                                          <p:spTgt spid="8"/>
                                        </p:tgtEl>
                                        <p:attrNameLst>
                                          <p:attrName>style.visibility</p:attrName>
                                        </p:attrNameLst>
                                      </p:cBhvr>
                                      <p:to>
                                        <p:strVal val="visible"/>
                                      </p:to>
                                    </p:set>
                                    <p:animEffect transition="in" filter="fade">
                                      <p:cBhvr>
                                        <p:cTn id="135" dur="500"/>
                                        <p:tgtEl>
                                          <p:spTgt spid="8"/>
                                        </p:tgtEl>
                                      </p:cBhvr>
                                    </p:animEffect>
                                  </p:childTnLst>
                                </p:cTn>
                              </p:par>
                            </p:childTnLst>
                          </p:cTn>
                        </p:par>
                      </p:childTnLst>
                    </p:cTn>
                  </p:par>
                  <p:par>
                    <p:cTn id="136" fill="hold">
                      <p:stCondLst>
                        <p:cond delay="indefinite"/>
                      </p:stCondLst>
                      <p:childTnLst>
                        <p:par>
                          <p:cTn id="137" fill="hold">
                            <p:stCondLst>
                              <p:cond delay="0"/>
                            </p:stCondLst>
                            <p:childTnLst>
                              <p:par>
                                <p:cTn id="138" presetID="10" presetClass="entr" presetSubtype="0" fill="hold" nodeType="clickEffect">
                                  <p:stCondLst>
                                    <p:cond delay="0"/>
                                  </p:stCondLst>
                                  <p:childTnLst>
                                    <p:set>
                                      <p:cBhvr>
                                        <p:cTn id="139" dur="1" fill="hold">
                                          <p:stCondLst>
                                            <p:cond delay="0"/>
                                          </p:stCondLst>
                                        </p:cTn>
                                        <p:tgtEl>
                                          <p:spTgt spid="19"/>
                                        </p:tgtEl>
                                        <p:attrNameLst>
                                          <p:attrName>style.visibility</p:attrName>
                                        </p:attrNameLst>
                                      </p:cBhvr>
                                      <p:to>
                                        <p:strVal val="visible"/>
                                      </p:to>
                                    </p:set>
                                    <p:animEffect transition="in" filter="fade">
                                      <p:cBhvr>
                                        <p:cTn id="140" dur="500"/>
                                        <p:tgtEl>
                                          <p:spTgt spid="19"/>
                                        </p:tgtEl>
                                      </p:cBhvr>
                                    </p:animEffect>
                                  </p:childTnLst>
                                </p:cTn>
                              </p:par>
                            </p:childTnLst>
                          </p:cTn>
                        </p:par>
                      </p:childTnLst>
                    </p:cTn>
                  </p:par>
                  <p:par>
                    <p:cTn id="141" fill="hold">
                      <p:stCondLst>
                        <p:cond delay="indefinite"/>
                      </p:stCondLst>
                      <p:childTnLst>
                        <p:par>
                          <p:cTn id="142" fill="hold">
                            <p:stCondLst>
                              <p:cond delay="0"/>
                            </p:stCondLst>
                            <p:childTnLst>
                              <p:par>
                                <p:cTn id="143" presetID="10" presetClass="exit" presetSubtype="0" fill="hold" grpId="0" nodeType="clickEffect">
                                  <p:stCondLst>
                                    <p:cond delay="0"/>
                                  </p:stCondLst>
                                  <p:childTnLst>
                                    <p:animEffect transition="out" filter="fade">
                                      <p:cBhvr>
                                        <p:cTn id="144" dur="500"/>
                                        <p:tgtEl>
                                          <p:spTgt spid="20"/>
                                        </p:tgtEl>
                                      </p:cBhvr>
                                    </p:animEffect>
                                    <p:set>
                                      <p:cBhvr>
                                        <p:cTn id="145" dur="1" fill="hold">
                                          <p:stCondLst>
                                            <p:cond delay="499"/>
                                          </p:stCondLst>
                                        </p:cTn>
                                        <p:tgtEl>
                                          <p:spTgt spid="20"/>
                                        </p:tgtEl>
                                        <p:attrNameLst>
                                          <p:attrName>style.visibility</p:attrName>
                                        </p:attrNameLst>
                                      </p:cBhvr>
                                      <p:to>
                                        <p:strVal val="hidden"/>
                                      </p:to>
                                    </p:set>
                                  </p:childTnLst>
                                </p:cTn>
                              </p:par>
                            </p:childTnLst>
                          </p:cTn>
                        </p:par>
                      </p:childTnLst>
                    </p:cTn>
                  </p:par>
                  <p:par>
                    <p:cTn id="146" fill="hold">
                      <p:stCondLst>
                        <p:cond delay="indefinite"/>
                      </p:stCondLst>
                      <p:childTnLst>
                        <p:par>
                          <p:cTn id="147" fill="hold">
                            <p:stCondLst>
                              <p:cond delay="0"/>
                            </p:stCondLst>
                            <p:childTnLst>
                              <p:par>
                                <p:cTn id="148" presetID="10" presetClass="entr" presetSubtype="0" fill="hold" nodeType="clickEffect">
                                  <p:stCondLst>
                                    <p:cond delay="0"/>
                                  </p:stCondLst>
                                  <p:childTnLst>
                                    <p:set>
                                      <p:cBhvr>
                                        <p:cTn id="149" dur="1" fill="hold">
                                          <p:stCondLst>
                                            <p:cond delay="0"/>
                                          </p:stCondLst>
                                        </p:cTn>
                                        <p:tgtEl>
                                          <p:spTgt spid="21"/>
                                        </p:tgtEl>
                                        <p:attrNameLst>
                                          <p:attrName>style.visibility</p:attrName>
                                        </p:attrNameLst>
                                      </p:cBhvr>
                                      <p:to>
                                        <p:strVal val="visible"/>
                                      </p:to>
                                    </p:set>
                                    <p:animEffect transition="in" filter="fade">
                                      <p:cBhvr>
                                        <p:cTn id="150" dur="500"/>
                                        <p:tgtEl>
                                          <p:spTgt spid="21"/>
                                        </p:tgtEl>
                                      </p:cBhvr>
                                    </p:animEffect>
                                  </p:childTnLst>
                                </p:cTn>
                              </p:par>
                              <p:par>
                                <p:cTn id="151" presetID="10" presetClass="entr" presetSubtype="0" fill="hold" nodeType="withEffect">
                                  <p:stCondLst>
                                    <p:cond delay="0"/>
                                  </p:stCondLst>
                                  <p:childTnLst>
                                    <p:set>
                                      <p:cBhvr>
                                        <p:cTn id="152" dur="1" fill="hold">
                                          <p:stCondLst>
                                            <p:cond delay="0"/>
                                          </p:stCondLst>
                                        </p:cTn>
                                        <p:tgtEl>
                                          <p:spTgt spid="25"/>
                                        </p:tgtEl>
                                        <p:attrNameLst>
                                          <p:attrName>style.visibility</p:attrName>
                                        </p:attrNameLst>
                                      </p:cBhvr>
                                      <p:to>
                                        <p:strVal val="visible"/>
                                      </p:to>
                                    </p:set>
                                    <p:animEffect transition="in" filter="fade">
                                      <p:cBhvr>
                                        <p:cTn id="153" dur="500"/>
                                        <p:tgtEl>
                                          <p:spTgt spid="25"/>
                                        </p:tgtEl>
                                      </p:cBhvr>
                                    </p:animEffect>
                                  </p:childTnLst>
                                </p:cTn>
                              </p:par>
                              <p:par>
                                <p:cTn id="154" presetID="10" presetClass="entr" presetSubtype="0" fill="hold" nodeType="withEffect">
                                  <p:stCondLst>
                                    <p:cond delay="0"/>
                                  </p:stCondLst>
                                  <p:childTnLst>
                                    <p:set>
                                      <p:cBhvr>
                                        <p:cTn id="155" dur="1" fill="hold">
                                          <p:stCondLst>
                                            <p:cond delay="0"/>
                                          </p:stCondLst>
                                        </p:cTn>
                                        <p:tgtEl>
                                          <p:spTgt spid="27"/>
                                        </p:tgtEl>
                                        <p:attrNameLst>
                                          <p:attrName>style.visibility</p:attrName>
                                        </p:attrNameLst>
                                      </p:cBhvr>
                                      <p:to>
                                        <p:strVal val="visible"/>
                                      </p:to>
                                    </p:set>
                                    <p:animEffect transition="in" filter="fade">
                                      <p:cBhvr>
                                        <p:cTn id="156" dur="500"/>
                                        <p:tgtEl>
                                          <p:spTgt spid="27"/>
                                        </p:tgtEl>
                                      </p:cBhvr>
                                    </p:animEffect>
                                  </p:childTnLst>
                                </p:cTn>
                              </p:par>
                            </p:childTnLst>
                          </p:cTn>
                        </p:par>
                      </p:childTnLst>
                    </p:cTn>
                  </p:par>
                  <p:par>
                    <p:cTn id="157" fill="hold">
                      <p:stCondLst>
                        <p:cond delay="indefinite"/>
                      </p:stCondLst>
                      <p:childTnLst>
                        <p:par>
                          <p:cTn id="158" fill="hold">
                            <p:stCondLst>
                              <p:cond delay="0"/>
                            </p:stCondLst>
                            <p:childTnLst>
                              <p:par>
                                <p:cTn id="159" presetID="10" presetClass="entr" presetSubtype="0" fill="hold" nodeType="clickEffect">
                                  <p:stCondLst>
                                    <p:cond delay="0"/>
                                  </p:stCondLst>
                                  <p:childTnLst>
                                    <p:set>
                                      <p:cBhvr>
                                        <p:cTn id="160" dur="1" fill="hold">
                                          <p:stCondLst>
                                            <p:cond delay="0"/>
                                          </p:stCondLst>
                                        </p:cTn>
                                        <p:tgtEl>
                                          <p:spTgt spid="11"/>
                                        </p:tgtEl>
                                        <p:attrNameLst>
                                          <p:attrName>style.visibility</p:attrName>
                                        </p:attrNameLst>
                                      </p:cBhvr>
                                      <p:to>
                                        <p:strVal val="visible"/>
                                      </p:to>
                                    </p:set>
                                    <p:animEffect transition="in" filter="fade">
                                      <p:cBhvr>
                                        <p:cTn id="161" dur="500"/>
                                        <p:tgtEl>
                                          <p:spTgt spid="11"/>
                                        </p:tgtEl>
                                      </p:cBhvr>
                                    </p:animEffect>
                                  </p:childTnLst>
                                </p:cTn>
                              </p:par>
                            </p:childTnLst>
                          </p:cTn>
                        </p:par>
                      </p:childTnLst>
                    </p:cTn>
                  </p:par>
                  <p:par>
                    <p:cTn id="162" fill="hold">
                      <p:stCondLst>
                        <p:cond delay="indefinite"/>
                      </p:stCondLst>
                      <p:childTnLst>
                        <p:par>
                          <p:cTn id="163" fill="hold">
                            <p:stCondLst>
                              <p:cond delay="0"/>
                            </p:stCondLst>
                            <p:childTnLst>
                              <p:par>
                                <p:cTn id="164" presetID="1" presetClass="entr" presetSubtype="0" fill="hold" nodeType="clickEffect">
                                  <p:stCondLst>
                                    <p:cond delay="0"/>
                                  </p:stCondLst>
                                  <p:childTnLst>
                                    <p:set>
                                      <p:cBhvr>
                                        <p:cTn id="165" dur="1" fill="hold">
                                          <p:stCondLst>
                                            <p:cond delay="0"/>
                                          </p:stCondLst>
                                        </p:cTn>
                                        <p:tgtEl>
                                          <p:spTgt spid="32"/>
                                        </p:tgtEl>
                                        <p:attrNameLst>
                                          <p:attrName>style.visibility</p:attrName>
                                        </p:attrNameLst>
                                      </p:cBhvr>
                                      <p:to>
                                        <p:strVal val="visible"/>
                                      </p:to>
                                    </p:set>
                                  </p:childTnLst>
                                </p:cTn>
                              </p:par>
                            </p:childTnLst>
                          </p:cTn>
                        </p:par>
                      </p:childTnLst>
                    </p:cTn>
                  </p:par>
                  <p:par>
                    <p:cTn id="166" fill="hold">
                      <p:stCondLst>
                        <p:cond delay="indefinite"/>
                      </p:stCondLst>
                      <p:childTnLst>
                        <p:par>
                          <p:cTn id="167" fill="hold">
                            <p:stCondLst>
                              <p:cond delay="0"/>
                            </p:stCondLst>
                            <p:childTnLst>
                              <p:par>
                                <p:cTn id="168" presetID="1" presetClass="exit" presetSubtype="0" fill="hold" grpId="0" nodeType="clickEffect" nodePh="1">
                                  <p:stCondLst>
                                    <p:cond delay="0"/>
                                  </p:stCondLst>
                                  <p:endCondLst>
                                    <p:cond evt="begin" delay="0">
                                      <p:tn val="168"/>
                                    </p:cond>
                                  </p:endCondLst>
                                  <p:childTnLst>
                                    <p:set>
                                      <p:cBhvr>
                                        <p:cTn id="169" dur="1" fill="hold">
                                          <p:stCondLst>
                                            <p:cond delay="0"/>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4" grpId="0" animBg="1"/>
      <p:bldP spid="14" grpId="1" animBg="1"/>
      <p:bldP spid="64" grpId="0" animBg="1"/>
      <p:bldP spid="64" grpId="1" animBg="1"/>
      <p:bldP spid="64" grpId="2" animBg="1"/>
      <p:bldP spid="20" grpId="0" animBg="1"/>
      <p:bldP spid="20" grpId="1" animBg="1"/>
      <p:bldP spid="20" grpId="2" animBg="1"/>
      <p:bldP spid="1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980E5D-BE57-4501-8CDC-7B1428EBBF54}"/>
              </a:ext>
            </a:extLst>
          </p:cNvPr>
          <p:cNvSpPr>
            <a:spLocks noGrp="1"/>
          </p:cNvSpPr>
          <p:nvPr>
            <p:ph type="title"/>
          </p:nvPr>
        </p:nvSpPr>
        <p:spPr/>
        <p:txBody>
          <a:bodyPr/>
          <a:lstStyle/>
          <a:p>
            <a:r>
              <a:rPr lang="en-GB" dirty="0"/>
              <a:t>6AS/MD-1 Quantify additive and multiplicative relationships</a:t>
            </a:r>
          </a:p>
        </p:txBody>
      </p:sp>
      <p:sp>
        <p:nvSpPr>
          <p:cNvPr id="34" name="Rectangle 32">
            <a:extLst>
              <a:ext uri="{FF2B5EF4-FFF2-40B4-BE49-F238E27FC236}">
                <a16:creationId xmlns:a16="http://schemas.microsoft.com/office/drawing/2014/main" id="{4947C705-6922-4F9F-8ABC-A87C623133F5}"/>
              </a:ext>
            </a:extLst>
          </p:cNvPr>
          <p:cNvSpPr>
            <a:spLocks noChangeArrowheads="1"/>
          </p:cNvSpPr>
          <p:nvPr/>
        </p:nvSpPr>
        <p:spPr bwMode="auto">
          <a:xfrm>
            <a:off x="4534118" y="30670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1200" b="0" i="0" u="none" strike="noStrike" kern="1200" cap="none" spc="0" normalizeH="0" baseline="0" noProof="0">
                <a:ln>
                  <a:noFill/>
                </a:ln>
                <a:solidFill>
                  <a:srgbClr val="0D0D0D"/>
                </a:solidFill>
                <a:effectLst/>
                <a:uLnTx/>
                <a:uFillTx/>
                <a:latin typeface="Arial" panose="020B0604020202020204" pitchFamily="34" charset="0"/>
                <a:ea typeface="Malgun Gothic" panose="020B0503020000020004" pitchFamily="34" charset="-127"/>
                <a:cs typeface="Arial" panose="020B0604020202020204" pitchFamily="34" charset="0"/>
              </a:rPr>
              <a:t>			</a:t>
            </a:r>
            <a:endParaRPr kumimoji="0" lang="en-GB" alt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35" name="Rectangle 33">
            <a:extLst>
              <a:ext uri="{FF2B5EF4-FFF2-40B4-BE49-F238E27FC236}">
                <a16:creationId xmlns:a16="http://schemas.microsoft.com/office/drawing/2014/main" id="{5EAEAE73-BC05-4F98-B65A-ACCFA8C3AABC}"/>
              </a:ext>
            </a:extLst>
          </p:cNvPr>
          <p:cNvSpPr>
            <a:spLocks noChangeArrowheads="1"/>
          </p:cNvSpPr>
          <p:nvPr/>
        </p:nvSpPr>
        <p:spPr bwMode="auto">
          <a:xfrm>
            <a:off x="4534118" y="33464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1200" b="0" i="0" u="none" strike="noStrike" kern="1200" cap="none" spc="0" normalizeH="0" baseline="0" noProof="0">
                <a:ln>
                  <a:noFill/>
                </a:ln>
                <a:solidFill>
                  <a:srgbClr val="0D0D0D"/>
                </a:solidFill>
                <a:effectLst/>
                <a:uLnTx/>
                <a:uFillTx/>
                <a:latin typeface="Arial" panose="020B0604020202020204" pitchFamily="34" charset="0"/>
                <a:ea typeface="Malgun Gothic" panose="020B0503020000020004" pitchFamily="34" charset="-127"/>
                <a:cs typeface="Arial" panose="020B0604020202020204" pitchFamily="34" charset="0"/>
              </a:rPr>
              <a:t>		</a:t>
            </a:r>
            <a:endParaRPr kumimoji="0" lang="en-GB" alt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36" name="Rectangle 34">
            <a:extLst>
              <a:ext uri="{FF2B5EF4-FFF2-40B4-BE49-F238E27FC236}">
                <a16:creationId xmlns:a16="http://schemas.microsoft.com/office/drawing/2014/main" id="{EB1E0B03-17A7-4482-AFF0-10D57B950CEE}"/>
              </a:ext>
            </a:extLst>
          </p:cNvPr>
          <p:cNvSpPr>
            <a:spLocks noChangeArrowheads="1"/>
          </p:cNvSpPr>
          <p:nvPr/>
        </p:nvSpPr>
        <p:spPr bwMode="auto">
          <a:xfrm>
            <a:off x="4305518" y="3625814"/>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alt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37" name="Rectangle 35">
            <a:extLst>
              <a:ext uri="{FF2B5EF4-FFF2-40B4-BE49-F238E27FC236}">
                <a16:creationId xmlns:a16="http://schemas.microsoft.com/office/drawing/2014/main" id="{5F25A753-4CE9-4C4E-93A7-21258D0CE8C0}"/>
              </a:ext>
            </a:extLst>
          </p:cNvPr>
          <p:cNvSpPr>
            <a:spLocks noChangeArrowheads="1"/>
          </p:cNvSpPr>
          <p:nvPr/>
        </p:nvSpPr>
        <p:spPr bwMode="auto">
          <a:xfrm>
            <a:off x="4534118" y="43624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1200" b="0" i="0" u="none" strike="noStrike" kern="1200" cap="none" spc="0" normalizeH="0" baseline="0" noProof="0">
                <a:ln>
                  <a:noFill/>
                </a:ln>
                <a:solidFill>
                  <a:srgbClr val="0D0D0D"/>
                </a:solidFill>
                <a:effectLst/>
                <a:uLnTx/>
                <a:uFillTx/>
                <a:latin typeface="Arial" panose="020B0604020202020204" pitchFamily="34" charset="0"/>
                <a:ea typeface="Malgun Gothic" panose="020B0503020000020004" pitchFamily="34" charset="-127"/>
                <a:cs typeface="Arial" panose="020B0604020202020204" pitchFamily="34" charset="0"/>
              </a:rPr>
              <a:t>			</a:t>
            </a:r>
            <a:endParaRPr kumimoji="0" lang="en-GB" alt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39" name="TextBox 38">
            <a:extLst>
              <a:ext uri="{FF2B5EF4-FFF2-40B4-BE49-F238E27FC236}">
                <a16:creationId xmlns:a16="http://schemas.microsoft.com/office/drawing/2014/main" id="{08CBC359-0E48-496F-80BB-E1D495D2613E}"/>
              </a:ext>
            </a:extLst>
          </p:cNvPr>
          <p:cNvSpPr txBox="1"/>
          <p:nvPr/>
        </p:nvSpPr>
        <p:spPr>
          <a:xfrm>
            <a:off x="966502" y="1682158"/>
            <a:ext cx="10517644" cy="1557349"/>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200 +          =  1,200                    200 x           = 1,200  </a:t>
            </a:r>
          </a:p>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30 = 3 +                                       30 = 3 x </a:t>
            </a:r>
          </a:p>
        </p:txBody>
      </p:sp>
      <p:sp>
        <p:nvSpPr>
          <p:cNvPr id="40" name="Rectangle 39">
            <a:extLst>
              <a:ext uri="{FF2B5EF4-FFF2-40B4-BE49-F238E27FC236}">
                <a16:creationId xmlns:a16="http://schemas.microsoft.com/office/drawing/2014/main" id="{9F96D7F6-F151-41B0-8123-A90FFBD9444E}"/>
              </a:ext>
            </a:extLst>
          </p:cNvPr>
          <p:cNvSpPr/>
          <p:nvPr/>
        </p:nvSpPr>
        <p:spPr bwMode="auto">
          <a:xfrm>
            <a:off x="2231136" y="1640660"/>
            <a:ext cx="877824" cy="4261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1" name="TextBox 40">
            <a:extLst>
              <a:ext uri="{FF2B5EF4-FFF2-40B4-BE49-F238E27FC236}">
                <a16:creationId xmlns:a16="http://schemas.microsoft.com/office/drawing/2014/main" id="{AD58FFE6-52F4-4435-86B4-535103A24311}"/>
              </a:ext>
            </a:extLst>
          </p:cNvPr>
          <p:cNvSpPr txBox="1"/>
          <p:nvPr/>
        </p:nvSpPr>
        <p:spPr>
          <a:xfrm>
            <a:off x="2080477" y="1681246"/>
            <a:ext cx="773321" cy="523220"/>
          </a:xfrm>
          <a:prstGeom prst="rect">
            <a:avLst/>
          </a:prstGeom>
          <a:noFill/>
          <a:ln w="19050">
            <a:solidFill>
              <a:schemeClr val="tx1"/>
            </a:solidFill>
          </a:ln>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43" name="TextBox 42">
            <a:extLst>
              <a:ext uri="{FF2B5EF4-FFF2-40B4-BE49-F238E27FC236}">
                <a16:creationId xmlns:a16="http://schemas.microsoft.com/office/drawing/2014/main" id="{0D8D2A62-D08C-4A12-A296-0D635CACE9B8}"/>
              </a:ext>
            </a:extLst>
          </p:cNvPr>
          <p:cNvSpPr txBox="1"/>
          <p:nvPr/>
        </p:nvSpPr>
        <p:spPr>
          <a:xfrm>
            <a:off x="2467138" y="2665740"/>
            <a:ext cx="773321" cy="523220"/>
          </a:xfrm>
          <a:prstGeom prst="rect">
            <a:avLst/>
          </a:prstGeom>
          <a:noFill/>
          <a:ln w="19050">
            <a:solidFill>
              <a:schemeClr val="tx1"/>
            </a:solidFill>
          </a:ln>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45" name="TextBox 44">
            <a:extLst>
              <a:ext uri="{FF2B5EF4-FFF2-40B4-BE49-F238E27FC236}">
                <a16:creationId xmlns:a16="http://schemas.microsoft.com/office/drawing/2014/main" id="{FCEDF78C-7529-46F4-B818-964DC4B1086E}"/>
              </a:ext>
            </a:extLst>
          </p:cNvPr>
          <p:cNvSpPr txBox="1"/>
          <p:nvPr/>
        </p:nvSpPr>
        <p:spPr>
          <a:xfrm>
            <a:off x="976761" y="3597976"/>
            <a:ext cx="10591352" cy="523220"/>
          </a:xfrm>
          <a:prstGeom prst="rect">
            <a:avLst/>
          </a:prstGeom>
          <a:noFill/>
        </p:spPr>
        <p:txBody>
          <a:bodyPr wrap="square">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  0.1  = 1                                    x 0.1 = 1</a:t>
            </a:r>
          </a:p>
        </p:txBody>
      </p:sp>
      <p:sp>
        <p:nvSpPr>
          <p:cNvPr id="47" name="TextBox 46">
            <a:extLst>
              <a:ext uri="{FF2B5EF4-FFF2-40B4-BE49-F238E27FC236}">
                <a16:creationId xmlns:a16="http://schemas.microsoft.com/office/drawing/2014/main" id="{20632E32-3BB8-462A-A118-6E4F5340CFDE}"/>
              </a:ext>
            </a:extLst>
          </p:cNvPr>
          <p:cNvSpPr txBox="1"/>
          <p:nvPr/>
        </p:nvSpPr>
        <p:spPr>
          <a:xfrm>
            <a:off x="1133892" y="3625814"/>
            <a:ext cx="773321" cy="523220"/>
          </a:xfrm>
          <a:prstGeom prst="rect">
            <a:avLst/>
          </a:prstGeom>
          <a:noFill/>
          <a:ln w="19050">
            <a:solidFill>
              <a:schemeClr val="tx1"/>
            </a:solidFill>
          </a:ln>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49" name="TextBox 48">
            <a:extLst>
              <a:ext uri="{FF2B5EF4-FFF2-40B4-BE49-F238E27FC236}">
                <a16:creationId xmlns:a16="http://schemas.microsoft.com/office/drawing/2014/main" id="{9E38E9BA-5966-4412-B685-B00AE1D1980F}"/>
              </a:ext>
            </a:extLst>
          </p:cNvPr>
          <p:cNvSpPr txBox="1"/>
          <p:nvPr/>
        </p:nvSpPr>
        <p:spPr>
          <a:xfrm>
            <a:off x="7244426" y="1643228"/>
            <a:ext cx="773321" cy="523220"/>
          </a:xfrm>
          <a:prstGeom prst="rect">
            <a:avLst/>
          </a:prstGeom>
          <a:noFill/>
          <a:ln w="19050">
            <a:solidFill>
              <a:schemeClr val="tx1"/>
            </a:solidFill>
          </a:ln>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51" name="TextBox 50">
            <a:extLst>
              <a:ext uri="{FF2B5EF4-FFF2-40B4-BE49-F238E27FC236}">
                <a16:creationId xmlns:a16="http://schemas.microsoft.com/office/drawing/2014/main" id="{9BEFC0EE-A189-4B33-9B7F-DE83BD0E7C05}"/>
              </a:ext>
            </a:extLst>
          </p:cNvPr>
          <p:cNvSpPr txBox="1"/>
          <p:nvPr/>
        </p:nvSpPr>
        <p:spPr>
          <a:xfrm>
            <a:off x="7643759" y="2673446"/>
            <a:ext cx="773321" cy="523220"/>
          </a:xfrm>
          <a:prstGeom prst="rect">
            <a:avLst/>
          </a:prstGeom>
          <a:noFill/>
          <a:ln w="19050">
            <a:solidFill>
              <a:schemeClr val="tx1"/>
            </a:solidFill>
          </a:ln>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53" name="TextBox 52">
            <a:extLst>
              <a:ext uri="{FF2B5EF4-FFF2-40B4-BE49-F238E27FC236}">
                <a16:creationId xmlns:a16="http://schemas.microsoft.com/office/drawing/2014/main" id="{D35F294E-D3CD-4FFF-A7E8-ED070B8250AD}"/>
              </a:ext>
            </a:extLst>
          </p:cNvPr>
          <p:cNvSpPr txBox="1"/>
          <p:nvPr/>
        </p:nvSpPr>
        <p:spPr>
          <a:xfrm>
            <a:off x="6272437" y="3597976"/>
            <a:ext cx="773321" cy="523220"/>
          </a:xfrm>
          <a:prstGeom prst="rect">
            <a:avLst/>
          </a:prstGeom>
          <a:noFill/>
          <a:ln w="19050">
            <a:solidFill>
              <a:schemeClr val="tx1"/>
            </a:solidFill>
          </a:ln>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62" name="TextBox 61">
            <a:extLst>
              <a:ext uri="{FF2B5EF4-FFF2-40B4-BE49-F238E27FC236}">
                <a16:creationId xmlns:a16="http://schemas.microsoft.com/office/drawing/2014/main" id="{73105235-5C07-4465-929F-7BA6ED0BCD28}"/>
              </a:ext>
            </a:extLst>
          </p:cNvPr>
          <p:cNvSpPr txBox="1"/>
          <p:nvPr/>
        </p:nvSpPr>
        <p:spPr>
          <a:xfrm>
            <a:off x="623888" y="5212628"/>
            <a:ext cx="7546718" cy="707886"/>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Complete these calculations and consider the difference between additive and multiplicative relationships. </a:t>
            </a:r>
          </a:p>
        </p:txBody>
      </p:sp>
    </p:spTree>
    <p:extLst>
      <p:ext uri="{BB962C8B-B14F-4D97-AF65-F5344CB8AC3E}">
        <p14:creationId xmlns:p14="http://schemas.microsoft.com/office/powerpoint/2010/main" val="342512936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6, Unit 1, Learning Outcome 4</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375100300"/>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4</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interpret and represent a part whole problem with 3 addends using a model</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4243633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6, Unit 1, Learning Outcome 4</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7" name="Picture Placeholder 6" descr="A picture containing text  Description automatically generated">
            <a:extLst>
              <a:ext uri="{FF2B5EF4-FFF2-40B4-BE49-F238E27FC236}">
                <a16:creationId xmlns:a16="http://schemas.microsoft.com/office/drawing/2014/main" id="{46A61F62-C0EA-4663-9D58-1F0D89B52E45}"/>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1.28 Common structures and the part-part-whole relationship</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3143730754"/>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2:1 – 2:4</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12-15</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147486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1.28 Common structures </a:t>
            </a:r>
            <a:r>
              <a:rPr lang="en-US" dirty="0"/>
              <a:t>– step 2:1</a:t>
            </a:r>
          </a:p>
        </p:txBody>
      </p:sp>
      <p:pic>
        <p:nvPicPr>
          <p:cNvPr id="4" name="Picture 3">
            <a:extLst>
              <a:ext uri="{FF2B5EF4-FFF2-40B4-BE49-F238E27FC236}">
                <a16:creationId xmlns:a16="http://schemas.microsoft.com/office/drawing/2014/main" id="{3DD86848-5663-4099-B2DC-C7106FACFAF5}"/>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5086350" y="4219260"/>
            <a:ext cx="5300696" cy="1246127"/>
          </a:xfrm>
          <a:prstGeom prst="rect">
            <a:avLst/>
          </a:prstGeom>
        </p:spPr>
      </p:pic>
      <p:graphicFrame>
        <p:nvGraphicFramePr>
          <p:cNvPr id="7" name="Table 6">
            <a:extLst>
              <a:ext uri="{FF2B5EF4-FFF2-40B4-BE49-F238E27FC236}">
                <a16:creationId xmlns:a16="http://schemas.microsoft.com/office/drawing/2014/main" id="{84A62A60-B451-4CE4-81A4-F72FAB9CF942}"/>
              </a:ext>
            </a:extLst>
          </p:cNvPr>
          <p:cNvGraphicFramePr>
            <a:graphicFrameLocks noGrp="1"/>
          </p:cNvGraphicFramePr>
          <p:nvPr/>
        </p:nvGraphicFramePr>
        <p:xfrm>
          <a:off x="3959763" y="967272"/>
          <a:ext cx="4272474" cy="2194560"/>
        </p:xfrm>
        <a:graphic>
          <a:graphicData uri="http://schemas.openxmlformats.org/drawingml/2006/table">
            <a:tbl>
              <a:tblPr firstRow="1" bandRow="1">
                <a:tableStyleId>{5C22544A-7EE6-4342-B048-85BDC9FD1C3A}</a:tableStyleId>
              </a:tblPr>
              <a:tblGrid>
                <a:gridCol w="2136237">
                  <a:extLst>
                    <a:ext uri="{9D8B030D-6E8A-4147-A177-3AD203B41FA5}">
                      <a16:colId xmlns:a16="http://schemas.microsoft.com/office/drawing/2014/main" val="20000"/>
                    </a:ext>
                  </a:extLst>
                </a:gridCol>
                <a:gridCol w="2136237">
                  <a:extLst>
                    <a:ext uri="{9D8B030D-6E8A-4147-A177-3AD203B41FA5}">
                      <a16:colId xmlns:a16="http://schemas.microsoft.com/office/drawing/2014/main" val="20001"/>
                    </a:ext>
                  </a:extLst>
                </a:gridCol>
              </a:tblGrid>
              <a:tr h="358074">
                <a:tc>
                  <a:txBody>
                    <a:bodyPr/>
                    <a:lstStyle/>
                    <a:p>
                      <a:pPr algn="ctr"/>
                      <a:r>
                        <a:rPr lang="en-GB" sz="2400" b="1" dirty="0">
                          <a:solidFill>
                            <a:schemeClr val="accent5">
                              <a:lumMod val="10000"/>
                            </a:schemeClr>
                          </a:solidFill>
                          <a:latin typeface="Myriad Pro" panose="020B0503030403020204" pitchFamily="34" charset="0"/>
                        </a:rPr>
                        <a:t>Year group</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8E2E8"/>
                    </a:solidFill>
                  </a:tcPr>
                </a:tc>
                <a:tc>
                  <a:txBody>
                    <a:bodyPr/>
                    <a:lstStyle/>
                    <a:p>
                      <a:pPr algn="ctr"/>
                      <a:r>
                        <a:rPr lang="en-GB" sz="2400" dirty="0">
                          <a:solidFill>
                            <a:schemeClr val="accent5">
                              <a:lumMod val="10000"/>
                            </a:schemeClr>
                          </a:solidFill>
                          <a:latin typeface="Myriad Pro" panose="020B0503030403020204" pitchFamily="34" charset="0"/>
                        </a:rPr>
                        <a:t>Number of children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8E2E8"/>
                    </a:solidFill>
                  </a:tcPr>
                </a:tc>
                <a:extLst>
                  <a:ext uri="{0D108BD9-81ED-4DB2-BD59-A6C34878D82A}">
                    <a16:rowId xmlns:a16="http://schemas.microsoft.com/office/drawing/2014/main" val="10000"/>
                  </a:ext>
                </a:extLst>
              </a:tr>
              <a:tr h="391638">
                <a:tc>
                  <a:txBody>
                    <a:bodyPr/>
                    <a:lstStyle/>
                    <a:p>
                      <a:r>
                        <a:rPr lang="en-GB" sz="2400" dirty="0">
                          <a:latin typeface="Myriad Pro" panose="020B0503030403020204" pitchFamily="34" charset="0"/>
                        </a:rPr>
                        <a:t>Reception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2400" dirty="0">
                          <a:latin typeface="Myriad Pro" panose="020B0503030403020204" pitchFamily="34" charset="0"/>
                        </a:rPr>
                        <a:t>60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391638">
                <a:tc>
                  <a:txBody>
                    <a:bodyPr/>
                    <a:lstStyle/>
                    <a:p>
                      <a:r>
                        <a:rPr lang="en-GB" sz="2400" dirty="0">
                          <a:latin typeface="Myriad Pro" panose="020B0503030403020204" pitchFamily="34" charset="0"/>
                        </a:rPr>
                        <a:t>Year 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2400" dirty="0">
                          <a:latin typeface="Myriad Pro" panose="020B0503030403020204" pitchFamily="34" charset="0"/>
                        </a:rPr>
                        <a:t>59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142745736"/>
                  </a:ext>
                </a:extLst>
              </a:tr>
              <a:tr h="391638">
                <a:tc>
                  <a:txBody>
                    <a:bodyPr/>
                    <a:lstStyle/>
                    <a:p>
                      <a:r>
                        <a:rPr lang="en-GB" sz="2400" dirty="0">
                          <a:latin typeface="Myriad Pro" panose="020B0503030403020204" pitchFamily="34" charset="0"/>
                        </a:rPr>
                        <a:t>Year 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2400" dirty="0">
                          <a:latin typeface="Myriad Pro" panose="020B0503030403020204" pitchFamily="34" charset="0"/>
                        </a:rPr>
                        <a:t>60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643893109"/>
                  </a:ext>
                </a:extLst>
              </a:tr>
            </a:tbl>
          </a:graphicData>
        </a:graphic>
      </p:graphicFrame>
      <p:pic>
        <p:nvPicPr>
          <p:cNvPr id="8" name="Picture 7">
            <a:extLst>
              <a:ext uri="{FF2B5EF4-FFF2-40B4-BE49-F238E27FC236}">
                <a16:creationId xmlns:a16="http://schemas.microsoft.com/office/drawing/2014/main" id="{BAAE2FE7-0C15-4BD8-B4E5-068B49D1BB23}"/>
              </a:ext>
            </a:extLst>
          </p:cNvPr>
          <p:cNvPicPr>
            <a:picLocks noChangeAspect="1"/>
          </p:cNvPicPr>
          <p:nvPr/>
        </p:nvPicPr>
        <p:blipFill rotWithShape="1">
          <a:blip r:embed="rId4">
            <a:extLst>
              <a:ext uri="{28A0092B-C50C-407E-A947-70E740481C1C}">
                <a14:useLocalDpi xmlns:a14="http://schemas.microsoft.com/office/drawing/2010/main" val="0"/>
              </a:ext>
            </a:extLst>
          </a:blip>
          <a:srcRect t="-247"/>
          <a:stretch/>
        </p:blipFill>
        <p:spPr>
          <a:xfrm>
            <a:off x="1692564" y="3585771"/>
            <a:ext cx="3278492" cy="2532153"/>
          </a:xfrm>
          <a:prstGeom prst="rect">
            <a:avLst/>
          </a:prstGeom>
        </p:spPr>
      </p:pic>
    </p:spTree>
    <p:extLst>
      <p:ext uri="{BB962C8B-B14F-4D97-AF65-F5344CB8AC3E}">
        <p14:creationId xmlns:p14="http://schemas.microsoft.com/office/powerpoint/2010/main" val="42362755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1.28 Common structures </a:t>
            </a:r>
            <a:r>
              <a:rPr lang="en-US" dirty="0"/>
              <a:t>– step 2:3</a:t>
            </a:r>
          </a:p>
        </p:txBody>
      </p:sp>
      <p:pic>
        <p:nvPicPr>
          <p:cNvPr id="5" name="Picture 4">
            <a:extLst>
              <a:ext uri="{FF2B5EF4-FFF2-40B4-BE49-F238E27FC236}">
                <a16:creationId xmlns:a16="http://schemas.microsoft.com/office/drawing/2014/main" id="{478B0B76-008F-4CFA-863C-B31AD9D4EC5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9715" y="909147"/>
            <a:ext cx="5112573" cy="3616211"/>
          </a:xfrm>
          <a:prstGeom prst="rect">
            <a:avLst/>
          </a:prstGeom>
        </p:spPr>
      </p:pic>
      <p:pic>
        <p:nvPicPr>
          <p:cNvPr id="9" name="Picture 8">
            <a:extLst>
              <a:ext uri="{FF2B5EF4-FFF2-40B4-BE49-F238E27FC236}">
                <a16:creationId xmlns:a16="http://schemas.microsoft.com/office/drawing/2014/main" id="{3289470F-BB88-499B-AB82-EB8D3992178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40969" y="4960993"/>
            <a:ext cx="4468720" cy="1015864"/>
          </a:xfrm>
          <a:prstGeom prst="rect">
            <a:avLst/>
          </a:prstGeom>
        </p:spPr>
      </p:pic>
      <p:pic>
        <p:nvPicPr>
          <p:cNvPr id="11" name="Picture 10">
            <a:extLst>
              <a:ext uri="{FF2B5EF4-FFF2-40B4-BE49-F238E27FC236}">
                <a16:creationId xmlns:a16="http://schemas.microsoft.com/office/drawing/2014/main" id="{8A99AD1D-B2B0-4E6C-9E8F-B5F6A77C2B8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46752" y="4956135"/>
            <a:ext cx="4468720" cy="1015864"/>
          </a:xfrm>
          <a:prstGeom prst="rect">
            <a:avLst/>
          </a:prstGeom>
        </p:spPr>
      </p:pic>
    </p:spTree>
    <p:extLst>
      <p:ext uri="{BB962C8B-B14F-4D97-AF65-F5344CB8AC3E}">
        <p14:creationId xmlns:p14="http://schemas.microsoft.com/office/powerpoint/2010/main" val="18275920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68BEBBBA-AD76-4C47-8E44-81D4F8483556}"/>
              </a:ext>
            </a:extLst>
          </p:cNvPr>
          <p:cNvSpPr>
            <a:spLocks noGrp="1"/>
          </p:cNvSpPr>
          <p:nvPr>
            <p:ph type="ftr" sz="quarter" idx="11"/>
          </p:nvPr>
        </p:nvSpPr>
        <p:spPr/>
        <p:txBody>
          <a:bodyPr/>
          <a:lstStyle/>
          <a:p>
            <a:pPr>
              <a:defRPr/>
            </a:pPr>
            <a:r>
              <a:rPr lang="en-GB" dirty="0"/>
              <a:t>Curriculum Prioritisation for Primary Maths</a:t>
            </a:r>
          </a:p>
        </p:txBody>
      </p:sp>
      <p:sp>
        <p:nvSpPr>
          <p:cNvPr id="5" name="Content Placeholder 10">
            <a:extLst>
              <a:ext uri="{FF2B5EF4-FFF2-40B4-BE49-F238E27FC236}">
                <a16:creationId xmlns:a16="http://schemas.microsoft.com/office/drawing/2014/main" id="{A4191577-7FB3-44A1-AC26-B90834750BC8}"/>
              </a:ext>
            </a:extLst>
          </p:cNvPr>
          <p:cNvSpPr txBox="1">
            <a:spLocks/>
          </p:cNvSpPr>
          <p:nvPr/>
        </p:nvSpPr>
        <p:spPr>
          <a:xfrm>
            <a:off x="594007" y="845820"/>
            <a:ext cx="11140163" cy="320838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buClr>
                <a:srgbClr val="585858"/>
              </a:buClr>
            </a:pPr>
            <a:r>
              <a:rPr lang="en-GB" b="0" i="0" dirty="0">
                <a:solidFill>
                  <a:schemeClr val="tx1">
                    <a:lumMod val="65000"/>
                    <a:lumOff val="35000"/>
                  </a:schemeClr>
                </a:solidFill>
                <a:effectLst/>
              </a:rPr>
              <a:t>The links below take you to the starting slide of each learning outcome.</a:t>
            </a:r>
          </a:p>
        </p:txBody>
      </p:sp>
      <p:graphicFrame>
        <p:nvGraphicFramePr>
          <p:cNvPr id="6" name="Table 5">
            <a:extLst>
              <a:ext uri="{FF2B5EF4-FFF2-40B4-BE49-F238E27FC236}">
                <a16:creationId xmlns:a16="http://schemas.microsoft.com/office/drawing/2014/main" id="{037BAE3D-75EB-48DC-9322-F1A247F8AE2E}"/>
              </a:ext>
            </a:extLst>
          </p:cNvPr>
          <p:cNvGraphicFramePr>
            <a:graphicFrameLocks noGrp="1"/>
          </p:cNvGraphicFramePr>
          <p:nvPr>
            <p:extLst>
              <p:ext uri="{D42A27DB-BD31-4B8C-83A1-F6EECF244321}">
                <p14:modId xmlns:p14="http://schemas.microsoft.com/office/powerpoint/2010/main" val="3280334546"/>
              </p:ext>
            </p:extLst>
          </p:nvPr>
        </p:nvGraphicFramePr>
        <p:xfrm>
          <a:off x="594008" y="1535029"/>
          <a:ext cx="10712127" cy="2541654"/>
        </p:xfrm>
        <a:graphic>
          <a:graphicData uri="http://schemas.openxmlformats.org/drawingml/2006/table">
            <a:tbl>
              <a:tblPr firstRow="1" bandRow="1">
                <a:tableStyleId>{5C22544A-7EE6-4342-B048-85BDC9FD1C3A}</a:tableStyleId>
              </a:tblPr>
              <a:tblGrid>
                <a:gridCol w="929630">
                  <a:extLst>
                    <a:ext uri="{9D8B030D-6E8A-4147-A177-3AD203B41FA5}">
                      <a16:colId xmlns:a16="http://schemas.microsoft.com/office/drawing/2014/main" val="507789682"/>
                    </a:ext>
                  </a:extLst>
                </a:gridCol>
                <a:gridCol w="9782497">
                  <a:extLst>
                    <a:ext uri="{9D8B030D-6E8A-4147-A177-3AD203B41FA5}">
                      <a16:colId xmlns:a16="http://schemas.microsoft.com/office/drawing/2014/main" val="1182114759"/>
                    </a:ext>
                  </a:extLst>
                </a:gridCol>
              </a:tblGrid>
              <a:tr h="370840">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7</a:t>
                      </a:r>
                    </a:p>
                  </a:txBody>
                  <a:tcPr anchor="ctr">
                    <a:solidFill>
                      <a:srgbClr val="E5F3F2"/>
                    </a:solidFill>
                  </a:tcPr>
                </a:tc>
                <a:tc>
                  <a:txBody>
                    <a:bodyPr/>
                    <a:lstStyle/>
                    <a:p>
                      <a:pPr>
                        <a:lnSpc>
                          <a:spcPct val="120000"/>
                        </a:lnSpc>
                        <a:buClr>
                          <a:srgbClr val="585858"/>
                        </a:buClr>
                      </a:pPr>
                      <a:r>
                        <a:rPr lang="en-GB" sz="2000" b="0" u="none" strike="noStrike" dirty="0">
                          <a:solidFill>
                            <a:schemeClr val="tx1">
                              <a:lumMod val="65000"/>
                              <a:lumOff val="35000"/>
                            </a:schemeClr>
                          </a:solidFill>
                          <a:effectLst/>
                          <a:latin typeface="Arial" panose="020B0604020202020204" pitchFamily="34" charset="0"/>
                          <a:cs typeface="Arial" panose="020B0604020202020204" pitchFamily="34" charset="0"/>
                          <a:hlinkClick r:id="rId3" action="ppaction://hlinksldjump"/>
                        </a:rPr>
                        <a:t>Pupils calculate the value of a missing part (1) </a:t>
                      </a:r>
                      <a:endParaRPr lang="en-GB" sz="2000" b="0" u="none" strike="noStrike" dirty="0">
                        <a:solidFill>
                          <a:schemeClr val="tx1">
                            <a:lumMod val="65000"/>
                            <a:lumOff val="35000"/>
                          </a:schemeClr>
                        </a:solidFill>
                        <a:effectLst/>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1814327038"/>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8</a:t>
                      </a:r>
                    </a:p>
                  </a:txBody>
                  <a:tcPr anchor="ctr">
                    <a:solidFill>
                      <a:srgbClr val="E5F3F2"/>
                    </a:solidFill>
                  </a:tcPr>
                </a:tc>
                <a:tc>
                  <a:txBody>
                    <a:bodyPr/>
                    <a:lstStyle/>
                    <a:p>
                      <a:pPr>
                        <a:lnSpc>
                          <a:spcPct val="120000"/>
                        </a:lnSpc>
                        <a:buClr>
                          <a:srgbClr val="585858"/>
                        </a:buClr>
                      </a:pPr>
                      <a:r>
                        <a:rPr lang="en-GB" sz="2000" b="0" u="none" strike="noStrike" dirty="0">
                          <a:solidFill>
                            <a:schemeClr val="tx1">
                              <a:lumMod val="65000"/>
                              <a:lumOff val="35000"/>
                            </a:schemeClr>
                          </a:solidFill>
                          <a:effectLst/>
                          <a:latin typeface="Arial" panose="020B0604020202020204" pitchFamily="34" charset="0"/>
                          <a:cs typeface="Arial" panose="020B0604020202020204" pitchFamily="34" charset="0"/>
                          <a:hlinkClick r:id="rId4" action="ppaction://hlinksldjump"/>
                        </a:rPr>
                        <a:t>Pupils calculate the value of a missing part (2) </a:t>
                      </a:r>
                      <a:endParaRPr lang="en-GB" sz="2000" b="0" u="none" strike="noStrike" dirty="0">
                        <a:solidFill>
                          <a:schemeClr val="tx1">
                            <a:lumMod val="65000"/>
                            <a:lumOff val="35000"/>
                          </a:schemeClr>
                        </a:solidFill>
                        <a:effectLst/>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586604893"/>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9</a:t>
                      </a:r>
                    </a:p>
                  </a:txBody>
                  <a:tcPr anchor="ctr">
                    <a:solidFill>
                      <a:srgbClr val="E5F3F2"/>
                    </a:solidFill>
                  </a:tcPr>
                </a:tc>
                <a:tc>
                  <a:txBody>
                    <a:bodyPr/>
                    <a:lstStyle/>
                    <a:p>
                      <a:pPr>
                        <a:lnSpc>
                          <a:spcPct val="120000"/>
                        </a:lnSpc>
                        <a:buClr>
                          <a:srgbClr val="585858"/>
                        </a:buClr>
                      </a:pPr>
                      <a:r>
                        <a:rPr lang="en-GB" sz="2000" b="0" u="none" strike="noStrike" dirty="0">
                          <a:solidFill>
                            <a:schemeClr val="tx1">
                              <a:lumMod val="65000"/>
                              <a:lumOff val="35000"/>
                            </a:schemeClr>
                          </a:solidFill>
                          <a:effectLst/>
                          <a:latin typeface="Arial" panose="020B0604020202020204" pitchFamily="34" charset="0"/>
                          <a:cs typeface="Arial" panose="020B0604020202020204" pitchFamily="34" charset="0"/>
                          <a:hlinkClick r:id="rId5" action="ppaction://hlinksldjump"/>
                        </a:rPr>
                        <a:t>Pupils correctly represent an equation in a part-whole model</a:t>
                      </a:r>
                      <a:endParaRPr lang="en-GB" sz="2000" b="0" u="none" strike="noStrike" dirty="0">
                        <a:solidFill>
                          <a:schemeClr val="tx1">
                            <a:lumMod val="65000"/>
                            <a:lumOff val="35000"/>
                          </a:schemeClr>
                        </a:solidFill>
                        <a:effectLst/>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3316485081"/>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10</a:t>
                      </a:r>
                    </a:p>
                  </a:txBody>
                  <a:tcPr anchor="ctr">
                    <a:solidFill>
                      <a:srgbClr val="E5F3F2"/>
                    </a:solidFill>
                  </a:tcPr>
                </a:tc>
                <a:tc>
                  <a:txBody>
                    <a:bodyPr/>
                    <a:lstStyle/>
                    <a:p>
                      <a:pPr>
                        <a:lnSpc>
                          <a:spcPct val="120000"/>
                        </a:lnSpc>
                        <a:buClr>
                          <a:srgbClr val="585858"/>
                        </a:buClr>
                      </a:pPr>
                      <a:r>
                        <a:rPr lang="en-GB" sz="2000" b="0" u="none" strike="noStrike" dirty="0">
                          <a:solidFill>
                            <a:schemeClr val="tx1">
                              <a:lumMod val="65000"/>
                              <a:lumOff val="35000"/>
                            </a:schemeClr>
                          </a:solidFill>
                          <a:effectLst/>
                          <a:latin typeface="Arial" panose="020B0604020202020204" pitchFamily="34" charset="0"/>
                          <a:cs typeface="Arial" panose="020B0604020202020204" pitchFamily="34" charset="0"/>
                          <a:hlinkClick r:id="rId6" action="ppaction://hlinksldjump"/>
                        </a:rPr>
                        <a:t>Pupils explain how adjusting both addends affects the sum (2 digit numbers)</a:t>
                      </a:r>
                      <a:endParaRPr lang="en-GB" sz="2000" b="0" u="none" strike="noStrike" dirty="0">
                        <a:solidFill>
                          <a:schemeClr val="tx1">
                            <a:lumMod val="65000"/>
                            <a:lumOff val="35000"/>
                          </a:schemeClr>
                        </a:solidFill>
                        <a:effectLst/>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4015461906"/>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11</a:t>
                      </a:r>
                    </a:p>
                  </a:txBody>
                  <a:tcPr anchor="ctr">
                    <a:solidFill>
                      <a:srgbClr val="E5F3F2"/>
                    </a:solidFill>
                  </a:tcPr>
                </a:tc>
                <a:tc>
                  <a:txBody>
                    <a:bodyPr/>
                    <a:lstStyle/>
                    <a:p>
                      <a:pPr>
                        <a:lnSpc>
                          <a:spcPct val="120000"/>
                        </a:lnSpc>
                        <a:buClr>
                          <a:srgbClr val="585858"/>
                        </a:buClr>
                      </a:pPr>
                      <a:r>
                        <a:rPr lang="en-GB" sz="2000" b="0" u="none" strike="noStrike" dirty="0">
                          <a:solidFill>
                            <a:schemeClr val="tx1">
                              <a:lumMod val="65000"/>
                              <a:lumOff val="35000"/>
                            </a:schemeClr>
                          </a:solidFill>
                          <a:effectLst/>
                          <a:latin typeface="Arial" panose="020B0604020202020204" pitchFamily="34" charset="0"/>
                          <a:cs typeface="Arial" panose="020B0604020202020204" pitchFamily="34" charset="0"/>
                          <a:hlinkClick r:id="rId7" action="ppaction://hlinksldjump"/>
                        </a:rPr>
                        <a:t>Pupils explain how adjusting both addends affects the sum (decimal fractions)</a:t>
                      </a:r>
                      <a:endParaRPr lang="en-GB" sz="2000" b="0" u="none" strike="noStrike" dirty="0">
                        <a:solidFill>
                          <a:schemeClr val="tx1">
                            <a:lumMod val="65000"/>
                            <a:lumOff val="35000"/>
                          </a:schemeClr>
                        </a:solidFill>
                        <a:effectLst/>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807959847"/>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12</a:t>
                      </a:r>
                    </a:p>
                  </a:txBody>
                  <a:tcPr anchor="ctr">
                    <a:solidFill>
                      <a:srgbClr val="E5F3F2"/>
                    </a:solidFill>
                  </a:tcPr>
                </a:tc>
                <a:tc>
                  <a:txBody>
                    <a:bodyPr/>
                    <a:lstStyle/>
                    <a:p>
                      <a:pPr>
                        <a:lnSpc>
                          <a:spcPct val="120000"/>
                        </a:lnSpc>
                        <a:buClr>
                          <a:srgbClr val="585858"/>
                        </a:buClr>
                      </a:pPr>
                      <a:r>
                        <a:rPr lang="en-GB" sz="2000" b="0" u="none" strike="noStrike" dirty="0">
                          <a:solidFill>
                            <a:schemeClr val="tx1">
                              <a:lumMod val="65000"/>
                              <a:lumOff val="35000"/>
                            </a:schemeClr>
                          </a:solidFill>
                          <a:effectLst/>
                          <a:latin typeface="Arial" panose="020B0604020202020204" pitchFamily="34" charset="0"/>
                          <a:cs typeface="Arial" panose="020B0604020202020204" pitchFamily="34" charset="0"/>
                          <a:hlinkClick r:id="rId8" action="ppaction://hlinksldjump"/>
                        </a:rPr>
                        <a:t>Pupils use the ‘same sum’ rule to balance equations</a:t>
                      </a:r>
                      <a:endParaRPr lang="en-GB" sz="2000" b="0" u="none" strike="noStrike" dirty="0">
                        <a:solidFill>
                          <a:schemeClr val="tx1">
                            <a:lumMod val="65000"/>
                            <a:lumOff val="35000"/>
                          </a:schemeClr>
                        </a:solidFill>
                        <a:effectLst/>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2548147114"/>
                  </a:ext>
                </a:extLst>
              </a:tr>
            </a:tbl>
          </a:graphicData>
        </a:graphic>
      </p:graphicFrame>
      <p:sp>
        <p:nvSpPr>
          <p:cNvPr id="7" name="Action Button: Return 6">
            <a:hlinkClick r:id="rId9" action="ppaction://hlinksldjump" highlightClick="1"/>
            <a:extLst>
              <a:ext uri="{FF2B5EF4-FFF2-40B4-BE49-F238E27FC236}">
                <a16:creationId xmlns:a16="http://schemas.microsoft.com/office/drawing/2014/main" id="{2570C625-E476-4A8C-BF3D-99D1E479925B}"/>
              </a:ext>
            </a:extLst>
          </p:cNvPr>
          <p:cNvSpPr/>
          <p:nvPr/>
        </p:nvSpPr>
        <p:spPr>
          <a:xfrm>
            <a:off x="594007" y="5480202"/>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8CEE4455-BFAA-47B1-A1C6-8DC3C9CE865C}"/>
              </a:ext>
            </a:extLst>
          </p:cNvPr>
          <p:cNvSpPr txBox="1"/>
          <p:nvPr/>
        </p:nvSpPr>
        <p:spPr>
          <a:xfrm>
            <a:off x="1382041" y="5429370"/>
            <a:ext cx="10352129" cy="461665"/>
          </a:xfrm>
          <a:prstGeom prst="rect">
            <a:avLst/>
          </a:prstGeom>
          <a:noFill/>
        </p:spPr>
        <p:txBody>
          <a:bodyPr wrap="square" rtlCol="0">
            <a:spAutoFit/>
          </a:bodyPr>
          <a:lstStyle/>
          <a:p>
            <a:r>
              <a:rPr lang="en-GB" sz="2400" dirty="0">
                <a:solidFill>
                  <a:schemeClr val="tx1">
                    <a:lumMod val="65000"/>
                    <a:lumOff val="35000"/>
                  </a:schemeClr>
                </a:solidFill>
                <a:latin typeface="Arial" panose="020B0604020202020204" pitchFamily="34" charset="0"/>
                <a:cs typeface="Arial" panose="020B0604020202020204" pitchFamily="34" charset="0"/>
              </a:rPr>
              <a:t>Click the arrow button to return to this Contents slide.</a:t>
            </a:r>
          </a:p>
        </p:txBody>
      </p:sp>
      <p:sp>
        <p:nvSpPr>
          <p:cNvPr id="4" name="Title 3">
            <a:extLst>
              <a:ext uri="{FF2B5EF4-FFF2-40B4-BE49-F238E27FC236}">
                <a16:creationId xmlns:a16="http://schemas.microsoft.com/office/drawing/2014/main" id="{EB238C35-3C03-4D16-99F1-BBF34DEA3727}"/>
              </a:ext>
            </a:extLst>
          </p:cNvPr>
          <p:cNvSpPr>
            <a:spLocks noGrp="1"/>
          </p:cNvSpPr>
          <p:nvPr>
            <p:ph type="title" idx="4294967295"/>
          </p:nvPr>
        </p:nvSpPr>
        <p:spPr>
          <a:xfrm>
            <a:off x="594008" y="246063"/>
            <a:ext cx="11140163" cy="426170"/>
          </a:xfrm>
        </p:spPr>
        <p:txBody>
          <a:bodyPr>
            <a:normAutofit fontScale="90000"/>
          </a:bodyPr>
          <a:lstStyle/>
          <a:p>
            <a:r>
              <a:rPr lang="en-GB" dirty="0">
                <a:solidFill>
                  <a:schemeClr val="bg1"/>
                </a:solidFill>
              </a:rPr>
              <a:t>Contents</a:t>
            </a:r>
          </a:p>
        </p:txBody>
      </p:sp>
    </p:spTree>
    <p:extLst>
      <p:ext uri="{BB962C8B-B14F-4D97-AF65-F5344CB8AC3E}">
        <p14:creationId xmlns:p14="http://schemas.microsoft.com/office/powerpoint/2010/main" val="189344684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1.28 Common structures </a:t>
            </a:r>
            <a:r>
              <a:rPr lang="en-US" dirty="0"/>
              <a:t>– step 2:4</a:t>
            </a:r>
          </a:p>
        </p:txBody>
      </p:sp>
      <p:pic>
        <p:nvPicPr>
          <p:cNvPr id="4" name="Picture 3">
            <a:extLst>
              <a:ext uri="{FF2B5EF4-FFF2-40B4-BE49-F238E27FC236}">
                <a16:creationId xmlns:a16="http://schemas.microsoft.com/office/drawing/2014/main" id="{C6445AA5-29D6-456C-B9EA-F02AC19056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08527" y="2522537"/>
            <a:ext cx="7974949" cy="1812926"/>
          </a:xfrm>
          <a:prstGeom prst="rect">
            <a:avLst/>
          </a:prstGeom>
        </p:spPr>
      </p:pic>
    </p:spTree>
    <p:extLst>
      <p:ext uri="{BB962C8B-B14F-4D97-AF65-F5344CB8AC3E}">
        <p14:creationId xmlns:p14="http://schemas.microsoft.com/office/powerpoint/2010/main" val="207232122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6, Unit 1, Learning Outcome 5</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911667401"/>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5</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create stories to correctly match a structure presented in a model</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6190651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6, Unit 1, Learning Outcome 5</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7" name="Picture Placeholder 6" descr="A picture containing text  Description automatically generated">
            <a:extLst>
              <a:ext uri="{FF2B5EF4-FFF2-40B4-BE49-F238E27FC236}">
                <a16:creationId xmlns:a16="http://schemas.microsoft.com/office/drawing/2014/main" id="{46A61F62-C0EA-4663-9D58-1F0D89B52E45}"/>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1.28 Common structures and the part-part-whole relationship</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3535834625"/>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2:5 – 2:6</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16</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7313737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1.28 Common structures </a:t>
            </a:r>
            <a:r>
              <a:rPr lang="en-US" dirty="0"/>
              <a:t>– step 2:5</a:t>
            </a:r>
          </a:p>
        </p:txBody>
      </p:sp>
      <p:sp>
        <p:nvSpPr>
          <p:cNvPr id="4" name="TextBox 3">
            <a:extLst>
              <a:ext uri="{FF2B5EF4-FFF2-40B4-BE49-F238E27FC236}">
                <a16:creationId xmlns:a16="http://schemas.microsoft.com/office/drawing/2014/main" id="{5734ED29-09F5-4A4A-AD26-C19A575D771C}"/>
              </a:ext>
            </a:extLst>
          </p:cNvPr>
          <p:cNvSpPr txBox="1"/>
          <p:nvPr/>
        </p:nvSpPr>
        <p:spPr>
          <a:xfrm>
            <a:off x="4370868" y="2963520"/>
            <a:ext cx="1944763" cy="461665"/>
          </a:xfrm>
          <a:prstGeom prst="rect">
            <a:avLst/>
          </a:prstGeom>
          <a:noFill/>
        </p:spPr>
        <p:txBody>
          <a:bodyPr wrap="none" rtlCol="0">
            <a:spAutoFit/>
          </a:bodyPr>
          <a:lstStyle/>
          <a:p>
            <a:pPr algn="ctr"/>
            <a:r>
              <a:rPr lang="en-GB" sz="2400" dirty="0">
                <a:latin typeface="Myriad Pro" panose="020B0703030403020204" pitchFamily="34" charset="0"/>
              </a:rPr>
              <a:t>30 + 20 + 55</a:t>
            </a:r>
            <a:endParaRPr lang="en-GB" sz="2400" dirty="0">
              <a:latin typeface="Myriad Pro" panose="020B0703030403020204" pitchFamily="34" charset="0"/>
              <a:cs typeface="Myanmar Text" panose="020B0502040204020203" pitchFamily="34" charset="0"/>
            </a:endParaRPr>
          </a:p>
        </p:txBody>
      </p:sp>
      <p:sp>
        <p:nvSpPr>
          <p:cNvPr id="6" name="TextBox 5">
            <a:extLst>
              <a:ext uri="{FF2B5EF4-FFF2-40B4-BE49-F238E27FC236}">
                <a16:creationId xmlns:a16="http://schemas.microsoft.com/office/drawing/2014/main" id="{F356347F-5003-4985-A68A-9F274AAF93C0}"/>
              </a:ext>
            </a:extLst>
          </p:cNvPr>
          <p:cNvSpPr txBox="1"/>
          <p:nvPr/>
        </p:nvSpPr>
        <p:spPr>
          <a:xfrm>
            <a:off x="6336041" y="2963519"/>
            <a:ext cx="1526380" cy="461665"/>
          </a:xfrm>
          <a:prstGeom prst="rect">
            <a:avLst/>
          </a:prstGeom>
          <a:noFill/>
        </p:spPr>
        <p:txBody>
          <a:bodyPr wrap="none" rtlCol="0">
            <a:spAutoFit/>
          </a:bodyPr>
          <a:lstStyle/>
          <a:p>
            <a:pPr algn="ctr"/>
            <a:r>
              <a:rPr lang="en-GB" sz="2400" dirty="0">
                <a:latin typeface="Myriad Pro" panose="020B0703030403020204" pitchFamily="34" charset="0"/>
              </a:rPr>
              <a:t>= 50 + 55</a:t>
            </a:r>
            <a:endParaRPr lang="en-GB" sz="2400" dirty="0">
              <a:latin typeface="Myriad Pro" panose="020B0703030403020204" pitchFamily="34" charset="0"/>
              <a:cs typeface="Myanmar Text" panose="020B0502040204020203" pitchFamily="34" charset="0"/>
            </a:endParaRPr>
          </a:p>
        </p:txBody>
      </p:sp>
      <p:sp>
        <p:nvSpPr>
          <p:cNvPr id="7" name="TextBox 6">
            <a:extLst>
              <a:ext uri="{FF2B5EF4-FFF2-40B4-BE49-F238E27FC236}">
                <a16:creationId xmlns:a16="http://schemas.microsoft.com/office/drawing/2014/main" id="{ADA81B95-3579-4262-9C9C-E96C9C6650BE}"/>
              </a:ext>
            </a:extLst>
          </p:cNvPr>
          <p:cNvSpPr txBox="1"/>
          <p:nvPr/>
        </p:nvSpPr>
        <p:spPr>
          <a:xfrm>
            <a:off x="6336041" y="3331826"/>
            <a:ext cx="979755" cy="461665"/>
          </a:xfrm>
          <a:prstGeom prst="rect">
            <a:avLst/>
          </a:prstGeom>
          <a:noFill/>
        </p:spPr>
        <p:txBody>
          <a:bodyPr wrap="none" rtlCol="0">
            <a:spAutoFit/>
          </a:bodyPr>
          <a:lstStyle/>
          <a:p>
            <a:pPr algn="ctr"/>
            <a:r>
              <a:rPr lang="en-GB" sz="2400" dirty="0">
                <a:latin typeface="Myriad Pro" panose="020B0703030403020204" pitchFamily="34" charset="0"/>
              </a:rPr>
              <a:t>= 105</a:t>
            </a:r>
            <a:endParaRPr lang="en-GB" sz="2400" dirty="0">
              <a:latin typeface="Myriad Pro" panose="020B0703030403020204" pitchFamily="34" charset="0"/>
              <a:cs typeface="Myanmar Text" panose="020B0502040204020203" pitchFamily="34" charset="0"/>
            </a:endParaRPr>
          </a:p>
        </p:txBody>
      </p:sp>
      <p:cxnSp>
        <p:nvCxnSpPr>
          <p:cNvPr id="8" name="Straight Connector 7">
            <a:extLst>
              <a:ext uri="{FF2B5EF4-FFF2-40B4-BE49-F238E27FC236}">
                <a16:creationId xmlns:a16="http://schemas.microsoft.com/office/drawing/2014/main" id="{4BA64750-E782-40C3-9F7F-78DDB121E71A}"/>
              </a:ext>
            </a:extLst>
          </p:cNvPr>
          <p:cNvCxnSpPr>
            <a:cxnSpLocks/>
          </p:cNvCxnSpPr>
          <p:nvPr/>
        </p:nvCxnSpPr>
        <p:spPr>
          <a:xfrm flipH="1">
            <a:off x="6804036" y="3707130"/>
            <a:ext cx="129542" cy="277784"/>
          </a:xfrm>
          <a:prstGeom prst="line">
            <a:avLst/>
          </a:prstGeom>
          <a:ln w="28575"/>
        </p:spPr>
        <p:style>
          <a:lnRef idx="1">
            <a:schemeClr val="dk1"/>
          </a:lnRef>
          <a:fillRef idx="0">
            <a:schemeClr val="dk1"/>
          </a:fillRef>
          <a:effectRef idx="0">
            <a:schemeClr val="dk1"/>
          </a:effectRef>
          <a:fontRef idx="minor">
            <a:schemeClr val="tx1"/>
          </a:fontRef>
        </p:style>
      </p:cxnSp>
      <p:cxnSp>
        <p:nvCxnSpPr>
          <p:cNvPr id="9" name="Straight Connector 8">
            <a:extLst>
              <a:ext uri="{FF2B5EF4-FFF2-40B4-BE49-F238E27FC236}">
                <a16:creationId xmlns:a16="http://schemas.microsoft.com/office/drawing/2014/main" id="{784537D0-1407-4C8D-9FA7-563C9F1EF83D}"/>
              </a:ext>
            </a:extLst>
          </p:cNvPr>
          <p:cNvCxnSpPr>
            <a:cxnSpLocks/>
          </p:cNvCxnSpPr>
          <p:nvPr/>
        </p:nvCxnSpPr>
        <p:spPr>
          <a:xfrm>
            <a:off x="7055496" y="3714750"/>
            <a:ext cx="114300" cy="274350"/>
          </a:xfrm>
          <a:prstGeom prst="line">
            <a:avLst/>
          </a:prstGeom>
          <a:ln w="28575"/>
        </p:spPr>
        <p:style>
          <a:lnRef idx="1">
            <a:schemeClr val="dk1"/>
          </a:lnRef>
          <a:fillRef idx="0">
            <a:schemeClr val="dk1"/>
          </a:fillRef>
          <a:effectRef idx="0">
            <a:schemeClr val="dk1"/>
          </a:effectRef>
          <a:fontRef idx="minor">
            <a:schemeClr val="tx1"/>
          </a:fontRef>
        </p:style>
      </p:cxnSp>
      <p:sp>
        <p:nvSpPr>
          <p:cNvPr id="24" name="TextBox 23">
            <a:extLst>
              <a:ext uri="{FF2B5EF4-FFF2-40B4-BE49-F238E27FC236}">
                <a16:creationId xmlns:a16="http://schemas.microsoft.com/office/drawing/2014/main" id="{0E4236AE-CD58-49DB-AC70-FE94283514AA}"/>
              </a:ext>
            </a:extLst>
          </p:cNvPr>
          <p:cNvSpPr txBox="1"/>
          <p:nvPr/>
        </p:nvSpPr>
        <p:spPr>
          <a:xfrm>
            <a:off x="6500294" y="3976378"/>
            <a:ext cx="527709" cy="461665"/>
          </a:xfrm>
          <a:prstGeom prst="rect">
            <a:avLst/>
          </a:prstGeom>
          <a:noFill/>
        </p:spPr>
        <p:txBody>
          <a:bodyPr wrap="none" rtlCol="0">
            <a:spAutoFit/>
          </a:bodyPr>
          <a:lstStyle/>
          <a:p>
            <a:pPr algn="ctr"/>
            <a:r>
              <a:rPr lang="en-GB" sz="2400" dirty="0">
                <a:latin typeface="Myriad Pro" panose="020B0703030403020204" pitchFamily="34" charset="0"/>
              </a:rPr>
              <a:t>60</a:t>
            </a:r>
            <a:endParaRPr lang="en-GB" sz="2400" dirty="0">
              <a:latin typeface="Myriad Pro" panose="020B0703030403020204" pitchFamily="34" charset="0"/>
              <a:cs typeface="Myanmar Text" panose="020B0502040204020203" pitchFamily="34" charset="0"/>
            </a:endParaRPr>
          </a:p>
        </p:txBody>
      </p:sp>
      <p:sp>
        <p:nvSpPr>
          <p:cNvPr id="25" name="TextBox 24">
            <a:extLst>
              <a:ext uri="{FF2B5EF4-FFF2-40B4-BE49-F238E27FC236}">
                <a16:creationId xmlns:a16="http://schemas.microsoft.com/office/drawing/2014/main" id="{973E1EC8-CBA1-432B-BA3A-C4F8609BDA2D}"/>
              </a:ext>
            </a:extLst>
          </p:cNvPr>
          <p:cNvSpPr txBox="1"/>
          <p:nvPr/>
        </p:nvSpPr>
        <p:spPr>
          <a:xfrm>
            <a:off x="6986953" y="3976377"/>
            <a:ext cx="518091" cy="461665"/>
          </a:xfrm>
          <a:prstGeom prst="rect">
            <a:avLst/>
          </a:prstGeom>
          <a:noFill/>
        </p:spPr>
        <p:txBody>
          <a:bodyPr wrap="none" rtlCol="0">
            <a:spAutoFit/>
          </a:bodyPr>
          <a:lstStyle/>
          <a:p>
            <a:pPr algn="ctr"/>
            <a:r>
              <a:rPr lang="en-GB" sz="2400" dirty="0">
                <a:latin typeface="Myriad Pro" panose="020B0703030403020204" pitchFamily="34" charset="0"/>
              </a:rPr>
              <a:t>45</a:t>
            </a:r>
            <a:endParaRPr lang="en-GB" sz="2400" dirty="0">
              <a:latin typeface="Myriad Pro" panose="020B0703030403020204" pitchFamily="34" charset="0"/>
              <a:cs typeface="Myanmar Text" panose="020B0502040204020203" pitchFamily="34" charset="0"/>
            </a:endParaRPr>
          </a:p>
        </p:txBody>
      </p:sp>
      <p:sp>
        <p:nvSpPr>
          <p:cNvPr id="26" name="TextBox 25">
            <a:extLst>
              <a:ext uri="{FF2B5EF4-FFF2-40B4-BE49-F238E27FC236}">
                <a16:creationId xmlns:a16="http://schemas.microsoft.com/office/drawing/2014/main" id="{DB56BC89-48E8-4DD8-9AEA-37E2DE012333}"/>
              </a:ext>
            </a:extLst>
          </p:cNvPr>
          <p:cNvSpPr txBox="1"/>
          <p:nvPr/>
        </p:nvSpPr>
        <p:spPr>
          <a:xfrm>
            <a:off x="6336041" y="4337665"/>
            <a:ext cx="2161169" cy="461665"/>
          </a:xfrm>
          <a:prstGeom prst="rect">
            <a:avLst/>
          </a:prstGeom>
          <a:noFill/>
        </p:spPr>
        <p:txBody>
          <a:bodyPr wrap="none" rtlCol="0">
            <a:spAutoFit/>
          </a:bodyPr>
          <a:lstStyle/>
          <a:p>
            <a:pPr algn="ctr"/>
            <a:r>
              <a:rPr lang="en-GB" sz="2400" dirty="0">
                <a:latin typeface="Myriad Pro" panose="020B0703030403020204" pitchFamily="34" charset="0"/>
              </a:rPr>
              <a:t>= 1 hr 45 mins</a:t>
            </a:r>
            <a:endParaRPr lang="en-GB" sz="2400" dirty="0">
              <a:latin typeface="Myriad Pro" panose="020B0703030403020204" pitchFamily="34" charset="0"/>
              <a:cs typeface="Myanmar Text" panose="020B0502040204020203" pitchFamily="34" charset="0"/>
            </a:endParaRPr>
          </a:p>
        </p:txBody>
      </p:sp>
      <p:sp>
        <p:nvSpPr>
          <p:cNvPr id="27" name="TextBox 26">
            <a:extLst>
              <a:ext uri="{FF2B5EF4-FFF2-40B4-BE49-F238E27FC236}">
                <a16:creationId xmlns:a16="http://schemas.microsoft.com/office/drawing/2014/main" id="{6B815BE7-F6D8-4DB9-B9AD-985F9AF7BBE6}"/>
              </a:ext>
            </a:extLst>
          </p:cNvPr>
          <p:cNvSpPr txBox="1"/>
          <p:nvPr/>
        </p:nvSpPr>
        <p:spPr>
          <a:xfrm>
            <a:off x="4711059" y="5062136"/>
            <a:ext cx="1778051" cy="461665"/>
          </a:xfrm>
          <a:prstGeom prst="rect">
            <a:avLst/>
          </a:prstGeom>
          <a:noFill/>
        </p:spPr>
        <p:txBody>
          <a:bodyPr wrap="none" rtlCol="0">
            <a:spAutoFit/>
          </a:bodyPr>
          <a:lstStyle/>
          <a:p>
            <a:pPr algn="ctr"/>
            <a:r>
              <a:rPr lang="en-GB" sz="2400" dirty="0">
                <a:latin typeface="Myriad Pro" panose="020B0703030403020204" pitchFamily="34" charset="0"/>
              </a:rPr>
              <a:t>55 + 5 = 60</a:t>
            </a:r>
            <a:endParaRPr lang="en-GB" sz="2400" dirty="0">
              <a:latin typeface="Myriad Pro" panose="020B0703030403020204" pitchFamily="34" charset="0"/>
              <a:cs typeface="Myanmar Text" panose="020B0502040204020203" pitchFamily="34" charset="0"/>
            </a:endParaRPr>
          </a:p>
        </p:txBody>
      </p:sp>
      <p:sp>
        <p:nvSpPr>
          <p:cNvPr id="28" name="TextBox 27">
            <a:extLst>
              <a:ext uri="{FF2B5EF4-FFF2-40B4-BE49-F238E27FC236}">
                <a16:creationId xmlns:a16="http://schemas.microsoft.com/office/drawing/2014/main" id="{C71F9493-0C75-42BB-9A57-B70569951525}"/>
              </a:ext>
            </a:extLst>
          </p:cNvPr>
          <p:cNvSpPr txBox="1"/>
          <p:nvPr/>
        </p:nvSpPr>
        <p:spPr>
          <a:xfrm>
            <a:off x="4710248" y="5462599"/>
            <a:ext cx="1944763" cy="461665"/>
          </a:xfrm>
          <a:prstGeom prst="rect">
            <a:avLst/>
          </a:prstGeom>
          <a:noFill/>
        </p:spPr>
        <p:txBody>
          <a:bodyPr wrap="none" rtlCol="0">
            <a:spAutoFit/>
          </a:bodyPr>
          <a:lstStyle/>
          <a:p>
            <a:pPr algn="ctr"/>
            <a:r>
              <a:rPr lang="en-GB" sz="2400" dirty="0">
                <a:latin typeface="Myriad Pro" panose="020B0703030403020204" pitchFamily="34" charset="0"/>
              </a:rPr>
              <a:t>30 + 15 = 45</a:t>
            </a:r>
            <a:endParaRPr lang="en-GB" sz="2400" dirty="0">
              <a:latin typeface="Myriad Pro" panose="020B0703030403020204" pitchFamily="34" charset="0"/>
              <a:cs typeface="Myanmar Text" panose="020B0502040204020203" pitchFamily="34" charset="0"/>
            </a:endParaRPr>
          </a:p>
        </p:txBody>
      </p:sp>
      <p:sp>
        <p:nvSpPr>
          <p:cNvPr id="29" name="TextBox 28">
            <a:extLst>
              <a:ext uri="{FF2B5EF4-FFF2-40B4-BE49-F238E27FC236}">
                <a16:creationId xmlns:a16="http://schemas.microsoft.com/office/drawing/2014/main" id="{E1D85CF0-0074-42C7-91B4-D93770DD72C5}"/>
              </a:ext>
            </a:extLst>
          </p:cNvPr>
          <p:cNvSpPr txBox="1"/>
          <p:nvPr/>
        </p:nvSpPr>
        <p:spPr>
          <a:xfrm>
            <a:off x="6896586" y="5277135"/>
            <a:ext cx="1848583" cy="461665"/>
          </a:xfrm>
          <a:prstGeom prst="rect">
            <a:avLst/>
          </a:prstGeom>
          <a:noFill/>
        </p:spPr>
        <p:txBody>
          <a:bodyPr wrap="none" rtlCol="0">
            <a:spAutoFit/>
          </a:bodyPr>
          <a:lstStyle/>
          <a:p>
            <a:pPr algn="ctr"/>
            <a:r>
              <a:rPr lang="en-GB" sz="2400" dirty="0">
                <a:latin typeface="Myriad Pro" panose="020B0703030403020204" pitchFamily="34" charset="0"/>
              </a:rPr>
              <a:t>1 hr 45 mins</a:t>
            </a:r>
            <a:endParaRPr lang="en-GB" sz="2400" dirty="0">
              <a:latin typeface="Myriad Pro" panose="020B0703030403020204" pitchFamily="34" charset="0"/>
              <a:cs typeface="Myanmar Text" panose="020B0502040204020203" pitchFamily="34" charset="0"/>
            </a:endParaRPr>
          </a:p>
        </p:txBody>
      </p:sp>
      <p:sp>
        <p:nvSpPr>
          <p:cNvPr id="3" name="Right Brace 2">
            <a:extLst>
              <a:ext uri="{FF2B5EF4-FFF2-40B4-BE49-F238E27FC236}">
                <a16:creationId xmlns:a16="http://schemas.microsoft.com/office/drawing/2014/main" id="{9E68EE6F-11B8-49EB-BB9D-9DBEEBDD691B}"/>
              </a:ext>
            </a:extLst>
          </p:cNvPr>
          <p:cNvSpPr/>
          <p:nvPr/>
        </p:nvSpPr>
        <p:spPr>
          <a:xfrm>
            <a:off x="6647617" y="5171727"/>
            <a:ext cx="113949" cy="670288"/>
          </a:xfrm>
          <a:prstGeom prst="rightBrace">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dirty="0"/>
          </a:p>
        </p:txBody>
      </p:sp>
      <p:pic>
        <p:nvPicPr>
          <p:cNvPr id="11" name="Picture 10">
            <a:extLst>
              <a:ext uri="{FF2B5EF4-FFF2-40B4-BE49-F238E27FC236}">
                <a16:creationId xmlns:a16="http://schemas.microsoft.com/office/drawing/2014/main" id="{E9E4112A-880F-4143-93F8-CDAD47E0A9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07201" y="1040401"/>
            <a:ext cx="7974949" cy="1812927"/>
          </a:xfrm>
          <a:prstGeom prst="rect">
            <a:avLst/>
          </a:prstGeom>
        </p:spPr>
      </p:pic>
    </p:spTree>
    <p:extLst>
      <p:ext uri="{BB962C8B-B14F-4D97-AF65-F5344CB8AC3E}">
        <p14:creationId xmlns:p14="http://schemas.microsoft.com/office/powerpoint/2010/main" val="38449044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up)">
                                      <p:cBhvr>
                                        <p:cTn id="22" dur="500"/>
                                        <p:tgtEl>
                                          <p:spTgt spid="8"/>
                                        </p:tgtEl>
                                      </p:cBhvr>
                                    </p:animEffect>
                                  </p:childTnLst>
                                </p:cTn>
                              </p:par>
                              <p:par>
                                <p:cTn id="23" presetID="22" presetClass="entr" presetSubtype="1"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up)">
                                      <p:cBhvr>
                                        <p:cTn id="25" dur="500"/>
                                        <p:tgtEl>
                                          <p:spTgt spid="9"/>
                                        </p:tgtEl>
                                      </p:cBhvr>
                                    </p:animEffect>
                                  </p:childTnLst>
                                </p:cTn>
                              </p:par>
                            </p:childTnLst>
                          </p:cTn>
                        </p:par>
                        <p:par>
                          <p:cTn id="26" fill="hold">
                            <p:stCondLst>
                              <p:cond delay="500"/>
                            </p:stCondLst>
                            <p:childTnLst>
                              <p:par>
                                <p:cTn id="27" presetID="10" presetClass="entr" presetSubtype="0" fill="hold" grpId="0" nodeType="after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fade">
                                      <p:cBhvr>
                                        <p:cTn id="29" dur="500"/>
                                        <p:tgtEl>
                                          <p:spTgt spid="24"/>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500"/>
                                        <p:tgtEl>
                                          <p:spTgt spid="25"/>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fade">
                                      <p:cBhvr>
                                        <p:cTn id="37" dur="500"/>
                                        <p:tgtEl>
                                          <p:spTgt spid="26"/>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fade">
                                      <p:cBhvr>
                                        <p:cTn id="42" dur="500"/>
                                        <p:tgtEl>
                                          <p:spTgt spid="27"/>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500"/>
                                        <p:tgtEl>
                                          <p:spTgt spid="28"/>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3"/>
                                        </p:tgtEl>
                                        <p:attrNameLst>
                                          <p:attrName>style.visibility</p:attrName>
                                        </p:attrNameLst>
                                      </p:cBhvr>
                                      <p:to>
                                        <p:strVal val="visible"/>
                                      </p:to>
                                    </p:set>
                                    <p:animEffect transition="in" filter="fade">
                                      <p:cBhvr>
                                        <p:cTn id="52" dur="500"/>
                                        <p:tgtEl>
                                          <p:spTgt spid="3"/>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9"/>
                                        </p:tgtEl>
                                        <p:attrNameLst>
                                          <p:attrName>style.visibility</p:attrName>
                                        </p:attrNameLst>
                                      </p:cBhvr>
                                      <p:to>
                                        <p:strVal val="visible"/>
                                      </p:to>
                                    </p:set>
                                    <p:animEffect transition="in" filter="fade">
                                      <p:cBhvr>
                                        <p:cTn id="55"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24" grpId="0"/>
      <p:bldP spid="25" grpId="0"/>
      <p:bldP spid="26" grpId="0"/>
      <p:bldP spid="27" grpId="0"/>
      <p:bldP spid="28" grpId="0"/>
      <p:bldP spid="29" grpId="0"/>
      <p:bldP spid="3"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1.28 Common structures </a:t>
            </a:r>
            <a:r>
              <a:rPr lang="en-US" dirty="0"/>
              <a:t>– step 2:6</a:t>
            </a:r>
          </a:p>
        </p:txBody>
      </p:sp>
      <p:pic>
        <p:nvPicPr>
          <p:cNvPr id="4" name="Picture 3">
            <a:extLst>
              <a:ext uri="{FF2B5EF4-FFF2-40B4-BE49-F238E27FC236}">
                <a16:creationId xmlns:a16="http://schemas.microsoft.com/office/drawing/2014/main" id="{82EB8732-9F8C-434A-979A-4A76377A642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98883" y="2459856"/>
            <a:ext cx="7994237" cy="1938288"/>
          </a:xfrm>
          <a:prstGeom prst="rect">
            <a:avLst/>
          </a:prstGeom>
        </p:spPr>
      </p:pic>
      <p:sp>
        <p:nvSpPr>
          <p:cNvPr id="6" name="Rectangle 5">
            <a:extLst>
              <a:ext uri="{FF2B5EF4-FFF2-40B4-BE49-F238E27FC236}">
                <a16:creationId xmlns:a16="http://schemas.microsoft.com/office/drawing/2014/main" id="{791EA882-A21D-445F-9F96-6B13D5D1DA78}"/>
              </a:ext>
            </a:extLst>
          </p:cNvPr>
          <p:cNvSpPr/>
          <p:nvPr/>
        </p:nvSpPr>
        <p:spPr>
          <a:xfrm>
            <a:off x="9696450" y="2459856"/>
            <a:ext cx="647700" cy="6643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33911299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6, Unit 1, Learning Outcome 6</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1638698522"/>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6</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use their knowledge of additive structures to solve problems</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2883779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6, Unit 1, Learning Outcome 6</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7" name="Picture Placeholder 6" descr="A picture containing text  Description automatically generated">
            <a:extLst>
              <a:ext uri="{FF2B5EF4-FFF2-40B4-BE49-F238E27FC236}">
                <a16:creationId xmlns:a16="http://schemas.microsoft.com/office/drawing/2014/main" id="{46A61F62-C0EA-4663-9D58-1F0D89B52E45}"/>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1.28 Common structures and the part-part-whole relationship</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2577125663"/>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2:7</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17-18</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6034125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1.28 Common structures </a:t>
            </a:r>
            <a:r>
              <a:rPr lang="en-US" dirty="0"/>
              <a:t>– step 2:7</a:t>
            </a:r>
          </a:p>
        </p:txBody>
      </p:sp>
      <p:pic>
        <p:nvPicPr>
          <p:cNvPr id="5" name="Picture 4">
            <a:extLst>
              <a:ext uri="{FF2B5EF4-FFF2-40B4-BE49-F238E27FC236}">
                <a16:creationId xmlns:a16="http://schemas.microsoft.com/office/drawing/2014/main" id="{558A43E4-6E37-4B9C-B39D-C63A656F4B2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98883" y="2459856"/>
            <a:ext cx="7994237" cy="1938288"/>
          </a:xfrm>
          <a:prstGeom prst="rect">
            <a:avLst/>
          </a:prstGeom>
        </p:spPr>
      </p:pic>
      <p:sp>
        <p:nvSpPr>
          <p:cNvPr id="7" name="Rectangle 6">
            <a:extLst>
              <a:ext uri="{FF2B5EF4-FFF2-40B4-BE49-F238E27FC236}">
                <a16:creationId xmlns:a16="http://schemas.microsoft.com/office/drawing/2014/main" id="{4D467531-38A1-4DAA-9846-1804BA1651ED}"/>
              </a:ext>
            </a:extLst>
          </p:cNvPr>
          <p:cNvSpPr/>
          <p:nvPr/>
        </p:nvSpPr>
        <p:spPr>
          <a:xfrm>
            <a:off x="9696450" y="2459856"/>
            <a:ext cx="647700" cy="6643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3799979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1.28 Common structures </a:t>
            </a:r>
            <a:r>
              <a:rPr lang="en-US" dirty="0"/>
              <a:t>– step 2:7</a:t>
            </a:r>
          </a:p>
        </p:txBody>
      </p:sp>
      <p:pic>
        <p:nvPicPr>
          <p:cNvPr id="4" name="Picture 3">
            <a:extLst>
              <a:ext uri="{FF2B5EF4-FFF2-40B4-BE49-F238E27FC236}">
                <a16:creationId xmlns:a16="http://schemas.microsoft.com/office/drawing/2014/main" id="{09B7C63A-D56C-46B7-8759-2E9A0715EE7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80553" y="1508044"/>
            <a:ext cx="4430897" cy="3841912"/>
          </a:xfrm>
          <a:prstGeom prst="rect">
            <a:avLst/>
          </a:prstGeom>
        </p:spPr>
      </p:pic>
      <p:sp>
        <p:nvSpPr>
          <p:cNvPr id="6" name="TextBox 5">
            <a:extLst>
              <a:ext uri="{FF2B5EF4-FFF2-40B4-BE49-F238E27FC236}">
                <a16:creationId xmlns:a16="http://schemas.microsoft.com/office/drawing/2014/main" id="{91F9F101-8B88-4BA8-9255-E25A55A1C857}"/>
              </a:ext>
            </a:extLst>
          </p:cNvPr>
          <p:cNvSpPr txBox="1"/>
          <p:nvPr/>
        </p:nvSpPr>
        <p:spPr bwMode="auto">
          <a:xfrm>
            <a:off x="5825526" y="5413166"/>
            <a:ext cx="2430474"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r">
              <a:buClr>
                <a:srgbClr val="82CBDD"/>
              </a:buClr>
              <a:buNone/>
            </a:pPr>
            <a:r>
              <a:rPr lang="en-GB" sz="900" dirty="0">
                <a:solidFill>
                  <a:srgbClr val="808080"/>
                </a:solidFill>
                <a:latin typeface="Myriad Pro Semibold" charset="0"/>
                <a:ea typeface="Myriad Pro Semibold" charset="0"/>
                <a:cs typeface="Myriad Pro Semibold" charset="0"/>
              </a:rPr>
              <a:t>Source: </a:t>
            </a:r>
            <a:r>
              <a:rPr lang="en-GB" sz="900" i="1" dirty="0">
                <a:solidFill>
                  <a:srgbClr val="808080"/>
                </a:solidFill>
                <a:latin typeface="Myriad Pro Semibold" charset="0"/>
                <a:ea typeface="Myriad Pro Semibold" charset="0"/>
                <a:cs typeface="Myriad Pro Semibold" charset="0"/>
              </a:rPr>
              <a:t>London Datastore</a:t>
            </a:r>
          </a:p>
          <a:p>
            <a:pPr algn="r">
              <a:buClr>
                <a:srgbClr val="82CBDD"/>
              </a:buClr>
              <a:buNone/>
            </a:pPr>
            <a:r>
              <a:rPr lang="en-GB" sz="900" dirty="0">
                <a:solidFill>
                  <a:srgbClr val="808080"/>
                </a:solidFill>
                <a:latin typeface="Myriad Pro Semibold" charset="0"/>
                <a:ea typeface="Myriad Pro Semibold" charset="0"/>
                <a:cs typeface="Myriad Pro Semibold" charset="0"/>
              </a:rPr>
              <a:t>Public sector information licensed under the</a:t>
            </a:r>
          </a:p>
          <a:p>
            <a:pPr algn="r">
              <a:buClr>
                <a:srgbClr val="82CBDD"/>
              </a:buClr>
              <a:buNone/>
            </a:pPr>
            <a:r>
              <a:rPr lang="en-GB" sz="900" dirty="0">
                <a:solidFill>
                  <a:srgbClr val="808080"/>
                </a:solidFill>
                <a:latin typeface="Myriad Pro Semibold" charset="0"/>
                <a:ea typeface="Myriad Pro Semibold" charset="0"/>
                <a:cs typeface="Myriad Pro Semibold" charset="0"/>
              </a:rPr>
              <a:t>Open Government Licence v2.0</a:t>
            </a:r>
          </a:p>
        </p:txBody>
      </p:sp>
    </p:spTree>
    <p:extLst>
      <p:ext uri="{BB962C8B-B14F-4D97-AF65-F5344CB8AC3E}">
        <p14:creationId xmlns:p14="http://schemas.microsoft.com/office/powerpoint/2010/main" val="286144810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1.28 Common structures </a:t>
            </a:r>
            <a:r>
              <a:rPr lang="en-US" dirty="0"/>
              <a:t>– step 2:7</a:t>
            </a:r>
          </a:p>
        </p:txBody>
      </p:sp>
      <p:graphicFrame>
        <p:nvGraphicFramePr>
          <p:cNvPr id="6" name="Table 5">
            <a:extLst>
              <a:ext uri="{FF2B5EF4-FFF2-40B4-BE49-F238E27FC236}">
                <a16:creationId xmlns:a16="http://schemas.microsoft.com/office/drawing/2014/main" id="{032A0288-E354-48D6-A6E3-4E0C0951F04E}"/>
              </a:ext>
            </a:extLst>
          </p:cNvPr>
          <p:cNvGraphicFramePr>
            <a:graphicFrameLocks noGrp="1"/>
          </p:cNvGraphicFramePr>
          <p:nvPr/>
        </p:nvGraphicFramePr>
        <p:xfrm>
          <a:off x="3959763" y="1737360"/>
          <a:ext cx="4272474" cy="3383280"/>
        </p:xfrm>
        <a:graphic>
          <a:graphicData uri="http://schemas.openxmlformats.org/drawingml/2006/table">
            <a:tbl>
              <a:tblPr firstRow="1" bandRow="1">
                <a:tableStyleId>{5C22544A-7EE6-4342-B048-85BDC9FD1C3A}</a:tableStyleId>
              </a:tblPr>
              <a:tblGrid>
                <a:gridCol w="2136237">
                  <a:extLst>
                    <a:ext uri="{9D8B030D-6E8A-4147-A177-3AD203B41FA5}">
                      <a16:colId xmlns:a16="http://schemas.microsoft.com/office/drawing/2014/main" val="20000"/>
                    </a:ext>
                  </a:extLst>
                </a:gridCol>
                <a:gridCol w="2136237">
                  <a:extLst>
                    <a:ext uri="{9D8B030D-6E8A-4147-A177-3AD203B41FA5}">
                      <a16:colId xmlns:a16="http://schemas.microsoft.com/office/drawing/2014/main" val="20001"/>
                    </a:ext>
                  </a:extLst>
                </a:gridCol>
              </a:tblGrid>
              <a:tr h="503322">
                <a:tc>
                  <a:txBody>
                    <a:bodyPr/>
                    <a:lstStyle/>
                    <a:p>
                      <a:pPr algn="ctr"/>
                      <a:r>
                        <a:rPr lang="en-GB" sz="2400" b="1" dirty="0">
                          <a:solidFill>
                            <a:schemeClr val="accent5">
                              <a:lumMod val="10000"/>
                            </a:schemeClr>
                          </a:solidFill>
                          <a:latin typeface="Myriad Pro" panose="020B0503030403020204" pitchFamily="34" charset="0"/>
                        </a:rPr>
                        <a:t>Island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8E2E8"/>
                    </a:solidFill>
                  </a:tcPr>
                </a:tc>
                <a:tc>
                  <a:txBody>
                    <a:bodyPr/>
                    <a:lstStyle/>
                    <a:p>
                      <a:pPr algn="ctr"/>
                      <a:r>
                        <a:rPr lang="en-GB" sz="2400" dirty="0">
                          <a:solidFill>
                            <a:schemeClr val="accent5">
                              <a:lumMod val="10000"/>
                            </a:schemeClr>
                          </a:solidFill>
                          <a:latin typeface="Myriad Pro" panose="020B0503030403020204" pitchFamily="34" charset="0"/>
                        </a:rPr>
                        <a:t>Approximate population in 2016 (thousands)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8E2E8"/>
                    </a:solidFill>
                  </a:tcPr>
                </a:tc>
                <a:extLst>
                  <a:ext uri="{0D108BD9-81ED-4DB2-BD59-A6C34878D82A}">
                    <a16:rowId xmlns:a16="http://schemas.microsoft.com/office/drawing/2014/main" val="10000"/>
                  </a:ext>
                </a:extLst>
              </a:tr>
              <a:tr h="391638">
                <a:tc>
                  <a:txBody>
                    <a:bodyPr/>
                    <a:lstStyle/>
                    <a:p>
                      <a:r>
                        <a:rPr lang="en-GB" sz="2400" dirty="0">
                          <a:latin typeface="Myriad Pro" panose="020B0503030403020204" pitchFamily="34" charset="0"/>
                        </a:rPr>
                        <a:t>Isle of Wight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endParaRPr lang="en-GB" sz="2400" dirty="0">
                        <a:latin typeface="Myriad Pro" panose="020B0503030403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391638">
                <a:tc>
                  <a:txBody>
                    <a:bodyPr/>
                    <a:lstStyle/>
                    <a:p>
                      <a:r>
                        <a:rPr lang="en-GB" sz="2400" dirty="0">
                          <a:latin typeface="Myriad Pro" panose="020B0503030403020204" pitchFamily="34" charset="0"/>
                        </a:rPr>
                        <a:t>Isle of Man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endParaRPr lang="en-GB" sz="2400" dirty="0">
                        <a:latin typeface="Myriad Pro" panose="020B0503030403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142745736"/>
                  </a:ext>
                </a:extLst>
              </a:tr>
              <a:tr h="391638">
                <a:tc>
                  <a:txBody>
                    <a:bodyPr/>
                    <a:lstStyle/>
                    <a:p>
                      <a:r>
                        <a:rPr lang="en-GB" sz="2400" dirty="0">
                          <a:latin typeface="Myriad Pro" panose="020B0503030403020204" pitchFamily="34" charset="0"/>
                        </a:rPr>
                        <a:t>Guernsey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endParaRPr lang="en-GB" sz="2400" dirty="0">
                        <a:latin typeface="Myriad Pro" panose="020B0503030403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643893109"/>
                  </a:ext>
                </a:extLst>
              </a:tr>
              <a:tr h="391638">
                <a:tc>
                  <a:txBody>
                    <a:bodyPr/>
                    <a:lstStyle/>
                    <a:p>
                      <a:r>
                        <a:rPr lang="en-GB" sz="2400" dirty="0">
                          <a:latin typeface="Myriad Pro" panose="020B0503030403020204" pitchFamily="34" charset="0"/>
                        </a:rPr>
                        <a:t>Jersey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endParaRPr lang="en-GB" sz="2400" dirty="0">
                        <a:latin typeface="Myriad Pro" panose="020B0503030403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371788051"/>
                  </a:ext>
                </a:extLst>
              </a:tr>
            </a:tbl>
          </a:graphicData>
        </a:graphic>
      </p:graphicFrame>
      <p:sp>
        <p:nvSpPr>
          <p:cNvPr id="3" name="TextBox 2">
            <a:extLst>
              <a:ext uri="{FF2B5EF4-FFF2-40B4-BE49-F238E27FC236}">
                <a16:creationId xmlns:a16="http://schemas.microsoft.com/office/drawing/2014/main" id="{B835172B-2EEF-40E8-9798-D78AA4C7CE20}"/>
              </a:ext>
            </a:extLst>
          </p:cNvPr>
          <p:cNvSpPr txBox="1"/>
          <p:nvPr/>
        </p:nvSpPr>
        <p:spPr>
          <a:xfrm>
            <a:off x="6795042" y="3302001"/>
            <a:ext cx="699230" cy="461665"/>
          </a:xfrm>
          <a:prstGeom prst="rect">
            <a:avLst/>
          </a:prstGeom>
          <a:noFill/>
        </p:spPr>
        <p:txBody>
          <a:bodyPr wrap="none" rtlCol="0">
            <a:spAutoFit/>
          </a:bodyPr>
          <a:lstStyle/>
          <a:p>
            <a:pPr algn="ctr"/>
            <a:r>
              <a:rPr lang="en-GB" sz="2400" dirty="0">
                <a:latin typeface="Myriad Pro" panose="020B0703030403020204" pitchFamily="34" charset="0"/>
              </a:rPr>
              <a:t>140</a:t>
            </a:r>
          </a:p>
        </p:txBody>
      </p:sp>
      <p:sp>
        <p:nvSpPr>
          <p:cNvPr id="5" name="TextBox 4">
            <a:extLst>
              <a:ext uri="{FF2B5EF4-FFF2-40B4-BE49-F238E27FC236}">
                <a16:creationId xmlns:a16="http://schemas.microsoft.com/office/drawing/2014/main" id="{8D00D1BD-CD16-462F-8B60-20054C020204}"/>
              </a:ext>
            </a:extLst>
          </p:cNvPr>
          <p:cNvSpPr txBox="1"/>
          <p:nvPr/>
        </p:nvSpPr>
        <p:spPr>
          <a:xfrm>
            <a:off x="6961812" y="3749656"/>
            <a:ext cx="518091" cy="461665"/>
          </a:xfrm>
          <a:prstGeom prst="rect">
            <a:avLst/>
          </a:prstGeom>
          <a:noFill/>
        </p:spPr>
        <p:txBody>
          <a:bodyPr wrap="none" rtlCol="0">
            <a:spAutoFit/>
          </a:bodyPr>
          <a:lstStyle/>
          <a:p>
            <a:pPr algn="ctr"/>
            <a:r>
              <a:rPr lang="en-GB" sz="2400" dirty="0">
                <a:latin typeface="Myriad Pro" panose="020B0703030403020204" pitchFamily="34" charset="0"/>
              </a:rPr>
              <a:t>83</a:t>
            </a:r>
          </a:p>
        </p:txBody>
      </p:sp>
      <p:sp>
        <p:nvSpPr>
          <p:cNvPr id="7" name="TextBox 6">
            <a:extLst>
              <a:ext uri="{FF2B5EF4-FFF2-40B4-BE49-F238E27FC236}">
                <a16:creationId xmlns:a16="http://schemas.microsoft.com/office/drawing/2014/main" id="{38799098-3AF5-4D7E-978A-C11BDFC2B57C}"/>
              </a:ext>
            </a:extLst>
          </p:cNvPr>
          <p:cNvSpPr txBox="1"/>
          <p:nvPr/>
        </p:nvSpPr>
        <p:spPr>
          <a:xfrm>
            <a:off x="6957002" y="4206459"/>
            <a:ext cx="527710" cy="461665"/>
          </a:xfrm>
          <a:prstGeom prst="rect">
            <a:avLst/>
          </a:prstGeom>
          <a:noFill/>
        </p:spPr>
        <p:txBody>
          <a:bodyPr wrap="none" rtlCol="0">
            <a:spAutoFit/>
          </a:bodyPr>
          <a:lstStyle/>
          <a:p>
            <a:pPr algn="ctr"/>
            <a:r>
              <a:rPr lang="en-GB" sz="2400" dirty="0">
                <a:latin typeface="Myriad Pro" panose="020B0703030403020204" pitchFamily="34" charset="0"/>
              </a:rPr>
              <a:t>62</a:t>
            </a:r>
          </a:p>
        </p:txBody>
      </p:sp>
      <p:sp>
        <p:nvSpPr>
          <p:cNvPr id="8" name="TextBox 7">
            <a:extLst>
              <a:ext uri="{FF2B5EF4-FFF2-40B4-BE49-F238E27FC236}">
                <a16:creationId xmlns:a16="http://schemas.microsoft.com/office/drawing/2014/main" id="{5250193B-6DB8-4DBE-B910-A69FCAE67F24}"/>
              </a:ext>
            </a:extLst>
          </p:cNvPr>
          <p:cNvSpPr txBox="1"/>
          <p:nvPr/>
        </p:nvSpPr>
        <p:spPr>
          <a:xfrm>
            <a:off x="6785187" y="4663550"/>
            <a:ext cx="699230" cy="461665"/>
          </a:xfrm>
          <a:prstGeom prst="rect">
            <a:avLst/>
          </a:prstGeom>
          <a:noFill/>
        </p:spPr>
        <p:txBody>
          <a:bodyPr wrap="none" rtlCol="0">
            <a:spAutoFit/>
          </a:bodyPr>
          <a:lstStyle/>
          <a:p>
            <a:pPr algn="ctr"/>
            <a:r>
              <a:rPr lang="en-GB" sz="2400" dirty="0">
                <a:latin typeface="Myriad Pro" panose="020B0703030403020204" pitchFamily="34" charset="0"/>
              </a:rPr>
              <a:t>104</a:t>
            </a:r>
          </a:p>
        </p:txBody>
      </p:sp>
    </p:spTree>
    <p:extLst>
      <p:ext uri="{BB962C8B-B14F-4D97-AF65-F5344CB8AC3E}">
        <p14:creationId xmlns:p14="http://schemas.microsoft.com/office/powerpoint/2010/main" val="26130719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68BEBBBA-AD76-4C47-8E44-81D4F8483556}"/>
              </a:ext>
            </a:extLst>
          </p:cNvPr>
          <p:cNvSpPr>
            <a:spLocks noGrp="1"/>
          </p:cNvSpPr>
          <p:nvPr>
            <p:ph type="ftr" sz="quarter" idx="11"/>
          </p:nvPr>
        </p:nvSpPr>
        <p:spPr/>
        <p:txBody>
          <a:bodyPr/>
          <a:lstStyle/>
          <a:p>
            <a:pPr>
              <a:defRPr/>
            </a:pPr>
            <a:r>
              <a:rPr lang="en-GB" dirty="0"/>
              <a:t>Curriculum Prioritisation for Primary Maths</a:t>
            </a:r>
          </a:p>
        </p:txBody>
      </p:sp>
      <p:sp>
        <p:nvSpPr>
          <p:cNvPr id="5" name="Content Placeholder 10">
            <a:extLst>
              <a:ext uri="{FF2B5EF4-FFF2-40B4-BE49-F238E27FC236}">
                <a16:creationId xmlns:a16="http://schemas.microsoft.com/office/drawing/2014/main" id="{A4191577-7FB3-44A1-AC26-B90834750BC8}"/>
              </a:ext>
            </a:extLst>
          </p:cNvPr>
          <p:cNvSpPr txBox="1">
            <a:spLocks/>
          </p:cNvSpPr>
          <p:nvPr/>
        </p:nvSpPr>
        <p:spPr>
          <a:xfrm>
            <a:off x="594007" y="845820"/>
            <a:ext cx="11140163" cy="320838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buClr>
                <a:srgbClr val="585858"/>
              </a:buClr>
            </a:pPr>
            <a:r>
              <a:rPr lang="en-GB" b="0" i="0" dirty="0">
                <a:solidFill>
                  <a:schemeClr val="tx1">
                    <a:lumMod val="65000"/>
                    <a:lumOff val="35000"/>
                  </a:schemeClr>
                </a:solidFill>
                <a:effectLst/>
              </a:rPr>
              <a:t>The links below take you to the starting slide of each learning outcome.</a:t>
            </a:r>
          </a:p>
        </p:txBody>
      </p:sp>
      <p:graphicFrame>
        <p:nvGraphicFramePr>
          <p:cNvPr id="6" name="Table 5">
            <a:extLst>
              <a:ext uri="{FF2B5EF4-FFF2-40B4-BE49-F238E27FC236}">
                <a16:creationId xmlns:a16="http://schemas.microsoft.com/office/drawing/2014/main" id="{037BAE3D-75EB-48DC-9322-F1A247F8AE2E}"/>
              </a:ext>
            </a:extLst>
          </p:cNvPr>
          <p:cNvGraphicFramePr>
            <a:graphicFrameLocks noGrp="1"/>
          </p:cNvGraphicFramePr>
          <p:nvPr>
            <p:extLst>
              <p:ext uri="{D42A27DB-BD31-4B8C-83A1-F6EECF244321}">
                <p14:modId xmlns:p14="http://schemas.microsoft.com/office/powerpoint/2010/main" val="3966586327"/>
              </p:ext>
            </p:extLst>
          </p:nvPr>
        </p:nvGraphicFramePr>
        <p:xfrm>
          <a:off x="594008" y="1535029"/>
          <a:ext cx="10712127" cy="3273174"/>
        </p:xfrm>
        <a:graphic>
          <a:graphicData uri="http://schemas.openxmlformats.org/drawingml/2006/table">
            <a:tbl>
              <a:tblPr firstRow="1" bandRow="1">
                <a:tableStyleId>{5C22544A-7EE6-4342-B048-85BDC9FD1C3A}</a:tableStyleId>
              </a:tblPr>
              <a:tblGrid>
                <a:gridCol w="929630">
                  <a:extLst>
                    <a:ext uri="{9D8B030D-6E8A-4147-A177-3AD203B41FA5}">
                      <a16:colId xmlns:a16="http://schemas.microsoft.com/office/drawing/2014/main" val="507789682"/>
                    </a:ext>
                  </a:extLst>
                </a:gridCol>
                <a:gridCol w="9782497">
                  <a:extLst>
                    <a:ext uri="{9D8B030D-6E8A-4147-A177-3AD203B41FA5}">
                      <a16:colId xmlns:a16="http://schemas.microsoft.com/office/drawing/2014/main" val="1182114759"/>
                    </a:ext>
                  </a:extLst>
                </a:gridCol>
              </a:tblGrid>
              <a:tr h="370840">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13</a:t>
                      </a:r>
                    </a:p>
                  </a:txBody>
                  <a:tcPr anchor="ctr">
                    <a:solidFill>
                      <a:srgbClr val="E5F3F2"/>
                    </a:solidFill>
                  </a:tcPr>
                </a:tc>
                <a:tc>
                  <a:txBody>
                    <a:bodyPr/>
                    <a:lstStyle/>
                    <a:p>
                      <a:pPr>
                        <a:lnSpc>
                          <a:spcPct val="120000"/>
                        </a:lnSpc>
                        <a:buClr>
                          <a:srgbClr val="585858"/>
                        </a:buClr>
                      </a:pPr>
                      <a:r>
                        <a:rPr lang="en-GB" sz="2000" b="0" u="none" strike="noStrike" dirty="0">
                          <a:solidFill>
                            <a:schemeClr val="tx1">
                              <a:lumMod val="65000"/>
                              <a:lumOff val="35000"/>
                            </a:schemeClr>
                          </a:solidFill>
                          <a:effectLst/>
                          <a:latin typeface="Arial" panose="020B0604020202020204" pitchFamily="34" charset="0"/>
                          <a:cs typeface="Arial" panose="020B0604020202020204" pitchFamily="34" charset="0"/>
                          <a:hlinkClick r:id="rId3" action="ppaction://hlinksldjump"/>
                        </a:rPr>
                        <a:t>Pupils use the ‘same sum’ rule to balance equations with an unknown</a:t>
                      </a:r>
                      <a:endParaRPr lang="en-GB" sz="2000" b="0" u="none" strike="noStrike" dirty="0">
                        <a:solidFill>
                          <a:schemeClr val="tx1">
                            <a:lumMod val="65000"/>
                            <a:lumOff val="35000"/>
                          </a:schemeClr>
                        </a:solidFill>
                        <a:effectLst/>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1814327038"/>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14</a:t>
                      </a:r>
                    </a:p>
                  </a:txBody>
                  <a:tcPr anchor="ctr">
                    <a:solidFill>
                      <a:srgbClr val="E5F3F2"/>
                    </a:solidFill>
                  </a:tcPr>
                </a:tc>
                <a:tc>
                  <a:txBody>
                    <a:bodyPr/>
                    <a:lstStyle/>
                    <a:p>
                      <a:pPr>
                        <a:lnSpc>
                          <a:spcPct val="120000"/>
                        </a:lnSpc>
                        <a:buClr>
                          <a:srgbClr val="585858"/>
                        </a:buClr>
                      </a:pPr>
                      <a:r>
                        <a:rPr lang="en-GB" sz="2000" b="0" u="none" strike="noStrike" dirty="0">
                          <a:solidFill>
                            <a:schemeClr val="tx1">
                              <a:lumMod val="65000"/>
                              <a:lumOff val="35000"/>
                            </a:schemeClr>
                          </a:solidFill>
                          <a:effectLst/>
                          <a:latin typeface="Arial" panose="020B0604020202020204" pitchFamily="34" charset="0"/>
                          <a:cs typeface="Arial" panose="020B0604020202020204" pitchFamily="34" charset="0"/>
                          <a:hlinkClick r:id="rId4" action="ppaction://hlinksldjump"/>
                        </a:rPr>
                        <a:t>Pupils explain how adjusting one addend affects the sum</a:t>
                      </a:r>
                      <a:endParaRPr lang="en-GB" sz="2000" b="0" u="none" strike="noStrike" dirty="0">
                        <a:solidFill>
                          <a:schemeClr val="tx1">
                            <a:lumMod val="65000"/>
                            <a:lumOff val="35000"/>
                          </a:schemeClr>
                        </a:solidFill>
                        <a:effectLst/>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586604893"/>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15</a:t>
                      </a:r>
                    </a:p>
                  </a:txBody>
                  <a:tcPr anchor="ctr">
                    <a:solidFill>
                      <a:srgbClr val="E5F3F2"/>
                    </a:solidFill>
                  </a:tcPr>
                </a:tc>
                <a:tc>
                  <a:txBody>
                    <a:bodyPr/>
                    <a:lstStyle/>
                    <a:p>
                      <a:pPr>
                        <a:lnSpc>
                          <a:spcPct val="120000"/>
                        </a:lnSpc>
                        <a:buClr>
                          <a:srgbClr val="585858"/>
                        </a:buClr>
                      </a:pPr>
                      <a:r>
                        <a:rPr lang="en-GB" sz="2000" b="0" u="none" strike="noStrike" dirty="0">
                          <a:solidFill>
                            <a:schemeClr val="tx1">
                              <a:lumMod val="65000"/>
                              <a:lumOff val="35000"/>
                            </a:schemeClr>
                          </a:solidFill>
                          <a:effectLst/>
                          <a:latin typeface="Arial" panose="020B0604020202020204" pitchFamily="34" charset="0"/>
                          <a:cs typeface="Arial" panose="020B0604020202020204" pitchFamily="34" charset="0"/>
                          <a:hlinkClick r:id="rId5" action="ppaction://hlinksldjump"/>
                        </a:rPr>
                        <a:t>Pupils solve addition calculations mentally by using known facts </a:t>
                      </a:r>
                      <a:endParaRPr lang="en-GB" sz="2000" b="0" u="none" strike="noStrike" dirty="0">
                        <a:solidFill>
                          <a:schemeClr val="tx1">
                            <a:lumMod val="65000"/>
                            <a:lumOff val="35000"/>
                          </a:schemeClr>
                        </a:solidFill>
                        <a:effectLst/>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3316485081"/>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16</a:t>
                      </a:r>
                    </a:p>
                  </a:txBody>
                  <a:tcPr anchor="ctr">
                    <a:solidFill>
                      <a:srgbClr val="E5F3F2"/>
                    </a:solidFill>
                  </a:tcPr>
                </a:tc>
                <a:tc>
                  <a:txBody>
                    <a:bodyPr/>
                    <a:lstStyle/>
                    <a:p>
                      <a:pPr>
                        <a:lnSpc>
                          <a:spcPct val="120000"/>
                        </a:lnSpc>
                        <a:buClr>
                          <a:srgbClr val="585858"/>
                        </a:buClr>
                      </a:pPr>
                      <a:r>
                        <a:rPr lang="en-GB" sz="2000" b="0" u="none" strike="noStrike" dirty="0">
                          <a:solidFill>
                            <a:schemeClr val="tx1">
                              <a:lumMod val="65000"/>
                              <a:lumOff val="35000"/>
                            </a:schemeClr>
                          </a:solidFill>
                          <a:effectLst/>
                          <a:latin typeface="Arial" panose="020B0604020202020204" pitchFamily="34" charset="0"/>
                          <a:cs typeface="Arial" panose="020B0604020202020204" pitchFamily="34" charset="0"/>
                          <a:hlinkClick r:id="rId6" action="ppaction://hlinksldjump"/>
                        </a:rPr>
                        <a:t>Pupils solve calculations with missing addends</a:t>
                      </a:r>
                      <a:endParaRPr lang="en-GB" sz="2000" b="0" u="none" strike="noStrike" dirty="0">
                        <a:solidFill>
                          <a:schemeClr val="tx1">
                            <a:lumMod val="65000"/>
                            <a:lumOff val="35000"/>
                          </a:schemeClr>
                        </a:solidFill>
                        <a:effectLst/>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4015461906"/>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17</a:t>
                      </a:r>
                    </a:p>
                  </a:txBody>
                  <a:tcPr anchor="ctr">
                    <a:solidFill>
                      <a:srgbClr val="E5F3F2"/>
                    </a:solidFill>
                  </a:tcPr>
                </a:tc>
                <a:tc>
                  <a:txBody>
                    <a:bodyPr/>
                    <a:lstStyle/>
                    <a:p>
                      <a:pPr>
                        <a:lnSpc>
                          <a:spcPct val="120000"/>
                        </a:lnSpc>
                        <a:buClr>
                          <a:srgbClr val="585858"/>
                        </a:buClr>
                      </a:pPr>
                      <a:r>
                        <a:rPr lang="en-GB" sz="2000" b="0" u="none" strike="noStrike" dirty="0">
                          <a:solidFill>
                            <a:schemeClr val="tx1">
                              <a:lumMod val="65000"/>
                              <a:lumOff val="35000"/>
                            </a:schemeClr>
                          </a:solidFill>
                          <a:effectLst/>
                          <a:latin typeface="Arial" panose="020B0604020202020204" pitchFamily="34" charset="0"/>
                          <a:cs typeface="Arial" panose="020B0604020202020204" pitchFamily="34" charset="0"/>
                          <a:hlinkClick r:id="rId7" action="ppaction://hlinksldjump"/>
                        </a:rPr>
                        <a:t>Pupils explain how adjusting both the minuend and subtrahend by the same amount affects the difference </a:t>
                      </a:r>
                      <a:endParaRPr lang="en-GB" sz="2000" b="0" u="none" strike="noStrike" dirty="0">
                        <a:solidFill>
                          <a:schemeClr val="tx1">
                            <a:lumMod val="65000"/>
                            <a:lumOff val="35000"/>
                          </a:schemeClr>
                        </a:solidFill>
                        <a:effectLst/>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807959847"/>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18</a:t>
                      </a:r>
                    </a:p>
                  </a:txBody>
                  <a:tcPr anchor="ctr">
                    <a:solidFill>
                      <a:srgbClr val="E5F3F2"/>
                    </a:solidFill>
                  </a:tcPr>
                </a:tc>
                <a:tc>
                  <a:txBody>
                    <a:bodyPr/>
                    <a:lstStyle/>
                    <a:p>
                      <a:pPr>
                        <a:lnSpc>
                          <a:spcPct val="120000"/>
                        </a:lnSpc>
                        <a:buClr>
                          <a:srgbClr val="585858"/>
                        </a:buClr>
                      </a:pPr>
                      <a:r>
                        <a:rPr lang="en-GB" sz="2000" b="0" u="none" strike="noStrike" dirty="0">
                          <a:solidFill>
                            <a:schemeClr val="tx1">
                              <a:lumMod val="65000"/>
                              <a:lumOff val="35000"/>
                            </a:schemeClr>
                          </a:solidFill>
                          <a:effectLst/>
                          <a:latin typeface="Arial" panose="020B0604020202020204" pitchFamily="34" charset="0"/>
                          <a:cs typeface="Arial" panose="020B0604020202020204" pitchFamily="34" charset="0"/>
                          <a:hlinkClick r:id="rId8" action="ppaction://hlinksldjump"/>
                        </a:rPr>
                        <a:t>Pupils explain how using the ‘same difference’ rule can make mental calculation easier (1)</a:t>
                      </a:r>
                      <a:r>
                        <a:rPr lang="en-GB" sz="2000" b="0" u="none" strike="noStrike" dirty="0">
                          <a:solidFill>
                            <a:schemeClr val="tx1">
                              <a:lumMod val="65000"/>
                              <a:lumOff val="35000"/>
                            </a:schemeClr>
                          </a:solidFill>
                          <a:effectLst/>
                          <a:latin typeface="Arial" panose="020B0604020202020204" pitchFamily="34" charset="0"/>
                          <a:cs typeface="Arial" panose="020B0604020202020204" pitchFamily="34" charset="0"/>
                        </a:rPr>
                        <a:t> </a:t>
                      </a:r>
                    </a:p>
                  </a:txBody>
                  <a:tcPr anchor="ctr">
                    <a:solidFill>
                      <a:srgbClr val="E5F3F2"/>
                    </a:solidFill>
                  </a:tcPr>
                </a:tc>
                <a:extLst>
                  <a:ext uri="{0D108BD9-81ED-4DB2-BD59-A6C34878D82A}">
                    <a16:rowId xmlns:a16="http://schemas.microsoft.com/office/drawing/2014/main" val="2548147114"/>
                  </a:ext>
                </a:extLst>
              </a:tr>
            </a:tbl>
          </a:graphicData>
        </a:graphic>
      </p:graphicFrame>
      <p:sp>
        <p:nvSpPr>
          <p:cNvPr id="7" name="Action Button: Return 6">
            <a:hlinkClick r:id="rId9" action="ppaction://hlinksldjump" highlightClick="1"/>
            <a:extLst>
              <a:ext uri="{FF2B5EF4-FFF2-40B4-BE49-F238E27FC236}">
                <a16:creationId xmlns:a16="http://schemas.microsoft.com/office/drawing/2014/main" id="{2570C625-E476-4A8C-BF3D-99D1E479925B}"/>
              </a:ext>
            </a:extLst>
          </p:cNvPr>
          <p:cNvSpPr/>
          <p:nvPr/>
        </p:nvSpPr>
        <p:spPr>
          <a:xfrm>
            <a:off x="594007" y="5480202"/>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8CEE4455-BFAA-47B1-A1C6-8DC3C9CE865C}"/>
              </a:ext>
            </a:extLst>
          </p:cNvPr>
          <p:cNvSpPr txBox="1"/>
          <p:nvPr/>
        </p:nvSpPr>
        <p:spPr>
          <a:xfrm>
            <a:off x="1382041" y="5429370"/>
            <a:ext cx="10352129" cy="461665"/>
          </a:xfrm>
          <a:prstGeom prst="rect">
            <a:avLst/>
          </a:prstGeom>
          <a:noFill/>
        </p:spPr>
        <p:txBody>
          <a:bodyPr wrap="square" rtlCol="0">
            <a:spAutoFit/>
          </a:bodyPr>
          <a:lstStyle/>
          <a:p>
            <a:r>
              <a:rPr lang="en-GB" sz="2400" dirty="0">
                <a:solidFill>
                  <a:schemeClr val="tx1">
                    <a:lumMod val="65000"/>
                    <a:lumOff val="35000"/>
                  </a:schemeClr>
                </a:solidFill>
                <a:latin typeface="Arial" panose="020B0604020202020204" pitchFamily="34" charset="0"/>
                <a:cs typeface="Arial" panose="020B0604020202020204" pitchFamily="34" charset="0"/>
              </a:rPr>
              <a:t>Click the arrow button to return to this Contents slide.</a:t>
            </a:r>
          </a:p>
        </p:txBody>
      </p:sp>
      <p:sp>
        <p:nvSpPr>
          <p:cNvPr id="4" name="Title 3">
            <a:extLst>
              <a:ext uri="{FF2B5EF4-FFF2-40B4-BE49-F238E27FC236}">
                <a16:creationId xmlns:a16="http://schemas.microsoft.com/office/drawing/2014/main" id="{EB238C35-3C03-4D16-99F1-BBF34DEA3727}"/>
              </a:ext>
            </a:extLst>
          </p:cNvPr>
          <p:cNvSpPr>
            <a:spLocks noGrp="1"/>
          </p:cNvSpPr>
          <p:nvPr>
            <p:ph type="title" idx="4294967295"/>
          </p:nvPr>
        </p:nvSpPr>
        <p:spPr>
          <a:xfrm>
            <a:off x="594008" y="246063"/>
            <a:ext cx="11140163" cy="426170"/>
          </a:xfrm>
        </p:spPr>
        <p:txBody>
          <a:bodyPr>
            <a:normAutofit fontScale="90000"/>
          </a:bodyPr>
          <a:lstStyle/>
          <a:p>
            <a:r>
              <a:rPr lang="en-GB" dirty="0">
                <a:solidFill>
                  <a:schemeClr val="bg1"/>
                </a:solidFill>
              </a:rPr>
              <a:t>Contents</a:t>
            </a:r>
          </a:p>
        </p:txBody>
      </p:sp>
    </p:spTree>
    <p:extLst>
      <p:ext uri="{BB962C8B-B14F-4D97-AF65-F5344CB8AC3E}">
        <p14:creationId xmlns:p14="http://schemas.microsoft.com/office/powerpoint/2010/main" val="246539787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6, Unit 1, Learning Outcome 7</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4123810336"/>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7</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calculate the value of a missing part (1) </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0272498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6, Unit 1, Learning Outcome 7</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7" name="Picture Placeholder 6" descr="A picture containing text  Description automatically generated">
            <a:extLst>
              <a:ext uri="{FF2B5EF4-FFF2-40B4-BE49-F238E27FC236}">
                <a16:creationId xmlns:a16="http://schemas.microsoft.com/office/drawing/2014/main" id="{46A61F62-C0EA-4663-9D58-1F0D89B52E45}"/>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1.28 Common structures and the part-part-whole relationship</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1771972037"/>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3:1 – 3:3</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19-22</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6690501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1.28 Common structures </a:t>
            </a:r>
            <a:r>
              <a:rPr lang="en-US" dirty="0"/>
              <a:t>– step 3:1</a:t>
            </a:r>
          </a:p>
        </p:txBody>
      </p:sp>
      <p:pic>
        <p:nvPicPr>
          <p:cNvPr id="6" name="Picture 5">
            <a:extLst>
              <a:ext uri="{FF2B5EF4-FFF2-40B4-BE49-F238E27FC236}">
                <a16:creationId xmlns:a16="http://schemas.microsoft.com/office/drawing/2014/main" id="{96E0DCBC-AAEB-44A5-BE40-2AB09FBDB71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08527" y="2522538"/>
            <a:ext cx="7974949" cy="1812927"/>
          </a:xfrm>
          <a:prstGeom prst="rect">
            <a:avLst/>
          </a:prstGeom>
        </p:spPr>
      </p:pic>
      <p:sp>
        <p:nvSpPr>
          <p:cNvPr id="8" name="Rectangle 7">
            <a:extLst>
              <a:ext uri="{FF2B5EF4-FFF2-40B4-BE49-F238E27FC236}">
                <a16:creationId xmlns:a16="http://schemas.microsoft.com/office/drawing/2014/main" id="{DAA2B47F-52AB-4DE5-B14E-2867E3142C45}"/>
              </a:ext>
            </a:extLst>
          </p:cNvPr>
          <p:cNvSpPr/>
          <p:nvPr/>
        </p:nvSpPr>
        <p:spPr>
          <a:xfrm>
            <a:off x="2800350" y="3573464"/>
            <a:ext cx="628650" cy="533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 name="Rectangle 8">
            <a:extLst>
              <a:ext uri="{FF2B5EF4-FFF2-40B4-BE49-F238E27FC236}">
                <a16:creationId xmlns:a16="http://schemas.microsoft.com/office/drawing/2014/main" id="{42D25041-D78F-4647-A93C-438B057F50D4}"/>
              </a:ext>
            </a:extLst>
          </p:cNvPr>
          <p:cNvSpPr/>
          <p:nvPr/>
        </p:nvSpPr>
        <p:spPr>
          <a:xfrm>
            <a:off x="4572000" y="3573464"/>
            <a:ext cx="628650" cy="533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Rectangle 9">
            <a:extLst>
              <a:ext uri="{FF2B5EF4-FFF2-40B4-BE49-F238E27FC236}">
                <a16:creationId xmlns:a16="http://schemas.microsoft.com/office/drawing/2014/main" id="{039D5251-0489-470F-AFAE-4CD9B5E92D53}"/>
              </a:ext>
            </a:extLst>
          </p:cNvPr>
          <p:cNvSpPr/>
          <p:nvPr/>
        </p:nvSpPr>
        <p:spPr>
          <a:xfrm>
            <a:off x="7734300" y="3573464"/>
            <a:ext cx="628650" cy="533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 name="TextBox 10">
            <a:extLst>
              <a:ext uri="{FF2B5EF4-FFF2-40B4-BE49-F238E27FC236}">
                <a16:creationId xmlns:a16="http://schemas.microsoft.com/office/drawing/2014/main" id="{B268F576-F7DB-45FA-844B-9DCFCF736EE2}"/>
              </a:ext>
            </a:extLst>
          </p:cNvPr>
          <p:cNvSpPr txBox="1"/>
          <p:nvPr/>
        </p:nvSpPr>
        <p:spPr>
          <a:xfrm>
            <a:off x="5151672" y="4572001"/>
            <a:ext cx="1888659" cy="830997"/>
          </a:xfrm>
          <a:prstGeom prst="rect">
            <a:avLst/>
          </a:prstGeom>
          <a:noFill/>
        </p:spPr>
        <p:txBody>
          <a:bodyPr wrap="none" rtlCol="0">
            <a:spAutoFit/>
          </a:bodyPr>
          <a:lstStyle/>
          <a:p>
            <a:pPr algn="ctr"/>
            <a:r>
              <a:rPr lang="en-GB" sz="2400" dirty="0">
                <a:latin typeface="Myriad Pro" panose="020B0503030403020204" pitchFamily="34" charset="0"/>
              </a:rPr>
              <a:t>80 – 16 = 64</a:t>
            </a:r>
          </a:p>
          <a:p>
            <a:pPr algn="ctr"/>
            <a:r>
              <a:rPr lang="en-GB" sz="2400" dirty="0">
                <a:latin typeface="Myriad Pro" panose="020B0503030403020204" pitchFamily="34" charset="0"/>
              </a:rPr>
              <a:t>64 – 23 = 41</a:t>
            </a:r>
          </a:p>
        </p:txBody>
      </p:sp>
      <p:sp>
        <p:nvSpPr>
          <p:cNvPr id="12" name="TextBox 11">
            <a:extLst>
              <a:ext uri="{FF2B5EF4-FFF2-40B4-BE49-F238E27FC236}">
                <a16:creationId xmlns:a16="http://schemas.microsoft.com/office/drawing/2014/main" id="{58C9FD46-C7EE-48CB-836B-AFD1335F57A6}"/>
              </a:ext>
            </a:extLst>
          </p:cNvPr>
          <p:cNvSpPr txBox="1"/>
          <p:nvPr/>
        </p:nvSpPr>
        <p:spPr>
          <a:xfrm>
            <a:off x="5123620" y="5497581"/>
            <a:ext cx="1944763" cy="830997"/>
          </a:xfrm>
          <a:prstGeom prst="rect">
            <a:avLst/>
          </a:prstGeom>
          <a:noFill/>
        </p:spPr>
        <p:txBody>
          <a:bodyPr wrap="none" rtlCol="0">
            <a:spAutoFit/>
          </a:bodyPr>
          <a:lstStyle/>
          <a:p>
            <a:pPr algn="ctr"/>
            <a:r>
              <a:rPr lang="en-GB" sz="2400" dirty="0">
                <a:latin typeface="Myriad Pro" panose="020B0503030403020204" pitchFamily="34" charset="0"/>
              </a:rPr>
              <a:t>16 + 23 = 39</a:t>
            </a:r>
          </a:p>
          <a:p>
            <a:pPr algn="ctr"/>
            <a:r>
              <a:rPr lang="en-GB" sz="2400" dirty="0">
                <a:latin typeface="Myriad Pro" panose="020B0503030403020204" pitchFamily="34" charset="0"/>
              </a:rPr>
              <a:t>80 – 39 = 41</a:t>
            </a:r>
          </a:p>
        </p:txBody>
      </p:sp>
      <p:sp>
        <p:nvSpPr>
          <p:cNvPr id="3" name="Rectangle 2">
            <a:extLst>
              <a:ext uri="{FF2B5EF4-FFF2-40B4-BE49-F238E27FC236}">
                <a16:creationId xmlns:a16="http://schemas.microsoft.com/office/drawing/2014/main" id="{C33A6161-C20D-4339-8FB7-3901CFB735A2}"/>
              </a:ext>
            </a:extLst>
          </p:cNvPr>
          <p:cNvSpPr/>
          <p:nvPr/>
        </p:nvSpPr>
        <p:spPr>
          <a:xfrm>
            <a:off x="7190283" y="3573464"/>
            <a:ext cx="1334125" cy="5334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13" name="Picture 12">
            <a:extLst>
              <a:ext uri="{FF2B5EF4-FFF2-40B4-BE49-F238E27FC236}">
                <a16:creationId xmlns:a16="http://schemas.microsoft.com/office/drawing/2014/main" id="{BF76E1CB-E4E8-4402-AAEB-C284327FD89E}"/>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7520066" y="3573464"/>
            <a:ext cx="842884" cy="533400"/>
          </a:xfrm>
          <a:prstGeom prst="rect">
            <a:avLst/>
          </a:prstGeom>
        </p:spPr>
      </p:pic>
    </p:spTree>
    <p:extLst>
      <p:ext uri="{BB962C8B-B14F-4D97-AF65-F5344CB8AC3E}">
        <p14:creationId xmlns:p14="http://schemas.microsoft.com/office/powerpoint/2010/main" val="33617066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fade">
                                      <p:cBhvr>
                                        <p:cTn id="3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p:bldP spid="12" grpId="0"/>
      <p:bldP spid="3"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6, Unit 1, Learning Outcome 8</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4238045587"/>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8</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calculate the value of a missing part (2)</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692225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6, Unit 1, Learning Outcome 8</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7" name="Picture Placeholder 6" descr="A picture containing text  Description automatically generated">
            <a:extLst>
              <a:ext uri="{FF2B5EF4-FFF2-40B4-BE49-F238E27FC236}">
                <a16:creationId xmlns:a16="http://schemas.microsoft.com/office/drawing/2014/main" id="{46A61F62-C0EA-4663-9D58-1F0D89B52E45}"/>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1.28 Common structures and the part-part-whole relationship</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2338045911"/>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3:4 – 3:5</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22-23</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1573628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1.28 Common structures </a:t>
            </a:r>
            <a:r>
              <a:rPr lang="en-US" dirty="0"/>
              <a:t>– step 3:4</a:t>
            </a:r>
          </a:p>
        </p:txBody>
      </p:sp>
      <p:pic>
        <p:nvPicPr>
          <p:cNvPr id="6" name="Picture 5">
            <a:extLst>
              <a:ext uri="{FF2B5EF4-FFF2-40B4-BE49-F238E27FC236}">
                <a16:creationId xmlns:a16="http://schemas.microsoft.com/office/drawing/2014/main" id="{96E0DCBC-AAEB-44A5-BE40-2AB09FBDB71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08527" y="2522537"/>
            <a:ext cx="7974949" cy="1812926"/>
          </a:xfrm>
          <a:prstGeom prst="rect">
            <a:avLst/>
          </a:prstGeom>
        </p:spPr>
      </p:pic>
      <p:sp>
        <p:nvSpPr>
          <p:cNvPr id="8" name="Rectangle 7">
            <a:extLst>
              <a:ext uri="{FF2B5EF4-FFF2-40B4-BE49-F238E27FC236}">
                <a16:creationId xmlns:a16="http://schemas.microsoft.com/office/drawing/2014/main" id="{DAA2B47F-52AB-4DE5-B14E-2867E3142C45}"/>
              </a:ext>
            </a:extLst>
          </p:cNvPr>
          <p:cNvSpPr/>
          <p:nvPr/>
        </p:nvSpPr>
        <p:spPr>
          <a:xfrm>
            <a:off x="4070350" y="3573464"/>
            <a:ext cx="628650" cy="533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0</a:t>
            </a:r>
          </a:p>
        </p:txBody>
      </p:sp>
      <p:sp>
        <p:nvSpPr>
          <p:cNvPr id="9" name="Rectangle 8">
            <a:extLst>
              <a:ext uri="{FF2B5EF4-FFF2-40B4-BE49-F238E27FC236}">
                <a16:creationId xmlns:a16="http://schemas.microsoft.com/office/drawing/2014/main" id="{42D25041-D78F-4647-A93C-438B057F50D4}"/>
              </a:ext>
            </a:extLst>
          </p:cNvPr>
          <p:cNvSpPr/>
          <p:nvPr/>
        </p:nvSpPr>
        <p:spPr>
          <a:xfrm>
            <a:off x="7004375" y="3539331"/>
            <a:ext cx="879474" cy="5675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Rectangle 9">
            <a:extLst>
              <a:ext uri="{FF2B5EF4-FFF2-40B4-BE49-F238E27FC236}">
                <a16:creationId xmlns:a16="http://schemas.microsoft.com/office/drawing/2014/main" id="{039D5251-0489-470F-AFAE-4CD9B5E92D53}"/>
              </a:ext>
            </a:extLst>
          </p:cNvPr>
          <p:cNvSpPr/>
          <p:nvPr/>
        </p:nvSpPr>
        <p:spPr>
          <a:xfrm>
            <a:off x="8826501" y="3565528"/>
            <a:ext cx="879475" cy="533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 name="Rectangle 4">
            <a:extLst>
              <a:ext uri="{FF2B5EF4-FFF2-40B4-BE49-F238E27FC236}">
                <a16:creationId xmlns:a16="http://schemas.microsoft.com/office/drawing/2014/main" id="{9BC8D111-BF96-44F3-8F8E-2BD6FB7559F0}"/>
              </a:ext>
            </a:extLst>
          </p:cNvPr>
          <p:cNvSpPr/>
          <p:nvPr/>
        </p:nvSpPr>
        <p:spPr>
          <a:xfrm>
            <a:off x="3733800" y="3539331"/>
            <a:ext cx="965200" cy="5675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4" name="Picture 3">
            <a:extLst>
              <a:ext uri="{FF2B5EF4-FFF2-40B4-BE49-F238E27FC236}">
                <a16:creationId xmlns:a16="http://schemas.microsoft.com/office/drawing/2014/main" id="{1B6BDE38-CD5F-43AE-BCB2-1E4ED23E496C}"/>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3733801" y="3573465"/>
            <a:ext cx="1070949" cy="567533"/>
          </a:xfrm>
          <a:prstGeom prst="rect">
            <a:avLst/>
          </a:prstGeom>
        </p:spPr>
      </p:pic>
    </p:spTree>
    <p:extLst>
      <p:ext uri="{BB962C8B-B14F-4D97-AF65-F5344CB8AC3E}">
        <p14:creationId xmlns:p14="http://schemas.microsoft.com/office/powerpoint/2010/main" val="1052575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5"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1.28 Common structures </a:t>
            </a:r>
            <a:r>
              <a:rPr lang="en-US" dirty="0"/>
              <a:t>– step 3:4</a:t>
            </a:r>
          </a:p>
        </p:txBody>
      </p:sp>
      <p:pic>
        <p:nvPicPr>
          <p:cNvPr id="6" name="Picture 5">
            <a:extLst>
              <a:ext uri="{FF2B5EF4-FFF2-40B4-BE49-F238E27FC236}">
                <a16:creationId xmlns:a16="http://schemas.microsoft.com/office/drawing/2014/main" id="{96E0DCBC-AAEB-44A5-BE40-2AB09FBDB71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08529" y="780825"/>
            <a:ext cx="7974945" cy="1812926"/>
          </a:xfrm>
          <a:prstGeom prst="rect">
            <a:avLst/>
          </a:prstGeom>
        </p:spPr>
      </p:pic>
      <p:sp>
        <p:nvSpPr>
          <p:cNvPr id="8" name="Rectangle 7">
            <a:extLst>
              <a:ext uri="{FF2B5EF4-FFF2-40B4-BE49-F238E27FC236}">
                <a16:creationId xmlns:a16="http://schemas.microsoft.com/office/drawing/2014/main" id="{DAA2B47F-52AB-4DE5-B14E-2867E3142C45}"/>
              </a:ext>
            </a:extLst>
          </p:cNvPr>
          <p:cNvSpPr/>
          <p:nvPr/>
        </p:nvSpPr>
        <p:spPr>
          <a:xfrm>
            <a:off x="3722007" y="1831752"/>
            <a:ext cx="879474" cy="533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0</a:t>
            </a:r>
          </a:p>
        </p:txBody>
      </p:sp>
      <p:sp>
        <p:nvSpPr>
          <p:cNvPr id="9" name="Rectangle 8">
            <a:extLst>
              <a:ext uri="{FF2B5EF4-FFF2-40B4-BE49-F238E27FC236}">
                <a16:creationId xmlns:a16="http://schemas.microsoft.com/office/drawing/2014/main" id="{42D25041-D78F-4647-A93C-438B057F50D4}"/>
              </a:ext>
            </a:extLst>
          </p:cNvPr>
          <p:cNvSpPr/>
          <p:nvPr/>
        </p:nvSpPr>
        <p:spPr>
          <a:xfrm>
            <a:off x="6235121" y="1797619"/>
            <a:ext cx="879474" cy="5675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Rectangle 9">
            <a:extLst>
              <a:ext uri="{FF2B5EF4-FFF2-40B4-BE49-F238E27FC236}">
                <a16:creationId xmlns:a16="http://schemas.microsoft.com/office/drawing/2014/main" id="{039D5251-0489-470F-AFAE-4CD9B5E92D53}"/>
              </a:ext>
            </a:extLst>
          </p:cNvPr>
          <p:cNvSpPr/>
          <p:nvPr/>
        </p:nvSpPr>
        <p:spPr>
          <a:xfrm>
            <a:off x="8115301" y="1823816"/>
            <a:ext cx="879475" cy="533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11" name="Picture 10">
            <a:extLst>
              <a:ext uri="{FF2B5EF4-FFF2-40B4-BE49-F238E27FC236}">
                <a16:creationId xmlns:a16="http://schemas.microsoft.com/office/drawing/2014/main" id="{0E7BBBB4-422D-4D05-A78F-AB10BE688D7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08527" y="2631885"/>
            <a:ext cx="7974949" cy="1812927"/>
          </a:xfrm>
          <a:prstGeom prst="rect">
            <a:avLst/>
          </a:prstGeom>
        </p:spPr>
      </p:pic>
      <p:pic>
        <p:nvPicPr>
          <p:cNvPr id="13" name="Picture 12">
            <a:extLst>
              <a:ext uri="{FF2B5EF4-FFF2-40B4-BE49-F238E27FC236}">
                <a16:creationId xmlns:a16="http://schemas.microsoft.com/office/drawing/2014/main" id="{485EE08D-66D6-44A6-A8BB-52E4536E870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108527" y="4475200"/>
            <a:ext cx="7974949" cy="1812927"/>
          </a:xfrm>
          <a:prstGeom prst="rect">
            <a:avLst/>
          </a:prstGeom>
        </p:spPr>
      </p:pic>
      <p:sp>
        <p:nvSpPr>
          <p:cNvPr id="15" name="Rectangle 14">
            <a:extLst>
              <a:ext uri="{FF2B5EF4-FFF2-40B4-BE49-F238E27FC236}">
                <a16:creationId xmlns:a16="http://schemas.microsoft.com/office/drawing/2014/main" id="{C15ECFB0-2C71-4614-B79F-9219816070F9}"/>
              </a:ext>
            </a:extLst>
          </p:cNvPr>
          <p:cNvSpPr/>
          <p:nvPr/>
        </p:nvSpPr>
        <p:spPr>
          <a:xfrm>
            <a:off x="7879669" y="3675744"/>
            <a:ext cx="1350736" cy="533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0</a:t>
            </a:r>
          </a:p>
        </p:txBody>
      </p:sp>
      <p:pic>
        <p:nvPicPr>
          <p:cNvPr id="14" name="Picture 13">
            <a:extLst>
              <a:ext uri="{FF2B5EF4-FFF2-40B4-BE49-F238E27FC236}">
                <a16:creationId xmlns:a16="http://schemas.microsoft.com/office/drawing/2014/main" id="{521F46ED-D08F-4524-A28B-53E14AD14BCC}"/>
              </a:ext>
            </a:extLst>
          </p:cNvPr>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a:off x="7547429" y="3636742"/>
            <a:ext cx="1727200" cy="572402"/>
          </a:xfrm>
          <a:prstGeom prst="rect">
            <a:avLst/>
          </a:prstGeom>
        </p:spPr>
      </p:pic>
      <p:sp>
        <p:nvSpPr>
          <p:cNvPr id="18" name="Rectangle 17">
            <a:extLst>
              <a:ext uri="{FF2B5EF4-FFF2-40B4-BE49-F238E27FC236}">
                <a16:creationId xmlns:a16="http://schemas.microsoft.com/office/drawing/2014/main" id="{421BA25A-6507-4463-97DC-74EEBC60C9DF}"/>
              </a:ext>
            </a:extLst>
          </p:cNvPr>
          <p:cNvSpPr/>
          <p:nvPr/>
        </p:nvSpPr>
        <p:spPr>
          <a:xfrm>
            <a:off x="7851533" y="5551298"/>
            <a:ext cx="1350736" cy="533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0</a:t>
            </a:r>
          </a:p>
        </p:txBody>
      </p:sp>
      <p:pic>
        <p:nvPicPr>
          <p:cNvPr id="16" name="Picture 15">
            <a:extLst>
              <a:ext uri="{FF2B5EF4-FFF2-40B4-BE49-F238E27FC236}">
                <a16:creationId xmlns:a16="http://schemas.microsoft.com/office/drawing/2014/main" id="{BF84FB06-F37E-45CD-ADA1-B1C6E87AE98A}"/>
              </a:ext>
            </a:extLst>
          </p:cNvPr>
          <p:cNvPicPr>
            <a:picLocks noChangeAspect="1"/>
          </p:cNvPicPr>
          <p:nvPr/>
        </p:nvPicPr>
        <p:blipFill rotWithShape="1">
          <a:blip r:embed="rId7">
            <a:extLst>
              <a:ext uri="{28A0092B-C50C-407E-A947-70E740481C1C}">
                <a14:useLocalDpi xmlns:a14="http://schemas.microsoft.com/office/drawing/2010/main" val="0"/>
              </a:ext>
            </a:extLst>
          </a:blip>
          <a:srcRect/>
          <a:stretch/>
        </p:blipFill>
        <p:spPr>
          <a:xfrm>
            <a:off x="7547429" y="5449669"/>
            <a:ext cx="1727200" cy="627507"/>
          </a:xfrm>
          <a:prstGeom prst="rect">
            <a:avLst/>
          </a:prstGeom>
        </p:spPr>
      </p:pic>
    </p:spTree>
    <p:extLst>
      <p:ext uri="{BB962C8B-B14F-4D97-AF65-F5344CB8AC3E}">
        <p14:creationId xmlns:p14="http://schemas.microsoft.com/office/powerpoint/2010/main" val="35205336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500"/>
                                        <p:tgtEl>
                                          <p:spTgt spid="14"/>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500"/>
                                        <p:tgtEl>
                                          <p:spTgt spid="15"/>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fade">
                                      <p:cBhvr>
                                        <p:cTn id="40" dur="500"/>
                                        <p:tgtEl>
                                          <p:spTgt spid="16"/>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5" grpId="0" animBg="1"/>
      <p:bldP spid="18"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1.28 Common structures </a:t>
            </a:r>
            <a:r>
              <a:rPr lang="en-US" dirty="0"/>
              <a:t>– step 3:5</a:t>
            </a:r>
          </a:p>
        </p:txBody>
      </p:sp>
      <p:pic>
        <p:nvPicPr>
          <p:cNvPr id="4" name="Picture 3">
            <a:extLst>
              <a:ext uri="{FF2B5EF4-FFF2-40B4-BE49-F238E27FC236}">
                <a16:creationId xmlns:a16="http://schemas.microsoft.com/office/drawing/2014/main" id="{7E18CB44-148C-4318-A21E-4EDBB8D4348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08527" y="1419034"/>
            <a:ext cx="7974949" cy="1812927"/>
          </a:xfrm>
          <a:prstGeom prst="rect">
            <a:avLst/>
          </a:prstGeom>
        </p:spPr>
      </p:pic>
      <p:graphicFrame>
        <p:nvGraphicFramePr>
          <p:cNvPr id="17" name="Table 16">
            <a:extLst>
              <a:ext uri="{FF2B5EF4-FFF2-40B4-BE49-F238E27FC236}">
                <a16:creationId xmlns:a16="http://schemas.microsoft.com/office/drawing/2014/main" id="{F3F51961-A892-41FC-B4E9-5CB945A228AD}"/>
              </a:ext>
            </a:extLst>
          </p:cNvPr>
          <p:cNvGraphicFramePr>
            <a:graphicFrameLocks noGrp="1"/>
          </p:cNvGraphicFramePr>
          <p:nvPr/>
        </p:nvGraphicFramePr>
        <p:xfrm>
          <a:off x="2343150" y="3604260"/>
          <a:ext cx="7505700" cy="2194560"/>
        </p:xfrm>
        <a:graphic>
          <a:graphicData uri="http://schemas.openxmlformats.org/drawingml/2006/table">
            <a:tbl>
              <a:tblPr firstRow="1" bandRow="1">
                <a:tableStyleId>{5C22544A-7EE6-4342-B048-85BDC9FD1C3A}</a:tableStyleId>
              </a:tblPr>
              <a:tblGrid>
                <a:gridCol w="5734050">
                  <a:extLst>
                    <a:ext uri="{9D8B030D-6E8A-4147-A177-3AD203B41FA5}">
                      <a16:colId xmlns:a16="http://schemas.microsoft.com/office/drawing/2014/main" val="20000"/>
                    </a:ext>
                  </a:extLst>
                </a:gridCol>
                <a:gridCol w="1771650">
                  <a:extLst>
                    <a:ext uri="{9D8B030D-6E8A-4147-A177-3AD203B41FA5}">
                      <a16:colId xmlns:a16="http://schemas.microsoft.com/office/drawing/2014/main" val="20001"/>
                    </a:ext>
                  </a:extLst>
                </a:gridCol>
              </a:tblGrid>
              <a:tr h="503322">
                <a:tc>
                  <a:txBody>
                    <a:bodyPr/>
                    <a:lstStyle/>
                    <a:p>
                      <a:pPr algn="ctr"/>
                      <a:endParaRPr lang="en-GB" sz="2400" b="1" dirty="0">
                        <a:solidFill>
                          <a:schemeClr val="accent5">
                            <a:lumMod val="10000"/>
                          </a:schemeClr>
                        </a:solidFill>
                        <a:latin typeface="Myriad Pro" panose="020B0503030403020204" pitchFamily="34" charset="0"/>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2400" dirty="0">
                          <a:solidFill>
                            <a:schemeClr val="accent5">
                              <a:lumMod val="10000"/>
                            </a:schemeClr>
                          </a:solidFill>
                          <a:latin typeface="Myriad Pro" panose="020B0503030403020204" pitchFamily="34" charset="0"/>
                        </a:rPr>
                        <a:t>True or false?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8E2E8"/>
                    </a:solidFill>
                  </a:tcPr>
                </a:tc>
                <a:extLst>
                  <a:ext uri="{0D108BD9-81ED-4DB2-BD59-A6C34878D82A}">
                    <a16:rowId xmlns:a16="http://schemas.microsoft.com/office/drawing/2014/main" val="10000"/>
                  </a:ext>
                </a:extLst>
              </a:tr>
              <a:tr h="391638">
                <a:tc>
                  <a:txBody>
                    <a:bodyPr/>
                    <a:lstStyle/>
                    <a:p>
                      <a:r>
                        <a:rPr lang="en-GB" sz="2400" kern="1200" dirty="0">
                          <a:solidFill>
                            <a:schemeClr val="dk1"/>
                          </a:solidFill>
                          <a:effectLst/>
                          <a:latin typeface="Myriad Pro" panose="020B0503030403020204" pitchFamily="34" charset="0"/>
                          <a:ea typeface="+mn-ea"/>
                          <a:cs typeface="+mn-cs"/>
                        </a:rPr>
                        <a:t>lemonade + milk + juice = drinks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GB" sz="2400" dirty="0">
                        <a:latin typeface="Myriad Pro" panose="020B0503030403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391638">
                <a:tc>
                  <a:txBody>
                    <a:bodyPr/>
                    <a:lstStyle/>
                    <a:p>
                      <a:r>
                        <a:rPr lang="en-GB" sz="2400" kern="1200" dirty="0">
                          <a:solidFill>
                            <a:schemeClr val="dk1"/>
                          </a:solidFill>
                          <a:effectLst/>
                          <a:latin typeface="Myriad Pro" panose="020B0503030403020204" pitchFamily="34" charset="0"/>
                          <a:ea typeface="+mn-ea"/>
                          <a:cs typeface="+mn-cs"/>
                        </a:rPr>
                        <a:t>drinks – lemonade = milk + juice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GB" sz="2400" dirty="0">
                        <a:latin typeface="Myriad Pro" panose="020B0503030403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142745736"/>
                  </a:ext>
                </a:extLst>
              </a:tr>
              <a:tr h="391638">
                <a:tc>
                  <a:txBody>
                    <a:bodyPr/>
                    <a:lstStyle/>
                    <a:p>
                      <a:r>
                        <a:rPr lang="en-GB" sz="2400" kern="1200" dirty="0">
                          <a:solidFill>
                            <a:schemeClr val="dk1"/>
                          </a:solidFill>
                          <a:effectLst/>
                          <a:latin typeface="Myriad Pro" panose="020B0503030403020204" pitchFamily="34" charset="0"/>
                          <a:ea typeface="+mn-ea"/>
                          <a:cs typeface="+mn-cs"/>
                        </a:rPr>
                        <a:t>milk = drinks – juice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GB" sz="2400" dirty="0">
                        <a:latin typeface="Myriad Pro" panose="020B0503030403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643893109"/>
                  </a:ext>
                </a:extLst>
              </a:tr>
            </a:tbl>
          </a:graphicData>
        </a:graphic>
      </p:graphicFrame>
      <p:pic>
        <p:nvPicPr>
          <p:cNvPr id="19" name="Picture 18">
            <a:extLst>
              <a:ext uri="{FF2B5EF4-FFF2-40B4-BE49-F238E27FC236}">
                <a16:creationId xmlns:a16="http://schemas.microsoft.com/office/drawing/2014/main" id="{32BF786C-6762-4780-A3E9-495F07E028A1}"/>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8761828" y="5381307"/>
            <a:ext cx="381000" cy="392906"/>
          </a:xfrm>
          <a:prstGeom prst="rect">
            <a:avLst/>
          </a:prstGeom>
        </p:spPr>
      </p:pic>
      <p:sp>
        <p:nvSpPr>
          <p:cNvPr id="20" name="Rectangle 19">
            <a:extLst>
              <a:ext uri="{FF2B5EF4-FFF2-40B4-BE49-F238E27FC236}">
                <a16:creationId xmlns:a16="http://schemas.microsoft.com/office/drawing/2014/main" id="{84170EEC-8952-466D-B27E-AC780F2C7793}"/>
              </a:ext>
            </a:extLst>
          </p:cNvPr>
          <p:cNvSpPr/>
          <p:nvPr/>
        </p:nvSpPr>
        <p:spPr>
          <a:xfrm>
            <a:off x="8634007" y="4791386"/>
            <a:ext cx="444911" cy="769441"/>
          </a:xfrm>
          <a:prstGeom prst="rect">
            <a:avLst/>
          </a:prstGeom>
          <a:noFill/>
        </p:spPr>
        <p:txBody>
          <a:bodyPr wrap="square">
            <a:spAutoFit/>
          </a:bodyPr>
          <a:lstStyle/>
          <a:p>
            <a:pPr>
              <a:buNone/>
            </a:pPr>
            <a:r>
              <a:rPr lang="en-GB" sz="4400" dirty="0">
                <a:solidFill>
                  <a:srgbClr val="008000"/>
                </a:solidFill>
                <a:latin typeface="Calibri" panose="020F0502020204030204" pitchFamily="34" charset="0"/>
                <a:ea typeface="Times New Roman" panose="02020603050405020304" pitchFamily="18" charset="0"/>
                <a:cs typeface="Calibri" panose="020F0502020204030204" pitchFamily="34" charset="0"/>
                <a:sym typeface="Wingdings" panose="05000000000000000000" pitchFamily="2" charset="2"/>
              </a:rPr>
              <a:t></a:t>
            </a:r>
            <a:endParaRPr lang="en-GB" sz="4400" dirty="0"/>
          </a:p>
        </p:txBody>
      </p:sp>
      <p:sp>
        <p:nvSpPr>
          <p:cNvPr id="21" name="Rectangle 20">
            <a:extLst>
              <a:ext uri="{FF2B5EF4-FFF2-40B4-BE49-F238E27FC236}">
                <a16:creationId xmlns:a16="http://schemas.microsoft.com/office/drawing/2014/main" id="{DA98A362-0220-47C5-ABC9-6EE3762C7B55}"/>
              </a:ext>
            </a:extLst>
          </p:cNvPr>
          <p:cNvSpPr/>
          <p:nvPr/>
        </p:nvSpPr>
        <p:spPr>
          <a:xfrm>
            <a:off x="8634006" y="4331109"/>
            <a:ext cx="444911" cy="769441"/>
          </a:xfrm>
          <a:prstGeom prst="rect">
            <a:avLst/>
          </a:prstGeom>
          <a:noFill/>
        </p:spPr>
        <p:txBody>
          <a:bodyPr wrap="square">
            <a:spAutoFit/>
          </a:bodyPr>
          <a:lstStyle/>
          <a:p>
            <a:pPr>
              <a:buNone/>
            </a:pPr>
            <a:r>
              <a:rPr lang="en-GB" sz="4400" dirty="0">
                <a:solidFill>
                  <a:srgbClr val="008000"/>
                </a:solidFill>
                <a:latin typeface="Calibri" panose="020F0502020204030204" pitchFamily="34" charset="0"/>
                <a:ea typeface="Times New Roman" panose="02020603050405020304" pitchFamily="18" charset="0"/>
                <a:cs typeface="Calibri" panose="020F0502020204030204" pitchFamily="34" charset="0"/>
                <a:sym typeface="Wingdings" panose="05000000000000000000" pitchFamily="2" charset="2"/>
              </a:rPr>
              <a:t></a:t>
            </a:r>
            <a:endParaRPr lang="en-GB" sz="4400" dirty="0"/>
          </a:p>
        </p:txBody>
      </p:sp>
    </p:spTree>
    <p:extLst>
      <p:ext uri="{BB962C8B-B14F-4D97-AF65-F5344CB8AC3E}">
        <p14:creationId xmlns:p14="http://schemas.microsoft.com/office/powerpoint/2010/main" val="39036415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500"/>
                                        <p:tgtEl>
                                          <p:spTgt spid="2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4693918-C472-4B95-83FF-2D20331755F8}"/>
              </a:ext>
            </a:extLst>
          </p:cNvPr>
          <p:cNvSpPr/>
          <p:nvPr/>
        </p:nvSpPr>
        <p:spPr>
          <a:xfrm>
            <a:off x="3322913" y="5586225"/>
            <a:ext cx="4801314" cy="461665"/>
          </a:xfrm>
          <a:prstGeom prst="rect">
            <a:avLst/>
          </a:prstGeom>
        </p:spPr>
        <p:txBody>
          <a:bodyPr wrap="none">
            <a:spAutoFit/>
          </a:bodyPr>
          <a:lstStyle/>
          <a:p>
            <a:pPr algn="ctr"/>
            <a:r>
              <a:rPr lang="en-GB" sz="2400" dirty="0">
                <a:latin typeface="Myriad Pro" panose="020B0503030403020204" pitchFamily="34" charset="0"/>
              </a:rPr>
              <a:t>lemonade = _______ – milk – ______</a:t>
            </a:r>
          </a:p>
        </p:txBody>
      </p:sp>
      <p:sp>
        <p:nvSpPr>
          <p:cNvPr id="13" name="TextBox 12">
            <a:extLst>
              <a:ext uri="{FF2B5EF4-FFF2-40B4-BE49-F238E27FC236}">
                <a16:creationId xmlns:a16="http://schemas.microsoft.com/office/drawing/2014/main" id="{CA219F00-B779-49AA-A10B-FE5E5A1DD403}"/>
              </a:ext>
            </a:extLst>
          </p:cNvPr>
          <p:cNvSpPr txBox="1"/>
          <p:nvPr/>
        </p:nvSpPr>
        <p:spPr>
          <a:xfrm>
            <a:off x="4970346" y="5586225"/>
            <a:ext cx="1076960" cy="461665"/>
          </a:xfrm>
          <a:prstGeom prst="rect">
            <a:avLst/>
          </a:prstGeom>
          <a:noFill/>
        </p:spPr>
        <p:txBody>
          <a:bodyPr wrap="square" rtlCol="0">
            <a:spAutoFit/>
          </a:bodyPr>
          <a:lstStyle/>
          <a:p>
            <a:pPr algn="ctr"/>
            <a:r>
              <a:rPr lang="en-GB" sz="2400" dirty="0">
                <a:latin typeface="Myriad Pro" panose="020B0503030403020204" pitchFamily="34" charset="0"/>
              </a:rPr>
              <a:t>drinks</a:t>
            </a:r>
          </a:p>
        </p:txBody>
      </p:sp>
      <p:sp>
        <p:nvSpPr>
          <p:cNvPr id="11" name="TextBox 10">
            <a:extLst>
              <a:ext uri="{FF2B5EF4-FFF2-40B4-BE49-F238E27FC236}">
                <a16:creationId xmlns:a16="http://schemas.microsoft.com/office/drawing/2014/main" id="{544B52A3-DEED-4C00-84A8-ECFD231AD392}"/>
              </a:ext>
            </a:extLst>
          </p:cNvPr>
          <p:cNvSpPr txBox="1"/>
          <p:nvPr/>
        </p:nvSpPr>
        <p:spPr>
          <a:xfrm>
            <a:off x="3352801" y="5093238"/>
            <a:ext cx="5086499" cy="461665"/>
          </a:xfrm>
          <a:prstGeom prst="rect">
            <a:avLst/>
          </a:prstGeom>
          <a:noFill/>
        </p:spPr>
        <p:txBody>
          <a:bodyPr wrap="square" rtlCol="0">
            <a:spAutoFit/>
          </a:bodyPr>
          <a:lstStyle/>
          <a:p>
            <a:pPr algn="ctr"/>
            <a:r>
              <a:rPr lang="en-GB" sz="2400" dirty="0">
                <a:latin typeface="Myriad Pro" panose="020B0503030403020204" pitchFamily="34" charset="0"/>
              </a:rPr>
              <a:t>_______ = drinks – lemonade – juice</a:t>
            </a:r>
          </a:p>
        </p:txBody>
      </p:sp>
      <p:sp>
        <p:nvSpPr>
          <p:cNvPr id="12" name="TextBox 11">
            <a:extLst>
              <a:ext uri="{FF2B5EF4-FFF2-40B4-BE49-F238E27FC236}">
                <a16:creationId xmlns:a16="http://schemas.microsoft.com/office/drawing/2014/main" id="{7F6AD2C6-FCEA-4212-9DC9-545080FBDD33}"/>
              </a:ext>
            </a:extLst>
          </p:cNvPr>
          <p:cNvSpPr txBox="1"/>
          <p:nvPr/>
        </p:nvSpPr>
        <p:spPr>
          <a:xfrm>
            <a:off x="3676472" y="5093238"/>
            <a:ext cx="864946" cy="461665"/>
          </a:xfrm>
          <a:prstGeom prst="rect">
            <a:avLst/>
          </a:prstGeom>
          <a:noFill/>
        </p:spPr>
        <p:txBody>
          <a:bodyPr wrap="square" rtlCol="0">
            <a:spAutoFit/>
          </a:bodyPr>
          <a:lstStyle/>
          <a:p>
            <a:pPr algn="ctr"/>
            <a:r>
              <a:rPr lang="en-GB" sz="2400" dirty="0">
                <a:latin typeface="Myriad Pro" panose="020B0503030403020204" pitchFamily="34" charset="0"/>
              </a:rPr>
              <a:t>milk</a:t>
            </a:r>
          </a:p>
        </p:txBody>
      </p:sp>
      <p:sp>
        <p:nvSpPr>
          <p:cNvPr id="2" name="Text Placeholder 1"/>
          <p:cNvSpPr>
            <a:spLocks noGrp="1"/>
          </p:cNvSpPr>
          <p:nvPr>
            <p:ph type="body" sz="quarter" idx="11"/>
          </p:nvPr>
        </p:nvSpPr>
        <p:spPr/>
        <p:txBody>
          <a:bodyPr/>
          <a:lstStyle/>
          <a:p>
            <a:r>
              <a:rPr lang="en-GB" dirty="0"/>
              <a:t>1.28 Common structures </a:t>
            </a:r>
            <a:r>
              <a:rPr lang="en-US" dirty="0"/>
              <a:t>– step 3:5</a:t>
            </a:r>
          </a:p>
        </p:txBody>
      </p:sp>
      <p:pic>
        <p:nvPicPr>
          <p:cNvPr id="5" name="Picture 4">
            <a:extLst>
              <a:ext uri="{FF2B5EF4-FFF2-40B4-BE49-F238E27FC236}">
                <a16:creationId xmlns:a16="http://schemas.microsoft.com/office/drawing/2014/main" id="{C6539765-019E-421E-A53C-3C5A34A9044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08527" y="2522538"/>
            <a:ext cx="7974949" cy="1812927"/>
          </a:xfrm>
          <a:prstGeom prst="rect">
            <a:avLst/>
          </a:prstGeom>
        </p:spPr>
      </p:pic>
      <p:sp>
        <p:nvSpPr>
          <p:cNvPr id="10" name="TextBox 9">
            <a:extLst>
              <a:ext uri="{FF2B5EF4-FFF2-40B4-BE49-F238E27FC236}">
                <a16:creationId xmlns:a16="http://schemas.microsoft.com/office/drawing/2014/main" id="{6F990AC0-C24F-44CF-BD82-5109E375F7F7}"/>
              </a:ext>
            </a:extLst>
          </p:cNvPr>
          <p:cNvSpPr txBox="1"/>
          <p:nvPr/>
        </p:nvSpPr>
        <p:spPr>
          <a:xfrm>
            <a:off x="3804348" y="4572001"/>
            <a:ext cx="4583306" cy="461665"/>
          </a:xfrm>
          <a:prstGeom prst="rect">
            <a:avLst/>
          </a:prstGeom>
          <a:noFill/>
        </p:spPr>
        <p:txBody>
          <a:bodyPr wrap="none" rtlCol="0">
            <a:spAutoFit/>
          </a:bodyPr>
          <a:lstStyle/>
          <a:p>
            <a:pPr algn="ctr"/>
            <a:r>
              <a:rPr lang="en-GB" sz="2400" dirty="0">
                <a:latin typeface="Myriad Pro" panose="020B0503030403020204" pitchFamily="34" charset="0"/>
              </a:rPr>
              <a:t>juice = drinks – lemonade – milk</a:t>
            </a:r>
          </a:p>
        </p:txBody>
      </p:sp>
      <p:sp>
        <p:nvSpPr>
          <p:cNvPr id="14" name="TextBox 13">
            <a:extLst>
              <a:ext uri="{FF2B5EF4-FFF2-40B4-BE49-F238E27FC236}">
                <a16:creationId xmlns:a16="http://schemas.microsoft.com/office/drawing/2014/main" id="{E24C9797-4DFC-4F29-9F3D-041B6C311A40}"/>
              </a:ext>
            </a:extLst>
          </p:cNvPr>
          <p:cNvSpPr txBox="1"/>
          <p:nvPr/>
        </p:nvSpPr>
        <p:spPr>
          <a:xfrm>
            <a:off x="7212913" y="5586225"/>
            <a:ext cx="813043" cy="461665"/>
          </a:xfrm>
          <a:prstGeom prst="rect">
            <a:avLst/>
          </a:prstGeom>
          <a:noFill/>
        </p:spPr>
        <p:txBody>
          <a:bodyPr wrap="none" rtlCol="0">
            <a:spAutoFit/>
          </a:bodyPr>
          <a:lstStyle/>
          <a:p>
            <a:pPr algn="ctr"/>
            <a:r>
              <a:rPr lang="en-GB" sz="2400" dirty="0">
                <a:latin typeface="Myriad Pro" panose="020B0503030403020204" pitchFamily="34" charset="0"/>
              </a:rPr>
              <a:t>juice</a:t>
            </a:r>
          </a:p>
        </p:txBody>
      </p:sp>
    </p:spTree>
    <p:extLst>
      <p:ext uri="{BB962C8B-B14F-4D97-AF65-F5344CB8AC3E}">
        <p14:creationId xmlns:p14="http://schemas.microsoft.com/office/powerpoint/2010/main" val="1673985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500"/>
                                        <p:tgtEl>
                                          <p:spTgt spid="12"/>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3" grpId="0"/>
      <p:bldP spid="11" grpId="0"/>
      <p:bldP spid="12" grpId="0"/>
      <p:bldP spid="10" grpId="0"/>
      <p:bldP spid="14"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1.28 Common structures </a:t>
            </a:r>
            <a:r>
              <a:rPr lang="en-US" dirty="0"/>
              <a:t>– step 3:5</a:t>
            </a:r>
          </a:p>
        </p:txBody>
      </p:sp>
      <p:graphicFrame>
        <p:nvGraphicFramePr>
          <p:cNvPr id="9" name="Table 8">
            <a:extLst>
              <a:ext uri="{FF2B5EF4-FFF2-40B4-BE49-F238E27FC236}">
                <a16:creationId xmlns:a16="http://schemas.microsoft.com/office/drawing/2014/main" id="{0ED898C7-573C-40EB-9367-BB2D2BB3E33F}"/>
              </a:ext>
            </a:extLst>
          </p:cNvPr>
          <p:cNvGraphicFramePr>
            <a:graphicFrameLocks noGrp="1"/>
          </p:cNvGraphicFramePr>
          <p:nvPr/>
        </p:nvGraphicFramePr>
        <p:xfrm>
          <a:off x="1760248" y="880290"/>
          <a:ext cx="8671504" cy="5076720"/>
        </p:xfrm>
        <a:graphic>
          <a:graphicData uri="http://schemas.openxmlformats.org/drawingml/2006/table">
            <a:tbl>
              <a:tblPr firstRow="1" bandRow="1">
                <a:tableStyleId>{5C22544A-7EE6-4342-B048-85BDC9FD1C3A}</a:tableStyleId>
              </a:tblPr>
              <a:tblGrid>
                <a:gridCol w="2167876">
                  <a:extLst>
                    <a:ext uri="{9D8B030D-6E8A-4147-A177-3AD203B41FA5}">
                      <a16:colId xmlns:a16="http://schemas.microsoft.com/office/drawing/2014/main" val="20000"/>
                    </a:ext>
                  </a:extLst>
                </a:gridCol>
                <a:gridCol w="2167876">
                  <a:extLst>
                    <a:ext uri="{9D8B030D-6E8A-4147-A177-3AD203B41FA5}">
                      <a16:colId xmlns:a16="http://schemas.microsoft.com/office/drawing/2014/main" val="20001"/>
                    </a:ext>
                  </a:extLst>
                </a:gridCol>
                <a:gridCol w="2167876">
                  <a:extLst>
                    <a:ext uri="{9D8B030D-6E8A-4147-A177-3AD203B41FA5}">
                      <a16:colId xmlns:a16="http://schemas.microsoft.com/office/drawing/2014/main" val="1881154562"/>
                    </a:ext>
                  </a:extLst>
                </a:gridCol>
                <a:gridCol w="2167876">
                  <a:extLst>
                    <a:ext uri="{9D8B030D-6E8A-4147-A177-3AD203B41FA5}">
                      <a16:colId xmlns:a16="http://schemas.microsoft.com/office/drawing/2014/main" val="979467820"/>
                    </a:ext>
                  </a:extLst>
                </a:gridCol>
              </a:tblGrid>
              <a:tr h="503322">
                <a:tc>
                  <a:txBody>
                    <a:bodyPr/>
                    <a:lstStyle/>
                    <a:p>
                      <a:pPr algn="ctr"/>
                      <a:endParaRPr lang="en-GB" sz="2400" b="1" dirty="0">
                        <a:solidFill>
                          <a:schemeClr val="accent5">
                            <a:lumMod val="10000"/>
                          </a:schemeClr>
                        </a:solidFill>
                        <a:latin typeface="Myriad Pro" panose="020B0503030403020204" pitchFamily="34" charset="0"/>
                      </a:endParaRPr>
                    </a:p>
                  </a:txBody>
                  <a:tcPr anchor="ctr">
                    <a:lnL w="12700" cap="flat" cmpd="sng" algn="ctr">
                      <a:no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pPr algn="ctr"/>
                      <a:r>
                        <a:rPr lang="en-GB" sz="2400" dirty="0">
                          <a:solidFill>
                            <a:schemeClr val="accent5">
                              <a:lumMod val="10000"/>
                            </a:schemeClr>
                          </a:solidFill>
                          <a:latin typeface="Myriad Pro" panose="020B0503030403020204" pitchFamily="34" charset="0"/>
                        </a:rPr>
                        <a:t>Year 1</a:t>
                      </a: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rgbClr val="C8E2E8"/>
                    </a:solidFill>
                  </a:tcPr>
                </a:tc>
                <a:tc>
                  <a:txBody>
                    <a:bodyPr/>
                    <a:lstStyle/>
                    <a:p>
                      <a:pPr algn="ctr"/>
                      <a:r>
                        <a:rPr lang="en-GB" sz="2400" dirty="0">
                          <a:solidFill>
                            <a:schemeClr val="accent5">
                              <a:lumMod val="10000"/>
                            </a:schemeClr>
                          </a:solidFill>
                          <a:latin typeface="Myriad Pro" panose="020B0503030403020204" pitchFamily="34" charset="0"/>
                        </a:rPr>
                        <a:t>Year 2</a:t>
                      </a: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rgbClr val="C8E2E8"/>
                    </a:solidFill>
                  </a:tcPr>
                </a:tc>
                <a:tc>
                  <a:txBody>
                    <a:bodyPr/>
                    <a:lstStyle/>
                    <a:p>
                      <a:pPr algn="ctr"/>
                      <a:r>
                        <a:rPr lang="en-GB" sz="2400" dirty="0">
                          <a:solidFill>
                            <a:schemeClr val="accent5">
                              <a:lumMod val="10000"/>
                            </a:schemeClr>
                          </a:solidFill>
                          <a:latin typeface="Myriad Pro" panose="020B0503030403020204" pitchFamily="34" charset="0"/>
                        </a:rPr>
                        <a:t>Year 3</a:t>
                      </a: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rgbClr val="C8E2E8"/>
                    </a:solidFill>
                  </a:tcPr>
                </a:tc>
                <a:extLst>
                  <a:ext uri="{0D108BD9-81ED-4DB2-BD59-A6C34878D82A}">
                    <a16:rowId xmlns:a16="http://schemas.microsoft.com/office/drawing/2014/main" val="10000"/>
                  </a:ext>
                </a:extLst>
              </a:tr>
              <a:tr h="391638">
                <a:tc>
                  <a:txBody>
                    <a:bodyPr/>
                    <a:lstStyle/>
                    <a:p>
                      <a:r>
                        <a:rPr lang="en-GB" sz="2400" kern="1200" dirty="0">
                          <a:solidFill>
                            <a:schemeClr val="dk1"/>
                          </a:solidFill>
                          <a:effectLst/>
                          <a:latin typeface="Myriad Pro" panose="020B0503030403020204" pitchFamily="34" charset="0"/>
                          <a:ea typeface="+mn-ea"/>
                          <a:cs typeface="+mn-cs"/>
                        </a:rPr>
                        <a:t>Number of children asked about their favourite </a:t>
                      </a:r>
                      <a:r>
                        <a:rPr lang="en-GB" sz="2400" b="1" kern="1200" dirty="0">
                          <a:solidFill>
                            <a:schemeClr val="dk1"/>
                          </a:solidFill>
                          <a:effectLst/>
                          <a:latin typeface="Myriad Pro" panose="020B0503030403020204" pitchFamily="34" charset="0"/>
                          <a:ea typeface="+mn-ea"/>
                          <a:cs typeface="+mn-cs"/>
                        </a:rPr>
                        <a:t>drink</a:t>
                      </a:r>
                      <a:endParaRPr lang="en-GB" sz="2400" dirty="0">
                        <a:latin typeface="Myriad Pro" panose="020B0503030403020204" pitchFamily="34" charset="0"/>
                      </a:endParaRPr>
                    </a:p>
                  </a:txBody>
                  <a:tcP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r>
                        <a:rPr lang="en-GB" sz="2400" dirty="0">
                          <a:latin typeface="Myriad Pro" panose="020B0503030403020204" pitchFamily="34" charset="0"/>
                        </a:rPr>
                        <a:t>62</a:t>
                      </a: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2400" dirty="0">
                          <a:latin typeface="Myriad Pro" panose="020B0503030403020204" pitchFamily="34" charset="0"/>
                        </a:rPr>
                        <a:t>58</a:t>
                      </a: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2400" dirty="0">
                          <a:latin typeface="Myriad Pro" panose="020B0503030403020204" pitchFamily="34" charset="0"/>
                        </a:rPr>
                        <a:t>59</a:t>
                      </a: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391638">
                <a:tc>
                  <a:txBody>
                    <a:bodyPr/>
                    <a:lstStyle/>
                    <a:p>
                      <a:pPr>
                        <a:lnSpc>
                          <a:spcPct val="107000"/>
                        </a:lnSpc>
                        <a:spcAft>
                          <a:spcPts val="0"/>
                        </a:spcAft>
                      </a:pPr>
                      <a:r>
                        <a:rPr lang="en-GB" sz="2400" dirty="0">
                          <a:effectLst/>
                          <a:latin typeface="Myriad Pro" panose="020B0503030403020204" pitchFamily="34" charset="0"/>
                          <a:ea typeface="Times New Roman" panose="02020603050405020304" pitchFamily="18" charset="0"/>
                          <a:cs typeface="Times New Roman" panose="02020603050405020304" pitchFamily="18" charset="0"/>
                        </a:rPr>
                        <a:t>Number who like </a:t>
                      </a:r>
                      <a:r>
                        <a:rPr lang="en-GB" sz="2400" b="1" dirty="0">
                          <a:effectLst/>
                          <a:latin typeface="Myriad Pro" panose="020B0503030403020204" pitchFamily="34" charset="0"/>
                          <a:ea typeface="Times New Roman" panose="02020603050405020304" pitchFamily="18" charset="0"/>
                          <a:cs typeface="Times New Roman" panose="02020603050405020304" pitchFamily="18" charset="0"/>
                        </a:rPr>
                        <a:t>milk</a:t>
                      </a:r>
                      <a:r>
                        <a:rPr lang="en-GB" sz="2400" dirty="0">
                          <a:effectLst/>
                          <a:latin typeface="Myriad Pro" panose="020B0503030403020204" pitchFamily="34" charset="0"/>
                          <a:ea typeface="Times New Roman" panose="02020603050405020304" pitchFamily="18" charset="0"/>
                          <a:cs typeface="Times New Roman" panose="02020603050405020304" pitchFamily="18" charset="0"/>
                        </a:rPr>
                        <a:t> best</a:t>
                      </a:r>
                    </a:p>
                  </a:txBody>
                  <a:tcPr marL="68580" marR="68580" marT="0" marB="0">
                    <a:lnL w="12700" cap="flat" cmpd="sng" algn="ctr">
                      <a:solidFill>
                        <a:schemeClr val="bg1">
                          <a:lumMod val="50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endParaRPr lang="en-GB" sz="2400" dirty="0">
                        <a:latin typeface="Myriad Pro" panose="020B05030304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2400" dirty="0">
                          <a:latin typeface="Myriad Pro" panose="020B0503030403020204" pitchFamily="34" charset="0"/>
                        </a:rPr>
                        <a:t>13</a:t>
                      </a:r>
                    </a:p>
                  </a:txBody>
                  <a:tcPr anchor="ctr">
                    <a:lnL w="12700" cap="flat" cmpd="sng" algn="ctr">
                      <a:solidFill>
                        <a:schemeClr val="tx1"/>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2400" dirty="0">
                          <a:latin typeface="Myriad Pro" panose="020B0503030403020204" pitchFamily="34" charset="0"/>
                        </a:rPr>
                        <a:t>21</a:t>
                      </a: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42745736"/>
                  </a:ext>
                </a:extLst>
              </a:tr>
              <a:tr h="391638">
                <a:tc>
                  <a:txBody>
                    <a:bodyPr/>
                    <a:lstStyle/>
                    <a:p>
                      <a:pPr>
                        <a:lnSpc>
                          <a:spcPct val="107000"/>
                        </a:lnSpc>
                        <a:spcAft>
                          <a:spcPts val="0"/>
                        </a:spcAft>
                      </a:pPr>
                      <a:r>
                        <a:rPr lang="en-GB" sz="2400" dirty="0">
                          <a:effectLst/>
                          <a:latin typeface="Myriad Pro" panose="020B0503030403020204" pitchFamily="34" charset="0"/>
                          <a:ea typeface="Times New Roman" panose="02020603050405020304" pitchFamily="18" charset="0"/>
                          <a:cs typeface="Times New Roman" panose="02020603050405020304" pitchFamily="18" charset="0"/>
                        </a:rPr>
                        <a:t>Number who like </a:t>
                      </a:r>
                      <a:r>
                        <a:rPr lang="en-GB" sz="2400" b="1" dirty="0">
                          <a:effectLst/>
                          <a:latin typeface="Myriad Pro" panose="020B0503030403020204" pitchFamily="34" charset="0"/>
                          <a:ea typeface="Times New Roman" panose="02020603050405020304" pitchFamily="18" charset="0"/>
                          <a:cs typeface="Times New Roman" panose="02020603050405020304" pitchFamily="18" charset="0"/>
                        </a:rPr>
                        <a:t>lemonade</a:t>
                      </a:r>
                      <a:r>
                        <a:rPr lang="en-GB" sz="2400" dirty="0">
                          <a:effectLst/>
                          <a:latin typeface="Myriad Pro" panose="020B0503030403020204" pitchFamily="34" charset="0"/>
                          <a:ea typeface="Times New Roman" panose="02020603050405020304" pitchFamily="18" charset="0"/>
                          <a:cs typeface="Times New Roman" panose="02020603050405020304" pitchFamily="18" charset="0"/>
                        </a:rPr>
                        <a:t> best</a:t>
                      </a:r>
                    </a:p>
                  </a:txBody>
                  <a:tcPr marL="68580" marR="68580" marT="0" marB="0">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r>
                        <a:rPr lang="en-GB" sz="2400" dirty="0">
                          <a:latin typeface="Myriad Pro" panose="020B0503030403020204" pitchFamily="34" charset="0"/>
                        </a:rPr>
                        <a:t>20</a:t>
                      </a: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2400" dirty="0">
                        <a:latin typeface="Myriad Pro" panose="020B05030304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2400" dirty="0">
                          <a:latin typeface="Myriad Pro" panose="020B0503030403020204" pitchFamily="34" charset="0"/>
                        </a:rPr>
                        <a:t>18</a:t>
                      </a:r>
                    </a:p>
                  </a:txBody>
                  <a:tcPr anchor="ctr">
                    <a:lnL w="12700" cap="flat" cmpd="sng" algn="ctr">
                      <a:solidFill>
                        <a:schemeClr val="tx1"/>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43893109"/>
                  </a:ext>
                </a:extLst>
              </a:tr>
              <a:tr h="391638">
                <a:tc>
                  <a:txBody>
                    <a:bodyPr/>
                    <a:lstStyle/>
                    <a:p>
                      <a:pPr>
                        <a:lnSpc>
                          <a:spcPct val="107000"/>
                        </a:lnSpc>
                        <a:spcAft>
                          <a:spcPts val="0"/>
                        </a:spcAft>
                      </a:pPr>
                      <a:r>
                        <a:rPr lang="en-GB" sz="2400" dirty="0">
                          <a:effectLst/>
                          <a:latin typeface="Myriad Pro" panose="020B0503030403020204" pitchFamily="34" charset="0"/>
                          <a:ea typeface="Times New Roman" panose="02020603050405020304" pitchFamily="18" charset="0"/>
                          <a:cs typeface="Times New Roman" panose="02020603050405020304" pitchFamily="18" charset="0"/>
                        </a:rPr>
                        <a:t>Number who like </a:t>
                      </a:r>
                      <a:r>
                        <a:rPr lang="en-GB" sz="2400" b="1" dirty="0">
                          <a:effectLst/>
                          <a:latin typeface="Myriad Pro" panose="020B0503030403020204" pitchFamily="34" charset="0"/>
                          <a:ea typeface="Times New Roman" panose="02020603050405020304" pitchFamily="18" charset="0"/>
                          <a:cs typeface="Times New Roman" panose="02020603050405020304" pitchFamily="18" charset="0"/>
                        </a:rPr>
                        <a:t>juice</a:t>
                      </a:r>
                      <a:r>
                        <a:rPr lang="en-GB" sz="2400" dirty="0">
                          <a:effectLst/>
                          <a:latin typeface="Myriad Pro" panose="020B0503030403020204" pitchFamily="34" charset="0"/>
                          <a:ea typeface="Times New Roman" panose="02020603050405020304" pitchFamily="18" charset="0"/>
                          <a:cs typeface="Times New Roman" panose="02020603050405020304" pitchFamily="18" charset="0"/>
                        </a:rPr>
                        <a:t> best</a:t>
                      </a:r>
                    </a:p>
                  </a:txBody>
                  <a:tcPr marL="68580" marR="68580" marT="0" marB="0">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r>
                        <a:rPr lang="en-GB" sz="2400" dirty="0">
                          <a:latin typeface="Myriad Pro" panose="020B0503030403020204" pitchFamily="34" charset="0"/>
                        </a:rPr>
                        <a:t>12</a:t>
                      </a: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2400" dirty="0">
                          <a:latin typeface="Myriad Pro" panose="020B0503030403020204" pitchFamily="34" charset="0"/>
                        </a:rPr>
                        <a:t>35</a:t>
                      </a: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2400" dirty="0">
                        <a:latin typeface="Myriad Pro" panose="020B05030304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371788051"/>
                  </a:ext>
                </a:extLst>
              </a:tr>
            </a:tbl>
          </a:graphicData>
        </a:graphic>
      </p:graphicFrame>
      <p:sp>
        <p:nvSpPr>
          <p:cNvPr id="3" name="Rectangle 2">
            <a:extLst>
              <a:ext uri="{FF2B5EF4-FFF2-40B4-BE49-F238E27FC236}">
                <a16:creationId xmlns:a16="http://schemas.microsoft.com/office/drawing/2014/main" id="{0CF705D6-8DD8-46D2-9B30-7BC32DEA303E}"/>
              </a:ext>
            </a:extLst>
          </p:cNvPr>
          <p:cNvSpPr/>
          <p:nvPr/>
        </p:nvSpPr>
        <p:spPr>
          <a:xfrm>
            <a:off x="4752407" y="3418650"/>
            <a:ext cx="518091" cy="461665"/>
          </a:xfrm>
          <a:prstGeom prst="rect">
            <a:avLst/>
          </a:prstGeom>
        </p:spPr>
        <p:txBody>
          <a:bodyPr wrap="none">
            <a:spAutoFit/>
          </a:bodyPr>
          <a:lstStyle/>
          <a:p>
            <a:pPr algn="ctr"/>
            <a:r>
              <a:rPr lang="en-GB" sz="2400" dirty="0">
                <a:latin typeface="Myriad Pro" panose="020B0503030403020204" pitchFamily="34" charset="0"/>
              </a:rPr>
              <a:t>30</a:t>
            </a:r>
          </a:p>
        </p:txBody>
      </p:sp>
      <p:sp>
        <p:nvSpPr>
          <p:cNvPr id="15" name="Rectangle 14">
            <a:extLst>
              <a:ext uri="{FF2B5EF4-FFF2-40B4-BE49-F238E27FC236}">
                <a16:creationId xmlns:a16="http://schemas.microsoft.com/office/drawing/2014/main" id="{741B7848-87E4-4438-8257-9B59F4CED585}"/>
              </a:ext>
            </a:extLst>
          </p:cNvPr>
          <p:cNvSpPr/>
          <p:nvPr/>
        </p:nvSpPr>
        <p:spPr>
          <a:xfrm>
            <a:off x="6902088" y="4424121"/>
            <a:ext cx="518091" cy="461665"/>
          </a:xfrm>
          <a:prstGeom prst="rect">
            <a:avLst/>
          </a:prstGeom>
        </p:spPr>
        <p:txBody>
          <a:bodyPr wrap="none">
            <a:spAutoFit/>
          </a:bodyPr>
          <a:lstStyle/>
          <a:p>
            <a:pPr algn="ctr"/>
            <a:r>
              <a:rPr lang="en-GB" sz="2400" dirty="0">
                <a:latin typeface="Myriad Pro" panose="020B0503030403020204" pitchFamily="34" charset="0"/>
              </a:rPr>
              <a:t>10</a:t>
            </a:r>
          </a:p>
        </p:txBody>
      </p:sp>
      <p:sp>
        <p:nvSpPr>
          <p:cNvPr id="16" name="Rectangle 15">
            <a:extLst>
              <a:ext uri="{FF2B5EF4-FFF2-40B4-BE49-F238E27FC236}">
                <a16:creationId xmlns:a16="http://schemas.microsoft.com/office/drawing/2014/main" id="{E83A2C57-DE0D-42FC-842E-CE19F0DB85C0}"/>
              </a:ext>
            </a:extLst>
          </p:cNvPr>
          <p:cNvSpPr/>
          <p:nvPr/>
        </p:nvSpPr>
        <p:spPr>
          <a:xfrm>
            <a:off x="9137665" y="5353385"/>
            <a:ext cx="518091" cy="461665"/>
          </a:xfrm>
          <a:prstGeom prst="rect">
            <a:avLst/>
          </a:prstGeom>
        </p:spPr>
        <p:txBody>
          <a:bodyPr wrap="none">
            <a:spAutoFit/>
          </a:bodyPr>
          <a:lstStyle/>
          <a:p>
            <a:pPr algn="ctr"/>
            <a:r>
              <a:rPr lang="en-GB" sz="2400" dirty="0">
                <a:latin typeface="Myriad Pro" panose="020B0503030403020204" pitchFamily="34" charset="0"/>
              </a:rPr>
              <a:t>20</a:t>
            </a:r>
          </a:p>
        </p:txBody>
      </p:sp>
    </p:spTree>
    <p:extLst>
      <p:ext uri="{BB962C8B-B14F-4D97-AF65-F5344CB8AC3E}">
        <p14:creationId xmlns:p14="http://schemas.microsoft.com/office/powerpoint/2010/main" val="18309706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5" grpId="0"/>
      <p:bldP spid="1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68BEBBBA-AD76-4C47-8E44-81D4F8483556}"/>
              </a:ext>
            </a:extLst>
          </p:cNvPr>
          <p:cNvSpPr>
            <a:spLocks noGrp="1"/>
          </p:cNvSpPr>
          <p:nvPr>
            <p:ph type="ftr" sz="quarter" idx="11"/>
          </p:nvPr>
        </p:nvSpPr>
        <p:spPr/>
        <p:txBody>
          <a:bodyPr/>
          <a:lstStyle/>
          <a:p>
            <a:pPr>
              <a:defRPr/>
            </a:pPr>
            <a:r>
              <a:rPr lang="en-GB" dirty="0"/>
              <a:t>Curriculum Prioritisation for Primary Maths</a:t>
            </a:r>
          </a:p>
        </p:txBody>
      </p:sp>
      <p:sp>
        <p:nvSpPr>
          <p:cNvPr id="5" name="Content Placeholder 10">
            <a:extLst>
              <a:ext uri="{FF2B5EF4-FFF2-40B4-BE49-F238E27FC236}">
                <a16:creationId xmlns:a16="http://schemas.microsoft.com/office/drawing/2014/main" id="{A4191577-7FB3-44A1-AC26-B90834750BC8}"/>
              </a:ext>
            </a:extLst>
          </p:cNvPr>
          <p:cNvSpPr txBox="1">
            <a:spLocks/>
          </p:cNvSpPr>
          <p:nvPr/>
        </p:nvSpPr>
        <p:spPr>
          <a:xfrm>
            <a:off x="594007" y="845820"/>
            <a:ext cx="11140163" cy="320838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buClr>
                <a:srgbClr val="585858"/>
              </a:buClr>
            </a:pPr>
            <a:r>
              <a:rPr lang="en-GB" b="0" i="0" dirty="0">
                <a:solidFill>
                  <a:schemeClr val="tx1">
                    <a:lumMod val="65000"/>
                    <a:lumOff val="35000"/>
                  </a:schemeClr>
                </a:solidFill>
                <a:effectLst/>
              </a:rPr>
              <a:t>The links below take you to the starting slide of each learning outcome.</a:t>
            </a:r>
          </a:p>
        </p:txBody>
      </p:sp>
      <p:graphicFrame>
        <p:nvGraphicFramePr>
          <p:cNvPr id="6" name="Table 5">
            <a:extLst>
              <a:ext uri="{FF2B5EF4-FFF2-40B4-BE49-F238E27FC236}">
                <a16:creationId xmlns:a16="http://schemas.microsoft.com/office/drawing/2014/main" id="{037BAE3D-75EB-48DC-9322-F1A247F8AE2E}"/>
              </a:ext>
            </a:extLst>
          </p:cNvPr>
          <p:cNvGraphicFramePr>
            <a:graphicFrameLocks noGrp="1"/>
          </p:cNvGraphicFramePr>
          <p:nvPr>
            <p:extLst>
              <p:ext uri="{D42A27DB-BD31-4B8C-83A1-F6EECF244321}">
                <p14:modId xmlns:p14="http://schemas.microsoft.com/office/powerpoint/2010/main" val="454717657"/>
              </p:ext>
            </p:extLst>
          </p:nvPr>
        </p:nvGraphicFramePr>
        <p:xfrm>
          <a:off x="594008" y="1535029"/>
          <a:ext cx="10712127" cy="2907414"/>
        </p:xfrm>
        <a:graphic>
          <a:graphicData uri="http://schemas.openxmlformats.org/drawingml/2006/table">
            <a:tbl>
              <a:tblPr firstRow="1" bandRow="1">
                <a:tableStyleId>{5C22544A-7EE6-4342-B048-85BDC9FD1C3A}</a:tableStyleId>
              </a:tblPr>
              <a:tblGrid>
                <a:gridCol w="929630">
                  <a:extLst>
                    <a:ext uri="{9D8B030D-6E8A-4147-A177-3AD203B41FA5}">
                      <a16:colId xmlns:a16="http://schemas.microsoft.com/office/drawing/2014/main" val="507789682"/>
                    </a:ext>
                  </a:extLst>
                </a:gridCol>
                <a:gridCol w="9782497">
                  <a:extLst>
                    <a:ext uri="{9D8B030D-6E8A-4147-A177-3AD203B41FA5}">
                      <a16:colId xmlns:a16="http://schemas.microsoft.com/office/drawing/2014/main" val="1182114759"/>
                    </a:ext>
                  </a:extLst>
                </a:gridCol>
              </a:tblGrid>
              <a:tr h="370840">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19</a:t>
                      </a:r>
                    </a:p>
                  </a:txBody>
                  <a:tcPr anchor="ctr">
                    <a:solidFill>
                      <a:srgbClr val="E5F3F2"/>
                    </a:solidFill>
                  </a:tcPr>
                </a:tc>
                <a:tc>
                  <a:txBody>
                    <a:bodyPr/>
                    <a:lstStyle/>
                    <a:p>
                      <a:pPr>
                        <a:lnSpc>
                          <a:spcPct val="120000"/>
                        </a:lnSpc>
                        <a:buClr>
                          <a:srgbClr val="585858"/>
                        </a:buClr>
                      </a:pPr>
                      <a:r>
                        <a:rPr lang="en-GB" sz="2000" b="0" u="none" strike="noStrike" dirty="0">
                          <a:solidFill>
                            <a:schemeClr val="tx1">
                              <a:lumMod val="65000"/>
                              <a:lumOff val="35000"/>
                            </a:schemeClr>
                          </a:solidFill>
                          <a:effectLst/>
                          <a:latin typeface="Arial" panose="020B0604020202020204" pitchFamily="34" charset="0"/>
                          <a:cs typeface="Arial" panose="020B0604020202020204" pitchFamily="34" charset="0"/>
                          <a:hlinkClick r:id="rId3" action="ppaction://hlinksldjump"/>
                        </a:rPr>
                        <a:t>Pupils explain how using the ‘same difference’ rule can make written calculation easier</a:t>
                      </a:r>
                      <a:r>
                        <a:rPr lang="en-GB" sz="2000" b="0" u="none" strike="noStrike" dirty="0">
                          <a:solidFill>
                            <a:schemeClr val="tx1">
                              <a:lumMod val="65000"/>
                              <a:lumOff val="35000"/>
                            </a:schemeClr>
                          </a:solidFill>
                          <a:effectLst/>
                          <a:latin typeface="Arial" panose="020B0604020202020204" pitchFamily="34" charset="0"/>
                          <a:cs typeface="Arial" panose="020B0604020202020204" pitchFamily="34" charset="0"/>
                        </a:rPr>
                        <a:t> (2)</a:t>
                      </a:r>
                    </a:p>
                  </a:txBody>
                  <a:tcPr anchor="ctr">
                    <a:solidFill>
                      <a:srgbClr val="E5F3F2"/>
                    </a:solidFill>
                  </a:tcPr>
                </a:tc>
                <a:extLst>
                  <a:ext uri="{0D108BD9-81ED-4DB2-BD59-A6C34878D82A}">
                    <a16:rowId xmlns:a16="http://schemas.microsoft.com/office/drawing/2014/main" val="1814327038"/>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20</a:t>
                      </a:r>
                    </a:p>
                  </a:txBody>
                  <a:tcPr anchor="ctr">
                    <a:solidFill>
                      <a:srgbClr val="E5F3F2"/>
                    </a:solidFill>
                  </a:tcPr>
                </a:tc>
                <a:tc>
                  <a:txBody>
                    <a:bodyPr/>
                    <a:lstStyle/>
                    <a:p>
                      <a:pPr>
                        <a:lnSpc>
                          <a:spcPct val="120000"/>
                        </a:lnSpc>
                        <a:buClr>
                          <a:srgbClr val="585858"/>
                        </a:buClr>
                      </a:pPr>
                      <a:r>
                        <a:rPr lang="en-GB" sz="2000" b="0" u="none" strike="noStrike" dirty="0">
                          <a:solidFill>
                            <a:schemeClr val="tx1">
                              <a:lumMod val="65000"/>
                              <a:lumOff val="35000"/>
                            </a:schemeClr>
                          </a:solidFill>
                          <a:effectLst/>
                          <a:latin typeface="Arial" panose="020B0604020202020204" pitchFamily="34" charset="0"/>
                          <a:cs typeface="Arial" panose="020B0604020202020204" pitchFamily="34" charset="0"/>
                          <a:hlinkClick r:id="rId4" action="ppaction://hlinksldjump"/>
                        </a:rPr>
                        <a:t>Pupils use the ‘same difference’ rule to balance equations</a:t>
                      </a:r>
                      <a:endParaRPr lang="en-GB" sz="2000" b="0" u="none" strike="noStrike" dirty="0">
                        <a:solidFill>
                          <a:schemeClr val="tx1">
                            <a:lumMod val="65000"/>
                            <a:lumOff val="35000"/>
                          </a:schemeClr>
                        </a:solidFill>
                        <a:effectLst/>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586604893"/>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21</a:t>
                      </a:r>
                    </a:p>
                  </a:txBody>
                  <a:tcPr anchor="ctr">
                    <a:solidFill>
                      <a:srgbClr val="E5F3F2"/>
                    </a:solidFill>
                  </a:tcPr>
                </a:tc>
                <a:tc>
                  <a:txBody>
                    <a:bodyPr/>
                    <a:lstStyle/>
                    <a:p>
                      <a:pPr>
                        <a:lnSpc>
                          <a:spcPct val="120000"/>
                        </a:lnSpc>
                        <a:buClr>
                          <a:srgbClr val="585858"/>
                        </a:buClr>
                      </a:pPr>
                      <a:r>
                        <a:rPr lang="en-GB" sz="2000" b="0" u="none" strike="noStrike" dirty="0">
                          <a:solidFill>
                            <a:schemeClr val="tx1">
                              <a:lumMod val="65000"/>
                              <a:lumOff val="35000"/>
                            </a:schemeClr>
                          </a:solidFill>
                          <a:effectLst/>
                          <a:latin typeface="Arial" panose="020B0604020202020204" pitchFamily="34" charset="0"/>
                          <a:cs typeface="Arial" panose="020B0604020202020204" pitchFamily="34" charset="0"/>
                          <a:hlinkClick r:id="rId5" action="ppaction://hlinksldjump"/>
                        </a:rPr>
                        <a:t>Pupils explain how increasing or decreasing the minuend affects the difference (1)</a:t>
                      </a:r>
                      <a:endParaRPr lang="en-GB" sz="2000" b="0" u="none" strike="noStrike" dirty="0">
                        <a:solidFill>
                          <a:schemeClr val="tx1">
                            <a:lumMod val="65000"/>
                            <a:lumOff val="35000"/>
                          </a:schemeClr>
                        </a:solidFill>
                        <a:effectLst/>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3316485081"/>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22</a:t>
                      </a:r>
                    </a:p>
                  </a:txBody>
                  <a:tcPr anchor="ctr">
                    <a:solidFill>
                      <a:srgbClr val="E5F3F2"/>
                    </a:solidFill>
                  </a:tcPr>
                </a:tc>
                <a:tc>
                  <a:txBody>
                    <a:bodyPr/>
                    <a:lstStyle/>
                    <a:p>
                      <a:pPr>
                        <a:lnSpc>
                          <a:spcPct val="120000"/>
                        </a:lnSpc>
                        <a:buClr>
                          <a:srgbClr val="585858"/>
                        </a:buClr>
                      </a:pPr>
                      <a:r>
                        <a:rPr lang="en-GB" sz="2000" b="0" u="none" strike="noStrike" dirty="0">
                          <a:solidFill>
                            <a:schemeClr val="tx1">
                              <a:lumMod val="65000"/>
                              <a:lumOff val="35000"/>
                            </a:schemeClr>
                          </a:solidFill>
                          <a:effectLst/>
                          <a:latin typeface="Arial" panose="020B0604020202020204" pitchFamily="34" charset="0"/>
                          <a:cs typeface="Arial" panose="020B0604020202020204" pitchFamily="34" charset="0"/>
                          <a:hlinkClick r:id="rId6" action="ppaction://hlinksldjump"/>
                        </a:rPr>
                        <a:t>Pupils explain how increasing or decreasing the minuend affects the difference (2)</a:t>
                      </a:r>
                      <a:endParaRPr lang="en-GB" sz="2000" b="0" u="none" strike="noStrike" dirty="0">
                        <a:solidFill>
                          <a:schemeClr val="tx1">
                            <a:lumMod val="65000"/>
                            <a:lumOff val="35000"/>
                          </a:schemeClr>
                        </a:solidFill>
                        <a:effectLst/>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4015461906"/>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23</a:t>
                      </a:r>
                    </a:p>
                  </a:txBody>
                  <a:tcPr anchor="ctr">
                    <a:solidFill>
                      <a:srgbClr val="E5F3F2"/>
                    </a:solidFill>
                  </a:tcPr>
                </a:tc>
                <a:tc>
                  <a:txBody>
                    <a:bodyPr/>
                    <a:lstStyle/>
                    <a:p>
                      <a:pPr>
                        <a:lnSpc>
                          <a:spcPct val="120000"/>
                        </a:lnSpc>
                        <a:buClr>
                          <a:srgbClr val="585858"/>
                        </a:buClr>
                      </a:pPr>
                      <a:r>
                        <a:rPr lang="en-GB" sz="2000" b="0" u="none" strike="noStrike" dirty="0">
                          <a:solidFill>
                            <a:schemeClr val="tx1">
                              <a:lumMod val="65000"/>
                              <a:lumOff val="35000"/>
                            </a:schemeClr>
                          </a:solidFill>
                          <a:effectLst/>
                          <a:latin typeface="Arial" panose="020B0604020202020204" pitchFamily="34" charset="0"/>
                          <a:cs typeface="Arial" panose="020B0604020202020204" pitchFamily="34" charset="0"/>
                          <a:hlinkClick r:id="rId7" action="ppaction://hlinksldjump"/>
                        </a:rPr>
                        <a:t>Pupils solve subtraction calculations mentally by using known facts </a:t>
                      </a:r>
                      <a:endParaRPr lang="en-GB" sz="2000" b="0" u="none" strike="noStrike" dirty="0">
                        <a:solidFill>
                          <a:schemeClr val="tx1">
                            <a:lumMod val="65000"/>
                            <a:lumOff val="35000"/>
                          </a:schemeClr>
                        </a:solidFill>
                        <a:effectLst/>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807959847"/>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24</a:t>
                      </a:r>
                    </a:p>
                  </a:txBody>
                  <a:tcPr anchor="ctr">
                    <a:solidFill>
                      <a:srgbClr val="E5F3F2"/>
                    </a:solidFill>
                  </a:tcPr>
                </a:tc>
                <a:tc>
                  <a:txBody>
                    <a:bodyPr/>
                    <a:lstStyle/>
                    <a:p>
                      <a:pPr>
                        <a:lnSpc>
                          <a:spcPct val="120000"/>
                        </a:lnSpc>
                        <a:buClr>
                          <a:srgbClr val="585858"/>
                        </a:buClr>
                      </a:pPr>
                      <a:r>
                        <a:rPr lang="en-GB" sz="2000" b="0" u="none" strike="noStrike" dirty="0">
                          <a:solidFill>
                            <a:schemeClr val="tx1">
                              <a:lumMod val="65000"/>
                              <a:lumOff val="35000"/>
                            </a:schemeClr>
                          </a:solidFill>
                          <a:effectLst/>
                          <a:latin typeface="Arial" panose="020B0604020202020204" pitchFamily="34" charset="0"/>
                          <a:cs typeface="Arial" panose="020B0604020202020204" pitchFamily="34" charset="0"/>
                          <a:hlinkClick r:id="rId8" action="ppaction://hlinksldjump"/>
                        </a:rPr>
                        <a:t>Pupils explain how adjusting the minuend can make mental calculation easier </a:t>
                      </a:r>
                      <a:endParaRPr lang="en-GB" sz="2000" b="0" u="none" strike="noStrike" dirty="0">
                        <a:solidFill>
                          <a:schemeClr val="tx1">
                            <a:lumMod val="65000"/>
                            <a:lumOff val="35000"/>
                          </a:schemeClr>
                        </a:solidFill>
                        <a:effectLst/>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2548147114"/>
                  </a:ext>
                </a:extLst>
              </a:tr>
            </a:tbl>
          </a:graphicData>
        </a:graphic>
      </p:graphicFrame>
      <p:sp>
        <p:nvSpPr>
          <p:cNvPr id="7" name="Action Button: Return 6">
            <a:hlinkClick r:id="rId9" action="ppaction://hlinksldjump" highlightClick="1"/>
            <a:extLst>
              <a:ext uri="{FF2B5EF4-FFF2-40B4-BE49-F238E27FC236}">
                <a16:creationId xmlns:a16="http://schemas.microsoft.com/office/drawing/2014/main" id="{2570C625-E476-4A8C-BF3D-99D1E479925B}"/>
              </a:ext>
            </a:extLst>
          </p:cNvPr>
          <p:cNvSpPr/>
          <p:nvPr/>
        </p:nvSpPr>
        <p:spPr>
          <a:xfrm>
            <a:off x="594007" y="5480202"/>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8CEE4455-BFAA-47B1-A1C6-8DC3C9CE865C}"/>
              </a:ext>
            </a:extLst>
          </p:cNvPr>
          <p:cNvSpPr txBox="1"/>
          <p:nvPr/>
        </p:nvSpPr>
        <p:spPr>
          <a:xfrm>
            <a:off x="1382041" y="5429370"/>
            <a:ext cx="10352129" cy="461665"/>
          </a:xfrm>
          <a:prstGeom prst="rect">
            <a:avLst/>
          </a:prstGeom>
          <a:noFill/>
        </p:spPr>
        <p:txBody>
          <a:bodyPr wrap="square" rtlCol="0">
            <a:spAutoFit/>
          </a:bodyPr>
          <a:lstStyle/>
          <a:p>
            <a:r>
              <a:rPr lang="en-GB" sz="2400" dirty="0">
                <a:solidFill>
                  <a:schemeClr val="tx1">
                    <a:lumMod val="65000"/>
                    <a:lumOff val="35000"/>
                  </a:schemeClr>
                </a:solidFill>
                <a:latin typeface="Arial" panose="020B0604020202020204" pitchFamily="34" charset="0"/>
                <a:cs typeface="Arial" panose="020B0604020202020204" pitchFamily="34" charset="0"/>
              </a:rPr>
              <a:t>Click the arrow button to return to this Contents slide.</a:t>
            </a:r>
          </a:p>
        </p:txBody>
      </p:sp>
      <p:sp>
        <p:nvSpPr>
          <p:cNvPr id="4" name="Title 3">
            <a:extLst>
              <a:ext uri="{FF2B5EF4-FFF2-40B4-BE49-F238E27FC236}">
                <a16:creationId xmlns:a16="http://schemas.microsoft.com/office/drawing/2014/main" id="{EB238C35-3C03-4D16-99F1-BBF34DEA3727}"/>
              </a:ext>
            </a:extLst>
          </p:cNvPr>
          <p:cNvSpPr>
            <a:spLocks noGrp="1"/>
          </p:cNvSpPr>
          <p:nvPr>
            <p:ph type="title" idx="4294967295"/>
          </p:nvPr>
        </p:nvSpPr>
        <p:spPr>
          <a:xfrm>
            <a:off x="594008" y="246063"/>
            <a:ext cx="11140163" cy="426170"/>
          </a:xfrm>
        </p:spPr>
        <p:txBody>
          <a:bodyPr>
            <a:normAutofit fontScale="90000"/>
          </a:bodyPr>
          <a:lstStyle/>
          <a:p>
            <a:r>
              <a:rPr lang="en-GB" dirty="0">
                <a:solidFill>
                  <a:schemeClr val="bg1"/>
                </a:solidFill>
              </a:rPr>
              <a:t>Contents</a:t>
            </a:r>
          </a:p>
        </p:txBody>
      </p:sp>
    </p:spTree>
    <p:extLst>
      <p:ext uri="{BB962C8B-B14F-4D97-AF65-F5344CB8AC3E}">
        <p14:creationId xmlns:p14="http://schemas.microsoft.com/office/powerpoint/2010/main" val="34166946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6, Unit 1, Learning Outcome 9</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1659191898"/>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9</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correctly represent an equation in a part-whole model</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2428594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6, Unit 1, Learning Outcome 9</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7" name="Picture Placeholder 6" descr="A picture containing text  Description automatically generated">
            <a:extLst>
              <a:ext uri="{FF2B5EF4-FFF2-40B4-BE49-F238E27FC236}">
                <a16:creationId xmlns:a16="http://schemas.microsoft.com/office/drawing/2014/main" id="{46A61F62-C0EA-4663-9D58-1F0D89B52E45}"/>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1.28 Common structures and the part-part-whole relationship</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2990070289"/>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3:6 – 3:7</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24-26</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9002724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E1DBFB0D-D672-4856-AAC9-474AF509B85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08527" y="2066146"/>
            <a:ext cx="7974949" cy="1812926"/>
          </a:xfrm>
          <a:prstGeom prst="rect">
            <a:avLst/>
          </a:prstGeom>
        </p:spPr>
      </p:pic>
      <p:sp>
        <p:nvSpPr>
          <p:cNvPr id="2" name="Text Placeholder 1"/>
          <p:cNvSpPr>
            <a:spLocks noGrp="1"/>
          </p:cNvSpPr>
          <p:nvPr>
            <p:ph type="body" sz="quarter" idx="11"/>
          </p:nvPr>
        </p:nvSpPr>
        <p:spPr/>
        <p:txBody>
          <a:bodyPr/>
          <a:lstStyle/>
          <a:p>
            <a:r>
              <a:rPr lang="en-GB" dirty="0"/>
              <a:t>1.28 Common structures </a:t>
            </a:r>
            <a:r>
              <a:rPr lang="en-US" dirty="0"/>
              <a:t>– step 3:6</a:t>
            </a:r>
          </a:p>
        </p:txBody>
      </p:sp>
      <p:sp>
        <p:nvSpPr>
          <p:cNvPr id="11" name="TextBox 10">
            <a:extLst>
              <a:ext uri="{FF2B5EF4-FFF2-40B4-BE49-F238E27FC236}">
                <a16:creationId xmlns:a16="http://schemas.microsoft.com/office/drawing/2014/main" id="{388B1AF2-5DFA-4080-8FAF-D1F05EE44FD3}"/>
              </a:ext>
            </a:extLst>
          </p:cNvPr>
          <p:cNvSpPr txBox="1"/>
          <p:nvPr/>
        </p:nvSpPr>
        <p:spPr>
          <a:xfrm>
            <a:off x="5986941" y="4360323"/>
            <a:ext cx="2709396" cy="461665"/>
          </a:xfrm>
          <a:prstGeom prst="rect">
            <a:avLst/>
          </a:prstGeom>
          <a:noFill/>
        </p:spPr>
        <p:txBody>
          <a:bodyPr wrap="none" rtlCol="0">
            <a:spAutoFit/>
          </a:bodyPr>
          <a:lstStyle/>
          <a:p>
            <a:pPr algn="ctr"/>
            <a:r>
              <a:rPr lang="en-GB" sz="2400" dirty="0">
                <a:latin typeface="Myriad Pro" panose="020B0503030403020204" pitchFamily="34" charset="0"/>
              </a:rPr>
              <a:t>345 +            +198</a:t>
            </a:r>
          </a:p>
        </p:txBody>
      </p:sp>
      <p:sp>
        <p:nvSpPr>
          <p:cNvPr id="13" name="Rectangle 12">
            <a:extLst>
              <a:ext uri="{FF2B5EF4-FFF2-40B4-BE49-F238E27FC236}">
                <a16:creationId xmlns:a16="http://schemas.microsoft.com/office/drawing/2014/main" id="{545390CA-C066-44B8-9F34-C8E3C4C7F8DD}"/>
              </a:ext>
            </a:extLst>
          </p:cNvPr>
          <p:cNvSpPr/>
          <p:nvPr/>
        </p:nvSpPr>
        <p:spPr>
          <a:xfrm>
            <a:off x="7049276" y="4419601"/>
            <a:ext cx="654889" cy="355597"/>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5" name="TextBox 24">
            <a:extLst>
              <a:ext uri="{FF2B5EF4-FFF2-40B4-BE49-F238E27FC236}">
                <a16:creationId xmlns:a16="http://schemas.microsoft.com/office/drawing/2014/main" id="{F0910B5C-93EE-4C84-A433-725D9E02C5A4}"/>
              </a:ext>
            </a:extLst>
          </p:cNvPr>
          <p:cNvSpPr txBox="1"/>
          <p:nvPr/>
        </p:nvSpPr>
        <p:spPr>
          <a:xfrm>
            <a:off x="4096255" y="4360323"/>
            <a:ext cx="684804" cy="461665"/>
          </a:xfrm>
          <a:prstGeom prst="rect">
            <a:avLst/>
          </a:prstGeom>
          <a:noFill/>
        </p:spPr>
        <p:txBody>
          <a:bodyPr wrap="none" rtlCol="0">
            <a:spAutoFit/>
          </a:bodyPr>
          <a:lstStyle/>
          <a:p>
            <a:pPr algn="ctr"/>
            <a:r>
              <a:rPr lang="en-GB" sz="2400" dirty="0">
                <a:latin typeface="Myriad Pro" panose="020B0503030403020204" pitchFamily="34" charset="0"/>
              </a:rPr>
              <a:t>999</a:t>
            </a:r>
          </a:p>
        </p:txBody>
      </p:sp>
      <p:sp>
        <p:nvSpPr>
          <p:cNvPr id="26" name="TextBox 25">
            <a:extLst>
              <a:ext uri="{FF2B5EF4-FFF2-40B4-BE49-F238E27FC236}">
                <a16:creationId xmlns:a16="http://schemas.microsoft.com/office/drawing/2014/main" id="{E6788FBC-D27F-4E3D-A5FA-1732984E11A0}"/>
              </a:ext>
            </a:extLst>
          </p:cNvPr>
          <p:cNvSpPr txBox="1"/>
          <p:nvPr/>
        </p:nvSpPr>
        <p:spPr>
          <a:xfrm>
            <a:off x="5270026" y="4360323"/>
            <a:ext cx="394660" cy="461665"/>
          </a:xfrm>
          <a:prstGeom prst="rect">
            <a:avLst/>
          </a:prstGeom>
          <a:noFill/>
        </p:spPr>
        <p:txBody>
          <a:bodyPr wrap="none" rtlCol="0">
            <a:spAutoFit/>
          </a:bodyPr>
          <a:lstStyle/>
          <a:p>
            <a:pPr algn="ctr"/>
            <a:r>
              <a:rPr lang="en-GB" sz="2400" dirty="0">
                <a:latin typeface="Myriad Pro" panose="020B0503030403020204" pitchFamily="34" charset="0"/>
              </a:rPr>
              <a:t>=</a:t>
            </a:r>
          </a:p>
        </p:txBody>
      </p:sp>
      <p:cxnSp>
        <p:nvCxnSpPr>
          <p:cNvPr id="27" name="Straight Connector 26">
            <a:extLst>
              <a:ext uri="{FF2B5EF4-FFF2-40B4-BE49-F238E27FC236}">
                <a16:creationId xmlns:a16="http://schemas.microsoft.com/office/drawing/2014/main" id="{82CAF95D-4FEA-4AE4-AD47-60BAF0920E71}"/>
              </a:ext>
            </a:extLst>
          </p:cNvPr>
          <p:cNvCxnSpPr>
            <a:cxnSpLocks/>
          </p:cNvCxnSpPr>
          <p:nvPr/>
        </p:nvCxnSpPr>
        <p:spPr>
          <a:xfrm>
            <a:off x="4160520" y="4821986"/>
            <a:ext cx="55626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AF268332-C623-49F6-9BFF-FD43781E6323}"/>
              </a:ext>
            </a:extLst>
          </p:cNvPr>
          <p:cNvCxnSpPr>
            <a:cxnSpLocks/>
          </p:cNvCxnSpPr>
          <p:nvPr/>
        </p:nvCxnSpPr>
        <p:spPr>
          <a:xfrm>
            <a:off x="4429442" y="4918597"/>
            <a:ext cx="0" cy="379934"/>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C5F63EAB-0541-4CA1-91D6-8AC1E7B571E1}"/>
              </a:ext>
            </a:extLst>
          </p:cNvPr>
          <p:cNvSpPr txBox="1"/>
          <p:nvPr/>
        </p:nvSpPr>
        <p:spPr>
          <a:xfrm>
            <a:off x="3931222" y="5311630"/>
            <a:ext cx="998991" cy="461665"/>
          </a:xfrm>
          <a:prstGeom prst="rect">
            <a:avLst/>
          </a:prstGeom>
          <a:noFill/>
        </p:spPr>
        <p:txBody>
          <a:bodyPr wrap="none" rtlCol="0">
            <a:spAutoFit/>
          </a:bodyPr>
          <a:lstStyle/>
          <a:p>
            <a:pPr algn="ctr"/>
            <a:r>
              <a:rPr lang="en-GB" sz="2400" dirty="0">
                <a:latin typeface="Myriad Pro" panose="020B0503030403020204" pitchFamily="34" charset="0"/>
              </a:rPr>
              <a:t>whole</a:t>
            </a:r>
          </a:p>
        </p:txBody>
      </p:sp>
      <p:cxnSp>
        <p:nvCxnSpPr>
          <p:cNvPr id="30" name="Straight Connector 29">
            <a:extLst>
              <a:ext uri="{FF2B5EF4-FFF2-40B4-BE49-F238E27FC236}">
                <a16:creationId xmlns:a16="http://schemas.microsoft.com/office/drawing/2014/main" id="{76E671E1-BDA4-4761-8604-2F39CACFC859}"/>
              </a:ext>
            </a:extLst>
          </p:cNvPr>
          <p:cNvCxnSpPr>
            <a:cxnSpLocks/>
          </p:cNvCxnSpPr>
          <p:nvPr/>
        </p:nvCxnSpPr>
        <p:spPr>
          <a:xfrm>
            <a:off x="6234031" y="4821986"/>
            <a:ext cx="224850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E75804E9-42AB-4ED6-A7C0-E959B25CCB51}"/>
              </a:ext>
            </a:extLst>
          </p:cNvPr>
          <p:cNvCxnSpPr>
            <a:cxnSpLocks/>
          </p:cNvCxnSpPr>
          <p:nvPr/>
        </p:nvCxnSpPr>
        <p:spPr>
          <a:xfrm>
            <a:off x="7365234" y="4921228"/>
            <a:ext cx="0" cy="379934"/>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E8389410-8E5C-41E0-A50F-E947ED86BF15}"/>
              </a:ext>
            </a:extLst>
          </p:cNvPr>
          <p:cNvSpPr txBox="1"/>
          <p:nvPr/>
        </p:nvSpPr>
        <p:spPr>
          <a:xfrm>
            <a:off x="6539915" y="5316198"/>
            <a:ext cx="1656993" cy="461665"/>
          </a:xfrm>
          <a:prstGeom prst="rect">
            <a:avLst/>
          </a:prstGeom>
          <a:noFill/>
        </p:spPr>
        <p:txBody>
          <a:bodyPr wrap="none" rtlCol="0">
            <a:spAutoFit/>
          </a:bodyPr>
          <a:lstStyle/>
          <a:p>
            <a:pPr algn="ctr"/>
            <a:r>
              <a:rPr lang="en-GB" sz="2400" dirty="0">
                <a:latin typeface="Myriad Pro" panose="020B0503030403020204" pitchFamily="34" charset="0"/>
              </a:rPr>
              <a:t>three parts</a:t>
            </a:r>
          </a:p>
        </p:txBody>
      </p:sp>
    </p:spTree>
    <p:extLst>
      <p:ext uri="{BB962C8B-B14F-4D97-AF65-F5344CB8AC3E}">
        <p14:creationId xmlns:p14="http://schemas.microsoft.com/office/powerpoint/2010/main" val="22171165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fade">
                                      <p:cBhvr>
                                        <p:cTn id="13" dur="500"/>
                                        <p:tgtEl>
                                          <p:spTgt spid="2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fade">
                                      <p:cBhvr>
                                        <p:cTn id="16" dur="500"/>
                                        <p:tgtEl>
                                          <p:spTgt spid="26"/>
                                        </p:tgtEl>
                                      </p:cBhvr>
                                    </p:animEffect>
                                  </p:childTnLst>
                                </p:cTn>
                              </p:par>
                              <p:par>
                                <p:cTn id="17" presetID="10" presetClass="entr" presetSubtype="0" fill="hold" nodeType="with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500"/>
                                        <p:tgtEl>
                                          <p:spTgt spid="27"/>
                                        </p:tgtEl>
                                      </p:cBhvr>
                                    </p:animEffect>
                                  </p:childTnLst>
                                </p:cTn>
                              </p:par>
                              <p:par>
                                <p:cTn id="20" presetID="10" presetClass="entr" presetSubtype="0" fill="hold" nodeType="with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500"/>
                                        <p:tgtEl>
                                          <p:spTgt spid="28"/>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fade">
                                      <p:cBhvr>
                                        <p:cTn id="25" dur="500"/>
                                        <p:tgtEl>
                                          <p:spTgt spid="29"/>
                                        </p:tgtEl>
                                      </p:cBhvr>
                                    </p:animEffect>
                                  </p:childTnLst>
                                </p:cTn>
                              </p:par>
                              <p:par>
                                <p:cTn id="26" presetID="10" presetClass="entr" presetSubtype="0" fill="hold" nodeType="with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fade">
                                      <p:cBhvr>
                                        <p:cTn id="28" dur="500"/>
                                        <p:tgtEl>
                                          <p:spTgt spid="30"/>
                                        </p:tgtEl>
                                      </p:cBhvr>
                                    </p:animEffect>
                                  </p:childTnLst>
                                </p:cTn>
                              </p:par>
                              <p:par>
                                <p:cTn id="29" presetID="10" presetClass="entr" presetSubtype="0" fill="hold" nodeType="with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fade">
                                      <p:cBhvr>
                                        <p:cTn id="31" dur="500"/>
                                        <p:tgtEl>
                                          <p:spTgt spid="31"/>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2"/>
                                        </p:tgtEl>
                                        <p:attrNameLst>
                                          <p:attrName>style.visibility</p:attrName>
                                        </p:attrNameLst>
                                      </p:cBhvr>
                                      <p:to>
                                        <p:strVal val="visible"/>
                                      </p:to>
                                    </p:set>
                                    <p:animEffect transition="in" filter="fade">
                                      <p:cBhvr>
                                        <p:cTn id="34"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animBg="1"/>
      <p:bldP spid="25" grpId="0"/>
      <p:bldP spid="26" grpId="0"/>
      <p:bldP spid="29" grpId="0"/>
      <p:bldP spid="32"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E1DBFB0D-D672-4856-AAC9-474AF509B85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08529" y="2066146"/>
            <a:ext cx="7974945" cy="1812926"/>
          </a:xfrm>
          <a:prstGeom prst="rect">
            <a:avLst/>
          </a:prstGeom>
        </p:spPr>
      </p:pic>
      <p:sp>
        <p:nvSpPr>
          <p:cNvPr id="2" name="Text Placeholder 1"/>
          <p:cNvSpPr>
            <a:spLocks noGrp="1"/>
          </p:cNvSpPr>
          <p:nvPr>
            <p:ph type="body" sz="quarter" idx="11"/>
          </p:nvPr>
        </p:nvSpPr>
        <p:spPr/>
        <p:txBody>
          <a:bodyPr/>
          <a:lstStyle/>
          <a:p>
            <a:r>
              <a:rPr lang="en-GB" dirty="0"/>
              <a:t>1.28 Common structures </a:t>
            </a:r>
            <a:r>
              <a:rPr lang="en-US" dirty="0"/>
              <a:t>– step 3:6</a:t>
            </a:r>
          </a:p>
        </p:txBody>
      </p:sp>
      <p:sp>
        <p:nvSpPr>
          <p:cNvPr id="11" name="TextBox 10">
            <a:extLst>
              <a:ext uri="{FF2B5EF4-FFF2-40B4-BE49-F238E27FC236}">
                <a16:creationId xmlns:a16="http://schemas.microsoft.com/office/drawing/2014/main" id="{388B1AF2-5DFA-4080-8FAF-D1F05EE44FD3}"/>
              </a:ext>
            </a:extLst>
          </p:cNvPr>
          <p:cNvSpPr txBox="1"/>
          <p:nvPr/>
        </p:nvSpPr>
        <p:spPr>
          <a:xfrm>
            <a:off x="4062593" y="4360323"/>
            <a:ext cx="752129" cy="461665"/>
          </a:xfrm>
          <a:prstGeom prst="rect">
            <a:avLst/>
          </a:prstGeom>
          <a:noFill/>
        </p:spPr>
        <p:txBody>
          <a:bodyPr wrap="none" rtlCol="0">
            <a:spAutoFit/>
          </a:bodyPr>
          <a:lstStyle/>
          <a:p>
            <a:pPr algn="ctr"/>
            <a:r>
              <a:rPr lang="en-GB" sz="2400" dirty="0">
                <a:latin typeface="Myriad Pro" panose="020B0503030403020204" pitchFamily="34" charset="0"/>
              </a:rPr>
              <a:t>15.1</a:t>
            </a:r>
          </a:p>
        </p:txBody>
      </p:sp>
      <p:sp>
        <p:nvSpPr>
          <p:cNvPr id="9" name="TextBox 8">
            <a:extLst>
              <a:ext uri="{FF2B5EF4-FFF2-40B4-BE49-F238E27FC236}">
                <a16:creationId xmlns:a16="http://schemas.microsoft.com/office/drawing/2014/main" id="{464297B8-20B1-42DE-B5F8-5AA5519FA279}"/>
              </a:ext>
            </a:extLst>
          </p:cNvPr>
          <p:cNvSpPr txBox="1"/>
          <p:nvPr/>
        </p:nvSpPr>
        <p:spPr>
          <a:xfrm>
            <a:off x="5270026" y="4360323"/>
            <a:ext cx="394660" cy="461665"/>
          </a:xfrm>
          <a:prstGeom prst="rect">
            <a:avLst/>
          </a:prstGeom>
          <a:noFill/>
        </p:spPr>
        <p:txBody>
          <a:bodyPr wrap="none" rtlCol="0">
            <a:spAutoFit/>
          </a:bodyPr>
          <a:lstStyle/>
          <a:p>
            <a:pPr algn="ctr"/>
            <a:r>
              <a:rPr lang="en-GB" sz="2400" dirty="0">
                <a:latin typeface="Myriad Pro" panose="020B0503030403020204" pitchFamily="34" charset="0"/>
              </a:rPr>
              <a:t>=</a:t>
            </a:r>
          </a:p>
        </p:txBody>
      </p:sp>
      <p:sp>
        <p:nvSpPr>
          <p:cNvPr id="12" name="TextBox 11">
            <a:extLst>
              <a:ext uri="{FF2B5EF4-FFF2-40B4-BE49-F238E27FC236}">
                <a16:creationId xmlns:a16="http://schemas.microsoft.com/office/drawing/2014/main" id="{80A03093-522E-4239-8617-5AA03BF0586B}"/>
              </a:ext>
            </a:extLst>
          </p:cNvPr>
          <p:cNvSpPr txBox="1"/>
          <p:nvPr/>
        </p:nvSpPr>
        <p:spPr>
          <a:xfrm>
            <a:off x="6752707" y="4360322"/>
            <a:ext cx="1994457" cy="461665"/>
          </a:xfrm>
          <a:prstGeom prst="rect">
            <a:avLst/>
          </a:prstGeom>
          <a:noFill/>
        </p:spPr>
        <p:txBody>
          <a:bodyPr wrap="none" rtlCol="0">
            <a:spAutoFit/>
          </a:bodyPr>
          <a:lstStyle/>
          <a:p>
            <a:pPr algn="ctr"/>
            <a:r>
              <a:rPr lang="en-GB" sz="2400" dirty="0">
                <a:latin typeface="Myriad Pro" panose="020B0503030403020204" pitchFamily="34" charset="0"/>
              </a:rPr>
              <a:t>+ 2.55 + 5.73</a:t>
            </a:r>
          </a:p>
        </p:txBody>
      </p:sp>
      <p:sp>
        <p:nvSpPr>
          <p:cNvPr id="3" name="Rectangle 2">
            <a:extLst>
              <a:ext uri="{FF2B5EF4-FFF2-40B4-BE49-F238E27FC236}">
                <a16:creationId xmlns:a16="http://schemas.microsoft.com/office/drawing/2014/main" id="{C323C26B-F583-4CB3-B8C9-03CB9EA731CF}"/>
              </a:ext>
            </a:extLst>
          </p:cNvPr>
          <p:cNvSpPr/>
          <p:nvPr/>
        </p:nvSpPr>
        <p:spPr>
          <a:xfrm>
            <a:off x="6173072" y="4419601"/>
            <a:ext cx="654889" cy="355597"/>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cxnSp>
        <p:nvCxnSpPr>
          <p:cNvPr id="5" name="Straight Connector 4">
            <a:extLst>
              <a:ext uri="{FF2B5EF4-FFF2-40B4-BE49-F238E27FC236}">
                <a16:creationId xmlns:a16="http://schemas.microsoft.com/office/drawing/2014/main" id="{DDF88667-11F8-46B0-8FCD-A108ED5C6D62}"/>
              </a:ext>
            </a:extLst>
          </p:cNvPr>
          <p:cNvCxnSpPr>
            <a:cxnSpLocks/>
          </p:cNvCxnSpPr>
          <p:nvPr/>
        </p:nvCxnSpPr>
        <p:spPr>
          <a:xfrm>
            <a:off x="4160520" y="4821986"/>
            <a:ext cx="55626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73B4FA5B-1A9A-4BC8-96BE-0F73EC6926E6}"/>
              </a:ext>
            </a:extLst>
          </p:cNvPr>
          <p:cNvCxnSpPr>
            <a:cxnSpLocks/>
          </p:cNvCxnSpPr>
          <p:nvPr/>
        </p:nvCxnSpPr>
        <p:spPr>
          <a:xfrm>
            <a:off x="6157832" y="4821986"/>
            <a:ext cx="243752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386C0517-9C4A-4316-A028-273F9FA46E46}"/>
              </a:ext>
            </a:extLst>
          </p:cNvPr>
          <p:cNvCxnSpPr>
            <a:cxnSpLocks/>
          </p:cNvCxnSpPr>
          <p:nvPr/>
        </p:nvCxnSpPr>
        <p:spPr>
          <a:xfrm>
            <a:off x="4429442" y="4918597"/>
            <a:ext cx="0" cy="379934"/>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7D6EB255-98F8-48A9-ADDD-DCA71EBDEF20}"/>
              </a:ext>
            </a:extLst>
          </p:cNvPr>
          <p:cNvCxnSpPr>
            <a:cxnSpLocks/>
          </p:cNvCxnSpPr>
          <p:nvPr/>
        </p:nvCxnSpPr>
        <p:spPr>
          <a:xfrm>
            <a:off x="7365234" y="4921228"/>
            <a:ext cx="0" cy="379934"/>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C26A44A3-628A-4CF3-B72D-07915D1E884B}"/>
              </a:ext>
            </a:extLst>
          </p:cNvPr>
          <p:cNvSpPr txBox="1"/>
          <p:nvPr/>
        </p:nvSpPr>
        <p:spPr>
          <a:xfrm>
            <a:off x="3931222" y="5311630"/>
            <a:ext cx="998991" cy="461665"/>
          </a:xfrm>
          <a:prstGeom prst="rect">
            <a:avLst/>
          </a:prstGeom>
          <a:noFill/>
        </p:spPr>
        <p:txBody>
          <a:bodyPr wrap="none" rtlCol="0">
            <a:spAutoFit/>
          </a:bodyPr>
          <a:lstStyle/>
          <a:p>
            <a:pPr algn="ctr"/>
            <a:r>
              <a:rPr lang="en-GB" sz="2400" dirty="0">
                <a:latin typeface="Myriad Pro" panose="020B0503030403020204" pitchFamily="34" charset="0"/>
              </a:rPr>
              <a:t>whole</a:t>
            </a:r>
          </a:p>
        </p:txBody>
      </p:sp>
      <p:sp>
        <p:nvSpPr>
          <p:cNvPr id="22" name="TextBox 21">
            <a:extLst>
              <a:ext uri="{FF2B5EF4-FFF2-40B4-BE49-F238E27FC236}">
                <a16:creationId xmlns:a16="http://schemas.microsoft.com/office/drawing/2014/main" id="{2A186590-5234-4E53-9C7E-7627A7CF446F}"/>
              </a:ext>
            </a:extLst>
          </p:cNvPr>
          <p:cNvSpPr txBox="1"/>
          <p:nvPr/>
        </p:nvSpPr>
        <p:spPr>
          <a:xfrm>
            <a:off x="6539915" y="5316198"/>
            <a:ext cx="1656993" cy="461665"/>
          </a:xfrm>
          <a:prstGeom prst="rect">
            <a:avLst/>
          </a:prstGeom>
          <a:noFill/>
        </p:spPr>
        <p:txBody>
          <a:bodyPr wrap="none" rtlCol="0">
            <a:spAutoFit/>
          </a:bodyPr>
          <a:lstStyle/>
          <a:p>
            <a:pPr algn="ctr"/>
            <a:r>
              <a:rPr lang="en-GB" sz="2400" dirty="0">
                <a:latin typeface="Myriad Pro" panose="020B0503030403020204" pitchFamily="34" charset="0"/>
              </a:rPr>
              <a:t>three parts</a:t>
            </a:r>
          </a:p>
        </p:txBody>
      </p:sp>
    </p:spTree>
    <p:extLst>
      <p:ext uri="{BB962C8B-B14F-4D97-AF65-F5344CB8AC3E}">
        <p14:creationId xmlns:p14="http://schemas.microsoft.com/office/powerpoint/2010/main" val="2907549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par>
                                <p:cTn id="17" presetID="10" presetClass="entr" presetSubtype="0"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par>
                                <p:cTn id="20" presetID="10" presetClass="entr" presetSubtype="0" fill="hold"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par>
                                <p:cTn id="23" presetID="10" presetClass="entr" presetSubtype="0" fill="hold" nodeType="with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500"/>
                                        <p:tgtEl>
                                          <p:spTgt spid="18"/>
                                        </p:tgtEl>
                                      </p:cBhvr>
                                    </p:animEffect>
                                  </p:childTnLst>
                                </p:cTn>
                              </p:par>
                              <p:par>
                                <p:cTn id="26" presetID="10" presetClass="entr" presetSubtype="0" fill="hold" nodeType="with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500"/>
                                        <p:tgtEl>
                                          <p:spTgt spid="20"/>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500"/>
                                        <p:tgtEl>
                                          <p:spTgt spid="21"/>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fade">
                                      <p:cBhvr>
                                        <p:cTn id="3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9" grpId="0"/>
      <p:bldP spid="12" grpId="0"/>
      <p:bldP spid="3" grpId="0" animBg="1"/>
      <p:bldP spid="21" grpId="0"/>
      <p:bldP spid="22"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4DB799-B70C-4950-8012-4E559E0919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26011" y="1264261"/>
            <a:ext cx="7166332" cy="4329478"/>
          </a:xfrm>
          <a:prstGeom prst="rect">
            <a:avLst/>
          </a:prstGeom>
        </p:spPr>
      </p:pic>
      <p:sp>
        <p:nvSpPr>
          <p:cNvPr id="2" name="Text Placeholder 1"/>
          <p:cNvSpPr>
            <a:spLocks noGrp="1"/>
          </p:cNvSpPr>
          <p:nvPr>
            <p:ph type="body" sz="quarter" idx="11"/>
          </p:nvPr>
        </p:nvSpPr>
        <p:spPr/>
        <p:txBody>
          <a:bodyPr/>
          <a:lstStyle/>
          <a:p>
            <a:r>
              <a:rPr lang="en-GB" dirty="0"/>
              <a:t>1.28 Common structures </a:t>
            </a:r>
            <a:r>
              <a:rPr lang="en-US" dirty="0"/>
              <a:t>– step 3:6</a:t>
            </a:r>
          </a:p>
        </p:txBody>
      </p:sp>
      <p:sp>
        <p:nvSpPr>
          <p:cNvPr id="3" name="Rectangle 2">
            <a:extLst>
              <a:ext uri="{FF2B5EF4-FFF2-40B4-BE49-F238E27FC236}">
                <a16:creationId xmlns:a16="http://schemas.microsoft.com/office/drawing/2014/main" id="{CBB5C317-EF99-4CBE-B6AA-092A0D91E619}"/>
              </a:ext>
            </a:extLst>
          </p:cNvPr>
          <p:cNvSpPr/>
          <p:nvPr/>
        </p:nvSpPr>
        <p:spPr>
          <a:xfrm>
            <a:off x="2699657" y="3429000"/>
            <a:ext cx="7010400" cy="237671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4337383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6, Unit 1, Learning Outcome 10</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216164322"/>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10</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explain how adjusting both addends affects the sum (2 digit numbers)</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1766895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6, Unit 1, Learning Outcome 10</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3"/>
              </a:rPr>
              <a:t>1.29 Using equivalence and the compensation category to calculate</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3735479815"/>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1:1 – 1:2 &amp; 1:10</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4-6 &amp; 11-12</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4"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10" name="Picture Placeholder 9" descr="A picture containing text  Description automatically generated">
            <a:extLst>
              <a:ext uri="{FF2B5EF4-FFF2-40B4-BE49-F238E27FC236}">
                <a16:creationId xmlns:a16="http://schemas.microsoft.com/office/drawing/2014/main" id="{96CB3017-4620-4465-BCF5-EAF71C596A98}"/>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222" b="222"/>
          <a:stretch>
            <a:fillRect/>
          </a:stretch>
        </p:blipFill>
        <p:spPr/>
      </p:pic>
    </p:spTree>
    <p:extLst>
      <p:ext uri="{BB962C8B-B14F-4D97-AF65-F5344CB8AC3E}">
        <p14:creationId xmlns:p14="http://schemas.microsoft.com/office/powerpoint/2010/main" val="293404221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1.29 Equivalence and compensation – step 1:1</a:t>
            </a:r>
          </a:p>
        </p:txBody>
      </p:sp>
      <p:sp>
        <p:nvSpPr>
          <p:cNvPr id="5" name="TextBox 4">
            <a:extLst>
              <a:ext uri="{FF2B5EF4-FFF2-40B4-BE49-F238E27FC236}">
                <a16:creationId xmlns:a16="http://schemas.microsoft.com/office/drawing/2014/main" id="{EB2A9448-9A74-4EEB-A137-5214C3A3F31F}"/>
              </a:ext>
            </a:extLst>
          </p:cNvPr>
          <p:cNvSpPr txBox="1"/>
          <p:nvPr/>
        </p:nvSpPr>
        <p:spPr bwMode="auto">
          <a:xfrm>
            <a:off x="5539631" y="1017454"/>
            <a:ext cx="15263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 25 + 20</a:t>
            </a:r>
          </a:p>
        </p:txBody>
      </p:sp>
      <p:sp>
        <p:nvSpPr>
          <p:cNvPr id="6" name="TextBox 5">
            <a:extLst>
              <a:ext uri="{FF2B5EF4-FFF2-40B4-BE49-F238E27FC236}">
                <a16:creationId xmlns:a16="http://schemas.microsoft.com/office/drawing/2014/main" id="{63B48C8C-2FE8-429C-8848-C4371A652F2E}"/>
              </a:ext>
            </a:extLst>
          </p:cNvPr>
          <p:cNvSpPr txBox="1"/>
          <p:nvPr/>
        </p:nvSpPr>
        <p:spPr bwMode="auto">
          <a:xfrm>
            <a:off x="6958192" y="1017454"/>
            <a:ext cx="8130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 45</a:t>
            </a:r>
          </a:p>
        </p:txBody>
      </p:sp>
      <p:sp>
        <p:nvSpPr>
          <p:cNvPr id="7" name="TextBox 6">
            <a:extLst>
              <a:ext uri="{FF2B5EF4-FFF2-40B4-BE49-F238E27FC236}">
                <a16:creationId xmlns:a16="http://schemas.microsoft.com/office/drawing/2014/main" id="{5DADCC32-BF7F-4CE9-B4B1-902D81111B8F}"/>
              </a:ext>
            </a:extLst>
          </p:cNvPr>
          <p:cNvSpPr txBox="1"/>
          <p:nvPr/>
        </p:nvSpPr>
        <p:spPr bwMode="auto">
          <a:xfrm>
            <a:off x="4420621" y="1017454"/>
            <a:ext cx="123142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27 + 18</a:t>
            </a:r>
          </a:p>
        </p:txBody>
      </p:sp>
      <p:pic>
        <p:nvPicPr>
          <p:cNvPr id="12" name="Picture 11">
            <a:extLst>
              <a:ext uri="{FF2B5EF4-FFF2-40B4-BE49-F238E27FC236}">
                <a16:creationId xmlns:a16="http://schemas.microsoft.com/office/drawing/2014/main" id="{320F2E19-FBE4-4319-85E6-2D2A2095B28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15468" y="1826753"/>
            <a:ext cx="4561067" cy="4127824"/>
          </a:xfrm>
          <a:prstGeom prst="rect">
            <a:avLst/>
          </a:prstGeom>
        </p:spPr>
      </p:pic>
      <p:sp>
        <p:nvSpPr>
          <p:cNvPr id="13" name="TextBox 12">
            <a:extLst>
              <a:ext uri="{FF2B5EF4-FFF2-40B4-BE49-F238E27FC236}">
                <a16:creationId xmlns:a16="http://schemas.microsoft.com/office/drawing/2014/main" id="{1F582C2F-1905-4A97-88AA-F53DE7B4CD83}"/>
              </a:ext>
            </a:extLst>
          </p:cNvPr>
          <p:cNvSpPr txBox="1"/>
          <p:nvPr/>
        </p:nvSpPr>
        <p:spPr bwMode="auto">
          <a:xfrm>
            <a:off x="5872644" y="2476556"/>
            <a:ext cx="51809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45</a:t>
            </a:r>
          </a:p>
        </p:txBody>
      </p:sp>
      <p:pic>
        <p:nvPicPr>
          <p:cNvPr id="14" name="Picture 13">
            <a:extLst>
              <a:ext uri="{FF2B5EF4-FFF2-40B4-BE49-F238E27FC236}">
                <a16:creationId xmlns:a16="http://schemas.microsoft.com/office/drawing/2014/main" id="{84A870E6-8A24-4048-B304-675A7C938D4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18558" y="4509117"/>
            <a:ext cx="302598" cy="1183374"/>
          </a:xfrm>
          <a:prstGeom prst="rect">
            <a:avLst/>
          </a:prstGeom>
        </p:spPr>
      </p:pic>
      <p:pic>
        <p:nvPicPr>
          <p:cNvPr id="15" name="Picture 14">
            <a:extLst>
              <a:ext uri="{FF2B5EF4-FFF2-40B4-BE49-F238E27FC236}">
                <a16:creationId xmlns:a16="http://schemas.microsoft.com/office/drawing/2014/main" id="{12E4DFA1-2EC3-49ED-8C16-731CE303CFD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99123" y="5211517"/>
            <a:ext cx="129685" cy="129685"/>
          </a:xfrm>
          <a:prstGeom prst="rect">
            <a:avLst/>
          </a:prstGeom>
        </p:spPr>
      </p:pic>
      <p:pic>
        <p:nvPicPr>
          <p:cNvPr id="16" name="Picture 15">
            <a:extLst>
              <a:ext uri="{FF2B5EF4-FFF2-40B4-BE49-F238E27FC236}">
                <a16:creationId xmlns:a16="http://schemas.microsoft.com/office/drawing/2014/main" id="{4AB01A6F-E7B7-4D75-8C6C-3B22F1D186C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99123" y="4508651"/>
            <a:ext cx="129685" cy="659231"/>
          </a:xfrm>
          <a:prstGeom prst="rect">
            <a:avLst/>
          </a:prstGeom>
        </p:spPr>
      </p:pic>
      <p:grpSp>
        <p:nvGrpSpPr>
          <p:cNvPr id="17" name="Group 16">
            <a:extLst>
              <a:ext uri="{FF2B5EF4-FFF2-40B4-BE49-F238E27FC236}">
                <a16:creationId xmlns:a16="http://schemas.microsoft.com/office/drawing/2014/main" id="{36C2F0FD-6EA1-4B05-B106-2AC0E22BF492}"/>
              </a:ext>
            </a:extLst>
          </p:cNvPr>
          <p:cNvGrpSpPr/>
          <p:nvPr/>
        </p:nvGrpSpPr>
        <p:grpSpPr>
          <a:xfrm>
            <a:off x="4887613" y="4508650"/>
            <a:ext cx="129685" cy="308186"/>
            <a:chOff x="3363612" y="4508650"/>
            <a:chExt cx="129685" cy="308186"/>
          </a:xfrm>
        </p:grpSpPr>
        <p:pic>
          <p:nvPicPr>
            <p:cNvPr id="18" name="Picture 17">
              <a:extLst>
                <a:ext uri="{FF2B5EF4-FFF2-40B4-BE49-F238E27FC236}">
                  <a16:creationId xmlns:a16="http://schemas.microsoft.com/office/drawing/2014/main" id="{37B1A2D7-D7EF-4E56-8704-884794B17BF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63612" y="4687151"/>
              <a:ext cx="129685" cy="129685"/>
            </a:xfrm>
            <a:prstGeom prst="rect">
              <a:avLst/>
            </a:prstGeom>
          </p:spPr>
        </p:pic>
        <p:pic>
          <p:nvPicPr>
            <p:cNvPr id="19" name="Picture 18">
              <a:extLst>
                <a:ext uri="{FF2B5EF4-FFF2-40B4-BE49-F238E27FC236}">
                  <a16:creationId xmlns:a16="http://schemas.microsoft.com/office/drawing/2014/main" id="{2F9A156F-0D7E-484A-8DD2-6A242ECD6AD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63612" y="4508650"/>
              <a:ext cx="129685" cy="129685"/>
            </a:xfrm>
            <a:prstGeom prst="rect">
              <a:avLst/>
            </a:prstGeom>
          </p:spPr>
        </p:pic>
      </p:grpSp>
      <p:pic>
        <p:nvPicPr>
          <p:cNvPr id="20" name="Picture 19">
            <a:extLst>
              <a:ext uri="{FF2B5EF4-FFF2-40B4-BE49-F238E27FC236}">
                <a16:creationId xmlns:a16="http://schemas.microsoft.com/office/drawing/2014/main" id="{AA2F8B56-559F-4252-877B-526465D88C4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263446" y="4486983"/>
            <a:ext cx="124281" cy="1183374"/>
          </a:xfrm>
          <a:prstGeom prst="rect">
            <a:avLst/>
          </a:prstGeom>
        </p:spPr>
      </p:pic>
      <p:pic>
        <p:nvPicPr>
          <p:cNvPr id="21" name="Picture 20">
            <a:extLst>
              <a:ext uri="{FF2B5EF4-FFF2-40B4-BE49-F238E27FC236}">
                <a16:creationId xmlns:a16="http://schemas.microsoft.com/office/drawing/2014/main" id="{A12E95AC-95C4-4AD4-8876-9FA7821F606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457328" y="4486984"/>
            <a:ext cx="318808" cy="837547"/>
          </a:xfrm>
          <a:prstGeom prst="rect">
            <a:avLst/>
          </a:prstGeom>
        </p:spPr>
      </p:pic>
      <p:pic>
        <p:nvPicPr>
          <p:cNvPr id="22" name="Picture 21">
            <a:extLst>
              <a:ext uri="{FF2B5EF4-FFF2-40B4-BE49-F238E27FC236}">
                <a16:creationId xmlns:a16="http://schemas.microsoft.com/office/drawing/2014/main" id="{878933B8-441A-4FA5-9484-917CED1091B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457329" y="4486983"/>
            <a:ext cx="124281" cy="1183374"/>
          </a:xfrm>
          <a:prstGeom prst="rect">
            <a:avLst/>
          </a:prstGeom>
        </p:spPr>
      </p:pic>
      <p:grpSp>
        <p:nvGrpSpPr>
          <p:cNvPr id="23" name="Group 22">
            <a:extLst>
              <a:ext uri="{FF2B5EF4-FFF2-40B4-BE49-F238E27FC236}">
                <a16:creationId xmlns:a16="http://schemas.microsoft.com/office/drawing/2014/main" id="{B53BFA9F-5CD2-4B13-AA1F-F5F463D5A690}"/>
              </a:ext>
            </a:extLst>
          </p:cNvPr>
          <p:cNvGrpSpPr/>
          <p:nvPr/>
        </p:nvGrpSpPr>
        <p:grpSpPr>
          <a:xfrm>
            <a:off x="7457328" y="4486984"/>
            <a:ext cx="318808" cy="837547"/>
            <a:chOff x="5933328" y="4486983"/>
            <a:chExt cx="318808" cy="837547"/>
          </a:xfrm>
        </p:grpSpPr>
        <p:pic>
          <p:nvPicPr>
            <p:cNvPr id="24" name="Picture 23">
              <a:extLst>
                <a:ext uri="{FF2B5EF4-FFF2-40B4-BE49-F238E27FC236}">
                  <a16:creationId xmlns:a16="http://schemas.microsoft.com/office/drawing/2014/main" id="{7342E978-22AA-4896-A52C-1BF9C4686848}"/>
                </a:ext>
              </a:extLst>
            </p:cNvPr>
            <p:cNvPicPr>
              <a:picLocks noChangeAspect="1"/>
            </p:cNvPicPr>
            <p:nvPr/>
          </p:nvPicPr>
          <p:blipFill rotWithShape="1">
            <a:blip r:embed="rId8">
              <a:extLst>
                <a:ext uri="{28A0092B-C50C-407E-A947-70E740481C1C}">
                  <a14:useLocalDpi xmlns:a14="http://schemas.microsoft.com/office/drawing/2010/main" val="0"/>
                </a:ext>
              </a:extLst>
            </a:blip>
            <a:srcRect/>
            <a:stretch/>
          </p:blipFill>
          <p:spPr>
            <a:xfrm>
              <a:off x="5933328" y="4486983"/>
              <a:ext cx="135788" cy="837547"/>
            </a:xfrm>
            <a:prstGeom prst="rect">
              <a:avLst/>
            </a:prstGeom>
          </p:spPr>
        </p:pic>
        <p:pic>
          <p:nvPicPr>
            <p:cNvPr id="25" name="Picture 24">
              <a:extLst>
                <a:ext uri="{FF2B5EF4-FFF2-40B4-BE49-F238E27FC236}">
                  <a16:creationId xmlns:a16="http://schemas.microsoft.com/office/drawing/2014/main" id="{A3B0E06E-AC2B-4786-986F-2BB8C2E02C35}"/>
                </a:ext>
              </a:extLst>
            </p:cNvPr>
            <p:cNvPicPr>
              <a:picLocks noChangeAspect="1"/>
            </p:cNvPicPr>
            <p:nvPr/>
          </p:nvPicPr>
          <p:blipFill rotWithShape="1">
            <a:blip r:embed="rId8">
              <a:extLst>
                <a:ext uri="{28A0092B-C50C-407E-A947-70E740481C1C}">
                  <a14:useLocalDpi xmlns:a14="http://schemas.microsoft.com/office/drawing/2010/main" val="0"/>
                </a:ext>
              </a:extLst>
            </a:blip>
            <a:srcRect/>
            <a:stretch/>
          </p:blipFill>
          <p:spPr>
            <a:xfrm flipH="1">
              <a:off x="6116348" y="4486983"/>
              <a:ext cx="135788" cy="837547"/>
            </a:xfrm>
            <a:prstGeom prst="rect">
              <a:avLst/>
            </a:prstGeom>
          </p:spPr>
        </p:pic>
      </p:grpSp>
    </p:spTree>
    <p:extLst>
      <p:ext uri="{BB962C8B-B14F-4D97-AF65-F5344CB8AC3E}">
        <p14:creationId xmlns:p14="http://schemas.microsoft.com/office/powerpoint/2010/main" val="7391106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path" presetSubtype="0" accel="49000" fill="hold" nodeType="clickEffect">
                                  <p:stCondLst>
                                    <p:cond delay="0"/>
                                  </p:stCondLst>
                                  <p:childTnLst>
                                    <p:animMotion origin="layout" path="M 3.125E-6 -4.81481E-6 L 0.22643 0.07361 " pathEditMode="relative" rAng="0" ptsTypes="AA">
                                      <p:cBhvr>
                                        <p:cTn id="6" dur="2000" fill="hold"/>
                                        <p:tgtEl>
                                          <p:spTgt spid="17"/>
                                        </p:tgtEl>
                                        <p:attrNameLst>
                                          <p:attrName>ppt_x</p:attrName>
                                          <p:attrName>ppt_y</p:attrName>
                                        </p:attrNameLst>
                                      </p:cBhvr>
                                      <p:rCtr x="11419" y="3495"/>
                                    </p:animMotion>
                                  </p:childTnLst>
                                </p:cTn>
                              </p:par>
                            </p:childTnLst>
                          </p:cTn>
                        </p:par>
                        <p:par>
                          <p:cTn id="7" fill="hold">
                            <p:stCondLst>
                              <p:cond delay="2000"/>
                            </p:stCondLst>
                            <p:childTnLst>
                              <p:par>
                                <p:cTn id="8" presetID="1" presetClass="entr" presetSubtype="0" fill="hold" nodeType="afterEffect">
                                  <p:stCondLst>
                                    <p:cond delay="0"/>
                                  </p:stCondLst>
                                  <p:childTnLst>
                                    <p:set>
                                      <p:cBhvr>
                                        <p:cTn id="9" dur="1" fill="hold">
                                          <p:stCondLst>
                                            <p:cond delay="0"/>
                                          </p:stCondLst>
                                        </p:cTn>
                                        <p:tgtEl>
                                          <p:spTgt spid="23"/>
                                        </p:tgtEl>
                                        <p:attrNameLst>
                                          <p:attrName>style.visibility</p:attrName>
                                        </p:attrNameLst>
                                      </p:cBhvr>
                                      <p:to>
                                        <p:strVal val="visible"/>
                                      </p:to>
                                    </p:set>
                                  </p:childTnLst>
                                </p:cTn>
                              </p:par>
                              <p:par>
                                <p:cTn id="10" presetID="10" presetClass="exit" presetSubtype="0" fill="hold" nodeType="withEffect">
                                  <p:stCondLst>
                                    <p:cond delay="0"/>
                                  </p:stCondLst>
                                  <p:childTnLst>
                                    <p:animEffect transition="out" filter="fade">
                                      <p:cBhvr>
                                        <p:cTn id="11" dur="500"/>
                                        <p:tgtEl>
                                          <p:spTgt spid="17"/>
                                        </p:tgtEl>
                                      </p:cBhvr>
                                    </p:animEffect>
                                    <p:set>
                                      <p:cBhvr>
                                        <p:cTn id="12" dur="1" fill="hold">
                                          <p:stCondLst>
                                            <p:cond delay="499"/>
                                          </p:stCondLst>
                                        </p:cTn>
                                        <p:tgtEl>
                                          <p:spTgt spid="17"/>
                                        </p:tgtEl>
                                        <p:attrNameLst>
                                          <p:attrName>style.visibility</p:attrName>
                                        </p:attrNameLst>
                                      </p:cBhvr>
                                      <p:to>
                                        <p:strVal val="hidden"/>
                                      </p:to>
                                    </p:set>
                                  </p:childTnLst>
                                </p:cTn>
                              </p:par>
                              <p:par>
                                <p:cTn id="13" presetID="10" presetClass="exit" presetSubtype="0" fill="hold" nodeType="withEffect">
                                  <p:stCondLst>
                                    <p:cond delay="0"/>
                                  </p:stCondLst>
                                  <p:childTnLst>
                                    <p:animEffect transition="out" filter="fade">
                                      <p:cBhvr>
                                        <p:cTn id="14" dur="500"/>
                                        <p:tgtEl>
                                          <p:spTgt spid="21"/>
                                        </p:tgtEl>
                                      </p:cBhvr>
                                    </p:animEffect>
                                    <p:set>
                                      <p:cBhvr>
                                        <p:cTn id="15" dur="1" fill="hold">
                                          <p:stCondLst>
                                            <p:cond delay="499"/>
                                          </p:stCondLst>
                                        </p:cTn>
                                        <p:tgtEl>
                                          <p:spTgt spid="21"/>
                                        </p:tgtEl>
                                        <p:attrNameLst>
                                          <p:attrName>style.visibility</p:attrName>
                                        </p:attrNameLst>
                                      </p:cBhvr>
                                      <p:to>
                                        <p:strVal val="hidden"/>
                                      </p:to>
                                    </p:set>
                                  </p:childTnLst>
                                </p:cTn>
                              </p:par>
                            </p:childTnLst>
                          </p:cTn>
                        </p:par>
                        <p:par>
                          <p:cTn id="16" fill="hold">
                            <p:stCondLst>
                              <p:cond delay="2500"/>
                            </p:stCondLst>
                            <p:childTnLst>
                              <p:par>
                                <p:cTn id="17" presetID="10" presetClass="exit" presetSubtype="0" fill="hold" nodeType="afterEffect">
                                  <p:stCondLst>
                                    <p:cond delay="0"/>
                                  </p:stCondLst>
                                  <p:childTnLst>
                                    <p:animEffect transition="out" filter="fade">
                                      <p:cBhvr>
                                        <p:cTn id="18" dur="500"/>
                                        <p:tgtEl>
                                          <p:spTgt spid="23"/>
                                        </p:tgtEl>
                                      </p:cBhvr>
                                    </p:animEffect>
                                    <p:set>
                                      <p:cBhvr>
                                        <p:cTn id="19" dur="1" fill="hold">
                                          <p:stCondLst>
                                            <p:cond delay="499"/>
                                          </p:stCondLst>
                                        </p:cTn>
                                        <p:tgtEl>
                                          <p:spTgt spid="23"/>
                                        </p:tgtEl>
                                        <p:attrNameLst>
                                          <p:attrName>style.visibility</p:attrName>
                                        </p:attrNameLst>
                                      </p:cBhvr>
                                      <p:to>
                                        <p:strVal val="hidden"/>
                                      </p:to>
                                    </p:set>
                                  </p:childTnLst>
                                </p:cTn>
                              </p:par>
                              <p:par>
                                <p:cTn id="20" presetID="10" presetClass="entr" presetSubtype="0" fill="hold"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500"/>
                                        <p:tgtEl>
                                          <p:spTgt spid="2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1.29 Equivalence and compensation – step 1:1</a:t>
            </a:r>
          </a:p>
        </p:txBody>
      </p:sp>
      <p:sp>
        <p:nvSpPr>
          <p:cNvPr id="23" name="TextBox 22">
            <a:extLst>
              <a:ext uri="{FF2B5EF4-FFF2-40B4-BE49-F238E27FC236}">
                <a16:creationId xmlns:a16="http://schemas.microsoft.com/office/drawing/2014/main" id="{4E69A2F9-2832-43C5-961B-2EDF17CB38A0}"/>
              </a:ext>
            </a:extLst>
          </p:cNvPr>
          <p:cNvSpPr txBox="1"/>
          <p:nvPr/>
        </p:nvSpPr>
        <p:spPr bwMode="auto">
          <a:xfrm>
            <a:off x="5539631" y="1017454"/>
            <a:ext cx="15263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 25 + 20</a:t>
            </a:r>
          </a:p>
        </p:txBody>
      </p:sp>
      <p:sp>
        <p:nvSpPr>
          <p:cNvPr id="24" name="TextBox 23">
            <a:extLst>
              <a:ext uri="{FF2B5EF4-FFF2-40B4-BE49-F238E27FC236}">
                <a16:creationId xmlns:a16="http://schemas.microsoft.com/office/drawing/2014/main" id="{8C6ABE21-FE84-46B4-8940-1D56768ECE2D}"/>
              </a:ext>
            </a:extLst>
          </p:cNvPr>
          <p:cNvSpPr txBox="1"/>
          <p:nvPr/>
        </p:nvSpPr>
        <p:spPr bwMode="auto">
          <a:xfrm>
            <a:off x="6958192" y="1017454"/>
            <a:ext cx="8130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 45</a:t>
            </a:r>
          </a:p>
        </p:txBody>
      </p:sp>
      <p:sp>
        <p:nvSpPr>
          <p:cNvPr id="25" name="TextBox 24">
            <a:extLst>
              <a:ext uri="{FF2B5EF4-FFF2-40B4-BE49-F238E27FC236}">
                <a16:creationId xmlns:a16="http://schemas.microsoft.com/office/drawing/2014/main" id="{D145CB4F-89E2-4D97-BACA-815BC5454AE5}"/>
              </a:ext>
            </a:extLst>
          </p:cNvPr>
          <p:cNvSpPr txBox="1"/>
          <p:nvPr/>
        </p:nvSpPr>
        <p:spPr bwMode="auto">
          <a:xfrm>
            <a:off x="4420621" y="1017454"/>
            <a:ext cx="123142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27 + 18</a:t>
            </a:r>
          </a:p>
        </p:txBody>
      </p:sp>
      <p:sp>
        <p:nvSpPr>
          <p:cNvPr id="26" name="TextBox 25">
            <a:extLst>
              <a:ext uri="{FF2B5EF4-FFF2-40B4-BE49-F238E27FC236}">
                <a16:creationId xmlns:a16="http://schemas.microsoft.com/office/drawing/2014/main" id="{2937D039-AF0A-4772-B9F9-72C5FEDF6AA0}"/>
              </a:ext>
            </a:extLst>
          </p:cNvPr>
          <p:cNvSpPr txBox="1"/>
          <p:nvPr/>
        </p:nvSpPr>
        <p:spPr bwMode="auto">
          <a:xfrm>
            <a:off x="3773815" y="2226027"/>
            <a:ext cx="53732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Semibold"/>
                <a:ea typeface="Myriad Pro Semibold" charset="0"/>
                <a:cs typeface="Myriad Pro Semibold" charset="0"/>
              </a:rPr>
              <a:t>27</a:t>
            </a:r>
          </a:p>
        </p:txBody>
      </p:sp>
      <p:sp>
        <p:nvSpPr>
          <p:cNvPr id="27" name="TextBox 26">
            <a:extLst>
              <a:ext uri="{FF2B5EF4-FFF2-40B4-BE49-F238E27FC236}">
                <a16:creationId xmlns:a16="http://schemas.microsoft.com/office/drawing/2014/main" id="{AD2BB50F-AC5E-47AE-9E72-84BD3100D489}"/>
              </a:ext>
            </a:extLst>
          </p:cNvPr>
          <p:cNvSpPr txBox="1"/>
          <p:nvPr/>
        </p:nvSpPr>
        <p:spPr bwMode="auto">
          <a:xfrm>
            <a:off x="4787445" y="5088417"/>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a:t>
            </a:r>
          </a:p>
        </p:txBody>
      </p:sp>
      <p:sp>
        <p:nvSpPr>
          <p:cNvPr id="28" name="TextBox 27">
            <a:extLst>
              <a:ext uri="{FF2B5EF4-FFF2-40B4-BE49-F238E27FC236}">
                <a16:creationId xmlns:a16="http://schemas.microsoft.com/office/drawing/2014/main" id="{E9ABC693-A70B-45D2-A02A-549CC575946C}"/>
              </a:ext>
            </a:extLst>
          </p:cNvPr>
          <p:cNvSpPr txBox="1"/>
          <p:nvPr/>
        </p:nvSpPr>
        <p:spPr bwMode="auto">
          <a:xfrm>
            <a:off x="5669562" y="2226027"/>
            <a:ext cx="53732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Semibold"/>
                <a:ea typeface="Myriad Pro Semibold" charset="0"/>
                <a:cs typeface="Myriad Pro Semibold" charset="0"/>
              </a:rPr>
              <a:t>18</a:t>
            </a:r>
          </a:p>
        </p:txBody>
      </p:sp>
      <p:sp>
        <p:nvSpPr>
          <p:cNvPr id="29" name="TextBox 28">
            <a:extLst>
              <a:ext uri="{FF2B5EF4-FFF2-40B4-BE49-F238E27FC236}">
                <a16:creationId xmlns:a16="http://schemas.microsoft.com/office/drawing/2014/main" id="{4D603A20-3366-4086-A0A6-033217C411D4}"/>
              </a:ext>
            </a:extLst>
          </p:cNvPr>
          <p:cNvSpPr txBox="1"/>
          <p:nvPr/>
        </p:nvSpPr>
        <p:spPr bwMode="auto">
          <a:xfrm>
            <a:off x="7353491" y="2226027"/>
            <a:ext cx="55977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solidFill>
                  <a:srgbClr val="959595"/>
                </a:solidFill>
                <a:latin typeface="Comic Sans MS" panose="030F0702030302020204" pitchFamily="66" charset="0"/>
                <a:ea typeface="Myriad Pro Semibold" charset="0"/>
                <a:cs typeface="Myriad Pro Semibold" charset="0"/>
              </a:rPr>
              <a:t>45</a:t>
            </a:r>
          </a:p>
        </p:txBody>
      </p:sp>
      <p:sp>
        <p:nvSpPr>
          <p:cNvPr id="30" name="TextBox 29">
            <a:extLst>
              <a:ext uri="{FF2B5EF4-FFF2-40B4-BE49-F238E27FC236}">
                <a16:creationId xmlns:a16="http://schemas.microsoft.com/office/drawing/2014/main" id="{39313DA3-8AFB-4ED6-9645-85B2D5F32EC7}"/>
              </a:ext>
            </a:extLst>
          </p:cNvPr>
          <p:cNvSpPr txBox="1"/>
          <p:nvPr/>
        </p:nvSpPr>
        <p:spPr bwMode="auto">
          <a:xfrm>
            <a:off x="7353491" y="5088417"/>
            <a:ext cx="55977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Myriad Pro Semibold" charset="0"/>
              </a:rPr>
              <a:t>45</a:t>
            </a:r>
          </a:p>
        </p:txBody>
      </p:sp>
      <p:sp>
        <p:nvSpPr>
          <p:cNvPr id="31" name="TextBox 30">
            <a:extLst>
              <a:ext uri="{FF2B5EF4-FFF2-40B4-BE49-F238E27FC236}">
                <a16:creationId xmlns:a16="http://schemas.microsoft.com/office/drawing/2014/main" id="{9F8DE8D4-0230-484D-9DC4-F8215C4A0DF1}"/>
              </a:ext>
            </a:extLst>
          </p:cNvPr>
          <p:cNvSpPr txBox="1"/>
          <p:nvPr/>
        </p:nvSpPr>
        <p:spPr bwMode="auto">
          <a:xfrm>
            <a:off x="5647118" y="5088417"/>
            <a:ext cx="55977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Myriad Pro Semibold" charset="0"/>
              </a:rPr>
              <a:t>20</a:t>
            </a:r>
          </a:p>
        </p:txBody>
      </p:sp>
      <p:sp>
        <p:nvSpPr>
          <p:cNvPr id="32" name="TextBox 31">
            <a:extLst>
              <a:ext uri="{FF2B5EF4-FFF2-40B4-BE49-F238E27FC236}">
                <a16:creationId xmlns:a16="http://schemas.microsoft.com/office/drawing/2014/main" id="{96363112-4474-4E8B-9FA7-AE1C1BC94E06}"/>
              </a:ext>
            </a:extLst>
          </p:cNvPr>
          <p:cNvSpPr txBox="1"/>
          <p:nvPr/>
        </p:nvSpPr>
        <p:spPr bwMode="auto">
          <a:xfrm>
            <a:off x="3773814" y="5088417"/>
            <a:ext cx="55977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Myriad Pro Semibold" charset="0"/>
              </a:rPr>
              <a:t>25</a:t>
            </a:r>
          </a:p>
        </p:txBody>
      </p:sp>
      <p:sp>
        <p:nvSpPr>
          <p:cNvPr id="37" name="TextBox 36">
            <a:extLst>
              <a:ext uri="{FF2B5EF4-FFF2-40B4-BE49-F238E27FC236}">
                <a16:creationId xmlns:a16="http://schemas.microsoft.com/office/drawing/2014/main" id="{525C0AB0-B223-454F-9751-69942ED10139}"/>
              </a:ext>
            </a:extLst>
          </p:cNvPr>
          <p:cNvSpPr txBox="1"/>
          <p:nvPr/>
        </p:nvSpPr>
        <p:spPr bwMode="auto">
          <a:xfrm>
            <a:off x="6556541" y="5088417"/>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a:t>
            </a:r>
          </a:p>
        </p:txBody>
      </p:sp>
      <p:sp>
        <p:nvSpPr>
          <p:cNvPr id="40" name="TextBox 39">
            <a:extLst>
              <a:ext uri="{FF2B5EF4-FFF2-40B4-BE49-F238E27FC236}">
                <a16:creationId xmlns:a16="http://schemas.microsoft.com/office/drawing/2014/main" id="{C37717DD-1D74-49F4-8D01-085CE6D00485}"/>
              </a:ext>
            </a:extLst>
          </p:cNvPr>
          <p:cNvSpPr txBox="1"/>
          <p:nvPr/>
        </p:nvSpPr>
        <p:spPr bwMode="auto">
          <a:xfrm>
            <a:off x="6552534" y="2226027"/>
            <a:ext cx="40267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Semibold"/>
                <a:ea typeface="Myriad Pro Semibold" charset="0"/>
                <a:cs typeface="Myriad Pro Semibold" charset="0"/>
              </a:rPr>
              <a:t>=</a:t>
            </a:r>
          </a:p>
        </p:txBody>
      </p:sp>
      <p:sp>
        <p:nvSpPr>
          <p:cNvPr id="41" name="TextBox 40">
            <a:extLst>
              <a:ext uri="{FF2B5EF4-FFF2-40B4-BE49-F238E27FC236}">
                <a16:creationId xmlns:a16="http://schemas.microsoft.com/office/drawing/2014/main" id="{B7EA9B5E-7E0B-4DC7-B70A-84071A6B0EA6}"/>
              </a:ext>
            </a:extLst>
          </p:cNvPr>
          <p:cNvSpPr txBox="1"/>
          <p:nvPr/>
        </p:nvSpPr>
        <p:spPr bwMode="auto">
          <a:xfrm>
            <a:off x="4783438" y="2226027"/>
            <a:ext cx="40267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Semibold"/>
                <a:ea typeface="Myriad Pro Semibold" charset="0"/>
                <a:cs typeface="Myriad Pro Semibold" charset="0"/>
              </a:rPr>
              <a:t>+</a:t>
            </a:r>
          </a:p>
        </p:txBody>
      </p:sp>
      <p:pic>
        <p:nvPicPr>
          <p:cNvPr id="45" name="Picture 44" descr="A close up of a logo  Description generated with high confidence">
            <a:extLst>
              <a:ext uri="{FF2B5EF4-FFF2-40B4-BE49-F238E27FC236}">
                <a16:creationId xmlns:a16="http://schemas.microsoft.com/office/drawing/2014/main" id="{D85EE8CB-9427-4622-8454-F9211CDD992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51986" y="2414492"/>
            <a:ext cx="778109" cy="2908182"/>
          </a:xfrm>
          <a:prstGeom prst="rect">
            <a:avLst/>
          </a:prstGeom>
        </p:spPr>
      </p:pic>
      <p:sp>
        <p:nvSpPr>
          <p:cNvPr id="48" name="Rectangle 47">
            <a:extLst>
              <a:ext uri="{FF2B5EF4-FFF2-40B4-BE49-F238E27FC236}">
                <a16:creationId xmlns:a16="http://schemas.microsoft.com/office/drawing/2014/main" id="{E3AA6D3C-00CD-4FE4-A311-5EF494D9A670}"/>
              </a:ext>
            </a:extLst>
          </p:cNvPr>
          <p:cNvSpPr/>
          <p:nvPr/>
        </p:nvSpPr>
        <p:spPr bwMode="auto">
          <a:xfrm>
            <a:off x="7317705" y="2115512"/>
            <a:ext cx="684000" cy="684000"/>
          </a:xfrm>
          <a:prstGeom prst="rect">
            <a:avLst/>
          </a:prstGeom>
          <a:noFill/>
          <a:ln w="57150" cap="flat" cmpd="sng" algn="ctr">
            <a:solidFill>
              <a:schemeClr val="tx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latin typeface="Arial" charset="0"/>
            </a:endParaRPr>
          </a:p>
        </p:txBody>
      </p:sp>
      <p:sp>
        <p:nvSpPr>
          <p:cNvPr id="49" name="Rectangle 48">
            <a:extLst>
              <a:ext uri="{FF2B5EF4-FFF2-40B4-BE49-F238E27FC236}">
                <a16:creationId xmlns:a16="http://schemas.microsoft.com/office/drawing/2014/main" id="{FAC3EC14-64CF-4FE0-AB9B-FDEE7AE3EDB6}"/>
              </a:ext>
            </a:extLst>
          </p:cNvPr>
          <p:cNvSpPr/>
          <p:nvPr/>
        </p:nvSpPr>
        <p:spPr bwMode="auto">
          <a:xfrm>
            <a:off x="7317705" y="4977248"/>
            <a:ext cx="684000" cy="684000"/>
          </a:xfrm>
          <a:prstGeom prst="rect">
            <a:avLst/>
          </a:prstGeom>
          <a:noFill/>
          <a:ln w="28575" cap="flat" cmpd="sng" algn="ctr">
            <a:solidFill>
              <a:schemeClr val="tx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latin typeface="Arial" charset="0"/>
            </a:endParaRPr>
          </a:p>
        </p:txBody>
      </p:sp>
      <p:sp>
        <p:nvSpPr>
          <p:cNvPr id="35" name="TextBox 34">
            <a:extLst>
              <a:ext uri="{FF2B5EF4-FFF2-40B4-BE49-F238E27FC236}">
                <a16:creationId xmlns:a16="http://schemas.microsoft.com/office/drawing/2014/main" id="{BF7BE988-A946-4816-AA0C-B9CBDC04CA29}"/>
              </a:ext>
            </a:extLst>
          </p:cNvPr>
          <p:cNvSpPr txBox="1"/>
          <p:nvPr/>
        </p:nvSpPr>
        <p:spPr bwMode="auto">
          <a:xfrm>
            <a:off x="3415769" y="3657223"/>
            <a:ext cx="61106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− 2</a:t>
            </a:r>
            <a:endParaRPr lang="en-GB" sz="2400" dirty="0">
              <a:solidFill>
                <a:srgbClr val="959595"/>
              </a:solidFill>
              <a:latin typeface="Comic Sans MS" panose="030F0702030302020204" pitchFamily="66" charset="0"/>
              <a:ea typeface="Myriad Pro Semibold" charset="0"/>
              <a:cs typeface="Myriad Pro Semibold" charset="0"/>
            </a:endParaRPr>
          </a:p>
        </p:txBody>
      </p:sp>
      <p:sp>
        <p:nvSpPr>
          <p:cNvPr id="36" name="TextBox 35">
            <a:extLst>
              <a:ext uri="{FF2B5EF4-FFF2-40B4-BE49-F238E27FC236}">
                <a16:creationId xmlns:a16="http://schemas.microsoft.com/office/drawing/2014/main" id="{52EF2218-087C-44E3-83E2-2D775523DD23}"/>
              </a:ext>
            </a:extLst>
          </p:cNvPr>
          <p:cNvSpPr txBox="1"/>
          <p:nvPr/>
        </p:nvSpPr>
        <p:spPr bwMode="auto">
          <a:xfrm>
            <a:off x="5941011" y="3657223"/>
            <a:ext cx="61106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+ 2</a:t>
            </a:r>
            <a:endParaRPr lang="en-GB" sz="2400" dirty="0">
              <a:solidFill>
                <a:srgbClr val="959595"/>
              </a:solidFill>
              <a:latin typeface="Comic Sans MS" panose="030F0702030302020204" pitchFamily="66" charset="0"/>
              <a:ea typeface="Myriad Pro Semibold" charset="0"/>
              <a:cs typeface="Myriad Pro Semibold" charset="0"/>
            </a:endParaRPr>
          </a:p>
        </p:txBody>
      </p:sp>
      <p:pic>
        <p:nvPicPr>
          <p:cNvPr id="38" name="Picture 37" descr="A close up of a logo  Description generated with high confidence">
            <a:extLst>
              <a:ext uri="{FF2B5EF4-FFF2-40B4-BE49-F238E27FC236}">
                <a16:creationId xmlns:a16="http://schemas.microsoft.com/office/drawing/2014/main" id="{EABD0CD1-2589-413B-B65D-4979C8A55DB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40964" y="3192619"/>
            <a:ext cx="194527" cy="1390870"/>
          </a:xfrm>
          <a:prstGeom prst="rect">
            <a:avLst/>
          </a:prstGeom>
        </p:spPr>
      </p:pic>
      <p:pic>
        <p:nvPicPr>
          <p:cNvPr id="39" name="Picture 38" descr="A close up of a logo  Description generated with high confidence">
            <a:extLst>
              <a:ext uri="{FF2B5EF4-FFF2-40B4-BE49-F238E27FC236}">
                <a16:creationId xmlns:a16="http://schemas.microsoft.com/office/drawing/2014/main" id="{188F65DC-A7C8-470C-A615-5AB524657E0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45217" y="3192619"/>
            <a:ext cx="194527" cy="1390870"/>
          </a:xfrm>
          <a:prstGeom prst="rect">
            <a:avLst/>
          </a:prstGeom>
        </p:spPr>
      </p:pic>
    </p:spTree>
    <p:extLst>
      <p:ext uri="{BB962C8B-B14F-4D97-AF65-F5344CB8AC3E}">
        <p14:creationId xmlns:p14="http://schemas.microsoft.com/office/powerpoint/2010/main" val="24338338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up)">
                                      <p:cBhvr>
                                        <p:cTn id="7" dur="500"/>
                                        <p:tgtEl>
                                          <p:spTgt spid="3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fade">
                                      <p:cBhvr>
                                        <p:cTn id="10" dur="500"/>
                                        <p:tgtEl>
                                          <p:spTgt spid="3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fade">
                                      <p:cBhvr>
                                        <p:cTn id="15" dur="500"/>
                                        <p:tgtEl>
                                          <p:spTgt spid="32"/>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nodeType="clickEffect">
                                  <p:stCondLst>
                                    <p:cond delay="0"/>
                                  </p:stCondLst>
                                  <p:childTnLst>
                                    <p:set>
                                      <p:cBhvr>
                                        <p:cTn id="19" dur="1" fill="hold">
                                          <p:stCondLst>
                                            <p:cond delay="0"/>
                                          </p:stCondLst>
                                        </p:cTn>
                                        <p:tgtEl>
                                          <p:spTgt spid="38"/>
                                        </p:tgtEl>
                                        <p:attrNameLst>
                                          <p:attrName>style.visibility</p:attrName>
                                        </p:attrNameLst>
                                      </p:cBhvr>
                                      <p:to>
                                        <p:strVal val="visible"/>
                                      </p:to>
                                    </p:set>
                                    <p:animEffect transition="in" filter="wipe(up)">
                                      <p:cBhvr>
                                        <p:cTn id="20" dur="500"/>
                                        <p:tgtEl>
                                          <p:spTgt spid="38"/>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fade">
                                      <p:cBhvr>
                                        <p:cTn id="23" dur="500"/>
                                        <p:tgtEl>
                                          <p:spTgt spid="36"/>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fade">
                                      <p:cBhvr>
                                        <p:cTn id="28" dur="500"/>
                                        <p:tgtEl>
                                          <p:spTgt spid="31"/>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fade">
                                      <p:cBhvr>
                                        <p:cTn id="33" dur="500"/>
                                        <p:tgtEl>
                                          <p:spTgt spid="23"/>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7"/>
                                        </p:tgtEl>
                                        <p:attrNameLst>
                                          <p:attrName>style.visibility</p:attrName>
                                        </p:attrNameLst>
                                      </p:cBhvr>
                                      <p:to>
                                        <p:strVal val="visible"/>
                                      </p:to>
                                    </p:set>
                                    <p:animEffect transition="in" filter="fade">
                                      <p:cBhvr>
                                        <p:cTn id="36" dur="500"/>
                                        <p:tgtEl>
                                          <p:spTgt spid="27"/>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fade">
                                      <p:cBhvr>
                                        <p:cTn id="41" dur="500"/>
                                        <p:tgtEl>
                                          <p:spTgt spid="24"/>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40"/>
                                        </p:tgtEl>
                                        <p:attrNameLst>
                                          <p:attrName>style.visibility</p:attrName>
                                        </p:attrNameLst>
                                      </p:cBhvr>
                                      <p:to>
                                        <p:strVal val="visible"/>
                                      </p:to>
                                    </p:set>
                                    <p:animEffect transition="in" filter="fade">
                                      <p:cBhvr>
                                        <p:cTn id="44" dur="500"/>
                                        <p:tgtEl>
                                          <p:spTgt spid="40"/>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fade">
                                      <p:cBhvr>
                                        <p:cTn id="47" dur="500"/>
                                        <p:tgtEl>
                                          <p:spTgt spid="29"/>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37"/>
                                        </p:tgtEl>
                                        <p:attrNameLst>
                                          <p:attrName>style.visibility</p:attrName>
                                        </p:attrNameLst>
                                      </p:cBhvr>
                                      <p:to>
                                        <p:strVal val="visible"/>
                                      </p:to>
                                    </p:set>
                                    <p:animEffect transition="in" filter="fade">
                                      <p:cBhvr>
                                        <p:cTn id="50" dur="500"/>
                                        <p:tgtEl>
                                          <p:spTgt spid="37"/>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49"/>
                                        </p:tgtEl>
                                        <p:attrNameLst>
                                          <p:attrName>style.visibility</p:attrName>
                                        </p:attrNameLst>
                                      </p:cBhvr>
                                      <p:to>
                                        <p:strVal val="visible"/>
                                      </p:to>
                                    </p:set>
                                    <p:animEffect transition="in" filter="fade">
                                      <p:cBhvr>
                                        <p:cTn id="53" dur="500"/>
                                        <p:tgtEl>
                                          <p:spTgt spid="49"/>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30"/>
                                        </p:tgtEl>
                                        <p:attrNameLst>
                                          <p:attrName>style.visibility</p:attrName>
                                        </p:attrNameLst>
                                      </p:cBhvr>
                                      <p:to>
                                        <p:strVal val="visible"/>
                                      </p:to>
                                    </p:set>
                                    <p:animEffect transition="in" filter="fade">
                                      <p:cBhvr>
                                        <p:cTn id="56" dur="500"/>
                                        <p:tgtEl>
                                          <p:spTgt spid="30"/>
                                        </p:tgtEl>
                                      </p:cBhvr>
                                    </p:animEffect>
                                  </p:childTnLst>
                                </p:cTn>
                              </p:par>
                              <p:par>
                                <p:cTn id="57" presetID="22" presetClass="entr" presetSubtype="4" fill="hold" nodeType="withEffect">
                                  <p:stCondLst>
                                    <p:cond delay="0"/>
                                  </p:stCondLst>
                                  <p:childTnLst>
                                    <p:set>
                                      <p:cBhvr>
                                        <p:cTn id="58" dur="1" fill="hold">
                                          <p:stCondLst>
                                            <p:cond delay="0"/>
                                          </p:stCondLst>
                                        </p:cTn>
                                        <p:tgtEl>
                                          <p:spTgt spid="45"/>
                                        </p:tgtEl>
                                        <p:attrNameLst>
                                          <p:attrName>style.visibility</p:attrName>
                                        </p:attrNameLst>
                                      </p:cBhvr>
                                      <p:to>
                                        <p:strVal val="visible"/>
                                      </p:to>
                                    </p:set>
                                    <p:animEffect transition="in" filter="wipe(down)">
                                      <p:cBhvr>
                                        <p:cTn id="59" dur="500"/>
                                        <p:tgtEl>
                                          <p:spTgt spid="45"/>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48"/>
                                        </p:tgtEl>
                                        <p:attrNameLst>
                                          <p:attrName>style.visibility</p:attrName>
                                        </p:attrNameLst>
                                      </p:cBhvr>
                                      <p:to>
                                        <p:strVal val="visible"/>
                                      </p:to>
                                    </p:set>
                                    <p:animEffect transition="in" filter="fade">
                                      <p:cBhvr>
                                        <p:cTn id="62"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7" grpId="0"/>
      <p:bldP spid="29" grpId="0"/>
      <p:bldP spid="30" grpId="0"/>
      <p:bldP spid="31" grpId="0"/>
      <p:bldP spid="32" grpId="0"/>
      <p:bldP spid="37" grpId="0"/>
      <p:bldP spid="40" grpId="0"/>
      <p:bldP spid="48" grpId="0" animBg="1"/>
      <p:bldP spid="49" grpId="0" animBg="1"/>
      <p:bldP spid="35" grpId="0"/>
      <p:bldP spid="36"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a:extLst>
              <a:ext uri="{FF2B5EF4-FFF2-40B4-BE49-F238E27FC236}">
                <a16:creationId xmlns:a16="http://schemas.microsoft.com/office/drawing/2014/main" id="{BA0D2794-53A4-420F-BD69-A27DB07626FF}"/>
              </a:ext>
            </a:extLst>
          </p:cNvPr>
          <p:cNvSpPr txBox="1"/>
          <p:nvPr/>
        </p:nvSpPr>
        <p:spPr bwMode="auto">
          <a:xfrm>
            <a:off x="8648675" y="2828205"/>
            <a:ext cx="153247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0" tIns="45720" rIns="0" bIns="45720" numCol="1" rtlCol="0" anchor="t" anchorCtr="0" compatLnSpc="1">
            <a:prstTxWarp prst="textNoShape">
              <a:avLst/>
            </a:prstTxWarp>
            <a:spAutoFit/>
          </a:bodyPr>
          <a:lstStyle/>
          <a:p>
            <a:pPr>
              <a:buClr>
                <a:srgbClr val="82CBDD"/>
              </a:buClr>
              <a:buNone/>
            </a:pPr>
            <a:r>
              <a:rPr lang="en-GB" sz="2400" dirty="0">
                <a:latin typeface="Myriad Pro Semibold"/>
                <a:ea typeface="Myriad Pro Semibold" charset="0"/>
                <a:cs typeface="Myriad Pro Semibold" charset="0"/>
              </a:rPr>
              <a:t>=   545,221</a:t>
            </a:r>
          </a:p>
        </p:txBody>
      </p:sp>
      <p:sp>
        <p:nvSpPr>
          <p:cNvPr id="2" name="Text Placeholder 1"/>
          <p:cNvSpPr>
            <a:spLocks noGrp="1"/>
          </p:cNvSpPr>
          <p:nvPr>
            <p:ph type="body" sz="quarter" idx="11"/>
          </p:nvPr>
        </p:nvSpPr>
        <p:spPr/>
        <p:txBody>
          <a:bodyPr/>
          <a:lstStyle/>
          <a:p>
            <a:r>
              <a:rPr lang="en-US" dirty="0"/>
              <a:t>1.29 Equivalence and compensation – step 1:2</a:t>
            </a:r>
          </a:p>
        </p:txBody>
      </p:sp>
      <p:sp>
        <p:nvSpPr>
          <p:cNvPr id="14" name="TextBox 13">
            <a:extLst>
              <a:ext uri="{FF2B5EF4-FFF2-40B4-BE49-F238E27FC236}">
                <a16:creationId xmlns:a16="http://schemas.microsoft.com/office/drawing/2014/main" id="{AF85A135-556C-4C7C-A1EB-12ECA39BF63E}"/>
              </a:ext>
            </a:extLst>
          </p:cNvPr>
          <p:cNvSpPr txBox="1"/>
          <p:nvPr/>
        </p:nvSpPr>
        <p:spPr bwMode="auto">
          <a:xfrm>
            <a:off x="2013233" y="2833482"/>
            <a:ext cx="285494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0" tIns="45720" rIns="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199,999   +   345,222</a:t>
            </a:r>
          </a:p>
        </p:txBody>
      </p:sp>
      <p:sp>
        <p:nvSpPr>
          <p:cNvPr id="15" name="TextBox 14">
            <a:extLst>
              <a:ext uri="{FF2B5EF4-FFF2-40B4-BE49-F238E27FC236}">
                <a16:creationId xmlns:a16="http://schemas.microsoft.com/office/drawing/2014/main" id="{E70E6F69-108E-432C-BCC6-2D97FA439996}"/>
              </a:ext>
            </a:extLst>
          </p:cNvPr>
          <p:cNvSpPr txBox="1"/>
          <p:nvPr/>
        </p:nvSpPr>
        <p:spPr bwMode="auto">
          <a:xfrm>
            <a:off x="3773342" y="3501009"/>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1</a:t>
            </a:r>
          </a:p>
        </p:txBody>
      </p:sp>
      <p:sp>
        <p:nvSpPr>
          <p:cNvPr id="16" name="TextBox 15">
            <a:extLst>
              <a:ext uri="{FF2B5EF4-FFF2-40B4-BE49-F238E27FC236}">
                <a16:creationId xmlns:a16="http://schemas.microsoft.com/office/drawing/2014/main" id="{4E9CD123-3BE3-4F91-8863-D2E75764A5BA}"/>
              </a:ext>
            </a:extLst>
          </p:cNvPr>
          <p:cNvSpPr txBox="1"/>
          <p:nvPr/>
        </p:nvSpPr>
        <p:spPr bwMode="auto">
          <a:xfrm>
            <a:off x="4214592" y="3507664"/>
            <a:ext cx="125226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345,221</a:t>
            </a:r>
          </a:p>
        </p:txBody>
      </p:sp>
      <p:cxnSp>
        <p:nvCxnSpPr>
          <p:cNvPr id="17" name="Straight Arrow Connector 16">
            <a:extLst>
              <a:ext uri="{FF2B5EF4-FFF2-40B4-BE49-F238E27FC236}">
                <a16:creationId xmlns:a16="http://schemas.microsoft.com/office/drawing/2014/main" id="{74D26CAF-33EA-49B2-A04D-1629412EADC1}"/>
              </a:ext>
            </a:extLst>
          </p:cNvPr>
          <p:cNvCxnSpPr>
            <a:cxnSpLocks/>
          </p:cNvCxnSpPr>
          <p:nvPr/>
        </p:nvCxnSpPr>
        <p:spPr bwMode="auto">
          <a:xfrm flipH="1">
            <a:off x="3995714" y="3289870"/>
            <a:ext cx="124304" cy="274109"/>
          </a:xfrm>
          <a:prstGeom prst="straightConnector1">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 name="Straight Arrow Connector 17">
            <a:extLst>
              <a:ext uri="{FF2B5EF4-FFF2-40B4-BE49-F238E27FC236}">
                <a16:creationId xmlns:a16="http://schemas.microsoft.com/office/drawing/2014/main" id="{1AFA10E0-E495-4D54-A215-C9FA4710D6CC}"/>
              </a:ext>
            </a:extLst>
          </p:cNvPr>
          <p:cNvCxnSpPr>
            <a:cxnSpLocks/>
          </p:cNvCxnSpPr>
          <p:nvPr/>
        </p:nvCxnSpPr>
        <p:spPr bwMode="auto">
          <a:xfrm>
            <a:off x="4310353" y="3289870"/>
            <a:ext cx="124304" cy="274109"/>
          </a:xfrm>
          <a:prstGeom prst="straightConnector1">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9" name="Rectangle: Rounded Corners 18">
            <a:extLst>
              <a:ext uri="{FF2B5EF4-FFF2-40B4-BE49-F238E27FC236}">
                <a16:creationId xmlns:a16="http://schemas.microsoft.com/office/drawing/2014/main" id="{E1C858FB-E6B6-41C0-8DF0-3818885DD657}"/>
              </a:ext>
            </a:extLst>
          </p:cNvPr>
          <p:cNvSpPr/>
          <p:nvPr/>
        </p:nvSpPr>
        <p:spPr bwMode="auto">
          <a:xfrm rot="2504965">
            <a:off x="1930362" y="2813818"/>
            <a:ext cx="2203653" cy="1226211"/>
          </a:xfrm>
          <a:prstGeom prst="roundRect">
            <a:avLst>
              <a:gd name="adj" fmla="val 42025"/>
            </a:avLst>
          </a:prstGeom>
          <a:noFill/>
          <a:ln w="19050" cap="flat" cmpd="sng" algn="ctr">
            <a:solidFill>
              <a:srgbClr val="E72420"/>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latin typeface="Arial" charset="0"/>
            </a:endParaRPr>
          </a:p>
        </p:txBody>
      </p:sp>
      <p:sp>
        <p:nvSpPr>
          <p:cNvPr id="20" name="TextBox 19">
            <a:extLst>
              <a:ext uri="{FF2B5EF4-FFF2-40B4-BE49-F238E27FC236}">
                <a16:creationId xmlns:a16="http://schemas.microsoft.com/office/drawing/2014/main" id="{C65FEE3D-A067-4E12-B06C-D915254C23C3}"/>
              </a:ext>
            </a:extLst>
          </p:cNvPr>
          <p:cNvSpPr txBox="1"/>
          <p:nvPr/>
        </p:nvSpPr>
        <p:spPr bwMode="auto">
          <a:xfrm>
            <a:off x="5132674" y="2833482"/>
            <a:ext cx="331982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0" tIns="45720" rIns="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  200,000   +   345,221</a:t>
            </a:r>
          </a:p>
        </p:txBody>
      </p:sp>
    </p:spTree>
    <p:extLst>
      <p:ext uri="{BB962C8B-B14F-4D97-AF65-F5344CB8AC3E}">
        <p14:creationId xmlns:p14="http://schemas.microsoft.com/office/powerpoint/2010/main" val="25192495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up)">
                                      <p:cBhvr>
                                        <p:cTn id="7" dur="500"/>
                                        <p:tgtEl>
                                          <p:spTgt spid="17"/>
                                        </p:tgtEl>
                                      </p:cBhvr>
                                    </p:animEffect>
                                  </p:childTnLst>
                                </p:cTn>
                              </p:par>
                              <p:par>
                                <p:cTn id="8" presetID="22" presetClass="entr" presetSubtype="1" fill="hold"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wipe(up)">
                                      <p:cBhvr>
                                        <p:cTn id="10" dur="500"/>
                                        <p:tgtEl>
                                          <p:spTgt spid="18"/>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500"/>
                                        <p:tgtEl>
                                          <p:spTgt spid="15"/>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500"/>
                                        <p:tgtEl>
                                          <p:spTgt spid="1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500"/>
                                        <p:tgtEl>
                                          <p:spTgt spid="20"/>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fade">
                                      <p:cBhvr>
                                        <p:cTn id="3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15" grpId="0"/>
      <p:bldP spid="16" grpId="0"/>
      <p:bldP spid="19" grpId="0" animBg="1"/>
      <p:bldP spid="2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68BEBBBA-AD76-4C47-8E44-81D4F8483556}"/>
              </a:ext>
            </a:extLst>
          </p:cNvPr>
          <p:cNvSpPr>
            <a:spLocks noGrp="1"/>
          </p:cNvSpPr>
          <p:nvPr>
            <p:ph type="ftr" sz="quarter" idx="11"/>
          </p:nvPr>
        </p:nvSpPr>
        <p:spPr/>
        <p:txBody>
          <a:bodyPr/>
          <a:lstStyle/>
          <a:p>
            <a:pPr>
              <a:defRPr/>
            </a:pPr>
            <a:r>
              <a:rPr lang="en-GB" dirty="0"/>
              <a:t>Curriculum Prioritisation for Primary Maths</a:t>
            </a:r>
          </a:p>
        </p:txBody>
      </p:sp>
      <p:sp>
        <p:nvSpPr>
          <p:cNvPr id="5" name="Content Placeholder 10">
            <a:extLst>
              <a:ext uri="{FF2B5EF4-FFF2-40B4-BE49-F238E27FC236}">
                <a16:creationId xmlns:a16="http://schemas.microsoft.com/office/drawing/2014/main" id="{A4191577-7FB3-44A1-AC26-B90834750BC8}"/>
              </a:ext>
            </a:extLst>
          </p:cNvPr>
          <p:cNvSpPr txBox="1">
            <a:spLocks/>
          </p:cNvSpPr>
          <p:nvPr/>
        </p:nvSpPr>
        <p:spPr>
          <a:xfrm>
            <a:off x="594007" y="845820"/>
            <a:ext cx="11140163" cy="320838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buClr>
                <a:srgbClr val="585858"/>
              </a:buClr>
            </a:pPr>
            <a:r>
              <a:rPr lang="en-GB" b="0" i="0" dirty="0">
                <a:solidFill>
                  <a:schemeClr val="tx1">
                    <a:lumMod val="65000"/>
                    <a:lumOff val="35000"/>
                  </a:schemeClr>
                </a:solidFill>
                <a:effectLst/>
              </a:rPr>
              <a:t>The links below take you to the starting slide of each learning outcome.</a:t>
            </a:r>
          </a:p>
        </p:txBody>
      </p:sp>
      <p:graphicFrame>
        <p:nvGraphicFramePr>
          <p:cNvPr id="6" name="Table 5">
            <a:extLst>
              <a:ext uri="{FF2B5EF4-FFF2-40B4-BE49-F238E27FC236}">
                <a16:creationId xmlns:a16="http://schemas.microsoft.com/office/drawing/2014/main" id="{037BAE3D-75EB-48DC-9322-F1A247F8AE2E}"/>
              </a:ext>
            </a:extLst>
          </p:cNvPr>
          <p:cNvGraphicFramePr>
            <a:graphicFrameLocks noGrp="1"/>
          </p:cNvGraphicFramePr>
          <p:nvPr>
            <p:extLst>
              <p:ext uri="{D42A27DB-BD31-4B8C-83A1-F6EECF244321}">
                <p14:modId xmlns:p14="http://schemas.microsoft.com/office/powerpoint/2010/main" val="1174767393"/>
              </p:ext>
            </p:extLst>
          </p:nvPr>
        </p:nvGraphicFramePr>
        <p:xfrm>
          <a:off x="594008" y="1535029"/>
          <a:ext cx="10712127" cy="1694436"/>
        </p:xfrm>
        <a:graphic>
          <a:graphicData uri="http://schemas.openxmlformats.org/drawingml/2006/table">
            <a:tbl>
              <a:tblPr firstRow="1" bandRow="1">
                <a:tableStyleId>{5C22544A-7EE6-4342-B048-85BDC9FD1C3A}</a:tableStyleId>
              </a:tblPr>
              <a:tblGrid>
                <a:gridCol w="929630">
                  <a:extLst>
                    <a:ext uri="{9D8B030D-6E8A-4147-A177-3AD203B41FA5}">
                      <a16:colId xmlns:a16="http://schemas.microsoft.com/office/drawing/2014/main" val="507789682"/>
                    </a:ext>
                  </a:extLst>
                </a:gridCol>
                <a:gridCol w="9782497">
                  <a:extLst>
                    <a:ext uri="{9D8B030D-6E8A-4147-A177-3AD203B41FA5}">
                      <a16:colId xmlns:a16="http://schemas.microsoft.com/office/drawing/2014/main" val="1182114759"/>
                    </a:ext>
                  </a:extLst>
                </a:gridCol>
              </a:tblGrid>
              <a:tr h="370840">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25</a:t>
                      </a:r>
                    </a:p>
                  </a:txBody>
                  <a:tcPr anchor="ctr">
                    <a:solidFill>
                      <a:srgbClr val="E5F3F2"/>
                    </a:solidFill>
                  </a:tcPr>
                </a:tc>
                <a:tc>
                  <a:txBody>
                    <a:bodyPr/>
                    <a:lstStyle/>
                    <a:p>
                      <a:pPr>
                        <a:lnSpc>
                          <a:spcPct val="120000"/>
                        </a:lnSpc>
                        <a:buClr>
                          <a:srgbClr val="585858"/>
                        </a:buClr>
                      </a:pPr>
                      <a:r>
                        <a:rPr lang="en-GB" sz="2000" b="0" u="none" strike="noStrike" dirty="0">
                          <a:solidFill>
                            <a:schemeClr val="tx1">
                              <a:lumMod val="65000"/>
                              <a:lumOff val="35000"/>
                            </a:schemeClr>
                          </a:solidFill>
                          <a:effectLst/>
                          <a:latin typeface="Arial" panose="020B0604020202020204" pitchFamily="34" charset="0"/>
                          <a:cs typeface="Arial" panose="020B0604020202020204" pitchFamily="34" charset="0"/>
                          <a:hlinkClick r:id="rId3" action="ppaction://hlinksldjump"/>
                        </a:rPr>
                        <a:t>Pupils explain how adjusting the subtrahend affects the difference</a:t>
                      </a:r>
                      <a:endParaRPr lang="en-GB" sz="2000" b="0" u="none" strike="noStrike" dirty="0">
                        <a:solidFill>
                          <a:schemeClr val="tx1">
                            <a:lumMod val="65000"/>
                            <a:lumOff val="35000"/>
                          </a:schemeClr>
                        </a:solidFill>
                        <a:effectLst/>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1814327038"/>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26</a:t>
                      </a:r>
                    </a:p>
                  </a:txBody>
                  <a:tcPr anchor="ctr">
                    <a:solidFill>
                      <a:srgbClr val="E5F3F2"/>
                    </a:solidFill>
                  </a:tcPr>
                </a:tc>
                <a:tc>
                  <a:txBody>
                    <a:bodyPr/>
                    <a:lstStyle/>
                    <a:p>
                      <a:pPr>
                        <a:lnSpc>
                          <a:spcPct val="120000"/>
                        </a:lnSpc>
                        <a:buClr>
                          <a:srgbClr val="585858"/>
                        </a:buClr>
                      </a:pPr>
                      <a:r>
                        <a:rPr lang="en-GB" sz="2000" b="0" u="none" strike="noStrike" dirty="0">
                          <a:solidFill>
                            <a:schemeClr val="tx1">
                              <a:lumMod val="65000"/>
                              <a:lumOff val="35000"/>
                            </a:schemeClr>
                          </a:solidFill>
                          <a:effectLst/>
                          <a:latin typeface="Arial" panose="020B0604020202020204" pitchFamily="34" charset="0"/>
                          <a:cs typeface="Arial" panose="020B0604020202020204" pitchFamily="34" charset="0"/>
                          <a:hlinkClick r:id="rId4" action="ppaction://hlinksldjump"/>
                        </a:rPr>
                        <a:t>Pupils explain how increasing or decreasing the subtrahend affects the difference</a:t>
                      </a:r>
                      <a:endParaRPr lang="en-GB" sz="2000" b="0" u="none" strike="noStrike" dirty="0">
                        <a:solidFill>
                          <a:schemeClr val="tx1">
                            <a:lumMod val="65000"/>
                            <a:lumOff val="35000"/>
                          </a:schemeClr>
                        </a:solidFill>
                        <a:effectLst/>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586604893"/>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27</a:t>
                      </a:r>
                    </a:p>
                  </a:txBody>
                  <a:tcPr anchor="ctr">
                    <a:solidFill>
                      <a:srgbClr val="E5F3F2"/>
                    </a:solidFill>
                  </a:tcPr>
                </a:tc>
                <a:tc>
                  <a:txBody>
                    <a:bodyPr/>
                    <a:lstStyle/>
                    <a:p>
                      <a:pPr marL="0" marR="0" lvl="0" indent="0" algn="l" defTabSz="914400" rtl="0" eaLnBrk="1" fontAlgn="auto" latinLnBrk="0" hangingPunct="1">
                        <a:lnSpc>
                          <a:spcPct val="120000"/>
                        </a:lnSpc>
                        <a:spcBef>
                          <a:spcPts val="0"/>
                        </a:spcBef>
                        <a:spcAft>
                          <a:spcPts val="0"/>
                        </a:spcAft>
                        <a:buClr>
                          <a:srgbClr val="585858"/>
                        </a:buClr>
                        <a:buSzTx/>
                        <a:buFontTx/>
                        <a:buNone/>
                        <a:tabLst/>
                        <a:defRPr/>
                      </a:pPr>
                      <a:r>
                        <a:rPr lang="en-GB" sz="2000" b="0" dirty="0">
                          <a:solidFill>
                            <a:schemeClr val="tx1">
                              <a:lumMod val="65000"/>
                              <a:lumOff val="35000"/>
                            </a:schemeClr>
                          </a:solidFill>
                          <a:latin typeface="Arial" panose="020B0604020202020204" pitchFamily="34" charset="0"/>
                          <a:cs typeface="Arial" panose="020B0604020202020204" pitchFamily="34" charset="0"/>
                          <a:hlinkClick r:id="rId5" action="ppaction://hlinksldjump"/>
                        </a:rPr>
                        <a:t>Pupils calculate the difference using their knowledge of an adjusted subtrahend (1)</a:t>
                      </a:r>
                      <a:endParaRPr lang="en-GB" sz="2000" b="0" u="none" strike="noStrike" dirty="0">
                        <a:solidFill>
                          <a:schemeClr val="tx1">
                            <a:lumMod val="65000"/>
                            <a:lumOff val="35000"/>
                          </a:schemeClr>
                        </a:solidFill>
                        <a:effectLst/>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3316485081"/>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28</a:t>
                      </a:r>
                    </a:p>
                  </a:txBody>
                  <a:tcPr anchor="ctr">
                    <a:solidFill>
                      <a:srgbClr val="E5F3F2"/>
                    </a:solidFill>
                  </a:tcPr>
                </a:tc>
                <a:tc>
                  <a:txBody>
                    <a:bodyPr/>
                    <a:lstStyle/>
                    <a:p>
                      <a:pPr marL="0" marR="0" lvl="0" indent="0" algn="l" defTabSz="914400" rtl="0" eaLnBrk="1" fontAlgn="auto" latinLnBrk="0" hangingPunct="1">
                        <a:lnSpc>
                          <a:spcPct val="120000"/>
                        </a:lnSpc>
                        <a:spcBef>
                          <a:spcPts val="0"/>
                        </a:spcBef>
                        <a:spcAft>
                          <a:spcPts val="0"/>
                        </a:spcAft>
                        <a:buClr>
                          <a:srgbClr val="585858"/>
                        </a:buClr>
                        <a:buSzTx/>
                        <a:buFontTx/>
                        <a:buNone/>
                        <a:tabLst/>
                        <a:defRPr/>
                      </a:pPr>
                      <a:r>
                        <a:rPr lang="en-GB" sz="2000" b="0" dirty="0">
                          <a:solidFill>
                            <a:schemeClr val="tx1">
                              <a:lumMod val="65000"/>
                              <a:lumOff val="35000"/>
                            </a:schemeClr>
                          </a:solidFill>
                          <a:latin typeface="Arial" panose="020B0604020202020204" pitchFamily="34" charset="0"/>
                          <a:cs typeface="Arial" panose="020B0604020202020204" pitchFamily="34" charset="0"/>
                          <a:hlinkClick r:id="rId6" action="ppaction://hlinksldjump"/>
                        </a:rPr>
                        <a:t>Pupils calculate the difference using their knowledge of an adjusted subtrahend (2)</a:t>
                      </a:r>
                      <a:endParaRPr lang="en-GB" sz="2000" b="0" u="none" strike="noStrike" dirty="0">
                        <a:solidFill>
                          <a:schemeClr val="tx1">
                            <a:lumMod val="65000"/>
                            <a:lumOff val="35000"/>
                          </a:schemeClr>
                        </a:solidFill>
                        <a:effectLst/>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4015461906"/>
                  </a:ext>
                </a:extLst>
              </a:tr>
            </a:tbl>
          </a:graphicData>
        </a:graphic>
      </p:graphicFrame>
      <p:sp>
        <p:nvSpPr>
          <p:cNvPr id="7" name="Action Button: Return 6">
            <a:hlinkClick r:id="rId7" action="ppaction://hlinksldjump" highlightClick="1"/>
            <a:extLst>
              <a:ext uri="{FF2B5EF4-FFF2-40B4-BE49-F238E27FC236}">
                <a16:creationId xmlns:a16="http://schemas.microsoft.com/office/drawing/2014/main" id="{2570C625-E476-4A8C-BF3D-99D1E479925B}"/>
              </a:ext>
            </a:extLst>
          </p:cNvPr>
          <p:cNvSpPr/>
          <p:nvPr/>
        </p:nvSpPr>
        <p:spPr>
          <a:xfrm>
            <a:off x="594007" y="5480202"/>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8CEE4455-BFAA-47B1-A1C6-8DC3C9CE865C}"/>
              </a:ext>
            </a:extLst>
          </p:cNvPr>
          <p:cNvSpPr txBox="1"/>
          <p:nvPr/>
        </p:nvSpPr>
        <p:spPr>
          <a:xfrm>
            <a:off x="1382041" y="5429370"/>
            <a:ext cx="10352129" cy="461665"/>
          </a:xfrm>
          <a:prstGeom prst="rect">
            <a:avLst/>
          </a:prstGeom>
          <a:noFill/>
        </p:spPr>
        <p:txBody>
          <a:bodyPr wrap="square" rtlCol="0">
            <a:spAutoFit/>
          </a:bodyPr>
          <a:lstStyle/>
          <a:p>
            <a:r>
              <a:rPr lang="en-GB" sz="2400" dirty="0">
                <a:solidFill>
                  <a:schemeClr val="tx1">
                    <a:lumMod val="65000"/>
                    <a:lumOff val="35000"/>
                  </a:schemeClr>
                </a:solidFill>
                <a:latin typeface="Arial" panose="020B0604020202020204" pitchFamily="34" charset="0"/>
                <a:cs typeface="Arial" panose="020B0604020202020204" pitchFamily="34" charset="0"/>
              </a:rPr>
              <a:t>Click the arrow button to return to this Contents slide.</a:t>
            </a:r>
          </a:p>
        </p:txBody>
      </p:sp>
      <p:sp>
        <p:nvSpPr>
          <p:cNvPr id="4" name="Title 3">
            <a:extLst>
              <a:ext uri="{FF2B5EF4-FFF2-40B4-BE49-F238E27FC236}">
                <a16:creationId xmlns:a16="http://schemas.microsoft.com/office/drawing/2014/main" id="{EB238C35-3C03-4D16-99F1-BBF34DEA3727}"/>
              </a:ext>
            </a:extLst>
          </p:cNvPr>
          <p:cNvSpPr>
            <a:spLocks noGrp="1"/>
          </p:cNvSpPr>
          <p:nvPr>
            <p:ph type="title" idx="4294967295"/>
          </p:nvPr>
        </p:nvSpPr>
        <p:spPr>
          <a:xfrm>
            <a:off x="594008" y="246063"/>
            <a:ext cx="11140163" cy="426170"/>
          </a:xfrm>
        </p:spPr>
        <p:txBody>
          <a:bodyPr>
            <a:normAutofit fontScale="90000"/>
          </a:bodyPr>
          <a:lstStyle/>
          <a:p>
            <a:r>
              <a:rPr lang="en-GB" dirty="0">
                <a:solidFill>
                  <a:schemeClr val="bg1"/>
                </a:solidFill>
              </a:rPr>
              <a:t>Contents</a:t>
            </a:r>
          </a:p>
        </p:txBody>
      </p:sp>
    </p:spTree>
    <p:extLst>
      <p:ext uri="{BB962C8B-B14F-4D97-AF65-F5344CB8AC3E}">
        <p14:creationId xmlns:p14="http://schemas.microsoft.com/office/powerpoint/2010/main" val="386923556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B64C9E03-0162-4269-88B3-3DCA5F18EFD9}"/>
              </a:ext>
            </a:extLst>
          </p:cNvPr>
          <p:cNvSpPr txBox="1"/>
          <p:nvPr/>
        </p:nvSpPr>
        <p:spPr bwMode="auto">
          <a:xfrm>
            <a:off x="5169658" y="1017454"/>
            <a:ext cx="29947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 200,000 + 345,221</a:t>
            </a:r>
          </a:p>
        </p:txBody>
      </p:sp>
      <p:sp>
        <p:nvSpPr>
          <p:cNvPr id="2" name="Text Placeholder 1"/>
          <p:cNvSpPr>
            <a:spLocks noGrp="1"/>
          </p:cNvSpPr>
          <p:nvPr>
            <p:ph type="body" sz="quarter" idx="11"/>
          </p:nvPr>
        </p:nvSpPr>
        <p:spPr/>
        <p:txBody>
          <a:bodyPr/>
          <a:lstStyle/>
          <a:p>
            <a:r>
              <a:rPr lang="en-US" dirty="0"/>
              <a:t>1.29 Equivalence and compensation – step 1:2</a:t>
            </a:r>
          </a:p>
        </p:txBody>
      </p:sp>
      <p:sp>
        <p:nvSpPr>
          <p:cNvPr id="14" name="TextBox 13">
            <a:extLst>
              <a:ext uri="{FF2B5EF4-FFF2-40B4-BE49-F238E27FC236}">
                <a16:creationId xmlns:a16="http://schemas.microsoft.com/office/drawing/2014/main" id="{34FB6C0E-BB03-4C25-9384-92D49FCDE8F1}"/>
              </a:ext>
            </a:extLst>
          </p:cNvPr>
          <p:cNvSpPr txBox="1"/>
          <p:nvPr/>
        </p:nvSpPr>
        <p:spPr bwMode="auto">
          <a:xfrm>
            <a:off x="8042598" y="1017454"/>
            <a:ext cx="154721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 545,221</a:t>
            </a:r>
          </a:p>
        </p:txBody>
      </p:sp>
      <p:sp>
        <p:nvSpPr>
          <p:cNvPr id="15" name="TextBox 14">
            <a:extLst>
              <a:ext uri="{FF2B5EF4-FFF2-40B4-BE49-F238E27FC236}">
                <a16:creationId xmlns:a16="http://schemas.microsoft.com/office/drawing/2014/main" id="{13543675-56BB-4FEA-A1AD-F4B44A88C6C9}"/>
              </a:ext>
            </a:extLst>
          </p:cNvPr>
          <p:cNvSpPr txBox="1"/>
          <p:nvPr/>
        </p:nvSpPr>
        <p:spPr bwMode="auto">
          <a:xfrm>
            <a:off x="2596991" y="1017454"/>
            <a:ext cx="26997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199,999 + 345,222</a:t>
            </a:r>
          </a:p>
        </p:txBody>
      </p:sp>
      <p:sp>
        <p:nvSpPr>
          <p:cNvPr id="16" name="TextBox 15">
            <a:extLst>
              <a:ext uri="{FF2B5EF4-FFF2-40B4-BE49-F238E27FC236}">
                <a16:creationId xmlns:a16="http://schemas.microsoft.com/office/drawing/2014/main" id="{877A6C1B-6067-4D9C-9232-745403EC43FC}"/>
              </a:ext>
            </a:extLst>
          </p:cNvPr>
          <p:cNvSpPr txBox="1"/>
          <p:nvPr/>
        </p:nvSpPr>
        <p:spPr bwMode="auto">
          <a:xfrm>
            <a:off x="2214215" y="2226027"/>
            <a:ext cx="132600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Semibold"/>
                <a:ea typeface="Myriad Pro Semibold" charset="0"/>
                <a:cs typeface="Myriad Pro Semibold" charset="0"/>
              </a:rPr>
              <a:t>199,999</a:t>
            </a:r>
          </a:p>
        </p:txBody>
      </p:sp>
      <p:sp>
        <p:nvSpPr>
          <p:cNvPr id="17" name="TextBox 16">
            <a:extLst>
              <a:ext uri="{FF2B5EF4-FFF2-40B4-BE49-F238E27FC236}">
                <a16:creationId xmlns:a16="http://schemas.microsoft.com/office/drawing/2014/main" id="{F9535661-60FC-4877-9D53-4C5CF975E932}"/>
              </a:ext>
            </a:extLst>
          </p:cNvPr>
          <p:cNvSpPr txBox="1"/>
          <p:nvPr/>
        </p:nvSpPr>
        <p:spPr bwMode="auto">
          <a:xfrm>
            <a:off x="4022049" y="5088417"/>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a:t>
            </a:r>
          </a:p>
        </p:txBody>
      </p:sp>
      <p:sp>
        <p:nvSpPr>
          <p:cNvPr id="18" name="TextBox 17">
            <a:extLst>
              <a:ext uri="{FF2B5EF4-FFF2-40B4-BE49-F238E27FC236}">
                <a16:creationId xmlns:a16="http://schemas.microsoft.com/office/drawing/2014/main" id="{D3867BFF-3FFD-4A91-BBF9-47A1A2EB953C}"/>
              </a:ext>
            </a:extLst>
          </p:cNvPr>
          <p:cNvSpPr txBox="1"/>
          <p:nvPr/>
        </p:nvSpPr>
        <p:spPr bwMode="auto">
          <a:xfrm>
            <a:off x="4985352" y="2226027"/>
            <a:ext cx="132600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Semibold"/>
                <a:ea typeface="Myriad Pro Semibold" charset="0"/>
                <a:cs typeface="Myriad Pro Semibold" charset="0"/>
              </a:rPr>
              <a:t>345,222</a:t>
            </a:r>
          </a:p>
        </p:txBody>
      </p:sp>
      <p:sp>
        <p:nvSpPr>
          <p:cNvPr id="19" name="TextBox 18">
            <a:extLst>
              <a:ext uri="{FF2B5EF4-FFF2-40B4-BE49-F238E27FC236}">
                <a16:creationId xmlns:a16="http://schemas.microsoft.com/office/drawing/2014/main" id="{61941ED9-7242-44F9-B768-4649095B16C1}"/>
              </a:ext>
            </a:extLst>
          </p:cNvPr>
          <p:cNvSpPr txBox="1"/>
          <p:nvPr/>
        </p:nvSpPr>
        <p:spPr bwMode="auto">
          <a:xfrm>
            <a:off x="7706163" y="2226027"/>
            <a:ext cx="144302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solidFill>
                  <a:srgbClr val="959595"/>
                </a:solidFill>
                <a:latin typeface="Comic Sans MS" panose="030F0702030302020204" pitchFamily="66" charset="0"/>
                <a:ea typeface="Myriad Pro Semibold" charset="0"/>
                <a:cs typeface="Myriad Pro Semibold" charset="0"/>
              </a:rPr>
              <a:t>545,221</a:t>
            </a:r>
          </a:p>
        </p:txBody>
      </p:sp>
      <p:sp>
        <p:nvSpPr>
          <p:cNvPr id="20" name="TextBox 19">
            <a:extLst>
              <a:ext uri="{FF2B5EF4-FFF2-40B4-BE49-F238E27FC236}">
                <a16:creationId xmlns:a16="http://schemas.microsoft.com/office/drawing/2014/main" id="{8F83789E-B06D-4E93-8425-AC4BD86A8E9D}"/>
              </a:ext>
            </a:extLst>
          </p:cNvPr>
          <p:cNvSpPr txBox="1"/>
          <p:nvPr/>
        </p:nvSpPr>
        <p:spPr bwMode="auto">
          <a:xfrm>
            <a:off x="7755055" y="5088417"/>
            <a:ext cx="134524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Myriad Pro Semibold" charset="0"/>
              </a:rPr>
              <a:t>545,221</a:t>
            </a:r>
          </a:p>
        </p:txBody>
      </p:sp>
      <p:sp>
        <p:nvSpPr>
          <p:cNvPr id="21" name="TextBox 20">
            <a:extLst>
              <a:ext uri="{FF2B5EF4-FFF2-40B4-BE49-F238E27FC236}">
                <a16:creationId xmlns:a16="http://schemas.microsoft.com/office/drawing/2014/main" id="{1CB5653B-E3DF-4A90-90CF-59A4CC50B6C3}"/>
              </a:ext>
            </a:extLst>
          </p:cNvPr>
          <p:cNvSpPr txBox="1"/>
          <p:nvPr/>
        </p:nvSpPr>
        <p:spPr bwMode="auto">
          <a:xfrm>
            <a:off x="4964511" y="5088417"/>
            <a:ext cx="134524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Myriad Pro Semibold" charset="0"/>
              </a:rPr>
              <a:t>345,221</a:t>
            </a:r>
          </a:p>
        </p:txBody>
      </p:sp>
      <p:sp>
        <p:nvSpPr>
          <p:cNvPr id="22" name="TextBox 21">
            <a:extLst>
              <a:ext uri="{FF2B5EF4-FFF2-40B4-BE49-F238E27FC236}">
                <a16:creationId xmlns:a16="http://schemas.microsoft.com/office/drawing/2014/main" id="{F7B8D75A-35A1-4167-854D-080A2FA8E310}"/>
              </a:ext>
            </a:extLst>
          </p:cNvPr>
          <p:cNvSpPr txBox="1"/>
          <p:nvPr/>
        </p:nvSpPr>
        <p:spPr bwMode="auto">
          <a:xfrm>
            <a:off x="2190970" y="5088417"/>
            <a:ext cx="139493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Myriad Pro Semibold" charset="0"/>
              </a:rPr>
              <a:t>200,000</a:t>
            </a:r>
          </a:p>
        </p:txBody>
      </p:sp>
      <p:sp>
        <p:nvSpPr>
          <p:cNvPr id="23" name="TextBox 22">
            <a:extLst>
              <a:ext uri="{FF2B5EF4-FFF2-40B4-BE49-F238E27FC236}">
                <a16:creationId xmlns:a16="http://schemas.microsoft.com/office/drawing/2014/main" id="{8C14E0C4-DCEA-4AE7-B2FE-943A7AC72F18}"/>
              </a:ext>
            </a:extLst>
          </p:cNvPr>
          <p:cNvSpPr txBox="1"/>
          <p:nvPr/>
        </p:nvSpPr>
        <p:spPr bwMode="auto">
          <a:xfrm>
            <a:off x="2307721" y="3657223"/>
            <a:ext cx="5613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+ 1</a:t>
            </a:r>
            <a:endParaRPr lang="en-GB" sz="2400" dirty="0">
              <a:solidFill>
                <a:srgbClr val="959595"/>
              </a:solidFill>
              <a:latin typeface="Comic Sans MS" panose="030F0702030302020204" pitchFamily="66" charset="0"/>
              <a:ea typeface="Myriad Pro Semibold" charset="0"/>
              <a:cs typeface="Myriad Pro Semibold" charset="0"/>
            </a:endParaRPr>
          </a:p>
        </p:txBody>
      </p:sp>
      <p:sp>
        <p:nvSpPr>
          <p:cNvPr id="24" name="TextBox 23">
            <a:extLst>
              <a:ext uri="{FF2B5EF4-FFF2-40B4-BE49-F238E27FC236}">
                <a16:creationId xmlns:a16="http://schemas.microsoft.com/office/drawing/2014/main" id="{4303B697-D6EB-471E-90CB-DC78D65E5FF3}"/>
              </a:ext>
            </a:extLst>
          </p:cNvPr>
          <p:cNvSpPr txBox="1"/>
          <p:nvPr/>
        </p:nvSpPr>
        <p:spPr bwMode="auto">
          <a:xfrm>
            <a:off x="5651707" y="3657223"/>
            <a:ext cx="5613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− 1</a:t>
            </a:r>
            <a:endParaRPr lang="en-GB" sz="2400" dirty="0">
              <a:solidFill>
                <a:srgbClr val="959595"/>
              </a:solidFill>
              <a:latin typeface="Comic Sans MS" panose="030F0702030302020204" pitchFamily="66" charset="0"/>
              <a:ea typeface="Myriad Pro Semibold" charset="0"/>
              <a:cs typeface="Myriad Pro Semibold" charset="0"/>
            </a:endParaRPr>
          </a:p>
        </p:txBody>
      </p:sp>
      <p:sp>
        <p:nvSpPr>
          <p:cNvPr id="25" name="TextBox 24">
            <a:extLst>
              <a:ext uri="{FF2B5EF4-FFF2-40B4-BE49-F238E27FC236}">
                <a16:creationId xmlns:a16="http://schemas.microsoft.com/office/drawing/2014/main" id="{04E64312-B44D-44E5-BDE4-959F5E008C6B}"/>
              </a:ext>
            </a:extLst>
          </p:cNvPr>
          <p:cNvSpPr txBox="1"/>
          <p:nvPr/>
        </p:nvSpPr>
        <p:spPr bwMode="auto">
          <a:xfrm>
            <a:off x="6818549" y="5088417"/>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a:t>
            </a:r>
          </a:p>
        </p:txBody>
      </p:sp>
      <p:sp>
        <p:nvSpPr>
          <p:cNvPr id="26" name="TextBox 25">
            <a:extLst>
              <a:ext uri="{FF2B5EF4-FFF2-40B4-BE49-F238E27FC236}">
                <a16:creationId xmlns:a16="http://schemas.microsoft.com/office/drawing/2014/main" id="{F4379775-3B59-4A12-92D3-ABA707D219B1}"/>
              </a:ext>
            </a:extLst>
          </p:cNvPr>
          <p:cNvSpPr txBox="1"/>
          <p:nvPr/>
        </p:nvSpPr>
        <p:spPr bwMode="auto">
          <a:xfrm>
            <a:off x="6814542" y="2226027"/>
            <a:ext cx="40267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Semibold"/>
                <a:ea typeface="Myriad Pro Semibold" charset="0"/>
                <a:cs typeface="Myriad Pro Semibold" charset="0"/>
              </a:rPr>
              <a:t>=</a:t>
            </a:r>
          </a:p>
        </p:txBody>
      </p:sp>
      <p:sp>
        <p:nvSpPr>
          <p:cNvPr id="27" name="TextBox 26">
            <a:extLst>
              <a:ext uri="{FF2B5EF4-FFF2-40B4-BE49-F238E27FC236}">
                <a16:creationId xmlns:a16="http://schemas.microsoft.com/office/drawing/2014/main" id="{5561552F-142D-4986-9A6A-9D83875CD1DC}"/>
              </a:ext>
            </a:extLst>
          </p:cNvPr>
          <p:cNvSpPr txBox="1"/>
          <p:nvPr/>
        </p:nvSpPr>
        <p:spPr bwMode="auto">
          <a:xfrm>
            <a:off x="4018042" y="2226027"/>
            <a:ext cx="40267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Semibold"/>
                <a:ea typeface="Myriad Pro Semibold" charset="0"/>
                <a:cs typeface="Myriad Pro Semibold" charset="0"/>
              </a:rPr>
              <a:t>+</a:t>
            </a:r>
          </a:p>
        </p:txBody>
      </p:sp>
      <p:pic>
        <p:nvPicPr>
          <p:cNvPr id="28" name="Picture 27" descr="A close up of a logo  Description generated with high confidence">
            <a:extLst>
              <a:ext uri="{FF2B5EF4-FFF2-40B4-BE49-F238E27FC236}">
                <a16:creationId xmlns:a16="http://schemas.microsoft.com/office/drawing/2014/main" id="{108104C4-4ACC-4615-8886-B8189A4D863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51091" y="3192619"/>
            <a:ext cx="194527" cy="1390870"/>
          </a:xfrm>
          <a:prstGeom prst="rect">
            <a:avLst/>
          </a:prstGeom>
        </p:spPr>
      </p:pic>
      <p:pic>
        <p:nvPicPr>
          <p:cNvPr id="29" name="Picture 28" descr="A close up of a logo  Description generated with high confidence">
            <a:extLst>
              <a:ext uri="{FF2B5EF4-FFF2-40B4-BE49-F238E27FC236}">
                <a16:creationId xmlns:a16="http://schemas.microsoft.com/office/drawing/2014/main" id="{3DB9CC49-9E8C-45D4-AA2D-A832539148C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82071" y="2414492"/>
            <a:ext cx="778109" cy="2908182"/>
          </a:xfrm>
          <a:prstGeom prst="rect">
            <a:avLst/>
          </a:prstGeom>
        </p:spPr>
      </p:pic>
      <p:pic>
        <p:nvPicPr>
          <p:cNvPr id="30" name="Picture 29" descr="A close up of a logo  Description generated with high confidence">
            <a:extLst>
              <a:ext uri="{FF2B5EF4-FFF2-40B4-BE49-F238E27FC236}">
                <a16:creationId xmlns:a16="http://schemas.microsoft.com/office/drawing/2014/main" id="{8A7E4B82-CC17-41DC-975C-1DABDC22149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79954" y="3192619"/>
            <a:ext cx="194527" cy="1390870"/>
          </a:xfrm>
          <a:prstGeom prst="rect">
            <a:avLst/>
          </a:prstGeom>
        </p:spPr>
      </p:pic>
      <p:sp>
        <p:nvSpPr>
          <p:cNvPr id="31" name="Rectangle 30">
            <a:extLst>
              <a:ext uri="{FF2B5EF4-FFF2-40B4-BE49-F238E27FC236}">
                <a16:creationId xmlns:a16="http://schemas.microsoft.com/office/drawing/2014/main" id="{97DAAB92-AFB4-41FF-B61C-E4CDFD361076}"/>
              </a:ext>
            </a:extLst>
          </p:cNvPr>
          <p:cNvSpPr/>
          <p:nvPr/>
        </p:nvSpPr>
        <p:spPr bwMode="auto">
          <a:xfrm>
            <a:off x="7673280" y="2115512"/>
            <a:ext cx="1443024" cy="684000"/>
          </a:xfrm>
          <a:prstGeom prst="rect">
            <a:avLst/>
          </a:prstGeom>
          <a:noFill/>
          <a:ln w="57150" cap="flat" cmpd="sng" algn="ctr">
            <a:solidFill>
              <a:schemeClr val="tx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latin typeface="Arial" charset="0"/>
            </a:endParaRPr>
          </a:p>
        </p:txBody>
      </p:sp>
      <p:sp>
        <p:nvSpPr>
          <p:cNvPr id="32" name="Rectangle 31">
            <a:extLst>
              <a:ext uri="{FF2B5EF4-FFF2-40B4-BE49-F238E27FC236}">
                <a16:creationId xmlns:a16="http://schemas.microsoft.com/office/drawing/2014/main" id="{B54753AE-8CEC-48A3-B175-053EA16AE4A1}"/>
              </a:ext>
            </a:extLst>
          </p:cNvPr>
          <p:cNvSpPr/>
          <p:nvPr/>
        </p:nvSpPr>
        <p:spPr bwMode="auto">
          <a:xfrm>
            <a:off x="7673280" y="4977248"/>
            <a:ext cx="1443024" cy="684000"/>
          </a:xfrm>
          <a:prstGeom prst="rect">
            <a:avLst/>
          </a:prstGeom>
          <a:noFill/>
          <a:ln w="28575" cap="flat" cmpd="sng" algn="ctr">
            <a:solidFill>
              <a:schemeClr val="tx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latin typeface="Arial" charset="0"/>
            </a:endParaRPr>
          </a:p>
        </p:txBody>
      </p:sp>
    </p:spTree>
    <p:extLst>
      <p:ext uri="{BB962C8B-B14F-4D97-AF65-F5344CB8AC3E}">
        <p14:creationId xmlns:p14="http://schemas.microsoft.com/office/powerpoint/2010/main" val="21828239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up)">
                                      <p:cBhvr>
                                        <p:cTn id="7" dur="500"/>
                                        <p:tgtEl>
                                          <p:spTgt spid="3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500"/>
                                        <p:tgtEl>
                                          <p:spTgt spid="2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500"/>
                                        <p:tgtEl>
                                          <p:spTgt spid="22"/>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nodeType="clickEffect">
                                  <p:stCondLst>
                                    <p:cond delay="0"/>
                                  </p:stCondLst>
                                  <p:childTnLst>
                                    <p:set>
                                      <p:cBhvr>
                                        <p:cTn id="19" dur="1" fill="hold">
                                          <p:stCondLst>
                                            <p:cond delay="0"/>
                                          </p:stCondLst>
                                        </p:cTn>
                                        <p:tgtEl>
                                          <p:spTgt spid="28"/>
                                        </p:tgtEl>
                                        <p:attrNameLst>
                                          <p:attrName>style.visibility</p:attrName>
                                        </p:attrNameLst>
                                      </p:cBhvr>
                                      <p:to>
                                        <p:strVal val="visible"/>
                                      </p:to>
                                    </p:set>
                                    <p:animEffect transition="in" filter="wipe(up)">
                                      <p:cBhvr>
                                        <p:cTn id="20" dur="500"/>
                                        <p:tgtEl>
                                          <p:spTgt spid="28"/>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fade">
                                      <p:cBhvr>
                                        <p:cTn id="23" dur="500"/>
                                        <p:tgtEl>
                                          <p:spTgt spid="24"/>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500"/>
                                        <p:tgtEl>
                                          <p:spTgt spid="21"/>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500"/>
                                        <p:tgtEl>
                                          <p:spTgt spid="13"/>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fade">
                                      <p:cBhvr>
                                        <p:cTn id="36" dur="500"/>
                                        <p:tgtEl>
                                          <p:spTgt spid="17"/>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fade">
                                      <p:cBhvr>
                                        <p:cTn id="41" dur="500"/>
                                        <p:tgtEl>
                                          <p:spTgt spid="14"/>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26"/>
                                        </p:tgtEl>
                                        <p:attrNameLst>
                                          <p:attrName>style.visibility</p:attrName>
                                        </p:attrNameLst>
                                      </p:cBhvr>
                                      <p:to>
                                        <p:strVal val="visible"/>
                                      </p:to>
                                    </p:set>
                                    <p:animEffect transition="in" filter="fade">
                                      <p:cBhvr>
                                        <p:cTn id="44" dur="500"/>
                                        <p:tgtEl>
                                          <p:spTgt spid="26"/>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31"/>
                                        </p:tgtEl>
                                        <p:attrNameLst>
                                          <p:attrName>style.visibility</p:attrName>
                                        </p:attrNameLst>
                                      </p:cBhvr>
                                      <p:to>
                                        <p:strVal val="visible"/>
                                      </p:to>
                                    </p:set>
                                    <p:animEffect transition="in" filter="fade">
                                      <p:cBhvr>
                                        <p:cTn id="47" dur="500"/>
                                        <p:tgtEl>
                                          <p:spTgt spid="31"/>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fade">
                                      <p:cBhvr>
                                        <p:cTn id="50" dur="500"/>
                                        <p:tgtEl>
                                          <p:spTgt spid="19"/>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25"/>
                                        </p:tgtEl>
                                        <p:attrNameLst>
                                          <p:attrName>style.visibility</p:attrName>
                                        </p:attrNameLst>
                                      </p:cBhvr>
                                      <p:to>
                                        <p:strVal val="visible"/>
                                      </p:to>
                                    </p:set>
                                    <p:animEffect transition="in" filter="fade">
                                      <p:cBhvr>
                                        <p:cTn id="53" dur="500"/>
                                        <p:tgtEl>
                                          <p:spTgt spid="25"/>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32"/>
                                        </p:tgtEl>
                                        <p:attrNameLst>
                                          <p:attrName>style.visibility</p:attrName>
                                        </p:attrNameLst>
                                      </p:cBhvr>
                                      <p:to>
                                        <p:strVal val="visible"/>
                                      </p:to>
                                    </p:set>
                                    <p:animEffect transition="in" filter="fade">
                                      <p:cBhvr>
                                        <p:cTn id="56" dur="500"/>
                                        <p:tgtEl>
                                          <p:spTgt spid="32"/>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fade">
                                      <p:cBhvr>
                                        <p:cTn id="59" dur="500"/>
                                        <p:tgtEl>
                                          <p:spTgt spid="20"/>
                                        </p:tgtEl>
                                      </p:cBhvr>
                                    </p:animEffect>
                                  </p:childTnLst>
                                </p:cTn>
                              </p:par>
                              <p:par>
                                <p:cTn id="60" presetID="22" presetClass="entr" presetSubtype="4" fill="hold" nodeType="withEffect">
                                  <p:stCondLst>
                                    <p:cond delay="0"/>
                                  </p:stCondLst>
                                  <p:childTnLst>
                                    <p:set>
                                      <p:cBhvr>
                                        <p:cTn id="61" dur="1" fill="hold">
                                          <p:stCondLst>
                                            <p:cond delay="0"/>
                                          </p:stCondLst>
                                        </p:cTn>
                                        <p:tgtEl>
                                          <p:spTgt spid="29"/>
                                        </p:tgtEl>
                                        <p:attrNameLst>
                                          <p:attrName>style.visibility</p:attrName>
                                        </p:attrNameLst>
                                      </p:cBhvr>
                                      <p:to>
                                        <p:strVal val="visible"/>
                                      </p:to>
                                    </p:set>
                                    <p:animEffect transition="in" filter="wipe(down)">
                                      <p:cBhvr>
                                        <p:cTn id="6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7" grpId="0"/>
      <p:bldP spid="19" grpId="0"/>
      <p:bldP spid="20" grpId="0"/>
      <p:bldP spid="21" grpId="0"/>
      <p:bldP spid="22" grpId="0"/>
      <p:bldP spid="23" grpId="0"/>
      <p:bldP spid="24" grpId="0"/>
      <p:bldP spid="25" grpId="0"/>
      <p:bldP spid="26" grpId="0"/>
      <p:bldP spid="31" grpId="0" animBg="1"/>
      <p:bldP spid="32"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064E639F-5AC9-4E63-B070-BF88B647C8AC}"/>
              </a:ext>
            </a:extLst>
          </p:cNvPr>
          <p:cNvSpPr txBox="1"/>
          <p:nvPr/>
        </p:nvSpPr>
        <p:spPr bwMode="auto">
          <a:xfrm>
            <a:off x="8236197" y="2828205"/>
            <a:ext cx="136575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0" tIns="45720" rIns="0" bIns="45720" numCol="1" rtlCol="0" anchor="t" anchorCtr="0" compatLnSpc="1">
            <a:prstTxWarp prst="textNoShape">
              <a:avLst/>
            </a:prstTxWarp>
            <a:spAutoFit/>
          </a:bodyPr>
          <a:lstStyle/>
          <a:p>
            <a:pPr>
              <a:buClr>
                <a:srgbClr val="82CBDD"/>
              </a:buClr>
              <a:buNone/>
            </a:pPr>
            <a:r>
              <a:rPr lang="en-GB" sz="2400" dirty="0">
                <a:latin typeface="Myriad Pro Semibold"/>
                <a:ea typeface="Myriad Pro Semibold" charset="0"/>
                <a:cs typeface="Myriad Pro Semibold" charset="0"/>
              </a:rPr>
              <a:t>=   97,650</a:t>
            </a:r>
          </a:p>
        </p:txBody>
      </p:sp>
      <p:sp>
        <p:nvSpPr>
          <p:cNvPr id="2" name="Text Placeholder 1"/>
          <p:cNvSpPr>
            <a:spLocks noGrp="1"/>
          </p:cNvSpPr>
          <p:nvPr>
            <p:ph type="body" sz="quarter" idx="11"/>
          </p:nvPr>
        </p:nvSpPr>
        <p:spPr/>
        <p:txBody>
          <a:bodyPr/>
          <a:lstStyle/>
          <a:p>
            <a:r>
              <a:rPr lang="en-US" dirty="0"/>
              <a:t>1.29 Equivalence and compensation – step 1:2</a:t>
            </a:r>
          </a:p>
        </p:txBody>
      </p:sp>
      <p:sp>
        <p:nvSpPr>
          <p:cNvPr id="3" name="TextBox 2">
            <a:extLst>
              <a:ext uri="{FF2B5EF4-FFF2-40B4-BE49-F238E27FC236}">
                <a16:creationId xmlns:a16="http://schemas.microsoft.com/office/drawing/2014/main" id="{99CC1ACB-2109-4E8B-8157-CF434C05E426}"/>
              </a:ext>
            </a:extLst>
          </p:cNvPr>
          <p:cNvSpPr txBox="1"/>
          <p:nvPr/>
        </p:nvSpPr>
        <p:spPr bwMode="auto">
          <a:xfrm>
            <a:off x="2594460" y="2833482"/>
            <a:ext cx="23548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0" tIns="45720" rIns="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7,656   +   89,994</a:t>
            </a:r>
          </a:p>
        </p:txBody>
      </p:sp>
      <p:sp>
        <p:nvSpPr>
          <p:cNvPr id="4" name="TextBox 3">
            <a:extLst>
              <a:ext uri="{FF2B5EF4-FFF2-40B4-BE49-F238E27FC236}">
                <a16:creationId xmlns:a16="http://schemas.microsoft.com/office/drawing/2014/main" id="{C7ECA33B-FAD5-4534-84E8-9CB23005F6AB}"/>
              </a:ext>
            </a:extLst>
          </p:cNvPr>
          <p:cNvSpPr txBox="1"/>
          <p:nvPr/>
        </p:nvSpPr>
        <p:spPr bwMode="auto">
          <a:xfrm>
            <a:off x="2383490" y="3501009"/>
            <a:ext cx="91884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7,650</a:t>
            </a:r>
          </a:p>
        </p:txBody>
      </p:sp>
      <p:sp>
        <p:nvSpPr>
          <p:cNvPr id="5" name="TextBox 4">
            <a:extLst>
              <a:ext uri="{FF2B5EF4-FFF2-40B4-BE49-F238E27FC236}">
                <a16:creationId xmlns:a16="http://schemas.microsoft.com/office/drawing/2014/main" id="{338BEE72-E978-42A6-B748-80F2098CB7DE}"/>
              </a:ext>
            </a:extLst>
          </p:cNvPr>
          <p:cNvSpPr txBox="1"/>
          <p:nvPr/>
        </p:nvSpPr>
        <p:spPr bwMode="auto">
          <a:xfrm>
            <a:off x="3219855" y="3507664"/>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6</a:t>
            </a:r>
          </a:p>
        </p:txBody>
      </p:sp>
      <p:cxnSp>
        <p:nvCxnSpPr>
          <p:cNvPr id="6" name="Straight Arrow Connector 5">
            <a:extLst>
              <a:ext uri="{FF2B5EF4-FFF2-40B4-BE49-F238E27FC236}">
                <a16:creationId xmlns:a16="http://schemas.microsoft.com/office/drawing/2014/main" id="{4065A8B4-7B7E-411E-996B-A65EEBE43CBF}"/>
              </a:ext>
            </a:extLst>
          </p:cNvPr>
          <p:cNvCxnSpPr>
            <a:cxnSpLocks/>
          </p:cNvCxnSpPr>
          <p:nvPr/>
        </p:nvCxnSpPr>
        <p:spPr bwMode="auto">
          <a:xfrm flipH="1">
            <a:off x="2889591" y="3289870"/>
            <a:ext cx="124304" cy="274109"/>
          </a:xfrm>
          <a:prstGeom prst="straightConnector1">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 name="Straight Arrow Connector 6">
            <a:extLst>
              <a:ext uri="{FF2B5EF4-FFF2-40B4-BE49-F238E27FC236}">
                <a16:creationId xmlns:a16="http://schemas.microsoft.com/office/drawing/2014/main" id="{BDB7D8D1-A39C-4075-B5DF-31F42E44B443}"/>
              </a:ext>
            </a:extLst>
          </p:cNvPr>
          <p:cNvCxnSpPr>
            <a:cxnSpLocks/>
          </p:cNvCxnSpPr>
          <p:nvPr/>
        </p:nvCxnSpPr>
        <p:spPr bwMode="auto">
          <a:xfrm>
            <a:off x="3204230" y="3289870"/>
            <a:ext cx="124304" cy="274109"/>
          </a:xfrm>
          <a:prstGeom prst="straightConnector1">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 name="Rectangle: Rounded Corners 7">
            <a:extLst>
              <a:ext uri="{FF2B5EF4-FFF2-40B4-BE49-F238E27FC236}">
                <a16:creationId xmlns:a16="http://schemas.microsoft.com/office/drawing/2014/main" id="{57E4C08E-5E5D-4013-9EF9-68225F2C9F37}"/>
              </a:ext>
            </a:extLst>
          </p:cNvPr>
          <p:cNvSpPr/>
          <p:nvPr/>
        </p:nvSpPr>
        <p:spPr bwMode="auto">
          <a:xfrm rot="18349033" flipH="1">
            <a:off x="3171924" y="2753234"/>
            <a:ext cx="1891867" cy="1257799"/>
          </a:xfrm>
          <a:prstGeom prst="roundRect">
            <a:avLst>
              <a:gd name="adj" fmla="val 42025"/>
            </a:avLst>
          </a:prstGeom>
          <a:noFill/>
          <a:ln w="19050" cap="flat" cmpd="sng" algn="ctr">
            <a:solidFill>
              <a:srgbClr val="E72420"/>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latin typeface="Arial" charset="0"/>
            </a:endParaRPr>
          </a:p>
        </p:txBody>
      </p:sp>
      <p:sp>
        <p:nvSpPr>
          <p:cNvPr id="9" name="TextBox 8">
            <a:extLst>
              <a:ext uri="{FF2B5EF4-FFF2-40B4-BE49-F238E27FC236}">
                <a16:creationId xmlns:a16="http://schemas.microsoft.com/office/drawing/2014/main" id="{AA2A5E71-ACB4-44C6-AF3B-23143597E05C}"/>
              </a:ext>
            </a:extLst>
          </p:cNvPr>
          <p:cNvSpPr txBox="1"/>
          <p:nvPr/>
        </p:nvSpPr>
        <p:spPr bwMode="auto">
          <a:xfrm>
            <a:off x="5189879" y="2833482"/>
            <a:ext cx="281968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0" tIns="45720" rIns="0" bIns="45720" numCol="1" rtlCol="0" anchor="t" anchorCtr="0" compatLnSpc="1">
            <a:prstTxWarp prst="textNoShape">
              <a:avLst/>
            </a:prstTxWarp>
            <a:spAutoFit/>
          </a:bodyPr>
          <a:lstStyle/>
          <a:p>
            <a:pPr>
              <a:buClr>
                <a:srgbClr val="82CBDD"/>
              </a:buClr>
              <a:buNone/>
            </a:pPr>
            <a:r>
              <a:rPr lang="en-GB" sz="2400" dirty="0">
                <a:latin typeface="Myriad Pro Semibold"/>
                <a:ea typeface="Myriad Pro Semibold" charset="0"/>
                <a:cs typeface="Myriad Pro Semibold" charset="0"/>
              </a:rPr>
              <a:t>=   7,650   +   90,000</a:t>
            </a:r>
          </a:p>
        </p:txBody>
      </p:sp>
    </p:spTree>
    <p:extLst>
      <p:ext uri="{BB962C8B-B14F-4D97-AF65-F5344CB8AC3E}">
        <p14:creationId xmlns:p14="http://schemas.microsoft.com/office/powerpoint/2010/main" val="21173679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par>
                                <p:cTn id="8" presetID="22" presetClass="entr" presetSubtype="1"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up)">
                                      <p:cBhvr>
                                        <p:cTn id="10" dur="500"/>
                                        <p:tgtEl>
                                          <p:spTgt spid="7"/>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4" grpId="0"/>
      <p:bldP spid="5" grpId="0"/>
      <p:bldP spid="8" grpId="0" animBg="1"/>
      <p:bldP spid="9"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5B03513-A490-4FB5-8925-4618894D2F0C}"/>
              </a:ext>
            </a:extLst>
          </p:cNvPr>
          <p:cNvSpPr txBox="1"/>
          <p:nvPr/>
        </p:nvSpPr>
        <p:spPr bwMode="auto">
          <a:xfrm>
            <a:off x="3176280" y="1017454"/>
            <a:ext cx="219964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7,656 + 89,994</a:t>
            </a:r>
          </a:p>
        </p:txBody>
      </p:sp>
      <p:sp>
        <p:nvSpPr>
          <p:cNvPr id="2" name="Text Placeholder 1"/>
          <p:cNvSpPr>
            <a:spLocks noGrp="1"/>
          </p:cNvSpPr>
          <p:nvPr>
            <p:ph type="body" sz="quarter" idx="11"/>
          </p:nvPr>
        </p:nvSpPr>
        <p:spPr/>
        <p:txBody>
          <a:bodyPr/>
          <a:lstStyle/>
          <a:p>
            <a:r>
              <a:rPr lang="en-US" dirty="0"/>
              <a:t>1.29 Equivalence and compensation – step 1:2</a:t>
            </a:r>
          </a:p>
        </p:txBody>
      </p:sp>
      <p:sp>
        <p:nvSpPr>
          <p:cNvPr id="3" name="TextBox 2">
            <a:extLst>
              <a:ext uri="{FF2B5EF4-FFF2-40B4-BE49-F238E27FC236}">
                <a16:creationId xmlns:a16="http://schemas.microsoft.com/office/drawing/2014/main" id="{F7117EFB-ECB7-495C-9379-D010CFBE6623}"/>
              </a:ext>
            </a:extLst>
          </p:cNvPr>
          <p:cNvSpPr txBox="1"/>
          <p:nvPr/>
        </p:nvSpPr>
        <p:spPr bwMode="auto">
          <a:xfrm>
            <a:off x="5255209" y="1017454"/>
            <a:ext cx="249459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 7,650 + 90,000</a:t>
            </a:r>
          </a:p>
        </p:txBody>
      </p:sp>
      <p:sp>
        <p:nvSpPr>
          <p:cNvPr id="4" name="TextBox 3">
            <a:extLst>
              <a:ext uri="{FF2B5EF4-FFF2-40B4-BE49-F238E27FC236}">
                <a16:creationId xmlns:a16="http://schemas.microsoft.com/office/drawing/2014/main" id="{6E959FEA-6B31-4D42-8DCE-A352BE42101F}"/>
              </a:ext>
            </a:extLst>
          </p:cNvPr>
          <p:cNvSpPr txBox="1"/>
          <p:nvPr/>
        </p:nvSpPr>
        <p:spPr bwMode="auto">
          <a:xfrm>
            <a:off x="7631978" y="1017454"/>
            <a:ext cx="138050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 97,650</a:t>
            </a:r>
          </a:p>
        </p:txBody>
      </p:sp>
      <p:sp>
        <p:nvSpPr>
          <p:cNvPr id="6" name="TextBox 5">
            <a:extLst>
              <a:ext uri="{FF2B5EF4-FFF2-40B4-BE49-F238E27FC236}">
                <a16:creationId xmlns:a16="http://schemas.microsoft.com/office/drawing/2014/main" id="{0606DA1C-B502-4035-B4B0-238A524E0D7E}"/>
              </a:ext>
            </a:extLst>
          </p:cNvPr>
          <p:cNvSpPr txBox="1"/>
          <p:nvPr/>
        </p:nvSpPr>
        <p:spPr bwMode="auto">
          <a:xfrm>
            <a:off x="2390545" y="2226027"/>
            <a:ext cx="9733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Semibold"/>
                <a:ea typeface="Myriad Pro Semibold" charset="0"/>
                <a:cs typeface="Myriad Pro Semibold" charset="0"/>
              </a:rPr>
              <a:t>7,656</a:t>
            </a:r>
          </a:p>
        </p:txBody>
      </p:sp>
      <p:sp>
        <p:nvSpPr>
          <p:cNvPr id="7" name="TextBox 6">
            <a:extLst>
              <a:ext uri="{FF2B5EF4-FFF2-40B4-BE49-F238E27FC236}">
                <a16:creationId xmlns:a16="http://schemas.microsoft.com/office/drawing/2014/main" id="{190F4FBF-12E8-48AD-8897-536E80F23A3E}"/>
              </a:ext>
            </a:extLst>
          </p:cNvPr>
          <p:cNvSpPr txBox="1"/>
          <p:nvPr/>
        </p:nvSpPr>
        <p:spPr bwMode="auto">
          <a:xfrm>
            <a:off x="4022049" y="5088417"/>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a:t>
            </a:r>
          </a:p>
        </p:txBody>
      </p:sp>
      <p:sp>
        <p:nvSpPr>
          <p:cNvPr id="8" name="TextBox 7">
            <a:extLst>
              <a:ext uri="{FF2B5EF4-FFF2-40B4-BE49-F238E27FC236}">
                <a16:creationId xmlns:a16="http://schemas.microsoft.com/office/drawing/2014/main" id="{829B8683-F6E6-463A-A4D3-E9619632E31B}"/>
              </a:ext>
            </a:extLst>
          </p:cNvPr>
          <p:cNvSpPr txBox="1"/>
          <p:nvPr/>
        </p:nvSpPr>
        <p:spPr bwMode="auto">
          <a:xfrm>
            <a:off x="5073517" y="2226027"/>
            <a:ext cx="114967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Semibold"/>
                <a:ea typeface="Myriad Pro Semibold" charset="0"/>
                <a:cs typeface="Myriad Pro Semibold" charset="0"/>
              </a:rPr>
              <a:t>89,994</a:t>
            </a:r>
          </a:p>
        </p:txBody>
      </p:sp>
      <p:sp>
        <p:nvSpPr>
          <p:cNvPr id="9" name="TextBox 8">
            <a:extLst>
              <a:ext uri="{FF2B5EF4-FFF2-40B4-BE49-F238E27FC236}">
                <a16:creationId xmlns:a16="http://schemas.microsoft.com/office/drawing/2014/main" id="{EE16237F-4AC4-4315-8982-655D0EC8C44B}"/>
              </a:ext>
            </a:extLst>
          </p:cNvPr>
          <p:cNvSpPr txBox="1"/>
          <p:nvPr/>
        </p:nvSpPr>
        <p:spPr bwMode="auto">
          <a:xfrm>
            <a:off x="7799940" y="2226027"/>
            <a:ext cx="125547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solidFill>
                  <a:srgbClr val="959595"/>
                </a:solidFill>
                <a:latin typeface="Comic Sans MS" panose="030F0702030302020204" pitchFamily="66" charset="0"/>
                <a:ea typeface="Myriad Pro Semibold" charset="0"/>
                <a:cs typeface="Myriad Pro Semibold" charset="0"/>
              </a:rPr>
              <a:t>97,650</a:t>
            </a:r>
          </a:p>
        </p:txBody>
      </p:sp>
      <p:sp>
        <p:nvSpPr>
          <p:cNvPr id="10" name="TextBox 9">
            <a:extLst>
              <a:ext uri="{FF2B5EF4-FFF2-40B4-BE49-F238E27FC236}">
                <a16:creationId xmlns:a16="http://schemas.microsoft.com/office/drawing/2014/main" id="{5BC8BB8B-5243-4308-A4A6-84BBF5A78B01}"/>
              </a:ext>
            </a:extLst>
          </p:cNvPr>
          <p:cNvSpPr txBox="1"/>
          <p:nvPr/>
        </p:nvSpPr>
        <p:spPr bwMode="auto">
          <a:xfrm>
            <a:off x="7823985" y="5088417"/>
            <a:ext cx="120738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Myriad Pro Semibold" charset="0"/>
              </a:rPr>
              <a:t>97,650</a:t>
            </a:r>
          </a:p>
        </p:txBody>
      </p:sp>
      <p:sp>
        <p:nvSpPr>
          <p:cNvPr id="11" name="TextBox 10">
            <a:extLst>
              <a:ext uri="{FF2B5EF4-FFF2-40B4-BE49-F238E27FC236}">
                <a16:creationId xmlns:a16="http://schemas.microsoft.com/office/drawing/2014/main" id="{CB1A7B9F-20B3-4662-BFB8-D81BEFC3BA19}"/>
              </a:ext>
            </a:extLst>
          </p:cNvPr>
          <p:cNvSpPr txBox="1"/>
          <p:nvPr/>
        </p:nvSpPr>
        <p:spPr bwMode="auto">
          <a:xfrm>
            <a:off x="5033441" y="5088417"/>
            <a:ext cx="120738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Myriad Pro Semibold" charset="0"/>
              </a:rPr>
              <a:t>90,000</a:t>
            </a:r>
          </a:p>
        </p:txBody>
      </p:sp>
      <p:sp>
        <p:nvSpPr>
          <p:cNvPr id="12" name="TextBox 11">
            <a:extLst>
              <a:ext uri="{FF2B5EF4-FFF2-40B4-BE49-F238E27FC236}">
                <a16:creationId xmlns:a16="http://schemas.microsoft.com/office/drawing/2014/main" id="{567D7B10-2837-423F-8FCA-1CEE47B27043}"/>
              </a:ext>
            </a:extLst>
          </p:cNvPr>
          <p:cNvSpPr txBox="1"/>
          <p:nvPr/>
        </p:nvSpPr>
        <p:spPr bwMode="auto">
          <a:xfrm>
            <a:off x="2378523" y="5088417"/>
            <a:ext cx="10198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Myriad Pro Semibold" charset="0"/>
              </a:rPr>
              <a:t>7,650</a:t>
            </a:r>
          </a:p>
        </p:txBody>
      </p:sp>
      <p:sp>
        <p:nvSpPr>
          <p:cNvPr id="13" name="TextBox 12">
            <a:extLst>
              <a:ext uri="{FF2B5EF4-FFF2-40B4-BE49-F238E27FC236}">
                <a16:creationId xmlns:a16="http://schemas.microsoft.com/office/drawing/2014/main" id="{71F256A7-6B58-449A-AD11-74DFFA5EC9FC}"/>
              </a:ext>
            </a:extLst>
          </p:cNvPr>
          <p:cNvSpPr txBox="1"/>
          <p:nvPr/>
        </p:nvSpPr>
        <p:spPr bwMode="auto">
          <a:xfrm>
            <a:off x="2258598" y="3657223"/>
            <a:ext cx="61106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− 6</a:t>
            </a:r>
            <a:endParaRPr lang="en-GB" sz="2400" dirty="0">
              <a:solidFill>
                <a:srgbClr val="959595"/>
              </a:solidFill>
              <a:latin typeface="Comic Sans MS" panose="030F0702030302020204" pitchFamily="66" charset="0"/>
              <a:ea typeface="Myriad Pro Semibold" charset="0"/>
              <a:cs typeface="Myriad Pro Semibold" charset="0"/>
            </a:endParaRPr>
          </a:p>
        </p:txBody>
      </p:sp>
      <p:sp>
        <p:nvSpPr>
          <p:cNvPr id="14" name="TextBox 13">
            <a:extLst>
              <a:ext uri="{FF2B5EF4-FFF2-40B4-BE49-F238E27FC236}">
                <a16:creationId xmlns:a16="http://schemas.microsoft.com/office/drawing/2014/main" id="{C8B52E1D-7C81-4691-A0BF-D1BC4D0424E0}"/>
              </a:ext>
            </a:extLst>
          </p:cNvPr>
          <p:cNvSpPr txBox="1"/>
          <p:nvPr/>
        </p:nvSpPr>
        <p:spPr bwMode="auto">
          <a:xfrm>
            <a:off x="5659228" y="3657223"/>
            <a:ext cx="61106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+ 6</a:t>
            </a:r>
            <a:endParaRPr lang="en-GB" sz="2400" dirty="0">
              <a:solidFill>
                <a:srgbClr val="959595"/>
              </a:solidFill>
              <a:latin typeface="Comic Sans MS" panose="030F0702030302020204" pitchFamily="66" charset="0"/>
              <a:ea typeface="Myriad Pro Semibold" charset="0"/>
              <a:cs typeface="Myriad Pro Semibold" charset="0"/>
            </a:endParaRPr>
          </a:p>
        </p:txBody>
      </p:sp>
      <p:sp>
        <p:nvSpPr>
          <p:cNvPr id="15" name="TextBox 14">
            <a:extLst>
              <a:ext uri="{FF2B5EF4-FFF2-40B4-BE49-F238E27FC236}">
                <a16:creationId xmlns:a16="http://schemas.microsoft.com/office/drawing/2014/main" id="{434F07D1-9810-4113-9575-96F3D3D50A6E}"/>
              </a:ext>
            </a:extLst>
          </p:cNvPr>
          <p:cNvSpPr txBox="1"/>
          <p:nvPr/>
        </p:nvSpPr>
        <p:spPr bwMode="auto">
          <a:xfrm>
            <a:off x="6818549" y="5088417"/>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a:t>
            </a:r>
          </a:p>
        </p:txBody>
      </p:sp>
      <p:sp>
        <p:nvSpPr>
          <p:cNvPr id="16" name="TextBox 15">
            <a:extLst>
              <a:ext uri="{FF2B5EF4-FFF2-40B4-BE49-F238E27FC236}">
                <a16:creationId xmlns:a16="http://schemas.microsoft.com/office/drawing/2014/main" id="{611D4707-9935-46E4-B8DA-C33DCDCE10D4}"/>
              </a:ext>
            </a:extLst>
          </p:cNvPr>
          <p:cNvSpPr txBox="1"/>
          <p:nvPr/>
        </p:nvSpPr>
        <p:spPr bwMode="auto">
          <a:xfrm>
            <a:off x="6814542" y="2226027"/>
            <a:ext cx="40267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Semibold"/>
                <a:ea typeface="Myriad Pro Semibold" charset="0"/>
                <a:cs typeface="Myriad Pro Semibold" charset="0"/>
              </a:rPr>
              <a:t>=</a:t>
            </a:r>
          </a:p>
        </p:txBody>
      </p:sp>
      <p:sp>
        <p:nvSpPr>
          <p:cNvPr id="17" name="TextBox 16">
            <a:extLst>
              <a:ext uri="{FF2B5EF4-FFF2-40B4-BE49-F238E27FC236}">
                <a16:creationId xmlns:a16="http://schemas.microsoft.com/office/drawing/2014/main" id="{F9459408-C2EC-45EA-B884-B9765B464833}"/>
              </a:ext>
            </a:extLst>
          </p:cNvPr>
          <p:cNvSpPr txBox="1"/>
          <p:nvPr/>
        </p:nvSpPr>
        <p:spPr bwMode="auto">
          <a:xfrm>
            <a:off x="4018042" y="2226027"/>
            <a:ext cx="40267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Semibold"/>
                <a:ea typeface="Myriad Pro Semibold" charset="0"/>
                <a:cs typeface="Myriad Pro Semibold" charset="0"/>
              </a:rPr>
              <a:t>+</a:t>
            </a:r>
          </a:p>
        </p:txBody>
      </p:sp>
      <p:pic>
        <p:nvPicPr>
          <p:cNvPr id="18" name="Picture 17" descr="A close up of a logo  Description generated with high confidence">
            <a:extLst>
              <a:ext uri="{FF2B5EF4-FFF2-40B4-BE49-F238E27FC236}">
                <a16:creationId xmlns:a16="http://schemas.microsoft.com/office/drawing/2014/main" id="{A18AB2B9-C086-4BF0-94FF-1D9F92765B8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51091" y="3192619"/>
            <a:ext cx="194527" cy="1390870"/>
          </a:xfrm>
          <a:prstGeom prst="rect">
            <a:avLst/>
          </a:prstGeom>
        </p:spPr>
      </p:pic>
      <p:pic>
        <p:nvPicPr>
          <p:cNvPr id="19" name="Picture 18" descr="A close up of a logo  Description generated with high confidence">
            <a:extLst>
              <a:ext uri="{FF2B5EF4-FFF2-40B4-BE49-F238E27FC236}">
                <a16:creationId xmlns:a16="http://schemas.microsoft.com/office/drawing/2014/main" id="{3FA34B9E-0FB5-4DF3-BD52-91F9B482816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82071" y="2414492"/>
            <a:ext cx="778109" cy="2908182"/>
          </a:xfrm>
          <a:prstGeom prst="rect">
            <a:avLst/>
          </a:prstGeom>
        </p:spPr>
      </p:pic>
      <p:pic>
        <p:nvPicPr>
          <p:cNvPr id="20" name="Picture 19" descr="A close up of a logo  Description generated with high confidence">
            <a:extLst>
              <a:ext uri="{FF2B5EF4-FFF2-40B4-BE49-F238E27FC236}">
                <a16:creationId xmlns:a16="http://schemas.microsoft.com/office/drawing/2014/main" id="{33EB6AB2-143B-4B34-964E-DB5B355B0D0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79954" y="3192619"/>
            <a:ext cx="194527" cy="1390870"/>
          </a:xfrm>
          <a:prstGeom prst="rect">
            <a:avLst/>
          </a:prstGeom>
        </p:spPr>
      </p:pic>
      <p:sp>
        <p:nvSpPr>
          <p:cNvPr id="21" name="Rectangle 20">
            <a:extLst>
              <a:ext uri="{FF2B5EF4-FFF2-40B4-BE49-F238E27FC236}">
                <a16:creationId xmlns:a16="http://schemas.microsoft.com/office/drawing/2014/main" id="{8F4FECAD-C520-46A8-8271-E4D8552851CC}"/>
              </a:ext>
            </a:extLst>
          </p:cNvPr>
          <p:cNvSpPr/>
          <p:nvPr/>
        </p:nvSpPr>
        <p:spPr bwMode="auto">
          <a:xfrm>
            <a:off x="7673280" y="2145992"/>
            <a:ext cx="1443024" cy="684000"/>
          </a:xfrm>
          <a:prstGeom prst="rect">
            <a:avLst/>
          </a:prstGeom>
          <a:noFill/>
          <a:ln w="57150" cap="flat" cmpd="sng" algn="ctr">
            <a:solidFill>
              <a:schemeClr val="tx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latin typeface="Arial" charset="0"/>
            </a:endParaRPr>
          </a:p>
        </p:txBody>
      </p:sp>
      <p:sp>
        <p:nvSpPr>
          <p:cNvPr id="22" name="Rectangle 21">
            <a:extLst>
              <a:ext uri="{FF2B5EF4-FFF2-40B4-BE49-F238E27FC236}">
                <a16:creationId xmlns:a16="http://schemas.microsoft.com/office/drawing/2014/main" id="{B5BB6EE4-6928-43AC-A5A8-660968E030B4}"/>
              </a:ext>
            </a:extLst>
          </p:cNvPr>
          <p:cNvSpPr/>
          <p:nvPr/>
        </p:nvSpPr>
        <p:spPr bwMode="auto">
          <a:xfrm>
            <a:off x="7673280" y="4977248"/>
            <a:ext cx="1443024" cy="684000"/>
          </a:xfrm>
          <a:prstGeom prst="rect">
            <a:avLst/>
          </a:prstGeom>
          <a:noFill/>
          <a:ln w="28575" cap="flat" cmpd="sng" algn="ctr">
            <a:solidFill>
              <a:schemeClr val="tx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latin typeface="Arial" charset="0"/>
            </a:endParaRPr>
          </a:p>
        </p:txBody>
      </p:sp>
    </p:spTree>
    <p:extLst>
      <p:ext uri="{BB962C8B-B14F-4D97-AF65-F5344CB8AC3E}">
        <p14:creationId xmlns:p14="http://schemas.microsoft.com/office/powerpoint/2010/main" val="11004875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up)">
                                      <p:cBhvr>
                                        <p:cTn id="7" dur="500"/>
                                        <p:tgtEl>
                                          <p:spTgt spid="2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nodeType="click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wipe(up)">
                                      <p:cBhvr>
                                        <p:cTn id="20" dur="500"/>
                                        <p:tgtEl>
                                          <p:spTgt spid="18"/>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500"/>
                                        <p:tgtEl>
                                          <p:spTgt spid="14"/>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50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fade">
                                      <p:cBhvr>
                                        <p:cTn id="33" dur="500"/>
                                        <p:tgtEl>
                                          <p:spTgt spid="3"/>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500"/>
                                        <p:tgtEl>
                                          <p:spTgt spid="7"/>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4"/>
                                        </p:tgtEl>
                                        <p:attrNameLst>
                                          <p:attrName>style.visibility</p:attrName>
                                        </p:attrNameLst>
                                      </p:cBhvr>
                                      <p:to>
                                        <p:strVal val="visible"/>
                                      </p:to>
                                    </p:set>
                                    <p:animEffect transition="in" filter="fade">
                                      <p:cBhvr>
                                        <p:cTn id="41" dur="500"/>
                                        <p:tgtEl>
                                          <p:spTgt spid="4"/>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fade">
                                      <p:cBhvr>
                                        <p:cTn id="44" dur="500"/>
                                        <p:tgtEl>
                                          <p:spTgt spid="16"/>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fade">
                                      <p:cBhvr>
                                        <p:cTn id="47" dur="500"/>
                                        <p:tgtEl>
                                          <p:spTgt spid="21"/>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fade">
                                      <p:cBhvr>
                                        <p:cTn id="50" dur="500"/>
                                        <p:tgtEl>
                                          <p:spTgt spid="9"/>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fade">
                                      <p:cBhvr>
                                        <p:cTn id="53" dur="500"/>
                                        <p:tgtEl>
                                          <p:spTgt spid="15"/>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22"/>
                                        </p:tgtEl>
                                        <p:attrNameLst>
                                          <p:attrName>style.visibility</p:attrName>
                                        </p:attrNameLst>
                                      </p:cBhvr>
                                      <p:to>
                                        <p:strVal val="visible"/>
                                      </p:to>
                                    </p:set>
                                    <p:animEffect transition="in" filter="fade">
                                      <p:cBhvr>
                                        <p:cTn id="56" dur="500"/>
                                        <p:tgtEl>
                                          <p:spTgt spid="22"/>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0"/>
                                        </p:tgtEl>
                                        <p:attrNameLst>
                                          <p:attrName>style.visibility</p:attrName>
                                        </p:attrNameLst>
                                      </p:cBhvr>
                                      <p:to>
                                        <p:strVal val="visible"/>
                                      </p:to>
                                    </p:set>
                                    <p:animEffect transition="in" filter="fade">
                                      <p:cBhvr>
                                        <p:cTn id="59" dur="500"/>
                                        <p:tgtEl>
                                          <p:spTgt spid="10"/>
                                        </p:tgtEl>
                                      </p:cBhvr>
                                    </p:animEffect>
                                  </p:childTnLst>
                                </p:cTn>
                              </p:par>
                              <p:par>
                                <p:cTn id="60" presetID="22" presetClass="entr" presetSubtype="4" fill="hold" nodeType="with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wipe(down)">
                                      <p:cBhvr>
                                        <p:cTn id="6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7" grpId="0"/>
      <p:bldP spid="9" grpId="0"/>
      <p:bldP spid="10" grpId="0"/>
      <p:bldP spid="11" grpId="0"/>
      <p:bldP spid="12" grpId="0"/>
      <p:bldP spid="13" grpId="0"/>
      <p:bldP spid="14" grpId="0"/>
      <p:bldP spid="15" grpId="0"/>
      <p:bldP spid="16" grpId="0"/>
      <p:bldP spid="21" grpId="0" animBg="1"/>
      <p:bldP spid="22"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1.29 Equivalence and compensation – step 1:10</a:t>
            </a:r>
          </a:p>
        </p:txBody>
      </p:sp>
      <p:graphicFrame>
        <p:nvGraphicFramePr>
          <p:cNvPr id="3" name="Table 2">
            <a:extLst>
              <a:ext uri="{FF2B5EF4-FFF2-40B4-BE49-F238E27FC236}">
                <a16:creationId xmlns:a16="http://schemas.microsoft.com/office/drawing/2014/main" id="{D91806A7-DA47-424C-BF14-A8BA5B02876F}"/>
              </a:ext>
            </a:extLst>
          </p:cNvPr>
          <p:cNvGraphicFramePr>
            <a:graphicFrameLocks noGrp="1"/>
          </p:cNvGraphicFramePr>
          <p:nvPr/>
        </p:nvGraphicFramePr>
        <p:xfrm>
          <a:off x="2495550" y="1989000"/>
          <a:ext cx="6948822" cy="3014400"/>
        </p:xfrm>
        <a:graphic>
          <a:graphicData uri="http://schemas.openxmlformats.org/drawingml/2006/table">
            <a:tbl>
              <a:tblPr firstRow="1" firstCol="1" bandRow="1">
                <a:tableStyleId>{5C22544A-7EE6-4342-B048-85BDC9FD1C3A}</a:tableStyleId>
              </a:tblPr>
              <a:tblGrid>
                <a:gridCol w="5646003">
                  <a:extLst>
                    <a:ext uri="{9D8B030D-6E8A-4147-A177-3AD203B41FA5}">
                      <a16:colId xmlns:a16="http://schemas.microsoft.com/office/drawing/2014/main" val="260485223"/>
                    </a:ext>
                  </a:extLst>
                </a:gridCol>
                <a:gridCol w="1302819">
                  <a:extLst>
                    <a:ext uri="{9D8B030D-6E8A-4147-A177-3AD203B41FA5}">
                      <a16:colId xmlns:a16="http://schemas.microsoft.com/office/drawing/2014/main" val="259182522"/>
                    </a:ext>
                  </a:extLst>
                </a:gridCol>
              </a:tblGrid>
              <a:tr h="576000">
                <a:tc>
                  <a:txBody>
                    <a:bodyPr/>
                    <a:lstStyle/>
                    <a:p>
                      <a:pPr>
                        <a:spcBef>
                          <a:spcPts val="400"/>
                        </a:spcBef>
                        <a:spcAft>
                          <a:spcPts val="400"/>
                        </a:spcAft>
                      </a:pPr>
                      <a:r>
                        <a:rPr lang="en-GB" sz="2400" b="0" dirty="0">
                          <a:solidFill>
                            <a:schemeClr val="tx1"/>
                          </a:solidFill>
                          <a:effectLst/>
                          <a:latin typeface="Myriad Pro" panose="020B0503030403020204" pitchFamily="34" charset="0"/>
                        </a:rPr>
                        <a:t> </a:t>
                      </a:r>
                      <a:endParaRPr lang="en-GB" sz="2400" b="0" dirty="0">
                        <a:solidFill>
                          <a:schemeClr val="tx1"/>
                        </a:solidFill>
                        <a:effectLst/>
                        <a:latin typeface="Myriad Pro" panose="020B0503030403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r>
                        <a:rPr lang="en-GB" sz="2400" b="0" dirty="0">
                          <a:solidFill>
                            <a:schemeClr val="tx1"/>
                          </a:solidFill>
                          <a:effectLst/>
                          <a:latin typeface="Myriad Pro" panose="020B0503030403020204" pitchFamily="34" charset="0"/>
                          <a:sym typeface="Wingdings" panose="05000000000000000000" pitchFamily="2" charset="2"/>
                        </a:rPr>
                        <a:t></a:t>
                      </a:r>
                      <a:r>
                        <a:rPr lang="en-GB" sz="2400" b="0" dirty="0">
                          <a:solidFill>
                            <a:schemeClr val="tx1"/>
                          </a:solidFill>
                          <a:effectLst/>
                          <a:latin typeface="Myriad Pro" panose="020B0503030403020204" pitchFamily="34" charset="0"/>
                        </a:rPr>
                        <a:t> </a:t>
                      </a:r>
                      <a:r>
                        <a:rPr lang="en-GB" sz="2400" b="0" dirty="0">
                          <a:solidFill>
                            <a:schemeClr val="tx1"/>
                          </a:solidFill>
                          <a:effectLst/>
                          <a:latin typeface="Myriad Pro Semibold"/>
                        </a:rPr>
                        <a:t>or</a:t>
                      </a:r>
                      <a:r>
                        <a:rPr lang="en-GB" sz="2400" b="0" dirty="0">
                          <a:solidFill>
                            <a:schemeClr val="tx1"/>
                          </a:solidFill>
                          <a:effectLst/>
                          <a:latin typeface="Myriad Pro" panose="020B0503030403020204" pitchFamily="34" charset="0"/>
                        </a:rPr>
                        <a:t> </a:t>
                      </a:r>
                      <a:r>
                        <a:rPr lang="en-GB" sz="2400" b="0" dirty="0">
                          <a:solidFill>
                            <a:schemeClr val="tx1"/>
                          </a:solidFill>
                          <a:effectLst/>
                          <a:latin typeface="Myriad Pro" panose="020B0503030403020204" pitchFamily="34" charset="0"/>
                          <a:sym typeface="Wingdings" panose="05000000000000000000" pitchFamily="2" charset="2"/>
                        </a:rPr>
                        <a:t></a:t>
                      </a:r>
                      <a:endParaRPr lang="en-GB" sz="2400" b="0" dirty="0">
                        <a:solidFill>
                          <a:schemeClr val="tx1"/>
                        </a:solidFill>
                        <a:effectLst/>
                        <a:latin typeface="Myriad Pro" panose="020B0503030403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8E2E8"/>
                    </a:solidFill>
                  </a:tcPr>
                </a:tc>
                <a:extLst>
                  <a:ext uri="{0D108BD9-81ED-4DB2-BD59-A6C34878D82A}">
                    <a16:rowId xmlns:a16="http://schemas.microsoft.com/office/drawing/2014/main" val="3568923989"/>
                  </a:ext>
                </a:extLst>
              </a:tr>
              <a:tr h="576000">
                <a:tc>
                  <a:txBody>
                    <a:bodyPr/>
                    <a:lstStyle/>
                    <a:p>
                      <a:pPr>
                        <a:spcBef>
                          <a:spcPts val="400"/>
                        </a:spcBef>
                        <a:spcAft>
                          <a:spcPts val="400"/>
                        </a:spcAft>
                      </a:pPr>
                      <a:r>
                        <a:rPr lang="en-GB" sz="2400" b="0" dirty="0">
                          <a:solidFill>
                            <a:schemeClr val="tx1"/>
                          </a:solidFill>
                          <a:effectLst/>
                          <a:latin typeface="Myriad Pro Semibold"/>
                        </a:rPr>
                        <a:t>101 + 99 = 100 + 100</a:t>
                      </a:r>
                      <a:endParaRPr lang="en-GB" sz="24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lang="en-GB" sz="2400" b="0" dirty="0">
                          <a:solidFill>
                            <a:schemeClr val="bg1"/>
                          </a:solidFill>
                          <a:effectLst/>
                          <a:latin typeface="Myriad Pro" panose="020B0503030403020204" pitchFamily="34" charset="0"/>
                        </a:rPr>
                        <a:t> </a:t>
                      </a:r>
                      <a:r>
                        <a:rPr kumimoji="0" lang="en-GB" sz="4000" b="0" i="0" u="none" strike="noStrike" kern="1200" cap="none" spc="0" normalizeH="0" baseline="0" noProof="0" dirty="0">
                          <a:ln>
                            <a:noFill/>
                          </a:ln>
                          <a:solidFill>
                            <a:schemeClr val="bg1"/>
                          </a:solidFill>
                          <a:effectLst/>
                          <a:uLnTx/>
                          <a:uFillTx/>
                          <a:latin typeface="Comic Sans MS" panose="030F0702030302020204" pitchFamily="66" charset="0"/>
                          <a:ea typeface="Myriad Pro Semibold" charset="0"/>
                          <a:cs typeface="Myriad Pro Semibold" charset="0"/>
                          <a:sym typeface="Wingdings" panose="05000000000000000000" pitchFamily="2" charset="2"/>
                        </a:rPr>
                        <a:t></a:t>
                      </a:r>
                      <a:endParaRPr kumimoji="0" lang="en-GB" sz="4000" b="0" i="0" u="none" strike="noStrike" kern="1200" cap="none" spc="0" normalizeH="0" baseline="0" noProof="0" dirty="0">
                        <a:ln>
                          <a:noFill/>
                        </a:ln>
                        <a:solidFill>
                          <a:schemeClr val="bg1"/>
                        </a:solidFill>
                        <a:effectLst/>
                        <a:uLnTx/>
                        <a:uFillTx/>
                        <a:latin typeface="Comic Sans MS" panose="030F0702030302020204" pitchFamily="66" charset="0"/>
                        <a:ea typeface="Myriad Pro Semibold" charset="0"/>
                        <a:cs typeface="Myriad Pro Semibold"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91684782"/>
                  </a:ext>
                </a:extLst>
              </a:tr>
              <a:tr h="576000">
                <a:tc>
                  <a:txBody>
                    <a:bodyPr/>
                    <a:lstStyle/>
                    <a:p>
                      <a:pPr>
                        <a:spcBef>
                          <a:spcPts val="400"/>
                        </a:spcBef>
                        <a:spcAft>
                          <a:spcPts val="400"/>
                        </a:spcAft>
                      </a:pPr>
                      <a:r>
                        <a:rPr lang="en-GB" sz="2400" b="0" dirty="0">
                          <a:solidFill>
                            <a:schemeClr val="tx1"/>
                          </a:solidFill>
                          <a:effectLst/>
                          <a:latin typeface="Myriad Pro Semibold"/>
                        </a:rPr>
                        <a:t>27 + 56 = 28 + 57</a:t>
                      </a:r>
                      <a:endParaRPr lang="en-GB" sz="24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lang="en-GB" sz="2400" b="0" dirty="0">
                          <a:solidFill>
                            <a:schemeClr val="bg1"/>
                          </a:solidFill>
                          <a:effectLst/>
                          <a:latin typeface="Myriad Pro" panose="020B0503030403020204" pitchFamily="34" charset="0"/>
                        </a:rPr>
                        <a:t> </a:t>
                      </a:r>
                      <a:r>
                        <a:rPr kumimoji="0" lang="en-GB" sz="4000" b="0" i="0" u="none" strike="noStrike" kern="1200" cap="none" spc="0" normalizeH="0" baseline="0" noProof="0" dirty="0">
                          <a:ln>
                            <a:noFill/>
                          </a:ln>
                          <a:solidFill>
                            <a:schemeClr val="bg1"/>
                          </a:solidFill>
                          <a:effectLst/>
                          <a:uLnTx/>
                          <a:uFillTx/>
                          <a:latin typeface="Comic Sans MS" panose="030F0702030302020204" pitchFamily="66" charset="0"/>
                          <a:ea typeface="Myriad Pro Semibold" charset="0"/>
                          <a:cs typeface="Myriad Pro Semibold" charset="0"/>
                          <a:sym typeface="Wingdings" panose="05000000000000000000" pitchFamily="2" charset="2"/>
                        </a:rPr>
                        <a:t></a:t>
                      </a:r>
                      <a:endParaRPr kumimoji="0" lang="en-GB" sz="4000" b="0" i="0" u="none" strike="noStrike" kern="1200" cap="none" spc="0" normalizeH="0" baseline="0" noProof="0" dirty="0">
                        <a:ln>
                          <a:noFill/>
                        </a:ln>
                        <a:solidFill>
                          <a:schemeClr val="bg1"/>
                        </a:solidFill>
                        <a:effectLst/>
                        <a:uLnTx/>
                        <a:uFillTx/>
                        <a:latin typeface="Comic Sans MS" panose="030F0702030302020204" pitchFamily="66" charset="0"/>
                        <a:ea typeface="Myriad Pro Semibold" charset="0"/>
                        <a:cs typeface="Myriad Pro Semibold"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97085320"/>
                  </a:ext>
                </a:extLst>
              </a:tr>
              <a:tr h="576000">
                <a:tc>
                  <a:txBody>
                    <a:bodyPr/>
                    <a:lstStyle/>
                    <a:p>
                      <a:pPr>
                        <a:spcBef>
                          <a:spcPts val="400"/>
                        </a:spcBef>
                        <a:spcAft>
                          <a:spcPts val="400"/>
                        </a:spcAft>
                      </a:pPr>
                      <a:r>
                        <a:rPr lang="en-GB" sz="2400" b="0" dirty="0">
                          <a:solidFill>
                            <a:schemeClr val="tx1"/>
                          </a:solidFill>
                          <a:effectLst/>
                          <a:latin typeface="Myriad Pro Semibold"/>
                        </a:rPr>
                        <a:t>248,000 + 564,000 = 148,000 + 464,000</a:t>
                      </a:r>
                      <a:endParaRPr lang="en-GB" sz="24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r>
                        <a:rPr lang="en-GB" sz="2400" b="0" dirty="0">
                          <a:solidFill>
                            <a:schemeClr val="bg1"/>
                          </a:solidFill>
                          <a:effectLst/>
                          <a:latin typeface="Myriad Pro" panose="020B0503030403020204" pitchFamily="34" charset="0"/>
                        </a:rPr>
                        <a:t> </a:t>
                      </a:r>
                      <a:r>
                        <a:rPr kumimoji="0" lang="en-GB" sz="4000" b="0" i="0" u="none" strike="noStrike" kern="1200" cap="none" spc="0" normalizeH="0" baseline="0" noProof="0" dirty="0">
                          <a:ln>
                            <a:noFill/>
                          </a:ln>
                          <a:solidFill>
                            <a:schemeClr val="bg1"/>
                          </a:solidFill>
                          <a:effectLst/>
                          <a:uLnTx/>
                          <a:uFillTx/>
                          <a:latin typeface="Comic Sans MS" panose="030F0702030302020204" pitchFamily="66" charset="0"/>
                          <a:ea typeface="Myriad Pro Semibold" charset="0"/>
                          <a:cs typeface="Myriad Pro Semibold" charset="0"/>
                          <a:sym typeface="Wingdings" panose="05000000000000000000" pitchFamily="2" charset="2"/>
                        </a:rPr>
                        <a:t></a:t>
                      </a:r>
                      <a:endParaRPr lang="en-GB" sz="2400" b="0" dirty="0">
                        <a:solidFill>
                          <a:schemeClr val="bg1"/>
                        </a:solidFill>
                        <a:effectLst/>
                        <a:latin typeface="Myriad Pro" panose="020B0503030403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97204694"/>
                  </a:ext>
                </a:extLst>
              </a:tr>
              <a:tr h="576000">
                <a:tc>
                  <a:txBody>
                    <a:bodyPr/>
                    <a:lstStyle/>
                    <a:p>
                      <a:pPr>
                        <a:spcBef>
                          <a:spcPts val="400"/>
                        </a:spcBef>
                        <a:spcAft>
                          <a:spcPts val="400"/>
                        </a:spcAft>
                      </a:pPr>
                      <a:r>
                        <a:rPr lang="en-GB" sz="2400" b="0" dirty="0">
                          <a:solidFill>
                            <a:schemeClr val="tx1"/>
                          </a:solidFill>
                          <a:effectLst/>
                          <a:latin typeface="Myriad Pro Semibold"/>
                        </a:rPr>
                        <a:t>0.27 + 0.56 = 0.23 + 0.6</a:t>
                      </a:r>
                      <a:endParaRPr lang="en-GB" sz="24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r>
                        <a:rPr lang="en-GB" sz="2400" b="0" dirty="0">
                          <a:solidFill>
                            <a:schemeClr val="bg1"/>
                          </a:solidFill>
                          <a:effectLst/>
                          <a:latin typeface="Myriad Pro" panose="020B0503030403020204" pitchFamily="34" charset="0"/>
                        </a:rPr>
                        <a:t> </a:t>
                      </a:r>
                      <a:r>
                        <a:rPr kumimoji="0" lang="en-GB" sz="4000" b="0" i="0" u="none" strike="noStrike" kern="1200" cap="none" spc="0" normalizeH="0" baseline="0" noProof="0" dirty="0">
                          <a:ln>
                            <a:noFill/>
                          </a:ln>
                          <a:solidFill>
                            <a:schemeClr val="bg1"/>
                          </a:solidFill>
                          <a:effectLst/>
                          <a:uLnTx/>
                          <a:uFillTx/>
                          <a:latin typeface="Comic Sans MS" panose="030F0702030302020204" pitchFamily="66" charset="0"/>
                          <a:ea typeface="Myriad Pro Semibold" charset="0"/>
                          <a:cs typeface="Myriad Pro Semibold" charset="0"/>
                          <a:sym typeface="Wingdings" panose="05000000000000000000" pitchFamily="2" charset="2"/>
                        </a:rPr>
                        <a:t></a:t>
                      </a:r>
                      <a:endParaRPr lang="en-GB" sz="2400" b="0" dirty="0">
                        <a:solidFill>
                          <a:schemeClr val="bg1"/>
                        </a:solidFill>
                        <a:effectLst/>
                        <a:latin typeface="Myriad Pro" panose="020B0503030403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64590618"/>
                  </a:ext>
                </a:extLst>
              </a:tr>
            </a:tbl>
          </a:graphicData>
        </a:graphic>
      </p:graphicFrame>
      <p:sp>
        <p:nvSpPr>
          <p:cNvPr id="4" name="TextBox 3">
            <a:extLst>
              <a:ext uri="{FF2B5EF4-FFF2-40B4-BE49-F238E27FC236}">
                <a16:creationId xmlns:a16="http://schemas.microsoft.com/office/drawing/2014/main" id="{BFB83BBA-D226-4297-910B-2CEA4F4BB0DD}"/>
              </a:ext>
            </a:extLst>
          </p:cNvPr>
          <p:cNvSpPr txBox="1"/>
          <p:nvPr/>
        </p:nvSpPr>
        <p:spPr bwMode="auto">
          <a:xfrm>
            <a:off x="8556549" y="3129352"/>
            <a:ext cx="510076" cy="707886"/>
          </a:xfrm>
          <a:prstGeom prst="rect">
            <a:avLst/>
          </a:prstGeom>
          <a:noFill/>
          <a:ln>
            <a:noFill/>
          </a:ln>
          <a:extLs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4000" dirty="0">
                <a:solidFill>
                  <a:srgbClr val="FF0000"/>
                </a:solidFill>
                <a:latin typeface="Comic Sans MS" panose="030F0702030302020204" pitchFamily="66" charset="0"/>
                <a:ea typeface="Myriad Pro Semibold" charset="0"/>
                <a:cs typeface="Myriad Pro Semibold" charset="0"/>
                <a:sym typeface="Wingdings" panose="05000000000000000000" pitchFamily="2" charset="2"/>
              </a:rPr>
              <a:t></a:t>
            </a:r>
            <a:endParaRPr lang="en-GB" sz="4000" dirty="0">
              <a:solidFill>
                <a:srgbClr val="FF0000"/>
              </a:solidFill>
              <a:latin typeface="Comic Sans MS" panose="030F0702030302020204" pitchFamily="66" charset="0"/>
              <a:ea typeface="Myriad Pro Semibold" charset="0"/>
              <a:cs typeface="Myriad Pro Semibold" charset="0"/>
            </a:endParaRPr>
          </a:p>
        </p:txBody>
      </p:sp>
      <p:sp>
        <p:nvSpPr>
          <p:cNvPr id="5" name="TextBox 4">
            <a:extLst>
              <a:ext uri="{FF2B5EF4-FFF2-40B4-BE49-F238E27FC236}">
                <a16:creationId xmlns:a16="http://schemas.microsoft.com/office/drawing/2014/main" id="{6C6F2863-8143-4F10-A3B8-C2ACBF4B6339}"/>
              </a:ext>
            </a:extLst>
          </p:cNvPr>
          <p:cNvSpPr txBox="1"/>
          <p:nvPr/>
        </p:nvSpPr>
        <p:spPr bwMode="auto">
          <a:xfrm>
            <a:off x="8518077" y="2519087"/>
            <a:ext cx="587020" cy="707886"/>
          </a:xfrm>
          <a:prstGeom prst="rect">
            <a:avLst/>
          </a:prstGeom>
          <a:noFill/>
          <a:ln>
            <a:noFill/>
          </a:ln>
          <a:extLs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4000" dirty="0">
                <a:solidFill>
                  <a:srgbClr val="00B050"/>
                </a:solidFill>
                <a:latin typeface="Comic Sans MS" panose="030F0702030302020204" pitchFamily="66" charset="0"/>
                <a:ea typeface="Myriad Pro Semibold" charset="0"/>
                <a:cs typeface="Myriad Pro Semibold" charset="0"/>
                <a:sym typeface="Wingdings" panose="05000000000000000000" pitchFamily="2" charset="2"/>
              </a:rPr>
              <a:t></a:t>
            </a:r>
            <a:endParaRPr lang="en-GB" sz="4000" dirty="0">
              <a:solidFill>
                <a:srgbClr val="00B050"/>
              </a:solidFill>
              <a:latin typeface="Comic Sans MS" panose="030F0702030302020204" pitchFamily="66" charset="0"/>
              <a:ea typeface="Myriad Pro Semibold" charset="0"/>
              <a:cs typeface="Myriad Pro Semibold" charset="0"/>
            </a:endParaRPr>
          </a:p>
        </p:txBody>
      </p:sp>
      <p:sp>
        <p:nvSpPr>
          <p:cNvPr id="6" name="TextBox 5">
            <a:extLst>
              <a:ext uri="{FF2B5EF4-FFF2-40B4-BE49-F238E27FC236}">
                <a16:creationId xmlns:a16="http://schemas.microsoft.com/office/drawing/2014/main" id="{8AC33B00-CEE6-49C4-AB9D-FB1320E3EFC5}"/>
              </a:ext>
            </a:extLst>
          </p:cNvPr>
          <p:cNvSpPr txBox="1"/>
          <p:nvPr/>
        </p:nvSpPr>
        <p:spPr bwMode="auto">
          <a:xfrm>
            <a:off x="8518077" y="4348437"/>
            <a:ext cx="587020" cy="707886"/>
          </a:xfrm>
          <a:prstGeom prst="rect">
            <a:avLst/>
          </a:prstGeom>
          <a:noFill/>
          <a:ln>
            <a:noFill/>
          </a:ln>
          <a:extLs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4000" dirty="0">
                <a:solidFill>
                  <a:srgbClr val="00B050"/>
                </a:solidFill>
                <a:latin typeface="Comic Sans MS" panose="030F0702030302020204" pitchFamily="66" charset="0"/>
                <a:ea typeface="Myriad Pro Semibold" charset="0"/>
                <a:cs typeface="Myriad Pro Semibold" charset="0"/>
                <a:sym typeface="Wingdings" panose="05000000000000000000" pitchFamily="2" charset="2"/>
              </a:rPr>
              <a:t></a:t>
            </a:r>
            <a:endParaRPr lang="en-GB" sz="4000" dirty="0">
              <a:solidFill>
                <a:srgbClr val="00B050"/>
              </a:solidFill>
              <a:latin typeface="Comic Sans MS" panose="030F0702030302020204" pitchFamily="66" charset="0"/>
              <a:ea typeface="Myriad Pro Semibold" charset="0"/>
              <a:cs typeface="Myriad Pro Semibold" charset="0"/>
            </a:endParaRPr>
          </a:p>
        </p:txBody>
      </p:sp>
      <p:sp>
        <p:nvSpPr>
          <p:cNvPr id="9" name="TextBox 8">
            <a:extLst>
              <a:ext uri="{FF2B5EF4-FFF2-40B4-BE49-F238E27FC236}">
                <a16:creationId xmlns:a16="http://schemas.microsoft.com/office/drawing/2014/main" id="{F3376E9A-3A3F-4987-92B5-D345C946118F}"/>
              </a:ext>
            </a:extLst>
          </p:cNvPr>
          <p:cNvSpPr txBox="1"/>
          <p:nvPr/>
        </p:nvSpPr>
        <p:spPr bwMode="auto">
          <a:xfrm>
            <a:off x="8556549" y="3741131"/>
            <a:ext cx="510076" cy="707886"/>
          </a:xfrm>
          <a:prstGeom prst="rect">
            <a:avLst/>
          </a:prstGeom>
          <a:noFill/>
          <a:ln>
            <a:noFill/>
          </a:ln>
          <a:extLs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4000" dirty="0">
                <a:solidFill>
                  <a:srgbClr val="FF0000"/>
                </a:solidFill>
                <a:latin typeface="Comic Sans MS" panose="030F0702030302020204" pitchFamily="66" charset="0"/>
                <a:ea typeface="Myriad Pro Semibold" charset="0"/>
                <a:cs typeface="Myriad Pro Semibold" charset="0"/>
                <a:sym typeface="Wingdings" panose="05000000000000000000" pitchFamily="2" charset="2"/>
              </a:rPr>
              <a:t></a:t>
            </a:r>
            <a:endParaRPr lang="en-GB" sz="4000" dirty="0">
              <a:solidFill>
                <a:srgbClr val="FF0000"/>
              </a:solidFill>
              <a:latin typeface="Comic Sans MS" panose="030F0702030302020204" pitchFamily="66" charset="0"/>
              <a:ea typeface="Myriad Pro Semibold" charset="0"/>
              <a:cs typeface="Myriad Pro Semibold" charset="0"/>
            </a:endParaRPr>
          </a:p>
        </p:txBody>
      </p:sp>
    </p:spTree>
    <p:extLst>
      <p:ext uri="{BB962C8B-B14F-4D97-AF65-F5344CB8AC3E}">
        <p14:creationId xmlns:p14="http://schemas.microsoft.com/office/powerpoint/2010/main" val="2051683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9"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1.29 Equivalence and compensation – step 1:10</a:t>
            </a:r>
          </a:p>
        </p:txBody>
      </p:sp>
      <p:pic>
        <p:nvPicPr>
          <p:cNvPr id="4" name="Picture 3" descr="A close up of a logo  Description generated with very high confidence">
            <a:extLst>
              <a:ext uri="{FF2B5EF4-FFF2-40B4-BE49-F238E27FC236}">
                <a16:creationId xmlns:a16="http://schemas.microsoft.com/office/drawing/2014/main" id="{CC68ED41-8ABA-4E7E-81F5-F41F3398E33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28456" y="1393946"/>
            <a:ext cx="6135088" cy="4070108"/>
          </a:xfrm>
          <a:prstGeom prst="rect">
            <a:avLst/>
          </a:prstGeom>
        </p:spPr>
      </p:pic>
      <p:sp>
        <p:nvSpPr>
          <p:cNvPr id="5" name="TextBox 4">
            <a:extLst>
              <a:ext uri="{FF2B5EF4-FFF2-40B4-BE49-F238E27FC236}">
                <a16:creationId xmlns:a16="http://schemas.microsoft.com/office/drawing/2014/main" id="{7CFFE375-4978-4BA8-BCA2-697BA65961B9}"/>
              </a:ext>
            </a:extLst>
          </p:cNvPr>
          <p:cNvSpPr txBox="1"/>
          <p:nvPr/>
        </p:nvSpPr>
        <p:spPr bwMode="auto">
          <a:xfrm>
            <a:off x="3166268" y="1528218"/>
            <a:ext cx="91884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Arial" panose="020B0604020202020204" pitchFamily="34" charset="0"/>
              </a:rPr>
              <a:t>0.525</a:t>
            </a:r>
            <a:endParaRPr lang="en-GB" sz="2400" dirty="0">
              <a:latin typeface="Myriad Pro Semibold"/>
              <a:ea typeface="Myriad Pro Semibold" charset="0"/>
              <a:cs typeface="Myriad Pro Semibold" charset="0"/>
            </a:endParaRPr>
          </a:p>
        </p:txBody>
      </p:sp>
    </p:spTree>
    <p:extLst>
      <p:ext uri="{BB962C8B-B14F-4D97-AF65-F5344CB8AC3E}">
        <p14:creationId xmlns:p14="http://schemas.microsoft.com/office/powerpoint/2010/main" val="18028348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6, Unit 1, Learning Outcome 11</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2672906221"/>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11</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explain how adjusting both addends affects the sum (decimal fractions)</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6674867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6, Unit 1, Learning Outcome 11</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3"/>
              </a:rPr>
              <a:t>1.29 Using equivalence and the compensation category to calculate</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3875287180"/>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1:3 – 1:4 &amp; 1:10</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6-7 &amp; 11-12</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4"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10" name="Picture Placeholder 9" descr="A picture containing text  Description automatically generated">
            <a:extLst>
              <a:ext uri="{FF2B5EF4-FFF2-40B4-BE49-F238E27FC236}">
                <a16:creationId xmlns:a16="http://schemas.microsoft.com/office/drawing/2014/main" id="{96CB3017-4620-4465-BCF5-EAF71C596A98}"/>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222" b="222"/>
          <a:stretch>
            <a:fillRect/>
          </a:stretch>
        </p:blipFill>
        <p:spPr/>
      </p:pic>
    </p:spTree>
    <p:extLst>
      <p:ext uri="{BB962C8B-B14F-4D97-AF65-F5344CB8AC3E}">
        <p14:creationId xmlns:p14="http://schemas.microsoft.com/office/powerpoint/2010/main" val="324744464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6232862F-19BA-4ECF-AD37-96D99A15C8F3}"/>
              </a:ext>
            </a:extLst>
          </p:cNvPr>
          <p:cNvSpPr txBox="1"/>
          <p:nvPr/>
        </p:nvSpPr>
        <p:spPr bwMode="auto">
          <a:xfrm>
            <a:off x="4005387" y="1017454"/>
            <a:ext cx="15327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5.3 + 3.98</a:t>
            </a:r>
          </a:p>
        </p:txBody>
      </p:sp>
      <p:sp>
        <p:nvSpPr>
          <p:cNvPr id="2" name="Text Placeholder 1"/>
          <p:cNvSpPr>
            <a:spLocks noGrp="1"/>
          </p:cNvSpPr>
          <p:nvPr>
            <p:ph type="body" sz="quarter" idx="11"/>
          </p:nvPr>
        </p:nvSpPr>
        <p:spPr/>
        <p:txBody>
          <a:bodyPr/>
          <a:lstStyle/>
          <a:p>
            <a:r>
              <a:rPr lang="en-US" dirty="0"/>
              <a:t>1.29 Equivalence and compensation – step 1:3</a:t>
            </a:r>
          </a:p>
        </p:txBody>
      </p:sp>
      <p:sp>
        <p:nvSpPr>
          <p:cNvPr id="3" name="TextBox 2">
            <a:extLst>
              <a:ext uri="{FF2B5EF4-FFF2-40B4-BE49-F238E27FC236}">
                <a16:creationId xmlns:a16="http://schemas.microsoft.com/office/drawing/2014/main" id="{03858ABC-C4D3-4B00-90C9-414D9A01B71E}"/>
              </a:ext>
            </a:extLst>
          </p:cNvPr>
          <p:cNvSpPr txBox="1"/>
          <p:nvPr/>
        </p:nvSpPr>
        <p:spPr bwMode="auto">
          <a:xfrm>
            <a:off x="5422285" y="1017454"/>
            <a:ext cx="18277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 5.28 + 4.0</a:t>
            </a:r>
          </a:p>
        </p:txBody>
      </p:sp>
      <p:sp>
        <p:nvSpPr>
          <p:cNvPr id="4" name="TextBox 3">
            <a:extLst>
              <a:ext uri="{FF2B5EF4-FFF2-40B4-BE49-F238E27FC236}">
                <a16:creationId xmlns:a16="http://schemas.microsoft.com/office/drawing/2014/main" id="{AF10F347-FB5D-4CEB-98AA-9BB26EFF390C}"/>
              </a:ext>
            </a:extLst>
          </p:cNvPr>
          <p:cNvSpPr txBox="1"/>
          <p:nvPr/>
        </p:nvSpPr>
        <p:spPr bwMode="auto">
          <a:xfrm>
            <a:off x="7139531" y="1017454"/>
            <a:ext cx="104708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 9.28</a:t>
            </a:r>
          </a:p>
        </p:txBody>
      </p:sp>
      <p:sp>
        <p:nvSpPr>
          <p:cNvPr id="6" name="TextBox 5">
            <a:extLst>
              <a:ext uri="{FF2B5EF4-FFF2-40B4-BE49-F238E27FC236}">
                <a16:creationId xmlns:a16="http://schemas.microsoft.com/office/drawing/2014/main" id="{DFAE2862-5E48-4073-B4CD-8629D1180AA4}"/>
              </a:ext>
            </a:extLst>
          </p:cNvPr>
          <p:cNvSpPr txBox="1"/>
          <p:nvPr/>
        </p:nvSpPr>
        <p:spPr bwMode="auto">
          <a:xfrm>
            <a:off x="3732137" y="2226027"/>
            <a:ext cx="62068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Semibold"/>
                <a:ea typeface="Myriad Pro Semibold" charset="0"/>
                <a:cs typeface="Myriad Pro Semibold" charset="0"/>
              </a:rPr>
              <a:t>5.3</a:t>
            </a:r>
          </a:p>
        </p:txBody>
      </p:sp>
      <p:sp>
        <p:nvSpPr>
          <p:cNvPr id="7" name="TextBox 6">
            <a:extLst>
              <a:ext uri="{FF2B5EF4-FFF2-40B4-BE49-F238E27FC236}">
                <a16:creationId xmlns:a16="http://schemas.microsoft.com/office/drawing/2014/main" id="{93F4D4A8-B323-4FD6-9B40-353037FEF7C4}"/>
              </a:ext>
            </a:extLst>
          </p:cNvPr>
          <p:cNvSpPr txBox="1"/>
          <p:nvPr/>
        </p:nvSpPr>
        <p:spPr bwMode="auto">
          <a:xfrm>
            <a:off x="4787445" y="5088417"/>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a:t>
            </a:r>
          </a:p>
        </p:txBody>
      </p:sp>
      <p:sp>
        <p:nvSpPr>
          <p:cNvPr id="8" name="TextBox 7">
            <a:extLst>
              <a:ext uri="{FF2B5EF4-FFF2-40B4-BE49-F238E27FC236}">
                <a16:creationId xmlns:a16="http://schemas.microsoft.com/office/drawing/2014/main" id="{B2DB4BDE-E65C-4F0C-9994-11DDB1E01C6A}"/>
              </a:ext>
            </a:extLst>
          </p:cNvPr>
          <p:cNvSpPr txBox="1"/>
          <p:nvPr/>
        </p:nvSpPr>
        <p:spPr bwMode="auto">
          <a:xfrm>
            <a:off x="5539718" y="2226027"/>
            <a:ext cx="79701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Semibold"/>
                <a:ea typeface="Myriad Pro Semibold" charset="0"/>
                <a:cs typeface="Myriad Pro Semibold" charset="0"/>
              </a:rPr>
              <a:t>3.98</a:t>
            </a:r>
          </a:p>
        </p:txBody>
      </p:sp>
      <p:sp>
        <p:nvSpPr>
          <p:cNvPr id="9" name="TextBox 8">
            <a:extLst>
              <a:ext uri="{FF2B5EF4-FFF2-40B4-BE49-F238E27FC236}">
                <a16:creationId xmlns:a16="http://schemas.microsoft.com/office/drawing/2014/main" id="{12BAA4AD-CE91-4E30-8C58-C3C67FE8294F}"/>
              </a:ext>
            </a:extLst>
          </p:cNvPr>
          <p:cNvSpPr txBox="1"/>
          <p:nvPr/>
        </p:nvSpPr>
        <p:spPr bwMode="auto">
          <a:xfrm>
            <a:off x="7193194" y="2226027"/>
            <a:ext cx="88036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solidFill>
                  <a:srgbClr val="959595"/>
                </a:solidFill>
                <a:latin typeface="Comic Sans MS" panose="030F0702030302020204" pitchFamily="66" charset="0"/>
                <a:ea typeface="Myriad Pro Semibold" charset="0"/>
                <a:cs typeface="Myriad Pro Semibold" charset="0"/>
              </a:rPr>
              <a:t>9.28</a:t>
            </a:r>
          </a:p>
        </p:txBody>
      </p:sp>
      <p:sp>
        <p:nvSpPr>
          <p:cNvPr id="10" name="TextBox 9">
            <a:extLst>
              <a:ext uri="{FF2B5EF4-FFF2-40B4-BE49-F238E27FC236}">
                <a16:creationId xmlns:a16="http://schemas.microsoft.com/office/drawing/2014/main" id="{B1FABA2E-214A-4728-A2C6-E700B6189905}"/>
              </a:ext>
            </a:extLst>
          </p:cNvPr>
          <p:cNvSpPr txBox="1"/>
          <p:nvPr/>
        </p:nvSpPr>
        <p:spPr bwMode="auto">
          <a:xfrm>
            <a:off x="7221245" y="5088417"/>
            <a:ext cx="82426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Myriad Pro Semibold" charset="0"/>
              </a:rPr>
              <a:t>9.28</a:t>
            </a:r>
          </a:p>
        </p:txBody>
      </p:sp>
      <p:sp>
        <p:nvSpPr>
          <p:cNvPr id="11" name="TextBox 10">
            <a:extLst>
              <a:ext uri="{FF2B5EF4-FFF2-40B4-BE49-F238E27FC236}">
                <a16:creationId xmlns:a16="http://schemas.microsoft.com/office/drawing/2014/main" id="{781C3E35-07B2-44F9-B0D1-E6A5DF00045E}"/>
              </a:ext>
            </a:extLst>
          </p:cNvPr>
          <p:cNvSpPr txBox="1"/>
          <p:nvPr/>
        </p:nvSpPr>
        <p:spPr bwMode="auto">
          <a:xfrm>
            <a:off x="5608646" y="5088417"/>
            <a:ext cx="63671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Myriad Pro Semibold" charset="0"/>
              </a:rPr>
              <a:t>4.0</a:t>
            </a:r>
          </a:p>
        </p:txBody>
      </p:sp>
      <p:sp>
        <p:nvSpPr>
          <p:cNvPr id="12" name="TextBox 11">
            <a:extLst>
              <a:ext uri="{FF2B5EF4-FFF2-40B4-BE49-F238E27FC236}">
                <a16:creationId xmlns:a16="http://schemas.microsoft.com/office/drawing/2014/main" id="{65C1E7A3-F618-4DE0-9C94-8E086C03509B}"/>
              </a:ext>
            </a:extLst>
          </p:cNvPr>
          <p:cNvSpPr txBox="1"/>
          <p:nvPr/>
        </p:nvSpPr>
        <p:spPr bwMode="auto">
          <a:xfrm>
            <a:off x="3641568" y="5088417"/>
            <a:ext cx="82426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Myriad Pro Semibold" charset="0"/>
              </a:rPr>
              <a:t>5.28</a:t>
            </a:r>
          </a:p>
        </p:txBody>
      </p:sp>
      <p:sp>
        <p:nvSpPr>
          <p:cNvPr id="13" name="TextBox 12">
            <a:extLst>
              <a:ext uri="{FF2B5EF4-FFF2-40B4-BE49-F238E27FC236}">
                <a16:creationId xmlns:a16="http://schemas.microsoft.com/office/drawing/2014/main" id="{71933C56-EA01-4C9F-8F38-D78B6DDF7BA4}"/>
              </a:ext>
            </a:extLst>
          </p:cNvPr>
          <p:cNvSpPr txBox="1"/>
          <p:nvPr/>
        </p:nvSpPr>
        <p:spPr bwMode="auto">
          <a:xfrm>
            <a:off x="6556541" y="5088417"/>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a:t>
            </a:r>
          </a:p>
        </p:txBody>
      </p:sp>
      <p:sp>
        <p:nvSpPr>
          <p:cNvPr id="14" name="TextBox 13">
            <a:extLst>
              <a:ext uri="{FF2B5EF4-FFF2-40B4-BE49-F238E27FC236}">
                <a16:creationId xmlns:a16="http://schemas.microsoft.com/office/drawing/2014/main" id="{C3D42C53-A2C1-499B-9198-478574614C73}"/>
              </a:ext>
            </a:extLst>
          </p:cNvPr>
          <p:cNvSpPr txBox="1"/>
          <p:nvPr/>
        </p:nvSpPr>
        <p:spPr bwMode="auto">
          <a:xfrm>
            <a:off x="6552534" y="2226027"/>
            <a:ext cx="40267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Semibold"/>
                <a:ea typeface="Myriad Pro Semibold" charset="0"/>
                <a:cs typeface="Myriad Pro Semibold" charset="0"/>
              </a:rPr>
              <a:t>=</a:t>
            </a:r>
          </a:p>
        </p:txBody>
      </p:sp>
      <p:sp>
        <p:nvSpPr>
          <p:cNvPr id="15" name="TextBox 14">
            <a:extLst>
              <a:ext uri="{FF2B5EF4-FFF2-40B4-BE49-F238E27FC236}">
                <a16:creationId xmlns:a16="http://schemas.microsoft.com/office/drawing/2014/main" id="{ECF07FB9-9BD1-4F85-8FC1-CAEA8A8B0410}"/>
              </a:ext>
            </a:extLst>
          </p:cNvPr>
          <p:cNvSpPr txBox="1"/>
          <p:nvPr/>
        </p:nvSpPr>
        <p:spPr bwMode="auto">
          <a:xfrm>
            <a:off x="4783438" y="2226027"/>
            <a:ext cx="40267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Semibold"/>
                <a:ea typeface="Myriad Pro Semibold" charset="0"/>
                <a:cs typeface="Myriad Pro Semibold" charset="0"/>
              </a:rPr>
              <a:t>+</a:t>
            </a:r>
          </a:p>
        </p:txBody>
      </p:sp>
      <p:pic>
        <p:nvPicPr>
          <p:cNvPr id="16" name="Picture 15" descr="A close up of a logo  Description generated with high confidence">
            <a:extLst>
              <a:ext uri="{FF2B5EF4-FFF2-40B4-BE49-F238E27FC236}">
                <a16:creationId xmlns:a16="http://schemas.microsoft.com/office/drawing/2014/main" id="{08C9E8FC-8E25-484A-9A3C-F93580149DF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84233" y="2414492"/>
            <a:ext cx="778109" cy="2908182"/>
          </a:xfrm>
          <a:prstGeom prst="rect">
            <a:avLst/>
          </a:prstGeom>
        </p:spPr>
      </p:pic>
      <p:sp>
        <p:nvSpPr>
          <p:cNvPr id="17" name="Rectangle 16">
            <a:extLst>
              <a:ext uri="{FF2B5EF4-FFF2-40B4-BE49-F238E27FC236}">
                <a16:creationId xmlns:a16="http://schemas.microsoft.com/office/drawing/2014/main" id="{0C9C5FFB-7EE5-465B-9B66-33C1C4B63F9C}"/>
              </a:ext>
            </a:extLst>
          </p:cNvPr>
          <p:cNvSpPr/>
          <p:nvPr/>
        </p:nvSpPr>
        <p:spPr bwMode="auto">
          <a:xfrm>
            <a:off x="7193193" y="2123132"/>
            <a:ext cx="880369" cy="684000"/>
          </a:xfrm>
          <a:prstGeom prst="rect">
            <a:avLst/>
          </a:prstGeom>
          <a:noFill/>
          <a:ln w="57150" cap="flat" cmpd="sng" algn="ctr">
            <a:solidFill>
              <a:schemeClr val="tx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latin typeface="Arial" charset="0"/>
            </a:endParaRPr>
          </a:p>
        </p:txBody>
      </p:sp>
      <p:sp>
        <p:nvSpPr>
          <p:cNvPr id="18" name="Rectangle 17">
            <a:extLst>
              <a:ext uri="{FF2B5EF4-FFF2-40B4-BE49-F238E27FC236}">
                <a16:creationId xmlns:a16="http://schemas.microsoft.com/office/drawing/2014/main" id="{54C8F0FE-7770-4375-BC11-BB54D2C5CCAE}"/>
              </a:ext>
            </a:extLst>
          </p:cNvPr>
          <p:cNvSpPr/>
          <p:nvPr/>
        </p:nvSpPr>
        <p:spPr bwMode="auto">
          <a:xfrm>
            <a:off x="7193193" y="4977248"/>
            <a:ext cx="880369" cy="684000"/>
          </a:xfrm>
          <a:prstGeom prst="rect">
            <a:avLst/>
          </a:prstGeom>
          <a:noFill/>
          <a:ln w="28575" cap="flat" cmpd="sng" algn="ctr">
            <a:solidFill>
              <a:schemeClr val="tx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latin typeface="Arial" charset="0"/>
            </a:endParaRPr>
          </a:p>
        </p:txBody>
      </p:sp>
      <p:sp>
        <p:nvSpPr>
          <p:cNvPr id="19" name="TextBox 18">
            <a:extLst>
              <a:ext uri="{FF2B5EF4-FFF2-40B4-BE49-F238E27FC236}">
                <a16:creationId xmlns:a16="http://schemas.microsoft.com/office/drawing/2014/main" id="{92C6C796-B8A5-4883-8F17-0F6B4382BDBA}"/>
              </a:ext>
            </a:extLst>
          </p:cNvPr>
          <p:cNvSpPr txBox="1"/>
          <p:nvPr/>
        </p:nvSpPr>
        <p:spPr bwMode="auto">
          <a:xfrm>
            <a:off x="2977020" y="3657223"/>
            <a:ext cx="10631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− 0.02</a:t>
            </a:r>
            <a:endParaRPr lang="en-GB" sz="2400" dirty="0">
              <a:solidFill>
                <a:srgbClr val="959595"/>
              </a:solidFill>
              <a:latin typeface="Comic Sans MS" panose="030F0702030302020204" pitchFamily="66" charset="0"/>
              <a:ea typeface="Myriad Pro Semibold" charset="0"/>
              <a:cs typeface="Myriad Pro Semibold" charset="0"/>
            </a:endParaRPr>
          </a:p>
        </p:txBody>
      </p:sp>
      <p:sp>
        <p:nvSpPr>
          <p:cNvPr id="20" name="TextBox 19">
            <a:extLst>
              <a:ext uri="{FF2B5EF4-FFF2-40B4-BE49-F238E27FC236}">
                <a16:creationId xmlns:a16="http://schemas.microsoft.com/office/drawing/2014/main" id="{278CA9EF-B6B1-43EB-A48F-E1DEC4E62358}"/>
              </a:ext>
            </a:extLst>
          </p:cNvPr>
          <p:cNvSpPr txBox="1"/>
          <p:nvPr/>
        </p:nvSpPr>
        <p:spPr bwMode="auto">
          <a:xfrm>
            <a:off x="5951988" y="3657223"/>
            <a:ext cx="10631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+ 0.02</a:t>
            </a:r>
            <a:endParaRPr lang="en-GB" sz="2400" dirty="0">
              <a:solidFill>
                <a:srgbClr val="959595"/>
              </a:solidFill>
              <a:latin typeface="Comic Sans MS" panose="030F0702030302020204" pitchFamily="66" charset="0"/>
              <a:ea typeface="Myriad Pro Semibold" charset="0"/>
              <a:cs typeface="Myriad Pro Semibold" charset="0"/>
            </a:endParaRPr>
          </a:p>
        </p:txBody>
      </p:sp>
      <p:pic>
        <p:nvPicPr>
          <p:cNvPr id="21" name="Picture 20" descr="A close up of a logo  Description generated with high confidence">
            <a:extLst>
              <a:ext uri="{FF2B5EF4-FFF2-40B4-BE49-F238E27FC236}">
                <a16:creationId xmlns:a16="http://schemas.microsoft.com/office/drawing/2014/main" id="{7A3879AB-4BC4-4087-A8B7-EA9298AB8CD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40964" y="3192619"/>
            <a:ext cx="194527" cy="1390870"/>
          </a:xfrm>
          <a:prstGeom prst="rect">
            <a:avLst/>
          </a:prstGeom>
        </p:spPr>
      </p:pic>
      <p:pic>
        <p:nvPicPr>
          <p:cNvPr id="22" name="Picture 21" descr="A close up of a logo  Description generated with high confidence">
            <a:extLst>
              <a:ext uri="{FF2B5EF4-FFF2-40B4-BE49-F238E27FC236}">
                <a16:creationId xmlns:a16="http://schemas.microsoft.com/office/drawing/2014/main" id="{C588C3B4-D158-4AEA-AD0A-9CB736D2076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45217" y="3192619"/>
            <a:ext cx="194527" cy="1390870"/>
          </a:xfrm>
          <a:prstGeom prst="rect">
            <a:avLst/>
          </a:prstGeom>
        </p:spPr>
      </p:pic>
    </p:spTree>
    <p:extLst>
      <p:ext uri="{BB962C8B-B14F-4D97-AF65-F5344CB8AC3E}">
        <p14:creationId xmlns:p14="http://schemas.microsoft.com/office/powerpoint/2010/main" val="3041354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up)">
                                      <p:cBhvr>
                                        <p:cTn id="7" dur="500"/>
                                        <p:tgtEl>
                                          <p:spTgt spid="2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500"/>
                                        <p:tgtEl>
                                          <p:spTgt spid="1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nodeType="click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wipe(up)">
                                      <p:cBhvr>
                                        <p:cTn id="20" dur="500"/>
                                        <p:tgtEl>
                                          <p:spTgt spid="21"/>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500"/>
                                        <p:tgtEl>
                                          <p:spTgt spid="20"/>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50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fade">
                                      <p:cBhvr>
                                        <p:cTn id="33" dur="500"/>
                                        <p:tgtEl>
                                          <p:spTgt spid="3"/>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500"/>
                                        <p:tgtEl>
                                          <p:spTgt spid="7"/>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4"/>
                                        </p:tgtEl>
                                        <p:attrNameLst>
                                          <p:attrName>style.visibility</p:attrName>
                                        </p:attrNameLst>
                                      </p:cBhvr>
                                      <p:to>
                                        <p:strVal val="visible"/>
                                      </p:to>
                                    </p:set>
                                    <p:animEffect transition="in" filter="fade">
                                      <p:cBhvr>
                                        <p:cTn id="41" dur="500"/>
                                        <p:tgtEl>
                                          <p:spTgt spid="4"/>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fade">
                                      <p:cBhvr>
                                        <p:cTn id="44" dur="500"/>
                                        <p:tgtEl>
                                          <p:spTgt spid="14"/>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fade">
                                      <p:cBhvr>
                                        <p:cTn id="47" dur="500"/>
                                        <p:tgtEl>
                                          <p:spTgt spid="17"/>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fade">
                                      <p:cBhvr>
                                        <p:cTn id="50" dur="500"/>
                                        <p:tgtEl>
                                          <p:spTgt spid="9"/>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fade">
                                      <p:cBhvr>
                                        <p:cTn id="53" dur="500"/>
                                        <p:tgtEl>
                                          <p:spTgt spid="13"/>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8"/>
                                        </p:tgtEl>
                                        <p:attrNameLst>
                                          <p:attrName>style.visibility</p:attrName>
                                        </p:attrNameLst>
                                      </p:cBhvr>
                                      <p:to>
                                        <p:strVal val="visible"/>
                                      </p:to>
                                    </p:set>
                                    <p:animEffect transition="in" filter="fade">
                                      <p:cBhvr>
                                        <p:cTn id="56" dur="500"/>
                                        <p:tgtEl>
                                          <p:spTgt spid="18"/>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0"/>
                                        </p:tgtEl>
                                        <p:attrNameLst>
                                          <p:attrName>style.visibility</p:attrName>
                                        </p:attrNameLst>
                                      </p:cBhvr>
                                      <p:to>
                                        <p:strVal val="visible"/>
                                      </p:to>
                                    </p:set>
                                    <p:animEffect transition="in" filter="fade">
                                      <p:cBhvr>
                                        <p:cTn id="59" dur="500"/>
                                        <p:tgtEl>
                                          <p:spTgt spid="10"/>
                                        </p:tgtEl>
                                      </p:cBhvr>
                                    </p:animEffect>
                                  </p:childTnLst>
                                </p:cTn>
                              </p:par>
                              <p:par>
                                <p:cTn id="60" presetID="22" presetClass="entr" presetSubtype="4" fill="hold" nodeType="withEffect">
                                  <p:stCondLst>
                                    <p:cond delay="0"/>
                                  </p:stCondLst>
                                  <p:childTnLst>
                                    <p:set>
                                      <p:cBhvr>
                                        <p:cTn id="61" dur="1" fill="hold">
                                          <p:stCondLst>
                                            <p:cond delay="0"/>
                                          </p:stCondLst>
                                        </p:cTn>
                                        <p:tgtEl>
                                          <p:spTgt spid="16"/>
                                        </p:tgtEl>
                                        <p:attrNameLst>
                                          <p:attrName>style.visibility</p:attrName>
                                        </p:attrNameLst>
                                      </p:cBhvr>
                                      <p:to>
                                        <p:strVal val="visible"/>
                                      </p:to>
                                    </p:set>
                                    <p:animEffect transition="in" filter="wipe(down)">
                                      <p:cBhvr>
                                        <p:cTn id="6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7" grpId="0"/>
      <p:bldP spid="9" grpId="0"/>
      <p:bldP spid="10" grpId="0"/>
      <p:bldP spid="11" grpId="0"/>
      <p:bldP spid="12" grpId="0"/>
      <p:bldP spid="13" grpId="0"/>
      <p:bldP spid="14" grpId="0"/>
      <p:bldP spid="17" grpId="0" animBg="1"/>
      <p:bldP spid="18" grpId="0" animBg="1"/>
      <p:bldP spid="19" grpId="0"/>
      <p:bldP spid="20"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1.29 Equivalence and compensation – step 1:3</a:t>
            </a:r>
          </a:p>
        </p:txBody>
      </p:sp>
      <p:sp>
        <p:nvSpPr>
          <p:cNvPr id="3" name="TextBox 2">
            <a:extLst>
              <a:ext uri="{FF2B5EF4-FFF2-40B4-BE49-F238E27FC236}">
                <a16:creationId xmlns:a16="http://schemas.microsoft.com/office/drawing/2014/main" id="{BA2FD13B-3AE0-485D-A42A-C133E55D3EF8}"/>
              </a:ext>
            </a:extLst>
          </p:cNvPr>
          <p:cNvSpPr txBox="1"/>
          <p:nvPr/>
        </p:nvSpPr>
        <p:spPr bwMode="auto">
          <a:xfrm>
            <a:off x="4005387" y="1017454"/>
            <a:ext cx="15327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5.3 + 3.98</a:t>
            </a:r>
          </a:p>
        </p:txBody>
      </p:sp>
      <p:sp>
        <p:nvSpPr>
          <p:cNvPr id="4" name="TextBox 3">
            <a:extLst>
              <a:ext uri="{FF2B5EF4-FFF2-40B4-BE49-F238E27FC236}">
                <a16:creationId xmlns:a16="http://schemas.microsoft.com/office/drawing/2014/main" id="{24908404-B9FB-42AA-9E50-2DE07A2A2F1B}"/>
              </a:ext>
            </a:extLst>
          </p:cNvPr>
          <p:cNvSpPr txBox="1"/>
          <p:nvPr/>
        </p:nvSpPr>
        <p:spPr bwMode="auto">
          <a:xfrm>
            <a:off x="5422285" y="1017454"/>
            <a:ext cx="18277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 5.0 + 4.28</a:t>
            </a:r>
          </a:p>
        </p:txBody>
      </p:sp>
      <p:sp>
        <p:nvSpPr>
          <p:cNvPr id="5" name="TextBox 4">
            <a:extLst>
              <a:ext uri="{FF2B5EF4-FFF2-40B4-BE49-F238E27FC236}">
                <a16:creationId xmlns:a16="http://schemas.microsoft.com/office/drawing/2014/main" id="{0866E3C2-5E5D-42AF-A7F0-6E28CCA40237}"/>
              </a:ext>
            </a:extLst>
          </p:cNvPr>
          <p:cNvSpPr txBox="1"/>
          <p:nvPr/>
        </p:nvSpPr>
        <p:spPr bwMode="auto">
          <a:xfrm>
            <a:off x="7139531" y="1017454"/>
            <a:ext cx="104708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 9.28</a:t>
            </a:r>
          </a:p>
        </p:txBody>
      </p:sp>
      <p:sp>
        <p:nvSpPr>
          <p:cNvPr id="6" name="TextBox 5">
            <a:extLst>
              <a:ext uri="{FF2B5EF4-FFF2-40B4-BE49-F238E27FC236}">
                <a16:creationId xmlns:a16="http://schemas.microsoft.com/office/drawing/2014/main" id="{7BF02CA3-764F-4BCD-AA1D-1754540C10E7}"/>
              </a:ext>
            </a:extLst>
          </p:cNvPr>
          <p:cNvSpPr txBox="1"/>
          <p:nvPr/>
        </p:nvSpPr>
        <p:spPr bwMode="auto">
          <a:xfrm>
            <a:off x="3732137" y="2226027"/>
            <a:ext cx="62068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Semibold"/>
                <a:ea typeface="Myriad Pro Semibold" charset="0"/>
                <a:cs typeface="Myriad Pro Semibold" charset="0"/>
              </a:rPr>
              <a:t>5.3</a:t>
            </a:r>
          </a:p>
        </p:txBody>
      </p:sp>
      <p:sp>
        <p:nvSpPr>
          <p:cNvPr id="7" name="TextBox 6">
            <a:extLst>
              <a:ext uri="{FF2B5EF4-FFF2-40B4-BE49-F238E27FC236}">
                <a16:creationId xmlns:a16="http://schemas.microsoft.com/office/drawing/2014/main" id="{71730B3F-4A0E-4FF2-9C01-B22AB1E4D6C6}"/>
              </a:ext>
            </a:extLst>
          </p:cNvPr>
          <p:cNvSpPr txBox="1"/>
          <p:nvPr/>
        </p:nvSpPr>
        <p:spPr bwMode="auto">
          <a:xfrm>
            <a:off x="4787445" y="5088417"/>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a:t>
            </a:r>
          </a:p>
        </p:txBody>
      </p:sp>
      <p:sp>
        <p:nvSpPr>
          <p:cNvPr id="8" name="TextBox 7">
            <a:extLst>
              <a:ext uri="{FF2B5EF4-FFF2-40B4-BE49-F238E27FC236}">
                <a16:creationId xmlns:a16="http://schemas.microsoft.com/office/drawing/2014/main" id="{291842F5-483F-4193-9AD7-53CC0ADB5BDB}"/>
              </a:ext>
            </a:extLst>
          </p:cNvPr>
          <p:cNvSpPr txBox="1"/>
          <p:nvPr/>
        </p:nvSpPr>
        <p:spPr bwMode="auto">
          <a:xfrm>
            <a:off x="5539718" y="2226027"/>
            <a:ext cx="79701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Semibold"/>
                <a:ea typeface="Myriad Pro Semibold" charset="0"/>
                <a:cs typeface="Myriad Pro Semibold" charset="0"/>
              </a:rPr>
              <a:t>3.98</a:t>
            </a:r>
          </a:p>
        </p:txBody>
      </p:sp>
      <p:sp>
        <p:nvSpPr>
          <p:cNvPr id="9" name="TextBox 8">
            <a:extLst>
              <a:ext uri="{FF2B5EF4-FFF2-40B4-BE49-F238E27FC236}">
                <a16:creationId xmlns:a16="http://schemas.microsoft.com/office/drawing/2014/main" id="{AE79AF41-3A62-4EC8-8F0A-4CD1D6684B3F}"/>
              </a:ext>
            </a:extLst>
          </p:cNvPr>
          <p:cNvSpPr txBox="1"/>
          <p:nvPr/>
        </p:nvSpPr>
        <p:spPr bwMode="auto">
          <a:xfrm>
            <a:off x="7193194" y="2226027"/>
            <a:ext cx="88036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solidFill>
                  <a:srgbClr val="959595"/>
                </a:solidFill>
                <a:latin typeface="Comic Sans MS" panose="030F0702030302020204" pitchFamily="66" charset="0"/>
                <a:ea typeface="Myriad Pro Semibold" charset="0"/>
                <a:cs typeface="Myriad Pro Semibold" charset="0"/>
              </a:rPr>
              <a:t>9.28</a:t>
            </a:r>
          </a:p>
        </p:txBody>
      </p:sp>
      <p:sp>
        <p:nvSpPr>
          <p:cNvPr id="10" name="TextBox 9">
            <a:extLst>
              <a:ext uri="{FF2B5EF4-FFF2-40B4-BE49-F238E27FC236}">
                <a16:creationId xmlns:a16="http://schemas.microsoft.com/office/drawing/2014/main" id="{73F82667-C8CD-466B-A468-7FE8CF536CB6}"/>
              </a:ext>
            </a:extLst>
          </p:cNvPr>
          <p:cNvSpPr txBox="1"/>
          <p:nvPr/>
        </p:nvSpPr>
        <p:spPr bwMode="auto">
          <a:xfrm>
            <a:off x="7221245" y="5088417"/>
            <a:ext cx="82426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Myriad Pro Semibold" charset="0"/>
              </a:rPr>
              <a:t>9.28</a:t>
            </a:r>
          </a:p>
        </p:txBody>
      </p:sp>
      <p:sp>
        <p:nvSpPr>
          <p:cNvPr id="11" name="TextBox 10">
            <a:extLst>
              <a:ext uri="{FF2B5EF4-FFF2-40B4-BE49-F238E27FC236}">
                <a16:creationId xmlns:a16="http://schemas.microsoft.com/office/drawing/2014/main" id="{290D5C68-C022-4634-9A63-195ACCEAAA67}"/>
              </a:ext>
            </a:extLst>
          </p:cNvPr>
          <p:cNvSpPr txBox="1"/>
          <p:nvPr/>
        </p:nvSpPr>
        <p:spPr bwMode="auto">
          <a:xfrm>
            <a:off x="5514872" y="5088417"/>
            <a:ext cx="82426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Myriad Pro Semibold" charset="0"/>
              </a:rPr>
              <a:t>4.28</a:t>
            </a:r>
          </a:p>
        </p:txBody>
      </p:sp>
      <p:sp>
        <p:nvSpPr>
          <p:cNvPr id="12" name="TextBox 11">
            <a:extLst>
              <a:ext uri="{FF2B5EF4-FFF2-40B4-BE49-F238E27FC236}">
                <a16:creationId xmlns:a16="http://schemas.microsoft.com/office/drawing/2014/main" id="{732F2482-36B1-44AD-AD86-E794F9EF5396}"/>
              </a:ext>
            </a:extLst>
          </p:cNvPr>
          <p:cNvSpPr txBox="1"/>
          <p:nvPr/>
        </p:nvSpPr>
        <p:spPr bwMode="auto">
          <a:xfrm>
            <a:off x="3735343" y="5088417"/>
            <a:ext cx="6367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Myriad Pro Semibold" charset="0"/>
              </a:rPr>
              <a:t>5.0</a:t>
            </a:r>
          </a:p>
        </p:txBody>
      </p:sp>
      <p:sp>
        <p:nvSpPr>
          <p:cNvPr id="13" name="TextBox 12">
            <a:extLst>
              <a:ext uri="{FF2B5EF4-FFF2-40B4-BE49-F238E27FC236}">
                <a16:creationId xmlns:a16="http://schemas.microsoft.com/office/drawing/2014/main" id="{3FCEC504-F870-4FC3-9242-995751D9F9DC}"/>
              </a:ext>
            </a:extLst>
          </p:cNvPr>
          <p:cNvSpPr txBox="1"/>
          <p:nvPr/>
        </p:nvSpPr>
        <p:spPr bwMode="auto">
          <a:xfrm>
            <a:off x="6556541" y="5088417"/>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a:t>
            </a:r>
          </a:p>
        </p:txBody>
      </p:sp>
      <p:sp>
        <p:nvSpPr>
          <p:cNvPr id="14" name="TextBox 13">
            <a:extLst>
              <a:ext uri="{FF2B5EF4-FFF2-40B4-BE49-F238E27FC236}">
                <a16:creationId xmlns:a16="http://schemas.microsoft.com/office/drawing/2014/main" id="{72CD3F45-13E0-4931-9291-44D9C5001E5D}"/>
              </a:ext>
            </a:extLst>
          </p:cNvPr>
          <p:cNvSpPr txBox="1"/>
          <p:nvPr/>
        </p:nvSpPr>
        <p:spPr bwMode="auto">
          <a:xfrm>
            <a:off x="6552534" y="2226027"/>
            <a:ext cx="40267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Semibold"/>
                <a:ea typeface="Myriad Pro Semibold" charset="0"/>
                <a:cs typeface="Myriad Pro Semibold" charset="0"/>
              </a:rPr>
              <a:t>=</a:t>
            </a:r>
          </a:p>
        </p:txBody>
      </p:sp>
      <p:sp>
        <p:nvSpPr>
          <p:cNvPr id="15" name="TextBox 14">
            <a:extLst>
              <a:ext uri="{FF2B5EF4-FFF2-40B4-BE49-F238E27FC236}">
                <a16:creationId xmlns:a16="http://schemas.microsoft.com/office/drawing/2014/main" id="{B43DE4C7-0327-4BB9-AF76-F87E725CB2F1}"/>
              </a:ext>
            </a:extLst>
          </p:cNvPr>
          <p:cNvSpPr txBox="1"/>
          <p:nvPr/>
        </p:nvSpPr>
        <p:spPr bwMode="auto">
          <a:xfrm>
            <a:off x="4783438" y="2226027"/>
            <a:ext cx="40267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Semibold"/>
                <a:ea typeface="Myriad Pro Semibold" charset="0"/>
                <a:cs typeface="Myriad Pro Semibold" charset="0"/>
              </a:rPr>
              <a:t>+</a:t>
            </a:r>
          </a:p>
        </p:txBody>
      </p:sp>
      <p:pic>
        <p:nvPicPr>
          <p:cNvPr id="16" name="Picture 15" descr="A close up of a logo  Description generated with high confidence">
            <a:extLst>
              <a:ext uri="{FF2B5EF4-FFF2-40B4-BE49-F238E27FC236}">
                <a16:creationId xmlns:a16="http://schemas.microsoft.com/office/drawing/2014/main" id="{D698B2A9-24B9-4A04-A369-89087CCE5E6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84233" y="2414492"/>
            <a:ext cx="778109" cy="2908182"/>
          </a:xfrm>
          <a:prstGeom prst="rect">
            <a:avLst/>
          </a:prstGeom>
        </p:spPr>
      </p:pic>
      <p:sp>
        <p:nvSpPr>
          <p:cNvPr id="17" name="Rectangle 16">
            <a:extLst>
              <a:ext uri="{FF2B5EF4-FFF2-40B4-BE49-F238E27FC236}">
                <a16:creationId xmlns:a16="http://schemas.microsoft.com/office/drawing/2014/main" id="{0EBCE1AC-8CC0-441F-8C91-A4BAD414A114}"/>
              </a:ext>
            </a:extLst>
          </p:cNvPr>
          <p:cNvSpPr/>
          <p:nvPr/>
        </p:nvSpPr>
        <p:spPr bwMode="auto">
          <a:xfrm>
            <a:off x="7193193" y="2123132"/>
            <a:ext cx="880369" cy="684000"/>
          </a:xfrm>
          <a:prstGeom prst="rect">
            <a:avLst/>
          </a:prstGeom>
          <a:noFill/>
          <a:ln w="57150" cap="flat" cmpd="sng" algn="ctr">
            <a:solidFill>
              <a:schemeClr val="tx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latin typeface="Arial" charset="0"/>
            </a:endParaRPr>
          </a:p>
        </p:txBody>
      </p:sp>
      <p:sp>
        <p:nvSpPr>
          <p:cNvPr id="18" name="Rectangle 17">
            <a:extLst>
              <a:ext uri="{FF2B5EF4-FFF2-40B4-BE49-F238E27FC236}">
                <a16:creationId xmlns:a16="http://schemas.microsoft.com/office/drawing/2014/main" id="{3BECC0D4-58D5-40C3-90DD-DEE2F1C44D15}"/>
              </a:ext>
            </a:extLst>
          </p:cNvPr>
          <p:cNvSpPr/>
          <p:nvPr/>
        </p:nvSpPr>
        <p:spPr bwMode="auto">
          <a:xfrm>
            <a:off x="7193193" y="4977248"/>
            <a:ext cx="880369" cy="684000"/>
          </a:xfrm>
          <a:prstGeom prst="rect">
            <a:avLst/>
          </a:prstGeom>
          <a:noFill/>
          <a:ln w="28575" cap="flat" cmpd="sng" algn="ctr">
            <a:solidFill>
              <a:schemeClr val="tx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latin typeface="Arial" charset="0"/>
            </a:endParaRPr>
          </a:p>
        </p:txBody>
      </p:sp>
      <p:sp>
        <p:nvSpPr>
          <p:cNvPr id="19" name="TextBox 18">
            <a:extLst>
              <a:ext uri="{FF2B5EF4-FFF2-40B4-BE49-F238E27FC236}">
                <a16:creationId xmlns:a16="http://schemas.microsoft.com/office/drawing/2014/main" id="{062BFC83-F583-4F4F-8915-A85F28F81E36}"/>
              </a:ext>
            </a:extLst>
          </p:cNvPr>
          <p:cNvSpPr txBox="1"/>
          <p:nvPr/>
        </p:nvSpPr>
        <p:spPr bwMode="auto">
          <a:xfrm>
            <a:off x="3071664" y="3657223"/>
            <a:ext cx="8755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− 0.3</a:t>
            </a:r>
            <a:endParaRPr lang="en-GB" sz="2400" dirty="0">
              <a:solidFill>
                <a:srgbClr val="959595"/>
              </a:solidFill>
              <a:latin typeface="Comic Sans MS" panose="030F0702030302020204" pitchFamily="66" charset="0"/>
              <a:ea typeface="Myriad Pro Semibold" charset="0"/>
              <a:cs typeface="Myriad Pro Semibold" charset="0"/>
            </a:endParaRPr>
          </a:p>
        </p:txBody>
      </p:sp>
      <p:sp>
        <p:nvSpPr>
          <p:cNvPr id="20" name="TextBox 19">
            <a:extLst>
              <a:ext uri="{FF2B5EF4-FFF2-40B4-BE49-F238E27FC236}">
                <a16:creationId xmlns:a16="http://schemas.microsoft.com/office/drawing/2014/main" id="{D123427A-238F-48AB-915E-9952E3A95DB4}"/>
              </a:ext>
            </a:extLst>
          </p:cNvPr>
          <p:cNvSpPr txBox="1"/>
          <p:nvPr/>
        </p:nvSpPr>
        <p:spPr bwMode="auto">
          <a:xfrm>
            <a:off x="6084536" y="3657223"/>
            <a:ext cx="8755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+ 0.3</a:t>
            </a:r>
            <a:endParaRPr lang="en-GB" sz="2400" dirty="0">
              <a:solidFill>
                <a:srgbClr val="959595"/>
              </a:solidFill>
              <a:latin typeface="Comic Sans MS" panose="030F0702030302020204" pitchFamily="66" charset="0"/>
              <a:ea typeface="Myriad Pro Semibold" charset="0"/>
              <a:cs typeface="Myriad Pro Semibold" charset="0"/>
            </a:endParaRPr>
          </a:p>
        </p:txBody>
      </p:sp>
      <p:pic>
        <p:nvPicPr>
          <p:cNvPr id="21" name="Picture 20" descr="A close up of a logo  Description generated with high confidence">
            <a:extLst>
              <a:ext uri="{FF2B5EF4-FFF2-40B4-BE49-F238E27FC236}">
                <a16:creationId xmlns:a16="http://schemas.microsoft.com/office/drawing/2014/main" id="{34A930E3-9282-457A-9B55-5BD3988DF1E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40964" y="3192619"/>
            <a:ext cx="194527" cy="1390870"/>
          </a:xfrm>
          <a:prstGeom prst="rect">
            <a:avLst/>
          </a:prstGeom>
        </p:spPr>
      </p:pic>
      <p:pic>
        <p:nvPicPr>
          <p:cNvPr id="22" name="Picture 21" descr="A close up of a logo  Description generated with high confidence">
            <a:extLst>
              <a:ext uri="{FF2B5EF4-FFF2-40B4-BE49-F238E27FC236}">
                <a16:creationId xmlns:a16="http://schemas.microsoft.com/office/drawing/2014/main" id="{32C70AE4-11AB-42EC-AD09-3C4D705BE1E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45217" y="3192619"/>
            <a:ext cx="194527" cy="1390870"/>
          </a:xfrm>
          <a:prstGeom prst="rect">
            <a:avLst/>
          </a:prstGeom>
        </p:spPr>
      </p:pic>
    </p:spTree>
    <p:extLst>
      <p:ext uri="{BB962C8B-B14F-4D97-AF65-F5344CB8AC3E}">
        <p14:creationId xmlns:p14="http://schemas.microsoft.com/office/powerpoint/2010/main" val="1287271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up)">
                                      <p:cBhvr>
                                        <p:cTn id="7" dur="500"/>
                                        <p:tgtEl>
                                          <p:spTgt spid="2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500"/>
                                        <p:tgtEl>
                                          <p:spTgt spid="1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nodeType="click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wipe(up)">
                                      <p:cBhvr>
                                        <p:cTn id="20" dur="500"/>
                                        <p:tgtEl>
                                          <p:spTgt spid="21"/>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500"/>
                                        <p:tgtEl>
                                          <p:spTgt spid="20"/>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50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fade">
                                      <p:cBhvr>
                                        <p:cTn id="33" dur="500"/>
                                        <p:tgtEl>
                                          <p:spTgt spid="4"/>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500"/>
                                        <p:tgtEl>
                                          <p:spTgt spid="7"/>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fade">
                                      <p:cBhvr>
                                        <p:cTn id="41" dur="500"/>
                                        <p:tgtEl>
                                          <p:spTgt spid="5"/>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fade">
                                      <p:cBhvr>
                                        <p:cTn id="44" dur="500"/>
                                        <p:tgtEl>
                                          <p:spTgt spid="14"/>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fade">
                                      <p:cBhvr>
                                        <p:cTn id="47" dur="500"/>
                                        <p:tgtEl>
                                          <p:spTgt spid="17"/>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fade">
                                      <p:cBhvr>
                                        <p:cTn id="50" dur="500"/>
                                        <p:tgtEl>
                                          <p:spTgt spid="9"/>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fade">
                                      <p:cBhvr>
                                        <p:cTn id="53" dur="500"/>
                                        <p:tgtEl>
                                          <p:spTgt spid="13"/>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8"/>
                                        </p:tgtEl>
                                        <p:attrNameLst>
                                          <p:attrName>style.visibility</p:attrName>
                                        </p:attrNameLst>
                                      </p:cBhvr>
                                      <p:to>
                                        <p:strVal val="visible"/>
                                      </p:to>
                                    </p:set>
                                    <p:animEffect transition="in" filter="fade">
                                      <p:cBhvr>
                                        <p:cTn id="56" dur="500"/>
                                        <p:tgtEl>
                                          <p:spTgt spid="18"/>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0"/>
                                        </p:tgtEl>
                                        <p:attrNameLst>
                                          <p:attrName>style.visibility</p:attrName>
                                        </p:attrNameLst>
                                      </p:cBhvr>
                                      <p:to>
                                        <p:strVal val="visible"/>
                                      </p:to>
                                    </p:set>
                                    <p:animEffect transition="in" filter="fade">
                                      <p:cBhvr>
                                        <p:cTn id="59" dur="500"/>
                                        <p:tgtEl>
                                          <p:spTgt spid="10"/>
                                        </p:tgtEl>
                                      </p:cBhvr>
                                    </p:animEffect>
                                  </p:childTnLst>
                                </p:cTn>
                              </p:par>
                              <p:par>
                                <p:cTn id="60" presetID="22" presetClass="entr" presetSubtype="4" fill="hold" nodeType="withEffect">
                                  <p:stCondLst>
                                    <p:cond delay="0"/>
                                  </p:stCondLst>
                                  <p:childTnLst>
                                    <p:set>
                                      <p:cBhvr>
                                        <p:cTn id="61" dur="1" fill="hold">
                                          <p:stCondLst>
                                            <p:cond delay="0"/>
                                          </p:stCondLst>
                                        </p:cTn>
                                        <p:tgtEl>
                                          <p:spTgt spid="16"/>
                                        </p:tgtEl>
                                        <p:attrNameLst>
                                          <p:attrName>style.visibility</p:attrName>
                                        </p:attrNameLst>
                                      </p:cBhvr>
                                      <p:to>
                                        <p:strVal val="visible"/>
                                      </p:to>
                                    </p:set>
                                    <p:animEffect transition="in" filter="wipe(down)">
                                      <p:cBhvr>
                                        <p:cTn id="6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P spid="9" grpId="0"/>
      <p:bldP spid="10" grpId="0"/>
      <p:bldP spid="11" grpId="0"/>
      <p:bldP spid="12" grpId="0"/>
      <p:bldP spid="13" grpId="0"/>
      <p:bldP spid="14" grpId="0"/>
      <p:bldP spid="17" grpId="0" animBg="1"/>
      <p:bldP spid="18" grpId="0" animBg="1"/>
      <p:bldP spid="19" grpId="0"/>
      <p:bldP spid="20"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1.29 Equivalence and compensation – step 1:10</a:t>
            </a:r>
          </a:p>
        </p:txBody>
      </p:sp>
      <p:graphicFrame>
        <p:nvGraphicFramePr>
          <p:cNvPr id="3" name="Table 2">
            <a:extLst>
              <a:ext uri="{FF2B5EF4-FFF2-40B4-BE49-F238E27FC236}">
                <a16:creationId xmlns:a16="http://schemas.microsoft.com/office/drawing/2014/main" id="{D91806A7-DA47-424C-BF14-A8BA5B02876F}"/>
              </a:ext>
            </a:extLst>
          </p:cNvPr>
          <p:cNvGraphicFramePr>
            <a:graphicFrameLocks noGrp="1"/>
          </p:cNvGraphicFramePr>
          <p:nvPr/>
        </p:nvGraphicFramePr>
        <p:xfrm>
          <a:off x="2495550" y="1989000"/>
          <a:ext cx="6948822" cy="3014400"/>
        </p:xfrm>
        <a:graphic>
          <a:graphicData uri="http://schemas.openxmlformats.org/drawingml/2006/table">
            <a:tbl>
              <a:tblPr firstRow="1" firstCol="1" bandRow="1">
                <a:tableStyleId>{5C22544A-7EE6-4342-B048-85BDC9FD1C3A}</a:tableStyleId>
              </a:tblPr>
              <a:tblGrid>
                <a:gridCol w="5646003">
                  <a:extLst>
                    <a:ext uri="{9D8B030D-6E8A-4147-A177-3AD203B41FA5}">
                      <a16:colId xmlns:a16="http://schemas.microsoft.com/office/drawing/2014/main" val="260485223"/>
                    </a:ext>
                  </a:extLst>
                </a:gridCol>
                <a:gridCol w="1302819">
                  <a:extLst>
                    <a:ext uri="{9D8B030D-6E8A-4147-A177-3AD203B41FA5}">
                      <a16:colId xmlns:a16="http://schemas.microsoft.com/office/drawing/2014/main" val="259182522"/>
                    </a:ext>
                  </a:extLst>
                </a:gridCol>
              </a:tblGrid>
              <a:tr h="576000">
                <a:tc>
                  <a:txBody>
                    <a:bodyPr/>
                    <a:lstStyle/>
                    <a:p>
                      <a:pPr>
                        <a:spcBef>
                          <a:spcPts val="400"/>
                        </a:spcBef>
                        <a:spcAft>
                          <a:spcPts val="400"/>
                        </a:spcAft>
                      </a:pPr>
                      <a:r>
                        <a:rPr lang="en-GB" sz="2400" b="0" dirty="0">
                          <a:solidFill>
                            <a:schemeClr val="tx1"/>
                          </a:solidFill>
                          <a:effectLst/>
                          <a:latin typeface="Myriad Pro" panose="020B0503030403020204" pitchFamily="34" charset="0"/>
                        </a:rPr>
                        <a:t> </a:t>
                      </a:r>
                      <a:endParaRPr lang="en-GB" sz="2400" b="0" dirty="0">
                        <a:solidFill>
                          <a:schemeClr val="tx1"/>
                        </a:solidFill>
                        <a:effectLst/>
                        <a:latin typeface="Myriad Pro" panose="020B0503030403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r>
                        <a:rPr lang="en-GB" sz="2400" b="0" dirty="0">
                          <a:solidFill>
                            <a:schemeClr val="tx1"/>
                          </a:solidFill>
                          <a:effectLst/>
                          <a:latin typeface="Myriad Pro" panose="020B0503030403020204" pitchFamily="34" charset="0"/>
                          <a:sym typeface="Wingdings" panose="05000000000000000000" pitchFamily="2" charset="2"/>
                        </a:rPr>
                        <a:t></a:t>
                      </a:r>
                      <a:r>
                        <a:rPr lang="en-GB" sz="2400" b="0" dirty="0">
                          <a:solidFill>
                            <a:schemeClr val="tx1"/>
                          </a:solidFill>
                          <a:effectLst/>
                          <a:latin typeface="Myriad Pro" panose="020B0503030403020204" pitchFamily="34" charset="0"/>
                        </a:rPr>
                        <a:t> </a:t>
                      </a:r>
                      <a:r>
                        <a:rPr lang="en-GB" sz="2400" b="0" dirty="0">
                          <a:solidFill>
                            <a:schemeClr val="tx1"/>
                          </a:solidFill>
                          <a:effectLst/>
                          <a:latin typeface="Myriad Pro Semibold"/>
                        </a:rPr>
                        <a:t>or</a:t>
                      </a:r>
                      <a:r>
                        <a:rPr lang="en-GB" sz="2400" b="0" dirty="0">
                          <a:solidFill>
                            <a:schemeClr val="tx1"/>
                          </a:solidFill>
                          <a:effectLst/>
                          <a:latin typeface="Myriad Pro" panose="020B0503030403020204" pitchFamily="34" charset="0"/>
                        </a:rPr>
                        <a:t> </a:t>
                      </a:r>
                      <a:r>
                        <a:rPr lang="en-GB" sz="2400" b="0" dirty="0">
                          <a:solidFill>
                            <a:schemeClr val="tx1"/>
                          </a:solidFill>
                          <a:effectLst/>
                          <a:latin typeface="Myriad Pro" panose="020B0503030403020204" pitchFamily="34" charset="0"/>
                          <a:sym typeface="Wingdings" panose="05000000000000000000" pitchFamily="2" charset="2"/>
                        </a:rPr>
                        <a:t></a:t>
                      </a:r>
                      <a:endParaRPr lang="en-GB" sz="2400" b="0" dirty="0">
                        <a:solidFill>
                          <a:schemeClr val="tx1"/>
                        </a:solidFill>
                        <a:effectLst/>
                        <a:latin typeface="Myriad Pro" panose="020B0503030403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8E2E8"/>
                    </a:solidFill>
                  </a:tcPr>
                </a:tc>
                <a:extLst>
                  <a:ext uri="{0D108BD9-81ED-4DB2-BD59-A6C34878D82A}">
                    <a16:rowId xmlns:a16="http://schemas.microsoft.com/office/drawing/2014/main" val="3568923989"/>
                  </a:ext>
                </a:extLst>
              </a:tr>
              <a:tr h="576000">
                <a:tc>
                  <a:txBody>
                    <a:bodyPr/>
                    <a:lstStyle/>
                    <a:p>
                      <a:pPr>
                        <a:spcBef>
                          <a:spcPts val="400"/>
                        </a:spcBef>
                        <a:spcAft>
                          <a:spcPts val="400"/>
                        </a:spcAft>
                      </a:pPr>
                      <a:r>
                        <a:rPr lang="en-GB" sz="2400" b="0" dirty="0">
                          <a:solidFill>
                            <a:schemeClr val="tx1"/>
                          </a:solidFill>
                          <a:effectLst/>
                          <a:latin typeface="Myriad Pro Semibold"/>
                        </a:rPr>
                        <a:t>101 + 99 = 100 + 100</a:t>
                      </a:r>
                      <a:endParaRPr lang="en-GB" sz="24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lang="en-GB" sz="2400" b="0" dirty="0">
                          <a:solidFill>
                            <a:schemeClr val="bg1"/>
                          </a:solidFill>
                          <a:effectLst/>
                          <a:latin typeface="Myriad Pro" panose="020B0503030403020204" pitchFamily="34" charset="0"/>
                        </a:rPr>
                        <a:t> </a:t>
                      </a:r>
                      <a:r>
                        <a:rPr kumimoji="0" lang="en-GB" sz="4000" b="0" i="0" u="none" strike="noStrike" kern="1200" cap="none" spc="0" normalizeH="0" baseline="0" noProof="0" dirty="0">
                          <a:ln>
                            <a:noFill/>
                          </a:ln>
                          <a:solidFill>
                            <a:schemeClr val="bg1"/>
                          </a:solidFill>
                          <a:effectLst/>
                          <a:uLnTx/>
                          <a:uFillTx/>
                          <a:latin typeface="Comic Sans MS" panose="030F0702030302020204" pitchFamily="66" charset="0"/>
                          <a:ea typeface="Myriad Pro Semibold" charset="0"/>
                          <a:cs typeface="Myriad Pro Semibold" charset="0"/>
                          <a:sym typeface="Wingdings" panose="05000000000000000000" pitchFamily="2" charset="2"/>
                        </a:rPr>
                        <a:t></a:t>
                      </a:r>
                      <a:endParaRPr kumimoji="0" lang="en-GB" sz="4000" b="0" i="0" u="none" strike="noStrike" kern="1200" cap="none" spc="0" normalizeH="0" baseline="0" noProof="0" dirty="0">
                        <a:ln>
                          <a:noFill/>
                        </a:ln>
                        <a:solidFill>
                          <a:schemeClr val="bg1"/>
                        </a:solidFill>
                        <a:effectLst/>
                        <a:uLnTx/>
                        <a:uFillTx/>
                        <a:latin typeface="Comic Sans MS" panose="030F0702030302020204" pitchFamily="66" charset="0"/>
                        <a:ea typeface="Myriad Pro Semibold" charset="0"/>
                        <a:cs typeface="Myriad Pro Semibold"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91684782"/>
                  </a:ext>
                </a:extLst>
              </a:tr>
              <a:tr h="576000">
                <a:tc>
                  <a:txBody>
                    <a:bodyPr/>
                    <a:lstStyle/>
                    <a:p>
                      <a:pPr>
                        <a:spcBef>
                          <a:spcPts val="400"/>
                        </a:spcBef>
                        <a:spcAft>
                          <a:spcPts val="400"/>
                        </a:spcAft>
                      </a:pPr>
                      <a:r>
                        <a:rPr lang="en-GB" sz="2400" b="0" dirty="0">
                          <a:solidFill>
                            <a:schemeClr val="tx1"/>
                          </a:solidFill>
                          <a:effectLst/>
                          <a:latin typeface="Myriad Pro Semibold"/>
                        </a:rPr>
                        <a:t>27 + 56 = 28 + 57</a:t>
                      </a:r>
                      <a:endParaRPr lang="en-GB" sz="24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lang="en-GB" sz="2400" b="0" dirty="0">
                          <a:solidFill>
                            <a:schemeClr val="bg1"/>
                          </a:solidFill>
                          <a:effectLst/>
                          <a:latin typeface="Myriad Pro" panose="020B0503030403020204" pitchFamily="34" charset="0"/>
                        </a:rPr>
                        <a:t> </a:t>
                      </a:r>
                      <a:r>
                        <a:rPr kumimoji="0" lang="en-GB" sz="4000" b="0" i="0" u="none" strike="noStrike" kern="1200" cap="none" spc="0" normalizeH="0" baseline="0" noProof="0" dirty="0">
                          <a:ln>
                            <a:noFill/>
                          </a:ln>
                          <a:solidFill>
                            <a:schemeClr val="bg1"/>
                          </a:solidFill>
                          <a:effectLst/>
                          <a:uLnTx/>
                          <a:uFillTx/>
                          <a:latin typeface="Comic Sans MS" panose="030F0702030302020204" pitchFamily="66" charset="0"/>
                          <a:ea typeface="Myriad Pro Semibold" charset="0"/>
                          <a:cs typeface="Myriad Pro Semibold" charset="0"/>
                          <a:sym typeface="Wingdings" panose="05000000000000000000" pitchFamily="2" charset="2"/>
                        </a:rPr>
                        <a:t></a:t>
                      </a:r>
                      <a:endParaRPr kumimoji="0" lang="en-GB" sz="4000" b="0" i="0" u="none" strike="noStrike" kern="1200" cap="none" spc="0" normalizeH="0" baseline="0" noProof="0" dirty="0">
                        <a:ln>
                          <a:noFill/>
                        </a:ln>
                        <a:solidFill>
                          <a:schemeClr val="bg1"/>
                        </a:solidFill>
                        <a:effectLst/>
                        <a:uLnTx/>
                        <a:uFillTx/>
                        <a:latin typeface="Comic Sans MS" panose="030F0702030302020204" pitchFamily="66" charset="0"/>
                        <a:ea typeface="Myriad Pro Semibold" charset="0"/>
                        <a:cs typeface="Myriad Pro Semibold"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97085320"/>
                  </a:ext>
                </a:extLst>
              </a:tr>
              <a:tr h="576000">
                <a:tc>
                  <a:txBody>
                    <a:bodyPr/>
                    <a:lstStyle/>
                    <a:p>
                      <a:pPr>
                        <a:spcBef>
                          <a:spcPts val="400"/>
                        </a:spcBef>
                        <a:spcAft>
                          <a:spcPts val="400"/>
                        </a:spcAft>
                      </a:pPr>
                      <a:r>
                        <a:rPr lang="en-GB" sz="2400" b="0" dirty="0">
                          <a:solidFill>
                            <a:schemeClr val="tx1"/>
                          </a:solidFill>
                          <a:effectLst/>
                          <a:latin typeface="Myriad Pro Semibold"/>
                        </a:rPr>
                        <a:t>248,000 + 564,000 = 148,000 + 464,000</a:t>
                      </a:r>
                      <a:endParaRPr lang="en-GB" sz="24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r>
                        <a:rPr lang="en-GB" sz="2400" b="0" dirty="0">
                          <a:solidFill>
                            <a:schemeClr val="bg1"/>
                          </a:solidFill>
                          <a:effectLst/>
                          <a:latin typeface="Myriad Pro" panose="020B0503030403020204" pitchFamily="34" charset="0"/>
                        </a:rPr>
                        <a:t> </a:t>
                      </a:r>
                      <a:r>
                        <a:rPr kumimoji="0" lang="en-GB" sz="4000" b="0" i="0" u="none" strike="noStrike" kern="1200" cap="none" spc="0" normalizeH="0" baseline="0" noProof="0" dirty="0">
                          <a:ln>
                            <a:noFill/>
                          </a:ln>
                          <a:solidFill>
                            <a:schemeClr val="bg1"/>
                          </a:solidFill>
                          <a:effectLst/>
                          <a:uLnTx/>
                          <a:uFillTx/>
                          <a:latin typeface="Comic Sans MS" panose="030F0702030302020204" pitchFamily="66" charset="0"/>
                          <a:ea typeface="Myriad Pro Semibold" charset="0"/>
                          <a:cs typeface="Myriad Pro Semibold" charset="0"/>
                          <a:sym typeface="Wingdings" panose="05000000000000000000" pitchFamily="2" charset="2"/>
                        </a:rPr>
                        <a:t></a:t>
                      </a:r>
                      <a:endParaRPr lang="en-GB" sz="2400" b="0" dirty="0">
                        <a:solidFill>
                          <a:schemeClr val="bg1"/>
                        </a:solidFill>
                        <a:effectLst/>
                        <a:latin typeface="Myriad Pro" panose="020B0503030403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97204694"/>
                  </a:ext>
                </a:extLst>
              </a:tr>
              <a:tr h="576000">
                <a:tc>
                  <a:txBody>
                    <a:bodyPr/>
                    <a:lstStyle/>
                    <a:p>
                      <a:pPr>
                        <a:spcBef>
                          <a:spcPts val="400"/>
                        </a:spcBef>
                        <a:spcAft>
                          <a:spcPts val="400"/>
                        </a:spcAft>
                      </a:pPr>
                      <a:r>
                        <a:rPr lang="en-GB" sz="2400" b="0" dirty="0">
                          <a:solidFill>
                            <a:schemeClr val="tx1"/>
                          </a:solidFill>
                          <a:effectLst/>
                          <a:latin typeface="Myriad Pro Semibold"/>
                        </a:rPr>
                        <a:t>0.27 + 0.56 = 0.23 + 0.6</a:t>
                      </a:r>
                      <a:endParaRPr lang="en-GB" sz="24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r>
                        <a:rPr lang="en-GB" sz="2400" b="0" dirty="0">
                          <a:solidFill>
                            <a:schemeClr val="bg1"/>
                          </a:solidFill>
                          <a:effectLst/>
                          <a:latin typeface="Myriad Pro" panose="020B0503030403020204" pitchFamily="34" charset="0"/>
                        </a:rPr>
                        <a:t> </a:t>
                      </a:r>
                      <a:r>
                        <a:rPr kumimoji="0" lang="en-GB" sz="4000" b="0" i="0" u="none" strike="noStrike" kern="1200" cap="none" spc="0" normalizeH="0" baseline="0" noProof="0" dirty="0">
                          <a:ln>
                            <a:noFill/>
                          </a:ln>
                          <a:solidFill>
                            <a:schemeClr val="bg1"/>
                          </a:solidFill>
                          <a:effectLst/>
                          <a:uLnTx/>
                          <a:uFillTx/>
                          <a:latin typeface="Comic Sans MS" panose="030F0702030302020204" pitchFamily="66" charset="0"/>
                          <a:ea typeface="Myriad Pro Semibold" charset="0"/>
                          <a:cs typeface="Myriad Pro Semibold" charset="0"/>
                          <a:sym typeface="Wingdings" panose="05000000000000000000" pitchFamily="2" charset="2"/>
                        </a:rPr>
                        <a:t></a:t>
                      </a:r>
                      <a:endParaRPr lang="en-GB" sz="2400" b="0" dirty="0">
                        <a:solidFill>
                          <a:schemeClr val="bg1"/>
                        </a:solidFill>
                        <a:effectLst/>
                        <a:latin typeface="Myriad Pro" panose="020B0503030403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64590618"/>
                  </a:ext>
                </a:extLst>
              </a:tr>
            </a:tbl>
          </a:graphicData>
        </a:graphic>
      </p:graphicFrame>
      <p:sp>
        <p:nvSpPr>
          <p:cNvPr id="4" name="TextBox 3">
            <a:extLst>
              <a:ext uri="{FF2B5EF4-FFF2-40B4-BE49-F238E27FC236}">
                <a16:creationId xmlns:a16="http://schemas.microsoft.com/office/drawing/2014/main" id="{BFB83BBA-D226-4297-910B-2CEA4F4BB0DD}"/>
              </a:ext>
            </a:extLst>
          </p:cNvPr>
          <p:cNvSpPr txBox="1"/>
          <p:nvPr/>
        </p:nvSpPr>
        <p:spPr bwMode="auto">
          <a:xfrm>
            <a:off x="8556549" y="3129352"/>
            <a:ext cx="510076" cy="707886"/>
          </a:xfrm>
          <a:prstGeom prst="rect">
            <a:avLst/>
          </a:prstGeom>
          <a:noFill/>
          <a:ln>
            <a:noFill/>
          </a:ln>
          <a:extLs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4000" dirty="0">
                <a:solidFill>
                  <a:srgbClr val="FF0000"/>
                </a:solidFill>
                <a:latin typeface="Comic Sans MS" panose="030F0702030302020204" pitchFamily="66" charset="0"/>
                <a:ea typeface="Myriad Pro Semibold" charset="0"/>
                <a:cs typeface="Myriad Pro Semibold" charset="0"/>
                <a:sym typeface="Wingdings" panose="05000000000000000000" pitchFamily="2" charset="2"/>
              </a:rPr>
              <a:t></a:t>
            </a:r>
            <a:endParaRPr lang="en-GB" sz="4000" dirty="0">
              <a:solidFill>
                <a:srgbClr val="FF0000"/>
              </a:solidFill>
              <a:latin typeface="Comic Sans MS" panose="030F0702030302020204" pitchFamily="66" charset="0"/>
              <a:ea typeface="Myriad Pro Semibold" charset="0"/>
              <a:cs typeface="Myriad Pro Semibold" charset="0"/>
            </a:endParaRPr>
          </a:p>
        </p:txBody>
      </p:sp>
      <p:sp>
        <p:nvSpPr>
          <p:cNvPr id="5" name="TextBox 4">
            <a:extLst>
              <a:ext uri="{FF2B5EF4-FFF2-40B4-BE49-F238E27FC236}">
                <a16:creationId xmlns:a16="http://schemas.microsoft.com/office/drawing/2014/main" id="{6C6F2863-8143-4F10-A3B8-C2ACBF4B6339}"/>
              </a:ext>
            </a:extLst>
          </p:cNvPr>
          <p:cNvSpPr txBox="1"/>
          <p:nvPr/>
        </p:nvSpPr>
        <p:spPr bwMode="auto">
          <a:xfrm>
            <a:off x="8518077" y="2519087"/>
            <a:ext cx="587020" cy="707886"/>
          </a:xfrm>
          <a:prstGeom prst="rect">
            <a:avLst/>
          </a:prstGeom>
          <a:noFill/>
          <a:ln>
            <a:noFill/>
          </a:ln>
          <a:extLs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4000" dirty="0">
                <a:solidFill>
                  <a:srgbClr val="00B050"/>
                </a:solidFill>
                <a:latin typeface="Comic Sans MS" panose="030F0702030302020204" pitchFamily="66" charset="0"/>
                <a:ea typeface="Myriad Pro Semibold" charset="0"/>
                <a:cs typeface="Myriad Pro Semibold" charset="0"/>
                <a:sym typeface="Wingdings" panose="05000000000000000000" pitchFamily="2" charset="2"/>
              </a:rPr>
              <a:t></a:t>
            </a:r>
            <a:endParaRPr lang="en-GB" sz="4000" dirty="0">
              <a:solidFill>
                <a:srgbClr val="00B050"/>
              </a:solidFill>
              <a:latin typeface="Comic Sans MS" panose="030F0702030302020204" pitchFamily="66" charset="0"/>
              <a:ea typeface="Myriad Pro Semibold" charset="0"/>
              <a:cs typeface="Myriad Pro Semibold" charset="0"/>
            </a:endParaRPr>
          </a:p>
        </p:txBody>
      </p:sp>
      <p:sp>
        <p:nvSpPr>
          <p:cNvPr id="6" name="TextBox 5">
            <a:extLst>
              <a:ext uri="{FF2B5EF4-FFF2-40B4-BE49-F238E27FC236}">
                <a16:creationId xmlns:a16="http://schemas.microsoft.com/office/drawing/2014/main" id="{8AC33B00-CEE6-49C4-AB9D-FB1320E3EFC5}"/>
              </a:ext>
            </a:extLst>
          </p:cNvPr>
          <p:cNvSpPr txBox="1"/>
          <p:nvPr/>
        </p:nvSpPr>
        <p:spPr bwMode="auto">
          <a:xfrm>
            <a:off x="8518077" y="4348437"/>
            <a:ext cx="587020" cy="707886"/>
          </a:xfrm>
          <a:prstGeom prst="rect">
            <a:avLst/>
          </a:prstGeom>
          <a:noFill/>
          <a:ln>
            <a:noFill/>
          </a:ln>
          <a:extLs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4000" dirty="0">
                <a:solidFill>
                  <a:srgbClr val="00B050"/>
                </a:solidFill>
                <a:latin typeface="Comic Sans MS" panose="030F0702030302020204" pitchFamily="66" charset="0"/>
                <a:ea typeface="Myriad Pro Semibold" charset="0"/>
                <a:cs typeface="Myriad Pro Semibold" charset="0"/>
                <a:sym typeface="Wingdings" panose="05000000000000000000" pitchFamily="2" charset="2"/>
              </a:rPr>
              <a:t></a:t>
            </a:r>
            <a:endParaRPr lang="en-GB" sz="4000" dirty="0">
              <a:solidFill>
                <a:srgbClr val="00B050"/>
              </a:solidFill>
              <a:latin typeface="Comic Sans MS" panose="030F0702030302020204" pitchFamily="66" charset="0"/>
              <a:ea typeface="Myriad Pro Semibold" charset="0"/>
              <a:cs typeface="Myriad Pro Semibold" charset="0"/>
            </a:endParaRPr>
          </a:p>
        </p:txBody>
      </p:sp>
      <p:sp>
        <p:nvSpPr>
          <p:cNvPr id="9" name="TextBox 8">
            <a:extLst>
              <a:ext uri="{FF2B5EF4-FFF2-40B4-BE49-F238E27FC236}">
                <a16:creationId xmlns:a16="http://schemas.microsoft.com/office/drawing/2014/main" id="{F3376E9A-3A3F-4987-92B5-D345C946118F}"/>
              </a:ext>
            </a:extLst>
          </p:cNvPr>
          <p:cNvSpPr txBox="1"/>
          <p:nvPr/>
        </p:nvSpPr>
        <p:spPr bwMode="auto">
          <a:xfrm>
            <a:off x="8556549" y="3741131"/>
            <a:ext cx="510076" cy="707886"/>
          </a:xfrm>
          <a:prstGeom prst="rect">
            <a:avLst/>
          </a:prstGeom>
          <a:noFill/>
          <a:ln>
            <a:noFill/>
          </a:ln>
          <a:extLs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4000" dirty="0">
                <a:solidFill>
                  <a:srgbClr val="FF0000"/>
                </a:solidFill>
                <a:latin typeface="Comic Sans MS" panose="030F0702030302020204" pitchFamily="66" charset="0"/>
                <a:ea typeface="Myriad Pro Semibold" charset="0"/>
                <a:cs typeface="Myriad Pro Semibold" charset="0"/>
                <a:sym typeface="Wingdings" panose="05000000000000000000" pitchFamily="2" charset="2"/>
              </a:rPr>
              <a:t></a:t>
            </a:r>
            <a:endParaRPr lang="en-GB" sz="4000" dirty="0">
              <a:solidFill>
                <a:srgbClr val="FF0000"/>
              </a:solidFill>
              <a:latin typeface="Comic Sans MS" panose="030F0702030302020204" pitchFamily="66" charset="0"/>
              <a:ea typeface="Myriad Pro Semibold" charset="0"/>
              <a:cs typeface="Myriad Pro Semibold" charset="0"/>
            </a:endParaRPr>
          </a:p>
        </p:txBody>
      </p:sp>
    </p:spTree>
    <p:extLst>
      <p:ext uri="{BB962C8B-B14F-4D97-AF65-F5344CB8AC3E}">
        <p14:creationId xmlns:p14="http://schemas.microsoft.com/office/powerpoint/2010/main" val="33538168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6, Unit 1, Learning Outcome 1</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3167781350"/>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1</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explain how a combination of different parts can be equivalent to the same whole and can represent this in an expression</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3432989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1.29 Equivalence and compensation – step 1:10</a:t>
            </a:r>
          </a:p>
        </p:txBody>
      </p:sp>
      <p:pic>
        <p:nvPicPr>
          <p:cNvPr id="4" name="Picture 3" descr="A close up of a logo  Description generated with very high confidence">
            <a:extLst>
              <a:ext uri="{FF2B5EF4-FFF2-40B4-BE49-F238E27FC236}">
                <a16:creationId xmlns:a16="http://schemas.microsoft.com/office/drawing/2014/main" id="{CC68ED41-8ABA-4E7E-81F5-F41F3398E33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28456" y="1393946"/>
            <a:ext cx="6135088" cy="4070108"/>
          </a:xfrm>
          <a:prstGeom prst="rect">
            <a:avLst/>
          </a:prstGeom>
        </p:spPr>
      </p:pic>
      <p:sp>
        <p:nvSpPr>
          <p:cNvPr id="5" name="TextBox 4">
            <a:extLst>
              <a:ext uri="{FF2B5EF4-FFF2-40B4-BE49-F238E27FC236}">
                <a16:creationId xmlns:a16="http://schemas.microsoft.com/office/drawing/2014/main" id="{7CFFE375-4978-4BA8-BCA2-697BA65961B9}"/>
              </a:ext>
            </a:extLst>
          </p:cNvPr>
          <p:cNvSpPr txBox="1"/>
          <p:nvPr/>
        </p:nvSpPr>
        <p:spPr bwMode="auto">
          <a:xfrm>
            <a:off x="3166268" y="1528218"/>
            <a:ext cx="91884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Arial" panose="020B0604020202020204" pitchFamily="34" charset="0"/>
              </a:rPr>
              <a:t>0.525</a:t>
            </a:r>
            <a:endParaRPr lang="en-GB" sz="2400" dirty="0">
              <a:latin typeface="Myriad Pro Semibold"/>
              <a:ea typeface="Myriad Pro Semibold" charset="0"/>
              <a:cs typeface="Myriad Pro Semibold" charset="0"/>
            </a:endParaRPr>
          </a:p>
        </p:txBody>
      </p:sp>
    </p:spTree>
    <p:extLst>
      <p:ext uri="{BB962C8B-B14F-4D97-AF65-F5344CB8AC3E}">
        <p14:creationId xmlns:p14="http://schemas.microsoft.com/office/powerpoint/2010/main" val="3636449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EDAE78-2297-4C93-80B1-839F45DB3455}"/>
              </a:ext>
            </a:extLst>
          </p:cNvPr>
          <p:cNvSpPr>
            <a:spLocks noGrp="1"/>
          </p:cNvSpPr>
          <p:nvPr>
            <p:ph type="title"/>
          </p:nvPr>
        </p:nvSpPr>
        <p:spPr/>
        <p:txBody>
          <a:bodyPr/>
          <a:lstStyle/>
          <a:p>
            <a:r>
              <a:rPr lang="en-GB" dirty="0"/>
              <a:t>6AS/MD-2 Derive related calculations</a:t>
            </a:r>
          </a:p>
        </p:txBody>
      </p:sp>
      <p:sp>
        <p:nvSpPr>
          <p:cNvPr id="6" name="TextBox 5">
            <a:extLst>
              <a:ext uri="{FF2B5EF4-FFF2-40B4-BE49-F238E27FC236}">
                <a16:creationId xmlns:a16="http://schemas.microsoft.com/office/drawing/2014/main" id="{DA728999-DAFF-4A71-A141-321439EFE6C9}"/>
              </a:ext>
            </a:extLst>
          </p:cNvPr>
          <p:cNvSpPr txBox="1"/>
          <p:nvPr/>
        </p:nvSpPr>
        <p:spPr>
          <a:xfrm>
            <a:off x="1271464" y="2017538"/>
            <a:ext cx="4220542" cy="584775"/>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14.8 + 7.6 = 22.4</a:t>
            </a:r>
          </a:p>
        </p:txBody>
      </p:sp>
      <p:sp>
        <p:nvSpPr>
          <p:cNvPr id="7" name="Rectangle 4"/>
          <p:cNvSpPr>
            <a:spLocks noChangeArrowheads="1"/>
          </p:cNvSpPr>
          <p:nvPr/>
        </p:nvSpPr>
        <p:spPr bwMode="auto">
          <a:xfrm>
            <a:off x="1524001" y="383401"/>
            <a:ext cx="184731"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br>
              <a:rPr kumimoji="0" lang="en-GB" altLang="en-US" sz="1200" b="0" i="0" u="none" strike="noStrike" kern="1200" cap="none" spc="0" normalizeH="0" baseline="0" noProof="0">
                <a:ln>
                  <a:noFill/>
                </a:ln>
                <a:solidFill>
                  <a:srgbClr val="0D0D0D"/>
                </a:solidFill>
                <a:effectLst/>
                <a:uLnTx/>
                <a:uFillTx/>
                <a:latin typeface="Arial" panose="020B0604020202020204" pitchFamily="34" charset="0"/>
                <a:ea typeface="Malgun Gothic" panose="020B0503020000020004" pitchFamily="34" charset="-127"/>
                <a:cs typeface="Arial" panose="020B0604020202020204" pitchFamily="34" charset="0"/>
              </a:rPr>
            </a:br>
            <a:endParaRPr kumimoji="0" lang="en-GB" altLang="en-US" sz="28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8" name="TextBox 7">
            <a:extLst>
              <a:ext uri="{FF2B5EF4-FFF2-40B4-BE49-F238E27FC236}">
                <a16:creationId xmlns:a16="http://schemas.microsoft.com/office/drawing/2014/main" id="{8C488E6A-83BD-4490-AD6C-C0C51536FB8D}"/>
              </a:ext>
            </a:extLst>
          </p:cNvPr>
          <p:cNvSpPr txBox="1"/>
          <p:nvPr/>
        </p:nvSpPr>
        <p:spPr>
          <a:xfrm>
            <a:off x="1271464" y="3097587"/>
            <a:ext cx="4920548" cy="584775"/>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12.8 +          = 22.4</a:t>
            </a:r>
          </a:p>
        </p:txBody>
      </p:sp>
      <p:sp>
        <p:nvSpPr>
          <p:cNvPr id="3" name="Rectangle 2">
            <a:extLst>
              <a:ext uri="{FF2B5EF4-FFF2-40B4-BE49-F238E27FC236}">
                <a16:creationId xmlns:a16="http://schemas.microsoft.com/office/drawing/2014/main" id="{B4B0EEF3-2782-411A-B824-F1676674D6D2}"/>
              </a:ext>
            </a:extLst>
          </p:cNvPr>
          <p:cNvSpPr/>
          <p:nvPr/>
        </p:nvSpPr>
        <p:spPr bwMode="auto">
          <a:xfrm>
            <a:off x="2592419" y="3097587"/>
            <a:ext cx="848434" cy="641526"/>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solidFill>
                  <a:sysClr val="windowText" lastClr="000000"/>
                </a:solidFill>
              </a:ln>
              <a:solidFill>
                <a:srgbClr val="000000"/>
              </a:solidFill>
              <a:effectLst/>
              <a:uLnTx/>
              <a:uFillTx/>
              <a:latin typeface="Arial" charset="0"/>
              <a:ea typeface="+mn-ea"/>
              <a:cs typeface="+mn-cs"/>
            </a:endParaRPr>
          </a:p>
        </p:txBody>
      </p:sp>
      <p:sp>
        <p:nvSpPr>
          <p:cNvPr id="9" name="TextBox 8">
            <a:extLst>
              <a:ext uri="{FF2B5EF4-FFF2-40B4-BE49-F238E27FC236}">
                <a16:creationId xmlns:a16="http://schemas.microsoft.com/office/drawing/2014/main" id="{7EF6476A-29BA-41F3-926F-20A5B913D6A6}"/>
              </a:ext>
            </a:extLst>
          </p:cNvPr>
          <p:cNvSpPr txBox="1"/>
          <p:nvPr/>
        </p:nvSpPr>
        <p:spPr>
          <a:xfrm>
            <a:off x="1271463" y="4234387"/>
            <a:ext cx="4681341" cy="584775"/>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12.8 +  9.6   = 22.4</a:t>
            </a:r>
          </a:p>
        </p:txBody>
      </p:sp>
      <p:sp>
        <p:nvSpPr>
          <p:cNvPr id="10" name="Rectangle 9">
            <a:extLst>
              <a:ext uri="{FF2B5EF4-FFF2-40B4-BE49-F238E27FC236}">
                <a16:creationId xmlns:a16="http://schemas.microsoft.com/office/drawing/2014/main" id="{58951837-B3EC-4729-AEE8-2403C3A76949}"/>
              </a:ext>
            </a:extLst>
          </p:cNvPr>
          <p:cNvSpPr/>
          <p:nvPr/>
        </p:nvSpPr>
        <p:spPr bwMode="auto">
          <a:xfrm>
            <a:off x="2592419" y="4234387"/>
            <a:ext cx="848434" cy="641526"/>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solidFill>
                  <a:sysClr val="windowText" lastClr="000000"/>
                </a:solidFill>
              </a:ln>
              <a:solidFill>
                <a:srgbClr val="000000"/>
              </a:solidFill>
              <a:effectLst/>
              <a:uLnTx/>
              <a:uFillTx/>
              <a:latin typeface="Arial" charset="0"/>
              <a:ea typeface="+mn-ea"/>
              <a:cs typeface="+mn-cs"/>
            </a:endParaRPr>
          </a:p>
        </p:txBody>
      </p:sp>
      <p:sp>
        <p:nvSpPr>
          <p:cNvPr id="5" name="Content Placeholder 2">
            <a:extLst>
              <a:ext uri="{FF2B5EF4-FFF2-40B4-BE49-F238E27FC236}">
                <a16:creationId xmlns:a16="http://schemas.microsoft.com/office/drawing/2014/main" id="{263F09DD-6A88-491D-BE08-FC1FA8CE1754}"/>
              </a:ext>
            </a:extLst>
          </p:cNvPr>
          <p:cNvSpPr txBox="1">
            <a:spLocks/>
          </p:cNvSpPr>
          <p:nvPr/>
        </p:nvSpPr>
        <p:spPr>
          <a:xfrm>
            <a:off x="6192012" y="1557338"/>
            <a:ext cx="5390389"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Use the first calculation to derive the missing term in the second calculation.</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Explain your reasoning.</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custDataLst>
      <p:tags r:id="rId1"/>
    </p:custDataLst>
    <p:extLst>
      <p:ext uri="{BB962C8B-B14F-4D97-AF65-F5344CB8AC3E}">
        <p14:creationId xmlns:p14="http://schemas.microsoft.com/office/powerpoint/2010/main" val="35663666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 grpId="0" animBg="1"/>
      <p:bldP spid="9" grpId="0"/>
      <p:bldP spid="10" grpId="0"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6, Unit 1, Learning Outcome 12</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1180927237"/>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12</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use the ‘same sum’ rule to balance equations</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0649017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6, Unit 1, Learning Outcome 12</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3"/>
              </a:rPr>
              <a:t>1.29 Using equivalence and the compensation category to calculate</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2523573943"/>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1:5 – 1:7 &amp; 1:10</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7-9 &amp; 11-12</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4"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10" name="Picture Placeholder 9" descr="A picture containing text  Description automatically generated">
            <a:extLst>
              <a:ext uri="{FF2B5EF4-FFF2-40B4-BE49-F238E27FC236}">
                <a16:creationId xmlns:a16="http://schemas.microsoft.com/office/drawing/2014/main" id="{96CB3017-4620-4465-BCF5-EAF71C596A98}"/>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222" b="222"/>
          <a:stretch>
            <a:fillRect/>
          </a:stretch>
        </p:blipFill>
        <p:spPr/>
      </p:pic>
    </p:spTree>
    <p:extLst>
      <p:ext uri="{BB962C8B-B14F-4D97-AF65-F5344CB8AC3E}">
        <p14:creationId xmlns:p14="http://schemas.microsoft.com/office/powerpoint/2010/main" val="151790658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1.29 Equivalence and compensation – step 1:5</a:t>
            </a:r>
          </a:p>
        </p:txBody>
      </p:sp>
      <p:pic>
        <p:nvPicPr>
          <p:cNvPr id="8" name="Picture 7">
            <a:extLst>
              <a:ext uri="{FF2B5EF4-FFF2-40B4-BE49-F238E27FC236}">
                <a16:creationId xmlns:a16="http://schemas.microsoft.com/office/drawing/2014/main" id="{E28F7720-C8AA-421A-8366-900680629C4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54744" y="3219884"/>
            <a:ext cx="690571" cy="418233"/>
          </a:xfrm>
          <a:prstGeom prst="rect">
            <a:avLst/>
          </a:prstGeom>
        </p:spPr>
      </p:pic>
      <p:pic>
        <p:nvPicPr>
          <p:cNvPr id="6" name="Picture 5">
            <a:extLst>
              <a:ext uri="{FF2B5EF4-FFF2-40B4-BE49-F238E27FC236}">
                <a16:creationId xmlns:a16="http://schemas.microsoft.com/office/drawing/2014/main" id="{7FED8A0B-9850-4DD0-A7FB-95FB1377A17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20331" y="2636912"/>
            <a:ext cx="3151341" cy="2314872"/>
          </a:xfrm>
          <a:prstGeom prst="rect">
            <a:avLst/>
          </a:prstGeom>
        </p:spPr>
      </p:pic>
      <p:sp>
        <p:nvSpPr>
          <p:cNvPr id="5" name="TextBox 4">
            <a:extLst>
              <a:ext uri="{FF2B5EF4-FFF2-40B4-BE49-F238E27FC236}">
                <a16:creationId xmlns:a16="http://schemas.microsoft.com/office/drawing/2014/main" id="{03D6E506-E159-4EDF-8489-8674A6207DCB}"/>
              </a:ext>
            </a:extLst>
          </p:cNvPr>
          <p:cNvSpPr txBox="1"/>
          <p:nvPr/>
        </p:nvSpPr>
        <p:spPr bwMode="auto">
          <a:xfrm>
            <a:off x="5725547" y="4258841"/>
            <a:ext cx="74090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45</a:t>
            </a:r>
            <a:r>
              <a:rPr lang="en-GB" sz="1200" dirty="0">
                <a:latin typeface="Myriad Pro Semibold"/>
                <a:ea typeface="Myriad Pro Semibold" charset="0"/>
                <a:cs typeface="Myriad Pro Semibold" charset="0"/>
              </a:rPr>
              <a:t> </a:t>
            </a:r>
            <a:r>
              <a:rPr lang="en-GB" sz="2400" dirty="0">
                <a:latin typeface="Myriad Pro Semibold"/>
                <a:ea typeface="Myriad Pro Semibold" charset="0"/>
                <a:cs typeface="Myriad Pro Semibold" charset="0"/>
              </a:rPr>
              <a:t>g</a:t>
            </a:r>
          </a:p>
        </p:txBody>
      </p:sp>
    </p:spTree>
    <p:extLst>
      <p:ext uri="{BB962C8B-B14F-4D97-AF65-F5344CB8AC3E}">
        <p14:creationId xmlns:p14="http://schemas.microsoft.com/office/powerpoint/2010/main" val="7483808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4" presetClass="path" presetSubtype="0" fill="hold" nodeType="clickEffect">
                                  <p:stCondLst>
                                    <p:cond delay="100"/>
                                  </p:stCondLst>
                                  <p:childTnLst>
                                    <p:animMotion origin="layout" path="M 3.75E-6 -4.44444E-6 C 0.01354 -0.03842 0.00169 -0.07523 0.01523 -0.11273 C 0.02369 -0.13842 0.05494 -0.1537 0.07591 -0.1537 C 0.09635 -0.1537 0.13033 -0.14027 0.13893 -0.11412 C 0.15273 -0.07662 0.14583 -0.0868 0.15351 -0.04791 " pathEditMode="relative" rAng="0" ptsTypes="AAAAA">
                                      <p:cBhvr>
                                        <p:cTn id="6" dur="2250" fill="hold"/>
                                        <p:tgtEl>
                                          <p:spTgt spid="8"/>
                                        </p:tgtEl>
                                        <p:attrNameLst>
                                          <p:attrName>ppt_x</p:attrName>
                                          <p:attrName>ppt_y</p:attrName>
                                        </p:attrNameLst>
                                      </p:cBhvr>
                                      <p:rCtr x="7669" y="-7685"/>
                                    </p:animMotion>
                                  </p:childTnLst>
                                </p:cTn>
                              </p:par>
                              <p:par>
                                <p:cTn id="7" presetID="10" presetClass="exit" presetSubtype="0" fill="hold" nodeType="withEffect">
                                  <p:stCondLst>
                                    <p:cond delay="2250"/>
                                  </p:stCondLst>
                                  <p:childTnLst>
                                    <p:animEffect transition="out" filter="fade">
                                      <p:cBhvr>
                                        <p:cTn id="8" dur="250"/>
                                        <p:tgtEl>
                                          <p:spTgt spid="8"/>
                                        </p:tgtEl>
                                      </p:cBhvr>
                                    </p:animEffect>
                                    <p:set>
                                      <p:cBhvr>
                                        <p:cTn id="9" dur="1" fill="hold">
                                          <p:stCondLst>
                                            <p:cond delay="24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1.29 Equivalence and compensation – step 1:5</a:t>
            </a:r>
          </a:p>
        </p:txBody>
      </p:sp>
      <p:pic>
        <p:nvPicPr>
          <p:cNvPr id="5" name="Picture 4">
            <a:extLst>
              <a:ext uri="{FF2B5EF4-FFF2-40B4-BE49-F238E27FC236}">
                <a16:creationId xmlns:a16="http://schemas.microsoft.com/office/drawing/2014/main" id="{DA895964-0123-4ED1-8FE6-0F113F6E2F9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30014" y="3067420"/>
            <a:ext cx="690571" cy="418233"/>
          </a:xfrm>
          <a:prstGeom prst="rect">
            <a:avLst/>
          </a:prstGeom>
        </p:spPr>
      </p:pic>
      <p:pic>
        <p:nvPicPr>
          <p:cNvPr id="6" name="Picture 5">
            <a:extLst>
              <a:ext uri="{FF2B5EF4-FFF2-40B4-BE49-F238E27FC236}">
                <a16:creationId xmlns:a16="http://schemas.microsoft.com/office/drawing/2014/main" id="{80139419-D02D-43C0-81FB-48DE7292A0A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95601" y="2484448"/>
            <a:ext cx="3151341" cy="2314872"/>
          </a:xfrm>
          <a:prstGeom prst="rect">
            <a:avLst/>
          </a:prstGeom>
        </p:spPr>
      </p:pic>
      <p:sp>
        <p:nvSpPr>
          <p:cNvPr id="9" name="TextBox 8">
            <a:extLst>
              <a:ext uri="{FF2B5EF4-FFF2-40B4-BE49-F238E27FC236}">
                <a16:creationId xmlns:a16="http://schemas.microsoft.com/office/drawing/2014/main" id="{557F92C9-755F-47F8-A290-F3CC54766919}"/>
              </a:ext>
            </a:extLst>
          </p:cNvPr>
          <p:cNvSpPr txBox="1"/>
          <p:nvPr/>
        </p:nvSpPr>
        <p:spPr bwMode="auto">
          <a:xfrm>
            <a:off x="2747075" y="3180220"/>
            <a:ext cx="74090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30</a:t>
            </a:r>
            <a:r>
              <a:rPr lang="en-GB" sz="1200" dirty="0">
                <a:latin typeface="Myriad Pro Semibold"/>
                <a:ea typeface="Myriad Pro Semibold" charset="0"/>
                <a:cs typeface="Myriad Pro Semibold" charset="0"/>
              </a:rPr>
              <a:t> </a:t>
            </a:r>
            <a:r>
              <a:rPr lang="en-GB" sz="2400" dirty="0">
                <a:latin typeface="Myriad Pro Semibold"/>
                <a:ea typeface="Myriad Pro Semibold" charset="0"/>
                <a:cs typeface="Myriad Pro Semibold" charset="0"/>
              </a:rPr>
              <a:t>g</a:t>
            </a:r>
          </a:p>
        </p:txBody>
      </p:sp>
      <p:sp>
        <p:nvSpPr>
          <p:cNvPr id="10" name="TextBox 9">
            <a:extLst>
              <a:ext uri="{FF2B5EF4-FFF2-40B4-BE49-F238E27FC236}">
                <a16:creationId xmlns:a16="http://schemas.microsoft.com/office/drawing/2014/main" id="{7F9F7B3B-95AA-443C-972B-33FFF693A4C1}"/>
              </a:ext>
            </a:extLst>
          </p:cNvPr>
          <p:cNvSpPr txBox="1"/>
          <p:nvPr/>
        </p:nvSpPr>
        <p:spPr bwMode="auto">
          <a:xfrm>
            <a:off x="4614923" y="3180220"/>
            <a:ext cx="74090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15</a:t>
            </a:r>
            <a:r>
              <a:rPr lang="en-GB" sz="1200" dirty="0">
                <a:latin typeface="Myriad Pro Semibold"/>
                <a:ea typeface="Myriad Pro Semibold" charset="0"/>
                <a:cs typeface="Myriad Pro Semibold" charset="0"/>
              </a:rPr>
              <a:t> </a:t>
            </a:r>
            <a:r>
              <a:rPr lang="en-GB" sz="2400" dirty="0">
                <a:latin typeface="Myriad Pro Semibold"/>
                <a:ea typeface="Myriad Pro Semibold" charset="0"/>
                <a:cs typeface="Myriad Pro Semibold" charset="0"/>
              </a:rPr>
              <a:t>g</a:t>
            </a:r>
          </a:p>
        </p:txBody>
      </p:sp>
      <p:sp>
        <p:nvSpPr>
          <p:cNvPr id="11" name="TextBox 10">
            <a:extLst>
              <a:ext uri="{FF2B5EF4-FFF2-40B4-BE49-F238E27FC236}">
                <a16:creationId xmlns:a16="http://schemas.microsoft.com/office/drawing/2014/main" id="{7503CC6D-AE57-4724-8166-D2AD2B5D8E54}"/>
              </a:ext>
            </a:extLst>
          </p:cNvPr>
          <p:cNvSpPr txBox="1"/>
          <p:nvPr/>
        </p:nvSpPr>
        <p:spPr bwMode="auto">
          <a:xfrm>
            <a:off x="3784172" y="981593"/>
            <a:ext cx="57419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5</a:t>
            </a:r>
            <a:r>
              <a:rPr lang="en-GB" sz="1200" dirty="0">
                <a:latin typeface="Myriad Pro Semibold"/>
                <a:ea typeface="Myriad Pro Semibold" charset="0"/>
                <a:cs typeface="Myriad Pro Semibold" charset="0"/>
              </a:rPr>
              <a:t> </a:t>
            </a:r>
            <a:r>
              <a:rPr lang="en-GB" sz="2400" dirty="0">
                <a:latin typeface="Myriad Pro Semibold"/>
                <a:ea typeface="Myriad Pro Semibold" charset="0"/>
                <a:cs typeface="Myriad Pro Semibold" charset="0"/>
              </a:rPr>
              <a:t>g</a:t>
            </a:r>
          </a:p>
        </p:txBody>
      </p:sp>
      <p:sp>
        <p:nvSpPr>
          <p:cNvPr id="19" name="TextBox 18">
            <a:extLst>
              <a:ext uri="{FF2B5EF4-FFF2-40B4-BE49-F238E27FC236}">
                <a16:creationId xmlns:a16="http://schemas.microsoft.com/office/drawing/2014/main" id="{291BE60B-6A8C-4A01-A327-3280E23FA8F6}"/>
              </a:ext>
            </a:extLst>
          </p:cNvPr>
          <p:cNvSpPr txBox="1"/>
          <p:nvPr/>
        </p:nvSpPr>
        <p:spPr bwMode="auto">
          <a:xfrm>
            <a:off x="6115497" y="3517981"/>
            <a:ext cx="64633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Arial" panose="020B0604020202020204" pitchFamily="34" charset="0"/>
              </a:rPr>
              <a:t>− 5</a:t>
            </a:r>
            <a:endParaRPr lang="en-GB" sz="2400" dirty="0">
              <a:latin typeface="Myriad Pro Semibold"/>
              <a:ea typeface="Myriad Pro Semibold" charset="0"/>
              <a:cs typeface="Myriad Pro Semibold" charset="0"/>
            </a:endParaRPr>
          </a:p>
        </p:txBody>
      </p:sp>
      <p:sp>
        <p:nvSpPr>
          <p:cNvPr id="20" name="TextBox 19">
            <a:extLst>
              <a:ext uri="{FF2B5EF4-FFF2-40B4-BE49-F238E27FC236}">
                <a16:creationId xmlns:a16="http://schemas.microsoft.com/office/drawing/2014/main" id="{391AA491-4A78-4E1A-A10D-49DC6BE0B27B}"/>
              </a:ext>
            </a:extLst>
          </p:cNvPr>
          <p:cNvSpPr txBox="1"/>
          <p:nvPr/>
        </p:nvSpPr>
        <p:spPr bwMode="auto">
          <a:xfrm>
            <a:off x="8181436" y="3517981"/>
            <a:ext cx="6463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Arial" panose="020B0604020202020204" pitchFamily="34" charset="0"/>
              </a:rPr>
              <a:t>+ 5</a:t>
            </a:r>
            <a:endParaRPr lang="en-GB" sz="2400" dirty="0">
              <a:latin typeface="Myriad Pro Semibold"/>
              <a:ea typeface="Myriad Pro Semibold" charset="0"/>
              <a:cs typeface="Myriad Pro Semibold" charset="0"/>
            </a:endParaRPr>
          </a:p>
        </p:txBody>
      </p:sp>
      <p:grpSp>
        <p:nvGrpSpPr>
          <p:cNvPr id="29" name="Group 28">
            <a:extLst>
              <a:ext uri="{FF2B5EF4-FFF2-40B4-BE49-F238E27FC236}">
                <a16:creationId xmlns:a16="http://schemas.microsoft.com/office/drawing/2014/main" id="{38F8F196-580E-4BBF-A1D3-43EBC47E08CA}"/>
              </a:ext>
            </a:extLst>
          </p:cNvPr>
          <p:cNvGrpSpPr/>
          <p:nvPr/>
        </p:nvGrpSpPr>
        <p:grpSpPr>
          <a:xfrm>
            <a:off x="6546904" y="4551512"/>
            <a:ext cx="3283895" cy="461665"/>
            <a:chOff x="5022903" y="4551511"/>
            <a:chExt cx="3283895" cy="461665"/>
          </a:xfrm>
        </p:grpSpPr>
        <p:sp>
          <p:nvSpPr>
            <p:cNvPr id="13" name="TextBox 12">
              <a:extLst>
                <a:ext uri="{FF2B5EF4-FFF2-40B4-BE49-F238E27FC236}">
                  <a16:creationId xmlns:a16="http://schemas.microsoft.com/office/drawing/2014/main" id="{F2911298-60A2-49AB-9B44-1D0A1AA949E6}"/>
                </a:ext>
              </a:extLst>
            </p:cNvPr>
            <p:cNvSpPr txBox="1"/>
            <p:nvPr/>
          </p:nvSpPr>
          <p:spPr bwMode="auto">
            <a:xfrm>
              <a:off x="5776070" y="4551511"/>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a:t>
              </a:r>
            </a:p>
          </p:txBody>
        </p:sp>
        <p:sp>
          <p:nvSpPr>
            <p:cNvPr id="16" name="TextBox 15">
              <a:extLst>
                <a:ext uri="{FF2B5EF4-FFF2-40B4-BE49-F238E27FC236}">
                  <a16:creationId xmlns:a16="http://schemas.microsoft.com/office/drawing/2014/main" id="{6D435226-8191-42B7-8D4C-5870FACD6FEB}"/>
                </a:ext>
              </a:extLst>
            </p:cNvPr>
            <p:cNvSpPr txBox="1"/>
            <p:nvPr/>
          </p:nvSpPr>
          <p:spPr bwMode="auto">
            <a:xfrm>
              <a:off x="7788707" y="4551511"/>
              <a:ext cx="51809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45</a:t>
              </a:r>
            </a:p>
          </p:txBody>
        </p:sp>
        <p:sp>
          <p:nvSpPr>
            <p:cNvPr id="17" name="TextBox 16">
              <a:extLst>
                <a:ext uri="{FF2B5EF4-FFF2-40B4-BE49-F238E27FC236}">
                  <a16:creationId xmlns:a16="http://schemas.microsoft.com/office/drawing/2014/main" id="{EFF54CDB-48CB-4979-A04A-FF4C62EA89E7}"/>
                </a:ext>
              </a:extLst>
            </p:cNvPr>
            <p:cNvSpPr txBox="1"/>
            <p:nvPr/>
          </p:nvSpPr>
          <p:spPr bwMode="auto">
            <a:xfrm>
              <a:off x="6405806" y="4551511"/>
              <a:ext cx="51809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15</a:t>
              </a:r>
            </a:p>
          </p:txBody>
        </p:sp>
        <p:sp>
          <p:nvSpPr>
            <p:cNvPr id="18" name="TextBox 17">
              <a:extLst>
                <a:ext uri="{FF2B5EF4-FFF2-40B4-BE49-F238E27FC236}">
                  <a16:creationId xmlns:a16="http://schemas.microsoft.com/office/drawing/2014/main" id="{97148C5D-74CC-4171-B521-342371820813}"/>
                </a:ext>
              </a:extLst>
            </p:cNvPr>
            <p:cNvSpPr txBox="1"/>
            <p:nvPr/>
          </p:nvSpPr>
          <p:spPr bwMode="auto">
            <a:xfrm>
              <a:off x="5022903" y="4551511"/>
              <a:ext cx="51809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30</a:t>
              </a:r>
            </a:p>
          </p:txBody>
        </p:sp>
        <p:sp>
          <p:nvSpPr>
            <p:cNvPr id="21" name="TextBox 20">
              <a:extLst>
                <a:ext uri="{FF2B5EF4-FFF2-40B4-BE49-F238E27FC236}">
                  <a16:creationId xmlns:a16="http://schemas.microsoft.com/office/drawing/2014/main" id="{71482B1A-9B2F-4D4B-9D48-181E30C725AF}"/>
                </a:ext>
              </a:extLst>
            </p:cNvPr>
            <p:cNvSpPr txBox="1"/>
            <p:nvPr/>
          </p:nvSpPr>
          <p:spPr bwMode="auto">
            <a:xfrm>
              <a:off x="7158972" y="4551511"/>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a:t>
              </a:r>
            </a:p>
          </p:txBody>
        </p:sp>
      </p:grpSp>
      <p:grpSp>
        <p:nvGrpSpPr>
          <p:cNvPr id="28" name="Group 27">
            <a:extLst>
              <a:ext uri="{FF2B5EF4-FFF2-40B4-BE49-F238E27FC236}">
                <a16:creationId xmlns:a16="http://schemas.microsoft.com/office/drawing/2014/main" id="{B1C9C33F-3B31-410C-BEFA-5DA4E98AF175}"/>
              </a:ext>
            </a:extLst>
          </p:cNvPr>
          <p:cNvGrpSpPr/>
          <p:nvPr/>
        </p:nvGrpSpPr>
        <p:grpSpPr>
          <a:xfrm>
            <a:off x="6546904" y="2484449"/>
            <a:ext cx="3293513" cy="461665"/>
            <a:chOff x="5022903" y="2484448"/>
            <a:chExt cx="3293513" cy="461665"/>
          </a:xfrm>
        </p:grpSpPr>
        <p:sp>
          <p:nvSpPr>
            <p:cNvPr id="12" name="TextBox 11">
              <a:extLst>
                <a:ext uri="{FF2B5EF4-FFF2-40B4-BE49-F238E27FC236}">
                  <a16:creationId xmlns:a16="http://schemas.microsoft.com/office/drawing/2014/main" id="{A213A13B-F508-4F71-89AD-C92764FA1661}"/>
                </a:ext>
              </a:extLst>
            </p:cNvPr>
            <p:cNvSpPr txBox="1"/>
            <p:nvPr/>
          </p:nvSpPr>
          <p:spPr bwMode="auto">
            <a:xfrm>
              <a:off x="5022903" y="2484448"/>
              <a:ext cx="51809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35</a:t>
              </a:r>
            </a:p>
          </p:txBody>
        </p:sp>
        <p:sp>
          <p:nvSpPr>
            <p:cNvPr id="14" name="TextBox 13">
              <a:extLst>
                <a:ext uri="{FF2B5EF4-FFF2-40B4-BE49-F238E27FC236}">
                  <a16:creationId xmlns:a16="http://schemas.microsoft.com/office/drawing/2014/main" id="{30E9821E-580C-4319-B586-1C78EAD6D42E}"/>
                </a:ext>
              </a:extLst>
            </p:cNvPr>
            <p:cNvSpPr txBox="1"/>
            <p:nvPr/>
          </p:nvSpPr>
          <p:spPr bwMode="auto">
            <a:xfrm>
              <a:off x="6410614" y="2484448"/>
              <a:ext cx="51809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10</a:t>
              </a:r>
            </a:p>
          </p:txBody>
        </p:sp>
        <p:sp>
          <p:nvSpPr>
            <p:cNvPr id="15" name="TextBox 14">
              <a:extLst>
                <a:ext uri="{FF2B5EF4-FFF2-40B4-BE49-F238E27FC236}">
                  <a16:creationId xmlns:a16="http://schemas.microsoft.com/office/drawing/2014/main" id="{B78DE7CA-3ED3-4969-B057-52C2F7EA5D32}"/>
                </a:ext>
              </a:extLst>
            </p:cNvPr>
            <p:cNvSpPr txBox="1"/>
            <p:nvPr/>
          </p:nvSpPr>
          <p:spPr bwMode="auto">
            <a:xfrm>
              <a:off x="7798325" y="2484448"/>
              <a:ext cx="51809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45</a:t>
              </a:r>
            </a:p>
          </p:txBody>
        </p:sp>
        <p:sp>
          <p:nvSpPr>
            <p:cNvPr id="22" name="TextBox 21">
              <a:extLst>
                <a:ext uri="{FF2B5EF4-FFF2-40B4-BE49-F238E27FC236}">
                  <a16:creationId xmlns:a16="http://schemas.microsoft.com/office/drawing/2014/main" id="{8E3FE9FA-31E9-43CD-9DC2-130C53593406}"/>
                </a:ext>
              </a:extLst>
            </p:cNvPr>
            <p:cNvSpPr txBox="1"/>
            <p:nvPr/>
          </p:nvSpPr>
          <p:spPr bwMode="auto">
            <a:xfrm>
              <a:off x="7161376" y="2484448"/>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a:t>
              </a:r>
            </a:p>
          </p:txBody>
        </p:sp>
        <p:sp>
          <p:nvSpPr>
            <p:cNvPr id="23" name="TextBox 22">
              <a:extLst>
                <a:ext uri="{FF2B5EF4-FFF2-40B4-BE49-F238E27FC236}">
                  <a16:creationId xmlns:a16="http://schemas.microsoft.com/office/drawing/2014/main" id="{4FBF9B21-69C4-43FA-B008-F5B3D7CEBC06}"/>
                </a:ext>
              </a:extLst>
            </p:cNvPr>
            <p:cNvSpPr txBox="1"/>
            <p:nvPr/>
          </p:nvSpPr>
          <p:spPr bwMode="auto">
            <a:xfrm>
              <a:off x="5778474" y="2484448"/>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a:t>
              </a:r>
            </a:p>
          </p:txBody>
        </p:sp>
      </p:grpSp>
      <p:pic>
        <p:nvPicPr>
          <p:cNvPr id="24" name="Picture 23" descr="A close up of a logo  Description generated with high confidence">
            <a:extLst>
              <a:ext uri="{FF2B5EF4-FFF2-40B4-BE49-F238E27FC236}">
                <a16:creationId xmlns:a16="http://schemas.microsoft.com/office/drawing/2014/main" id="{6FEEBCA1-2A45-4EBA-BEDA-1595DF90CA6C}"/>
              </a:ext>
            </a:extLst>
          </p:cNvPr>
          <p:cNvPicPr>
            <a:picLocks noChangeAspect="1"/>
          </p:cNvPicPr>
          <p:nvPr/>
        </p:nvPicPr>
        <p:blipFill>
          <a:blip r:embed="rId4">
            <a:biLevel thresh="75000"/>
            <a:extLst>
              <a:ext uri="{28A0092B-C50C-407E-A947-70E740481C1C}">
                <a14:useLocalDpi xmlns:a14="http://schemas.microsoft.com/office/drawing/2010/main" val="0"/>
              </a:ext>
            </a:extLst>
          </a:blip>
          <a:stretch>
            <a:fillRect/>
          </a:stretch>
        </p:blipFill>
        <p:spPr>
          <a:xfrm>
            <a:off x="8112225" y="3053377"/>
            <a:ext cx="194527" cy="1390870"/>
          </a:xfrm>
          <a:prstGeom prst="rect">
            <a:avLst/>
          </a:prstGeom>
        </p:spPr>
      </p:pic>
      <p:pic>
        <p:nvPicPr>
          <p:cNvPr id="25" name="Picture 24" descr="A close up of a logo  Description generated with high confidence">
            <a:extLst>
              <a:ext uri="{FF2B5EF4-FFF2-40B4-BE49-F238E27FC236}">
                <a16:creationId xmlns:a16="http://schemas.microsoft.com/office/drawing/2014/main" id="{98262C04-1727-420F-8986-FA3BA2B0BBC6}"/>
              </a:ext>
            </a:extLst>
          </p:cNvPr>
          <p:cNvPicPr>
            <a:picLocks noChangeAspect="1"/>
          </p:cNvPicPr>
          <p:nvPr/>
        </p:nvPicPr>
        <p:blipFill>
          <a:blip r:embed="rId4">
            <a:biLevel thresh="75000"/>
            <a:extLst>
              <a:ext uri="{28A0092B-C50C-407E-A947-70E740481C1C}">
                <a14:useLocalDpi xmlns:a14="http://schemas.microsoft.com/office/drawing/2010/main" val="0"/>
              </a:ext>
            </a:extLst>
          </a:blip>
          <a:stretch>
            <a:fillRect/>
          </a:stretch>
        </p:blipFill>
        <p:spPr>
          <a:xfrm>
            <a:off x="6708685" y="3053377"/>
            <a:ext cx="194527" cy="1390870"/>
          </a:xfrm>
          <a:prstGeom prst="rect">
            <a:avLst/>
          </a:prstGeom>
        </p:spPr>
      </p:pic>
      <p:sp>
        <p:nvSpPr>
          <p:cNvPr id="7" name="TextBox 6">
            <a:extLst>
              <a:ext uri="{FF2B5EF4-FFF2-40B4-BE49-F238E27FC236}">
                <a16:creationId xmlns:a16="http://schemas.microsoft.com/office/drawing/2014/main" id="{DDA8B1AF-0B11-4944-A582-0B4EE7331496}"/>
              </a:ext>
            </a:extLst>
          </p:cNvPr>
          <p:cNvSpPr txBox="1"/>
          <p:nvPr/>
        </p:nvSpPr>
        <p:spPr bwMode="auto">
          <a:xfrm>
            <a:off x="2747077" y="3182636"/>
            <a:ext cx="74090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35</a:t>
            </a:r>
            <a:r>
              <a:rPr lang="en-GB" sz="1200" dirty="0">
                <a:latin typeface="Myriad Pro Semibold"/>
                <a:ea typeface="Myriad Pro Semibold" charset="0"/>
                <a:cs typeface="Myriad Pro Semibold" charset="0"/>
              </a:rPr>
              <a:t> </a:t>
            </a:r>
            <a:r>
              <a:rPr lang="en-GB" sz="2400" dirty="0">
                <a:latin typeface="Myriad Pro Semibold"/>
                <a:ea typeface="Myriad Pro Semibold" charset="0"/>
                <a:cs typeface="Myriad Pro Semibold" charset="0"/>
              </a:rPr>
              <a:t>g</a:t>
            </a:r>
          </a:p>
        </p:txBody>
      </p:sp>
      <p:sp>
        <p:nvSpPr>
          <p:cNvPr id="8" name="TextBox 7">
            <a:extLst>
              <a:ext uri="{FF2B5EF4-FFF2-40B4-BE49-F238E27FC236}">
                <a16:creationId xmlns:a16="http://schemas.microsoft.com/office/drawing/2014/main" id="{EF144A08-7CBD-4157-A25D-4A70AF15B99A}"/>
              </a:ext>
            </a:extLst>
          </p:cNvPr>
          <p:cNvSpPr txBox="1"/>
          <p:nvPr/>
        </p:nvSpPr>
        <p:spPr bwMode="auto">
          <a:xfrm>
            <a:off x="4614923" y="3180220"/>
            <a:ext cx="74090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10</a:t>
            </a:r>
            <a:r>
              <a:rPr lang="en-GB" sz="1200" dirty="0">
                <a:latin typeface="Myriad Pro Semibold"/>
                <a:ea typeface="Myriad Pro Semibold" charset="0"/>
                <a:cs typeface="Myriad Pro Semibold" charset="0"/>
              </a:rPr>
              <a:t> </a:t>
            </a:r>
            <a:r>
              <a:rPr lang="en-GB" sz="2400" dirty="0">
                <a:latin typeface="Myriad Pro Semibold"/>
                <a:ea typeface="Myriad Pro Semibold" charset="0"/>
                <a:cs typeface="Myriad Pro Semibold" charset="0"/>
              </a:rPr>
              <a:t>g</a:t>
            </a:r>
          </a:p>
        </p:txBody>
      </p:sp>
      <p:sp>
        <p:nvSpPr>
          <p:cNvPr id="30" name="TextBox 29">
            <a:extLst>
              <a:ext uri="{FF2B5EF4-FFF2-40B4-BE49-F238E27FC236}">
                <a16:creationId xmlns:a16="http://schemas.microsoft.com/office/drawing/2014/main" id="{84E427A5-0C21-4ABD-AE5D-D6731290686C}"/>
              </a:ext>
            </a:extLst>
          </p:cNvPr>
          <p:cNvSpPr txBox="1"/>
          <p:nvPr/>
        </p:nvSpPr>
        <p:spPr bwMode="auto">
          <a:xfrm>
            <a:off x="6754448" y="5517233"/>
            <a:ext cx="308770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Arial" panose="020B0604020202020204" pitchFamily="34" charset="0"/>
              </a:rPr>
              <a:t>So 35 + 10 = 30 + 15</a:t>
            </a:r>
            <a:endParaRPr lang="en-GB" sz="2400" dirty="0">
              <a:latin typeface="Myriad Pro Semibold"/>
              <a:ea typeface="Myriad Pro Semibold" charset="0"/>
              <a:cs typeface="Myriad Pro Semibold" charset="0"/>
            </a:endParaRPr>
          </a:p>
        </p:txBody>
      </p:sp>
      <p:sp>
        <p:nvSpPr>
          <p:cNvPr id="27" name="TextBox 26">
            <a:extLst>
              <a:ext uri="{FF2B5EF4-FFF2-40B4-BE49-F238E27FC236}">
                <a16:creationId xmlns:a16="http://schemas.microsoft.com/office/drawing/2014/main" id="{C9680765-324F-4D56-A3AC-9F2EA338DCCC}"/>
              </a:ext>
            </a:extLst>
          </p:cNvPr>
          <p:cNvSpPr txBox="1"/>
          <p:nvPr/>
        </p:nvSpPr>
        <p:spPr bwMode="auto">
          <a:xfrm>
            <a:off x="3700817" y="4089847"/>
            <a:ext cx="74090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45</a:t>
            </a:r>
            <a:r>
              <a:rPr lang="en-GB" sz="1200" dirty="0">
                <a:latin typeface="Myriad Pro Semibold"/>
                <a:ea typeface="Myriad Pro Semibold" charset="0"/>
                <a:cs typeface="Myriad Pro Semibold" charset="0"/>
              </a:rPr>
              <a:t> </a:t>
            </a:r>
            <a:r>
              <a:rPr lang="en-GB" sz="2400" dirty="0">
                <a:latin typeface="Myriad Pro Semibold"/>
                <a:ea typeface="Myriad Pro Semibold" charset="0"/>
                <a:cs typeface="Myriad Pro Semibold" charset="0"/>
              </a:rPr>
              <a:t>g</a:t>
            </a:r>
          </a:p>
        </p:txBody>
      </p:sp>
    </p:spTree>
    <p:extLst>
      <p:ext uri="{BB962C8B-B14F-4D97-AF65-F5344CB8AC3E}">
        <p14:creationId xmlns:p14="http://schemas.microsoft.com/office/powerpoint/2010/main" val="4312493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par>
                                <p:cTn id="13" presetID="10" presetClass="exit" presetSubtype="0" fill="hold" grpId="0" nodeType="withEffect">
                                  <p:stCondLst>
                                    <p:cond delay="0"/>
                                  </p:stCondLst>
                                  <p:childTnLst>
                                    <p:animEffect transition="out" filter="fade">
                                      <p:cBhvr>
                                        <p:cTn id="14" dur="500"/>
                                        <p:tgtEl>
                                          <p:spTgt spid="8"/>
                                        </p:tgtEl>
                                      </p:cBhvr>
                                    </p:animEffect>
                                    <p:set>
                                      <p:cBhvr>
                                        <p:cTn id="15" dur="1" fill="hold">
                                          <p:stCondLst>
                                            <p:cond delay="499"/>
                                          </p:stCondLst>
                                        </p:cTn>
                                        <p:tgtEl>
                                          <p:spTgt spid="8"/>
                                        </p:tgtEl>
                                        <p:attrNameLst>
                                          <p:attrName>style.visibility</p:attrName>
                                        </p:attrNameLst>
                                      </p:cBhvr>
                                      <p:to>
                                        <p:strVal val="hidden"/>
                                      </p:to>
                                    </p:set>
                                  </p:childTnLst>
                                </p:cTn>
                              </p:par>
                            </p:childTnLst>
                          </p:cTn>
                        </p:par>
                        <p:par>
                          <p:cTn id="16" fill="hold">
                            <p:stCondLst>
                              <p:cond delay="500"/>
                            </p:stCondLst>
                            <p:childTnLst>
                              <p:par>
                                <p:cTn id="17" presetID="44" presetClass="path" presetSubtype="0" fill="hold" nodeType="afterEffect">
                                  <p:stCondLst>
                                    <p:cond delay="0"/>
                                  </p:stCondLst>
                                  <p:childTnLst>
                                    <p:animMotion origin="layout" path="M -3.54167E-6 2.22222E-6 C 0.01407 -0.06551 0.00183 -0.12732 0.01589 -0.19236 C 0.02474 -0.23634 0.0569 -0.26227 0.07852 -0.2625 C 0.09987 -0.26297 0.13503 -0.23912 0.14388 -0.19491 C 0.15808 -0.13033 0.15092 -0.14769 0.15886 -0.08148 " pathEditMode="relative" rAng="0" ptsTypes="AAAAA">
                                      <p:cBhvr>
                                        <p:cTn id="18" dur="2250" fill="hold"/>
                                        <p:tgtEl>
                                          <p:spTgt spid="5"/>
                                        </p:tgtEl>
                                        <p:attrNameLst>
                                          <p:attrName>ppt_x</p:attrName>
                                          <p:attrName>ppt_y</p:attrName>
                                        </p:attrNameLst>
                                      </p:cBhvr>
                                      <p:rCtr x="7943" y="-13148"/>
                                    </p:animMotion>
                                  </p:childTnLst>
                                </p:cTn>
                              </p:par>
                              <p:par>
                                <p:cTn id="19" presetID="10" presetClass="entr" presetSubtype="0" fill="hold" grpId="0" nodeType="withEffect">
                                  <p:stCondLst>
                                    <p:cond delay="125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childTnLst>
                                </p:cTn>
                              </p:par>
                              <p:par>
                                <p:cTn id="22" presetID="10" presetClass="exit" presetSubtype="0" fill="hold" nodeType="withEffect">
                                  <p:stCondLst>
                                    <p:cond delay="2250"/>
                                  </p:stCondLst>
                                  <p:childTnLst>
                                    <p:animEffect transition="out" filter="fade">
                                      <p:cBhvr>
                                        <p:cTn id="23" dur="250"/>
                                        <p:tgtEl>
                                          <p:spTgt spid="5"/>
                                        </p:tgtEl>
                                      </p:cBhvr>
                                    </p:animEffect>
                                    <p:set>
                                      <p:cBhvr>
                                        <p:cTn id="24" dur="1" fill="hold">
                                          <p:stCondLst>
                                            <p:cond delay="249"/>
                                          </p:stCondLst>
                                        </p:cTn>
                                        <p:tgtEl>
                                          <p:spTgt spid="5"/>
                                        </p:tgtEl>
                                        <p:attrNameLst>
                                          <p:attrName>style.visibility</p:attrName>
                                        </p:attrNameLst>
                                      </p:cBhvr>
                                      <p:to>
                                        <p:strVal val="hidden"/>
                                      </p:to>
                                    </p:set>
                                  </p:childTnLst>
                                </p:cTn>
                              </p:par>
                            </p:childTnLst>
                          </p:cTn>
                        </p:par>
                        <p:par>
                          <p:cTn id="25" fill="hold">
                            <p:stCondLst>
                              <p:cond delay="3000"/>
                            </p:stCondLst>
                            <p:childTnLst>
                              <p:par>
                                <p:cTn id="26" presetID="10" presetClass="exit" presetSubtype="0" fill="hold" grpId="1" nodeType="afterEffect">
                                  <p:stCondLst>
                                    <p:cond delay="0"/>
                                  </p:stCondLst>
                                  <p:childTnLst>
                                    <p:animEffect transition="out" filter="fade">
                                      <p:cBhvr>
                                        <p:cTn id="27" dur="500"/>
                                        <p:tgtEl>
                                          <p:spTgt spid="11"/>
                                        </p:tgtEl>
                                      </p:cBhvr>
                                    </p:animEffect>
                                    <p:set>
                                      <p:cBhvr>
                                        <p:cTn id="28" dur="1" fill="hold">
                                          <p:stCondLst>
                                            <p:cond delay="499"/>
                                          </p:stCondLst>
                                        </p:cTn>
                                        <p:tgtEl>
                                          <p:spTgt spid="11"/>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nodeType="click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wipe(up)">
                                      <p:cBhvr>
                                        <p:cTn id="33" dur="500"/>
                                        <p:tgtEl>
                                          <p:spTgt spid="25"/>
                                        </p:tgtEl>
                                      </p:cBhvr>
                                    </p:animEffect>
                                  </p:childTnLst>
                                </p:cTn>
                              </p:par>
                              <p:par>
                                <p:cTn id="34" presetID="22" presetClass="entr" presetSubtype="1" fill="hold" nodeType="with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wipe(up)">
                                      <p:cBhvr>
                                        <p:cTn id="36" dur="500"/>
                                        <p:tgtEl>
                                          <p:spTgt spid="24"/>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fade">
                                      <p:cBhvr>
                                        <p:cTn id="39" dur="500"/>
                                        <p:tgtEl>
                                          <p:spTgt spid="19"/>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fade">
                                      <p:cBhvr>
                                        <p:cTn id="42" dur="500"/>
                                        <p:tgtEl>
                                          <p:spTgt spid="20"/>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fade">
                                      <p:cBhvr>
                                        <p:cTn id="47" dur="500"/>
                                        <p:tgtEl>
                                          <p:spTgt spid="10"/>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fade">
                                      <p:cBhvr>
                                        <p:cTn id="50" dur="500"/>
                                        <p:tgtEl>
                                          <p:spTgt spid="9"/>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nodeType="clickEffect">
                                  <p:stCondLst>
                                    <p:cond delay="0"/>
                                  </p:stCondLst>
                                  <p:childTnLst>
                                    <p:set>
                                      <p:cBhvr>
                                        <p:cTn id="54" dur="1" fill="hold">
                                          <p:stCondLst>
                                            <p:cond delay="0"/>
                                          </p:stCondLst>
                                        </p:cTn>
                                        <p:tgtEl>
                                          <p:spTgt spid="29"/>
                                        </p:tgtEl>
                                        <p:attrNameLst>
                                          <p:attrName>style.visibility</p:attrName>
                                        </p:attrNameLst>
                                      </p:cBhvr>
                                      <p:to>
                                        <p:strVal val="visible"/>
                                      </p:to>
                                    </p:set>
                                    <p:animEffect transition="in" filter="fade">
                                      <p:cBhvr>
                                        <p:cTn id="55" dur="500"/>
                                        <p:tgtEl>
                                          <p:spTgt spid="29"/>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30"/>
                                        </p:tgtEl>
                                        <p:attrNameLst>
                                          <p:attrName>style.visibility</p:attrName>
                                        </p:attrNameLst>
                                      </p:cBhvr>
                                      <p:to>
                                        <p:strVal val="visible"/>
                                      </p:to>
                                    </p:set>
                                    <p:animEffect transition="in" filter="fade">
                                      <p:cBhvr>
                                        <p:cTn id="6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1" grpId="1"/>
      <p:bldP spid="19" grpId="0"/>
      <p:bldP spid="20" grpId="0"/>
      <p:bldP spid="7" grpId="0"/>
      <p:bldP spid="8" grpId="0"/>
      <p:bldP spid="30"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1.29 Equivalence and compensation – step 1:6</a:t>
            </a:r>
          </a:p>
        </p:txBody>
      </p:sp>
      <p:pic>
        <p:nvPicPr>
          <p:cNvPr id="5" name="Picture 4">
            <a:extLst>
              <a:ext uri="{FF2B5EF4-FFF2-40B4-BE49-F238E27FC236}">
                <a16:creationId xmlns:a16="http://schemas.microsoft.com/office/drawing/2014/main" id="{F39472FD-8468-4E48-81EF-51E73EB74AB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1625" y="3067420"/>
            <a:ext cx="627347" cy="418233"/>
          </a:xfrm>
          <a:prstGeom prst="rect">
            <a:avLst/>
          </a:prstGeom>
        </p:spPr>
      </p:pic>
      <p:pic>
        <p:nvPicPr>
          <p:cNvPr id="6" name="Picture 5">
            <a:extLst>
              <a:ext uri="{FF2B5EF4-FFF2-40B4-BE49-F238E27FC236}">
                <a16:creationId xmlns:a16="http://schemas.microsoft.com/office/drawing/2014/main" id="{2C12B49A-A32A-4DF9-889B-13B98F38A64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28021" y="2484448"/>
            <a:ext cx="3086498" cy="2314872"/>
          </a:xfrm>
          <a:prstGeom prst="rect">
            <a:avLst/>
          </a:prstGeom>
        </p:spPr>
      </p:pic>
      <p:sp>
        <p:nvSpPr>
          <p:cNvPr id="7" name="TextBox 6">
            <a:extLst>
              <a:ext uri="{FF2B5EF4-FFF2-40B4-BE49-F238E27FC236}">
                <a16:creationId xmlns:a16="http://schemas.microsoft.com/office/drawing/2014/main" id="{0D3ACDA9-D679-42BD-B342-9AF9600C14A2}"/>
              </a:ext>
            </a:extLst>
          </p:cNvPr>
          <p:cNvSpPr txBox="1"/>
          <p:nvPr/>
        </p:nvSpPr>
        <p:spPr bwMode="auto">
          <a:xfrm>
            <a:off x="2650086" y="3180220"/>
            <a:ext cx="114165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4,960</a:t>
            </a:r>
            <a:r>
              <a:rPr lang="en-GB" sz="1200" dirty="0">
                <a:latin typeface="Myriad Pro Semibold"/>
                <a:ea typeface="Myriad Pro Semibold" charset="0"/>
                <a:cs typeface="Myriad Pro Semibold" charset="0"/>
              </a:rPr>
              <a:t> </a:t>
            </a:r>
            <a:r>
              <a:rPr lang="en-GB" sz="2400" dirty="0">
                <a:latin typeface="Myriad Pro Semibold"/>
                <a:ea typeface="Myriad Pro Semibold" charset="0"/>
                <a:cs typeface="Myriad Pro Semibold" charset="0"/>
              </a:rPr>
              <a:t>g</a:t>
            </a:r>
          </a:p>
        </p:txBody>
      </p:sp>
      <p:sp>
        <p:nvSpPr>
          <p:cNvPr id="8" name="TextBox 7">
            <a:extLst>
              <a:ext uri="{FF2B5EF4-FFF2-40B4-BE49-F238E27FC236}">
                <a16:creationId xmlns:a16="http://schemas.microsoft.com/office/drawing/2014/main" id="{FA279A5D-380A-4824-8A83-F7706E606BB9}"/>
              </a:ext>
            </a:extLst>
          </p:cNvPr>
          <p:cNvSpPr txBox="1"/>
          <p:nvPr/>
        </p:nvSpPr>
        <p:spPr bwMode="auto">
          <a:xfrm>
            <a:off x="4367808" y="3180220"/>
            <a:ext cx="114165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5,040</a:t>
            </a:r>
            <a:r>
              <a:rPr lang="en-GB" sz="1200" dirty="0">
                <a:latin typeface="Myriad Pro Semibold"/>
                <a:ea typeface="Myriad Pro Semibold" charset="0"/>
                <a:cs typeface="Myriad Pro Semibold" charset="0"/>
              </a:rPr>
              <a:t> </a:t>
            </a:r>
            <a:r>
              <a:rPr lang="en-GB" sz="2400" dirty="0">
                <a:latin typeface="Myriad Pro Semibold"/>
                <a:ea typeface="Myriad Pro Semibold" charset="0"/>
                <a:cs typeface="Myriad Pro Semibold" charset="0"/>
              </a:rPr>
              <a:t>g</a:t>
            </a:r>
          </a:p>
        </p:txBody>
      </p:sp>
      <p:sp>
        <p:nvSpPr>
          <p:cNvPr id="9" name="TextBox 8">
            <a:extLst>
              <a:ext uri="{FF2B5EF4-FFF2-40B4-BE49-F238E27FC236}">
                <a16:creationId xmlns:a16="http://schemas.microsoft.com/office/drawing/2014/main" id="{EF9C36DB-9900-43B0-BECF-FA29BA7265D1}"/>
              </a:ext>
            </a:extLst>
          </p:cNvPr>
          <p:cNvSpPr txBox="1"/>
          <p:nvPr/>
        </p:nvSpPr>
        <p:spPr bwMode="auto">
          <a:xfrm>
            <a:off x="3617460" y="981593"/>
            <a:ext cx="90762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340</a:t>
            </a:r>
            <a:r>
              <a:rPr lang="en-GB" sz="1200" dirty="0">
                <a:latin typeface="Myriad Pro Semibold"/>
                <a:ea typeface="Myriad Pro Semibold" charset="0"/>
                <a:cs typeface="Myriad Pro Semibold" charset="0"/>
              </a:rPr>
              <a:t> </a:t>
            </a:r>
            <a:r>
              <a:rPr lang="en-GB" sz="2400" dirty="0">
                <a:latin typeface="Myriad Pro Semibold"/>
                <a:ea typeface="Myriad Pro Semibold" charset="0"/>
                <a:cs typeface="Myriad Pro Semibold" charset="0"/>
              </a:rPr>
              <a:t>g</a:t>
            </a:r>
          </a:p>
        </p:txBody>
      </p:sp>
      <p:sp>
        <p:nvSpPr>
          <p:cNvPr id="10" name="TextBox 9">
            <a:extLst>
              <a:ext uri="{FF2B5EF4-FFF2-40B4-BE49-F238E27FC236}">
                <a16:creationId xmlns:a16="http://schemas.microsoft.com/office/drawing/2014/main" id="{EE7E9E1F-BD0B-4B4B-9DF5-5C679E6C8E45}"/>
              </a:ext>
            </a:extLst>
          </p:cNvPr>
          <p:cNvSpPr txBox="1"/>
          <p:nvPr/>
        </p:nvSpPr>
        <p:spPr bwMode="auto">
          <a:xfrm>
            <a:off x="5854945" y="3517981"/>
            <a:ext cx="9797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Arial" panose="020B0604020202020204" pitchFamily="34" charset="0"/>
              </a:rPr>
              <a:t>− 340</a:t>
            </a:r>
            <a:endParaRPr lang="en-GB" sz="2400" dirty="0">
              <a:latin typeface="Myriad Pro Semibold"/>
              <a:ea typeface="Myriad Pro Semibold" charset="0"/>
              <a:cs typeface="Myriad Pro Semibold" charset="0"/>
            </a:endParaRPr>
          </a:p>
        </p:txBody>
      </p:sp>
      <p:sp>
        <p:nvSpPr>
          <p:cNvPr id="11" name="TextBox 10">
            <a:extLst>
              <a:ext uri="{FF2B5EF4-FFF2-40B4-BE49-F238E27FC236}">
                <a16:creationId xmlns:a16="http://schemas.microsoft.com/office/drawing/2014/main" id="{9AF5F3F2-E95A-4006-B925-CE035ABA4FA3}"/>
              </a:ext>
            </a:extLst>
          </p:cNvPr>
          <p:cNvSpPr txBox="1"/>
          <p:nvPr/>
        </p:nvSpPr>
        <p:spPr bwMode="auto">
          <a:xfrm>
            <a:off x="8178251" y="3517981"/>
            <a:ext cx="9797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Arial" panose="020B0604020202020204" pitchFamily="34" charset="0"/>
              </a:rPr>
              <a:t>+ 340</a:t>
            </a:r>
            <a:endParaRPr lang="en-GB" sz="2400" dirty="0">
              <a:latin typeface="Myriad Pro Semibold"/>
              <a:ea typeface="Myriad Pro Semibold" charset="0"/>
              <a:cs typeface="Myriad Pro Semibold" charset="0"/>
            </a:endParaRPr>
          </a:p>
        </p:txBody>
      </p:sp>
      <p:grpSp>
        <p:nvGrpSpPr>
          <p:cNvPr id="30" name="Group 29">
            <a:extLst>
              <a:ext uri="{FF2B5EF4-FFF2-40B4-BE49-F238E27FC236}">
                <a16:creationId xmlns:a16="http://schemas.microsoft.com/office/drawing/2014/main" id="{C56B8038-8419-4F57-8D85-28E7FC95A320}"/>
              </a:ext>
            </a:extLst>
          </p:cNvPr>
          <p:cNvGrpSpPr/>
          <p:nvPr/>
        </p:nvGrpSpPr>
        <p:grpSpPr>
          <a:xfrm>
            <a:off x="6346529" y="4551512"/>
            <a:ext cx="3768002" cy="461665"/>
            <a:chOff x="4822529" y="4551511"/>
            <a:chExt cx="3768002" cy="461665"/>
          </a:xfrm>
        </p:grpSpPr>
        <p:sp>
          <p:nvSpPr>
            <p:cNvPr id="13" name="TextBox 12">
              <a:extLst>
                <a:ext uri="{FF2B5EF4-FFF2-40B4-BE49-F238E27FC236}">
                  <a16:creationId xmlns:a16="http://schemas.microsoft.com/office/drawing/2014/main" id="{FE328E49-3305-46AD-97B3-FD65A9CA8484}"/>
                </a:ext>
              </a:extLst>
            </p:cNvPr>
            <p:cNvSpPr txBox="1"/>
            <p:nvPr/>
          </p:nvSpPr>
          <p:spPr bwMode="auto">
            <a:xfrm>
              <a:off x="5776070" y="4551511"/>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a:t>
              </a:r>
            </a:p>
          </p:txBody>
        </p:sp>
        <p:sp>
          <p:nvSpPr>
            <p:cNvPr id="14" name="TextBox 13">
              <a:extLst>
                <a:ext uri="{FF2B5EF4-FFF2-40B4-BE49-F238E27FC236}">
                  <a16:creationId xmlns:a16="http://schemas.microsoft.com/office/drawing/2014/main" id="{7BC6F1A6-BFC3-4008-B194-B337406B660F}"/>
                </a:ext>
              </a:extLst>
            </p:cNvPr>
            <p:cNvSpPr txBox="1"/>
            <p:nvPr/>
          </p:nvSpPr>
          <p:spPr bwMode="auto">
            <a:xfrm>
              <a:off x="7504976" y="4551511"/>
              <a:ext cx="108555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10,000</a:t>
              </a:r>
            </a:p>
          </p:txBody>
        </p:sp>
        <p:sp>
          <p:nvSpPr>
            <p:cNvPr id="15" name="TextBox 14">
              <a:extLst>
                <a:ext uri="{FF2B5EF4-FFF2-40B4-BE49-F238E27FC236}">
                  <a16:creationId xmlns:a16="http://schemas.microsoft.com/office/drawing/2014/main" id="{8F2F7C18-6E25-4FD1-8B5C-22450BA6C882}"/>
                </a:ext>
              </a:extLst>
            </p:cNvPr>
            <p:cNvSpPr txBox="1"/>
            <p:nvPr/>
          </p:nvSpPr>
          <p:spPr bwMode="auto">
            <a:xfrm>
              <a:off x="6205432" y="4551511"/>
              <a:ext cx="91884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5,040</a:t>
              </a:r>
            </a:p>
          </p:txBody>
        </p:sp>
        <p:sp>
          <p:nvSpPr>
            <p:cNvPr id="16" name="TextBox 15">
              <a:extLst>
                <a:ext uri="{FF2B5EF4-FFF2-40B4-BE49-F238E27FC236}">
                  <a16:creationId xmlns:a16="http://schemas.microsoft.com/office/drawing/2014/main" id="{4FA7F017-3459-4902-976A-1D5BBB8820CF}"/>
                </a:ext>
              </a:extLst>
            </p:cNvPr>
            <p:cNvSpPr txBox="1"/>
            <p:nvPr/>
          </p:nvSpPr>
          <p:spPr bwMode="auto">
            <a:xfrm>
              <a:off x="4822529" y="4551511"/>
              <a:ext cx="91884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4,960</a:t>
              </a:r>
            </a:p>
          </p:txBody>
        </p:sp>
        <p:sp>
          <p:nvSpPr>
            <p:cNvPr id="17" name="TextBox 16">
              <a:extLst>
                <a:ext uri="{FF2B5EF4-FFF2-40B4-BE49-F238E27FC236}">
                  <a16:creationId xmlns:a16="http://schemas.microsoft.com/office/drawing/2014/main" id="{D247EE11-70B3-4B5E-9C70-23C878C45F1A}"/>
                </a:ext>
              </a:extLst>
            </p:cNvPr>
            <p:cNvSpPr txBox="1"/>
            <p:nvPr/>
          </p:nvSpPr>
          <p:spPr bwMode="auto">
            <a:xfrm>
              <a:off x="7158972" y="4551511"/>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a:t>
              </a:r>
            </a:p>
          </p:txBody>
        </p:sp>
      </p:grpSp>
      <p:grpSp>
        <p:nvGrpSpPr>
          <p:cNvPr id="31" name="Group 30">
            <a:extLst>
              <a:ext uri="{FF2B5EF4-FFF2-40B4-BE49-F238E27FC236}">
                <a16:creationId xmlns:a16="http://schemas.microsoft.com/office/drawing/2014/main" id="{3EB526F2-124B-4A2C-BC4E-4CF87046BE4D}"/>
              </a:ext>
            </a:extLst>
          </p:cNvPr>
          <p:cNvGrpSpPr/>
          <p:nvPr/>
        </p:nvGrpSpPr>
        <p:grpSpPr>
          <a:xfrm>
            <a:off x="6346529" y="2484449"/>
            <a:ext cx="3777620" cy="461665"/>
            <a:chOff x="4822529" y="2484448"/>
            <a:chExt cx="3777620" cy="461665"/>
          </a:xfrm>
        </p:grpSpPr>
        <p:sp>
          <p:nvSpPr>
            <p:cNvPr id="19" name="TextBox 18">
              <a:extLst>
                <a:ext uri="{FF2B5EF4-FFF2-40B4-BE49-F238E27FC236}">
                  <a16:creationId xmlns:a16="http://schemas.microsoft.com/office/drawing/2014/main" id="{15E2A02A-F63E-44F8-BEDC-C5BB8C5D0E96}"/>
                </a:ext>
              </a:extLst>
            </p:cNvPr>
            <p:cNvSpPr txBox="1"/>
            <p:nvPr/>
          </p:nvSpPr>
          <p:spPr bwMode="auto">
            <a:xfrm>
              <a:off x="4822529" y="2484448"/>
              <a:ext cx="91884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5,300</a:t>
              </a:r>
            </a:p>
          </p:txBody>
        </p:sp>
        <p:sp>
          <p:nvSpPr>
            <p:cNvPr id="20" name="TextBox 19">
              <a:extLst>
                <a:ext uri="{FF2B5EF4-FFF2-40B4-BE49-F238E27FC236}">
                  <a16:creationId xmlns:a16="http://schemas.microsoft.com/office/drawing/2014/main" id="{3EC8674E-CC4D-4DDE-9285-0E38F34EDB4C}"/>
                </a:ext>
              </a:extLst>
            </p:cNvPr>
            <p:cNvSpPr txBox="1"/>
            <p:nvPr/>
          </p:nvSpPr>
          <p:spPr bwMode="auto">
            <a:xfrm>
              <a:off x="6210240" y="2484448"/>
              <a:ext cx="91884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4,700</a:t>
              </a:r>
            </a:p>
          </p:txBody>
        </p:sp>
        <p:sp>
          <p:nvSpPr>
            <p:cNvPr id="21" name="TextBox 20">
              <a:extLst>
                <a:ext uri="{FF2B5EF4-FFF2-40B4-BE49-F238E27FC236}">
                  <a16:creationId xmlns:a16="http://schemas.microsoft.com/office/drawing/2014/main" id="{521BBFF8-FB22-429D-8CFC-D91ACA572838}"/>
                </a:ext>
              </a:extLst>
            </p:cNvPr>
            <p:cNvSpPr txBox="1"/>
            <p:nvPr/>
          </p:nvSpPr>
          <p:spPr bwMode="auto">
            <a:xfrm>
              <a:off x="7514594" y="2484448"/>
              <a:ext cx="108555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10,000</a:t>
              </a:r>
            </a:p>
          </p:txBody>
        </p:sp>
        <p:sp>
          <p:nvSpPr>
            <p:cNvPr id="22" name="TextBox 21">
              <a:extLst>
                <a:ext uri="{FF2B5EF4-FFF2-40B4-BE49-F238E27FC236}">
                  <a16:creationId xmlns:a16="http://schemas.microsoft.com/office/drawing/2014/main" id="{61E98415-A699-4E48-8733-7C90BEA94B89}"/>
                </a:ext>
              </a:extLst>
            </p:cNvPr>
            <p:cNvSpPr txBox="1"/>
            <p:nvPr/>
          </p:nvSpPr>
          <p:spPr bwMode="auto">
            <a:xfrm>
              <a:off x="7161376" y="2484448"/>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a:t>
              </a:r>
            </a:p>
          </p:txBody>
        </p:sp>
        <p:sp>
          <p:nvSpPr>
            <p:cNvPr id="23" name="TextBox 22">
              <a:extLst>
                <a:ext uri="{FF2B5EF4-FFF2-40B4-BE49-F238E27FC236}">
                  <a16:creationId xmlns:a16="http://schemas.microsoft.com/office/drawing/2014/main" id="{8CCFBE34-CCBA-4BAD-B8B0-8256E88F10E5}"/>
                </a:ext>
              </a:extLst>
            </p:cNvPr>
            <p:cNvSpPr txBox="1"/>
            <p:nvPr/>
          </p:nvSpPr>
          <p:spPr bwMode="auto">
            <a:xfrm>
              <a:off x="5778474" y="2484448"/>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a:t>
              </a:r>
            </a:p>
          </p:txBody>
        </p:sp>
      </p:grpSp>
      <p:pic>
        <p:nvPicPr>
          <p:cNvPr id="24" name="Picture 23" descr="A close up of a logo  Description generated with high confidence">
            <a:extLst>
              <a:ext uri="{FF2B5EF4-FFF2-40B4-BE49-F238E27FC236}">
                <a16:creationId xmlns:a16="http://schemas.microsoft.com/office/drawing/2014/main" id="{325CA5A8-299A-47FE-8AD1-34F5507BE971}"/>
              </a:ext>
            </a:extLst>
          </p:cNvPr>
          <p:cNvPicPr>
            <a:picLocks noChangeAspect="1"/>
          </p:cNvPicPr>
          <p:nvPr/>
        </p:nvPicPr>
        <p:blipFill>
          <a:blip r:embed="rId4">
            <a:biLevel thresh="75000"/>
            <a:extLst>
              <a:ext uri="{28A0092B-C50C-407E-A947-70E740481C1C}">
                <a14:useLocalDpi xmlns:a14="http://schemas.microsoft.com/office/drawing/2010/main" val="0"/>
              </a:ext>
            </a:extLst>
          </a:blip>
          <a:stretch>
            <a:fillRect/>
          </a:stretch>
        </p:blipFill>
        <p:spPr>
          <a:xfrm>
            <a:off x="8112225" y="3053377"/>
            <a:ext cx="194527" cy="1390870"/>
          </a:xfrm>
          <a:prstGeom prst="rect">
            <a:avLst/>
          </a:prstGeom>
        </p:spPr>
      </p:pic>
      <p:pic>
        <p:nvPicPr>
          <p:cNvPr id="25" name="Picture 24" descr="A close up of a logo  Description generated with high confidence">
            <a:extLst>
              <a:ext uri="{FF2B5EF4-FFF2-40B4-BE49-F238E27FC236}">
                <a16:creationId xmlns:a16="http://schemas.microsoft.com/office/drawing/2014/main" id="{C4EC7F31-F4D6-4962-8178-14E707D0BC95}"/>
              </a:ext>
            </a:extLst>
          </p:cNvPr>
          <p:cNvPicPr>
            <a:picLocks noChangeAspect="1"/>
          </p:cNvPicPr>
          <p:nvPr/>
        </p:nvPicPr>
        <p:blipFill>
          <a:blip r:embed="rId4">
            <a:biLevel thresh="75000"/>
            <a:extLst>
              <a:ext uri="{28A0092B-C50C-407E-A947-70E740481C1C}">
                <a14:useLocalDpi xmlns:a14="http://schemas.microsoft.com/office/drawing/2010/main" val="0"/>
              </a:ext>
            </a:extLst>
          </a:blip>
          <a:stretch>
            <a:fillRect/>
          </a:stretch>
        </p:blipFill>
        <p:spPr>
          <a:xfrm>
            <a:off x="6708685" y="3053377"/>
            <a:ext cx="194527" cy="1390870"/>
          </a:xfrm>
          <a:prstGeom prst="rect">
            <a:avLst/>
          </a:prstGeom>
        </p:spPr>
      </p:pic>
      <p:sp>
        <p:nvSpPr>
          <p:cNvPr id="26" name="TextBox 25">
            <a:extLst>
              <a:ext uri="{FF2B5EF4-FFF2-40B4-BE49-F238E27FC236}">
                <a16:creationId xmlns:a16="http://schemas.microsoft.com/office/drawing/2014/main" id="{04ECCF9A-D162-4CB0-A40F-60C398812C11}"/>
              </a:ext>
            </a:extLst>
          </p:cNvPr>
          <p:cNvSpPr txBox="1"/>
          <p:nvPr/>
        </p:nvSpPr>
        <p:spPr bwMode="auto">
          <a:xfrm>
            <a:off x="2650086" y="3182636"/>
            <a:ext cx="114165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5,300</a:t>
            </a:r>
            <a:r>
              <a:rPr lang="en-GB" sz="1200" dirty="0">
                <a:latin typeface="Myriad Pro Semibold"/>
                <a:ea typeface="Myriad Pro Semibold" charset="0"/>
                <a:cs typeface="Myriad Pro Semibold" charset="0"/>
              </a:rPr>
              <a:t> </a:t>
            </a:r>
            <a:r>
              <a:rPr lang="en-GB" sz="2400" dirty="0">
                <a:latin typeface="Myriad Pro Semibold"/>
                <a:ea typeface="Myriad Pro Semibold" charset="0"/>
                <a:cs typeface="Myriad Pro Semibold" charset="0"/>
              </a:rPr>
              <a:t>g</a:t>
            </a:r>
          </a:p>
        </p:txBody>
      </p:sp>
      <p:sp>
        <p:nvSpPr>
          <p:cNvPr id="27" name="TextBox 26">
            <a:extLst>
              <a:ext uri="{FF2B5EF4-FFF2-40B4-BE49-F238E27FC236}">
                <a16:creationId xmlns:a16="http://schemas.microsoft.com/office/drawing/2014/main" id="{07E07101-3F37-4E15-97C7-E02962CF83B3}"/>
              </a:ext>
            </a:extLst>
          </p:cNvPr>
          <p:cNvSpPr txBox="1"/>
          <p:nvPr/>
        </p:nvSpPr>
        <p:spPr bwMode="auto">
          <a:xfrm>
            <a:off x="4367808" y="3180220"/>
            <a:ext cx="114165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4,700</a:t>
            </a:r>
            <a:r>
              <a:rPr lang="en-GB" sz="1200" dirty="0">
                <a:latin typeface="Myriad Pro Semibold"/>
                <a:ea typeface="Myriad Pro Semibold" charset="0"/>
                <a:cs typeface="Myriad Pro Semibold" charset="0"/>
              </a:rPr>
              <a:t> </a:t>
            </a:r>
            <a:r>
              <a:rPr lang="en-GB" sz="2400" dirty="0">
                <a:latin typeface="Myriad Pro Semibold"/>
                <a:ea typeface="Myriad Pro Semibold" charset="0"/>
                <a:cs typeface="Myriad Pro Semibold" charset="0"/>
              </a:rPr>
              <a:t>g</a:t>
            </a:r>
          </a:p>
        </p:txBody>
      </p:sp>
      <p:sp>
        <p:nvSpPr>
          <p:cNvPr id="28" name="TextBox 27">
            <a:extLst>
              <a:ext uri="{FF2B5EF4-FFF2-40B4-BE49-F238E27FC236}">
                <a16:creationId xmlns:a16="http://schemas.microsoft.com/office/drawing/2014/main" id="{D7C07C3C-FB7F-4702-BE54-C7BD1D7C207A}"/>
              </a:ext>
            </a:extLst>
          </p:cNvPr>
          <p:cNvSpPr txBox="1"/>
          <p:nvPr/>
        </p:nvSpPr>
        <p:spPr bwMode="auto">
          <a:xfrm>
            <a:off x="5433441" y="5517233"/>
            <a:ext cx="469070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Arial" panose="020B0604020202020204" pitchFamily="34" charset="0"/>
              </a:rPr>
              <a:t>So 5,300 + 4,700 = 4,960 + 5,040</a:t>
            </a:r>
            <a:endParaRPr lang="en-GB" sz="2400" dirty="0">
              <a:latin typeface="Myriad Pro Semibold"/>
              <a:ea typeface="Myriad Pro Semibold" charset="0"/>
              <a:cs typeface="Myriad Pro Semibold" charset="0"/>
            </a:endParaRPr>
          </a:p>
        </p:txBody>
      </p:sp>
      <p:sp>
        <p:nvSpPr>
          <p:cNvPr id="29" name="TextBox 28">
            <a:extLst>
              <a:ext uri="{FF2B5EF4-FFF2-40B4-BE49-F238E27FC236}">
                <a16:creationId xmlns:a16="http://schemas.microsoft.com/office/drawing/2014/main" id="{906A792E-5F44-403F-B3CF-900BCEFD98A0}"/>
              </a:ext>
            </a:extLst>
          </p:cNvPr>
          <p:cNvSpPr txBox="1"/>
          <p:nvPr/>
        </p:nvSpPr>
        <p:spPr bwMode="auto">
          <a:xfrm>
            <a:off x="3417085" y="4127947"/>
            <a:ext cx="130837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10,000</a:t>
            </a:r>
            <a:r>
              <a:rPr lang="en-GB" sz="1200" dirty="0">
                <a:latin typeface="Myriad Pro Semibold"/>
                <a:ea typeface="Myriad Pro Semibold" charset="0"/>
                <a:cs typeface="Myriad Pro Semibold" charset="0"/>
              </a:rPr>
              <a:t> </a:t>
            </a:r>
            <a:r>
              <a:rPr lang="en-GB" sz="2400" dirty="0">
                <a:latin typeface="Myriad Pro Semibold"/>
                <a:ea typeface="Myriad Pro Semibold" charset="0"/>
                <a:cs typeface="Myriad Pro Semibold" charset="0"/>
              </a:rPr>
              <a:t>g</a:t>
            </a:r>
          </a:p>
        </p:txBody>
      </p:sp>
    </p:spTree>
    <p:extLst>
      <p:ext uri="{BB962C8B-B14F-4D97-AF65-F5344CB8AC3E}">
        <p14:creationId xmlns:p14="http://schemas.microsoft.com/office/powerpoint/2010/main" val="26688018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6"/>
                                        </p:tgtEl>
                                      </p:cBhvr>
                                    </p:animEffect>
                                    <p:set>
                                      <p:cBhvr>
                                        <p:cTn id="12" dur="1" fill="hold">
                                          <p:stCondLst>
                                            <p:cond delay="499"/>
                                          </p:stCondLst>
                                        </p:cTn>
                                        <p:tgtEl>
                                          <p:spTgt spid="26"/>
                                        </p:tgtEl>
                                        <p:attrNameLst>
                                          <p:attrName>style.visibility</p:attrName>
                                        </p:attrNameLst>
                                      </p:cBhvr>
                                      <p:to>
                                        <p:strVal val="hidden"/>
                                      </p:to>
                                    </p:set>
                                  </p:childTnLst>
                                </p:cTn>
                              </p:par>
                              <p:par>
                                <p:cTn id="13" presetID="10" presetClass="exit" presetSubtype="0" fill="hold" grpId="0" nodeType="withEffect">
                                  <p:stCondLst>
                                    <p:cond delay="0"/>
                                  </p:stCondLst>
                                  <p:childTnLst>
                                    <p:animEffect transition="out" filter="fade">
                                      <p:cBhvr>
                                        <p:cTn id="14" dur="500"/>
                                        <p:tgtEl>
                                          <p:spTgt spid="27"/>
                                        </p:tgtEl>
                                      </p:cBhvr>
                                    </p:animEffect>
                                    <p:set>
                                      <p:cBhvr>
                                        <p:cTn id="15" dur="1" fill="hold">
                                          <p:stCondLst>
                                            <p:cond delay="499"/>
                                          </p:stCondLst>
                                        </p:cTn>
                                        <p:tgtEl>
                                          <p:spTgt spid="27"/>
                                        </p:tgtEl>
                                        <p:attrNameLst>
                                          <p:attrName>style.visibility</p:attrName>
                                        </p:attrNameLst>
                                      </p:cBhvr>
                                      <p:to>
                                        <p:strVal val="hidden"/>
                                      </p:to>
                                    </p:set>
                                  </p:childTnLst>
                                </p:cTn>
                              </p:par>
                            </p:childTnLst>
                          </p:cTn>
                        </p:par>
                        <p:par>
                          <p:cTn id="16" fill="hold">
                            <p:stCondLst>
                              <p:cond delay="500"/>
                            </p:stCondLst>
                            <p:childTnLst>
                              <p:par>
                                <p:cTn id="17" presetID="44" presetClass="path" presetSubtype="0" fill="hold" nodeType="afterEffect">
                                  <p:stCondLst>
                                    <p:cond delay="0"/>
                                  </p:stCondLst>
                                  <p:childTnLst>
                                    <p:animMotion origin="layout" path="M -3.54167E-6 2.22222E-6 C 0.01315 -0.06551 0.0017 -0.12732 0.01485 -0.19236 C 0.02305 -0.23634 0.05326 -0.26227 0.07344 -0.2625 C 0.09336 -0.26297 0.12631 -0.23912 0.13451 -0.19491 C 0.14792 -0.13033 0.14115 -0.14769 0.14857 -0.08148 " pathEditMode="relative" rAng="0" ptsTypes="AAAAA">
                                      <p:cBhvr>
                                        <p:cTn id="18" dur="2250" fill="hold"/>
                                        <p:tgtEl>
                                          <p:spTgt spid="5"/>
                                        </p:tgtEl>
                                        <p:attrNameLst>
                                          <p:attrName>ppt_x</p:attrName>
                                          <p:attrName>ppt_y</p:attrName>
                                        </p:attrNameLst>
                                      </p:cBhvr>
                                      <p:rCtr x="7422" y="-13148"/>
                                    </p:animMotion>
                                  </p:childTnLst>
                                </p:cTn>
                              </p:par>
                              <p:par>
                                <p:cTn id="19" presetID="10" presetClass="entr" presetSubtype="0" fill="hold" grpId="0" nodeType="withEffect">
                                  <p:stCondLst>
                                    <p:cond delay="125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par>
                                <p:cTn id="22" presetID="10" presetClass="exit" presetSubtype="0" fill="hold" nodeType="withEffect">
                                  <p:stCondLst>
                                    <p:cond delay="2250"/>
                                  </p:stCondLst>
                                  <p:childTnLst>
                                    <p:animEffect transition="out" filter="fade">
                                      <p:cBhvr>
                                        <p:cTn id="23" dur="250"/>
                                        <p:tgtEl>
                                          <p:spTgt spid="5"/>
                                        </p:tgtEl>
                                      </p:cBhvr>
                                    </p:animEffect>
                                    <p:set>
                                      <p:cBhvr>
                                        <p:cTn id="24" dur="1" fill="hold">
                                          <p:stCondLst>
                                            <p:cond delay="249"/>
                                          </p:stCondLst>
                                        </p:cTn>
                                        <p:tgtEl>
                                          <p:spTgt spid="5"/>
                                        </p:tgtEl>
                                        <p:attrNameLst>
                                          <p:attrName>style.visibility</p:attrName>
                                        </p:attrNameLst>
                                      </p:cBhvr>
                                      <p:to>
                                        <p:strVal val="hidden"/>
                                      </p:to>
                                    </p:set>
                                  </p:childTnLst>
                                </p:cTn>
                              </p:par>
                            </p:childTnLst>
                          </p:cTn>
                        </p:par>
                        <p:par>
                          <p:cTn id="25" fill="hold">
                            <p:stCondLst>
                              <p:cond delay="3000"/>
                            </p:stCondLst>
                            <p:childTnLst>
                              <p:par>
                                <p:cTn id="26" presetID="10" presetClass="exit" presetSubtype="0" fill="hold" grpId="1" nodeType="afterEffect">
                                  <p:stCondLst>
                                    <p:cond delay="0"/>
                                  </p:stCondLst>
                                  <p:childTnLst>
                                    <p:animEffect transition="out" filter="fade">
                                      <p:cBhvr>
                                        <p:cTn id="27" dur="500"/>
                                        <p:tgtEl>
                                          <p:spTgt spid="9"/>
                                        </p:tgtEl>
                                      </p:cBhvr>
                                    </p:animEffect>
                                    <p:set>
                                      <p:cBhvr>
                                        <p:cTn id="28" dur="1" fill="hold">
                                          <p:stCondLst>
                                            <p:cond delay="499"/>
                                          </p:stCondLst>
                                        </p:cTn>
                                        <p:tgtEl>
                                          <p:spTgt spid="9"/>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nodeType="click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wipe(up)">
                                      <p:cBhvr>
                                        <p:cTn id="33" dur="500"/>
                                        <p:tgtEl>
                                          <p:spTgt spid="25"/>
                                        </p:tgtEl>
                                      </p:cBhvr>
                                    </p:animEffect>
                                  </p:childTnLst>
                                </p:cTn>
                              </p:par>
                              <p:par>
                                <p:cTn id="34" presetID="22" presetClass="entr" presetSubtype="1" fill="hold" nodeType="with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wipe(up)">
                                      <p:cBhvr>
                                        <p:cTn id="36" dur="500"/>
                                        <p:tgtEl>
                                          <p:spTgt spid="24"/>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500"/>
                                        <p:tgtEl>
                                          <p:spTgt spid="10"/>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fade">
                                      <p:cBhvr>
                                        <p:cTn id="47" dur="500"/>
                                        <p:tgtEl>
                                          <p:spTgt spid="8"/>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7"/>
                                        </p:tgtEl>
                                        <p:attrNameLst>
                                          <p:attrName>style.visibility</p:attrName>
                                        </p:attrNameLst>
                                      </p:cBhvr>
                                      <p:to>
                                        <p:strVal val="visible"/>
                                      </p:to>
                                    </p:set>
                                    <p:animEffect transition="in" filter="fade">
                                      <p:cBhvr>
                                        <p:cTn id="50" dur="500"/>
                                        <p:tgtEl>
                                          <p:spTgt spid="7"/>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nodeType="clickEffect">
                                  <p:stCondLst>
                                    <p:cond delay="0"/>
                                  </p:stCondLst>
                                  <p:childTnLst>
                                    <p:set>
                                      <p:cBhvr>
                                        <p:cTn id="54" dur="1" fill="hold">
                                          <p:stCondLst>
                                            <p:cond delay="0"/>
                                          </p:stCondLst>
                                        </p:cTn>
                                        <p:tgtEl>
                                          <p:spTgt spid="30"/>
                                        </p:tgtEl>
                                        <p:attrNameLst>
                                          <p:attrName>style.visibility</p:attrName>
                                        </p:attrNameLst>
                                      </p:cBhvr>
                                      <p:to>
                                        <p:strVal val="visible"/>
                                      </p:to>
                                    </p:set>
                                    <p:animEffect transition="in" filter="fade">
                                      <p:cBhvr>
                                        <p:cTn id="55" dur="500"/>
                                        <p:tgtEl>
                                          <p:spTgt spid="30"/>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28"/>
                                        </p:tgtEl>
                                        <p:attrNameLst>
                                          <p:attrName>style.visibility</p:attrName>
                                        </p:attrNameLst>
                                      </p:cBhvr>
                                      <p:to>
                                        <p:strVal val="visible"/>
                                      </p:to>
                                    </p:set>
                                    <p:animEffect transition="in" filter="fade">
                                      <p:cBhvr>
                                        <p:cTn id="6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9" grpId="1"/>
      <p:bldP spid="10" grpId="0"/>
      <p:bldP spid="11" grpId="0"/>
      <p:bldP spid="26" grpId="0"/>
      <p:bldP spid="27" grpId="0"/>
      <p:bldP spid="28"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1.29 Equivalence and compensation – step 1:6</a:t>
            </a:r>
          </a:p>
        </p:txBody>
      </p:sp>
      <p:pic>
        <p:nvPicPr>
          <p:cNvPr id="5" name="Picture 4">
            <a:extLst>
              <a:ext uri="{FF2B5EF4-FFF2-40B4-BE49-F238E27FC236}">
                <a16:creationId xmlns:a16="http://schemas.microsoft.com/office/drawing/2014/main" id="{5EADB0F9-FB77-4920-9C58-D23A1D5F568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1625" y="3067420"/>
            <a:ext cx="627347" cy="418233"/>
          </a:xfrm>
          <a:prstGeom prst="rect">
            <a:avLst/>
          </a:prstGeom>
        </p:spPr>
      </p:pic>
      <p:pic>
        <p:nvPicPr>
          <p:cNvPr id="6" name="Picture 5">
            <a:extLst>
              <a:ext uri="{FF2B5EF4-FFF2-40B4-BE49-F238E27FC236}">
                <a16:creationId xmlns:a16="http://schemas.microsoft.com/office/drawing/2014/main" id="{89A98C8F-A664-4CC4-9913-93CF1BE90BD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28022" y="2484448"/>
            <a:ext cx="3086496" cy="2314872"/>
          </a:xfrm>
          <a:prstGeom prst="rect">
            <a:avLst/>
          </a:prstGeom>
        </p:spPr>
      </p:pic>
      <p:sp>
        <p:nvSpPr>
          <p:cNvPr id="7" name="TextBox 6">
            <a:extLst>
              <a:ext uri="{FF2B5EF4-FFF2-40B4-BE49-F238E27FC236}">
                <a16:creationId xmlns:a16="http://schemas.microsoft.com/office/drawing/2014/main" id="{93064FCA-DD96-4969-AB31-CF7569D4C930}"/>
              </a:ext>
            </a:extLst>
          </p:cNvPr>
          <p:cNvSpPr txBox="1"/>
          <p:nvPr/>
        </p:nvSpPr>
        <p:spPr bwMode="auto">
          <a:xfrm>
            <a:off x="2660378" y="3180220"/>
            <a:ext cx="112107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4.96</a:t>
            </a:r>
            <a:r>
              <a:rPr lang="en-GB" sz="1200" dirty="0">
                <a:latin typeface="Myriad Pro Semibold"/>
                <a:ea typeface="Myriad Pro Semibold" charset="0"/>
                <a:cs typeface="Myriad Pro Semibold" charset="0"/>
              </a:rPr>
              <a:t> </a:t>
            </a:r>
            <a:r>
              <a:rPr lang="en-GB" sz="2400" dirty="0">
                <a:latin typeface="Myriad Pro Semibold"/>
                <a:ea typeface="Myriad Pro Semibold" charset="0"/>
                <a:cs typeface="Myriad Pro Semibold" charset="0"/>
              </a:rPr>
              <a:t>kg</a:t>
            </a:r>
          </a:p>
        </p:txBody>
      </p:sp>
      <p:sp>
        <p:nvSpPr>
          <p:cNvPr id="8" name="TextBox 7">
            <a:extLst>
              <a:ext uri="{FF2B5EF4-FFF2-40B4-BE49-F238E27FC236}">
                <a16:creationId xmlns:a16="http://schemas.microsoft.com/office/drawing/2014/main" id="{97BB9A77-9615-4B37-8A4E-E31D155C15D7}"/>
              </a:ext>
            </a:extLst>
          </p:cNvPr>
          <p:cNvSpPr txBox="1"/>
          <p:nvPr/>
        </p:nvSpPr>
        <p:spPr bwMode="auto">
          <a:xfrm>
            <a:off x="4378100" y="3180220"/>
            <a:ext cx="112107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5.04</a:t>
            </a:r>
            <a:r>
              <a:rPr lang="en-GB" sz="1200" dirty="0">
                <a:latin typeface="Myriad Pro Semibold"/>
                <a:ea typeface="Myriad Pro Semibold" charset="0"/>
                <a:cs typeface="Myriad Pro Semibold" charset="0"/>
              </a:rPr>
              <a:t> </a:t>
            </a:r>
            <a:r>
              <a:rPr lang="en-GB" sz="2400" dirty="0">
                <a:latin typeface="Myriad Pro Semibold"/>
                <a:ea typeface="Myriad Pro Semibold" charset="0"/>
                <a:cs typeface="Myriad Pro Semibold" charset="0"/>
              </a:rPr>
              <a:t>kg</a:t>
            </a:r>
          </a:p>
        </p:txBody>
      </p:sp>
      <p:sp>
        <p:nvSpPr>
          <p:cNvPr id="9" name="TextBox 8">
            <a:extLst>
              <a:ext uri="{FF2B5EF4-FFF2-40B4-BE49-F238E27FC236}">
                <a16:creationId xmlns:a16="http://schemas.microsoft.com/office/drawing/2014/main" id="{2261F052-EF33-424B-B7CD-BC6B71711002}"/>
              </a:ext>
            </a:extLst>
          </p:cNvPr>
          <p:cNvSpPr txBox="1"/>
          <p:nvPr/>
        </p:nvSpPr>
        <p:spPr bwMode="auto">
          <a:xfrm>
            <a:off x="3510733" y="981593"/>
            <a:ext cx="112107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0.34</a:t>
            </a:r>
            <a:r>
              <a:rPr lang="en-GB" sz="1200" dirty="0">
                <a:latin typeface="Myriad Pro Semibold"/>
                <a:ea typeface="Myriad Pro Semibold" charset="0"/>
                <a:cs typeface="Myriad Pro Semibold" charset="0"/>
              </a:rPr>
              <a:t> </a:t>
            </a:r>
            <a:r>
              <a:rPr lang="en-GB" sz="2400" dirty="0">
                <a:latin typeface="Myriad Pro Semibold"/>
                <a:ea typeface="Myriad Pro Semibold" charset="0"/>
                <a:cs typeface="Myriad Pro Semibold" charset="0"/>
              </a:rPr>
              <a:t>kg</a:t>
            </a:r>
          </a:p>
        </p:txBody>
      </p:sp>
      <p:sp>
        <p:nvSpPr>
          <p:cNvPr id="26" name="TextBox 25">
            <a:extLst>
              <a:ext uri="{FF2B5EF4-FFF2-40B4-BE49-F238E27FC236}">
                <a16:creationId xmlns:a16="http://schemas.microsoft.com/office/drawing/2014/main" id="{B7C2152F-F4EE-41F2-A8BB-43B6A76815D2}"/>
              </a:ext>
            </a:extLst>
          </p:cNvPr>
          <p:cNvSpPr txBox="1"/>
          <p:nvPr/>
        </p:nvSpPr>
        <p:spPr bwMode="auto">
          <a:xfrm>
            <a:off x="2743734" y="3182636"/>
            <a:ext cx="95436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5.3</a:t>
            </a:r>
            <a:r>
              <a:rPr lang="en-GB" sz="1200" dirty="0">
                <a:latin typeface="Myriad Pro Semibold"/>
                <a:ea typeface="Myriad Pro Semibold" charset="0"/>
                <a:cs typeface="Myriad Pro Semibold" charset="0"/>
              </a:rPr>
              <a:t> </a:t>
            </a:r>
            <a:r>
              <a:rPr lang="en-GB" sz="2400" dirty="0">
                <a:latin typeface="Myriad Pro Semibold"/>
                <a:ea typeface="Myriad Pro Semibold" charset="0"/>
                <a:cs typeface="Myriad Pro Semibold" charset="0"/>
              </a:rPr>
              <a:t>kg</a:t>
            </a:r>
          </a:p>
        </p:txBody>
      </p:sp>
      <p:sp>
        <p:nvSpPr>
          <p:cNvPr id="27" name="TextBox 26">
            <a:extLst>
              <a:ext uri="{FF2B5EF4-FFF2-40B4-BE49-F238E27FC236}">
                <a16:creationId xmlns:a16="http://schemas.microsoft.com/office/drawing/2014/main" id="{65562129-ABF1-4D36-99E6-A4C8B02D66C1}"/>
              </a:ext>
            </a:extLst>
          </p:cNvPr>
          <p:cNvSpPr txBox="1"/>
          <p:nvPr/>
        </p:nvSpPr>
        <p:spPr bwMode="auto">
          <a:xfrm>
            <a:off x="4461456" y="3180220"/>
            <a:ext cx="95436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4.7</a:t>
            </a:r>
            <a:r>
              <a:rPr lang="en-GB" sz="1200" dirty="0">
                <a:latin typeface="Myriad Pro Semibold"/>
                <a:ea typeface="Myriad Pro Semibold" charset="0"/>
                <a:cs typeface="Myriad Pro Semibold" charset="0"/>
              </a:rPr>
              <a:t> </a:t>
            </a:r>
            <a:r>
              <a:rPr lang="en-GB" sz="2400" dirty="0">
                <a:latin typeface="Myriad Pro Semibold"/>
                <a:ea typeface="Myriad Pro Semibold" charset="0"/>
                <a:cs typeface="Myriad Pro Semibold" charset="0"/>
              </a:rPr>
              <a:t>kg</a:t>
            </a:r>
          </a:p>
        </p:txBody>
      </p:sp>
      <p:sp>
        <p:nvSpPr>
          <p:cNvPr id="29" name="TextBox 28">
            <a:extLst>
              <a:ext uri="{FF2B5EF4-FFF2-40B4-BE49-F238E27FC236}">
                <a16:creationId xmlns:a16="http://schemas.microsoft.com/office/drawing/2014/main" id="{5A0C9F74-4CB0-49C6-A880-1D309DAA5A87}"/>
              </a:ext>
            </a:extLst>
          </p:cNvPr>
          <p:cNvSpPr txBox="1"/>
          <p:nvPr/>
        </p:nvSpPr>
        <p:spPr bwMode="auto">
          <a:xfrm>
            <a:off x="5802603" y="3517981"/>
            <a:ext cx="104708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Arial" panose="020B0604020202020204" pitchFamily="34" charset="0"/>
              </a:rPr>
              <a:t>− 0.34</a:t>
            </a:r>
            <a:endParaRPr lang="en-GB" sz="2400" dirty="0">
              <a:latin typeface="Myriad Pro Semibold"/>
              <a:ea typeface="Myriad Pro Semibold" charset="0"/>
              <a:cs typeface="Myriad Pro Semibold" charset="0"/>
            </a:endParaRPr>
          </a:p>
        </p:txBody>
      </p:sp>
      <p:sp>
        <p:nvSpPr>
          <p:cNvPr id="30" name="TextBox 29">
            <a:extLst>
              <a:ext uri="{FF2B5EF4-FFF2-40B4-BE49-F238E27FC236}">
                <a16:creationId xmlns:a16="http://schemas.microsoft.com/office/drawing/2014/main" id="{9C64934D-5B63-47B8-A2AC-1436C429E970}"/>
              </a:ext>
            </a:extLst>
          </p:cNvPr>
          <p:cNvSpPr txBox="1"/>
          <p:nvPr/>
        </p:nvSpPr>
        <p:spPr bwMode="auto">
          <a:xfrm>
            <a:off x="8176028" y="3517981"/>
            <a:ext cx="104708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Arial" panose="020B0604020202020204" pitchFamily="34" charset="0"/>
              </a:rPr>
              <a:t>+ 0.34</a:t>
            </a:r>
            <a:endParaRPr lang="en-GB" sz="2400" dirty="0">
              <a:latin typeface="Myriad Pro Semibold"/>
              <a:ea typeface="Myriad Pro Semibold" charset="0"/>
              <a:cs typeface="Myriad Pro Semibold" charset="0"/>
            </a:endParaRPr>
          </a:p>
        </p:txBody>
      </p:sp>
      <p:grpSp>
        <p:nvGrpSpPr>
          <p:cNvPr id="31" name="Group 30">
            <a:extLst>
              <a:ext uri="{FF2B5EF4-FFF2-40B4-BE49-F238E27FC236}">
                <a16:creationId xmlns:a16="http://schemas.microsoft.com/office/drawing/2014/main" id="{DE222CAF-A656-43B3-8643-3131F6303B50}"/>
              </a:ext>
            </a:extLst>
          </p:cNvPr>
          <p:cNvGrpSpPr/>
          <p:nvPr/>
        </p:nvGrpSpPr>
        <p:grpSpPr>
          <a:xfrm>
            <a:off x="6429886" y="4551512"/>
            <a:ext cx="3400913" cy="461665"/>
            <a:chOff x="4905885" y="4551511"/>
            <a:chExt cx="3400913" cy="461665"/>
          </a:xfrm>
        </p:grpSpPr>
        <p:sp>
          <p:nvSpPr>
            <p:cNvPr id="32" name="TextBox 31">
              <a:extLst>
                <a:ext uri="{FF2B5EF4-FFF2-40B4-BE49-F238E27FC236}">
                  <a16:creationId xmlns:a16="http://schemas.microsoft.com/office/drawing/2014/main" id="{8DF0CA7C-F97E-454E-B08A-530844D0233E}"/>
                </a:ext>
              </a:extLst>
            </p:cNvPr>
            <p:cNvSpPr txBox="1"/>
            <p:nvPr/>
          </p:nvSpPr>
          <p:spPr bwMode="auto">
            <a:xfrm>
              <a:off x="5776070" y="4551511"/>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a:t>
              </a:r>
            </a:p>
          </p:txBody>
        </p:sp>
        <p:sp>
          <p:nvSpPr>
            <p:cNvPr id="33" name="TextBox 32">
              <a:extLst>
                <a:ext uri="{FF2B5EF4-FFF2-40B4-BE49-F238E27FC236}">
                  <a16:creationId xmlns:a16="http://schemas.microsoft.com/office/drawing/2014/main" id="{F3D486C0-FF1A-4362-B7A0-BE07BB243EB8}"/>
                </a:ext>
              </a:extLst>
            </p:cNvPr>
            <p:cNvSpPr txBox="1"/>
            <p:nvPr/>
          </p:nvSpPr>
          <p:spPr bwMode="auto">
            <a:xfrm>
              <a:off x="7788707" y="4551511"/>
              <a:ext cx="51809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10</a:t>
              </a:r>
            </a:p>
          </p:txBody>
        </p:sp>
        <p:sp>
          <p:nvSpPr>
            <p:cNvPr id="34" name="TextBox 33">
              <a:extLst>
                <a:ext uri="{FF2B5EF4-FFF2-40B4-BE49-F238E27FC236}">
                  <a16:creationId xmlns:a16="http://schemas.microsoft.com/office/drawing/2014/main" id="{A3B66BFB-442C-47D4-A911-C5E66C6C0655}"/>
                </a:ext>
              </a:extLst>
            </p:cNvPr>
            <p:cNvSpPr txBox="1"/>
            <p:nvPr/>
          </p:nvSpPr>
          <p:spPr bwMode="auto">
            <a:xfrm>
              <a:off x="6288788" y="4551511"/>
              <a:ext cx="75212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5.04</a:t>
              </a:r>
            </a:p>
          </p:txBody>
        </p:sp>
        <p:sp>
          <p:nvSpPr>
            <p:cNvPr id="35" name="TextBox 34">
              <a:extLst>
                <a:ext uri="{FF2B5EF4-FFF2-40B4-BE49-F238E27FC236}">
                  <a16:creationId xmlns:a16="http://schemas.microsoft.com/office/drawing/2014/main" id="{31A89CD1-99BC-4569-B5AA-AA697316FB65}"/>
                </a:ext>
              </a:extLst>
            </p:cNvPr>
            <p:cNvSpPr txBox="1"/>
            <p:nvPr/>
          </p:nvSpPr>
          <p:spPr bwMode="auto">
            <a:xfrm>
              <a:off x="4905885" y="4551511"/>
              <a:ext cx="75212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4.96</a:t>
              </a:r>
            </a:p>
          </p:txBody>
        </p:sp>
        <p:sp>
          <p:nvSpPr>
            <p:cNvPr id="36" name="TextBox 35">
              <a:extLst>
                <a:ext uri="{FF2B5EF4-FFF2-40B4-BE49-F238E27FC236}">
                  <a16:creationId xmlns:a16="http://schemas.microsoft.com/office/drawing/2014/main" id="{9B05FD72-5B50-431B-991A-43C7517C9712}"/>
                </a:ext>
              </a:extLst>
            </p:cNvPr>
            <p:cNvSpPr txBox="1"/>
            <p:nvPr/>
          </p:nvSpPr>
          <p:spPr bwMode="auto">
            <a:xfrm>
              <a:off x="7158972" y="4551511"/>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a:t>
              </a:r>
            </a:p>
          </p:txBody>
        </p:sp>
      </p:grpSp>
      <p:grpSp>
        <p:nvGrpSpPr>
          <p:cNvPr id="37" name="Group 36">
            <a:extLst>
              <a:ext uri="{FF2B5EF4-FFF2-40B4-BE49-F238E27FC236}">
                <a16:creationId xmlns:a16="http://schemas.microsoft.com/office/drawing/2014/main" id="{FAD8AE1D-C64E-4F37-A23C-804017311B7A}"/>
              </a:ext>
            </a:extLst>
          </p:cNvPr>
          <p:cNvGrpSpPr/>
          <p:nvPr/>
        </p:nvGrpSpPr>
        <p:grpSpPr>
          <a:xfrm>
            <a:off x="6513240" y="2484449"/>
            <a:ext cx="3327176" cy="461665"/>
            <a:chOff x="4989240" y="2484448"/>
            <a:chExt cx="3327176" cy="461665"/>
          </a:xfrm>
        </p:grpSpPr>
        <p:sp>
          <p:nvSpPr>
            <p:cNvPr id="38" name="TextBox 37">
              <a:extLst>
                <a:ext uri="{FF2B5EF4-FFF2-40B4-BE49-F238E27FC236}">
                  <a16:creationId xmlns:a16="http://schemas.microsoft.com/office/drawing/2014/main" id="{93BC414B-07D3-473B-9183-3743E97E0B68}"/>
                </a:ext>
              </a:extLst>
            </p:cNvPr>
            <p:cNvSpPr txBox="1"/>
            <p:nvPr/>
          </p:nvSpPr>
          <p:spPr bwMode="auto">
            <a:xfrm>
              <a:off x="4989240" y="2484448"/>
              <a:ext cx="58541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5.3</a:t>
              </a:r>
            </a:p>
          </p:txBody>
        </p:sp>
        <p:sp>
          <p:nvSpPr>
            <p:cNvPr id="39" name="TextBox 38">
              <a:extLst>
                <a:ext uri="{FF2B5EF4-FFF2-40B4-BE49-F238E27FC236}">
                  <a16:creationId xmlns:a16="http://schemas.microsoft.com/office/drawing/2014/main" id="{D434A5FB-4F09-48FE-A264-E194AEB4361B}"/>
                </a:ext>
              </a:extLst>
            </p:cNvPr>
            <p:cNvSpPr txBox="1"/>
            <p:nvPr/>
          </p:nvSpPr>
          <p:spPr bwMode="auto">
            <a:xfrm>
              <a:off x="6376951" y="2484448"/>
              <a:ext cx="58541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4.7</a:t>
              </a:r>
            </a:p>
          </p:txBody>
        </p:sp>
        <p:sp>
          <p:nvSpPr>
            <p:cNvPr id="40" name="TextBox 39">
              <a:extLst>
                <a:ext uri="{FF2B5EF4-FFF2-40B4-BE49-F238E27FC236}">
                  <a16:creationId xmlns:a16="http://schemas.microsoft.com/office/drawing/2014/main" id="{071D7181-A73F-4DC9-9947-6609015F5EB2}"/>
                </a:ext>
              </a:extLst>
            </p:cNvPr>
            <p:cNvSpPr txBox="1"/>
            <p:nvPr/>
          </p:nvSpPr>
          <p:spPr bwMode="auto">
            <a:xfrm>
              <a:off x="7798325" y="2484448"/>
              <a:ext cx="51809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10</a:t>
              </a:r>
            </a:p>
          </p:txBody>
        </p:sp>
        <p:sp>
          <p:nvSpPr>
            <p:cNvPr id="41" name="TextBox 40">
              <a:extLst>
                <a:ext uri="{FF2B5EF4-FFF2-40B4-BE49-F238E27FC236}">
                  <a16:creationId xmlns:a16="http://schemas.microsoft.com/office/drawing/2014/main" id="{EB2CA640-CD72-4005-905B-F22F4CC18BC0}"/>
                </a:ext>
              </a:extLst>
            </p:cNvPr>
            <p:cNvSpPr txBox="1"/>
            <p:nvPr/>
          </p:nvSpPr>
          <p:spPr bwMode="auto">
            <a:xfrm>
              <a:off x="7161376" y="2484448"/>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a:t>
              </a:r>
            </a:p>
          </p:txBody>
        </p:sp>
        <p:sp>
          <p:nvSpPr>
            <p:cNvPr id="42" name="TextBox 41">
              <a:extLst>
                <a:ext uri="{FF2B5EF4-FFF2-40B4-BE49-F238E27FC236}">
                  <a16:creationId xmlns:a16="http://schemas.microsoft.com/office/drawing/2014/main" id="{C7D91E62-EE7C-4602-AFC3-4294E2179EE9}"/>
                </a:ext>
              </a:extLst>
            </p:cNvPr>
            <p:cNvSpPr txBox="1"/>
            <p:nvPr/>
          </p:nvSpPr>
          <p:spPr bwMode="auto">
            <a:xfrm>
              <a:off x="5778474" y="2484448"/>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a:t>
              </a:r>
            </a:p>
          </p:txBody>
        </p:sp>
      </p:grpSp>
      <p:pic>
        <p:nvPicPr>
          <p:cNvPr id="43" name="Picture 42" descr="A close up of a logo  Description generated with high confidence">
            <a:extLst>
              <a:ext uri="{FF2B5EF4-FFF2-40B4-BE49-F238E27FC236}">
                <a16:creationId xmlns:a16="http://schemas.microsoft.com/office/drawing/2014/main" id="{AB96C3EE-B7F6-47C3-8501-77325CA3EC59}"/>
              </a:ext>
            </a:extLst>
          </p:cNvPr>
          <p:cNvPicPr>
            <a:picLocks noChangeAspect="1"/>
          </p:cNvPicPr>
          <p:nvPr/>
        </p:nvPicPr>
        <p:blipFill>
          <a:blip r:embed="rId4">
            <a:biLevel thresh="75000"/>
            <a:extLst>
              <a:ext uri="{28A0092B-C50C-407E-A947-70E740481C1C}">
                <a14:useLocalDpi xmlns:a14="http://schemas.microsoft.com/office/drawing/2010/main" val="0"/>
              </a:ext>
            </a:extLst>
          </a:blip>
          <a:stretch>
            <a:fillRect/>
          </a:stretch>
        </p:blipFill>
        <p:spPr>
          <a:xfrm>
            <a:off x="8112225" y="3053377"/>
            <a:ext cx="194527" cy="1390870"/>
          </a:xfrm>
          <a:prstGeom prst="rect">
            <a:avLst/>
          </a:prstGeom>
        </p:spPr>
      </p:pic>
      <p:pic>
        <p:nvPicPr>
          <p:cNvPr id="44" name="Picture 43" descr="A close up of a logo  Description generated with high confidence">
            <a:extLst>
              <a:ext uri="{FF2B5EF4-FFF2-40B4-BE49-F238E27FC236}">
                <a16:creationId xmlns:a16="http://schemas.microsoft.com/office/drawing/2014/main" id="{26065434-9300-4100-A629-C325580C67EB}"/>
              </a:ext>
            </a:extLst>
          </p:cNvPr>
          <p:cNvPicPr>
            <a:picLocks noChangeAspect="1"/>
          </p:cNvPicPr>
          <p:nvPr/>
        </p:nvPicPr>
        <p:blipFill>
          <a:blip r:embed="rId4">
            <a:biLevel thresh="75000"/>
            <a:extLst>
              <a:ext uri="{28A0092B-C50C-407E-A947-70E740481C1C}">
                <a14:useLocalDpi xmlns:a14="http://schemas.microsoft.com/office/drawing/2010/main" val="0"/>
              </a:ext>
            </a:extLst>
          </a:blip>
          <a:stretch>
            <a:fillRect/>
          </a:stretch>
        </p:blipFill>
        <p:spPr>
          <a:xfrm>
            <a:off x="6708685" y="3053377"/>
            <a:ext cx="194527" cy="1390870"/>
          </a:xfrm>
          <a:prstGeom prst="rect">
            <a:avLst/>
          </a:prstGeom>
        </p:spPr>
      </p:pic>
      <p:sp>
        <p:nvSpPr>
          <p:cNvPr id="45" name="TextBox 44">
            <a:extLst>
              <a:ext uri="{FF2B5EF4-FFF2-40B4-BE49-F238E27FC236}">
                <a16:creationId xmlns:a16="http://schemas.microsoft.com/office/drawing/2014/main" id="{15E16C47-CD56-472D-B52B-BAA50FB2765E}"/>
              </a:ext>
            </a:extLst>
          </p:cNvPr>
          <p:cNvSpPr txBox="1"/>
          <p:nvPr/>
        </p:nvSpPr>
        <p:spPr bwMode="auto">
          <a:xfrm>
            <a:off x="6140364" y="5517233"/>
            <a:ext cx="369043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Arial" panose="020B0604020202020204" pitchFamily="34" charset="0"/>
              </a:rPr>
              <a:t>So 5.3 + 4.7 = 4.96 + 5.04</a:t>
            </a:r>
            <a:endParaRPr lang="en-GB" sz="2400" dirty="0">
              <a:latin typeface="Myriad Pro Semibold"/>
              <a:ea typeface="Myriad Pro Semibold" charset="0"/>
              <a:cs typeface="Myriad Pro Semibold" charset="0"/>
            </a:endParaRPr>
          </a:p>
        </p:txBody>
      </p:sp>
      <p:sp>
        <p:nvSpPr>
          <p:cNvPr id="28" name="TextBox 27">
            <a:extLst>
              <a:ext uri="{FF2B5EF4-FFF2-40B4-BE49-F238E27FC236}">
                <a16:creationId xmlns:a16="http://schemas.microsoft.com/office/drawing/2014/main" id="{EEB5E569-E07E-4DCA-9C9C-EB25408F8384}"/>
              </a:ext>
            </a:extLst>
          </p:cNvPr>
          <p:cNvSpPr txBox="1"/>
          <p:nvPr/>
        </p:nvSpPr>
        <p:spPr bwMode="auto">
          <a:xfrm>
            <a:off x="3627751" y="4127947"/>
            <a:ext cx="8870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10</a:t>
            </a:r>
            <a:r>
              <a:rPr lang="en-GB" sz="1200" dirty="0">
                <a:latin typeface="Myriad Pro Semibold"/>
                <a:ea typeface="Myriad Pro Semibold" charset="0"/>
                <a:cs typeface="Myriad Pro Semibold" charset="0"/>
              </a:rPr>
              <a:t> </a:t>
            </a:r>
            <a:r>
              <a:rPr lang="en-GB" sz="2400" dirty="0">
                <a:latin typeface="Myriad Pro Semibold"/>
                <a:ea typeface="Myriad Pro Semibold" charset="0"/>
                <a:cs typeface="Myriad Pro Semibold" charset="0"/>
              </a:rPr>
              <a:t>kg</a:t>
            </a:r>
          </a:p>
        </p:txBody>
      </p:sp>
    </p:spTree>
    <p:extLst>
      <p:ext uri="{BB962C8B-B14F-4D97-AF65-F5344CB8AC3E}">
        <p14:creationId xmlns:p14="http://schemas.microsoft.com/office/powerpoint/2010/main" val="37308030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6"/>
                                        </p:tgtEl>
                                      </p:cBhvr>
                                    </p:animEffect>
                                    <p:set>
                                      <p:cBhvr>
                                        <p:cTn id="12" dur="1" fill="hold">
                                          <p:stCondLst>
                                            <p:cond delay="499"/>
                                          </p:stCondLst>
                                        </p:cTn>
                                        <p:tgtEl>
                                          <p:spTgt spid="26"/>
                                        </p:tgtEl>
                                        <p:attrNameLst>
                                          <p:attrName>style.visibility</p:attrName>
                                        </p:attrNameLst>
                                      </p:cBhvr>
                                      <p:to>
                                        <p:strVal val="hidden"/>
                                      </p:to>
                                    </p:set>
                                  </p:childTnLst>
                                </p:cTn>
                              </p:par>
                              <p:par>
                                <p:cTn id="13" presetID="10" presetClass="exit" presetSubtype="0" fill="hold" grpId="0" nodeType="withEffect">
                                  <p:stCondLst>
                                    <p:cond delay="0"/>
                                  </p:stCondLst>
                                  <p:childTnLst>
                                    <p:animEffect transition="out" filter="fade">
                                      <p:cBhvr>
                                        <p:cTn id="14" dur="500"/>
                                        <p:tgtEl>
                                          <p:spTgt spid="27"/>
                                        </p:tgtEl>
                                      </p:cBhvr>
                                    </p:animEffect>
                                    <p:set>
                                      <p:cBhvr>
                                        <p:cTn id="15" dur="1" fill="hold">
                                          <p:stCondLst>
                                            <p:cond delay="499"/>
                                          </p:stCondLst>
                                        </p:cTn>
                                        <p:tgtEl>
                                          <p:spTgt spid="27"/>
                                        </p:tgtEl>
                                        <p:attrNameLst>
                                          <p:attrName>style.visibility</p:attrName>
                                        </p:attrNameLst>
                                      </p:cBhvr>
                                      <p:to>
                                        <p:strVal val="hidden"/>
                                      </p:to>
                                    </p:set>
                                  </p:childTnLst>
                                </p:cTn>
                              </p:par>
                            </p:childTnLst>
                          </p:cTn>
                        </p:par>
                        <p:par>
                          <p:cTn id="16" fill="hold">
                            <p:stCondLst>
                              <p:cond delay="500"/>
                            </p:stCondLst>
                            <p:childTnLst>
                              <p:par>
                                <p:cTn id="17" presetID="44" presetClass="path" presetSubtype="0" fill="hold" nodeType="afterEffect">
                                  <p:stCondLst>
                                    <p:cond delay="0"/>
                                  </p:stCondLst>
                                  <p:childTnLst>
                                    <p:animMotion origin="layout" path="M -3.54167E-6 2.22222E-6 C 0.01394 -0.06551 0.00183 -0.12732 0.01576 -0.19236 C 0.02448 -0.23634 0.05638 -0.26227 0.07774 -0.2625 C 0.0987 -0.26297 0.1336 -0.23912 0.14232 -0.19491 C 0.15638 -0.13033 0.14935 -0.14769 0.15717 -0.08148 " pathEditMode="relative" rAng="0" ptsTypes="AAAAA">
                                      <p:cBhvr>
                                        <p:cTn id="18" dur="2250" fill="hold"/>
                                        <p:tgtEl>
                                          <p:spTgt spid="5"/>
                                        </p:tgtEl>
                                        <p:attrNameLst>
                                          <p:attrName>ppt_x</p:attrName>
                                          <p:attrName>ppt_y</p:attrName>
                                        </p:attrNameLst>
                                      </p:cBhvr>
                                      <p:rCtr x="7852" y="-13148"/>
                                    </p:animMotion>
                                  </p:childTnLst>
                                </p:cTn>
                              </p:par>
                              <p:par>
                                <p:cTn id="19" presetID="10" presetClass="entr" presetSubtype="0" fill="hold" grpId="0" nodeType="withEffect">
                                  <p:stCondLst>
                                    <p:cond delay="125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par>
                                <p:cTn id="22" presetID="10" presetClass="exit" presetSubtype="0" fill="hold" nodeType="withEffect">
                                  <p:stCondLst>
                                    <p:cond delay="2250"/>
                                  </p:stCondLst>
                                  <p:childTnLst>
                                    <p:animEffect transition="out" filter="fade">
                                      <p:cBhvr>
                                        <p:cTn id="23" dur="250"/>
                                        <p:tgtEl>
                                          <p:spTgt spid="5"/>
                                        </p:tgtEl>
                                      </p:cBhvr>
                                    </p:animEffect>
                                    <p:set>
                                      <p:cBhvr>
                                        <p:cTn id="24" dur="1" fill="hold">
                                          <p:stCondLst>
                                            <p:cond delay="249"/>
                                          </p:stCondLst>
                                        </p:cTn>
                                        <p:tgtEl>
                                          <p:spTgt spid="5"/>
                                        </p:tgtEl>
                                        <p:attrNameLst>
                                          <p:attrName>style.visibility</p:attrName>
                                        </p:attrNameLst>
                                      </p:cBhvr>
                                      <p:to>
                                        <p:strVal val="hidden"/>
                                      </p:to>
                                    </p:set>
                                  </p:childTnLst>
                                </p:cTn>
                              </p:par>
                            </p:childTnLst>
                          </p:cTn>
                        </p:par>
                        <p:par>
                          <p:cTn id="25" fill="hold">
                            <p:stCondLst>
                              <p:cond delay="3000"/>
                            </p:stCondLst>
                            <p:childTnLst>
                              <p:par>
                                <p:cTn id="26" presetID="10" presetClass="exit" presetSubtype="0" fill="hold" grpId="1" nodeType="afterEffect">
                                  <p:stCondLst>
                                    <p:cond delay="0"/>
                                  </p:stCondLst>
                                  <p:childTnLst>
                                    <p:animEffect transition="out" filter="fade">
                                      <p:cBhvr>
                                        <p:cTn id="27" dur="500"/>
                                        <p:tgtEl>
                                          <p:spTgt spid="9"/>
                                        </p:tgtEl>
                                      </p:cBhvr>
                                    </p:animEffect>
                                    <p:set>
                                      <p:cBhvr>
                                        <p:cTn id="28" dur="1" fill="hold">
                                          <p:stCondLst>
                                            <p:cond delay="499"/>
                                          </p:stCondLst>
                                        </p:cTn>
                                        <p:tgtEl>
                                          <p:spTgt spid="9"/>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nodeType="clickEffect">
                                  <p:stCondLst>
                                    <p:cond delay="0"/>
                                  </p:stCondLst>
                                  <p:childTnLst>
                                    <p:set>
                                      <p:cBhvr>
                                        <p:cTn id="32" dur="1" fill="hold">
                                          <p:stCondLst>
                                            <p:cond delay="0"/>
                                          </p:stCondLst>
                                        </p:cTn>
                                        <p:tgtEl>
                                          <p:spTgt spid="44"/>
                                        </p:tgtEl>
                                        <p:attrNameLst>
                                          <p:attrName>style.visibility</p:attrName>
                                        </p:attrNameLst>
                                      </p:cBhvr>
                                      <p:to>
                                        <p:strVal val="visible"/>
                                      </p:to>
                                    </p:set>
                                    <p:animEffect transition="in" filter="wipe(up)">
                                      <p:cBhvr>
                                        <p:cTn id="33" dur="500"/>
                                        <p:tgtEl>
                                          <p:spTgt spid="44"/>
                                        </p:tgtEl>
                                      </p:cBhvr>
                                    </p:animEffect>
                                  </p:childTnLst>
                                </p:cTn>
                              </p:par>
                              <p:par>
                                <p:cTn id="34" presetID="22" presetClass="entr" presetSubtype="1" fill="hold" nodeType="withEffect">
                                  <p:stCondLst>
                                    <p:cond delay="0"/>
                                  </p:stCondLst>
                                  <p:childTnLst>
                                    <p:set>
                                      <p:cBhvr>
                                        <p:cTn id="35" dur="1" fill="hold">
                                          <p:stCondLst>
                                            <p:cond delay="0"/>
                                          </p:stCondLst>
                                        </p:cTn>
                                        <p:tgtEl>
                                          <p:spTgt spid="43"/>
                                        </p:tgtEl>
                                        <p:attrNameLst>
                                          <p:attrName>style.visibility</p:attrName>
                                        </p:attrNameLst>
                                      </p:cBhvr>
                                      <p:to>
                                        <p:strVal val="visible"/>
                                      </p:to>
                                    </p:set>
                                    <p:animEffect transition="in" filter="wipe(up)">
                                      <p:cBhvr>
                                        <p:cTn id="36" dur="500"/>
                                        <p:tgtEl>
                                          <p:spTgt spid="43"/>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9"/>
                                        </p:tgtEl>
                                        <p:attrNameLst>
                                          <p:attrName>style.visibility</p:attrName>
                                        </p:attrNameLst>
                                      </p:cBhvr>
                                      <p:to>
                                        <p:strVal val="visible"/>
                                      </p:to>
                                    </p:set>
                                    <p:animEffect transition="in" filter="fade">
                                      <p:cBhvr>
                                        <p:cTn id="39" dur="500"/>
                                        <p:tgtEl>
                                          <p:spTgt spid="29"/>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fade">
                                      <p:cBhvr>
                                        <p:cTn id="42" dur="500"/>
                                        <p:tgtEl>
                                          <p:spTgt spid="30"/>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fade">
                                      <p:cBhvr>
                                        <p:cTn id="47" dur="500"/>
                                        <p:tgtEl>
                                          <p:spTgt spid="8"/>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7"/>
                                        </p:tgtEl>
                                        <p:attrNameLst>
                                          <p:attrName>style.visibility</p:attrName>
                                        </p:attrNameLst>
                                      </p:cBhvr>
                                      <p:to>
                                        <p:strVal val="visible"/>
                                      </p:to>
                                    </p:set>
                                    <p:animEffect transition="in" filter="fade">
                                      <p:cBhvr>
                                        <p:cTn id="50" dur="500"/>
                                        <p:tgtEl>
                                          <p:spTgt spid="7"/>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nodeType="clickEffect">
                                  <p:stCondLst>
                                    <p:cond delay="0"/>
                                  </p:stCondLst>
                                  <p:childTnLst>
                                    <p:set>
                                      <p:cBhvr>
                                        <p:cTn id="54" dur="1" fill="hold">
                                          <p:stCondLst>
                                            <p:cond delay="0"/>
                                          </p:stCondLst>
                                        </p:cTn>
                                        <p:tgtEl>
                                          <p:spTgt spid="31"/>
                                        </p:tgtEl>
                                        <p:attrNameLst>
                                          <p:attrName>style.visibility</p:attrName>
                                        </p:attrNameLst>
                                      </p:cBhvr>
                                      <p:to>
                                        <p:strVal val="visible"/>
                                      </p:to>
                                    </p:set>
                                    <p:animEffect transition="in" filter="fade">
                                      <p:cBhvr>
                                        <p:cTn id="55" dur="500"/>
                                        <p:tgtEl>
                                          <p:spTgt spid="31"/>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45"/>
                                        </p:tgtEl>
                                        <p:attrNameLst>
                                          <p:attrName>style.visibility</p:attrName>
                                        </p:attrNameLst>
                                      </p:cBhvr>
                                      <p:to>
                                        <p:strVal val="visible"/>
                                      </p:to>
                                    </p:set>
                                    <p:animEffect transition="in" filter="fade">
                                      <p:cBhvr>
                                        <p:cTn id="60"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9" grpId="1"/>
      <p:bldP spid="26" grpId="0"/>
      <p:bldP spid="27" grpId="0"/>
      <p:bldP spid="29" grpId="0"/>
      <p:bldP spid="30" grpId="0"/>
      <p:bldP spid="45"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1.29 Equivalence and compensation – step 1:7</a:t>
            </a:r>
          </a:p>
        </p:txBody>
      </p:sp>
      <p:grpSp>
        <p:nvGrpSpPr>
          <p:cNvPr id="3" name="Group 2">
            <a:extLst>
              <a:ext uri="{FF2B5EF4-FFF2-40B4-BE49-F238E27FC236}">
                <a16:creationId xmlns:a16="http://schemas.microsoft.com/office/drawing/2014/main" id="{480BAC53-7E7C-4216-A348-5F65B5896E9D}"/>
              </a:ext>
            </a:extLst>
          </p:cNvPr>
          <p:cNvGrpSpPr/>
          <p:nvPr/>
        </p:nvGrpSpPr>
        <p:grpSpPr>
          <a:xfrm>
            <a:off x="2108193" y="2008423"/>
            <a:ext cx="7975614" cy="2811447"/>
            <a:chOff x="584193" y="2008422"/>
            <a:chExt cx="7975614" cy="2811447"/>
          </a:xfrm>
        </p:grpSpPr>
        <p:pic>
          <p:nvPicPr>
            <p:cNvPr id="4" name="Picture 3" descr="A close up of a light  Description generated with high confidence">
              <a:extLst>
                <a:ext uri="{FF2B5EF4-FFF2-40B4-BE49-F238E27FC236}">
                  <a16:creationId xmlns:a16="http://schemas.microsoft.com/office/drawing/2014/main" id="{AF89B0FB-13F6-4F1E-8FB4-1F3C4C5AB2A5}"/>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584193" y="2439309"/>
              <a:ext cx="7975614" cy="2380560"/>
            </a:xfrm>
            <a:prstGeom prst="rect">
              <a:avLst/>
            </a:prstGeom>
          </p:spPr>
        </p:pic>
        <p:sp>
          <p:nvSpPr>
            <p:cNvPr id="5" name="TextBox 4">
              <a:extLst>
                <a:ext uri="{FF2B5EF4-FFF2-40B4-BE49-F238E27FC236}">
                  <a16:creationId xmlns:a16="http://schemas.microsoft.com/office/drawing/2014/main" id="{E6D97814-18A5-4363-9527-6D7D89B0A85B}"/>
                </a:ext>
              </a:extLst>
            </p:cNvPr>
            <p:cNvSpPr txBox="1"/>
            <p:nvPr/>
          </p:nvSpPr>
          <p:spPr bwMode="auto">
            <a:xfrm>
              <a:off x="672043" y="2008422"/>
              <a:ext cx="354937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200" dirty="0">
                  <a:latin typeface="Myriad Pro Semibold"/>
                  <a:ea typeface="Myriad Pro Semibold" charset="0"/>
                  <a:cs typeface="Arial" panose="020B0604020202020204" pitchFamily="34" charset="0"/>
                </a:rPr>
                <a:t>5,300 </a:t>
              </a:r>
              <a:r>
                <a:rPr lang="en-GB" sz="2200" b="1" dirty="0">
                  <a:latin typeface="Myriad Pro Semibold"/>
                  <a:ea typeface="Myriad Pro Semibold" charset="0"/>
                  <a:cs typeface="Arial" panose="020B0604020202020204" pitchFamily="34" charset="0"/>
                </a:rPr>
                <a:t>−</a:t>
              </a:r>
              <a:r>
                <a:rPr lang="en-GB" sz="2200" dirty="0">
                  <a:latin typeface="Myriad Pro Semibold"/>
                  <a:ea typeface="Myriad Pro Semibold" charset="0"/>
                  <a:cs typeface="Arial" panose="020B0604020202020204" pitchFamily="34" charset="0"/>
                </a:rPr>
                <a:t> </a:t>
              </a:r>
              <a:r>
                <a:rPr lang="en-GB" sz="2200" b="1" dirty="0">
                  <a:latin typeface="Myriad Pro Semibold"/>
                  <a:ea typeface="Myriad Pro Semibold" charset="0"/>
                  <a:cs typeface="Arial" panose="020B0604020202020204" pitchFamily="34" charset="0"/>
                </a:rPr>
                <a:t>340</a:t>
              </a:r>
              <a:r>
                <a:rPr lang="en-GB" sz="2200" dirty="0">
                  <a:latin typeface="Myriad Pro Semibold"/>
                  <a:ea typeface="Myriad Pro Semibold" charset="0"/>
                  <a:cs typeface="Arial" panose="020B0604020202020204" pitchFamily="34" charset="0"/>
                </a:rPr>
                <a:t> + 4,700 </a:t>
              </a:r>
              <a:r>
                <a:rPr lang="en-GB" sz="2200" b="1" dirty="0">
                  <a:latin typeface="Myriad Pro Semibold"/>
                  <a:ea typeface="Myriad Pro Semibold" charset="0"/>
                  <a:cs typeface="Arial" panose="020B0604020202020204" pitchFamily="34" charset="0"/>
                </a:rPr>
                <a:t>+ 340</a:t>
              </a:r>
              <a:endParaRPr lang="en-GB" sz="2200" b="1" dirty="0">
                <a:latin typeface="Myriad Pro Semibold"/>
                <a:ea typeface="Myriad Pro Semibold" charset="0"/>
                <a:cs typeface="Myriad Pro Semibold" charset="0"/>
              </a:endParaRPr>
            </a:p>
          </p:txBody>
        </p:sp>
        <p:sp>
          <p:nvSpPr>
            <p:cNvPr id="6" name="TextBox 5">
              <a:extLst>
                <a:ext uri="{FF2B5EF4-FFF2-40B4-BE49-F238E27FC236}">
                  <a16:creationId xmlns:a16="http://schemas.microsoft.com/office/drawing/2014/main" id="{A2D3D630-A4D5-4D50-A599-748263048250}"/>
                </a:ext>
              </a:extLst>
            </p:cNvPr>
            <p:cNvSpPr txBox="1"/>
            <p:nvPr/>
          </p:nvSpPr>
          <p:spPr bwMode="auto">
            <a:xfrm>
              <a:off x="4290213" y="2008422"/>
              <a:ext cx="377026"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200" dirty="0">
                  <a:latin typeface="Myriad Pro Semibold"/>
                  <a:ea typeface="Myriad Pro Semibold" charset="0"/>
                  <a:cs typeface="Arial" panose="020B0604020202020204" pitchFamily="34" charset="0"/>
                </a:rPr>
                <a:t>=</a:t>
              </a:r>
              <a:endParaRPr lang="en-GB" sz="2200" b="1" dirty="0">
                <a:latin typeface="Myriad Pro Semibold"/>
                <a:ea typeface="Myriad Pro Semibold" charset="0"/>
                <a:cs typeface="Myriad Pro Semibold" charset="0"/>
              </a:endParaRPr>
            </a:p>
          </p:txBody>
        </p:sp>
        <p:sp>
          <p:nvSpPr>
            <p:cNvPr id="7" name="TextBox 6">
              <a:extLst>
                <a:ext uri="{FF2B5EF4-FFF2-40B4-BE49-F238E27FC236}">
                  <a16:creationId xmlns:a16="http://schemas.microsoft.com/office/drawing/2014/main" id="{5EED68EB-EE96-4AA1-AD69-785B12402956}"/>
                </a:ext>
              </a:extLst>
            </p:cNvPr>
            <p:cNvSpPr txBox="1"/>
            <p:nvPr/>
          </p:nvSpPr>
          <p:spPr bwMode="auto">
            <a:xfrm>
              <a:off x="6110019" y="2008422"/>
              <a:ext cx="1007007"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200" dirty="0">
                  <a:latin typeface="Myriad Pro Semibold"/>
                  <a:ea typeface="Myriad Pro Semibold" charset="0"/>
                  <a:cs typeface="Arial" panose="020B0604020202020204" pitchFamily="34" charset="0"/>
                </a:rPr>
                <a:t>10,000</a:t>
              </a:r>
              <a:endParaRPr lang="en-GB" sz="2200" b="1" dirty="0">
                <a:latin typeface="Myriad Pro Semibold"/>
                <a:ea typeface="Myriad Pro Semibold" charset="0"/>
                <a:cs typeface="Myriad Pro Semibold" charset="0"/>
              </a:endParaRPr>
            </a:p>
          </p:txBody>
        </p:sp>
      </p:grpSp>
    </p:spTree>
    <p:extLst>
      <p:ext uri="{BB962C8B-B14F-4D97-AF65-F5344CB8AC3E}">
        <p14:creationId xmlns:p14="http://schemas.microsoft.com/office/powerpoint/2010/main" val="2954910409"/>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1.29 Equivalence and compensation – step 1:10</a:t>
            </a:r>
          </a:p>
        </p:txBody>
      </p:sp>
      <p:graphicFrame>
        <p:nvGraphicFramePr>
          <p:cNvPr id="3" name="Table 2">
            <a:extLst>
              <a:ext uri="{FF2B5EF4-FFF2-40B4-BE49-F238E27FC236}">
                <a16:creationId xmlns:a16="http://schemas.microsoft.com/office/drawing/2014/main" id="{D91806A7-DA47-424C-BF14-A8BA5B02876F}"/>
              </a:ext>
            </a:extLst>
          </p:cNvPr>
          <p:cNvGraphicFramePr>
            <a:graphicFrameLocks noGrp="1"/>
          </p:cNvGraphicFramePr>
          <p:nvPr/>
        </p:nvGraphicFramePr>
        <p:xfrm>
          <a:off x="2495550" y="1989000"/>
          <a:ext cx="6948822" cy="3014400"/>
        </p:xfrm>
        <a:graphic>
          <a:graphicData uri="http://schemas.openxmlformats.org/drawingml/2006/table">
            <a:tbl>
              <a:tblPr firstRow="1" firstCol="1" bandRow="1">
                <a:tableStyleId>{5C22544A-7EE6-4342-B048-85BDC9FD1C3A}</a:tableStyleId>
              </a:tblPr>
              <a:tblGrid>
                <a:gridCol w="5646003">
                  <a:extLst>
                    <a:ext uri="{9D8B030D-6E8A-4147-A177-3AD203B41FA5}">
                      <a16:colId xmlns:a16="http://schemas.microsoft.com/office/drawing/2014/main" val="260485223"/>
                    </a:ext>
                  </a:extLst>
                </a:gridCol>
                <a:gridCol w="1302819">
                  <a:extLst>
                    <a:ext uri="{9D8B030D-6E8A-4147-A177-3AD203B41FA5}">
                      <a16:colId xmlns:a16="http://schemas.microsoft.com/office/drawing/2014/main" val="259182522"/>
                    </a:ext>
                  </a:extLst>
                </a:gridCol>
              </a:tblGrid>
              <a:tr h="576000">
                <a:tc>
                  <a:txBody>
                    <a:bodyPr/>
                    <a:lstStyle/>
                    <a:p>
                      <a:pPr>
                        <a:spcBef>
                          <a:spcPts val="400"/>
                        </a:spcBef>
                        <a:spcAft>
                          <a:spcPts val="400"/>
                        </a:spcAft>
                      </a:pPr>
                      <a:r>
                        <a:rPr lang="en-GB" sz="2400" b="0" dirty="0">
                          <a:solidFill>
                            <a:schemeClr val="tx1"/>
                          </a:solidFill>
                          <a:effectLst/>
                          <a:latin typeface="Myriad Pro" panose="020B0503030403020204" pitchFamily="34" charset="0"/>
                        </a:rPr>
                        <a:t> </a:t>
                      </a:r>
                      <a:endParaRPr lang="en-GB" sz="2400" b="0" dirty="0">
                        <a:solidFill>
                          <a:schemeClr val="tx1"/>
                        </a:solidFill>
                        <a:effectLst/>
                        <a:latin typeface="Myriad Pro" panose="020B0503030403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r>
                        <a:rPr lang="en-GB" sz="2400" b="0" dirty="0">
                          <a:solidFill>
                            <a:schemeClr val="tx1"/>
                          </a:solidFill>
                          <a:effectLst/>
                          <a:latin typeface="Myriad Pro" panose="020B0503030403020204" pitchFamily="34" charset="0"/>
                          <a:sym typeface="Wingdings" panose="05000000000000000000" pitchFamily="2" charset="2"/>
                        </a:rPr>
                        <a:t></a:t>
                      </a:r>
                      <a:r>
                        <a:rPr lang="en-GB" sz="2400" b="0" dirty="0">
                          <a:solidFill>
                            <a:schemeClr val="tx1"/>
                          </a:solidFill>
                          <a:effectLst/>
                          <a:latin typeface="Myriad Pro" panose="020B0503030403020204" pitchFamily="34" charset="0"/>
                        </a:rPr>
                        <a:t> </a:t>
                      </a:r>
                      <a:r>
                        <a:rPr lang="en-GB" sz="2400" b="0" dirty="0">
                          <a:solidFill>
                            <a:schemeClr val="tx1"/>
                          </a:solidFill>
                          <a:effectLst/>
                          <a:latin typeface="Myriad Pro Semibold"/>
                        </a:rPr>
                        <a:t>or</a:t>
                      </a:r>
                      <a:r>
                        <a:rPr lang="en-GB" sz="2400" b="0" dirty="0">
                          <a:solidFill>
                            <a:schemeClr val="tx1"/>
                          </a:solidFill>
                          <a:effectLst/>
                          <a:latin typeface="Myriad Pro" panose="020B0503030403020204" pitchFamily="34" charset="0"/>
                        </a:rPr>
                        <a:t> </a:t>
                      </a:r>
                      <a:r>
                        <a:rPr lang="en-GB" sz="2400" b="0" dirty="0">
                          <a:solidFill>
                            <a:schemeClr val="tx1"/>
                          </a:solidFill>
                          <a:effectLst/>
                          <a:latin typeface="Myriad Pro" panose="020B0503030403020204" pitchFamily="34" charset="0"/>
                          <a:sym typeface="Wingdings" panose="05000000000000000000" pitchFamily="2" charset="2"/>
                        </a:rPr>
                        <a:t></a:t>
                      </a:r>
                      <a:endParaRPr lang="en-GB" sz="2400" b="0" dirty="0">
                        <a:solidFill>
                          <a:schemeClr val="tx1"/>
                        </a:solidFill>
                        <a:effectLst/>
                        <a:latin typeface="Myriad Pro" panose="020B0503030403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8E2E8"/>
                    </a:solidFill>
                  </a:tcPr>
                </a:tc>
                <a:extLst>
                  <a:ext uri="{0D108BD9-81ED-4DB2-BD59-A6C34878D82A}">
                    <a16:rowId xmlns:a16="http://schemas.microsoft.com/office/drawing/2014/main" val="3568923989"/>
                  </a:ext>
                </a:extLst>
              </a:tr>
              <a:tr h="576000">
                <a:tc>
                  <a:txBody>
                    <a:bodyPr/>
                    <a:lstStyle/>
                    <a:p>
                      <a:pPr>
                        <a:spcBef>
                          <a:spcPts val="400"/>
                        </a:spcBef>
                        <a:spcAft>
                          <a:spcPts val="400"/>
                        </a:spcAft>
                      </a:pPr>
                      <a:r>
                        <a:rPr lang="en-GB" sz="2400" b="0" dirty="0">
                          <a:solidFill>
                            <a:schemeClr val="tx1"/>
                          </a:solidFill>
                          <a:effectLst/>
                          <a:latin typeface="Myriad Pro Semibold"/>
                        </a:rPr>
                        <a:t>101 + 99 = 100 + 100</a:t>
                      </a:r>
                      <a:endParaRPr lang="en-GB" sz="24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lang="en-GB" sz="2400" b="0" dirty="0">
                          <a:solidFill>
                            <a:schemeClr val="bg1"/>
                          </a:solidFill>
                          <a:effectLst/>
                          <a:latin typeface="Myriad Pro" panose="020B0503030403020204" pitchFamily="34" charset="0"/>
                        </a:rPr>
                        <a:t> </a:t>
                      </a:r>
                      <a:r>
                        <a:rPr kumimoji="0" lang="en-GB" sz="4000" b="0" i="0" u="none" strike="noStrike" kern="1200" cap="none" spc="0" normalizeH="0" baseline="0" noProof="0" dirty="0">
                          <a:ln>
                            <a:noFill/>
                          </a:ln>
                          <a:solidFill>
                            <a:schemeClr val="bg1"/>
                          </a:solidFill>
                          <a:effectLst/>
                          <a:uLnTx/>
                          <a:uFillTx/>
                          <a:latin typeface="Comic Sans MS" panose="030F0702030302020204" pitchFamily="66" charset="0"/>
                          <a:ea typeface="Myriad Pro Semibold" charset="0"/>
                          <a:cs typeface="Myriad Pro Semibold" charset="0"/>
                          <a:sym typeface="Wingdings" panose="05000000000000000000" pitchFamily="2" charset="2"/>
                        </a:rPr>
                        <a:t></a:t>
                      </a:r>
                      <a:endParaRPr kumimoji="0" lang="en-GB" sz="4000" b="0" i="0" u="none" strike="noStrike" kern="1200" cap="none" spc="0" normalizeH="0" baseline="0" noProof="0" dirty="0">
                        <a:ln>
                          <a:noFill/>
                        </a:ln>
                        <a:solidFill>
                          <a:schemeClr val="bg1"/>
                        </a:solidFill>
                        <a:effectLst/>
                        <a:uLnTx/>
                        <a:uFillTx/>
                        <a:latin typeface="Comic Sans MS" panose="030F0702030302020204" pitchFamily="66" charset="0"/>
                        <a:ea typeface="Myriad Pro Semibold" charset="0"/>
                        <a:cs typeface="Myriad Pro Semibold"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91684782"/>
                  </a:ext>
                </a:extLst>
              </a:tr>
              <a:tr h="576000">
                <a:tc>
                  <a:txBody>
                    <a:bodyPr/>
                    <a:lstStyle/>
                    <a:p>
                      <a:pPr>
                        <a:spcBef>
                          <a:spcPts val="400"/>
                        </a:spcBef>
                        <a:spcAft>
                          <a:spcPts val="400"/>
                        </a:spcAft>
                      </a:pPr>
                      <a:r>
                        <a:rPr lang="en-GB" sz="2400" b="0" dirty="0">
                          <a:solidFill>
                            <a:schemeClr val="tx1"/>
                          </a:solidFill>
                          <a:effectLst/>
                          <a:latin typeface="Myriad Pro Semibold"/>
                        </a:rPr>
                        <a:t>27 + 56 = 28 + 57</a:t>
                      </a:r>
                      <a:endParaRPr lang="en-GB" sz="24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lang="en-GB" sz="2400" b="0" dirty="0">
                          <a:solidFill>
                            <a:schemeClr val="bg1"/>
                          </a:solidFill>
                          <a:effectLst/>
                          <a:latin typeface="Myriad Pro" panose="020B0503030403020204" pitchFamily="34" charset="0"/>
                        </a:rPr>
                        <a:t> </a:t>
                      </a:r>
                      <a:r>
                        <a:rPr kumimoji="0" lang="en-GB" sz="4000" b="0" i="0" u="none" strike="noStrike" kern="1200" cap="none" spc="0" normalizeH="0" baseline="0" noProof="0" dirty="0">
                          <a:ln>
                            <a:noFill/>
                          </a:ln>
                          <a:solidFill>
                            <a:schemeClr val="bg1"/>
                          </a:solidFill>
                          <a:effectLst/>
                          <a:uLnTx/>
                          <a:uFillTx/>
                          <a:latin typeface="Comic Sans MS" panose="030F0702030302020204" pitchFamily="66" charset="0"/>
                          <a:ea typeface="Myriad Pro Semibold" charset="0"/>
                          <a:cs typeface="Myriad Pro Semibold" charset="0"/>
                          <a:sym typeface="Wingdings" panose="05000000000000000000" pitchFamily="2" charset="2"/>
                        </a:rPr>
                        <a:t></a:t>
                      </a:r>
                      <a:endParaRPr kumimoji="0" lang="en-GB" sz="4000" b="0" i="0" u="none" strike="noStrike" kern="1200" cap="none" spc="0" normalizeH="0" baseline="0" noProof="0" dirty="0">
                        <a:ln>
                          <a:noFill/>
                        </a:ln>
                        <a:solidFill>
                          <a:schemeClr val="bg1"/>
                        </a:solidFill>
                        <a:effectLst/>
                        <a:uLnTx/>
                        <a:uFillTx/>
                        <a:latin typeface="Comic Sans MS" panose="030F0702030302020204" pitchFamily="66" charset="0"/>
                        <a:ea typeface="Myriad Pro Semibold" charset="0"/>
                        <a:cs typeface="Myriad Pro Semibold"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97085320"/>
                  </a:ext>
                </a:extLst>
              </a:tr>
              <a:tr h="576000">
                <a:tc>
                  <a:txBody>
                    <a:bodyPr/>
                    <a:lstStyle/>
                    <a:p>
                      <a:pPr>
                        <a:spcBef>
                          <a:spcPts val="400"/>
                        </a:spcBef>
                        <a:spcAft>
                          <a:spcPts val="400"/>
                        </a:spcAft>
                      </a:pPr>
                      <a:r>
                        <a:rPr lang="en-GB" sz="2400" b="0" dirty="0">
                          <a:solidFill>
                            <a:schemeClr val="tx1"/>
                          </a:solidFill>
                          <a:effectLst/>
                          <a:latin typeface="Myriad Pro Semibold"/>
                        </a:rPr>
                        <a:t>248,000 + 564,000 = 148,000 + 464,000</a:t>
                      </a:r>
                      <a:endParaRPr lang="en-GB" sz="24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r>
                        <a:rPr lang="en-GB" sz="2400" b="0" dirty="0">
                          <a:solidFill>
                            <a:schemeClr val="bg1"/>
                          </a:solidFill>
                          <a:effectLst/>
                          <a:latin typeface="Myriad Pro" panose="020B0503030403020204" pitchFamily="34" charset="0"/>
                        </a:rPr>
                        <a:t> </a:t>
                      </a:r>
                      <a:r>
                        <a:rPr kumimoji="0" lang="en-GB" sz="4000" b="0" i="0" u="none" strike="noStrike" kern="1200" cap="none" spc="0" normalizeH="0" baseline="0" noProof="0" dirty="0">
                          <a:ln>
                            <a:noFill/>
                          </a:ln>
                          <a:solidFill>
                            <a:schemeClr val="bg1"/>
                          </a:solidFill>
                          <a:effectLst/>
                          <a:uLnTx/>
                          <a:uFillTx/>
                          <a:latin typeface="Comic Sans MS" panose="030F0702030302020204" pitchFamily="66" charset="0"/>
                          <a:ea typeface="Myriad Pro Semibold" charset="0"/>
                          <a:cs typeface="Myriad Pro Semibold" charset="0"/>
                          <a:sym typeface="Wingdings" panose="05000000000000000000" pitchFamily="2" charset="2"/>
                        </a:rPr>
                        <a:t></a:t>
                      </a:r>
                      <a:endParaRPr lang="en-GB" sz="2400" b="0" dirty="0">
                        <a:solidFill>
                          <a:schemeClr val="bg1"/>
                        </a:solidFill>
                        <a:effectLst/>
                        <a:latin typeface="Myriad Pro" panose="020B0503030403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97204694"/>
                  </a:ext>
                </a:extLst>
              </a:tr>
              <a:tr h="576000">
                <a:tc>
                  <a:txBody>
                    <a:bodyPr/>
                    <a:lstStyle/>
                    <a:p>
                      <a:pPr>
                        <a:spcBef>
                          <a:spcPts val="400"/>
                        </a:spcBef>
                        <a:spcAft>
                          <a:spcPts val="400"/>
                        </a:spcAft>
                      </a:pPr>
                      <a:r>
                        <a:rPr lang="en-GB" sz="2400" b="0" dirty="0">
                          <a:solidFill>
                            <a:schemeClr val="tx1"/>
                          </a:solidFill>
                          <a:effectLst/>
                          <a:latin typeface="Myriad Pro Semibold"/>
                        </a:rPr>
                        <a:t>0.27 + 0.56 = 0.23 + 0.6</a:t>
                      </a:r>
                      <a:endParaRPr lang="en-GB" sz="24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r>
                        <a:rPr lang="en-GB" sz="2400" b="0" dirty="0">
                          <a:solidFill>
                            <a:schemeClr val="bg1"/>
                          </a:solidFill>
                          <a:effectLst/>
                          <a:latin typeface="Myriad Pro" panose="020B0503030403020204" pitchFamily="34" charset="0"/>
                        </a:rPr>
                        <a:t> </a:t>
                      </a:r>
                      <a:r>
                        <a:rPr kumimoji="0" lang="en-GB" sz="4000" b="0" i="0" u="none" strike="noStrike" kern="1200" cap="none" spc="0" normalizeH="0" baseline="0" noProof="0" dirty="0">
                          <a:ln>
                            <a:noFill/>
                          </a:ln>
                          <a:solidFill>
                            <a:schemeClr val="bg1"/>
                          </a:solidFill>
                          <a:effectLst/>
                          <a:uLnTx/>
                          <a:uFillTx/>
                          <a:latin typeface="Comic Sans MS" panose="030F0702030302020204" pitchFamily="66" charset="0"/>
                          <a:ea typeface="Myriad Pro Semibold" charset="0"/>
                          <a:cs typeface="Myriad Pro Semibold" charset="0"/>
                          <a:sym typeface="Wingdings" panose="05000000000000000000" pitchFamily="2" charset="2"/>
                        </a:rPr>
                        <a:t></a:t>
                      </a:r>
                      <a:endParaRPr lang="en-GB" sz="2400" b="0" dirty="0">
                        <a:solidFill>
                          <a:schemeClr val="bg1"/>
                        </a:solidFill>
                        <a:effectLst/>
                        <a:latin typeface="Myriad Pro" panose="020B0503030403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64590618"/>
                  </a:ext>
                </a:extLst>
              </a:tr>
            </a:tbl>
          </a:graphicData>
        </a:graphic>
      </p:graphicFrame>
      <p:sp>
        <p:nvSpPr>
          <p:cNvPr id="4" name="TextBox 3">
            <a:extLst>
              <a:ext uri="{FF2B5EF4-FFF2-40B4-BE49-F238E27FC236}">
                <a16:creationId xmlns:a16="http://schemas.microsoft.com/office/drawing/2014/main" id="{BFB83BBA-D226-4297-910B-2CEA4F4BB0DD}"/>
              </a:ext>
            </a:extLst>
          </p:cNvPr>
          <p:cNvSpPr txBox="1"/>
          <p:nvPr/>
        </p:nvSpPr>
        <p:spPr bwMode="auto">
          <a:xfrm>
            <a:off x="8556549" y="3129352"/>
            <a:ext cx="510076" cy="707886"/>
          </a:xfrm>
          <a:prstGeom prst="rect">
            <a:avLst/>
          </a:prstGeom>
          <a:noFill/>
          <a:ln>
            <a:noFill/>
          </a:ln>
          <a:extLs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4000" dirty="0">
                <a:solidFill>
                  <a:srgbClr val="FF0000"/>
                </a:solidFill>
                <a:latin typeface="Comic Sans MS" panose="030F0702030302020204" pitchFamily="66" charset="0"/>
                <a:ea typeface="Myriad Pro Semibold" charset="0"/>
                <a:cs typeface="Myriad Pro Semibold" charset="0"/>
                <a:sym typeface="Wingdings" panose="05000000000000000000" pitchFamily="2" charset="2"/>
              </a:rPr>
              <a:t></a:t>
            </a:r>
            <a:endParaRPr lang="en-GB" sz="4000" dirty="0">
              <a:solidFill>
                <a:srgbClr val="FF0000"/>
              </a:solidFill>
              <a:latin typeface="Comic Sans MS" panose="030F0702030302020204" pitchFamily="66" charset="0"/>
              <a:ea typeface="Myriad Pro Semibold" charset="0"/>
              <a:cs typeface="Myriad Pro Semibold" charset="0"/>
            </a:endParaRPr>
          </a:p>
        </p:txBody>
      </p:sp>
      <p:sp>
        <p:nvSpPr>
          <p:cNvPr id="5" name="TextBox 4">
            <a:extLst>
              <a:ext uri="{FF2B5EF4-FFF2-40B4-BE49-F238E27FC236}">
                <a16:creationId xmlns:a16="http://schemas.microsoft.com/office/drawing/2014/main" id="{6C6F2863-8143-4F10-A3B8-C2ACBF4B6339}"/>
              </a:ext>
            </a:extLst>
          </p:cNvPr>
          <p:cNvSpPr txBox="1"/>
          <p:nvPr/>
        </p:nvSpPr>
        <p:spPr bwMode="auto">
          <a:xfrm>
            <a:off x="8518077" y="2519087"/>
            <a:ext cx="587020" cy="707886"/>
          </a:xfrm>
          <a:prstGeom prst="rect">
            <a:avLst/>
          </a:prstGeom>
          <a:noFill/>
          <a:ln>
            <a:noFill/>
          </a:ln>
          <a:extLs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4000" dirty="0">
                <a:solidFill>
                  <a:srgbClr val="00B050"/>
                </a:solidFill>
                <a:latin typeface="Comic Sans MS" panose="030F0702030302020204" pitchFamily="66" charset="0"/>
                <a:ea typeface="Myriad Pro Semibold" charset="0"/>
                <a:cs typeface="Myriad Pro Semibold" charset="0"/>
                <a:sym typeface="Wingdings" panose="05000000000000000000" pitchFamily="2" charset="2"/>
              </a:rPr>
              <a:t></a:t>
            </a:r>
            <a:endParaRPr lang="en-GB" sz="4000" dirty="0">
              <a:solidFill>
                <a:srgbClr val="00B050"/>
              </a:solidFill>
              <a:latin typeface="Comic Sans MS" panose="030F0702030302020204" pitchFamily="66" charset="0"/>
              <a:ea typeface="Myriad Pro Semibold" charset="0"/>
              <a:cs typeface="Myriad Pro Semibold" charset="0"/>
            </a:endParaRPr>
          </a:p>
        </p:txBody>
      </p:sp>
      <p:sp>
        <p:nvSpPr>
          <p:cNvPr id="6" name="TextBox 5">
            <a:extLst>
              <a:ext uri="{FF2B5EF4-FFF2-40B4-BE49-F238E27FC236}">
                <a16:creationId xmlns:a16="http://schemas.microsoft.com/office/drawing/2014/main" id="{8AC33B00-CEE6-49C4-AB9D-FB1320E3EFC5}"/>
              </a:ext>
            </a:extLst>
          </p:cNvPr>
          <p:cNvSpPr txBox="1"/>
          <p:nvPr/>
        </p:nvSpPr>
        <p:spPr bwMode="auto">
          <a:xfrm>
            <a:off x="8518077" y="4348437"/>
            <a:ext cx="587020" cy="707886"/>
          </a:xfrm>
          <a:prstGeom prst="rect">
            <a:avLst/>
          </a:prstGeom>
          <a:noFill/>
          <a:ln>
            <a:noFill/>
          </a:ln>
          <a:extLs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4000" dirty="0">
                <a:solidFill>
                  <a:srgbClr val="00B050"/>
                </a:solidFill>
                <a:latin typeface="Comic Sans MS" panose="030F0702030302020204" pitchFamily="66" charset="0"/>
                <a:ea typeface="Myriad Pro Semibold" charset="0"/>
                <a:cs typeface="Myriad Pro Semibold" charset="0"/>
                <a:sym typeface="Wingdings" panose="05000000000000000000" pitchFamily="2" charset="2"/>
              </a:rPr>
              <a:t></a:t>
            </a:r>
            <a:endParaRPr lang="en-GB" sz="4000" dirty="0">
              <a:solidFill>
                <a:srgbClr val="00B050"/>
              </a:solidFill>
              <a:latin typeface="Comic Sans MS" panose="030F0702030302020204" pitchFamily="66" charset="0"/>
              <a:ea typeface="Myriad Pro Semibold" charset="0"/>
              <a:cs typeface="Myriad Pro Semibold" charset="0"/>
            </a:endParaRPr>
          </a:p>
        </p:txBody>
      </p:sp>
      <p:sp>
        <p:nvSpPr>
          <p:cNvPr id="9" name="TextBox 8">
            <a:extLst>
              <a:ext uri="{FF2B5EF4-FFF2-40B4-BE49-F238E27FC236}">
                <a16:creationId xmlns:a16="http://schemas.microsoft.com/office/drawing/2014/main" id="{F3376E9A-3A3F-4987-92B5-D345C946118F}"/>
              </a:ext>
            </a:extLst>
          </p:cNvPr>
          <p:cNvSpPr txBox="1"/>
          <p:nvPr/>
        </p:nvSpPr>
        <p:spPr bwMode="auto">
          <a:xfrm>
            <a:off x="8556549" y="3741131"/>
            <a:ext cx="510076" cy="707886"/>
          </a:xfrm>
          <a:prstGeom prst="rect">
            <a:avLst/>
          </a:prstGeom>
          <a:noFill/>
          <a:ln>
            <a:noFill/>
          </a:ln>
          <a:extLs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4000" dirty="0">
                <a:solidFill>
                  <a:srgbClr val="FF0000"/>
                </a:solidFill>
                <a:latin typeface="Comic Sans MS" panose="030F0702030302020204" pitchFamily="66" charset="0"/>
                <a:ea typeface="Myriad Pro Semibold" charset="0"/>
                <a:cs typeface="Myriad Pro Semibold" charset="0"/>
                <a:sym typeface="Wingdings" panose="05000000000000000000" pitchFamily="2" charset="2"/>
              </a:rPr>
              <a:t></a:t>
            </a:r>
            <a:endParaRPr lang="en-GB" sz="4000" dirty="0">
              <a:solidFill>
                <a:srgbClr val="FF0000"/>
              </a:solidFill>
              <a:latin typeface="Comic Sans MS" panose="030F0702030302020204" pitchFamily="66" charset="0"/>
              <a:ea typeface="Myriad Pro Semibold" charset="0"/>
              <a:cs typeface="Myriad Pro Semibold" charset="0"/>
            </a:endParaRPr>
          </a:p>
        </p:txBody>
      </p:sp>
    </p:spTree>
    <p:extLst>
      <p:ext uri="{BB962C8B-B14F-4D97-AF65-F5344CB8AC3E}">
        <p14:creationId xmlns:p14="http://schemas.microsoft.com/office/powerpoint/2010/main" val="2516272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6, Unit 1, Learning Outcome 1</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7" name="Picture Placeholder 6" descr="A picture containing text  Description automatically generated">
            <a:extLst>
              <a:ext uri="{FF2B5EF4-FFF2-40B4-BE49-F238E27FC236}">
                <a16:creationId xmlns:a16="http://schemas.microsoft.com/office/drawing/2014/main" id="{46A61F62-C0EA-4663-9D58-1F0D89B52E45}"/>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1.28 Common structures and the part-part-whole relationship</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1518757241"/>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1:1 - 1:3</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4-7</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8095576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1.29 Equivalence and compensation – step 1:10</a:t>
            </a:r>
          </a:p>
        </p:txBody>
      </p:sp>
      <p:pic>
        <p:nvPicPr>
          <p:cNvPr id="4" name="Picture 3" descr="A close up of a logo  Description generated with very high confidence">
            <a:extLst>
              <a:ext uri="{FF2B5EF4-FFF2-40B4-BE49-F238E27FC236}">
                <a16:creationId xmlns:a16="http://schemas.microsoft.com/office/drawing/2014/main" id="{CC68ED41-8ABA-4E7E-81F5-F41F3398E33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28456" y="1393946"/>
            <a:ext cx="6135088" cy="4070108"/>
          </a:xfrm>
          <a:prstGeom prst="rect">
            <a:avLst/>
          </a:prstGeom>
        </p:spPr>
      </p:pic>
      <p:sp>
        <p:nvSpPr>
          <p:cNvPr id="5" name="TextBox 4">
            <a:extLst>
              <a:ext uri="{FF2B5EF4-FFF2-40B4-BE49-F238E27FC236}">
                <a16:creationId xmlns:a16="http://schemas.microsoft.com/office/drawing/2014/main" id="{7CFFE375-4978-4BA8-BCA2-697BA65961B9}"/>
              </a:ext>
            </a:extLst>
          </p:cNvPr>
          <p:cNvSpPr txBox="1"/>
          <p:nvPr/>
        </p:nvSpPr>
        <p:spPr bwMode="auto">
          <a:xfrm>
            <a:off x="3166268" y="1528218"/>
            <a:ext cx="91884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Arial" panose="020B0604020202020204" pitchFamily="34" charset="0"/>
              </a:rPr>
              <a:t>0.525</a:t>
            </a:r>
            <a:endParaRPr lang="en-GB" sz="2400" dirty="0">
              <a:latin typeface="Myriad Pro Semibold"/>
              <a:ea typeface="Myriad Pro Semibold" charset="0"/>
              <a:cs typeface="Myriad Pro Semibold" charset="0"/>
            </a:endParaRPr>
          </a:p>
        </p:txBody>
      </p:sp>
    </p:spTree>
    <p:extLst>
      <p:ext uri="{BB962C8B-B14F-4D97-AF65-F5344CB8AC3E}">
        <p14:creationId xmlns:p14="http://schemas.microsoft.com/office/powerpoint/2010/main" val="41429675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6, Unit 1, Learning Outcome 13</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2994588700"/>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13</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use the ‘same sum’ rule to balance equations with an unknown</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9827937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6, Unit 1, Learning Outcome 13</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3"/>
              </a:rPr>
              <a:t>1.29 Using equivalence and the compensation category to calculate</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91350350"/>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1:8 – 1:10</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9-12</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4"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10" name="Picture Placeholder 9" descr="A picture containing text  Description automatically generated">
            <a:extLst>
              <a:ext uri="{FF2B5EF4-FFF2-40B4-BE49-F238E27FC236}">
                <a16:creationId xmlns:a16="http://schemas.microsoft.com/office/drawing/2014/main" id="{96CB3017-4620-4465-BCF5-EAF71C596A98}"/>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222" b="222"/>
          <a:stretch>
            <a:fillRect/>
          </a:stretch>
        </p:blipFill>
        <p:spPr/>
      </p:pic>
    </p:spTree>
    <p:extLst>
      <p:ext uri="{BB962C8B-B14F-4D97-AF65-F5344CB8AC3E}">
        <p14:creationId xmlns:p14="http://schemas.microsoft.com/office/powerpoint/2010/main" val="235087690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1.29 Equivalence and compensation – step 1:8</a:t>
            </a:r>
          </a:p>
        </p:txBody>
      </p:sp>
      <p:sp>
        <p:nvSpPr>
          <p:cNvPr id="15" name="TextBox 14">
            <a:extLst>
              <a:ext uri="{FF2B5EF4-FFF2-40B4-BE49-F238E27FC236}">
                <a16:creationId xmlns:a16="http://schemas.microsoft.com/office/drawing/2014/main" id="{5014209F-D314-4E69-965D-C34CA2FA0744}"/>
              </a:ext>
            </a:extLst>
          </p:cNvPr>
          <p:cNvSpPr txBox="1"/>
          <p:nvPr/>
        </p:nvSpPr>
        <p:spPr bwMode="auto">
          <a:xfrm>
            <a:off x="8040408" y="4794826"/>
            <a:ext cx="51007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31</a:t>
            </a:r>
            <a:endParaRPr lang="en-GB" sz="2400" dirty="0">
              <a:solidFill>
                <a:srgbClr val="959595"/>
              </a:solidFill>
              <a:latin typeface="Comic Sans MS" panose="030F0702030302020204" pitchFamily="66" charset="0"/>
              <a:ea typeface="Myriad Pro Semibold" charset="0"/>
              <a:cs typeface="Myriad Pro Semibold" charset="0"/>
            </a:endParaRPr>
          </a:p>
        </p:txBody>
      </p:sp>
      <p:sp>
        <p:nvSpPr>
          <p:cNvPr id="16" name="TextBox 15">
            <a:extLst>
              <a:ext uri="{FF2B5EF4-FFF2-40B4-BE49-F238E27FC236}">
                <a16:creationId xmlns:a16="http://schemas.microsoft.com/office/drawing/2014/main" id="{DBF3CEA0-6D3F-4236-A0B9-22A020697970}"/>
              </a:ext>
            </a:extLst>
          </p:cNvPr>
          <p:cNvSpPr txBox="1"/>
          <p:nvPr/>
        </p:nvSpPr>
        <p:spPr bwMode="auto">
          <a:xfrm>
            <a:off x="4972976" y="3872317"/>
            <a:ext cx="5613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+ 1</a:t>
            </a:r>
            <a:endParaRPr lang="en-GB" sz="2400" dirty="0">
              <a:solidFill>
                <a:srgbClr val="959595"/>
              </a:solidFill>
              <a:latin typeface="Comic Sans MS" panose="030F0702030302020204" pitchFamily="66" charset="0"/>
              <a:ea typeface="Myriad Pro Semibold" charset="0"/>
              <a:cs typeface="Myriad Pro Semibold" charset="0"/>
            </a:endParaRPr>
          </a:p>
        </p:txBody>
      </p:sp>
      <p:sp>
        <p:nvSpPr>
          <p:cNvPr id="17" name="TextBox 16">
            <a:extLst>
              <a:ext uri="{FF2B5EF4-FFF2-40B4-BE49-F238E27FC236}">
                <a16:creationId xmlns:a16="http://schemas.microsoft.com/office/drawing/2014/main" id="{B0C7D1A9-0533-4432-B58D-256E4B5C355B}"/>
              </a:ext>
            </a:extLst>
          </p:cNvPr>
          <p:cNvSpPr txBox="1"/>
          <p:nvPr/>
        </p:nvSpPr>
        <p:spPr bwMode="auto">
          <a:xfrm>
            <a:off x="6498310" y="5841413"/>
            <a:ext cx="5613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− 1</a:t>
            </a:r>
            <a:endParaRPr lang="en-GB" sz="2400" dirty="0">
              <a:solidFill>
                <a:srgbClr val="959595"/>
              </a:solidFill>
              <a:latin typeface="Comic Sans MS" panose="030F0702030302020204" pitchFamily="66" charset="0"/>
              <a:ea typeface="Myriad Pro Semibold" charset="0"/>
              <a:cs typeface="Myriad Pro Semibold" charset="0"/>
            </a:endParaRPr>
          </a:p>
        </p:txBody>
      </p:sp>
      <p:grpSp>
        <p:nvGrpSpPr>
          <p:cNvPr id="28" name="Group 27">
            <a:extLst>
              <a:ext uri="{FF2B5EF4-FFF2-40B4-BE49-F238E27FC236}">
                <a16:creationId xmlns:a16="http://schemas.microsoft.com/office/drawing/2014/main" id="{E81DF93B-0092-4AF7-9698-2CFAEEC762E6}"/>
              </a:ext>
            </a:extLst>
          </p:cNvPr>
          <p:cNvGrpSpPr/>
          <p:nvPr/>
        </p:nvGrpSpPr>
        <p:grpSpPr>
          <a:xfrm>
            <a:off x="3494095" y="4758092"/>
            <a:ext cx="5068919" cy="535133"/>
            <a:chOff x="1970094" y="4758091"/>
            <a:chExt cx="5068919" cy="535133"/>
          </a:xfrm>
        </p:grpSpPr>
        <p:sp>
          <p:nvSpPr>
            <p:cNvPr id="9" name="TextBox 8">
              <a:extLst>
                <a:ext uri="{FF2B5EF4-FFF2-40B4-BE49-F238E27FC236}">
                  <a16:creationId xmlns:a16="http://schemas.microsoft.com/office/drawing/2014/main" id="{EF9138DD-27D8-4C8A-B6E9-D2F5B34121D2}"/>
                </a:ext>
              </a:extLst>
            </p:cNvPr>
            <p:cNvSpPr txBox="1"/>
            <p:nvPr/>
          </p:nvSpPr>
          <p:spPr bwMode="auto">
            <a:xfrm>
              <a:off x="1970094" y="4794825"/>
              <a:ext cx="51809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Arial" panose="020B0604020202020204" pitchFamily="34" charset="0"/>
                </a:rPr>
                <a:t>28</a:t>
              </a:r>
              <a:endParaRPr lang="en-GB" sz="2400" dirty="0">
                <a:latin typeface="Myriad Pro Semibold"/>
                <a:ea typeface="Myriad Pro Semibold" charset="0"/>
                <a:cs typeface="Myriad Pro Semibold" charset="0"/>
              </a:endParaRPr>
            </a:p>
          </p:txBody>
        </p:sp>
        <p:sp>
          <p:nvSpPr>
            <p:cNvPr id="10" name="TextBox 9">
              <a:extLst>
                <a:ext uri="{FF2B5EF4-FFF2-40B4-BE49-F238E27FC236}">
                  <a16:creationId xmlns:a16="http://schemas.microsoft.com/office/drawing/2014/main" id="{EEC77673-96BF-4FAF-8045-F7ACAA9C1D7F}"/>
                </a:ext>
              </a:extLst>
            </p:cNvPr>
            <p:cNvSpPr txBox="1"/>
            <p:nvPr/>
          </p:nvSpPr>
          <p:spPr bwMode="auto">
            <a:xfrm>
              <a:off x="2775422" y="4794825"/>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Arial" panose="020B0604020202020204" pitchFamily="34" charset="0"/>
                </a:rPr>
                <a:t>+</a:t>
              </a:r>
              <a:endParaRPr lang="en-GB" sz="2400" dirty="0">
                <a:latin typeface="Myriad Pro Semibold"/>
                <a:ea typeface="Myriad Pro Semibold" charset="0"/>
                <a:cs typeface="Myriad Pro Semibold" charset="0"/>
              </a:endParaRPr>
            </a:p>
          </p:txBody>
        </p:sp>
        <p:sp>
          <p:nvSpPr>
            <p:cNvPr id="11" name="TextBox 10">
              <a:extLst>
                <a:ext uri="{FF2B5EF4-FFF2-40B4-BE49-F238E27FC236}">
                  <a16:creationId xmlns:a16="http://schemas.microsoft.com/office/drawing/2014/main" id="{18973B30-2B46-4F12-9129-23EB4BE82C78}"/>
                </a:ext>
              </a:extLst>
            </p:cNvPr>
            <p:cNvSpPr txBox="1"/>
            <p:nvPr/>
          </p:nvSpPr>
          <p:spPr bwMode="auto">
            <a:xfrm>
              <a:off x="3457319" y="4794825"/>
              <a:ext cx="51809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Arial" panose="020B0604020202020204" pitchFamily="34" charset="0"/>
                </a:rPr>
                <a:t>32</a:t>
              </a:r>
              <a:endParaRPr lang="en-GB" sz="2400" dirty="0">
                <a:latin typeface="Myriad Pro Semibold"/>
                <a:ea typeface="Myriad Pro Semibold" charset="0"/>
                <a:cs typeface="Myriad Pro Semibold" charset="0"/>
              </a:endParaRPr>
            </a:p>
          </p:txBody>
        </p:sp>
        <p:sp>
          <p:nvSpPr>
            <p:cNvPr id="12" name="TextBox 11">
              <a:extLst>
                <a:ext uri="{FF2B5EF4-FFF2-40B4-BE49-F238E27FC236}">
                  <a16:creationId xmlns:a16="http://schemas.microsoft.com/office/drawing/2014/main" id="{63E14222-2921-4EA9-84B8-0D50C12BFB75}"/>
                </a:ext>
              </a:extLst>
            </p:cNvPr>
            <p:cNvSpPr txBox="1"/>
            <p:nvPr/>
          </p:nvSpPr>
          <p:spPr bwMode="auto">
            <a:xfrm>
              <a:off x="4262647" y="4794825"/>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Arial" panose="020B0604020202020204" pitchFamily="34" charset="0"/>
                </a:rPr>
                <a:t>=</a:t>
              </a:r>
              <a:endParaRPr lang="en-GB" sz="2400" dirty="0">
                <a:latin typeface="Myriad Pro Semibold"/>
                <a:ea typeface="Myriad Pro Semibold" charset="0"/>
                <a:cs typeface="Myriad Pro Semibold" charset="0"/>
              </a:endParaRPr>
            </a:p>
          </p:txBody>
        </p:sp>
        <p:sp>
          <p:nvSpPr>
            <p:cNvPr id="13" name="TextBox 12">
              <a:extLst>
                <a:ext uri="{FF2B5EF4-FFF2-40B4-BE49-F238E27FC236}">
                  <a16:creationId xmlns:a16="http://schemas.microsoft.com/office/drawing/2014/main" id="{9A39AE77-23D7-466E-9804-34C87D34D05C}"/>
                </a:ext>
              </a:extLst>
            </p:cNvPr>
            <p:cNvSpPr txBox="1"/>
            <p:nvPr/>
          </p:nvSpPr>
          <p:spPr bwMode="auto">
            <a:xfrm>
              <a:off x="4944544" y="4794825"/>
              <a:ext cx="51809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Arial" panose="020B0604020202020204" pitchFamily="34" charset="0"/>
                </a:rPr>
                <a:t>29</a:t>
              </a:r>
              <a:endParaRPr lang="en-GB" sz="2400" dirty="0">
                <a:latin typeface="Myriad Pro" panose="020B0503030403020204" pitchFamily="34" charset="0"/>
                <a:ea typeface="Myriad Pro Semibold" charset="0"/>
                <a:cs typeface="Myriad Pro Semibold" charset="0"/>
              </a:endParaRPr>
            </a:p>
          </p:txBody>
        </p:sp>
        <p:sp>
          <p:nvSpPr>
            <p:cNvPr id="14" name="TextBox 13">
              <a:extLst>
                <a:ext uri="{FF2B5EF4-FFF2-40B4-BE49-F238E27FC236}">
                  <a16:creationId xmlns:a16="http://schemas.microsoft.com/office/drawing/2014/main" id="{54CAFB64-D68D-4985-9681-14EBB49302DB}"/>
                </a:ext>
              </a:extLst>
            </p:cNvPr>
            <p:cNvSpPr txBox="1"/>
            <p:nvPr/>
          </p:nvSpPr>
          <p:spPr bwMode="auto">
            <a:xfrm>
              <a:off x="5749873" y="4794825"/>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Arial" panose="020B0604020202020204" pitchFamily="34" charset="0"/>
                </a:rPr>
                <a:t>+</a:t>
              </a:r>
              <a:endParaRPr lang="en-GB" sz="2400" dirty="0">
                <a:latin typeface="Myriad Pro Semibold"/>
                <a:ea typeface="Myriad Pro Semibold" charset="0"/>
                <a:cs typeface="Myriad Pro Semibold" charset="0"/>
              </a:endParaRPr>
            </a:p>
          </p:txBody>
        </p:sp>
        <p:sp>
          <p:nvSpPr>
            <p:cNvPr id="19" name="Rectangle 18">
              <a:extLst>
                <a:ext uri="{FF2B5EF4-FFF2-40B4-BE49-F238E27FC236}">
                  <a16:creationId xmlns:a16="http://schemas.microsoft.com/office/drawing/2014/main" id="{D2A943BC-7EB7-4385-B0A6-14951816E55D}"/>
                </a:ext>
              </a:extLst>
            </p:cNvPr>
            <p:cNvSpPr/>
            <p:nvPr/>
          </p:nvSpPr>
          <p:spPr bwMode="auto">
            <a:xfrm>
              <a:off x="6503880" y="4758091"/>
              <a:ext cx="535133" cy="535133"/>
            </a:xfrm>
            <a:prstGeom prst="rect">
              <a:avLst/>
            </a:prstGeom>
            <a:noFill/>
            <a:ln w="28575" cap="flat" cmpd="sng" algn="ctr">
              <a:solidFill>
                <a:schemeClr val="tx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latin typeface="Arial" charset="0"/>
              </a:endParaRPr>
            </a:p>
          </p:txBody>
        </p:sp>
      </p:grpSp>
      <p:sp>
        <p:nvSpPr>
          <p:cNvPr id="20" name="TextBox 19">
            <a:extLst>
              <a:ext uri="{FF2B5EF4-FFF2-40B4-BE49-F238E27FC236}">
                <a16:creationId xmlns:a16="http://schemas.microsoft.com/office/drawing/2014/main" id="{1147BD3D-8516-4EEC-BD88-9C42A6993B8F}"/>
              </a:ext>
            </a:extLst>
          </p:cNvPr>
          <p:cNvSpPr txBox="1"/>
          <p:nvPr/>
        </p:nvSpPr>
        <p:spPr bwMode="auto">
          <a:xfrm>
            <a:off x="7657620" y="1243012"/>
            <a:ext cx="51809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31</a:t>
            </a:r>
            <a:endParaRPr lang="en-GB" sz="2400" dirty="0">
              <a:latin typeface="Myriad Pro Semibold"/>
              <a:ea typeface="Myriad Pro Semibold" charset="0"/>
              <a:cs typeface="Myriad Pro Semibold" charset="0"/>
            </a:endParaRPr>
          </a:p>
        </p:txBody>
      </p:sp>
      <p:sp>
        <p:nvSpPr>
          <p:cNvPr id="7" name="TextBox 6">
            <a:extLst>
              <a:ext uri="{FF2B5EF4-FFF2-40B4-BE49-F238E27FC236}">
                <a16:creationId xmlns:a16="http://schemas.microsoft.com/office/drawing/2014/main" id="{9421ABCC-9314-4E1C-8A4D-121ECF561176}"/>
              </a:ext>
            </a:extLst>
          </p:cNvPr>
          <p:cNvSpPr txBox="1"/>
          <p:nvPr/>
        </p:nvSpPr>
        <p:spPr bwMode="auto">
          <a:xfrm>
            <a:off x="3849756" y="1243012"/>
            <a:ext cx="123142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Arial" panose="020B0604020202020204" pitchFamily="34" charset="0"/>
              </a:rPr>
              <a:t>28 + 32</a:t>
            </a:r>
            <a:endParaRPr lang="en-GB" sz="2400" dirty="0">
              <a:latin typeface="Myriad Pro Semibold"/>
              <a:ea typeface="Myriad Pro Semibold" charset="0"/>
              <a:cs typeface="Myriad Pro Semibold" charset="0"/>
            </a:endParaRPr>
          </a:p>
        </p:txBody>
      </p:sp>
      <p:sp>
        <p:nvSpPr>
          <p:cNvPr id="8" name="TextBox 7">
            <a:extLst>
              <a:ext uri="{FF2B5EF4-FFF2-40B4-BE49-F238E27FC236}">
                <a16:creationId xmlns:a16="http://schemas.microsoft.com/office/drawing/2014/main" id="{6BBE43B7-A9CE-4812-B6F1-63C0AC93415C}"/>
              </a:ext>
            </a:extLst>
          </p:cNvPr>
          <p:cNvSpPr txBox="1"/>
          <p:nvPr/>
        </p:nvSpPr>
        <p:spPr bwMode="auto">
          <a:xfrm>
            <a:off x="6855227" y="1243012"/>
            <a:ext cx="8130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Arial" panose="020B0604020202020204" pitchFamily="34" charset="0"/>
              </a:rPr>
              <a:t>29 +</a:t>
            </a:r>
            <a:endParaRPr lang="en-GB" sz="2400" dirty="0">
              <a:latin typeface="Myriad Pro Semibold"/>
              <a:ea typeface="Myriad Pro Semibold" charset="0"/>
              <a:cs typeface="Myriad Pro Semibold" charset="0"/>
            </a:endParaRPr>
          </a:p>
        </p:txBody>
      </p:sp>
      <p:sp>
        <p:nvSpPr>
          <p:cNvPr id="18" name="Rectangle 17">
            <a:extLst>
              <a:ext uri="{FF2B5EF4-FFF2-40B4-BE49-F238E27FC236}">
                <a16:creationId xmlns:a16="http://schemas.microsoft.com/office/drawing/2014/main" id="{4B7D259A-3CC3-4F0C-9F12-69C00DCCA98E}"/>
              </a:ext>
            </a:extLst>
          </p:cNvPr>
          <p:cNvSpPr/>
          <p:nvPr/>
        </p:nvSpPr>
        <p:spPr bwMode="auto">
          <a:xfrm>
            <a:off x="7649100" y="1206278"/>
            <a:ext cx="535133" cy="535133"/>
          </a:xfrm>
          <a:prstGeom prst="rect">
            <a:avLst/>
          </a:prstGeom>
          <a:noFill/>
          <a:ln w="28575" cap="flat" cmpd="sng" algn="ctr">
            <a:solidFill>
              <a:schemeClr val="tx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latin typeface="Arial" charset="0"/>
            </a:endParaRPr>
          </a:p>
        </p:txBody>
      </p:sp>
      <p:sp>
        <p:nvSpPr>
          <p:cNvPr id="21" name="TextBox 20">
            <a:extLst>
              <a:ext uri="{FF2B5EF4-FFF2-40B4-BE49-F238E27FC236}">
                <a16:creationId xmlns:a16="http://schemas.microsoft.com/office/drawing/2014/main" id="{8258C9DB-FF1A-4758-BB63-B1FD93C2BAFF}"/>
              </a:ext>
            </a:extLst>
          </p:cNvPr>
          <p:cNvSpPr txBox="1"/>
          <p:nvPr/>
        </p:nvSpPr>
        <p:spPr bwMode="auto">
          <a:xfrm>
            <a:off x="5842726" y="1243012"/>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Arial" panose="020B0604020202020204" pitchFamily="34" charset="0"/>
              </a:rPr>
              <a:t>=</a:t>
            </a:r>
            <a:endParaRPr lang="en-GB" sz="2400" dirty="0">
              <a:latin typeface="Myriad Pro Semibold"/>
              <a:ea typeface="Myriad Pro Semibold" charset="0"/>
              <a:cs typeface="Myriad Pro Semibold" charset="0"/>
            </a:endParaRPr>
          </a:p>
        </p:txBody>
      </p:sp>
      <p:pic>
        <p:nvPicPr>
          <p:cNvPr id="23" name="Picture 22">
            <a:extLst>
              <a:ext uri="{FF2B5EF4-FFF2-40B4-BE49-F238E27FC236}">
                <a16:creationId xmlns:a16="http://schemas.microsoft.com/office/drawing/2014/main" id="{088427F1-4AD9-4BB4-8A19-D7C72A64BEC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20975" y="1821629"/>
            <a:ext cx="6150053" cy="1758227"/>
          </a:xfrm>
          <a:prstGeom prst="rect">
            <a:avLst/>
          </a:prstGeom>
        </p:spPr>
      </p:pic>
      <p:pic>
        <p:nvPicPr>
          <p:cNvPr id="25" name="Picture 24">
            <a:extLst>
              <a:ext uri="{FF2B5EF4-FFF2-40B4-BE49-F238E27FC236}">
                <a16:creationId xmlns:a16="http://schemas.microsoft.com/office/drawing/2014/main" id="{838476EE-E6DA-4487-B2AD-83EDF6B8637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53558" y="4308973"/>
            <a:ext cx="3000208" cy="516245"/>
          </a:xfrm>
          <a:prstGeom prst="rect">
            <a:avLst/>
          </a:prstGeom>
        </p:spPr>
      </p:pic>
      <p:pic>
        <p:nvPicPr>
          <p:cNvPr id="27" name="Picture 26" descr="A close up of a logo  Description generated with high confidence">
            <a:extLst>
              <a:ext uri="{FF2B5EF4-FFF2-40B4-BE49-F238E27FC236}">
                <a16:creationId xmlns:a16="http://schemas.microsoft.com/office/drawing/2014/main" id="{AF059880-8D77-4E39-A837-309685C8217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234001" y="5353674"/>
            <a:ext cx="3089990" cy="516245"/>
          </a:xfrm>
          <a:prstGeom prst="rect">
            <a:avLst/>
          </a:prstGeom>
        </p:spPr>
      </p:pic>
    </p:spTree>
    <p:extLst>
      <p:ext uri="{BB962C8B-B14F-4D97-AF65-F5344CB8AC3E}">
        <p14:creationId xmlns:p14="http://schemas.microsoft.com/office/powerpoint/2010/main" val="1629206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wipe(left)">
                                      <p:cBhvr>
                                        <p:cTn id="12" dur="500"/>
                                        <p:tgtEl>
                                          <p:spTgt spid="25"/>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wipe(left)">
                                      <p:cBhvr>
                                        <p:cTn id="20" dur="500"/>
                                        <p:tgtEl>
                                          <p:spTgt spid="27"/>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500"/>
                                        <p:tgtEl>
                                          <p:spTgt spid="15"/>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fade">
                                      <p:cBhvr>
                                        <p:cTn id="3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20" grpId="0"/>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1.29 Equivalence and compensation – step 1:8</a:t>
            </a:r>
          </a:p>
        </p:txBody>
      </p:sp>
      <p:sp>
        <p:nvSpPr>
          <p:cNvPr id="3" name="TextBox 2">
            <a:extLst>
              <a:ext uri="{FF2B5EF4-FFF2-40B4-BE49-F238E27FC236}">
                <a16:creationId xmlns:a16="http://schemas.microsoft.com/office/drawing/2014/main" id="{0BB441EA-CCED-4EA1-8724-8B442910AB3D}"/>
              </a:ext>
            </a:extLst>
          </p:cNvPr>
          <p:cNvSpPr txBox="1"/>
          <p:nvPr/>
        </p:nvSpPr>
        <p:spPr bwMode="auto">
          <a:xfrm>
            <a:off x="6478162" y="4794826"/>
            <a:ext cx="55977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40</a:t>
            </a:r>
            <a:endParaRPr lang="en-GB" sz="2400" dirty="0">
              <a:solidFill>
                <a:srgbClr val="959595"/>
              </a:solidFill>
              <a:latin typeface="Comic Sans MS" panose="030F0702030302020204" pitchFamily="66" charset="0"/>
              <a:ea typeface="Myriad Pro Semibold" charset="0"/>
              <a:cs typeface="Myriad Pro Semibold" charset="0"/>
            </a:endParaRPr>
          </a:p>
        </p:txBody>
      </p:sp>
      <p:sp>
        <p:nvSpPr>
          <p:cNvPr id="4" name="TextBox 3">
            <a:extLst>
              <a:ext uri="{FF2B5EF4-FFF2-40B4-BE49-F238E27FC236}">
                <a16:creationId xmlns:a16="http://schemas.microsoft.com/office/drawing/2014/main" id="{270A8C44-C93E-4D7B-8914-F451AF3ADB5D}"/>
              </a:ext>
            </a:extLst>
          </p:cNvPr>
          <p:cNvSpPr txBox="1"/>
          <p:nvPr/>
        </p:nvSpPr>
        <p:spPr bwMode="auto">
          <a:xfrm>
            <a:off x="4879202" y="3768493"/>
            <a:ext cx="74892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+ 10</a:t>
            </a:r>
            <a:endParaRPr lang="en-GB" sz="2400" dirty="0">
              <a:solidFill>
                <a:srgbClr val="959595"/>
              </a:solidFill>
              <a:latin typeface="Comic Sans MS" panose="030F0702030302020204" pitchFamily="66" charset="0"/>
              <a:ea typeface="Myriad Pro Semibold" charset="0"/>
              <a:cs typeface="Myriad Pro Semibold" charset="0"/>
            </a:endParaRPr>
          </a:p>
        </p:txBody>
      </p:sp>
      <p:sp>
        <p:nvSpPr>
          <p:cNvPr id="5" name="TextBox 4">
            <a:extLst>
              <a:ext uri="{FF2B5EF4-FFF2-40B4-BE49-F238E27FC236}">
                <a16:creationId xmlns:a16="http://schemas.microsoft.com/office/drawing/2014/main" id="{E503FF43-DC9A-469E-9ECF-C608E9173224}"/>
              </a:ext>
            </a:extLst>
          </p:cNvPr>
          <p:cNvSpPr txBox="1"/>
          <p:nvPr/>
        </p:nvSpPr>
        <p:spPr bwMode="auto">
          <a:xfrm>
            <a:off x="6404535" y="5716940"/>
            <a:ext cx="74892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− 10</a:t>
            </a:r>
            <a:endParaRPr lang="en-GB" sz="2400" dirty="0">
              <a:solidFill>
                <a:srgbClr val="959595"/>
              </a:solidFill>
              <a:latin typeface="Comic Sans MS" panose="030F0702030302020204" pitchFamily="66" charset="0"/>
              <a:ea typeface="Myriad Pro Semibold" charset="0"/>
              <a:cs typeface="Myriad Pro Semibold" charset="0"/>
            </a:endParaRPr>
          </a:p>
        </p:txBody>
      </p:sp>
      <p:grpSp>
        <p:nvGrpSpPr>
          <p:cNvPr id="31" name="Group 30">
            <a:extLst>
              <a:ext uri="{FF2B5EF4-FFF2-40B4-BE49-F238E27FC236}">
                <a16:creationId xmlns:a16="http://schemas.microsoft.com/office/drawing/2014/main" id="{EF5FBB91-56A1-432B-8CEA-A74F26508AE6}"/>
              </a:ext>
            </a:extLst>
          </p:cNvPr>
          <p:cNvGrpSpPr/>
          <p:nvPr/>
        </p:nvGrpSpPr>
        <p:grpSpPr>
          <a:xfrm>
            <a:off x="3494095" y="4758092"/>
            <a:ext cx="5090855" cy="535133"/>
            <a:chOff x="1970094" y="4758091"/>
            <a:chExt cx="5090855" cy="535133"/>
          </a:xfrm>
        </p:grpSpPr>
        <p:sp>
          <p:nvSpPr>
            <p:cNvPr id="7" name="TextBox 6">
              <a:extLst>
                <a:ext uri="{FF2B5EF4-FFF2-40B4-BE49-F238E27FC236}">
                  <a16:creationId xmlns:a16="http://schemas.microsoft.com/office/drawing/2014/main" id="{B6EC586F-B7E1-42AA-90EB-D3F9634776BE}"/>
                </a:ext>
              </a:extLst>
            </p:cNvPr>
            <p:cNvSpPr txBox="1"/>
            <p:nvPr/>
          </p:nvSpPr>
          <p:spPr bwMode="auto">
            <a:xfrm>
              <a:off x="1970094" y="4794825"/>
              <a:ext cx="51809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Arial" panose="020B0604020202020204" pitchFamily="34" charset="0"/>
                </a:rPr>
                <a:t>30</a:t>
              </a:r>
              <a:endParaRPr lang="en-GB" sz="2400" dirty="0">
                <a:latin typeface="Myriad Pro Semibold"/>
                <a:ea typeface="Myriad Pro Semibold" charset="0"/>
                <a:cs typeface="Myriad Pro Semibold" charset="0"/>
              </a:endParaRPr>
            </a:p>
          </p:txBody>
        </p:sp>
        <p:sp>
          <p:nvSpPr>
            <p:cNvPr id="8" name="TextBox 7">
              <a:extLst>
                <a:ext uri="{FF2B5EF4-FFF2-40B4-BE49-F238E27FC236}">
                  <a16:creationId xmlns:a16="http://schemas.microsoft.com/office/drawing/2014/main" id="{4BA4E188-92A5-428B-942A-B5D4F590BF2D}"/>
                </a:ext>
              </a:extLst>
            </p:cNvPr>
            <p:cNvSpPr txBox="1"/>
            <p:nvPr/>
          </p:nvSpPr>
          <p:spPr bwMode="auto">
            <a:xfrm>
              <a:off x="2775422" y="4794825"/>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Arial" panose="020B0604020202020204" pitchFamily="34" charset="0"/>
                </a:rPr>
                <a:t>+</a:t>
              </a:r>
              <a:endParaRPr lang="en-GB" sz="2400" dirty="0">
                <a:latin typeface="Myriad Pro Semibold"/>
                <a:ea typeface="Myriad Pro Semibold" charset="0"/>
                <a:cs typeface="Myriad Pro Semibold" charset="0"/>
              </a:endParaRPr>
            </a:p>
          </p:txBody>
        </p:sp>
        <p:sp>
          <p:nvSpPr>
            <p:cNvPr id="9" name="TextBox 8">
              <a:extLst>
                <a:ext uri="{FF2B5EF4-FFF2-40B4-BE49-F238E27FC236}">
                  <a16:creationId xmlns:a16="http://schemas.microsoft.com/office/drawing/2014/main" id="{8C7C575D-6C5B-413D-8F73-D8D8F7867526}"/>
                </a:ext>
              </a:extLst>
            </p:cNvPr>
            <p:cNvSpPr txBox="1"/>
            <p:nvPr/>
          </p:nvSpPr>
          <p:spPr bwMode="auto">
            <a:xfrm>
              <a:off x="3457319" y="4794825"/>
              <a:ext cx="51809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Arial" panose="020B0604020202020204" pitchFamily="34" charset="0"/>
                </a:rPr>
                <a:t>25</a:t>
              </a:r>
              <a:endParaRPr lang="en-GB" sz="2400" dirty="0">
                <a:latin typeface="Myriad Pro Semibold"/>
                <a:ea typeface="Myriad Pro Semibold" charset="0"/>
                <a:cs typeface="Myriad Pro Semibold" charset="0"/>
              </a:endParaRPr>
            </a:p>
          </p:txBody>
        </p:sp>
        <p:sp>
          <p:nvSpPr>
            <p:cNvPr id="10" name="TextBox 9">
              <a:extLst>
                <a:ext uri="{FF2B5EF4-FFF2-40B4-BE49-F238E27FC236}">
                  <a16:creationId xmlns:a16="http://schemas.microsoft.com/office/drawing/2014/main" id="{40F7371E-9F5F-4BC9-86E3-C6C55957FBAA}"/>
                </a:ext>
              </a:extLst>
            </p:cNvPr>
            <p:cNvSpPr txBox="1"/>
            <p:nvPr/>
          </p:nvSpPr>
          <p:spPr bwMode="auto">
            <a:xfrm>
              <a:off x="4262647" y="4794825"/>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Arial" panose="020B0604020202020204" pitchFamily="34" charset="0"/>
                </a:rPr>
                <a:t>=</a:t>
              </a:r>
              <a:endParaRPr lang="en-GB" sz="2400" dirty="0">
                <a:latin typeface="Myriad Pro Semibold"/>
                <a:ea typeface="Myriad Pro Semibold" charset="0"/>
                <a:cs typeface="Myriad Pro Semibold" charset="0"/>
              </a:endParaRPr>
            </a:p>
          </p:txBody>
        </p:sp>
        <p:sp>
          <p:nvSpPr>
            <p:cNvPr id="11" name="TextBox 10">
              <a:extLst>
                <a:ext uri="{FF2B5EF4-FFF2-40B4-BE49-F238E27FC236}">
                  <a16:creationId xmlns:a16="http://schemas.microsoft.com/office/drawing/2014/main" id="{387EF722-4511-4FB9-930E-021933CF224B}"/>
                </a:ext>
              </a:extLst>
            </p:cNvPr>
            <p:cNvSpPr txBox="1"/>
            <p:nvPr/>
          </p:nvSpPr>
          <p:spPr bwMode="auto">
            <a:xfrm>
              <a:off x="6542858" y="4794825"/>
              <a:ext cx="51809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Arial" panose="020B0604020202020204" pitchFamily="34" charset="0"/>
                </a:rPr>
                <a:t>15</a:t>
              </a:r>
              <a:endParaRPr lang="en-GB" sz="2400" dirty="0">
                <a:latin typeface="Myriad Pro Semibold"/>
                <a:ea typeface="Myriad Pro Semibold" charset="0"/>
                <a:cs typeface="Myriad Pro Semibold" charset="0"/>
              </a:endParaRPr>
            </a:p>
          </p:txBody>
        </p:sp>
        <p:sp>
          <p:nvSpPr>
            <p:cNvPr id="12" name="TextBox 11">
              <a:extLst>
                <a:ext uri="{FF2B5EF4-FFF2-40B4-BE49-F238E27FC236}">
                  <a16:creationId xmlns:a16="http://schemas.microsoft.com/office/drawing/2014/main" id="{D729690B-4EC9-4163-B5D3-15FD8952E180}"/>
                </a:ext>
              </a:extLst>
            </p:cNvPr>
            <p:cNvSpPr txBox="1"/>
            <p:nvPr/>
          </p:nvSpPr>
          <p:spPr bwMode="auto">
            <a:xfrm>
              <a:off x="5749873" y="4794825"/>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Arial" panose="020B0604020202020204" pitchFamily="34" charset="0"/>
                </a:rPr>
                <a:t>+</a:t>
              </a:r>
              <a:endParaRPr lang="en-GB" sz="2400" dirty="0">
                <a:latin typeface="Myriad Pro Semibold"/>
                <a:ea typeface="Myriad Pro Semibold" charset="0"/>
                <a:cs typeface="Myriad Pro Semibold" charset="0"/>
              </a:endParaRPr>
            </a:p>
          </p:txBody>
        </p:sp>
        <p:sp>
          <p:nvSpPr>
            <p:cNvPr id="13" name="Rectangle 12">
              <a:extLst>
                <a:ext uri="{FF2B5EF4-FFF2-40B4-BE49-F238E27FC236}">
                  <a16:creationId xmlns:a16="http://schemas.microsoft.com/office/drawing/2014/main" id="{9B0A530C-20BE-4AFE-8FF7-F80FE1B8C1F9}"/>
                </a:ext>
              </a:extLst>
            </p:cNvPr>
            <p:cNvSpPr/>
            <p:nvPr/>
          </p:nvSpPr>
          <p:spPr bwMode="auto">
            <a:xfrm>
              <a:off x="4970140" y="4758091"/>
              <a:ext cx="535133" cy="535133"/>
            </a:xfrm>
            <a:prstGeom prst="rect">
              <a:avLst/>
            </a:prstGeom>
            <a:noFill/>
            <a:ln w="28575" cap="flat" cmpd="sng" algn="ctr">
              <a:solidFill>
                <a:schemeClr val="tx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latin typeface="Arial" charset="0"/>
              </a:endParaRPr>
            </a:p>
          </p:txBody>
        </p:sp>
      </p:grpSp>
      <p:sp>
        <p:nvSpPr>
          <p:cNvPr id="14" name="TextBox 13">
            <a:extLst>
              <a:ext uri="{FF2B5EF4-FFF2-40B4-BE49-F238E27FC236}">
                <a16:creationId xmlns:a16="http://schemas.microsoft.com/office/drawing/2014/main" id="{013C156D-2280-4BD0-B177-CE71C2FCD7DA}"/>
              </a:ext>
            </a:extLst>
          </p:cNvPr>
          <p:cNvSpPr txBox="1"/>
          <p:nvPr/>
        </p:nvSpPr>
        <p:spPr bwMode="auto">
          <a:xfrm>
            <a:off x="6857631" y="1243012"/>
            <a:ext cx="55977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40</a:t>
            </a:r>
            <a:endParaRPr lang="en-GB" sz="2400" dirty="0">
              <a:latin typeface="Myriad Pro Semibold"/>
              <a:ea typeface="Myriad Pro Semibold" charset="0"/>
              <a:cs typeface="Myriad Pro Semibold" charset="0"/>
            </a:endParaRPr>
          </a:p>
        </p:txBody>
      </p:sp>
      <p:pic>
        <p:nvPicPr>
          <p:cNvPr id="20" name="Picture 19">
            <a:extLst>
              <a:ext uri="{FF2B5EF4-FFF2-40B4-BE49-F238E27FC236}">
                <a16:creationId xmlns:a16="http://schemas.microsoft.com/office/drawing/2014/main" id="{9CC468F3-24F8-4781-BE86-E3068455731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20975" y="1821629"/>
            <a:ext cx="6150053" cy="1758227"/>
          </a:xfrm>
          <a:prstGeom prst="rect">
            <a:avLst/>
          </a:prstGeom>
        </p:spPr>
      </p:pic>
      <p:pic>
        <p:nvPicPr>
          <p:cNvPr id="21" name="Picture 20">
            <a:extLst>
              <a:ext uri="{FF2B5EF4-FFF2-40B4-BE49-F238E27FC236}">
                <a16:creationId xmlns:a16="http://schemas.microsoft.com/office/drawing/2014/main" id="{8529C11D-E558-4BB4-8DA1-125B6F9EF61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53558" y="4205149"/>
            <a:ext cx="3000208" cy="516245"/>
          </a:xfrm>
          <a:prstGeom prst="rect">
            <a:avLst/>
          </a:prstGeom>
        </p:spPr>
      </p:pic>
      <p:pic>
        <p:nvPicPr>
          <p:cNvPr id="22" name="Picture 21" descr="A close up of a logo  Description generated with high confidence">
            <a:extLst>
              <a:ext uri="{FF2B5EF4-FFF2-40B4-BE49-F238E27FC236}">
                <a16:creationId xmlns:a16="http://schemas.microsoft.com/office/drawing/2014/main" id="{FC2ADBA5-8068-4964-AAD3-5EB21124356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234001" y="5229201"/>
            <a:ext cx="3089990" cy="516245"/>
          </a:xfrm>
          <a:prstGeom prst="rect">
            <a:avLst/>
          </a:prstGeom>
        </p:spPr>
      </p:pic>
      <p:grpSp>
        <p:nvGrpSpPr>
          <p:cNvPr id="28" name="Group 27">
            <a:extLst>
              <a:ext uri="{FF2B5EF4-FFF2-40B4-BE49-F238E27FC236}">
                <a16:creationId xmlns:a16="http://schemas.microsoft.com/office/drawing/2014/main" id="{D1D076C4-F425-4A4E-9417-76FDC12774ED}"/>
              </a:ext>
            </a:extLst>
          </p:cNvPr>
          <p:cNvGrpSpPr/>
          <p:nvPr/>
        </p:nvGrpSpPr>
        <p:grpSpPr>
          <a:xfrm>
            <a:off x="3849756" y="1206278"/>
            <a:ext cx="4349199" cy="535133"/>
            <a:chOff x="2325755" y="1206277"/>
            <a:chExt cx="4349199" cy="535133"/>
          </a:xfrm>
        </p:grpSpPr>
        <p:sp>
          <p:nvSpPr>
            <p:cNvPr id="16" name="TextBox 15">
              <a:extLst>
                <a:ext uri="{FF2B5EF4-FFF2-40B4-BE49-F238E27FC236}">
                  <a16:creationId xmlns:a16="http://schemas.microsoft.com/office/drawing/2014/main" id="{20A680D4-22FA-472B-8D5D-BFE5009C8B36}"/>
                </a:ext>
              </a:extLst>
            </p:cNvPr>
            <p:cNvSpPr txBox="1"/>
            <p:nvPr/>
          </p:nvSpPr>
          <p:spPr bwMode="auto">
            <a:xfrm>
              <a:off x="2325755" y="1243011"/>
              <a:ext cx="123142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Arial" panose="020B0604020202020204" pitchFamily="34" charset="0"/>
                </a:rPr>
                <a:t>30 + 25</a:t>
              </a:r>
              <a:endParaRPr lang="en-GB" sz="2400" dirty="0">
                <a:latin typeface="Myriad Pro Semibold"/>
                <a:ea typeface="Myriad Pro Semibold" charset="0"/>
                <a:cs typeface="Myriad Pro Semibold" charset="0"/>
              </a:endParaRPr>
            </a:p>
          </p:txBody>
        </p:sp>
        <p:sp>
          <p:nvSpPr>
            <p:cNvPr id="18" name="Rectangle 17">
              <a:extLst>
                <a:ext uri="{FF2B5EF4-FFF2-40B4-BE49-F238E27FC236}">
                  <a16:creationId xmlns:a16="http://schemas.microsoft.com/office/drawing/2014/main" id="{33DB56B8-1F84-4C8D-908C-C9E2E483FA92}"/>
                </a:ext>
              </a:extLst>
            </p:cNvPr>
            <p:cNvSpPr/>
            <p:nvPr/>
          </p:nvSpPr>
          <p:spPr bwMode="auto">
            <a:xfrm>
              <a:off x="5355800" y="1206277"/>
              <a:ext cx="535133" cy="535133"/>
            </a:xfrm>
            <a:prstGeom prst="rect">
              <a:avLst/>
            </a:prstGeom>
            <a:noFill/>
            <a:ln w="28575" cap="flat" cmpd="sng" algn="ctr">
              <a:solidFill>
                <a:schemeClr val="tx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latin typeface="Arial" charset="0"/>
              </a:endParaRPr>
            </a:p>
          </p:txBody>
        </p:sp>
        <p:sp>
          <p:nvSpPr>
            <p:cNvPr id="19" name="TextBox 18">
              <a:extLst>
                <a:ext uri="{FF2B5EF4-FFF2-40B4-BE49-F238E27FC236}">
                  <a16:creationId xmlns:a16="http://schemas.microsoft.com/office/drawing/2014/main" id="{C5C193AD-B078-45F9-9B04-FE848A4F950B}"/>
                </a:ext>
              </a:extLst>
            </p:cNvPr>
            <p:cNvSpPr txBox="1"/>
            <p:nvPr/>
          </p:nvSpPr>
          <p:spPr bwMode="auto">
            <a:xfrm>
              <a:off x="4318726" y="1243011"/>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Arial" panose="020B0604020202020204" pitchFamily="34" charset="0"/>
                </a:rPr>
                <a:t>=</a:t>
              </a:r>
              <a:endParaRPr lang="en-GB" sz="2400" dirty="0">
                <a:latin typeface="Myriad Pro Semibold"/>
                <a:ea typeface="Myriad Pro Semibold" charset="0"/>
                <a:cs typeface="Myriad Pro Semibold" charset="0"/>
              </a:endParaRPr>
            </a:p>
          </p:txBody>
        </p:sp>
        <p:sp>
          <p:nvSpPr>
            <p:cNvPr id="27" name="TextBox 26">
              <a:extLst>
                <a:ext uri="{FF2B5EF4-FFF2-40B4-BE49-F238E27FC236}">
                  <a16:creationId xmlns:a16="http://schemas.microsoft.com/office/drawing/2014/main" id="{DCEFFCC4-5E31-489E-B39F-0F897506F8EB}"/>
                </a:ext>
              </a:extLst>
            </p:cNvPr>
            <p:cNvSpPr txBox="1"/>
            <p:nvPr/>
          </p:nvSpPr>
          <p:spPr bwMode="auto">
            <a:xfrm>
              <a:off x="5861911" y="1248023"/>
              <a:ext cx="8130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Arial" panose="020B0604020202020204" pitchFamily="34" charset="0"/>
                </a:rPr>
                <a:t>+ 15</a:t>
              </a:r>
              <a:endParaRPr lang="en-GB" sz="2400" dirty="0">
                <a:latin typeface="Myriad Pro Semibold"/>
                <a:ea typeface="Myriad Pro Semibold" charset="0"/>
                <a:cs typeface="Myriad Pro Semibold" charset="0"/>
              </a:endParaRPr>
            </a:p>
          </p:txBody>
        </p:sp>
      </p:grpSp>
    </p:spTree>
    <p:extLst>
      <p:ext uri="{BB962C8B-B14F-4D97-AF65-F5344CB8AC3E}">
        <p14:creationId xmlns:p14="http://schemas.microsoft.com/office/powerpoint/2010/main" val="23457863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wipe(left)">
                                      <p:cBhvr>
                                        <p:cTn id="12" dur="500"/>
                                        <p:tgtEl>
                                          <p:spTgt spid="22"/>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wipe(left)">
                                      <p:cBhvr>
                                        <p:cTn id="20" dur="500"/>
                                        <p:tgtEl>
                                          <p:spTgt spid="21"/>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500"/>
                                        <p:tgtEl>
                                          <p:spTgt spid="3"/>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14" grpId="0"/>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1.29 Equivalence and compensation – step 1:9</a:t>
            </a:r>
          </a:p>
        </p:txBody>
      </p:sp>
      <p:sp>
        <p:nvSpPr>
          <p:cNvPr id="3" name="TextBox 2">
            <a:extLst>
              <a:ext uri="{FF2B5EF4-FFF2-40B4-BE49-F238E27FC236}">
                <a16:creationId xmlns:a16="http://schemas.microsoft.com/office/drawing/2014/main" id="{3BA348BA-CA59-4D3A-800F-94DA880AF914}"/>
              </a:ext>
            </a:extLst>
          </p:cNvPr>
          <p:cNvSpPr txBox="1"/>
          <p:nvPr/>
        </p:nvSpPr>
        <p:spPr bwMode="auto">
          <a:xfrm>
            <a:off x="3331030" y="4794826"/>
            <a:ext cx="101181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46.25</a:t>
            </a:r>
            <a:endParaRPr lang="en-GB" sz="2400" dirty="0">
              <a:solidFill>
                <a:srgbClr val="959595"/>
              </a:solidFill>
              <a:latin typeface="Comic Sans MS" panose="030F0702030302020204" pitchFamily="66" charset="0"/>
              <a:ea typeface="Myriad Pro Semibold" charset="0"/>
              <a:cs typeface="Myriad Pro Semibold" charset="0"/>
            </a:endParaRPr>
          </a:p>
        </p:txBody>
      </p:sp>
      <p:sp>
        <p:nvSpPr>
          <p:cNvPr id="4" name="TextBox 3">
            <a:extLst>
              <a:ext uri="{FF2B5EF4-FFF2-40B4-BE49-F238E27FC236}">
                <a16:creationId xmlns:a16="http://schemas.microsoft.com/office/drawing/2014/main" id="{E1DC2790-5E9C-426A-B0FA-C08DFBBD8124}"/>
              </a:ext>
            </a:extLst>
          </p:cNvPr>
          <p:cNvSpPr txBox="1"/>
          <p:nvPr/>
        </p:nvSpPr>
        <p:spPr bwMode="auto">
          <a:xfrm>
            <a:off x="5768519" y="3768493"/>
            <a:ext cx="74892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+ 16</a:t>
            </a:r>
            <a:endParaRPr lang="en-GB" sz="2400" dirty="0">
              <a:solidFill>
                <a:srgbClr val="959595"/>
              </a:solidFill>
              <a:latin typeface="Comic Sans MS" panose="030F0702030302020204" pitchFamily="66" charset="0"/>
              <a:ea typeface="Myriad Pro Semibold" charset="0"/>
              <a:cs typeface="Myriad Pro Semibold" charset="0"/>
            </a:endParaRPr>
          </a:p>
        </p:txBody>
      </p:sp>
      <p:sp>
        <p:nvSpPr>
          <p:cNvPr id="5" name="TextBox 4">
            <a:extLst>
              <a:ext uri="{FF2B5EF4-FFF2-40B4-BE49-F238E27FC236}">
                <a16:creationId xmlns:a16="http://schemas.microsoft.com/office/drawing/2014/main" id="{63E4AAD9-0F5B-4B15-98CB-CD07AE4064EF}"/>
              </a:ext>
            </a:extLst>
          </p:cNvPr>
          <p:cNvSpPr txBox="1"/>
          <p:nvPr/>
        </p:nvSpPr>
        <p:spPr bwMode="auto">
          <a:xfrm>
            <a:off x="5802707" y="5716940"/>
            <a:ext cx="84029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  16</a:t>
            </a:r>
            <a:endParaRPr lang="en-GB" sz="2400" dirty="0">
              <a:solidFill>
                <a:srgbClr val="959595"/>
              </a:solidFill>
              <a:latin typeface="Comic Sans MS" panose="030F0702030302020204" pitchFamily="66" charset="0"/>
              <a:ea typeface="Myriad Pro Semibold" charset="0"/>
              <a:cs typeface="Myriad Pro Semibold" charset="0"/>
            </a:endParaRPr>
          </a:p>
        </p:txBody>
      </p:sp>
      <p:grpSp>
        <p:nvGrpSpPr>
          <p:cNvPr id="30" name="Group 29">
            <a:extLst>
              <a:ext uri="{FF2B5EF4-FFF2-40B4-BE49-F238E27FC236}">
                <a16:creationId xmlns:a16="http://schemas.microsoft.com/office/drawing/2014/main" id="{B7D50DF8-2832-4442-8ECF-164EEC2A4100}"/>
              </a:ext>
            </a:extLst>
          </p:cNvPr>
          <p:cNvGrpSpPr/>
          <p:nvPr/>
        </p:nvGrpSpPr>
        <p:grpSpPr>
          <a:xfrm>
            <a:off x="3368937" y="4758092"/>
            <a:ext cx="5556215" cy="535133"/>
            <a:chOff x="1844936" y="4758091"/>
            <a:chExt cx="5556215" cy="535133"/>
          </a:xfrm>
        </p:grpSpPr>
        <p:sp>
          <p:nvSpPr>
            <p:cNvPr id="7" name="TextBox 6">
              <a:extLst>
                <a:ext uri="{FF2B5EF4-FFF2-40B4-BE49-F238E27FC236}">
                  <a16:creationId xmlns:a16="http://schemas.microsoft.com/office/drawing/2014/main" id="{E080E868-8435-4561-8FA1-638F20BA13E5}"/>
                </a:ext>
              </a:extLst>
            </p:cNvPr>
            <p:cNvSpPr txBox="1"/>
            <p:nvPr/>
          </p:nvSpPr>
          <p:spPr bwMode="auto">
            <a:xfrm>
              <a:off x="4937247" y="4794825"/>
              <a:ext cx="91884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Arial" panose="020B0604020202020204" pitchFamily="34" charset="0"/>
                </a:rPr>
                <a:t>16.45</a:t>
              </a:r>
              <a:endParaRPr lang="en-GB" sz="2400" dirty="0">
                <a:latin typeface="Myriad Pro Semibold"/>
                <a:ea typeface="Myriad Pro Semibold" charset="0"/>
                <a:cs typeface="Myriad Pro Semibold" charset="0"/>
              </a:endParaRPr>
            </a:p>
          </p:txBody>
        </p:sp>
        <p:sp>
          <p:nvSpPr>
            <p:cNvPr id="8" name="TextBox 7">
              <a:extLst>
                <a:ext uri="{FF2B5EF4-FFF2-40B4-BE49-F238E27FC236}">
                  <a16:creationId xmlns:a16="http://schemas.microsoft.com/office/drawing/2014/main" id="{78BFFD99-8D02-41CB-A5AB-8F3AAC3280AC}"/>
                </a:ext>
              </a:extLst>
            </p:cNvPr>
            <p:cNvSpPr txBox="1"/>
            <p:nvPr/>
          </p:nvSpPr>
          <p:spPr bwMode="auto">
            <a:xfrm>
              <a:off x="3038838" y="4794825"/>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Arial" panose="020B0604020202020204" pitchFamily="34" charset="0"/>
                </a:rPr>
                <a:t>+</a:t>
              </a:r>
              <a:endParaRPr lang="en-GB" sz="2400" dirty="0">
                <a:latin typeface="Myriad Pro Semibold"/>
                <a:ea typeface="Myriad Pro Semibold" charset="0"/>
                <a:cs typeface="Myriad Pro Semibold" charset="0"/>
              </a:endParaRPr>
            </a:p>
          </p:txBody>
        </p:sp>
        <p:sp>
          <p:nvSpPr>
            <p:cNvPr id="9" name="TextBox 8">
              <a:extLst>
                <a:ext uri="{FF2B5EF4-FFF2-40B4-BE49-F238E27FC236}">
                  <a16:creationId xmlns:a16="http://schemas.microsoft.com/office/drawing/2014/main" id="{15009A42-D540-4A75-9D22-0B197E39FBAB}"/>
                </a:ext>
              </a:extLst>
            </p:cNvPr>
            <p:cNvSpPr txBox="1"/>
            <p:nvPr/>
          </p:nvSpPr>
          <p:spPr bwMode="auto">
            <a:xfrm>
              <a:off x="3554088" y="4794825"/>
              <a:ext cx="75212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Arial" panose="020B0604020202020204" pitchFamily="34" charset="0"/>
                </a:rPr>
                <a:t>0.45</a:t>
              </a:r>
              <a:endParaRPr lang="en-GB" sz="2400" dirty="0">
                <a:latin typeface="Myriad Pro Semibold"/>
                <a:ea typeface="Myriad Pro Semibold" charset="0"/>
                <a:cs typeface="Myriad Pro Semibold" charset="0"/>
              </a:endParaRPr>
            </a:p>
          </p:txBody>
        </p:sp>
        <p:sp>
          <p:nvSpPr>
            <p:cNvPr id="10" name="TextBox 9">
              <a:extLst>
                <a:ext uri="{FF2B5EF4-FFF2-40B4-BE49-F238E27FC236}">
                  <a16:creationId xmlns:a16="http://schemas.microsoft.com/office/drawing/2014/main" id="{25894F2C-2346-4E2B-B11F-B6E7CDEA851B}"/>
                </a:ext>
              </a:extLst>
            </p:cNvPr>
            <p:cNvSpPr txBox="1"/>
            <p:nvPr/>
          </p:nvSpPr>
          <p:spPr bwMode="auto">
            <a:xfrm>
              <a:off x="4426806" y="4794825"/>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Arial" panose="020B0604020202020204" pitchFamily="34" charset="0"/>
                </a:rPr>
                <a:t>=</a:t>
              </a:r>
              <a:endParaRPr lang="en-GB" sz="2400" dirty="0">
                <a:latin typeface="Myriad Pro" panose="020B0503030403020204" pitchFamily="34" charset="0"/>
                <a:ea typeface="Myriad Pro Semibold" charset="0"/>
                <a:cs typeface="Myriad Pro Semibold" charset="0"/>
              </a:endParaRPr>
            </a:p>
          </p:txBody>
        </p:sp>
        <p:sp>
          <p:nvSpPr>
            <p:cNvPr id="11" name="TextBox 10">
              <a:extLst>
                <a:ext uri="{FF2B5EF4-FFF2-40B4-BE49-F238E27FC236}">
                  <a16:creationId xmlns:a16="http://schemas.microsoft.com/office/drawing/2014/main" id="{0CC060F1-6D98-4C99-BF19-B8ED4FA478DC}"/>
                </a:ext>
              </a:extLst>
            </p:cNvPr>
            <p:cNvSpPr txBox="1"/>
            <p:nvPr/>
          </p:nvSpPr>
          <p:spPr bwMode="auto">
            <a:xfrm>
              <a:off x="6482310" y="4794825"/>
              <a:ext cx="91884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Arial" panose="020B0604020202020204" pitchFamily="34" charset="0"/>
                </a:rPr>
                <a:t>30.25</a:t>
              </a:r>
              <a:endParaRPr lang="en-GB" sz="2400" dirty="0">
                <a:latin typeface="Myriad Pro Semibold"/>
                <a:ea typeface="Myriad Pro Semibold" charset="0"/>
                <a:cs typeface="Myriad Pro Semibold" charset="0"/>
              </a:endParaRPr>
            </a:p>
          </p:txBody>
        </p:sp>
        <p:sp>
          <p:nvSpPr>
            <p:cNvPr id="12" name="TextBox 11">
              <a:extLst>
                <a:ext uri="{FF2B5EF4-FFF2-40B4-BE49-F238E27FC236}">
                  <a16:creationId xmlns:a16="http://schemas.microsoft.com/office/drawing/2014/main" id="{F5210B02-8B3D-46DA-8815-88C7AA881233}"/>
                </a:ext>
              </a:extLst>
            </p:cNvPr>
            <p:cNvSpPr txBox="1"/>
            <p:nvPr/>
          </p:nvSpPr>
          <p:spPr bwMode="auto">
            <a:xfrm>
              <a:off x="5971868" y="4794825"/>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Arial" panose="020B0604020202020204" pitchFamily="34" charset="0"/>
                </a:rPr>
                <a:t>+</a:t>
              </a:r>
              <a:endParaRPr lang="en-GB" sz="2400" dirty="0">
                <a:latin typeface="Myriad Pro Semibold"/>
                <a:ea typeface="Myriad Pro Semibold" charset="0"/>
                <a:cs typeface="Myriad Pro Semibold" charset="0"/>
              </a:endParaRPr>
            </a:p>
          </p:txBody>
        </p:sp>
        <p:sp>
          <p:nvSpPr>
            <p:cNvPr id="13" name="Rectangle 12">
              <a:extLst>
                <a:ext uri="{FF2B5EF4-FFF2-40B4-BE49-F238E27FC236}">
                  <a16:creationId xmlns:a16="http://schemas.microsoft.com/office/drawing/2014/main" id="{DB30E09D-01D2-45E5-8CC5-0BC5763551D9}"/>
                </a:ext>
              </a:extLst>
            </p:cNvPr>
            <p:cNvSpPr/>
            <p:nvPr/>
          </p:nvSpPr>
          <p:spPr bwMode="auto">
            <a:xfrm>
              <a:off x="1844936" y="4758091"/>
              <a:ext cx="936000" cy="535133"/>
            </a:xfrm>
            <a:prstGeom prst="rect">
              <a:avLst/>
            </a:prstGeom>
            <a:noFill/>
            <a:ln w="28575" cap="flat" cmpd="sng" algn="ctr">
              <a:solidFill>
                <a:schemeClr val="tx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latin typeface="Arial" charset="0"/>
              </a:endParaRPr>
            </a:p>
          </p:txBody>
        </p:sp>
      </p:grpSp>
      <p:sp>
        <p:nvSpPr>
          <p:cNvPr id="14" name="TextBox 13">
            <a:extLst>
              <a:ext uri="{FF2B5EF4-FFF2-40B4-BE49-F238E27FC236}">
                <a16:creationId xmlns:a16="http://schemas.microsoft.com/office/drawing/2014/main" id="{FB55E5E0-6415-417F-8413-570A2D92BF47}"/>
              </a:ext>
            </a:extLst>
          </p:cNvPr>
          <p:cNvSpPr txBox="1"/>
          <p:nvPr/>
        </p:nvSpPr>
        <p:spPr bwMode="auto">
          <a:xfrm>
            <a:off x="3388762" y="1243012"/>
            <a:ext cx="101181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46.25</a:t>
            </a:r>
            <a:endParaRPr lang="en-GB" sz="2400" dirty="0">
              <a:latin typeface="Myriad Pro Semibold"/>
              <a:ea typeface="Myriad Pro Semibold" charset="0"/>
              <a:cs typeface="Myriad Pro Semibold" charset="0"/>
            </a:endParaRPr>
          </a:p>
        </p:txBody>
      </p:sp>
      <p:pic>
        <p:nvPicPr>
          <p:cNvPr id="15" name="Picture 14">
            <a:extLst>
              <a:ext uri="{FF2B5EF4-FFF2-40B4-BE49-F238E27FC236}">
                <a16:creationId xmlns:a16="http://schemas.microsoft.com/office/drawing/2014/main" id="{5939CE4C-7C03-49AF-82BF-823AB096E32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20975" y="1821629"/>
            <a:ext cx="6150053" cy="1758227"/>
          </a:xfrm>
          <a:prstGeom prst="rect">
            <a:avLst/>
          </a:prstGeom>
        </p:spPr>
      </p:pic>
      <p:pic>
        <p:nvPicPr>
          <p:cNvPr id="16" name="Picture 15">
            <a:extLst>
              <a:ext uri="{FF2B5EF4-FFF2-40B4-BE49-F238E27FC236}">
                <a16:creationId xmlns:a16="http://schemas.microsoft.com/office/drawing/2014/main" id="{CA0214A7-7175-41FC-BCBF-6E34C9020EA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23616" y="4210964"/>
            <a:ext cx="4638726" cy="516245"/>
          </a:xfrm>
          <a:prstGeom prst="rect">
            <a:avLst/>
          </a:prstGeom>
        </p:spPr>
      </p:pic>
      <p:sp>
        <p:nvSpPr>
          <p:cNvPr id="19" name="TextBox 18">
            <a:extLst>
              <a:ext uri="{FF2B5EF4-FFF2-40B4-BE49-F238E27FC236}">
                <a16:creationId xmlns:a16="http://schemas.microsoft.com/office/drawing/2014/main" id="{80BFB968-2828-4E0B-96E2-2317758D59A5}"/>
              </a:ext>
            </a:extLst>
          </p:cNvPr>
          <p:cNvSpPr txBox="1"/>
          <p:nvPr/>
        </p:nvSpPr>
        <p:spPr bwMode="auto">
          <a:xfrm>
            <a:off x="6597525" y="1243012"/>
            <a:ext cx="203292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Arial" panose="020B0604020202020204" pitchFamily="34" charset="0"/>
              </a:rPr>
              <a:t>16.45 + 30.25</a:t>
            </a:r>
            <a:endParaRPr lang="en-GB" sz="2400" dirty="0">
              <a:latin typeface="Myriad Pro Semibold"/>
              <a:ea typeface="Myriad Pro Semibold" charset="0"/>
              <a:cs typeface="Myriad Pro Semibold" charset="0"/>
            </a:endParaRPr>
          </a:p>
        </p:txBody>
      </p:sp>
      <p:sp>
        <p:nvSpPr>
          <p:cNvPr id="21" name="TextBox 20">
            <a:extLst>
              <a:ext uri="{FF2B5EF4-FFF2-40B4-BE49-F238E27FC236}">
                <a16:creationId xmlns:a16="http://schemas.microsoft.com/office/drawing/2014/main" id="{FD92B781-433E-44BD-9F56-20329F31A54D}"/>
              </a:ext>
            </a:extLst>
          </p:cNvPr>
          <p:cNvSpPr txBox="1"/>
          <p:nvPr/>
        </p:nvSpPr>
        <p:spPr bwMode="auto">
          <a:xfrm>
            <a:off x="5842726" y="1243012"/>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Arial" panose="020B0604020202020204" pitchFamily="34" charset="0"/>
              </a:rPr>
              <a:t>=</a:t>
            </a:r>
            <a:endParaRPr lang="en-GB" sz="2400" dirty="0">
              <a:latin typeface="Myriad Pro Semibold"/>
              <a:ea typeface="Myriad Pro Semibold" charset="0"/>
              <a:cs typeface="Myriad Pro Semibold" charset="0"/>
            </a:endParaRPr>
          </a:p>
        </p:txBody>
      </p:sp>
      <p:sp>
        <p:nvSpPr>
          <p:cNvPr id="22" name="TextBox 21">
            <a:extLst>
              <a:ext uri="{FF2B5EF4-FFF2-40B4-BE49-F238E27FC236}">
                <a16:creationId xmlns:a16="http://schemas.microsoft.com/office/drawing/2014/main" id="{11E18BF6-2A0A-47F6-AD73-FBA5656CC048}"/>
              </a:ext>
            </a:extLst>
          </p:cNvPr>
          <p:cNvSpPr txBox="1"/>
          <p:nvPr/>
        </p:nvSpPr>
        <p:spPr bwMode="auto">
          <a:xfrm>
            <a:off x="4320915" y="1248024"/>
            <a:ext cx="104708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Arial" panose="020B0604020202020204" pitchFamily="34" charset="0"/>
              </a:rPr>
              <a:t>+ 0.45</a:t>
            </a:r>
            <a:endParaRPr lang="en-GB" sz="2400" dirty="0">
              <a:latin typeface="Myriad Pro Semibold"/>
              <a:ea typeface="Myriad Pro Semibold" charset="0"/>
              <a:cs typeface="Myriad Pro Semibold" charset="0"/>
            </a:endParaRPr>
          </a:p>
        </p:txBody>
      </p:sp>
      <p:pic>
        <p:nvPicPr>
          <p:cNvPr id="29" name="Picture 28">
            <a:extLst>
              <a:ext uri="{FF2B5EF4-FFF2-40B4-BE49-F238E27FC236}">
                <a16:creationId xmlns:a16="http://schemas.microsoft.com/office/drawing/2014/main" id="{312633D3-A32F-4BA6-A1F1-BBB362532F7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63449" y="5219889"/>
            <a:ext cx="1518808" cy="516245"/>
          </a:xfrm>
          <a:prstGeom prst="rect">
            <a:avLst/>
          </a:prstGeom>
        </p:spPr>
      </p:pic>
      <p:sp>
        <p:nvSpPr>
          <p:cNvPr id="31" name="Rectangle 30">
            <a:extLst>
              <a:ext uri="{FF2B5EF4-FFF2-40B4-BE49-F238E27FC236}">
                <a16:creationId xmlns:a16="http://schemas.microsoft.com/office/drawing/2014/main" id="{ACA1C7A0-A3DF-45A3-BFB3-0B5BFF7A2EAE}"/>
              </a:ext>
            </a:extLst>
          </p:cNvPr>
          <p:cNvSpPr/>
          <p:nvPr/>
        </p:nvSpPr>
        <p:spPr bwMode="auto">
          <a:xfrm>
            <a:off x="3422749" y="1206278"/>
            <a:ext cx="936000" cy="535133"/>
          </a:xfrm>
          <a:prstGeom prst="rect">
            <a:avLst/>
          </a:prstGeom>
          <a:noFill/>
          <a:ln w="28575" cap="flat" cmpd="sng" algn="ctr">
            <a:solidFill>
              <a:schemeClr val="tx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latin typeface="Arial" charset="0"/>
            </a:endParaRPr>
          </a:p>
        </p:txBody>
      </p:sp>
    </p:spTree>
    <p:extLst>
      <p:ext uri="{BB962C8B-B14F-4D97-AF65-F5344CB8AC3E}">
        <p14:creationId xmlns:p14="http://schemas.microsoft.com/office/powerpoint/2010/main" val="9202218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wipe(right)">
                                      <p:cBhvr>
                                        <p:cTn id="12" dur="500"/>
                                        <p:tgtEl>
                                          <p:spTgt spid="29"/>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2" fill="hold" nodeType="click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ipe(right)">
                                      <p:cBhvr>
                                        <p:cTn id="20" dur="500"/>
                                        <p:tgtEl>
                                          <p:spTgt spid="16"/>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500"/>
                                        <p:tgtEl>
                                          <p:spTgt spid="3"/>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14"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1.29 Equivalence and compensation – step 1:10</a:t>
            </a:r>
          </a:p>
        </p:txBody>
      </p:sp>
      <p:graphicFrame>
        <p:nvGraphicFramePr>
          <p:cNvPr id="3" name="Table 2">
            <a:extLst>
              <a:ext uri="{FF2B5EF4-FFF2-40B4-BE49-F238E27FC236}">
                <a16:creationId xmlns:a16="http://schemas.microsoft.com/office/drawing/2014/main" id="{D91806A7-DA47-424C-BF14-A8BA5B02876F}"/>
              </a:ext>
            </a:extLst>
          </p:cNvPr>
          <p:cNvGraphicFramePr>
            <a:graphicFrameLocks noGrp="1"/>
          </p:cNvGraphicFramePr>
          <p:nvPr/>
        </p:nvGraphicFramePr>
        <p:xfrm>
          <a:off x="2495550" y="1989000"/>
          <a:ext cx="6948822" cy="3014400"/>
        </p:xfrm>
        <a:graphic>
          <a:graphicData uri="http://schemas.openxmlformats.org/drawingml/2006/table">
            <a:tbl>
              <a:tblPr firstRow="1" firstCol="1" bandRow="1">
                <a:tableStyleId>{5C22544A-7EE6-4342-B048-85BDC9FD1C3A}</a:tableStyleId>
              </a:tblPr>
              <a:tblGrid>
                <a:gridCol w="5646003">
                  <a:extLst>
                    <a:ext uri="{9D8B030D-6E8A-4147-A177-3AD203B41FA5}">
                      <a16:colId xmlns:a16="http://schemas.microsoft.com/office/drawing/2014/main" val="260485223"/>
                    </a:ext>
                  </a:extLst>
                </a:gridCol>
                <a:gridCol w="1302819">
                  <a:extLst>
                    <a:ext uri="{9D8B030D-6E8A-4147-A177-3AD203B41FA5}">
                      <a16:colId xmlns:a16="http://schemas.microsoft.com/office/drawing/2014/main" val="259182522"/>
                    </a:ext>
                  </a:extLst>
                </a:gridCol>
              </a:tblGrid>
              <a:tr h="576000">
                <a:tc>
                  <a:txBody>
                    <a:bodyPr/>
                    <a:lstStyle/>
                    <a:p>
                      <a:pPr>
                        <a:spcBef>
                          <a:spcPts val="400"/>
                        </a:spcBef>
                        <a:spcAft>
                          <a:spcPts val="400"/>
                        </a:spcAft>
                      </a:pPr>
                      <a:r>
                        <a:rPr lang="en-GB" sz="2400" b="0" dirty="0">
                          <a:solidFill>
                            <a:schemeClr val="tx1"/>
                          </a:solidFill>
                          <a:effectLst/>
                          <a:latin typeface="Myriad Pro" panose="020B0503030403020204" pitchFamily="34" charset="0"/>
                        </a:rPr>
                        <a:t> </a:t>
                      </a:r>
                      <a:endParaRPr lang="en-GB" sz="2400" b="0" dirty="0">
                        <a:solidFill>
                          <a:schemeClr val="tx1"/>
                        </a:solidFill>
                        <a:effectLst/>
                        <a:latin typeface="Myriad Pro" panose="020B0503030403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r>
                        <a:rPr lang="en-GB" sz="2400" b="0" dirty="0">
                          <a:solidFill>
                            <a:schemeClr val="tx1"/>
                          </a:solidFill>
                          <a:effectLst/>
                          <a:latin typeface="Myriad Pro" panose="020B0503030403020204" pitchFamily="34" charset="0"/>
                          <a:sym typeface="Wingdings" panose="05000000000000000000" pitchFamily="2" charset="2"/>
                        </a:rPr>
                        <a:t></a:t>
                      </a:r>
                      <a:r>
                        <a:rPr lang="en-GB" sz="2400" b="0" dirty="0">
                          <a:solidFill>
                            <a:schemeClr val="tx1"/>
                          </a:solidFill>
                          <a:effectLst/>
                          <a:latin typeface="Myriad Pro" panose="020B0503030403020204" pitchFamily="34" charset="0"/>
                        </a:rPr>
                        <a:t> </a:t>
                      </a:r>
                      <a:r>
                        <a:rPr lang="en-GB" sz="2400" b="0" dirty="0">
                          <a:solidFill>
                            <a:schemeClr val="tx1"/>
                          </a:solidFill>
                          <a:effectLst/>
                          <a:latin typeface="Myriad Pro Semibold"/>
                        </a:rPr>
                        <a:t>or</a:t>
                      </a:r>
                      <a:r>
                        <a:rPr lang="en-GB" sz="2400" b="0" dirty="0">
                          <a:solidFill>
                            <a:schemeClr val="tx1"/>
                          </a:solidFill>
                          <a:effectLst/>
                          <a:latin typeface="Myriad Pro" panose="020B0503030403020204" pitchFamily="34" charset="0"/>
                        </a:rPr>
                        <a:t> </a:t>
                      </a:r>
                      <a:r>
                        <a:rPr lang="en-GB" sz="2400" b="0" dirty="0">
                          <a:solidFill>
                            <a:schemeClr val="tx1"/>
                          </a:solidFill>
                          <a:effectLst/>
                          <a:latin typeface="Myriad Pro" panose="020B0503030403020204" pitchFamily="34" charset="0"/>
                          <a:sym typeface="Wingdings" panose="05000000000000000000" pitchFamily="2" charset="2"/>
                        </a:rPr>
                        <a:t></a:t>
                      </a:r>
                      <a:endParaRPr lang="en-GB" sz="2400" b="0" dirty="0">
                        <a:solidFill>
                          <a:schemeClr val="tx1"/>
                        </a:solidFill>
                        <a:effectLst/>
                        <a:latin typeface="Myriad Pro" panose="020B0503030403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8E2E8"/>
                    </a:solidFill>
                  </a:tcPr>
                </a:tc>
                <a:extLst>
                  <a:ext uri="{0D108BD9-81ED-4DB2-BD59-A6C34878D82A}">
                    <a16:rowId xmlns:a16="http://schemas.microsoft.com/office/drawing/2014/main" val="3568923989"/>
                  </a:ext>
                </a:extLst>
              </a:tr>
              <a:tr h="576000">
                <a:tc>
                  <a:txBody>
                    <a:bodyPr/>
                    <a:lstStyle/>
                    <a:p>
                      <a:pPr>
                        <a:spcBef>
                          <a:spcPts val="400"/>
                        </a:spcBef>
                        <a:spcAft>
                          <a:spcPts val="400"/>
                        </a:spcAft>
                      </a:pPr>
                      <a:r>
                        <a:rPr lang="en-GB" sz="2400" b="0" dirty="0">
                          <a:solidFill>
                            <a:schemeClr val="tx1"/>
                          </a:solidFill>
                          <a:effectLst/>
                          <a:latin typeface="Myriad Pro Semibold"/>
                        </a:rPr>
                        <a:t>101 + 99 = 100 + 100</a:t>
                      </a:r>
                      <a:endParaRPr lang="en-GB" sz="24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lang="en-GB" sz="2400" b="0" dirty="0">
                          <a:solidFill>
                            <a:schemeClr val="bg1"/>
                          </a:solidFill>
                          <a:effectLst/>
                          <a:latin typeface="Myriad Pro" panose="020B0503030403020204" pitchFamily="34" charset="0"/>
                        </a:rPr>
                        <a:t> </a:t>
                      </a:r>
                      <a:r>
                        <a:rPr kumimoji="0" lang="en-GB" sz="4000" b="0" i="0" u="none" strike="noStrike" kern="1200" cap="none" spc="0" normalizeH="0" baseline="0" noProof="0" dirty="0">
                          <a:ln>
                            <a:noFill/>
                          </a:ln>
                          <a:solidFill>
                            <a:schemeClr val="bg1"/>
                          </a:solidFill>
                          <a:effectLst/>
                          <a:uLnTx/>
                          <a:uFillTx/>
                          <a:latin typeface="Comic Sans MS" panose="030F0702030302020204" pitchFamily="66" charset="0"/>
                          <a:ea typeface="Myriad Pro Semibold" charset="0"/>
                          <a:cs typeface="Myriad Pro Semibold" charset="0"/>
                          <a:sym typeface="Wingdings" panose="05000000000000000000" pitchFamily="2" charset="2"/>
                        </a:rPr>
                        <a:t></a:t>
                      </a:r>
                      <a:endParaRPr kumimoji="0" lang="en-GB" sz="4000" b="0" i="0" u="none" strike="noStrike" kern="1200" cap="none" spc="0" normalizeH="0" baseline="0" noProof="0" dirty="0">
                        <a:ln>
                          <a:noFill/>
                        </a:ln>
                        <a:solidFill>
                          <a:schemeClr val="bg1"/>
                        </a:solidFill>
                        <a:effectLst/>
                        <a:uLnTx/>
                        <a:uFillTx/>
                        <a:latin typeface="Comic Sans MS" panose="030F0702030302020204" pitchFamily="66" charset="0"/>
                        <a:ea typeface="Myriad Pro Semibold" charset="0"/>
                        <a:cs typeface="Myriad Pro Semibold"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91684782"/>
                  </a:ext>
                </a:extLst>
              </a:tr>
              <a:tr h="576000">
                <a:tc>
                  <a:txBody>
                    <a:bodyPr/>
                    <a:lstStyle/>
                    <a:p>
                      <a:pPr>
                        <a:spcBef>
                          <a:spcPts val="400"/>
                        </a:spcBef>
                        <a:spcAft>
                          <a:spcPts val="400"/>
                        </a:spcAft>
                      </a:pPr>
                      <a:r>
                        <a:rPr lang="en-GB" sz="2400" b="0" dirty="0">
                          <a:solidFill>
                            <a:schemeClr val="tx1"/>
                          </a:solidFill>
                          <a:effectLst/>
                          <a:latin typeface="Myriad Pro Semibold"/>
                        </a:rPr>
                        <a:t>27 + 56 = 28 + 57</a:t>
                      </a:r>
                      <a:endParaRPr lang="en-GB" sz="24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lang="en-GB" sz="2400" b="0" dirty="0">
                          <a:solidFill>
                            <a:schemeClr val="bg1"/>
                          </a:solidFill>
                          <a:effectLst/>
                          <a:latin typeface="Myriad Pro" panose="020B0503030403020204" pitchFamily="34" charset="0"/>
                        </a:rPr>
                        <a:t> </a:t>
                      </a:r>
                      <a:r>
                        <a:rPr kumimoji="0" lang="en-GB" sz="4000" b="0" i="0" u="none" strike="noStrike" kern="1200" cap="none" spc="0" normalizeH="0" baseline="0" noProof="0" dirty="0">
                          <a:ln>
                            <a:noFill/>
                          </a:ln>
                          <a:solidFill>
                            <a:schemeClr val="bg1"/>
                          </a:solidFill>
                          <a:effectLst/>
                          <a:uLnTx/>
                          <a:uFillTx/>
                          <a:latin typeface="Comic Sans MS" panose="030F0702030302020204" pitchFamily="66" charset="0"/>
                          <a:ea typeface="Myriad Pro Semibold" charset="0"/>
                          <a:cs typeface="Myriad Pro Semibold" charset="0"/>
                          <a:sym typeface="Wingdings" panose="05000000000000000000" pitchFamily="2" charset="2"/>
                        </a:rPr>
                        <a:t></a:t>
                      </a:r>
                      <a:endParaRPr kumimoji="0" lang="en-GB" sz="4000" b="0" i="0" u="none" strike="noStrike" kern="1200" cap="none" spc="0" normalizeH="0" baseline="0" noProof="0" dirty="0">
                        <a:ln>
                          <a:noFill/>
                        </a:ln>
                        <a:solidFill>
                          <a:schemeClr val="bg1"/>
                        </a:solidFill>
                        <a:effectLst/>
                        <a:uLnTx/>
                        <a:uFillTx/>
                        <a:latin typeface="Comic Sans MS" panose="030F0702030302020204" pitchFamily="66" charset="0"/>
                        <a:ea typeface="Myriad Pro Semibold" charset="0"/>
                        <a:cs typeface="Myriad Pro Semibold"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97085320"/>
                  </a:ext>
                </a:extLst>
              </a:tr>
              <a:tr h="576000">
                <a:tc>
                  <a:txBody>
                    <a:bodyPr/>
                    <a:lstStyle/>
                    <a:p>
                      <a:pPr>
                        <a:spcBef>
                          <a:spcPts val="400"/>
                        </a:spcBef>
                        <a:spcAft>
                          <a:spcPts val="400"/>
                        </a:spcAft>
                      </a:pPr>
                      <a:r>
                        <a:rPr lang="en-GB" sz="2400" b="0" dirty="0">
                          <a:solidFill>
                            <a:schemeClr val="tx1"/>
                          </a:solidFill>
                          <a:effectLst/>
                          <a:latin typeface="Myriad Pro Semibold"/>
                        </a:rPr>
                        <a:t>248,000 + 564,000 = 148,000 + 464,000</a:t>
                      </a:r>
                      <a:endParaRPr lang="en-GB" sz="24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r>
                        <a:rPr lang="en-GB" sz="2400" b="0" dirty="0">
                          <a:solidFill>
                            <a:schemeClr val="bg1"/>
                          </a:solidFill>
                          <a:effectLst/>
                          <a:latin typeface="Myriad Pro" panose="020B0503030403020204" pitchFamily="34" charset="0"/>
                        </a:rPr>
                        <a:t> </a:t>
                      </a:r>
                      <a:r>
                        <a:rPr kumimoji="0" lang="en-GB" sz="4000" b="0" i="0" u="none" strike="noStrike" kern="1200" cap="none" spc="0" normalizeH="0" baseline="0" noProof="0" dirty="0">
                          <a:ln>
                            <a:noFill/>
                          </a:ln>
                          <a:solidFill>
                            <a:schemeClr val="bg1"/>
                          </a:solidFill>
                          <a:effectLst/>
                          <a:uLnTx/>
                          <a:uFillTx/>
                          <a:latin typeface="Comic Sans MS" panose="030F0702030302020204" pitchFamily="66" charset="0"/>
                          <a:ea typeface="Myriad Pro Semibold" charset="0"/>
                          <a:cs typeface="Myriad Pro Semibold" charset="0"/>
                          <a:sym typeface="Wingdings" panose="05000000000000000000" pitchFamily="2" charset="2"/>
                        </a:rPr>
                        <a:t></a:t>
                      </a:r>
                      <a:endParaRPr lang="en-GB" sz="2400" b="0" dirty="0">
                        <a:solidFill>
                          <a:schemeClr val="bg1"/>
                        </a:solidFill>
                        <a:effectLst/>
                        <a:latin typeface="Myriad Pro" panose="020B0503030403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97204694"/>
                  </a:ext>
                </a:extLst>
              </a:tr>
              <a:tr h="576000">
                <a:tc>
                  <a:txBody>
                    <a:bodyPr/>
                    <a:lstStyle/>
                    <a:p>
                      <a:pPr>
                        <a:spcBef>
                          <a:spcPts val="400"/>
                        </a:spcBef>
                        <a:spcAft>
                          <a:spcPts val="400"/>
                        </a:spcAft>
                      </a:pPr>
                      <a:r>
                        <a:rPr lang="en-GB" sz="2400" b="0" dirty="0">
                          <a:solidFill>
                            <a:schemeClr val="tx1"/>
                          </a:solidFill>
                          <a:effectLst/>
                          <a:latin typeface="Myriad Pro Semibold"/>
                        </a:rPr>
                        <a:t>0.27 + 0.56 = 0.23 + 0.6</a:t>
                      </a:r>
                      <a:endParaRPr lang="en-GB" sz="24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r>
                        <a:rPr lang="en-GB" sz="2400" b="0" dirty="0">
                          <a:solidFill>
                            <a:schemeClr val="bg1"/>
                          </a:solidFill>
                          <a:effectLst/>
                          <a:latin typeface="Myriad Pro" panose="020B0503030403020204" pitchFamily="34" charset="0"/>
                        </a:rPr>
                        <a:t> </a:t>
                      </a:r>
                      <a:r>
                        <a:rPr kumimoji="0" lang="en-GB" sz="4000" b="0" i="0" u="none" strike="noStrike" kern="1200" cap="none" spc="0" normalizeH="0" baseline="0" noProof="0" dirty="0">
                          <a:ln>
                            <a:noFill/>
                          </a:ln>
                          <a:solidFill>
                            <a:schemeClr val="bg1"/>
                          </a:solidFill>
                          <a:effectLst/>
                          <a:uLnTx/>
                          <a:uFillTx/>
                          <a:latin typeface="Comic Sans MS" panose="030F0702030302020204" pitchFamily="66" charset="0"/>
                          <a:ea typeface="Myriad Pro Semibold" charset="0"/>
                          <a:cs typeface="Myriad Pro Semibold" charset="0"/>
                          <a:sym typeface="Wingdings" panose="05000000000000000000" pitchFamily="2" charset="2"/>
                        </a:rPr>
                        <a:t></a:t>
                      </a:r>
                      <a:endParaRPr lang="en-GB" sz="2400" b="0" dirty="0">
                        <a:solidFill>
                          <a:schemeClr val="bg1"/>
                        </a:solidFill>
                        <a:effectLst/>
                        <a:latin typeface="Myriad Pro" panose="020B0503030403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64590618"/>
                  </a:ext>
                </a:extLst>
              </a:tr>
            </a:tbl>
          </a:graphicData>
        </a:graphic>
      </p:graphicFrame>
      <p:sp>
        <p:nvSpPr>
          <p:cNvPr id="4" name="TextBox 3">
            <a:extLst>
              <a:ext uri="{FF2B5EF4-FFF2-40B4-BE49-F238E27FC236}">
                <a16:creationId xmlns:a16="http://schemas.microsoft.com/office/drawing/2014/main" id="{BFB83BBA-D226-4297-910B-2CEA4F4BB0DD}"/>
              </a:ext>
            </a:extLst>
          </p:cNvPr>
          <p:cNvSpPr txBox="1"/>
          <p:nvPr/>
        </p:nvSpPr>
        <p:spPr bwMode="auto">
          <a:xfrm>
            <a:off x="8556549" y="3129352"/>
            <a:ext cx="510076" cy="707886"/>
          </a:xfrm>
          <a:prstGeom prst="rect">
            <a:avLst/>
          </a:prstGeom>
          <a:noFill/>
          <a:ln>
            <a:noFill/>
          </a:ln>
          <a:extLs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4000" dirty="0">
                <a:solidFill>
                  <a:srgbClr val="FF0000"/>
                </a:solidFill>
                <a:latin typeface="Comic Sans MS" panose="030F0702030302020204" pitchFamily="66" charset="0"/>
                <a:ea typeface="Myriad Pro Semibold" charset="0"/>
                <a:cs typeface="Myriad Pro Semibold" charset="0"/>
                <a:sym typeface="Wingdings" panose="05000000000000000000" pitchFamily="2" charset="2"/>
              </a:rPr>
              <a:t></a:t>
            </a:r>
            <a:endParaRPr lang="en-GB" sz="4000" dirty="0">
              <a:solidFill>
                <a:srgbClr val="FF0000"/>
              </a:solidFill>
              <a:latin typeface="Comic Sans MS" panose="030F0702030302020204" pitchFamily="66" charset="0"/>
              <a:ea typeface="Myriad Pro Semibold" charset="0"/>
              <a:cs typeface="Myriad Pro Semibold" charset="0"/>
            </a:endParaRPr>
          </a:p>
        </p:txBody>
      </p:sp>
      <p:sp>
        <p:nvSpPr>
          <p:cNvPr id="5" name="TextBox 4">
            <a:extLst>
              <a:ext uri="{FF2B5EF4-FFF2-40B4-BE49-F238E27FC236}">
                <a16:creationId xmlns:a16="http://schemas.microsoft.com/office/drawing/2014/main" id="{6C6F2863-8143-4F10-A3B8-C2ACBF4B6339}"/>
              </a:ext>
            </a:extLst>
          </p:cNvPr>
          <p:cNvSpPr txBox="1"/>
          <p:nvPr/>
        </p:nvSpPr>
        <p:spPr bwMode="auto">
          <a:xfrm>
            <a:off x="8518077" y="2519087"/>
            <a:ext cx="587020" cy="707886"/>
          </a:xfrm>
          <a:prstGeom prst="rect">
            <a:avLst/>
          </a:prstGeom>
          <a:noFill/>
          <a:ln>
            <a:noFill/>
          </a:ln>
          <a:extLs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4000" dirty="0">
                <a:solidFill>
                  <a:srgbClr val="00B050"/>
                </a:solidFill>
                <a:latin typeface="Comic Sans MS" panose="030F0702030302020204" pitchFamily="66" charset="0"/>
                <a:ea typeface="Myriad Pro Semibold" charset="0"/>
                <a:cs typeface="Myriad Pro Semibold" charset="0"/>
                <a:sym typeface="Wingdings" panose="05000000000000000000" pitchFamily="2" charset="2"/>
              </a:rPr>
              <a:t></a:t>
            </a:r>
            <a:endParaRPr lang="en-GB" sz="4000" dirty="0">
              <a:solidFill>
                <a:srgbClr val="00B050"/>
              </a:solidFill>
              <a:latin typeface="Comic Sans MS" panose="030F0702030302020204" pitchFamily="66" charset="0"/>
              <a:ea typeface="Myriad Pro Semibold" charset="0"/>
              <a:cs typeface="Myriad Pro Semibold" charset="0"/>
            </a:endParaRPr>
          </a:p>
        </p:txBody>
      </p:sp>
      <p:sp>
        <p:nvSpPr>
          <p:cNvPr id="6" name="TextBox 5">
            <a:extLst>
              <a:ext uri="{FF2B5EF4-FFF2-40B4-BE49-F238E27FC236}">
                <a16:creationId xmlns:a16="http://schemas.microsoft.com/office/drawing/2014/main" id="{8AC33B00-CEE6-49C4-AB9D-FB1320E3EFC5}"/>
              </a:ext>
            </a:extLst>
          </p:cNvPr>
          <p:cNvSpPr txBox="1"/>
          <p:nvPr/>
        </p:nvSpPr>
        <p:spPr bwMode="auto">
          <a:xfrm>
            <a:off x="8518077" y="4348437"/>
            <a:ext cx="587020" cy="707886"/>
          </a:xfrm>
          <a:prstGeom prst="rect">
            <a:avLst/>
          </a:prstGeom>
          <a:noFill/>
          <a:ln>
            <a:noFill/>
          </a:ln>
          <a:extLs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4000" dirty="0">
                <a:solidFill>
                  <a:srgbClr val="00B050"/>
                </a:solidFill>
                <a:latin typeface="Comic Sans MS" panose="030F0702030302020204" pitchFamily="66" charset="0"/>
                <a:ea typeface="Myriad Pro Semibold" charset="0"/>
                <a:cs typeface="Myriad Pro Semibold" charset="0"/>
                <a:sym typeface="Wingdings" panose="05000000000000000000" pitchFamily="2" charset="2"/>
              </a:rPr>
              <a:t></a:t>
            </a:r>
            <a:endParaRPr lang="en-GB" sz="4000" dirty="0">
              <a:solidFill>
                <a:srgbClr val="00B050"/>
              </a:solidFill>
              <a:latin typeface="Comic Sans MS" panose="030F0702030302020204" pitchFamily="66" charset="0"/>
              <a:ea typeface="Myriad Pro Semibold" charset="0"/>
              <a:cs typeface="Myriad Pro Semibold" charset="0"/>
            </a:endParaRPr>
          </a:p>
        </p:txBody>
      </p:sp>
      <p:sp>
        <p:nvSpPr>
          <p:cNvPr id="9" name="TextBox 8">
            <a:extLst>
              <a:ext uri="{FF2B5EF4-FFF2-40B4-BE49-F238E27FC236}">
                <a16:creationId xmlns:a16="http://schemas.microsoft.com/office/drawing/2014/main" id="{F3376E9A-3A3F-4987-92B5-D345C946118F}"/>
              </a:ext>
            </a:extLst>
          </p:cNvPr>
          <p:cNvSpPr txBox="1"/>
          <p:nvPr/>
        </p:nvSpPr>
        <p:spPr bwMode="auto">
          <a:xfrm>
            <a:off x="8556549" y="3741131"/>
            <a:ext cx="510076" cy="707886"/>
          </a:xfrm>
          <a:prstGeom prst="rect">
            <a:avLst/>
          </a:prstGeom>
          <a:noFill/>
          <a:ln>
            <a:noFill/>
          </a:ln>
          <a:extLs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4000" dirty="0">
                <a:solidFill>
                  <a:srgbClr val="FF0000"/>
                </a:solidFill>
                <a:latin typeface="Comic Sans MS" panose="030F0702030302020204" pitchFamily="66" charset="0"/>
                <a:ea typeface="Myriad Pro Semibold" charset="0"/>
                <a:cs typeface="Myriad Pro Semibold" charset="0"/>
                <a:sym typeface="Wingdings" panose="05000000000000000000" pitchFamily="2" charset="2"/>
              </a:rPr>
              <a:t></a:t>
            </a:r>
            <a:endParaRPr lang="en-GB" sz="4000" dirty="0">
              <a:solidFill>
                <a:srgbClr val="FF0000"/>
              </a:solidFill>
              <a:latin typeface="Comic Sans MS" panose="030F0702030302020204" pitchFamily="66" charset="0"/>
              <a:ea typeface="Myriad Pro Semibold" charset="0"/>
              <a:cs typeface="Myriad Pro Semibold" charset="0"/>
            </a:endParaRPr>
          </a:p>
        </p:txBody>
      </p:sp>
    </p:spTree>
    <p:extLst>
      <p:ext uri="{BB962C8B-B14F-4D97-AF65-F5344CB8AC3E}">
        <p14:creationId xmlns:p14="http://schemas.microsoft.com/office/powerpoint/2010/main" val="4125371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9" grpId="0"/>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1.29 Equivalence and compensation – step 1:10</a:t>
            </a:r>
          </a:p>
        </p:txBody>
      </p:sp>
      <p:pic>
        <p:nvPicPr>
          <p:cNvPr id="4" name="Picture 3" descr="A close up of a logo  Description generated with very high confidence">
            <a:extLst>
              <a:ext uri="{FF2B5EF4-FFF2-40B4-BE49-F238E27FC236}">
                <a16:creationId xmlns:a16="http://schemas.microsoft.com/office/drawing/2014/main" id="{CC68ED41-8ABA-4E7E-81F5-F41F3398E33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28456" y="1393946"/>
            <a:ext cx="6135088" cy="4070108"/>
          </a:xfrm>
          <a:prstGeom prst="rect">
            <a:avLst/>
          </a:prstGeom>
        </p:spPr>
      </p:pic>
      <p:sp>
        <p:nvSpPr>
          <p:cNvPr id="5" name="TextBox 4">
            <a:extLst>
              <a:ext uri="{FF2B5EF4-FFF2-40B4-BE49-F238E27FC236}">
                <a16:creationId xmlns:a16="http://schemas.microsoft.com/office/drawing/2014/main" id="{7CFFE375-4978-4BA8-BCA2-697BA65961B9}"/>
              </a:ext>
            </a:extLst>
          </p:cNvPr>
          <p:cNvSpPr txBox="1"/>
          <p:nvPr/>
        </p:nvSpPr>
        <p:spPr bwMode="auto">
          <a:xfrm>
            <a:off x="3166268" y="1528218"/>
            <a:ext cx="91884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Arial" panose="020B0604020202020204" pitchFamily="34" charset="0"/>
              </a:rPr>
              <a:t>0.525</a:t>
            </a:r>
            <a:endParaRPr lang="en-GB" sz="2400" dirty="0">
              <a:latin typeface="Myriad Pro Semibold"/>
              <a:ea typeface="Myriad Pro Semibold" charset="0"/>
              <a:cs typeface="Myriad Pro Semibold" charset="0"/>
            </a:endParaRPr>
          </a:p>
        </p:txBody>
      </p:sp>
    </p:spTree>
    <p:extLst>
      <p:ext uri="{BB962C8B-B14F-4D97-AF65-F5344CB8AC3E}">
        <p14:creationId xmlns:p14="http://schemas.microsoft.com/office/powerpoint/2010/main" val="1039555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6, Unit 1, Learning Outcome 14</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3675197205"/>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14</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explain how adjusting one addend affects the sum</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4255046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6, Unit 1, Learning Outcome 14</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3"/>
              </a:rPr>
              <a:t>1.29 Using equivalence and the compensation category to calculate</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533210723"/>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2:1 – 2:4</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13-16</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4"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10" name="Picture Placeholder 9" descr="A picture containing text  Description automatically generated">
            <a:extLst>
              <a:ext uri="{FF2B5EF4-FFF2-40B4-BE49-F238E27FC236}">
                <a16:creationId xmlns:a16="http://schemas.microsoft.com/office/drawing/2014/main" id="{96CB3017-4620-4465-BCF5-EAF71C596A98}"/>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222" b="222"/>
          <a:stretch>
            <a:fillRect/>
          </a:stretch>
        </p:blipFill>
        <p:spPr/>
      </p:pic>
    </p:spTree>
    <p:extLst>
      <p:ext uri="{BB962C8B-B14F-4D97-AF65-F5344CB8AC3E}">
        <p14:creationId xmlns:p14="http://schemas.microsoft.com/office/powerpoint/2010/main" val="148356900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TIMING" val="|26.5|9.5|2.4|2.1"/>
</p:tagLst>
</file>

<file path=ppt/tags/tag2.xml><?xml version="1.0" encoding="utf-8"?>
<p:tagLst xmlns:a="http://schemas.openxmlformats.org/drawingml/2006/main" xmlns:r="http://schemas.openxmlformats.org/officeDocument/2006/relationships" xmlns:p="http://schemas.openxmlformats.org/presentationml/2006/main">
  <p:tag name="TIMING" val="|26.5|9.5|2.4|2.1"/>
</p:tagLst>
</file>

<file path=ppt/tags/tag3.xml><?xml version="1.0" encoding="utf-8"?>
<p:tagLst xmlns:a="http://schemas.openxmlformats.org/drawingml/2006/main" xmlns:r="http://schemas.openxmlformats.org/officeDocument/2006/relationships" xmlns:p="http://schemas.openxmlformats.org/presentationml/2006/main">
  <p:tag name="TIMING" val="|26.5|9.5|2.4|2.1"/>
</p:tagLst>
</file>

<file path=ppt/theme/theme1.xml><?xml version="1.0" encoding="utf-8"?>
<a:theme xmlns:a="http://schemas.openxmlformats.org/drawingml/2006/main" name="Custom Design">
  <a:themeElements>
    <a:clrScheme name="Green Yellow">
      <a:dk1>
        <a:sysClr val="windowText" lastClr="000000"/>
      </a:dk1>
      <a:lt1>
        <a:sysClr val="window" lastClr="FFFFFF"/>
      </a:lt1>
      <a:dk2>
        <a:srgbClr val="455F51"/>
      </a:dk2>
      <a:lt2>
        <a:srgbClr val="E2DFCC"/>
      </a:lt2>
      <a:accent1>
        <a:srgbClr val="99CB38"/>
      </a:accent1>
      <a:accent2>
        <a:srgbClr val="63A537"/>
      </a:accent2>
      <a:accent3>
        <a:srgbClr val="37A76F"/>
      </a:accent3>
      <a:accent4>
        <a:srgbClr val="44C1A3"/>
      </a:accent4>
      <a:accent5>
        <a:srgbClr val="4EB3CF"/>
      </a:accent5>
      <a:accent6>
        <a:srgbClr val="51C3F9"/>
      </a:accent6>
      <a:hlink>
        <a:srgbClr val="EE7B08"/>
      </a:hlink>
      <a:folHlink>
        <a:srgbClr val="977B2D"/>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ew materials template" id="{9D982857-CF2B-43AA-8EDC-B9C712029F63}" vid="{D9E6F676-3E42-4DD9-87CD-93A784DD82CE}"/>
    </a:ext>
  </a:extLst>
</a:theme>
</file>

<file path=ppt/theme/theme2.xml><?xml version="1.0" encoding="utf-8"?>
<a:theme xmlns:a="http://schemas.openxmlformats.org/drawingml/2006/main" name="nctem1">
  <a:themeElements>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fontScheme name="nctem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lnDef>
  </a:objectDefaults>
  <a:extraClrSchemeLst>
    <a:extraClrScheme>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clrMap bg1="lt1" tx1="dk1" bg2="lt2" tx2="dk2" accent1="accent1" accent2="accent2" accent3="accent3" accent4="accent4" accent5="accent5" accent6="accent6" hlink="hlink" folHlink="folHlink"/>
    </a:extraClrScheme>
    <a:extraClrScheme>
      <a:clrScheme name="nctem1 2">
        <a:dk1>
          <a:srgbClr val="000000"/>
        </a:dk1>
        <a:lt1>
          <a:srgbClr val="FFFFFF"/>
        </a:lt1>
        <a:dk2>
          <a:srgbClr val="333366"/>
        </a:dk2>
        <a:lt2>
          <a:srgbClr val="5F5F5F"/>
        </a:lt2>
        <a:accent1>
          <a:srgbClr val="CC99FF"/>
        </a:accent1>
        <a:accent2>
          <a:srgbClr val="99CCCC"/>
        </a:accent2>
        <a:accent3>
          <a:srgbClr val="FFFFFF"/>
        </a:accent3>
        <a:accent4>
          <a:srgbClr val="000000"/>
        </a:accent4>
        <a:accent5>
          <a:srgbClr val="E2CAFF"/>
        </a:accent5>
        <a:accent6>
          <a:srgbClr val="8AB9B9"/>
        </a:accent6>
        <a:hlink>
          <a:srgbClr val="666699"/>
        </a:hlink>
        <a:folHlink>
          <a:srgbClr val="660066"/>
        </a:folHlink>
      </a:clrScheme>
      <a:clrMap bg1="lt1" tx1="dk1" bg2="lt2" tx2="dk2" accent1="accent1" accent2="accent2" accent3="accent3" accent4="accent4" accent5="accent5" accent6="accent6" hlink="hlink" folHlink="folHlink"/>
    </a:extraClrScheme>
    <a:extraClrScheme>
      <a:clrScheme name="nctem1 3">
        <a:dk1>
          <a:srgbClr val="000000"/>
        </a:dk1>
        <a:lt1>
          <a:srgbClr val="FFFFFF"/>
        </a:lt1>
        <a:dk2>
          <a:srgbClr val="0000CC"/>
        </a:dk2>
        <a:lt2>
          <a:srgbClr val="434343"/>
        </a:lt2>
        <a:accent1>
          <a:srgbClr val="99CC00"/>
        </a:accent1>
        <a:accent2>
          <a:srgbClr val="FFCC00"/>
        </a:accent2>
        <a:accent3>
          <a:srgbClr val="FFFFFF"/>
        </a:accent3>
        <a:accent4>
          <a:srgbClr val="000000"/>
        </a:accent4>
        <a:accent5>
          <a:srgbClr val="CAE2AA"/>
        </a:accent5>
        <a:accent6>
          <a:srgbClr val="E7B900"/>
        </a:accent6>
        <a:hlink>
          <a:srgbClr val="FF0000"/>
        </a:hlink>
        <a:folHlink>
          <a:srgbClr val="808080"/>
        </a:folHlink>
      </a:clrScheme>
      <a:clrMap bg1="lt1" tx1="dk1" bg2="lt2" tx2="dk2" accent1="accent1" accent2="accent2" accent3="accent3" accent4="accent4" accent5="accent5" accent6="accent6" hlink="hlink" folHlink="folHlink"/>
    </a:extraClrScheme>
    <a:extraClrScheme>
      <a:clrScheme name="nctem1 4">
        <a:dk1>
          <a:srgbClr val="000000"/>
        </a:dk1>
        <a:lt1>
          <a:srgbClr val="64AAAE"/>
        </a:lt1>
        <a:dk2>
          <a:srgbClr val="FFFFCC"/>
        </a:dk2>
        <a:lt2>
          <a:srgbClr val="5F5F5F"/>
        </a:lt2>
        <a:accent1>
          <a:srgbClr val="B4B1DB"/>
        </a:accent1>
        <a:accent2>
          <a:srgbClr val="61C1D7"/>
        </a:accent2>
        <a:accent3>
          <a:srgbClr val="B8D2D3"/>
        </a:accent3>
        <a:accent4>
          <a:srgbClr val="000000"/>
        </a:accent4>
        <a:accent5>
          <a:srgbClr val="D6D5EA"/>
        </a:accent5>
        <a:accent6>
          <a:srgbClr val="57AFC3"/>
        </a:accent6>
        <a:hlink>
          <a:srgbClr val="257177"/>
        </a:hlink>
        <a:folHlink>
          <a:srgbClr val="CCCCCC"/>
        </a:folHlink>
      </a:clrScheme>
      <a:clrMap bg1="lt1" tx1="dk1" bg2="lt2" tx2="dk2" accent1="accent1" accent2="accent2" accent3="accent3" accent4="accent4" accent5="accent5" accent6="accent6" hlink="hlink" folHlink="folHlink"/>
    </a:extraClrScheme>
    <a:extraClrScheme>
      <a:clrScheme name="nctem1 5">
        <a:dk1>
          <a:srgbClr val="5F5F5F"/>
        </a:dk1>
        <a:lt1>
          <a:srgbClr val="F8F8F8"/>
        </a:lt1>
        <a:dk2>
          <a:srgbClr val="2A285A"/>
        </a:dk2>
        <a:lt2>
          <a:srgbClr val="FFFFFF"/>
        </a:lt2>
        <a:accent1>
          <a:srgbClr val="999966"/>
        </a:accent1>
        <a:accent2>
          <a:srgbClr val="8C8B9D"/>
        </a:accent2>
        <a:accent3>
          <a:srgbClr val="ACACB5"/>
        </a:accent3>
        <a:accent4>
          <a:srgbClr val="D4D4D4"/>
        </a:accent4>
        <a:accent5>
          <a:srgbClr val="CACAB8"/>
        </a:accent5>
        <a:accent6>
          <a:srgbClr val="7E7D8E"/>
        </a:accent6>
        <a:hlink>
          <a:srgbClr val="465174"/>
        </a:hlink>
        <a:folHlink>
          <a:srgbClr val="C0C0C0"/>
        </a:folHlink>
      </a:clrScheme>
      <a:clrMap bg1="dk2" tx1="lt1" bg2="dk1" tx2="lt2" accent1="accent1" accent2="accent2" accent3="accent3" accent4="accent4" accent5="accent5" accent6="accent6" hlink="hlink" folHlink="folHlink"/>
    </a:extraClrScheme>
    <a:extraClrScheme>
      <a:clrScheme name="nctem1 6">
        <a:dk1>
          <a:srgbClr val="434343"/>
        </a:dk1>
        <a:lt1>
          <a:srgbClr val="FFFFFF"/>
        </a:lt1>
        <a:dk2>
          <a:srgbClr val="360404"/>
        </a:dk2>
        <a:lt2>
          <a:srgbClr val="FFFFFF"/>
        </a:lt2>
        <a:accent1>
          <a:srgbClr val="669900"/>
        </a:accent1>
        <a:accent2>
          <a:srgbClr val="CC6600"/>
        </a:accent2>
        <a:accent3>
          <a:srgbClr val="AEAAAA"/>
        </a:accent3>
        <a:accent4>
          <a:srgbClr val="DADADA"/>
        </a:accent4>
        <a:accent5>
          <a:srgbClr val="B8CAAA"/>
        </a:accent5>
        <a:accent6>
          <a:srgbClr val="B95C00"/>
        </a:accent6>
        <a:hlink>
          <a:srgbClr val="CC3300"/>
        </a:hlink>
        <a:folHlink>
          <a:srgbClr val="808080"/>
        </a:folHlink>
      </a:clrScheme>
      <a:clrMap bg1="dk2" tx1="lt1" bg2="dk1" tx2="lt2" accent1="accent1" accent2="accent2" accent3="accent3" accent4="accent4" accent5="accent5" accent6="accent6" hlink="hlink" folHlink="folHlink"/>
    </a:extraClrScheme>
    <a:extraClrScheme>
      <a:clrScheme name="nctem1 7">
        <a:dk1>
          <a:srgbClr val="434343"/>
        </a:dk1>
        <a:lt1>
          <a:srgbClr val="FFFFFF"/>
        </a:lt1>
        <a:dk2>
          <a:srgbClr val="000000"/>
        </a:dk2>
        <a:lt2>
          <a:srgbClr val="8285FE"/>
        </a:lt2>
        <a:accent1>
          <a:srgbClr val="669900"/>
        </a:accent1>
        <a:accent2>
          <a:srgbClr val="9900FF"/>
        </a:accent2>
        <a:accent3>
          <a:srgbClr val="AAAAAA"/>
        </a:accent3>
        <a:accent4>
          <a:srgbClr val="DADADA"/>
        </a:accent4>
        <a:accent5>
          <a:srgbClr val="B8CAAA"/>
        </a:accent5>
        <a:accent6>
          <a:srgbClr val="8A00E7"/>
        </a:accent6>
        <a:hlink>
          <a:srgbClr val="6600CC"/>
        </a:hlink>
        <a:folHlink>
          <a:srgbClr val="808080"/>
        </a:folHlink>
      </a:clrScheme>
      <a:clrMap bg1="dk2" tx1="lt1" bg2="dk1" tx2="lt2" accent1="accent1" accent2="accent2" accent3="accent3" accent4="accent4" accent5="accent5" accent6="accent6" hlink="hlink" folHlink="folHlink"/>
    </a:extraClrScheme>
    <a:extraClrScheme>
      <a:clrScheme name="nctem1 8">
        <a:dk1>
          <a:srgbClr val="434343"/>
        </a:dk1>
        <a:lt1>
          <a:srgbClr val="FFFFFF"/>
        </a:lt1>
        <a:dk2>
          <a:srgbClr val="000000"/>
        </a:dk2>
        <a:lt2>
          <a:srgbClr val="0066FF"/>
        </a:lt2>
        <a:accent1>
          <a:srgbClr val="339966"/>
        </a:accent1>
        <a:accent2>
          <a:srgbClr val="FFCC00"/>
        </a:accent2>
        <a:accent3>
          <a:srgbClr val="AAAAAA"/>
        </a:accent3>
        <a:accent4>
          <a:srgbClr val="DADADA"/>
        </a:accent4>
        <a:accent5>
          <a:srgbClr val="ADCAB8"/>
        </a:accent5>
        <a:accent6>
          <a:srgbClr val="E7B900"/>
        </a:accent6>
        <a:hlink>
          <a:srgbClr val="CC0000"/>
        </a:hlink>
        <a:folHlink>
          <a:srgbClr val="808080"/>
        </a:folHlink>
      </a:clrScheme>
      <a:clrMap bg1="dk2" tx1="lt1" bg2="dk1" tx2="lt2" accent1="accent1" accent2="accent2" accent3="accent3" accent4="accent4" accent5="accent5" accent6="accent6" hlink="hlink" folHlink="folHlink"/>
    </a:extraClrScheme>
    <a:extraClrScheme>
      <a:clrScheme name="nctem1 9">
        <a:dk1>
          <a:srgbClr val="333300"/>
        </a:dk1>
        <a:lt1>
          <a:srgbClr val="FFFFFF"/>
        </a:lt1>
        <a:dk2>
          <a:srgbClr val="669900"/>
        </a:dk2>
        <a:lt2>
          <a:srgbClr val="FFFFCC"/>
        </a:lt2>
        <a:accent1>
          <a:srgbClr val="CCCC00"/>
        </a:accent1>
        <a:accent2>
          <a:srgbClr val="99CC00"/>
        </a:accent2>
        <a:accent3>
          <a:srgbClr val="B8CAAA"/>
        </a:accent3>
        <a:accent4>
          <a:srgbClr val="DADADA"/>
        </a:accent4>
        <a:accent5>
          <a:srgbClr val="E2E2AA"/>
        </a:accent5>
        <a:accent6>
          <a:srgbClr val="8AB900"/>
        </a:accent6>
        <a:hlink>
          <a:srgbClr val="336600"/>
        </a:hlink>
        <a:folHlink>
          <a:srgbClr val="FFFF66"/>
        </a:folHlink>
      </a:clrScheme>
      <a:clrMap bg1="dk2" tx1="lt1" bg2="dk1" tx2="lt2" accent1="accent1" accent2="accent2" accent3="accent3" accent4="accent4" accent5="accent5" accent6="accent6" hlink="hlink" folHlink="folHlink"/>
    </a:extraClrScheme>
    <a:extraClrScheme>
      <a:clrScheme name="nctem1 10">
        <a:dk1>
          <a:srgbClr val="333333"/>
        </a:dk1>
        <a:lt1>
          <a:srgbClr val="FFFFCC"/>
        </a:lt1>
        <a:dk2>
          <a:srgbClr val="660000"/>
        </a:dk2>
        <a:lt2>
          <a:srgbClr val="CCCCCC"/>
        </a:lt2>
        <a:accent1>
          <a:srgbClr val="FF6600"/>
        </a:accent1>
        <a:accent2>
          <a:srgbClr val="CC3300"/>
        </a:accent2>
        <a:accent3>
          <a:srgbClr val="B8AAAA"/>
        </a:accent3>
        <a:accent4>
          <a:srgbClr val="DADAAE"/>
        </a:accent4>
        <a:accent5>
          <a:srgbClr val="FFB8AA"/>
        </a:accent5>
        <a:accent6>
          <a:srgbClr val="B92D00"/>
        </a:accent6>
        <a:hlink>
          <a:srgbClr val="990000"/>
        </a:hlink>
        <a:folHlink>
          <a:srgbClr val="CC9900"/>
        </a:folHlink>
      </a:clrScheme>
      <a:clrMap bg1="dk2" tx1="lt1" bg2="dk1" tx2="lt2" accent1="accent1" accent2="accent2" accent3="accent3" accent4="accent4" accent5="accent5" accent6="accent6" hlink="hlink" folHlink="folHlink"/>
    </a:extraClrScheme>
    <a:extraClrScheme>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E66C4E9411A2B847AB3A2FDDFBD5392E" ma:contentTypeVersion="13" ma:contentTypeDescription="Create a new document." ma:contentTypeScope="" ma:versionID="1e6f44c0c74d8637cc373d8efcf06b2a">
  <xsd:schema xmlns:xsd="http://www.w3.org/2001/XMLSchema" xmlns:xs="http://www.w3.org/2001/XMLSchema" xmlns:p="http://schemas.microsoft.com/office/2006/metadata/properties" xmlns:ns2="dc9bd944-225f-43f1-96dc-d5ee43d55d1c" xmlns:ns3="6e8f39c4-649a-4727-b531-9584b06a2d5b" targetNamespace="http://schemas.microsoft.com/office/2006/metadata/properties" ma:root="true" ma:fieldsID="da0b2ba267eceae3109004f9d017a651" ns2:_="" ns3:_="">
    <xsd:import namespace="dc9bd944-225f-43f1-96dc-d5ee43d55d1c"/>
    <xsd:import namespace="6e8f39c4-649a-4727-b531-9584b06a2d5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MediaServiceGenerationTime" minOccurs="0"/>
                <xsd:element ref="ns3:MediaServiceEventHashCode" minOccurs="0"/>
                <xsd:element ref="ns3:MediaServiceAutoKeyPoints" minOccurs="0"/>
                <xsd:element ref="ns3:MediaServiceKeyPoints"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9bd944-225f-43f1-96dc-d5ee43d55d1c"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6e8f39c4-649a-4727-b531-9584b06a2d5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82AB53F-2365-4221-B52E-1FAB7194DECD}">
  <ds:schemaRefs>
    <ds:schemaRef ds:uri="http://schemas.microsoft.com/sharepoint/v3/contenttype/forms"/>
  </ds:schemaRefs>
</ds:datastoreItem>
</file>

<file path=customXml/itemProps2.xml><?xml version="1.0" encoding="utf-8"?>
<ds:datastoreItem xmlns:ds="http://schemas.openxmlformats.org/officeDocument/2006/customXml" ds:itemID="{F52F4355-41EF-4DA9-B998-C6511E367AD2}">
  <ds:schemaRefs>
    <ds:schemaRef ds:uri="http://purl.org/dc/elements/1.1/"/>
    <ds:schemaRef ds:uri="http://schemas.openxmlformats.org/package/2006/metadata/core-properties"/>
    <ds:schemaRef ds:uri="http://schemas.microsoft.com/office/2006/metadata/properties"/>
    <ds:schemaRef ds:uri="http://purl.org/dc/dcmitype/"/>
    <ds:schemaRef ds:uri="http://schemas.microsoft.com/office/2006/documentManagement/types"/>
    <ds:schemaRef ds:uri="http://schemas.microsoft.com/office/infopath/2007/PartnerControls"/>
    <ds:schemaRef ds:uri="dc9bd944-225f-43f1-96dc-d5ee43d55d1c"/>
    <ds:schemaRef ds:uri="6e8f39c4-649a-4727-b531-9584b06a2d5b"/>
    <ds:schemaRef ds:uri="http://www.w3.org/XML/1998/namespace"/>
    <ds:schemaRef ds:uri="http://purl.org/dc/terms/"/>
  </ds:schemaRefs>
</ds:datastoreItem>
</file>

<file path=customXml/itemProps3.xml><?xml version="1.0" encoding="utf-8"?>
<ds:datastoreItem xmlns:ds="http://schemas.openxmlformats.org/officeDocument/2006/customXml" ds:itemID="{871275B5-B2F1-4A4B-A48C-73262DDEA6BC}"/>
</file>

<file path=docProps/app.xml><?xml version="1.0" encoding="utf-8"?>
<Properties xmlns="http://schemas.openxmlformats.org/officeDocument/2006/extended-properties" xmlns:vt="http://schemas.openxmlformats.org/officeDocument/2006/docPropsVTypes">
  <Template>New materials template</Template>
  <TotalTime>3224</TotalTime>
  <Words>8712</Words>
  <Application>Microsoft Office PowerPoint</Application>
  <PresentationFormat>Widescreen</PresentationFormat>
  <Paragraphs>1964</Paragraphs>
  <Slides>183</Slides>
  <Notes>169</Notes>
  <HiddenSlides>0</HiddenSlides>
  <MMClips>0</MMClips>
  <ScaleCrop>false</ScaleCrop>
  <HeadingPairs>
    <vt:vector size="8" baseType="variant">
      <vt:variant>
        <vt:lpstr>Fonts Used</vt:lpstr>
      </vt:variant>
      <vt:variant>
        <vt:i4>7</vt:i4>
      </vt:variant>
      <vt:variant>
        <vt:lpstr>Theme</vt:lpstr>
      </vt:variant>
      <vt:variant>
        <vt:i4>2</vt:i4>
      </vt:variant>
      <vt:variant>
        <vt:lpstr>Embedded OLE Servers</vt:lpstr>
      </vt:variant>
      <vt:variant>
        <vt:i4>1</vt:i4>
      </vt:variant>
      <vt:variant>
        <vt:lpstr>Slide Titles</vt:lpstr>
      </vt:variant>
      <vt:variant>
        <vt:i4>183</vt:i4>
      </vt:variant>
    </vt:vector>
  </HeadingPairs>
  <TitlesOfParts>
    <vt:vector size="193" baseType="lpstr">
      <vt:lpstr>Arial</vt:lpstr>
      <vt:lpstr>Calibri</vt:lpstr>
      <vt:lpstr>Calibri Light</vt:lpstr>
      <vt:lpstr>Cambria Math</vt:lpstr>
      <vt:lpstr>Comic Sans MS</vt:lpstr>
      <vt:lpstr>Myriad Pro</vt:lpstr>
      <vt:lpstr>Myriad Pro Semibold</vt:lpstr>
      <vt:lpstr>Custom Design</vt:lpstr>
      <vt:lpstr>nctem1</vt:lpstr>
      <vt:lpstr>Equation</vt:lpstr>
      <vt:lpstr>PowerPoint Presentation</vt:lpstr>
      <vt:lpstr>PowerPoint Presentation</vt:lpstr>
      <vt:lpstr>Contents</vt:lpstr>
      <vt:lpstr>Contents</vt:lpstr>
      <vt:lpstr>Contents</vt:lpstr>
      <vt:lpstr>Contents</vt:lpstr>
      <vt:lpstr>Contents</vt:lpstr>
      <vt:lpstr>PowerPoint Presentation</vt:lpstr>
      <vt:lpstr>Year 6, Unit 1, Learning Outcome 1</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Year 6, Unit 1, Learning Outcome 2</vt:lpstr>
      <vt:lpstr>PowerPoint Presentation</vt:lpstr>
      <vt:lpstr>PowerPoint Presentation</vt:lpstr>
      <vt:lpstr>PowerPoint Presentation</vt:lpstr>
      <vt:lpstr>PowerPoint Presentation</vt:lpstr>
      <vt:lpstr>PowerPoint Presentation</vt:lpstr>
      <vt:lpstr>Year 6, Unit 1, Learning Outcome 3</vt:lpstr>
      <vt:lpstr>PowerPoint Presentation</vt:lpstr>
      <vt:lpstr>PowerPoint Presentation</vt:lpstr>
      <vt:lpstr>PowerPoint Presentation</vt:lpstr>
      <vt:lpstr>6AS/MD-1 Quantify additive and multiplicative relationships</vt:lpstr>
      <vt:lpstr>6AS/MD-1 Quantify additive and multiplicative relationships</vt:lpstr>
      <vt:lpstr>6AS/MD-1 Quantify additive and multiplicative relationships</vt:lpstr>
      <vt:lpstr>6AS/MD-1 Quantify additive and multiplicative relationships</vt:lpstr>
      <vt:lpstr>6AS/MD-1 Quantify additive and multiplicative relationships</vt:lpstr>
      <vt:lpstr>PowerPoint Presentation</vt:lpstr>
      <vt:lpstr>Year 6, Unit 1, Learning Outcome 4</vt:lpstr>
      <vt:lpstr>PowerPoint Presentation</vt:lpstr>
      <vt:lpstr>PowerPoint Presentation</vt:lpstr>
      <vt:lpstr>PowerPoint Presentation</vt:lpstr>
      <vt:lpstr>PowerPoint Presentation</vt:lpstr>
      <vt:lpstr>Year 6, Unit 1, Learning Outcome 5</vt:lpstr>
      <vt:lpstr>PowerPoint Presentation</vt:lpstr>
      <vt:lpstr>PowerPoint Presentation</vt:lpstr>
      <vt:lpstr>PowerPoint Presentation</vt:lpstr>
      <vt:lpstr>Year 6, Unit 1, Learning Outcome 6</vt:lpstr>
      <vt:lpstr>PowerPoint Presentation</vt:lpstr>
      <vt:lpstr>PowerPoint Presentation</vt:lpstr>
      <vt:lpstr>PowerPoint Presentation</vt:lpstr>
      <vt:lpstr>PowerPoint Presentation</vt:lpstr>
      <vt:lpstr>Year 6, Unit 1, Learning Outcome 7</vt:lpstr>
      <vt:lpstr>PowerPoint Presentation</vt:lpstr>
      <vt:lpstr>PowerPoint Presentation</vt:lpstr>
      <vt:lpstr>Year 6, Unit 1, Learning Outcome 8</vt:lpstr>
      <vt:lpstr>PowerPoint Presentation</vt:lpstr>
      <vt:lpstr>PowerPoint Presentation</vt:lpstr>
      <vt:lpstr>PowerPoint Presentation</vt:lpstr>
      <vt:lpstr>PowerPoint Presentation</vt:lpstr>
      <vt:lpstr>PowerPoint Presentation</vt:lpstr>
      <vt:lpstr>PowerPoint Presentation</vt:lpstr>
      <vt:lpstr>Year 6, Unit 1, Learning Outcome 9</vt:lpstr>
      <vt:lpstr>PowerPoint Presentation</vt:lpstr>
      <vt:lpstr>PowerPoint Presentation</vt:lpstr>
      <vt:lpstr>PowerPoint Presentation</vt:lpstr>
      <vt:lpstr>PowerPoint Presentation</vt:lpstr>
      <vt:lpstr>Year 6, Unit 1, Learning Outcome 10</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Year 6, Unit 1, Learning Outcome 11</vt:lpstr>
      <vt:lpstr>PowerPoint Presentation</vt:lpstr>
      <vt:lpstr>PowerPoint Presentation</vt:lpstr>
      <vt:lpstr>PowerPoint Presentation</vt:lpstr>
      <vt:lpstr>PowerPoint Presentation</vt:lpstr>
      <vt:lpstr>6AS/MD-2 Derive related calculations</vt:lpstr>
      <vt:lpstr>PowerPoint Presentation</vt:lpstr>
      <vt:lpstr>Year 6, Unit 1, Learning Outcome 12</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Year 6, Unit 1, Learning Outcome 13</vt:lpstr>
      <vt:lpstr>PowerPoint Presentation</vt:lpstr>
      <vt:lpstr>PowerPoint Presentation</vt:lpstr>
      <vt:lpstr>PowerPoint Presentation</vt:lpstr>
      <vt:lpstr>PowerPoint Presentation</vt:lpstr>
      <vt:lpstr>PowerPoint Presentation</vt:lpstr>
      <vt:lpstr>PowerPoint Presentation</vt:lpstr>
      <vt:lpstr>Year 6, Unit 1, Learning Outcome 14</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Year 6, Unit 1, Learning Outcome 15</vt:lpstr>
      <vt:lpstr>PowerPoint Presentation</vt:lpstr>
      <vt:lpstr>PowerPoint Presentation</vt:lpstr>
      <vt:lpstr>PowerPoint Presentation</vt:lpstr>
      <vt:lpstr>Year 6, Unit 1, Learning Outcome 16</vt:lpstr>
      <vt:lpstr>PowerPoint Presentation</vt:lpstr>
      <vt:lpstr>PowerPoint Presentation</vt:lpstr>
      <vt:lpstr>PowerPoint Presentation</vt:lpstr>
      <vt:lpstr>PowerPoint Presentation</vt:lpstr>
      <vt:lpstr>PowerPoint Presentation</vt:lpstr>
      <vt:lpstr>Year 6, Unit 1, Learning Outcome 17</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Year 6, Unit 1, Learning Outcome 18</vt:lpstr>
      <vt:lpstr>PowerPoint Presentation</vt:lpstr>
      <vt:lpstr>PowerPoint Presentation</vt:lpstr>
      <vt:lpstr>PowerPoint Presentation</vt:lpstr>
      <vt:lpstr>PowerPoint Presentation</vt:lpstr>
      <vt:lpstr>PowerPoint Presentation</vt:lpstr>
      <vt:lpstr>PowerPoint Presentation</vt:lpstr>
      <vt:lpstr>Year 6, Unit 1, Learning Outcome 19</vt:lpstr>
      <vt:lpstr>PowerPoint Presentation</vt:lpstr>
      <vt:lpstr>PowerPoint Presentation</vt:lpstr>
      <vt:lpstr>PowerPoint Presentation</vt:lpstr>
      <vt:lpstr>Year 6, Unit 1, Learning Outcome 20</vt:lpstr>
      <vt:lpstr>PowerPoint Presentation</vt:lpstr>
      <vt:lpstr>PowerPoint Presentation</vt:lpstr>
      <vt:lpstr>PowerPoint Presentation</vt:lpstr>
      <vt:lpstr>PowerPoint Presentation</vt:lpstr>
      <vt:lpstr>Year 6, Unit 1, Learning Outcome 21</vt:lpstr>
      <vt:lpstr>PowerPoint Presentation</vt:lpstr>
      <vt:lpstr>PowerPoint Presentation</vt:lpstr>
      <vt:lpstr>PowerPoint Presentation</vt:lpstr>
      <vt:lpstr>PowerPoint Presentation</vt:lpstr>
      <vt:lpstr>PowerPoint Presentation</vt:lpstr>
      <vt:lpstr>PowerPoint Presentation</vt:lpstr>
      <vt:lpstr>Year 6, Unit 1, Learning Outcome 22</vt:lpstr>
      <vt:lpstr>PowerPoint Presentation</vt:lpstr>
      <vt:lpstr>PowerPoint Presentation</vt:lpstr>
      <vt:lpstr>6AS/MD-2 Derive related calculations</vt:lpstr>
      <vt:lpstr>PowerPoint Presentation</vt:lpstr>
      <vt:lpstr>Year 6, Unit 1, Learning Outcome 23</vt:lpstr>
      <vt:lpstr>PowerPoint Presentation</vt:lpstr>
      <vt:lpstr>PowerPoint Presentation</vt:lpstr>
      <vt:lpstr>6AS/MD-2 Derive related calculations</vt:lpstr>
      <vt:lpstr>PowerPoint Presentation</vt:lpstr>
      <vt:lpstr>Year 6, Unit 1, Learning Outcome 24</vt:lpstr>
      <vt:lpstr>PowerPoint Presentation</vt:lpstr>
      <vt:lpstr>PowerPoint Presentation</vt:lpstr>
      <vt:lpstr>PowerPoint Presentation</vt:lpstr>
      <vt:lpstr>PowerPoint Presentation</vt:lpstr>
      <vt:lpstr>PowerPoint Presentation</vt:lpstr>
      <vt:lpstr>Year 6, Unit 1, Learning Outcome 25</vt:lpstr>
      <vt:lpstr>PowerPoint Presentation</vt:lpstr>
      <vt:lpstr>PowerPoint Presentation</vt:lpstr>
      <vt:lpstr>PowerPoint Presentation</vt:lpstr>
      <vt:lpstr>Year 6, Unit 1, Learning Outcome 26</vt:lpstr>
      <vt:lpstr>PowerPoint Presentation</vt:lpstr>
      <vt:lpstr>PowerPoint Presentation</vt:lpstr>
      <vt:lpstr>PowerPoint Presentation</vt:lpstr>
      <vt:lpstr>PowerPoint Presentation</vt:lpstr>
      <vt:lpstr>PowerPoint Presentation</vt:lpstr>
      <vt:lpstr>Year 6, Unit 1, Learning Outcome 27</vt:lpstr>
      <vt:lpstr>PowerPoint Presentation</vt:lpstr>
      <vt:lpstr>PowerPoint Presentation</vt:lpstr>
      <vt:lpstr>PowerPoint Presentation</vt:lpstr>
      <vt:lpstr>Year 6, Unit 1, Learning Outcome 28</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Donna Cole</dc:creator>
  <cp:lastModifiedBy>Gwen Tresidder</cp:lastModifiedBy>
  <cp:revision>98</cp:revision>
  <dcterms:created xsi:type="dcterms:W3CDTF">2021-05-07T12:27:15Z</dcterms:created>
  <dcterms:modified xsi:type="dcterms:W3CDTF">2021-07-07T08:35:10Z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0x010100E66C4E9411A2B847AB3A2FDDFBD5392E</vt:lpwstr>
  </property>
</Properties>
</file>