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Override3.xml" ContentType="application/vnd.openxmlformats-officedocument.themeOverrid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Override4.xml" ContentType="application/vnd.openxmlformats-officedocument.themeOverrid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6" r:id="rId3"/>
    <p:sldMasterId id="2147483708" r:id="rId4"/>
  </p:sldMasterIdLst>
  <p:notesMasterIdLst>
    <p:notesMasterId r:id="rId39"/>
  </p:notesMasterIdLst>
  <p:handoutMasterIdLst>
    <p:handoutMasterId r:id="rId40"/>
  </p:handoutMasterIdLst>
  <p:sldIdLst>
    <p:sldId id="257" r:id="rId5"/>
    <p:sldId id="457" r:id="rId6"/>
    <p:sldId id="358" r:id="rId7"/>
    <p:sldId id="474" r:id="rId8"/>
    <p:sldId id="408" r:id="rId9"/>
    <p:sldId id="476" r:id="rId10"/>
    <p:sldId id="477" r:id="rId11"/>
    <p:sldId id="475" r:id="rId12"/>
    <p:sldId id="383" r:id="rId13"/>
    <p:sldId id="384" r:id="rId14"/>
    <p:sldId id="478" r:id="rId15"/>
    <p:sldId id="386" r:id="rId16"/>
    <p:sldId id="479" r:id="rId17"/>
    <p:sldId id="480" r:id="rId18"/>
    <p:sldId id="482" r:id="rId19"/>
    <p:sldId id="481" r:id="rId20"/>
    <p:sldId id="502" r:id="rId21"/>
    <p:sldId id="483" r:id="rId22"/>
    <p:sldId id="484" r:id="rId23"/>
    <p:sldId id="485" r:id="rId24"/>
    <p:sldId id="486" r:id="rId25"/>
    <p:sldId id="487" r:id="rId26"/>
    <p:sldId id="488" r:id="rId27"/>
    <p:sldId id="493" r:id="rId28"/>
    <p:sldId id="491" r:id="rId29"/>
    <p:sldId id="492" r:id="rId30"/>
    <p:sldId id="494" r:id="rId31"/>
    <p:sldId id="495" r:id="rId32"/>
    <p:sldId id="496" r:id="rId33"/>
    <p:sldId id="497" r:id="rId34"/>
    <p:sldId id="498" r:id="rId35"/>
    <p:sldId id="499" r:id="rId36"/>
    <p:sldId id="500" r:id="rId37"/>
    <p:sldId id="501" r:id="rId38"/>
  </p:sldIdLst>
  <p:sldSz cx="9144000" cy="6858000" type="screen4x3"/>
  <p:notesSz cx="6858000" cy="10052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hn Westwell" initials="JW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D9E"/>
    <a:srgbClr val="004B6C"/>
    <a:srgbClr val="009242"/>
    <a:srgbClr val="0F6404"/>
    <a:srgbClr val="003964"/>
    <a:srgbClr val="004F8A"/>
    <a:srgbClr val="004070"/>
    <a:srgbClr val="00487E"/>
    <a:srgbClr val="00628E"/>
    <a:srgbClr val="0C47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62" autoAdjust="0"/>
    <p:restoredTop sz="98417" autoAdjust="0"/>
  </p:normalViewPr>
  <p:slideViewPr>
    <p:cSldViewPr>
      <p:cViewPr varScale="1">
        <p:scale>
          <a:sx n="50" d="100"/>
          <a:sy n="50" d="100"/>
        </p:scale>
        <p:origin x="-1339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44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4580E-E655-4C1F-BFCA-9381A5607A72}" type="datetimeFigureOut">
              <a:rPr lang="en-GB" smtClean="0"/>
              <a:t>31/03/2016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47225"/>
            <a:ext cx="2971800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547225"/>
            <a:ext cx="2971800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A6F7C2-BDB8-4740-A03E-46D56C4058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21017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26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26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F3FC24-BAFF-4CDE-A733-B0DC5AB20C8C}" type="datetimeFigureOut">
              <a:rPr lang="en-GB" smtClean="0"/>
              <a:t>31/03/2016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54063"/>
            <a:ext cx="5022850" cy="3768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74724"/>
            <a:ext cx="5486400" cy="452342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47703"/>
            <a:ext cx="2971800" cy="5026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547703"/>
            <a:ext cx="2971800" cy="5026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847C38-BBD8-48D0-A294-A3F3A0215F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6276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fld id="{3A0F1F54-348D-4AA0-8DC5-C5D5E247BC18}" type="slidenum">
              <a:rPr lang="en-GB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20000"/>
                </a:spcBef>
              </a:pPr>
              <a:t>1</a:t>
            </a:fld>
            <a:endParaRPr lang="en-GB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941203-13C8-4111-90F6-AA8A7537D8F5}" type="slidenum">
              <a:rPr lang="en-GB" smtClean="0"/>
              <a:pPr>
                <a:defRPr/>
              </a:pPr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74590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700">
                <a:solidFill>
                  <a:schemeClr val="tx1"/>
                </a:solidFill>
                <a:latin typeface="Arial" pitchFamily="34" charset="0"/>
              </a:defRPr>
            </a:lvl1pPr>
            <a:lvl2pPr marL="728462" indent="-280178" eaLnBrk="0" hangingPunct="0">
              <a:defRPr sz="2700">
                <a:solidFill>
                  <a:schemeClr val="tx1"/>
                </a:solidFill>
                <a:latin typeface="Arial" pitchFamily="34" charset="0"/>
              </a:defRPr>
            </a:lvl2pPr>
            <a:lvl3pPr marL="1120712" indent="-224142" eaLnBrk="0" hangingPunct="0">
              <a:defRPr sz="2700">
                <a:solidFill>
                  <a:schemeClr val="tx1"/>
                </a:solidFill>
                <a:latin typeface="Arial" pitchFamily="34" charset="0"/>
              </a:defRPr>
            </a:lvl3pPr>
            <a:lvl4pPr marL="1568996" indent="-224142" eaLnBrk="0" hangingPunct="0">
              <a:defRPr sz="2700">
                <a:solidFill>
                  <a:schemeClr val="tx1"/>
                </a:solidFill>
                <a:latin typeface="Arial" pitchFamily="34" charset="0"/>
              </a:defRPr>
            </a:lvl4pPr>
            <a:lvl5pPr marL="2017281" indent="-224142" eaLnBrk="0" hangingPunct="0">
              <a:defRPr sz="2700">
                <a:solidFill>
                  <a:schemeClr val="tx1"/>
                </a:solidFill>
                <a:latin typeface="Arial" pitchFamily="34" charset="0"/>
              </a:defRPr>
            </a:lvl5pPr>
            <a:lvl6pPr marL="2465565" indent="-2241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700">
                <a:solidFill>
                  <a:schemeClr val="tx1"/>
                </a:solidFill>
                <a:latin typeface="Arial" pitchFamily="34" charset="0"/>
              </a:defRPr>
            </a:lvl6pPr>
            <a:lvl7pPr marL="2913850" indent="-2241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700">
                <a:solidFill>
                  <a:schemeClr val="tx1"/>
                </a:solidFill>
                <a:latin typeface="Arial" pitchFamily="34" charset="0"/>
              </a:defRPr>
            </a:lvl7pPr>
            <a:lvl8pPr marL="3362135" indent="-2241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700">
                <a:solidFill>
                  <a:schemeClr val="tx1"/>
                </a:solidFill>
                <a:latin typeface="Arial" pitchFamily="34" charset="0"/>
              </a:defRPr>
            </a:lvl8pPr>
            <a:lvl9pPr marL="3810419" indent="-2241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7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 typeface="Arial" pitchFamily="34" charset="0"/>
              <a:buChar char="●"/>
            </a:pPr>
            <a:fld id="{F7A38EFF-1C25-4771-A944-E2A5DAD70552}" type="slidenum">
              <a:rPr lang="en-GB" sz="1200" smtClean="0"/>
              <a:pPr eaLnBrk="1" hangingPunct="1">
                <a:buFont typeface="Arial" pitchFamily="34" charset="0"/>
                <a:buChar char="●"/>
              </a:pPr>
              <a:t>34</a:t>
            </a:fld>
            <a:endParaRPr lang="en-GB" sz="120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0925ADE-0D2C-4C96-A384-47907A7D68ED}" type="slidenum">
              <a:rPr lang="en-GB" altLang="en-US" sz="1200">
                <a:solidFill>
                  <a:prstClr val="black"/>
                </a:solidFill>
              </a:rPr>
              <a:pPr eaLnBrk="1" hangingPunct="1"/>
              <a:t>5</a:t>
            </a:fld>
            <a:endParaRPr lang="en-GB" alt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0925ADE-0D2C-4C96-A384-47907A7D68ED}" type="slidenum">
              <a:rPr lang="en-GB" altLang="en-US" sz="1200">
                <a:solidFill>
                  <a:prstClr val="black"/>
                </a:solidFill>
              </a:rPr>
              <a:pPr eaLnBrk="1" hangingPunct="1"/>
              <a:t>6</a:t>
            </a:fld>
            <a:endParaRPr lang="en-GB" alt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0925ADE-0D2C-4C96-A384-47907A7D68ED}" type="slidenum">
              <a:rPr lang="en-GB" altLang="en-US" sz="1200">
                <a:solidFill>
                  <a:prstClr val="black"/>
                </a:solidFill>
              </a:rPr>
              <a:pPr eaLnBrk="1" hangingPunct="1"/>
              <a:t>8</a:t>
            </a:fld>
            <a:endParaRPr lang="en-GB" alt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941203-13C8-4111-90F6-AA8A7537D8F5}" type="slidenum">
              <a:rPr lang="en-GB" smtClean="0"/>
              <a:pPr>
                <a:defRPr/>
              </a:pPr>
              <a:t>27</a:t>
            </a:fld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Collaborative</a:t>
            </a:r>
            <a:r>
              <a:rPr lang="en-GB" baseline="0" dirty="0" smtClean="0"/>
              <a:t> developments such as the common issues sheet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43AF6A-7EFC-4C75-89A8-6D230657FB88}" type="slidenum">
              <a:rPr lang="en-GB" smtClean="0"/>
              <a:pPr>
                <a:defRPr/>
              </a:pPr>
              <a:t>28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941203-13C8-4111-90F6-AA8A7537D8F5}" type="slidenum">
              <a:rPr lang="en-GB" smtClean="0"/>
              <a:pPr>
                <a:defRPr/>
              </a:pPr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86613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Sometimes the requirement</a:t>
            </a:r>
            <a:r>
              <a:rPr lang="en-GB" baseline="0" dirty="0" smtClean="0"/>
              <a:t> to report back is a motivator for change.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941203-13C8-4111-90F6-AA8A7537D8F5}" type="slidenum">
              <a:rPr lang="en-GB" smtClean="0"/>
              <a:pPr>
                <a:defRPr/>
              </a:pPr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08838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To</a:t>
            </a:r>
            <a:r>
              <a:rPr lang="en-GB" baseline="0" dirty="0" smtClean="0"/>
              <a:t> enable other teachers to develop in similar ways, they will need to provide </a:t>
            </a:r>
            <a:r>
              <a:rPr lang="en-GB" baseline="0" smtClean="0"/>
              <a:t>similar experiences.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941203-13C8-4111-90F6-AA8A7537D8F5}" type="slidenum">
              <a:rPr lang="en-GB" smtClean="0"/>
              <a:pPr>
                <a:defRPr/>
              </a:pPr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5043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-142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006850"/>
            <a:ext cx="322262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3"/>
            <a:ext cx="7239000" cy="758825"/>
          </a:xfrm>
          <a:extLst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>
              <a:solidFill>
                <a:srgbClr val="99CCCC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>
              <a:solidFill>
                <a:srgbClr val="99CCCC"/>
              </a:solidFill>
            </a:endParaRPr>
          </a:p>
        </p:txBody>
      </p:sp>
      <p:pic>
        <p:nvPicPr>
          <p:cNvPr id="9" name="Picture 2" descr="Block of logos with new IOE logo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913" y="6140450"/>
            <a:ext cx="579913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4470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71E62F-1F5E-44B9-97CE-A97DD37C411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153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301625"/>
            <a:ext cx="1981200" cy="56403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01625"/>
            <a:ext cx="5791200" cy="56403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9DBA7-E7F4-4A42-A524-3C5E293A97AA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8450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-142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006850"/>
            <a:ext cx="322262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3"/>
            <a:ext cx="7239000" cy="758825"/>
          </a:xfrm>
          <a:extLst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99CCCC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rgbClr val="99CCCC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pic>
        <p:nvPicPr>
          <p:cNvPr id="9" name="Picture 2" descr="Block of logos with new IOE logo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913" y="6140450"/>
            <a:ext cx="579913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9832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32409-FE40-4A2F-ADC1-5771EC4B8D3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39920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B4419F-B62B-407C-8BFD-D34E525BFC9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07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827213"/>
            <a:ext cx="38846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827213"/>
            <a:ext cx="38846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FC007A-FDC5-4C3F-BC30-DDFD72614E4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46239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456E9-D7A3-4EA0-9109-2A769C48B7C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536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E7770-642D-4A28-9D97-20990311774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69727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BB51D-2E6E-494C-AD70-EDF045AAAE9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00940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FE2E11-0205-40B9-A0EB-A797143BF6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768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A70A2-DB71-4C04-8C5D-843965837FD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8298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80F6DA-C12E-4850-BFCB-88AC0962239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7416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EE168D-6031-48D8-8201-B38E9719516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66525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301625"/>
            <a:ext cx="1981200" cy="56403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01625"/>
            <a:ext cx="5791200" cy="56403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16A7E-C1BB-4BB2-AAFE-C5A7D6AE5DE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5416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-142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006850"/>
            <a:ext cx="322262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3"/>
            <a:ext cx="7239000" cy="7588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>
              <a:solidFill>
                <a:srgbClr val="99CCCC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>
              <a:solidFill>
                <a:srgbClr val="99CCCC"/>
              </a:solidFill>
            </a:endParaRPr>
          </a:p>
        </p:txBody>
      </p:sp>
      <p:pic>
        <p:nvPicPr>
          <p:cNvPr id="9" name="Picture 2" descr="Block of logos with new IOE logo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913" y="6140450"/>
            <a:ext cx="579913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46771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0196CE-9F61-41BC-B78A-B3201028BBC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4150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943EA5-1E4D-4C2A-A560-63063CCEF4BB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6209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827213"/>
            <a:ext cx="38846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827213"/>
            <a:ext cx="38846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7D2EB-7DC3-4F6A-8FF5-BA8CE41AC427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2988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18BEB4-4EDA-400A-9681-1BE5B06FB833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1175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F5D828-A995-4F78-B68D-912732E2C3D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5089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351EB-9D3E-4E8A-BCEE-044A6CA3435B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279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90372-F042-4B5D-9F06-2892711E1AF1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891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94799-9795-4F41-9778-C20EDD8880F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5873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50AF46-93EC-462A-A75D-5DABBE31C51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1138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3B604-C9C5-4EC1-AA0C-C75623554EF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5656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301625"/>
            <a:ext cx="1981200" cy="56403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01625"/>
            <a:ext cx="5791200" cy="56403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8A9334-E31B-48EB-A4E5-8D382F4A0242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4874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-142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006850"/>
            <a:ext cx="322262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3"/>
            <a:ext cx="7239000" cy="7588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>
              <a:solidFill>
                <a:srgbClr val="99CCCC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>
              <a:solidFill>
                <a:srgbClr val="99CCCC"/>
              </a:solidFill>
            </a:endParaRPr>
          </a:p>
        </p:txBody>
      </p:sp>
      <p:pic>
        <p:nvPicPr>
          <p:cNvPr id="9" name="Picture 2" descr="Block of logos with new IOE logo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913" y="6140450"/>
            <a:ext cx="579913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33351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D00A4C-1CB5-4F2B-8965-F862CDD7FF22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6927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EC8E5-ADEE-48CA-87F2-4D265C9DFD6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5101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827213"/>
            <a:ext cx="38846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827213"/>
            <a:ext cx="38846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DF852-992D-4890-866F-515D753D7C1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65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19F07-0FFE-4385-9612-229C8536CEDE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9797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326CEE-5D63-4E01-A443-14DDF9123C26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24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827213"/>
            <a:ext cx="38846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827213"/>
            <a:ext cx="38846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F4355-30F7-4EA2-99A1-79B3199F995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7245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2420C-FA8E-4BCE-893C-A939CD31375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99334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E1F9E-DB76-4420-BAFA-3A5D7819C7C7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15908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1DEB9-83C9-43A8-AD1A-42F615F7471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46875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41AFF0-BB7C-4090-8DDC-D4A432A1AFFF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8626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301625"/>
            <a:ext cx="1981200" cy="56403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01625"/>
            <a:ext cx="5791200" cy="56403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C61E22-F3A2-408F-9309-3D69AE080DAD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237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90849E-2BC6-4D72-84E9-ABB90F856568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658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51CF4-D2F5-4A87-B234-E6ECF3C4E259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629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E18B5-EBE1-4CE9-835A-6893B48F1C3E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83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B69349-D3C0-4C92-A835-9E14492C71FD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90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13E3B5-4AE9-4EB0-9238-693D8AC8EA5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380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450" y="142875"/>
            <a:ext cx="2011363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2052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301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C0AFCA3A-1215-493A-B9EC-4A19E31D4F09}" type="slidenum">
              <a:rPr lang="en-GB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24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itchFamily="34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itchFamily="34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450" y="142875"/>
            <a:ext cx="2011363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3076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/>
          </a:p>
        </p:txBody>
      </p:sp>
      <p:sp>
        <p:nvSpPr>
          <p:cNvPr id="4301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8E651C1B-E0A9-4E73-BBF7-8AE306337788}" type="slidenum">
              <a:rPr lang="en-GB"/>
              <a:pPr fontAlgn="base">
                <a:spcAft>
                  <a:spcPct val="0"/>
                </a:spcAft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7642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itchFamily="34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itchFamily="34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450" y="142875"/>
            <a:ext cx="2011363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E2E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2052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301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A66C4519-C467-49D7-944C-5E705DF1DAB1}" type="slidenum">
              <a:rPr lang="en-GB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784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itchFamily="34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itchFamily="34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450" y="142875"/>
            <a:ext cx="2011363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E2E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2052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pPr fontAlgn="base"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pPr fontAlgn="base"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301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pPr fontAlgn="base">
              <a:spcAft>
                <a:spcPct val="0"/>
              </a:spcAft>
              <a:defRPr/>
            </a:pPr>
            <a:fld id="{61AA929B-12FC-4926-B4A8-C445D0B26C6F}" type="slidenum">
              <a:rPr lang="en-GB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192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etm.org.uk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ctrTitle"/>
          </p:nvPr>
        </p:nvSpPr>
        <p:spPr>
          <a:xfrm>
            <a:off x="395536" y="1302023"/>
            <a:ext cx="7239000" cy="1406897"/>
          </a:xfrm>
        </p:spPr>
        <p:txBody>
          <a:bodyPr/>
          <a:lstStyle/>
          <a:p>
            <a:r>
              <a:rPr lang="en-GB" altLang="en-US" sz="4800" dirty="0" smtClean="0"/>
              <a:t>KS3 Multiplicative Reasoning project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7544" y="3180390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TIME Team workshop 5 </a:t>
            </a:r>
          </a:p>
          <a:p>
            <a:r>
              <a:rPr lang="en-GB" sz="2400" b="1" dirty="0" smtClean="0">
                <a:solidFill>
                  <a:schemeClr val="bg1"/>
                </a:solidFill>
              </a:rPr>
              <a:t>Day </a:t>
            </a:r>
            <a:r>
              <a:rPr lang="en-GB" sz="2400" b="1" dirty="0" smtClean="0">
                <a:solidFill>
                  <a:schemeClr val="bg1"/>
                </a:solidFill>
              </a:rPr>
              <a:t>6</a:t>
            </a:r>
            <a:endParaRPr lang="en-GB" sz="24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66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517" y="764704"/>
            <a:ext cx="4946564" cy="1143000"/>
          </a:xfrm>
        </p:spPr>
        <p:txBody>
          <a:bodyPr/>
          <a:lstStyle/>
          <a:p>
            <a:r>
              <a:rPr lang="en-GB" dirty="0" smtClean="0"/>
              <a:t>Core 0 feedback</a:t>
            </a:r>
            <a:endParaRPr lang="en-GB" sz="1800" i="1" dirty="0">
              <a:solidFill>
                <a:srgbClr val="AB057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5517" y="122048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3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.1</a:t>
            </a:r>
            <a:endParaRPr lang="en-GB" sz="2800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517" y="2060848"/>
            <a:ext cx="8352928" cy="5184576"/>
          </a:xfrm>
        </p:spPr>
        <p:txBody>
          <a:bodyPr/>
          <a:lstStyle/>
          <a:p>
            <a:r>
              <a:rPr lang="en-GB" sz="2400" dirty="0" smtClean="0"/>
              <a:t>.</a:t>
            </a:r>
            <a:endParaRPr lang="en-GB" sz="2400" b="1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1579476"/>
              </p:ext>
            </p:extLst>
          </p:nvPr>
        </p:nvGraphicFramePr>
        <p:xfrm>
          <a:off x="336131" y="2060848"/>
          <a:ext cx="8556349" cy="4176464"/>
        </p:xfrm>
        <a:graphic>
          <a:graphicData uri="http://schemas.openxmlformats.org/drawingml/2006/table">
            <a:tbl>
              <a:tblPr/>
              <a:tblGrid>
                <a:gridCol w="8556349"/>
              </a:tblGrid>
              <a:tr h="417646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en-GB" sz="24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Discuss the core 0 tasks and pupils responses</a:t>
                      </a:r>
                      <a:endParaRPr lang="en-GB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-"/>
                      </a:pPr>
                      <a:r>
                        <a:rPr lang="en-GB" sz="2400" dirty="0">
                          <a:effectLst/>
                          <a:latin typeface="Calibri"/>
                          <a:ea typeface="Calibri"/>
                          <a:cs typeface="Arial"/>
                        </a:rPr>
                        <a:t>What was gained for pupils, teachers?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-"/>
                      </a:pPr>
                      <a:r>
                        <a:rPr lang="en-GB" sz="2400" dirty="0">
                          <a:effectLst/>
                          <a:latin typeface="Calibri"/>
                          <a:ea typeface="Calibri"/>
                          <a:cs typeface="Arial"/>
                        </a:rPr>
                        <a:t>What key insights emerged?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-"/>
                      </a:pPr>
                      <a:r>
                        <a:rPr lang="en-GB" sz="2400" dirty="0">
                          <a:effectLst/>
                          <a:latin typeface="Calibri"/>
                          <a:ea typeface="Calibri"/>
                          <a:cs typeface="Arial"/>
                        </a:rPr>
                        <a:t>What are the implications for teaching –those pupils, the class, the topic?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665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517" y="764704"/>
            <a:ext cx="4946564" cy="1143000"/>
          </a:xfrm>
        </p:spPr>
        <p:txBody>
          <a:bodyPr/>
          <a:lstStyle/>
          <a:p>
            <a:r>
              <a:rPr lang="en-GB" dirty="0" smtClean="0"/>
              <a:t>Video observation</a:t>
            </a:r>
            <a:br>
              <a:rPr lang="en-GB" dirty="0" smtClean="0"/>
            </a:br>
            <a:r>
              <a:rPr lang="en-GB" dirty="0" smtClean="0"/>
              <a:t>key questions</a:t>
            </a:r>
            <a:endParaRPr lang="en-GB" sz="1800" i="1" dirty="0">
              <a:solidFill>
                <a:srgbClr val="AB057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5517" y="122048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3.2</a:t>
            </a:r>
            <a:endParaRPr lang="en-GB" sz="2800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517" y="2060848"/>
            <a:ext cx="8352928" cy="5184576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sz="2400" b="1" dirty="0" smtClean="0"/>
              <a:t>How are pupils explaining answers?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b="1" dirty="0" smtClean="0"/>
              <a:t>What understanding is displayed?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b="1" dirty="0" smtClean="0"/>
              <a:t>What further questioning might be employed?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b="1" dirty="0" smtClean="0"/>
              <a:t>Implications for further teaching –</a:t>
            </a:r>
          </a:p>
          <a:p>
            <a:pPr lvl="1"/>
            <a:r>
              <a:rPr lang="en-GB" sz="2000" b="1" dirty="0" smtClean="0"/>
              <a:t>Of individual</a:t>
            </a:r>
          </a:p>
          <a:p>
            <a:pPr lvl="1"/>
            <a:r>
              <a:rPr lang="en-GB" sz="2000" b="1" dirty="0" smtClean="0"/>
              <a:t>Whole class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2400" b="1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2400" b="1" dirty="0" smtClean="0"/>
              <a:t>Evidence of progress in understanding</a:t>
            </a:r>
          </a:p>
          <a:p>
            <a:r>
              <a:rPr lang="en-GB" sz="2400" dirty="0" smtClean="0"/>
              <a:t>.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98386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7924800" cy="1143000"/>
          </a:xfrm>
        </p:spPr>
        <p:txBody>
          <a:bodyPr/>
          <a:lstStyle/>
          <a:p>
            <a:r>
              <a:rPr lang="en-GB" dirty="0" smtClean="0"/>
              <a:t>Evaluation task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556792"/>
            <a:ext cx="8605981" cy="4114800"/>
          </a:xfrm>
        </p:spPr>
        <p:txBody>
          <a:bodyPr/>
          <a:lstStyle/>
          <a:p>
            <a:pPr marL="0" indent="0"/>
            <a:r>
              <a:rPr lang="en-GB" sz="2400" b="1" dirty="0" smtClean="0"/>
              <a:t>Complete the section in evaluation booklet on assessment activities</a:t>
            </a:r>
            <a:endParaRPr lang="en-GB" sz="2400" b="1" dirty="0"/>
          </a:p>
          <a:p>
            <a:pPr marL="0" lvl="0" indent="0"/>
            <a:endParaRPr lang="en-GB" sz="2000" dirty="0" smtClean="0"/>
          </a:p>
          <a:p>
            <a:endParaRPr lang="en-GB" sz="24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3.3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4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268760"/>
            <a:ext cx="7924800" cy="1143000"/>
          </a:xfrm>
        </p:spPr>
        <p:txBody>
          <a:bodyPr/>
          <a:lstStyle/>
          <a:p>
            <a:r>
              <a:rPr lang="en-GB" dirty="0" smtClean="0"/>
              <a:t>Session 4</a:t>
            </a:r>
            <a:br>
              <a:rPr lang="en-GB" dirty="0" smtClean="0"/>
            </a:br>
            <a:r>
              <a:rPr lang="en-GB" sz="3200" dirty="0" smtClean="0"/>
              <a:t>Reflecting on key messages and learning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583" y="2722119"/>
            <a:ext cx="8605981" cy="4114800"/>
          </a:xfrm>
        </p:spPr>
        <p:txBody>
          <a:bodyPr/>
          <a:lstStyle/>
          <a:p>
            <a:pPr marL="0" lvl="0" indent="0"/>
            <a:endParaRPr lang="en-GB" sz="2000" dirty="0" smtClean="0"/>
          </a:p>
          <a:p>
            <a:endParaRPr lang="en-GB" sz="24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4.0 </a:t>
            </a:r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91210"/>
              </p:ext>
            </p:extLst>
          </p:nvPr>
        </p:nvGraphicFramePr>
        <p:xfrm>
          <a:off x="410937" y="2564904"/>
          <a:ext cx="7921625" cy="2944368"/>
        </p:xfrm>
        <a:graphic>
          <a:graphicData uri="http://schemas.openxmlformats.org/drawingml/2006/table">
            <a:tbl>
              <a:tblPr/>
              <a:tblGrid>
                <a:gridCol w="7921625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Part A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80340" algn="l"/>
                        </a:tabLst>
                      </a:pPr>
                      <a:r>
                        <a:rPr lang="en-GB" sz="24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To reflect on and identify the key messages from the teaching of the project.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Part B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4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To record impact on the evaluation booklet on thinking and practice of the key messages learned from teaching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692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977" y="1052736"/>
            <a:ext cx="7924800" cy="710952"/>
          </a:xfrm>
        </p:spPr>
        <p:txBody>
          <a:bodyPr/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sz="3200" dirty="0" smtClean="0"/>
              <a:t>Dimensions of the project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583" y="2722119"/>
            <a:ext cx="8605981" cy="4114800"/>
          </a:xfrm>
        </p:spPr>
        <p:txBody>
          <a:bodyPr/>
          <a:lstStyle/>
          <a:p>
            <a:pPr marL="0" lvl="0" indent="0"/>
            <a:endParaRPr lang="en-GB" sz="2000" dirty="0" smtClean="0"/>
          </a:p>
          <a:p>
            <a:endParaRPr lang="en-GB" sz="24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4.1</a:t>
            </a:r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219840"/>
              </p:ext>
            </p:extLst>
          </p:nvPr>
        </p:nvGraphicFramePr>
        <p:xfrm>
          <a:off x="395536" y="1988840"/>
          <a:ext cx="8136904" cy="4464496"/>
        </p:xfrm>
        <a:graphic>
          <a:graphicData uri="http://schemas.openxmlformats.org/drawingml/2006/table">
            <a:tbl>
              <a:tblPr/>
              <a:tblGrid>
                <a:gridCol w="8136904"/>
              </a:tblGrid>
              <a:tr h="725390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1800"/>
                        </a:spcAft>
                        <a:buFont typeface="Symbol"/>
                        <a:buChar char="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Using representations to make sense of problems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71755" marB="717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67347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1800"/>
                        </a:spcAft>
                        <a:buFont typeface="Symbol"/>
                        <a:buChar char="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Paying close attention to pupils explaining and justifying answers, dealing with misconceptions and moving thinking on.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71755" marB="717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6369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1800"/>
                        </a:spcAft>
                        <a:buFont typeface="Symbol"/>
                        <a:buChar char=""/>
                      </a:pPr>
                      <a:r>
                        <a:rPr lang="en-GB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Making connections in mathematics and deepening the understanding of multiplicative reasoning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71755" marB="717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25390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1800"/>
                        </a:spcAft>
                        <a:buFont typeface="Symbol"/>
                        <a:buChar char=""/>
                      </a:pPr>
                      <a:r>
                        <a:rPr lang="en-GB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Working with colleagues in school and at workshops 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71755" marB="717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357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977" y="1052736"/>
            <a:ext cx="7924800" cy="710952"/>
          </a:xfrm>
        </p:spPr>
        <p:txBody>
          <a:bodyPr/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sz="3200" dirty="0" smtClean="0"/>
              <a:t>Reflecting on what you have said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583" y="2722119"/>
            <a:ext cx="8605981" cy="4114800"/>
          </a:xfrm>
        </p:spPr>
        <p:txBody>
          <a:bodyPr/>
          <a:lstStyle/>
          <a:p>
            <a:pPr marL="0" lvl="0" indent="0"/>
            <a:endParaRPr lang="en-GB" sz="2000" dirty="0" smtClean="0"/>
          </a:p>
          <a:p>
            <a:endParaRPr lang="en-GB" sz="24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4.2</a:t>
            </a:r>
            <a:endParaRPr lang="en-GB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220130"/>
              </p:ext>
            </p:extLst>
          </p:nvPr>
        </p:nvGraphicFramePr>
        <p:xfrm>
          <a:off x="384540" y="2255244"/>
          <a:ext cx="8244619" cy="4608512"/>
        </p:xfrm>
        <a:graphic>
          <a:graphicData uri="http://schemas.openxmlformats.org/drawingml/2006/table">
            <a:tbl>
              <a:tblPr/>
              <a:tblGrid>
                <a:gridCol w="8244619"/>
              </a:tblGrid>
              <a:tr h="46085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in pairs </a:t>
                      </a:r>
                      <a:r>
                        <a:rPr kumimoji="0" lang="en-GB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</a:rPr>
                        <a:t>Look through the quotes </a:t>
                      </a:r>
                      <a:endParaRPr kumimoji="0" lang="en-GB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-"/>
                      </a:pPr>
                      <a:r>
                        <a:rPr lang="en-GB" sz="2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which </a:t>
                      </a:r>
                      <a:r>
                        <a:rPr lang="en-GB" sz="2800" dirty="0">
                          <a:effectLst/>
                          <a:latin typeface="Calibri"/>
                          <a:ea typeface="Calibri"/>
                          <a:cs typeface="Arial"/>
                        </a:rPr>
                        <a:t>ones </a:t>
                      </a:r>
                      <a:r>
                        <a:rPr lang="en-GB" sz="2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do you </a:t>
                      </a:r>
                      <a:r>
                        <a:rPr lang="en-GB" sz="2800" dirty="0">
                          <a:effectLst/>
                          <a:latin typeface="Calibri"/>
                          <a:ea typeface="Calibri"/>
                          <a:cs typeface="Arial"/>
                        </a:rPr>
                        <a:t>feel you recognise as something from reflecting on the teaching of the project.</a:t>
                      </a:r>
                      <a:endParaRPr lang="en-GB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-"/>
                      </a:pPr>
                      <a:r>
                        <a:rPr lang="en-GB" sz="2800" dirty="0">
                          <a:effectLst/>
                          <a:latin typeface="Calibri"/>
                          <a:ea typeface="Calibri"/>
                          <a:cs typeface="Arial"/>
                        </a:rPr>
                        <a:t>In each case decide which project dimension they might refer </a:t>
                      </a:r>
                      <a:r>
                        <a:rPr lang="en-GB" sz="2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to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GB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</a:rPr>
                        <a:t>Reflect on in pairs and add any key messages that you feel are important to you </a:t>
                      </a:r>
                      <a:endParaRPr kumimoji="0" lang="en-GB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GB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</a:rPr>
                        <a:t>Discuss on table and altogether</a:t>
                      </a:r>
                      <a:endParaRPr kumimoji="0" lang="en-GB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-"/>
                      </a:pPr>
                      <a:endParaRPr lang="en-GB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748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412776"/>
            <a:ext cx="7924800" cy="710952"/>
          </a:xfrm>
        </p:spPr>
        <p:txBody>
          <a:bodyPr/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sz="3200" dirty="0"/>
              <a:t>Complete Key messages section of evaluation booklet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583" y="2722119"/>
            <a:ext cx="8605981" cy="4114800"/>
          </a:xfrm>
        </p:spPr>
        <p:txBody>
          <a:bodyPr/>
          <a:lstStyle/>
          <a:p>
            <a:pPr marL="0" lvl="0" indent="0"/>
            <a:endParaRPr lang="en-GB" sz="2000" dirty="0" smtClean="0"/>
          </a:p>
          <a:p>
            <a:endParaRPr lang="en-GB" sz="24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4.3</a:t>
            </a:r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907027"/>
              </p:ext>
            </p:extLst>
          </p:nvPr>
        </p:nvGraphicFramePr>
        <p:xfrm>
          <a:off x="395536" y="2420888"/>
          <a:ext cx="8136904" cy="816547"/>
        </p:xfrm>
        <a:graphic>
          <a:graphicData uri="http://schemas.openxmlformats.org/drawingml/2006/table">
            <a:tbl>
              <a:tblPr/>
              <a:tblGrid>
                <a:gridCol w="8136904"/>
              </a:tblGrid>
              <a:tr h="725390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-"/>
                      </a:pPr>
                      <a:r>
                        <a:rPr lang="en-GB" sz="2400" dirty="0">
                          <a:effectLst/>
                          <a:latin typeface="Calibri"/>
                          <a:ea typeface="Calibri"/>
                          <a:cs typeface="Arial"/>
                        </a:rPr>
                        <a:t>Now choose </a:t>
                      </a:r>
                      <a:r>
                        <a:rPr lang="en-GB" sz="24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up to </a:t>
                      </a:r>
                      <a:r>
                        <a:rPr lang="en-GB" sz="2400" dirty="0">
                          <a:effectLst/>
                          <a:latin typeface="Calibri"/>
                          <a:ea typeface="Calibri"/>
                          <a:cs typeface="Arial"/>
                        </a:rPr>
                        <a:t>3 key messages for each section and complete individually the section in evaluation booklet.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104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38960"/>
            <a:ext cx="6768752" cy="675440"/>
          </a:xfrm>
        </p:spPr>
        <p:txBody>
          <a:bodyPr/>
          <a:lstStyle/>
          <a:p>
            <a:r>
              <a:rPr lang="en-GB" dirty="0" smtClean="0"/>
              <a:t>Starter</a:t>
            </a:r>
            <a:br>
              <a:rPr lang="en-GB" dirty="0" smtClean="0"/>
            </a:br>
            <a:r>
              <a:rPr lang="en-GB" sz="2000" b="0" dirty="0"/>
              <a:t>T</a:t>
            </a:r>
            <a:r>
              <a:rPr lang="en-GB" sz="2000" b="0" dirty="0" smtClean="0"/>
              <a:t>he ratio table below shows two sets of proportional data. </a:t>
            </a:r>
            <a:endParaRPr lang="en-GB" sz="2400" b="0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152525" y="1669951"/>
            <a:ext cx="714375" cy="6286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2600">
                <a:effectLst/>
                <a:latin typeface="Calibri"/>
                <a:ea typeface="Calibri"/>
                <a:cs typeface="Times New Roman"/>
              </a:rPr>
              <a:t>650</a:t>
            </a:r>
            <a:endParaRPr lang="en-GB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305300" y="1669951"/>
            <a:ext cx="714375" cy="6286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2600">
                <a:effectLst/>
                <a:latin typeface="Calibri"/>
                <a:ea typeface="Calibri"/>
                <a:cs typeface="Times New Roman"/>
              </a:rPr>
              <a:t>800</a:t>
            </a:r>
            <a:endParaRPr lang="en-GB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152525" y="4622701"/>
            <a:ext cx="714375" cy="6286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2600" dirty="0">
                <a:effectLst/>
                <a:latin typeface="Calibri"/>
                <a:ea typeface="Calibri"/>
                <a:cs typeface="Times New Roman"/>
              </a:rPr>
              <a:t>143</a:t>
            </a:r>
            <a:endParaRPr lang="en-GB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305300" y="4584601"/>
            <a:ext cx="714375" cy="6286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2400" dirty="0" smtClean="0">
                <a:effectLst/>
                <a:latin typeface="Calibri"/>
                <a:ea typeface="Calibri"/>
                <a:cs typeface="Times New Roman"/>
              </a:rPr>
              <a:t>176</a:t>
            </a:r>
            <a:endParaRPr lang="en-GB" sz="2400" dirty="0">
              <a:effectLst/>
              <a:latin typeface="Calibri"/>
              <a:ea typeface="Calibri"/>
              <a:cs typeface="Times New Roman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1333500" y="1774726"/>
            <a:ext cx="3590925" cy="3314700"/>
            <a:chOff x="1333500" y="2062758"/>
            <a:chExt cx="3590925" cy="3314700"/>
          </a:xfrm>
        </p:grpSpPr>
        <p:cxnSp>
          <p:nvCxnSpPr>
            <p:cNvPr id="8" name="Straight Arrow Connector 7"/>
            <p:cNvCxnSpPr/>
            <p:nvPr/>
          </p:nvCxnSpPr>
          <p:spPr>
            <a:xfrm>
              <a:off x="2219325" y="2062758"/>
              <a:ext cx="1752600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2219325" y="4996458"/>
              <a:ext cx="1752600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H="1">
              <a:off x="2219325" y="2443758"/>
              <a:ext cx="1752600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H="1">
              <a:off x="2219325" y="5377458"/>
              <a:ext cx="1752600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rot="5400000" flipH="1">
              <a:off x="457200" y="3720108"/>
              <a:ext cx="1752600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rot="5400000" flipH="1">
              <a:off x="3600450" y="3720108"/>
              <a:ext cx="1752600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rot="16200000" flipH="1" flipV="1">
              <a:off x="876300" y="3720108"/>
              <a:ext cx="1752600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rot="16200000" flipH="1" flipV="1">
              <a:off x="4048125" y="3720108"/>
              <a:ext cx="1752600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2809875" y="1412776"/>
            <a:ext cx="82867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800">
                <a:effectLst/>
                <a:latin typeface="Calibri"/>
                <a:ea typeface="Calibri"/>
                <a:cs typeface="Times New Roman"/>
              </a:rPr>
              <a:t>×</a:t>
            </a:r>
            <a:r>
              <a:rPr lang="en-GB" sz="2000">
                <a:effectLst/>
                <a:latin typeface="Calibri"/>
                <a:ea typeface="Calibri"/>
                <a:cs typeface="Times New Roman"/>
              </a:rPr>
              <a:t> </a:t>
            </a:r>
            <a:r>
              <a:rPr lang="en-GB" sz="1600">
                <a:effectLst/>
                <a:latin typeface="Calibri"/>
                <a:ea typeface="Calibri"/>
                <a:cs typeface="Times New Roman"/>
              </a:rPr>
              <a:t>?</a:t>
            </a:r>
            <a:endParaRPr lang="en-GB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6448425" y="1669951"/>
            <a:ext cx="714375" cy="6286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2600" dirty="0" smtClean="0">
                <a:effectLst/>
                <a:latin typeface="Calibri"/>
                <a:ea typeface="Calibri"/>
                <a:cs typeface="Times New Roman"/>
              </a:rPr>
              <a:t>  ?</a:t>
            </a:r>
            <a:endParaRPr lang="en-GB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6448425" y="4584601"/>
            <a:ext cx="714375" cy="6286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2600" dirty="0" smtClean="0">
                <a:effectLst/>
                <a:latin typeface="Calibri"/>
                <a:ea typeface="Calibri"/>
                <a:cs typeface="Times New Roman"/>
              </a:rPr>
              <a:t>  ?</a:t>
            </a:r>
            <a:endParaRPr lang="en-GB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2819400" y="4346476"/>
            <a:ext cx="82867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800">
                <a:effectLst/>
                <a:latin typeface="Calibri"/>
                <a:ea typeface="Calibri"/>
                <a:cs typeface="Times New Roman"/>
              </a:rPr>
              <a:t>×</a:t>
            </a:r>
            <a:r>
              <a:rPr lang="en-GB" sz="2000">
                <a:effectLst/>
                <a:latin typeface="Calibri"/>
                <a:ea typeface="Calibri"/>
                <a:cs typeface="Times New Roman"/>
              </a:rPr>
              <a:t> </a:t>
            </a:r>
            <a:r>
              <a:rPr lang="en-GB" sz="1600">
                <a:effectLst/>
                <a:latin typeface="Calibri"/>
                <a:ea typeface="Calibri"/>
                <a:cs typeface="Times New Roman"/>
              </a:rPr>
              <a:t>?</a:t>
            </a:r>
            <a:endParaRPr lang="en-GB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4924425" y="3089176"/>
            <a:ext cx="82867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800">
                <a:effectLst/>
                <a:latin typeface="Calibri"/>
                <a:ea typeface="Calibri"/>
                <a:cs typeface="Times New Roman"/>
              </a:rPr>
              <a:t>×</a:t>
            </a:r>
            <a:r>
              <a:rPr lang="en-GB" sz="2000">
                <a:effectLst/>
                <a:latin typeface="Calibri"/>
                <a:ea typeface="Calibri"/>
                <a:cs typeface="Times New Roman"/>
              </a:rPr>
              <a:t> </a:t>
            </a:r>
            <a:r>
              <a:rPr lang="en-GB" sz="1600">
                <a:effectLst/>
                <a:latin typeface="Calibri"/>
                <a:ea typeface="Calibri"/>
                <a:cs typeface="Times New Roman"/>
              </a:rPr>
              <a:t>?</a:t>
            </a:r>
            <a:endParaRPr lang="en-GB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771525" y="3089176"/>
            <a:ext cx="82867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800">
                <a:effectLst/>
                <a:latin typeface="Calibri"/>
                <a:ea typeface="Calibri"/>
                <a:cs typeface="Times New Roman"/>
              </a:rPr>
              <a:t>×</a:t>
            </a:r>
            <a:r>
              <a:rPr lang="en-GB" sz="2000">
                <a:effectLst/>
                <a:latin typeface="Calibri"/>
                <a:ea typeface="Calibri"/>
                <a:cs typeface="Times New Roman"/>
              </a:rPr>
              <a:t> </a:t>
            </a:r>
            <a:r>
              <a:rPr lang="en-GB" sz="1600">
                <a:effectLst/>
                <a:latin typeface="Calibri"/>
                <a:ea typeface="Calibri"/>
                <a:cs typeface="Times New Roman"/>
              </a:rPr>
              <a:t>?</a:t>
            </a:r>
            <a:endParaRPr lang="en-GB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2857500" y="5137051"/>
            <a:ext cx="82867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800">
                <a:effectLst/>
                <a:latin typeface="Calibri"/>
                <a:ea typeface="Calibri"/>
                <a:cs typeface="Times New Roman"/>
              </a:rPr>
              <a:t>? ×</a:t>
            </a:r>
            <a:r>
              <a:rPr lang="en-GB" sz="2000">
                <a:effectLst/>
                <a:latin typeface="Calibri"/>
                <a:ea typeface="Calibri"/>
                <a:cs typeface="Times New Roman"/>
              </a:rPr>
              <a:t> </a:t>
            </a:r>
            <a:endParaRPr lang="en-GB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2857500" y="2155726"/>
            <a:ext cx="82867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800" dirty="0">
                <a:effectLst/>
                <a:latin typeface="Calibri"/>
                <a:ea typeface="Calibri"/>
                <a:cs typeface="Times New Roman"/>
              </a:rPr>
              <a:t>? ×</a:t>
            </a:r>
            <a:r>
              <a:rPr lang="en-GB" sz="2000" dirty="0">
                <a:effectLst/>
                <a:latin typeface="Calibri"/>
                <a:ea typeface="Calibri"/>
                <a:cs typeface="Times New Roman"/>
              </a:rPr>
              <a:t> </a:t>
            </a:r>
            <a:endParaRPr lang="en-GB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3971925" y="3108226"/>
            <a:ext cx="82867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800">
                <a:effectLst/>
                <a:latin typeface="Calibri"/>
                <a:ea typeface="Calibri"/>
                <a:cs typeface="Times New Roman"/>
              </a:rPr>
              <a:t>×</a:t>
            </a:r>
            <a:r>
              <a:rPr lang="en-GB" sz="2000">
                <a:effectLst/>
                <a:latin typeface="Calibri"/>
                <a:ea typeface="Calibri"/>
                <a:cs typeface="Times New Roman"/>
              </a:rPr>
              <a:t> </a:t>
            </a:r>
            <a:r>
              <a:rPr lang="en-GB" sz="1600">
                <a:effectLst/>
                <a:latin typeface="Calibri"/>
                <a:ea typeface="Calibri"/>
                <a:cs typeface="Times New Roman"/>
              </a:rPr>
              <a:t>?</a:t>
            </a:r>
            <a:endParaRPr lang="en-GB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1781175" y="3089176"/>
            <a:ext cx="61912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800">
                <a:effectLst/>
                <a:latin typeface="Calibri"/>
                <a:ea typeface="Calibri"/>
                <a:cs typeface="Times New Roman"/>
              </a:rPr>
              <a:t>×</a:t>
            </a:r>
            <a:r>
              <a:rPr lang="en-GB" sz="2000">
                <a:effectLst/>
                <a:latin typeface="Calibri"/>
                <a:ea typeface="Calibri"/>
                <a:cs typeface="Times New Roman"/>
              </a:rPr>
              <a:t> </a:t>
            </a:r>
            <a:r>
              <a:rPr lang="en-GB" sz="1600">
                <a:effectLst/>
                <a:latin typeface="Calibri"/>
                <a:ea typeface="Calibri"/>
                <a:cs typeface="Times New Roman"/>
              </a:rPr>
              <a:t>?</a:t>
            </a:r>
            <a:endParaRPr lang="en-GB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7" name="Rectangle 34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itle 1"/>
          <p:cNvSpPr txBox="1">
            <a:spLocks/>
          </p:cNvSpPr>
          <p:nvPr/>
        </p:nvSpPr>
        <p:spPr bwMode="auto">
          <a:xfrm>
            <a:off x="587548" y="6093296"/>
            <a:ext cx="7656859" cy="459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r>
              <a:rPr lang="en-GB" sz="2000" b="0" kern="0" dirty="0" smtClean="0"/>
              <a:t>Find each multiplier and describe its effect as percentage change</a:t>
            </a:r>
            <a:endParaRPr lang="en-GB" sz="2400" b="0" kern="0" dirty="0"/>
          </a:p>
        </p:txBody>
      </p:sp>
    </p:spTree>
    <p:extLst>
      <p:ext uri="{BB962C8B-B14F-4D97-AF65-F5344CB8AC3E}">
        <p14:creationId xmlns:p14="http://schemas.microsoft.com/office/powerpoint/2010/main" val="262988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7924800" cy="710952"/>
          </a:xfrm>
        </p:spPr>
        <p:txBody>
          <a:bodyPr/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Session 5</a:t>
            </a:r>
            <a:br>
              <a:rPr lang="en-GB" dirty="0" smtClean="0"/>
            </a:br>
            <a:r>
              <a:rPr lang="en-GB" dirty="0" smtClean="0"/>
              <a:t>Exploring direct proportion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583" y="2722119"/>
            <a:ext cx="8605981" cy="4114800"/>
          </a:xfrm>
        </p:spPr>
        <p:txBody>
          <a:bodyPr/>
          <a:lstStyle/>
          <a:p>
            <a:pPr marL="0" lvl="0" indent="0"/>
            <a:endParaRPr lang="en-GB" sz="2000" dirty="0" smtClean="0"/>
          </a:p>
          <a:p>
            <a:endParaRPr lang="en-GB" sz="24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5.0</a:t>
            </a:r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690957"/>
              </p:ext>
            </p:extLst>
          </p:nvPr>
        </p:nvGraphicFramePr>
        <p:xfrm>
          <a:off x="395536" y="2924944"/>
          <a:ext cx="8136904" cy="2449068"/>
        </p:xfrm>
        <a:graphic>
          <a:graphicData uri="http://schemas.openxmlformats.org/drawingml/2006/table">
            <a:tbl>
              <a:tblPr/>
              <a:tblGrid>
                <a:gridCol w="8136904"/>
              </a:tblGrid>
              <a:tr h="725390">
                <a:tc>
                  <a:txBody>
                    <a:bodyPr/>
                    <a:lstStyle/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Reflect on and gain insight into the properties of quantities that vary proportionally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lang="en-GB" sz="2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consider which properties are necessary and sufficient to define proportionality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None/>
                      </a:pP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946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7924800" cy="463897"/>
          </a:xfrm>
        </p:spPr>
        <p:txBody>
          <a:bodyPr/>
          <a:lstStyle/>
          <a:p>
            <a:r>
              <a:rPr lang="en-GB" sz="2800" dirty="0"/>
              <a:t>Activity 1  - Exploring proportionality</a:t>
            </a:r>
          </a:p>
        </p:txBody>
      </p:sp>
      <p:cxnSp>
        <p:nvCxnSpPr>
          <p:cNvPr id="6" name="Straight Connector 5"/>
          <p:cNvCxnSpPr/>
          <p:nvPr/>
        </p:nvCxnSpPr>
        <p:spPr bwMode="auto">
          <a:xfrm flipV="1">
            <a:off x="6195900" y="2397318"/>
            <a:ext cx="936104" cy="648072"/>
          </a:xfrm>
          <a:prstGeom prst="line">
            <a:avLst/>
          </a:prstGeom>
          <a:ln w="28575">
            <a:solidFill>
              <a:schemeClr val="tx1"/>
            </a:solidFill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555776" y="3178174"/>
            <a:ext cx="3389109" cy="898898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/>
            <a:r>
              <a:rPr lang="en-GB" sz="2000" b="1" dirty="0">
                <a:ln w="9525" cap="rnd" cmpd="sng" algn="ctr">
                  <a:solidFill>
                    <a:srgbClr val="FF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/>
                <a:ea typeface="Calibri"/>
                <a:cs typeface="Times New Roman"/>
              </a:rPr>
              <a:t>y is proportional to </a:t>
            </a:r>
            <a:r>
              <a:rPr lang="en-GB" sz="2000" b="1" dirty="0" smtClean="0">
                <a:ln w="9525" cap="rnd" cmpd="sng" algn="ctr">
                  <a:solidFill>
                    <a:srgbClr val="FF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/>
                <a:ea typeface="Calibri"/>
                <a:cs typeface="Times New Roman"/>
              </a:rPr>
              <a:t>x</a:t>
            </a:r>
          </a:p>
          <a:p>
            <a:pPr algn="ctr"/>
            <a:r>
              <a:rPr lang="en-GB" sz="3200" b="1" dirty="0" smtClean="0"/>
              <a:t>y </a:t>
            </a:r>
            <a:r>
              <a:rPr lang="el-GR" sz="3200" b="1" dirty="0"/>
              <a:t>α</a:t>
            </a:r>
            <a:r>
              <a:rPr lang="en-GB" sz="3200" b="1" dirty="0"/>
              <a:t> x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GB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5.1</a:t>
            </a:r>
            <a:endParaRPr lang="en-GB" dirty="0"/>
          </a:p>
        </p:txBody>
      </p:sp>
      <p:cxnSp>
        <p:nvCxnSpPr>
          <p:cNvPr id="8" name="Straight Connector 7"/>
          <p:cNvCxnSpPr/>
          <p:nvPr/>
        </p:nvCxnSpPr>
        <p:spPr bwMode="auto">
          <a:xfrm flipH="1" flipV="1">
            <a:off x="1517150" y="2397318"/>
            <a:ext cx="786122" cy="645275"/>
          </a:xfrm>
          <a:prstGeom prst="line">
            <a:avLst/>
          </a:prstGeom>
          <a:ln w="28575">
            <a:solidFill>
              <a:schemeClr val="tx1"/>
            </a:solidFill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 bwMode="auto">
          <a:xfrm>
            <a:off x="6195900" y="4293096"/>
            <a:ext cx="936104" cy="648072"/>
          </a:xfrm>
          <a:prstGeom prst="line">
            <a:avLst/>
          </a:prstGeom>
          <a:ln w="28575">
            <a:solidFill>
              <a:schemeClr val="tx1"/>
            </a:solidFill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 bwMode="auto">
          <a:xfrm flipH="1">
            <a:off x="1517150" y="4293096"/>
            <a:ext cx="786122" cy="645275"/>
          </a:xfrm>
          <a:prstGeom prst="line">
            <a:avLst/>
          </a:prstGeom>
          <a:ln w="28575">
            <a:solidFill>
              <a:schemeClr val="tx1"/>
            </a:solidFill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 bwMode="auto">
          <a:xfrm>
            <a:off x="4250330" y="2204864"/>
            <a:ext cx="0" cy="792088"/>
          </a:xfrm>
          <a:prstGeom prst="line">
            <a:avLst/>
          </a:prstGeom>
          <a:ln w="28575"/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auto">
          <a:xfrm>
            <a:off x="4250330" y="4293096"/>
            <a:ext cx="0" cy="792088"/>
          </a:xfrm>
          <a:prstGeom prst="line">
            <a:avLst/>
          </a:prstGeom>
          <a:ln w="28575"/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463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721398"/>
              </p:ext>
            </p:extLst>
          </p:nvPr>
        </p:nvGraphicFramePr>
        <p:xfrm>
          <a:off x="323528" y="548680"/>
          <a:ext cx="7128792" cy="6120683"/>
        </p:xfrm>
        <a:graphic>
          <a:graphicData uri="http://schemas.openxmlformats.org/drawingml/2006/table">
            <a:tbl>
              <a:tblPr firstRow="1" firstCol="1" bandRow="1"/>
              <a:tblGrid>
                <a:gridCol w="7128792"/>
              </a:tblGrid>
              <a:tr h="464102"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Session 0:    </a:t>
                      </a:r>
                      <a:r>
                        <a:rPr lang="en-GB" sz="18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Introduction</a:t>
                      </a:r>
                      <a:r>
                        <a:rPr lang="en-GB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 to the day 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102">
                <a:tc>
                  <a:txBody>
                    <a:bodyPr/>
                    <a:lstStyle/>
                    <a:p>
                      <a:pPr marL="1101725" indent="-1101725" algn="l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Session 1: </a:t>
                      </a:r>
                      <a:r>
                        <a:rPr lang="en-GB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     Lesson study   (researcher </a:t>
                      </a:r>
                      <a:r>
                        <a:rPr lang="en-GB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led)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102"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Break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102">
                <a:tc>
                  <a:txBody>
                    <a:bodyPr/>
                    <a:lstStyle/>
                    <a:p>
                      <a:pPr marL="1011555" indent="-1011555" algn="l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Session 2:    Feedback on other </a:t>
                      </a:r>
                      <a:r>
                        <a:rPr lang="en-GB" sz="18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Unit </a:t>
                      </a:r>
                      <a:r>
                        <a:rPr lang="en-GB" sz="1800" b="1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r>
                        <a:rPr lang="en-GB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 </a:t>
                      </a:r>
                      <a:r>
                        <a:rPr lang="en-GB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lessons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102">
                <a:tc>
                  <a:txBody>
                    <a:bodyPr/>
                    <a:lstStyle/>
                    <a:p>
                      <a:pPr marL="1011555" indent="-1011555" algn="l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Session 3</a:t>
                      </a:r>
                      <a:r>
                        <a:rPr lang="en-GB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:</a:t>
                      </a:r>
                      <a:r>
                        <a:rPr lang="en-GB" sz="1800" baseline="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    Assessment activities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102"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>
                          <a:effectLst/>
                          <a:latin typeface="Calibri"/>
                          <a:ea typeface="Calibri"/>
                          <a:cs typeface="Arial"/>
                        </a:rPr>
                        <a:t>Lunch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51459">
                <a:tc>
                  <a:txBody>
                    <a:bodyPr/>
                    <a:lstStyle/>
                    <a:p>
                      <a:pPr marL="1011555" indent="-1011555" algn="l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Session 4</a:t>
                      </a:r>
                      <a:r>
                        <a:rPr lang="en-GB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:</a:t>
                      </a:r>
                      <a:r>
                        <a:rPr lang="en-GB" sz="1800" baseline="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    Reflecting on key messages and lessons learned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102"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>
                          <a:effectLst/>
                          <a:latin typeface="Calibri"/>
                          <a:ea typeface="Calibri"/>
                          <a:cs typeface="Arial"/>
                        </a:rPr>
                        <a:t>Short Break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102">
                <a:tc>
                  <a:txBody>
                    <a:bodyPr/>
                    <a:lstStyle/>
                    <a:p>
                      <a:pPr marL="1011555" indent="-1011555" algn="l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Session 5</a:t>
                      </a:r>
                      <a:r>
                        <a:rPr lang="en-GB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:</a:t>
                      </a:r>
                      <a:r>
                        <a:rPr lang="en-GB" sz="1800" baseline="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    Exploring proportionality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102"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Session 6</a:t>
                      </a:r>
                      <a:r>
                        <a:rPr lang="en-GB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:</a:t>
                      </a:r>
                      <a:r>
                        <a:rPr lang="en-GB" sz="1800" baseline="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    Reflecting on the use of visual models and making connections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102"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Session </a:t>
                      </a:r>
                      <a:r>
                        <a:rPr lang="en-GB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7:</a:t>
                      </a:r>
                      <a:r>
                        <a:rPr lang="en-GB" sz="1800" b="1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    Working with department and next steps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102"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Plenary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102"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End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23528" y="75982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006D9E"/>
                </a:solidFill>
              </a:rPr>
              <a:t>TIME team workshop </a:t>
            </a:r>
            <a:r>
              <a:rPr lang="en-GB" dirty="0" smtClean="0">
                <a:solidFill>
                  <a:srgbClr val="006D9E"/>
                </a:solidFill>
              </a:rPr>
              <a:t>5    </a:t>
            </a:r>
            <a:r>
              <a:rPr lang="en-GB" b="1" dirty="0" smtClean="0"/>
              <a:t>Agenda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37358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846" y="620688"/>
            <a:ext cx="7924800" cy="463897"/>
          </a:xfrm>
        </p:spPr>
        <p:txBody>
          <a:bodyPr/>
          <a:lstStyle/>
          <a:p>
            <a:r>
              <a:rPr lang="en-GB" sz="2800" dirty="0"/>
              <a:t>Activity 1  - Exploring proportionality</a:t>
            </a:r>
          </a:p>
        </p:txBody>
      </p:sp>
      <p:cxnSp>
        <p:nvCxnSpPr>
          <p:cNvPr id="6" name="Straight Connector 5"/>
          <p:cNvCxnSpPr/>
          <p:nvPr/>
        </p:nvCxnSpPr>
        <p:spPr bwMode="auto">
          <a:xfrm flipV="1">
            <a:off x="6699916" y="2872663"/>
            <a:ext cx="936104" cy="648072"/>
          </a:xfrm>
          <a:prstGeom prst="line">
            <a:avLst/>
          </a:prstGeom>
          <a:ln w="28575">
            <a:solidFill>
              <a:schemeClr val="tx1"/>
            </a:solidFill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345498" y="3627623"/>
            <a:ext cx="3389109" cy="898898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/>
            <a:r>
              <a:rPr lang="en-GB" sz="2000" b="1" dirty="0">
                <a:ln w="9525" cap="rnd" cmpd="sng" algn="ctr">
                  <a:solidFill>
                    <a:srgbClr val="FF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/>
                <a:ea typeface="Calibri"/>
                <a:cs typeface="Times New Roman"/>
              </a:rPr>
              <a:t>y is proportional to </a:t>
            </a:r>
            <a:r>
              <a:rPr lang="en-GB" sz="2000" b="1" dirty="0" smtClean="0">
                <a:ln w="9525" cap="rnd" cmpd="sng" algn="ctr">
                  <a:solidFill>
                    <a:srgbClr val="FF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Calibri"/>
                <a:ea typeface="Calibri"/>
                <a:cs typeface="Times New Roman"/>
              </a:rPr>
              <a:t>x</a:t>
            </a:r>
          </a:p>
          <a:p>
            <a:pPr algn="ctr"/>
            <a:r>
              <a:rPr lang="en-GB" sz="3200" b="1" dirty="0" smtClean="0"/>
              <a:t>y </a:t>
            </a:r>
            <a:r>
              <a:rPr lang="el-GR" sz="3200" b="1" dirty="0"/>
              <a:t>α</a:t>
            </a:r>
            <a:r>
              <a:rPr lang="en-GB" sz="3200" b="1" dirty="0"/>
              <a:t> x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GB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95536" y="1779697"/>
            <a:ext cx="2664296" cy="76158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b="1" dirty="0">
                <a:effectLst/>
                <a:latin typeface="Calibri"/>
                <a:ea typeface="Calibri"/>
                <a:cs typeface="Times New Roman"/>
              </a:rPr>
              <a:t>When x doubles in value, y doubles in value.</a:t>
            </a:r>
            <a:endParaRPr lang="en-GB" sz="1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779912" y="1579941"/>
            <a:ext cx="2283378" cy="76471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b="1" dirty="0">
                <a:effectLst/>
                <a:latin typeface="Calibri"/>
                <a:ea typeface="Calibri"/>
                <a:cs typeface="Times New Roman"/>
              </a:rPr>
              <a:t>The graph of y against x is a straight line</a:t>
            </a:r>
            <a:endParaRPr lang="en-GB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6840242" y="1287690"/>
            <a:ext cx="2160240" cy="134921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b="1" dirty="0">
                <a:effectLst/>
                <a:latin typeface="Calibri"/>
                <a:ea typeface="Calibri"/>
                <a:cs typeface="Times New Roman"/>
              </a:rPr>
              <a:t>When x increases by equal steps, y also increases by equal steps</a:t>
            </a:r>
            <a:endParaRPr lang="en-GB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6928208" y="5582061"/>
            <a:ext cx="1974722" cy="52349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GB" b="1" dirty="0">
                <a:effectLst/>
                <a:latin typeface="Calibri"/>
                <a:ea typeface="Calibri"/>
                <a:cs typeface="Times New Roman"/>
              </a:rPr>
              <a:t>If x = 0 then y = 0</a:t>
            </a:r>
            <a:endParaRPr lang="en-GB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489517" y="5573556"/>
            <a:ext cx="1728192" cy="105402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b="1" dirty="0">
                <a:effectLst/>
                <a:latin typeface="Calibri"/>
                <a:ea typeface="Calibri"/>
                <a:cs typeface="Times New Roman"/>
              </a:rPr>
              <a:t>y ÷ x</a:t>
            </a:r>
            <a:endParaRPr lang="en-GB" dirty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b="1" dirty="0">
                <a:effectLst/>
                <a:latin typeface="Calibri"/>
                <a:ea typeface="Calibri"/>
                <a:cs typeface="Times New Roman"/>
              </a:rPr>
              <a:t>always gives the same result</a:t>
            </a:r>
            <a:endParaRPr lang="en-GB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5.2</a:t>
            </a:r>
            <a:endParaRPr lang="en-GB" dirty="0"/>
          </a:p>
        </p:txBody>
      </p:sp>
      <p:cxnSp>
        <p:nvCxnSpPr>
          <p:cNvPr id="13" name="Straight Connector 12"/>
          <p:cNvCxnSpPr/>
          <p:nvPr/>
        </p:nvCxnSpPr>
        <p:spPr bwMode="auto">
          <a:xfrm flipV="1">
            <a:off x="5040052" y="2541279"/>
            <a:ext cx="0" cy="820376"/>
          </a:xfrm>
          <a:prstGeom prst="line">
            <a:avLst/>
          </a:prstGeom>
          <a:ln w="28575">
            <a:solidFill>
              <a:schemeClr val="tx1"/>
            </a:solidFill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auto">
          <a:xfrm flipV="1">
            <a:off x="2267744" y="4697171"/>
            <a:ext cx="936104" cy="648072"/>
          </a:xfrm>
          <a:prstGeom prst="line">
            <a:avLst/>
          </a:prstGeom>
          <a:ln w="28575">
            <a:solidFill>
              <a:schemeClr val="tx1"/>
            </a:solidFill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auto">
          <a:xfrm>
            <a:off x="6836712" y="4629538"/>
            <a:ext cx="783704" cy="699666"/>
          </a:xfrm>
          <a:prstGeom prst="line">
            <a:avLst/>
          </a:prstGeom>
          <a:ln w="28575">
            <a:solidFill>
              <a:schemeClr val="tx1"/>
            </a:solidFill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auto">
          <a:xfrm flipH="1" flipV="1">
            <a:off x="2627784" y="2872663"/>
            <a:ext cx="576064" cy="648072"/>
          </a:xfrm>
          <a:prstGeom prst="line">
            <a:avLst/>
          </a:prstGeom>
          <a:ln w="28575">
            <a:solidFill>
              <a:schemeClr val="tx1"/>
            </a:solidFill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652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9512" y="186770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5.3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1516355" y="44624"/>
            <a:ext cx="76461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kern="0" dirty="0" smtClean="0">
                <a:solidFill>
                  <a:srgbClr val="006D9E"/>
                </a:solidFill>
              </a:rPr>
              <a:t>Necessary </a:t>
            </a:r>
            <a:r>
              <a:rPr lang="en-GB" sz="2400" b="1" kern="0" dirty="0">
                <a:solidFill>
                  <a:srgbClr val="006D9E"/>
                </a:solidFill>
              </a:rPr>
              <a:t>and sufficient </a:t>
            </a:r>
            <a:r>
              <a:rPr lang="en-GB" sz="2400" b="1" kern="0" dirty="0" smtClean="0">
                <a:solidFill>
                  <a:srgbClr val="006D9E"/>
                </a:solidFill>
              </a:rPr>
              <a:t>conditions </a:t>
            </a:r>
          </a:p>
          <a:p>
            <a:r>
              <a:rPr lang="en-GB" sz="2400" b="1" kern="0" dirty="0" smtClean="0">
                <a:solidFill>
                  <a:srgbClr val="006D9E"/>
                </a:solidFill>
              </a:rPr>
              <a:t>for direct </a:t>
            </a:r>
            <a:r>
              <a:rPr lang="en-GB" sz="2400" b="1" kern="0" dirty="0">
                <a:solidFill>
                  <a:srgbClr val="006D9E"/>
                </a:solidFill>
              </a:rPr>
              <a:t>proportion?</a:t>
            </a:r>
            <a:endParaRPr lang="en-GB" sz="2400" dirty="0">
              <a:solidFill>
                <a:srgbClr val="006D9E"/>
              </a:solidFill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322" y="1275432"/>
            <a:ext cx="6336704" cy="558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53336" y="2160798"/>
            <a:ext cx="6248400" cy="552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690" y="2744738"/>
            <a:ext cx="23717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784023"/>
            <a:ext cx="7536804" cy="576064"/>
          </a:xfrm>
        </p:spPr>
        <p:txBody>
          <a:bodyPr/>
          <a:lstStyle/>
          <a:p>
            <a:r>
              <a:rPr lang="en-GB" sz="2200" dirty="0" smtClean="0">
                <a:solidFill>
                  <a:srgbClr val="006D9E"/>
                </a:solidFill>
              </a:rPr>
              <a:t>Does ‘</a:t>
            </a:r>
            <a:r>
              <a:rPr lang="en-GB" sz="2200" i="1" dirty="0" smtClean="0">
                <a:solidFill>
                  <a:srgbClr val="006D9E"/>
                </a:solidFill>
              </a:rPr>
              <a:t>double x doubles y’ </a:t>
            </a:r>
            <a:r>
              <a:rPr lang="en-GB" sz="2200" dirty="0" smtClean="0">
                <a:solidFill>
                  <a:srgbClr val="006D9E"/>
                </a:solidFill>
              </a:rPr>
              <a:t>imply direct proportion?</a:t>
            </a:r>
            <a:endParaRPr lang="en-GB" sz="2200" dirty="0">
              <a:solidFill>
                <a:srgbClr val="006D9E"/>
              </a:solidFill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 bwMode="auto">
          <a:xfrm>
            <a:off x="179512" y="1700808"/>
            <a:ext cx="2513315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r>
              <a:rPr lang="en-GB" sz="2200" kern="0" dirty="0" smtClean="0">
                <a:solidFill>
                  <a:srgbClr val="006D9E"/>
                </a:solidFill>
              </a:rPr>
              <a:t>Is there a </a:t>
            </a:r>
          </a:p>
          <a:p>
            <a:r>
              <a:rPr lang="en-GB" sz="2200" kern="0" dirty="0" smtClean="0">
                <a:solidFill>
                  <a:srgbClr val="006D9E"/>
                </a:solidFill>
              </a:rPr>
              <a:t>counterexample?</a:t>
            </a:r>
            <a:endParaRPr lang="en-GB" sz="2200" kern="0" dirty="0">
              <a:solidFill>
                <a:srgbClr val="006D9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76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30488"/>
            <a:ext cx="7924800" cy="1143000"/>
          </a:xfrm>
        </p:spPr>
        <p:txBody>
          <a:bodyPr/>
          <a:lstStyle/>
          <a:p>
            <a:r>
              <a:rPr lang="en-GB" dirty="0" smtClean="0"/>
              <a:t>           Task:</a:t>
            </a:r>
            <a:br>
              <a:rPr lang="en-GB" dirty="0" smtClean="0"/>
            </a:br>
            <a:r>
              <a:rPr lang="en-GB" sz="2800" dirty="0" smtClean="0"/>
              <a:t>Checking questions for proportionality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dirty="0" smtClean="0"/>
              <a:t>Look </a:t>
            </a:r>
            <a:r>
              <a:rPr lang="en-GB" dirty="0"/>
              <a:t>at each of these </a:t>
            </a:r>
            <a:r>
              <a:rPr lang="en-GB" dirty="0" smtClean="0"/>
              <a:t>questions Q2</a:t>
            </a:r>
            <a:r>
              <a:rPr lang="en-GB" dirty="0"/>
              <a:t>, Q6, Q7, Q8, Q11, </a:t>
            </a:r>
            <a:r>
              <a:rPr lang="en-GB" dirty="0" smtClean="0"/>
              <a:t>from </a:t>
            </a:r>
            <a:r>
              <a:rPr lang="en-GB" dirty="0"/>
              <a:t>the exam booklet </a:t>
            </a:r>
            <a:endParaRPr lang="en-GB" dirty="0" smtClean="0"/>
          </a:p>
          <a:p>
            <a:pPr marL="0" lvl="0" indent="0"/>
            <a:endParaRPr lang="en-GB" dirty="0" smtClean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dirty="0" smtClean="0"/>
              <a:t>Check briefly they satisfy conditions </a:t>
            </a:r>
            <a:r>
              <a:rPr lang="en-GB" dirty="0"/>
              <a:t>for direct proportional relationship </a:t>
            </a:r>
            <a:endParaRPr lang="en-GB" dirty="0" smtClean="0"/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en-GB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dirty="0" smtClean="0"/>
              <a:t>Extension activities</a:t>
            </a:r>
            <a:endParaRPr lang="en-GB" dirty="0"/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5.4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84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7924800" cy="710952"/>
          </a:xfrm>
        </p:spPr>
        <p:txBody>
          <a:bodyPr/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Session 6</a:t>
            </a:r>
            <a:br>
              <a:rPr lang="en-GB" dirty="0" smtClean="0"/>
            </a:br>
            <a:r>
              <a:rPr lang="en-GB" dirty="0" smtClean="0"/>
              <a:t>Exploring direct proportion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583" y="2722119"/>
            <a:ext cx="8605981" cy="4114800"/>
          </a:xfrm>
        </p:spPr>
        <p:txBody>
          <a:bodyPr/>
          <a:lstStyle/>
          <a:p>
            <a:pPr marL="0" lvl="0" indent="0"/>
            <a:endParaRPr lang="en-GB" sz="2000" dirty="0" smtClean="0"/>
          </a:p>
          <a:p>
            <a:endParaRPr lang="en-GB" sz="24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6</a:t>
            </a:r>
            <a:r>
              <a:rPr lang="en-GB" b="1" i="1" kern="0" dirty="0" smtClean="0">
                <a:solidFill>
                  <a:srgbClr val="00628C"/>
                </a:solidFill>
              </a:rPr>
              <a:t>.0</a:t>
            </a:r>
            <a:endParaRPr lang="en-GB" dirty="0">
              <a:solidFill>
                <a:srgbClr val="000000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355311"/>
              </p:ext>
            </p:extLst>
          </p:nvPr>
        </p:nvGraphicFramePr>
        <p:xfrm>
          <a:off x="395536" y="2924944"/>
          <a:ext cx="8136904" cy="2449068"/>
        </p:xfrm>
        <a:graphic>
          <a:graphicData uri="http://schemas.openxmlformats.org/drawingml/2006/table">
            <a:tbl>
              <a:tblPr/>
              <a:tblGrid>
                <a:gridCol w="8136904"/>
              </a:tblGrid>
              <a:tr h="725390">
                <a:tc>
                  <a:txBody>
                    <a:bodyPr/>
                    <a:lstStyle/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Reflect on and gain insight into the properties of quantities that vary proportionally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lang="en-GB" sz="2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en-GB" sz="2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consider which properties are necessary and sufficient to define proportionality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None/>
                      </a:pP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81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701988"/>
            <a:ext cx="6493718" cy="834588"/>
          </a:xfrm>
        </p:spPr>
        <p:txBody>
          <a:bodyPr/>
          <a:lstStyle/>
          <a:p>
            <a:r>
              <a:rPr lang="en-GB" sz="2800" dirty="0" smtClean="0"/>
              <a:t>Representing </a:t>
            </a:r>
            <a:r>
              <a:rPr lang="en-GB" sz="2800" dirty="0"/>
              <a:t>questions using visual models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72816"/>
            <a:ext cx="7921625" cy="4114800"/>
          </a:xfrm>
        </p:spPr>
        <p:txBody>
          <a:bodyPr/>
          <a:lstStyle/>
          <a:p>
            <a:pPr marL="0" lvl="0" indent="0"/>
            <a:r>
              <a:rPr lang="en-GB" dirty="0" smtClean="0"/>
              <a:t>Task:</a:t>
            </a:r>
          </a:p>
          <a:p>
            <a:pPr marL="723900" lvl="0">
              <a:lnSpc>
                <a:spcPct val="115000"/>
              </a:lnSpc>
              <a:spcAft>
                <a:spcPts val="0"/>
              </a:spcAft>
              <a:buFont typeface="Courier New"/>
              <a:buChar char="­"/>
            </a:pPr>
            <a:r>
              <a:rPr lang="en-GB" sz="2400" dirty="0" smtClean="0">
                <a:latin typeface="Calibri"/>
                <a:ea typeface="Calibri"/>
                <a:cs typeface="Times New Roman"/>
              </a:rPr>
              <a:t>Divide up the booklet questions </a:t>
            </a:r>
            <a:r>
              <a:rPr lang="en-GB" sz="2400" dirty="0">
                <a:latin typeface="Calibri"/>
                <a:ea typeface="Calibri"/>
                <a:cs typeface="Times New Roman"/>
              </a:rPr>
              <a:t>Q2, Q6, Q7, Q8, Q11  </a:t>
            </a:r>
            <a:r>
              <a:rPr lang="en-GB" sz="2400" dirty="0" smtClean="0">
                <a:latin typeface="Calibri"/>
                <a:ea typeface="Calibri"/>
                <a:cs typeface="Times New Roman"/>
              </a:rPr>
              <a:t>between those on your table</a:t>
            </a:r>
          </a:p>
          <a:p>
            <a:pPr marL="723900" lvl="0">
              <a:lnSpc>
                <a:spcPct val="115000"/>
              </a:lnSpc>
              <a:spcAft>
                <a:spcPts val="0"/>
              </a:spcAft>
              <a:buFont typeface="Courier New"/>
              <a:buChar char="­"/>
            </a:pPr>
            <a:r>
              <a:rPr lang="en-GB" sz="2400" dirty="0" smtClean="0">
                <a:latin typeface="Calibri"/>
                <a:ea typeface="Calibri"/>
                <a:cs typeface="Times New Roman"/>
              </a:rPr>
              <a:t>Work on representing </a:t>
            </a:r>
            <a:r>
              <a:rPr lang="en-GB" sz="2400" dirty="0">
                <a:latin typeface="Calibri"/>
                <a:ea typeface="Calibri"/>
                <a:cs typeface="Times New Roman"/>
              </a:rPr>
              <a:t>each of </a:t>
            </a:r>
            <a:r>
              <a:rPr lang="en-GB" sz="2400" dirty="0" smtClean="0">
                <a:latin typeface="Calibri"/>
                <a:ea typeface="Calibri"/>
                <a:cs typeface="Times New Roman"/>
              </a:rPr>
              <a:t>your </a:t>
            </a:r>
            <a:r>
              <a:rPr lang="en-GB" sz="2400" dirty="0">
                <a:latin typeface="Calibri"/>
                <a:ea typeface="Calibri"/>
                <a:cs typeface="Times New Roman"/>
              </a:rPr>
              <a:t>questions </a:t>
            </a:r>
            <a:r>
              <a:rPr lang="en-GB" sz="2400" dirty="0" smtClean="0">
                <a:latin typeface="Calibri"/>
                <a:ea typeface="Calibri"/>
                <a:cs typeface="Times New Roman"/>
              </a:rPr>
              <a:t>using:</a:t>
            </a:r>
          </a:p>
          <a:p>
            <a:pPr marL="1123950" lvl="2" indent="-342900">
              <a:spcBef>
                <a:spcPts val="0"/>
              </a:spcBef>
              <a:spcAft>
                <a:spcPts val="0"/>
              </a:spcAft>
              <a:buFont typeface="Courier New"/>
              <a:buChar char="­"/>
            </a:pPr>
            <a:r>
              <a:rPr lang="en-GB" b="1" dirty="0" smtClean="0">
                <a:latin typeface="Calibri"/>
                <a:ea typeface="Calibri"/>
                <a:cs typeface="Times New Roman"/>
              </a:rPr>
              <a:t>Bar</a:t>
            </a:r>
            <a:endParaRPr lang="en-GB" dirty="0">
              <a:latin typeface="Calibri"/>
              <a:ea typeface="Calibri"/>
              <a:cs typeface="Times New Roman"/>
            </a:endParaRPr>
          </a:p>
          <a:p>
            <a:pPr marL="1123950" lvl="2" indent="-342900">
              <a:spcBef>
                <a:spcPts val="0"/>
              </a:spcBef>
              <a:spcAft>
                <a:spcPts val="0"/>
              </a:spcAft>
              <a:buFont typeface="Courier New"/>
              <a:buChar char="­"/>
            </a:pPr>
            <a:r>
              <a:rPr lang="en-GB" b="1" dirty="0" smtClean="0">
                <a:latin typeface="Calibri"/>
                <a:ea typeface="Calibri"/>
                <a:cs typeface="Times New Roman"/>
              </a:rPr>
              <a:t>DNL</a:t>
            </a:r>
            <a:endParaRPr lang="en-GB" dirty="0">
              <a:latin typeface="Calibri"/>
              <a:ea typeface="Calibri"/>
              <a:cs typeface="Times New Roman"/>
            </a:endParaRPr>
          </a:p>
          <a:p>
            <a:pPr marL="1123950" lvl="2" indent="-342900">
              <a:spcBef>
                <a:spcPts val="0"/>
              </a:spcBef>
              <a:spcAft>
                <a:spcPts val="0"/>
              </a:spcAft>
              <a:buFont typeface="Courier New"/>
              <a:buChar char="­"/>
            </a:pPr>
            <a:r>
              <a:rPr lang="en-GB" b="1" dirty="0" smtClean="0">
                <a:latin typeface="Calibri"/>
                <a:ea typeface="Calibri"/>
                <a:cs typeface="Times New Roman"/>
              </a:rPr>
              <a:t>ratio table</a:t>
            </a:r>
          </a:p>
          <a:p>
            <a:pPr marL="723900" lvl="0">
              <a:lnSpc>
                <a:spcPct val="115000"/>
              </a:lnSpc>
              <a:spcAft>
                <a:spcPts val="0"/>
              </a:spcAft>
              <a:buFont typeface="Courier New"/>
              <a:buChar char="­"/>
            </a:pPr>
            <a:r>
              <a:rPr lang="en-GB" sz="2400" dirty="0" smtClean="0">
                <a:latin typeface="Calibri"/>
                <a:ea typeface="Calibri"/>
                <a:cs typeface="Times New Roman"/>
              </a:rPr>
              <a:t>Discuss </a:t>
            </a:r>
            <a:r>
              <a:rPr lang="en-GB" sz="2400" dirty="0">
                <a:latin typeface="Calibri"/>
                <a:ea typeface="Calibri"/>
                <a:cs typeface="Times New Roman"/>
              </a:rPr>
              <a:t>on tables suitability of each type of </a:t>
            </a:r>
            <a:r>
              <a:rPr lang="en-GB" sz="2400" dirty="0" smtClean="0">
                <a:latin typeface="Calibri"/>
                <a:ea typeface="Calibri"/>
                <a:cs typeface="Times New Roman"/>
              </a:rPr>
              <a:t>representation and approach they suggest</a:t>
            </a:r>
            <a:endParaRPr lang="en-GB" sz="2400" dirty="0">
              <a:latin typeface="Calibri"/>
              <a:ea typeface="Calibri"/>
              <a:cs typeface="Times New Roman"/>
            </a:endParaRPr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179512" y="15679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6.1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815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701988"/>
            <a:ext cx="7924800" cy="720080"/>
          </a:xfrm>
        </p:spPr>
        <p:txBody>
          <a:bodyPr/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Task: Looking at Q6</a:t>
            </a:r>
            <a:endParaRPr lang="en-GB" sz="2400" dirty="0"/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6.2</a:t>
            </a:r>
            <a:endParaRPr lang="en-GB" dirty="0">
              <a:solidFill>
                <a:srgbClr val="00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171" y="1568227"/>
            <a:ext cx="2553198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56792"/>
            <a:ext cx="2400538" cy="1235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7676" y="3212976"/>
            <a:ext cx="836878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006D9E"/>
                </a:solidFill>
              </a:rPr>
              <a:t>Look at the two calculations above that have been used in the solution of Q6 (</a:t>
            </a:r>
            <a:r>
              <a:rPr lang="en-GB" sz="2400" b="1" dirty="0" err="1" smtClean="0">
                <a:solidFill>
                  <a:srgbClr val="006D9E"/>
                </a:solidFill>
              </a:rPr>
              <a:t>i</a:t>
            </a:r>
            <a:r>
              <a:rPr lang="en-GB" sz="2400" b="1" dirty="0" smtClean="0">
                <a:solidFill>
                  <a:srgbClr val="006D9E"/>
                </a:solidFill>
              </a:rPr>
              <a:t>)</a:t>
            </a:r>
          </a:p>
          <a:p>
            <a:endParaRPr lang="en-GB" sz="2200" b="1" dirty="0" smtClean="0">
              <a:solidFill>
                <a:srgbClr val="006D9E"/>
              </a:solidFill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200" b="1" dirty="0" smtClean="0">
                <a:solidFill>
                  <a:srgbClr val="006D9E"/>
                </a:solidFill>
              </a:rPr>
              <a:t>Can you explain the meaning </a:t>
            </a:r>
            <a:r>
              <a:rPr lang="en-GB" sz="2200" b="1" i="1" dirty="0" smtClean="0">
                <a:solidFill>
                  <a:srgbClr val="006D9E"/>
                </a:solidFill>
              </a:rPr>
              <a:t>(storey) </a:t>
            </a:r>
            <a:r>
              <a:rPr lang="en-GB" sz="2200" b="1" dirty="0" smtClean="0">
                <a:solidFill>
                  <a:srgbClr val="006D9E"/>
                </a:solidFill>
              </a:rPr>
              <a:t>behind each calculation in terms of the question?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200" b="1" dirty="0" smtClean="0">
                <a:solidFill>
                  <a:srgbClr val="006D9E"/>
                </a:solidFill>
              </a:rPr>
              <a:t>Look at the A3 hand out for Q6. How do each of these calculations appear in each of the representations.</a:t>
            </a:r>
          </a:p>
        </p:txBody>
      </p:sp>
    </p:spTree>
    <p:extLst>
      <p:ext uri="{BB962C8B-B14F-4D97-AF65-F5344CB8AC3E}">
        <p14:creationId xmlns:p14="http://schemas.microsoft.com/office/powerpoint/2010/main" val="391433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7924800" cy="710952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dirty="0" smtClean="0"/>
              <a:t/>
            </a:r>
            <a:br>
              <a:rPr lang="en-GB" dirty="0" smtClean="0"/>
            </a:br>
            <a:r>
              <a:rPr lang="en-GB" dirty="0">
                <a:latin typeface="Calibri"/>
                <a:ea typeface="Calibri"/>
                <a:cs typeface="Times New Roman"/>
              </a:rPr>
              <a:t>Project evaluation Task:      </a:t>
            </a:r>
            <a:r>
              <a:rPr lang="en-GB" dirty="0" smtClean="0">
                <a:latin typeface="Calibri"/>
                <a:ea typeface="Calibri"/>
                <a:cs typeface="Times New Roman"/>
              </a:rPr>
              <a:t/>
            </a:r>
            <a:br>
              <a:rPr lang="en-GB" dirty="0" smtClean="0">
                <a:latin typeface="Calibri"/>
                <a:ea typeface="Calibri"/>
                <a:cs typeface="Times New Roman"/>
              </a:rPr>
            </a:br>
            <a:r>
              <a:rPr lang="en-GB" sz="2800" i="1" dirty="0" smtClean="0">
                <a:latin typeface="Calibri"/>
                <a:ea typeface="Calibri"/>
                <a:cs typeface="Times New Roman"/>
              </a:rPr>
              <a:t>Option </a:t>
            </a:r>
            <a:r>
              <a:rPr lang="en-GB" sz="2800" i="1" dirty="0">
                <a:latin typeface="Calibri"/>
                <a:ea typeface="Calibri"/>
                <a:cs typeface="Times New Roman"/>
              </a:rPr>
              <a:t>to be completed now or post workshop -</a:t>
            </a:r>
            <a:r>
              <a:rPr lang="en-GB" sz="2800" dirty="0">
                <a:latin typeface="Calibri"/>
                <a:ea typeface="Calibri"/>
                <a:cs typeface="Times New Roman"/>
              </a:rPr>
              <a:t>  </a:t>
            </a:r>
            <a:endParaRPr lang="en-GB" sz="32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8019" y="2420888"/>
            <a:ext cx="8605981" cy="4114800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0"/>
              </a:spcAft>
            </a:pPr>
            <a:r>
              <a:rPr lang="en-GB" sz="2400" b="1" i="1" dirty="0" smtClean="0">
                <a:solidFill>
                  <a:srgbClr val="006D9E"/>
                </a:solidFill>
                <a:latin typeface="Calibri"/>
                <a:ea typeface="Calibri"/>
                <a:cs typeface="Times New Roman"/>
              </a:rPr>
              <a:t>See </a:t>
            </a:r>
            <a:r>
              <a:rPr lang="en-GB" sz="2400" b="1" i="1" dirty="0">
                <a:solidFill>
                  <a:srgbClr val="006D9E"/>
                </a:solidFill>
                <a:latin typeface="Calibri"/>
                <a:ea typeface="Calibri"/>
                <a:cs typeface="Times New Roman"/>
              </a:rPr>
              <a:t>question at the end of the workshop section in the evaluation </a:t>
            </a:r>
            <a:r>
              <a:rPr lang="en-GB" sz="2400" b="1" i="1" dirty="0" smtClean="0">
                <a:solidFill>
                  <a:srgbClr val="006D9E"/>
                </a:solidFill>
                <a:latin typeface="Calibri"/>
                <a:ea typeface="Calibri"/>
                <a:cs typeface="Times New Roman"/>
              </a:rPr>
              <a:t>booklet-</a:t>
            </a:r>
            <a:endParaRPr lang="en-GB" sz="2400" dirty="0">
              <a:solidFill>
                <a:srgbClr val="006D9E"/>
              </a:solidFill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en-GB" sz="2400" b="1" dirty="0">
                <a:latin typeface="Calibri"/>
                <a:ea typeface="Calibri"/>
                <a:cs typeface="Times New Roman"/>
              </a:rPr>
              <a:t>What way if any do you feel the project has supported your understanding and insight into the mathematics of multiplicative </a:t>
            </a:r>
            <a:r>
              <a:rPr lang="en-GB" sz="2400" b="1" dirty="0" smtClean="0">
                <a:latin typeface="Calibri"/>
                <a:ea typeface="Calibri"/>
                <a:cs typeface="Times New Roman"/>
              </a:rPr>
              <a:t>reasoning</a:t>
            </a:r>
            <a:r>
              <a:rPr lang="en-GB" sz="2400" b="1" dirty="0">
                <a:latin typeface="Calibri"/>
                <a:ea typeface="Calibri"/>
                <a:cs typeface="Times New Roman"/>
              </a:rPr>
              <a:t>?</a:t>
            </a:r>
            <a:endParaRPr lang="en-GB" sz="20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en-GB" sz="2400" b="1" dirty="0">
                <a:latin typeface="Calibri"/>
                <a:ea typeface="Calibri"/>
                <a:cs typeface="Times New Roman"/>
              </a:rPr>
              <a:t>What further support might you like regarding this or other areas of </a:t>
            </a:r>
            <a:r>
              <a:rPr lang="en-GB" sz="2400" b="1" dirty="0" smtClean="0">
                <a:latin typeface="Calibri"/>
                <a:ea typeface="Calibri"/>
                <a:cs typeface="Times New Roman"/>
              </a:rPr>
              <a:t>mathematics?</a:t>
            </a:r>
            <a:endParaRPr lang="en-GB" sz="2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6.3</a:t>
            </a:r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0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6"/>
          <p:cNvSpPr>
            <a:spLocks noGrp="1" noChangeArrowheads="1"/>
          </p:cNvSpPr>
          <p:nvPr>
            <p:ph type="ctrTitle"/>
          </p:nvPr>
        </p:nvSpPr>
        <p:spPr>
          <a:xfrm>
            <a:off x="214224" y="2636912"/>
            <a:ext cx="5806360" cy="1368152"/>
          </a:xfrm>
        </p:spPr>
        <p:txBody>
          <a:bodyPr anchor="t"/>
          <a:lstStyle/>
          <a:p>
            <a:pPr eaLnBrk="1" hangingPunct="1"/>
            <a:r>
              <a:rPr lang="en-GB" sz="2800" dirty="0" smtClean="0"/>
              <a:t>Working with departments</a:t>
            </a:r>
            <a:r>
              <a:rPr lang="en-GB" sz="2800" dirty="0"/>
              <a:t/>
            </a:r>
            <a:br>
              <a:rPr lang="en-GB" sz="2800" dirty="0"/>
            </a:b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/>
            </a:r>
            <a:br>
              <a:rPr lang="en-GB" sz="2800" dirty="0" smtClean="0"/>
            </a:b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9407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6480720" cy="1143000"/>
          </a:xfrm>
        </p:spPr>
        <p:txBody>
          <a:bodyPr anchor="ctr"/>
          <a:lstStyle/>
          <a:p>
            <a:r>
              <a:rPr lang="en-GB" sz="3200" dirty="0" smtClean="0"/>
              <a:t>Elements of the project</a:t>
            </a:r>
            <a:endParaRPr lang="en-GB" sz="32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352928" cy="4752528"/>
          </a:xfrm>
        </p:spPr>
        <p:txBody>
          <a:bodyPr/>
          <a:lstStyle/>
          <a:p>
            <a:pPr marL="0" indent="0"/>
            <a:r>
              <a:rPr lang="en-GB" sz="2800" dirty="0" smtClean="0"/>
              <a:t>Several strands of the project: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Developing more awareness of </a:t>
            </a: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pupil misconceptions 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and difficulties </a:t>
            </a:r>
            <a:endParaRPr lang="en-GB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Developing the use of a range of models 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and visual </a:t>
            </a: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images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Collaborative </a:t>
            </a: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developments 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Lesson study </a:t>
            </a: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approaches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/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/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62380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7924800" cy="823119"/>
          </a:xfrm>
        </p:spPr>
        <p:txBody>
          <a:bodyPr/>
          <a:lstStyle/>
          <a:p>
            <a:r>
              <a:rPr lang="en-GB" dirty="0" smtClean="0"/>
              <a:t>PD activities during the project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827212"/>
            <a:ext cx="7921625" cy="4410099"/>
          </a:xfrm>
        </p:spPr>
        <p:txBody>
          <a:bodyPr/>
          <a:lstStyle/>
          <a:p>
            <a:pPr marL="0" indent="0"/>
            <a:r>
              <a:rPr lang="en-GB" sz="2800" b="1" dirty="0"/>
              <a:t>What aspects of the PD have been most successful in helping you move </a:t>
            </a:r>
            <a:r>
              <a:rPr lang="en-GB" sz="2800" b="1" dirty="0" smtClean="0"/>
              <a:t>forwards?</a:t>
            </a:r>
            <a:endParaRPr lang="en-GB" sz="28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Pupil 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assessment </a:t>
            </a: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activities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Familiarisation with documents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Planning to teach the lessons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Planning for lesson study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Pupil 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responses in </a:t>
            </a: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lessons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72034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496944" cy="902836"/>
          </a:xfrm>
        </p:spPr>
        <p:txBody>
          <a:bodyPr/>
          <a:lstStyle/>
          <a:p>
            <a:pPr>
              <a:lnSpc>
                <a:spcPct val="150000"/>
              </a:lnSpc>
              <a:spcAft>
                <a:spcPts val="1800"/>
              </a:spcAft>
            </a:pP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/>
              <a:t/>
            </a:r>
            <a:br>
              <a:rPr lang="en-GB" sz="3200" dirty="0"/>
            </a:b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>Part A</a:t>
            </a:r>
            <a:br>
              <a:rPr lang="en-GB" sz="3200" dirty="0" smtClean="0"/>
            </a:br>
            <a:r>
              <a:rPr lang="en-GB" sz="3200" dirty="0" smtClean="0"/>
              <a:t>Feedback on the completed lesson study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420888"/>
            <a:ext cx="7921625" cy="2808312"/>
          </a:xfrm>
        </p:spPr>
        <p:txBody>
          <a:bodyPr/>
          <a:lstStyle/>
          <a:p>
            <a:pPr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2060"/>
                </a:solidFill>
                <a:latin typeface="+mj-lt"/>
              </a:rPr>
              <a:t>To share experiences of the lesson study</a:t>
            </a:r>
          </a:p>
          <a:p>
            <a:pPr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2060"/>
                </a:solidFill>
                <a:latin typeface="+mj-lt"/>
              </a:rPr>
              <a:t>To draw out the key conclusions/summary points from the focus</a:t>
            </a:r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1.0 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763688" y="286529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kern="0" dirty="0">
                <a:solidFill>
                  <a:srgbClr val="00628C"/>
                </a:solidFill>
              </a:rPr>
              <a:t>Session </a:t>
            </a:r>
            <a:r>
              <a:rPr lang="en-GB" sz="3600" b="1" kern="0" dirty="0" smtClean="0">
                <a:solidFill>
                  <a:srgbClr val="00628C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23137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7924800" cy="823119"/>
          </a:xfrm>
        </p:spPr>
        <p:txBody>
          <a:bodyPr/>
          <a:lstStyle/>
          <a:p>
            <a:r>
              <a:rPr lang="en-GB" dirty="0" smtClean="0"/>
              <a:t>PD activities during the project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827212"/>
            <a:ext cx="7921625" cy="4410099"/>
          </a:xfrm>
        </p:spPr>
        <p:txBody>
          <a:bodyPr/>
          <a:lstStyle/>
          <a:p>
            <a:pPr marL="0" indent="0"/>
            <a:r>
              <a:rPr lang="en-GB" sz="2800" b="1" dirty="0"/>
              <a:t>What aspects of the PD have been most successful </a:t>
            </a:r>
            <a:r>
              <a:rPr lang="en-GB" sz="2800" b="1" dirty="0" smtClean="0"/>
              <a:t>in helping you move forwards?</a:t>
            </a:r>
            <a:endParaRPr lang="en-GB" sz="28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Observing colleague(s)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Being observed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Discussions 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with </a:t>
            </a: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colleague(s)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Requirement to report back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Time to reflect and evaluate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82767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85800"/>
            <a:ext cx="7924800" cy="1143000"/>
          </a:xfrm>
        </p:spPr>
        <p:txBody>
          <a:bodyPr/>
          <a:lstStyle/>
          <a:p>
            <a:r>
              <a:rPr lang="en-GB" dirty="0" smtClean="0"/>
              <a:t>Feedback from project teachers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827212"/>
            <a:ext cx="7921625" cy="4626123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A selection of quotes are provided.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Highlight any that you strongly identify with as having gained from working on this project.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How can you re-create for the teachers in your department similar feelings of having developed your practice?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529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elements are you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most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keen to embed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en-GB" dirty="0" smtClean="0"/>
              <a:t>If you have already worked with your department on some or all of this content: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What have you done so far?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How successful has it been?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How do you know?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What else would you like to do related to this project with your department?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23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will you work with your department?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484784"/>
            <a:ext cx="7921625" cy="5184576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Opportunities and timescale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Recognising the need for developments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How to get teachers to ‘buy into’ the project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How you will know you have been successful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Documentation such as </a:t>
            </a:r>
            <a:r>
              <a:rPr lang="en-GB" dirty="0" err="1" smtClean="0"/>
              <a:t>SoW</a:t>
            </a:r>
            <a:endParaRPr lang="en-GB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New National Curriculum: an opportunity for developments?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487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>
            <a:hlinkClick r:id="rId3"/>
          </p:cNvPr>
          <p:cNvSpPr txBox="1">
            <a:spLocks noChangeArrowheads="1"/>
          </p:cNvSpPr>
          <p:nvPr/>
        </p:nvSpPr>
        <p:spPr bwMode="auto">
          <a:xfrm>
            <a:off x="250825" y="4705350"/>
            <a:ext cx="4752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GB" dirty="0">
                <a:solidFill>
                  <a:schemeClr val="bg1"/>
                </a:solidFill>
              </a:rPr>
              <a:t>www.ncetm.org.uk</a:t>
            </a:r>
          </a:p>
        </p:txBody>
      </p:sp>
    </p:spTree>
    <p:extLst>
      <p:ext uri="{BB962C8B-B14F-4D97-AF65-F5344CB8AC3E}">
        <p14:creationId xmlns:p14="http://schemas.microsoft.com/office/powerpoint/2010/main" val="65799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932860"/>
            <a:ext cx="8496944" cy="1310744"/>
          </a:xfrm>
        </p:spPr>
        <p:txBody>
          <a:bodyPr/>
          <a:lstStyle/>
          <a:p>
            <a:pPr>
              <a:lnSpc>
                <a:spcPct val="150000"/>
              </a:lnSpc>
              <a:spcAft>
                <a:spcPts val="1800"/>
              </a:spcAft>
            </a:pP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/>
              <a:t/>
            </a:r>
            <a:br>
              <a:rPr lang="en-GB" sz="3200" dirty="0"/>
            </a:b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>Part B</a:t>
            </a:r>
            <a:br>
              <a:rPr lang="en-GB" sz="3200" dirty="0" smtClean="0"/>
            </a:br>
            <a:r>
              <a:rPr lang="en-GB" sz="3200" dirty="0" smtClean="0"/>
              <a:t>Feedback on the completed lesson study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420888"/>
            <a:ext cx="7921625" cy="1008112"/>
          </a:xfrm>
        </p:spPr>
        <p:txBody>
          <a:bodyPr/>
          <a:lstStyle/>
          <a:p>
            <a:pPr lvl="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en-GB" sz="2400" b="1" dirty="0">
                <a:latin typeface="Calibri"/>
                <a:ea typeface="Calibri"/>
                <a:cs typeface="Arial"/>
              </a:rPr>
              <a:t>To reflect generally on the Lesson study process used in the project </a:t>
            </a:r>
            <a:endParaRPr lang="en-GB" sz="2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1.1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763688" y="286529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kern="0" dirty="0">
                <a:solidFill>
                  <a:srgbClr val="00628C"/>
                </a:solidFill>
              </a:rPr>
              <a:t>Session </a:t>
            </a:r>
            <a:r>
              <a:rPr lang="en-GB" sz="3600" b="1" kern="0" dirty="0" smtClean="0">
                <a:solidFill>
                  <a:srgbClr val="00628C"/>
                </a:solidFill>
              </a:rPr>
              <a:t>1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378966" y="3789040"/>
            <a:ext cx="8599966" cy="1550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>
              <a:spcAft>
                <a:spcPts val="1200"/>
              </a:spcAft>
            </a:pPr>
            <a:r>
              <a:rPr lang="en-GB" sz="3200" kern="0" dirty="0" smtClean="0"/>
              <a:t/>
            </a:r>
            <a:br>
              <a:rPr lang="en-GB" sz="3200" kern="0" dirty="0" smtClean="0"/>
            </a:br>
            <a:r>
              <a:rPr lang="en-GB" sz="3200" kern="0" dirty="0" smtClean="0"/>
              <a:t/>
            </a:r>
            <a:br>
              <a:rPr lang="en-GB" sz="3200" kern="0" dirty="0" smtClean="0"/>
            </a:br>
            <a:r>
              <a:rPr lang="en-GB" sz="3200" kern="0" dirty="0" smtClean="0"/>
              <a:t/>
            </a:r>
            <a:br>
              <a:rPr lang="en-GB" sz="3200" kern="0" dirty="0" smtClean="0"/>
            </a:br>
            <a:r>
              <a:rPr lang="en-GB" sz="3200" kern="0" dirty="0" smtClean="0"/>
              <a:t>Part C</a:t>
            </a:r>
          </a:p>
          <a:p>
            <a:pPr>
              <a:spcAft>
                <a:spcPts val="1200"/>
              </a:spcAft>
            </a:pPr>
            <a:r>
              <a:rPr lang="en-GB" sz="2800" kern="0" dirty="0" smtClean="0"/>
              <a:t>Complete lesson study section of evaluation booklet</a:t>
            </a:r>
            <a:endParaRPr lang="en-GB" sz="2800" kern="0" dirty="0"/>
          </a:p>
        </p:txBody>
      </p:sp>
    </p:spTree>
    <p:extLst>
      <p:ext uri="{BB962C8B-B14F-4D97-AF65-F5344CB8AC3E}">
        <p14:creationId xmlns:p14="http://schemas.microsoft.com/office/powerpoint/2010/main" val="208418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7924800" cy="1111968"/>
          </a:xfrm>
        </p:spPr>
        <p:txBody>
          <a:bodyPr/>
          <a:lstStyle/>
          <a:p>
            <a:r>
              <a:rPr lang="en-GB" altLang="en-US" dirty="0" smtClean="0"/>
              <a:t>Session 2</a:t>
            </a:r>
            <a:br>
              <a:rPr lang="en-GB" altLang="en-US" dirty="0" smtClean="0"/>
            </a:br>
            <a:r>
              <a:rPr lang="en-GB" altLang="en-US" dirty="0" smtClean="0"/>
              <a:t>Feedback on other unit 3 lessons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04864"/>
            <a:ext cx="8424863" cy="3024336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2400" b="1" dirty="0">
                <a:latin typeface="Calibri"/>
                <a:ea typeface="Calibri"/>
                <a:cs typeface="Arial"/>
              </a:rPr>
              <a:t>Part A</a:t>
            </a:r>
            <a:endParaRPr lang="en-GB" sz="24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en-GB" sz="2400" b="1" dirty="0">
                <a:latin typeface="Calibri"/>
                <a:ea typeface="Calibri"/>
                <a:cs typeface="Arial"/>
              </a:rPr>
              <a:t>To share experiences of the completed unit 3 lessons and draw out any conclusions.</a:t>
            </a:r>
            <a:endParaRPr lang="en-GB" sz="2400" dirty="0">
              <a:latin typeface="Calibri"/>
              <a:ea typeface="Calibri"/>
              <a:cs typeface="Times New Roman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Font typeface="Courier New"/>
              <a:buChar char="­"/>
            </a:pPr>
            <a:r>
              <a:rPr lang="en-GB" sz="2000" dirty="0">
                <a:latin typeface="Calibri"/>
                <a:ea typeface="Calibri"/>
                <a:cs typeface="Arial"/>
              </a:rPr>
              <a:t>Identify effective aspects of the lessons</a:t>
            </a:r>
            <a:endParaRPr lang="en-GB" sz="2000" dirty="0">
              <a:latin typeface="Calibri"/>
              <a:ea typeface="Calibri"/>
              <a:cs typeface="Times New Roman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Font typeface="Courier New"/>
              <a:buChar char="­"/>
            </a:pPr>
            <a:r>
              <a:rPr lang="en-GB" sz="2000" dirty="0">
                <a:latin typeface="Calibri"/>
                <a:ea typeface="Calibri"/>
                <a:cs typeface="Arial"/>
              </a:rPr>
              <a:t>Share outcomes and highlight any key issues to do with the lesson and the learning</a:t>
            </a:r>
            <a:endParaRPr lang="en-GB" sz="2000" dirty="0">
              <a:latin typeface="Calibri"/>
              <a:ea typeface="Calibri"/>
              <a:cs typeface="Times New Roman"/>
            </a:endParaRPr>
          </a:p>
          <a:p>
            <a:pPr marL="0" indent="0"/>
            <a:endParaRPr lang="en-GB" sz="2800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2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.0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59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351039" y="517322"/>
            <a:ext cx="8454108" cy="1728192"/>
          </a:xfr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en-GB" altLang="en-US" dirty="0" smtClean="0"/>
              <a:t>Unit 3</a:t>
            </a:r>
            <a:br>
              <a:rPr lang="en-GB" altLang="en-US" dirty="0" smtClean="0"/>
            </a:br>
            <a:r>
              <a:rPr lang="en-GB" sz="2400" b="0" dirty="0">
                <a:solidFill>
                  <a:srgbClr val="004B6C"/>
                </a:solidFill>
              </a:rPr>
              <a:t>Further deepening understanding of multiplicative reasoning through application to a wider range of problems</a:t>
            </a:r>
            <a:r>
              <a:rPr lang="en-GB" sz="2400" b="0" dirty="0" smtClean="0">
                <a:solidFill>
                  <a:srgbClr val="000000"/>
                </a:solidFill>
              </a:rPr>
              <a:t>.</a:t>
            </a:r>
            <a:endParaRPr lang="en-GB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584" y="2420888"/>
            <a:ext cx="8424863" cy="3024336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2400" b="1" dirty="0" smtClean="0">
                <a:latin typeface="Calibri"/>
                <a:ea typeface="Calibri"/>
                <a:cs typeface="Arial"/>
              </a:rPr>
              <a:t>Key messages from the teaching of the unit 3 lessons</a:t>
            </a:r>
            <a:endParaRPr lang="en-GB" sz="2400" dirty="0">
              <a:latin typeface="Calibri"/>
              <a:ea typeface="Calibri"/>
              <a:cs typeface="Times New Roman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Font typeface="Courier New"/>
              <a:buChar char="-"/>
            </a:pPr>
            <a:r>
              <a:rPr lang="en-GB" sz="2000" dirty="0">
                <a:latin typeface="Calibri"/>
                <a:ea typeface="Calibri"/>
                <a:cs typeface="Arial"/>
              </a:rPr>
              <a:t>How did pupils respond to the activities?</a:t>
            </a:r>
            <a:endParaRPr lang="en-GB" sz="2000" dirty="0">
              <a:latin typeface="Calibri"/>
              <a:ea typeface="Calibri"/>
              <a:cs typeface="Times New Roman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Font typeface="Courier New"/>
              <a:buChar char="-"/>
            </a:pPr>
            <a:r>
              <a:rPr lang="en-GB" sz="2000" dirty="0">
                <a:latin typeface="Calibri"/>
                <a:ea typeface="Calibri"/>
                <a:cs typeface="Arial"/>
              </a:rPr>
              <a:t>What did they find challenging?</a:t>
            </a:r>
            <a:endParaRPr lang="en-GB" sz="2000" dirty="0">
              <a:latin typeface="Calibri"/>
              <a:ea typeface="Calibri"/>
              <a:cs typeface="Times New Roman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Font typeface="Courier New"/>
              <a:buChar char="-"/>
            </a:pPr>
            <a:r>
              <a:rPr lang="en-GB" sz="2000" dirty="0">
                <a:latin typeface="Calibri"/>
                <a:ea typeface="Calibri"/>
                <a:cs typeface="Arial"/>
              </a:rPr>
              <a:t>What aspects helped them to develop understanding?</a:t>
            </a:r>
            <a:endParaRPr lang="en-GB" sz="2000" dirty="0">
              <a:latin typeface="Calibri"/>
              <a:ea typeface="Calibri"/>
              <a:cs typeface="Times New Roman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Font typeface="Courier New"/>
              <a:buChar char="-"/>
            </a:pPr>
            <a:r>
              <a:rPr lang="en-GB" sz="2000" dirty="0">
                <a:latin typeface="Calibri"/>
                <a:ea typeface="Calibri"/>
                <a:cs typeface="Arial"/>
              </a:rPr>
              <a:t>What amendments (if any) did you make or would you suggest – either to the content or to the lesson structure – and why?</a:t>
            </a:r>
            <a:endParaRPr lang="en-GB" sz="2000" dirty="0">
              <a:latin typeface="Calibri"/>
              <a:ea typeface="Calibri"/>
              <a:cs typeface="Times New Roman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</a:pPr>
            <a:endParaRPr lang="en-GB" sz="2000" b="1" dirty="0" smtClean="0">
              <a:latin typeface="Calibri"/>
              <a:ea typeface="Calibri"/>
              <a:cs typeface="Arial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</a:pPr>
            <a:r>
              <a:rPr lang="en-GB" sz="2400" b="1" dirty="0" smtClean="0">
                <a:latin typeface="Calibri"/>
                <a:ea typeface="Calibri"/>
                <a:cs typeface="Arial"/>
              </a:rPr>
              <a:t>Common issues sheet</a:t>
            </a:r>
          </a:p>
          <a:p>
            <a:pPr lvl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­"/>
            </a:pPr>
            <a:r>
              <a:rPr lang="en-GB" sz="2000" dirty="0" smtClean="0">
                <a:latin typeface="Calibri"/>
                <a:ea typeface="Calibri"/>
                <a:cs typeface="Arial"/>
              </a:rPr>
              <a:t>How </a:t>
            </a:r>
            <a:r>
              <a:rPr lang="en-GB" sz="2000" dirty="0">
                <a:latin typeface="Calibri"/>
                <a:ea typeface="Calibri"/>
                <a:cs typeface="Arial"/>
              </a:rPr>
              <a:t>useful was the misconceptions activity presented through the common issues sheet?</a:t>
            </a:r>
            <a:endParaRPr lang="en-GB" sz="2000" dirty="0">
              <a:latin typeface="Calibri"/>
              <a:ea typeface="Calibri"/>
              <a:cs typeface="Times New Roman"/>
            </a:endParaRPr>
          </a:p>
          <a:p>
            <a:pPr marL="0" indent="0"/>
            <a:endParaRPr lang="en-GB" sz="2800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2.1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16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606" y="980728"/>
            <a:ext cx="7924800" cy="1143000"/>
          </a:xfrm>
        </p:spPr>
        <p:txBody>
          <a:bodyPr/>
          <a:lstStyle/>
          <a:p>
            <a:r>
              <a:rPr lang="en-GB" dirty="0" smtClean="0"/>
              <a:t>Part 3</a:t>
            </a:r>
            <a:br>
              <a:rPr lang="en-GB" dirty="0" smtClean="0"/>
            </a:br>
            <a:r>
              <a:rPr lang="en-GB" dirty="0" smtClean="0"/>
              <a:t>Post unit summary form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584" y="2276872"/>
            <a:ext cx="7921625" cy="4114800"/>
          </a:xfrm>
        </p:spPr>
        <p:txBody>
          <a:bodyPr/>
          <a:lstStyle/>
          <a:p>
            <a:pPr marL="0" lvl="0" indent="0">
              <a:spcAft>
                <a:spcPts val="600"/>
              </a:spcAft>
              <a:buClr>
                <a:srgbClr val="00628C"/>
              </a:buClr>
            </a:pPr>
            <a:r>
              <a:rPr lang="en-GB" sz="2800" kern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Working in your school pairs please complete the </a:t>
            </a:r>
            <a:r>
              <a:rPr lang="en-GB" sz="2800" b="1" kern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 summary form </a:t>
            </a:r>
            <a:r>
              <a:rPr lang="en-GB" sz="2800" kern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collecting in.</a:t>
            </a:r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2.2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51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7924800" cy="1111968"/>
          </a:xfrm>
        </p:spPr>
        <p:txBody>
          <a:bodyPr/>
          <a:lstStyle/>
          <a:p>
            <a:r>
              <a:rPr lang="en-GB" altLang="en-US" dirty="0" smtClean="0"/>
              <a:t>Session 2</a:t>
            </a:r>
            <a:br>
              <a:rPr lang="en-GB" altLang="en-US" dirty="0" smtClean="0"/>
            </a:br>
            <a:endParaRPr lang="en-GB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04864"/>
            <a:ext cx="8424863" cy="3024336"/>
          </a:xfrm>
        </p:spPr>
        <p:txBody>
          <a:bodyPr/>
          <a:lstStyle/>
          <a:p>
            <a:pPr lvl="0">
              <a:lnSpc>
                <a:spcPct val="115000"/>
              </a:lnSpc>
              <a:spcAft>
                <a:spcPts val="0"/>
              </a:spcAft>
              <a:buClr>
                <a:srgbClr val="00628C"/>
              </a:buClr>
            </a:pPr>
            <a:r>
              <a:rPr lang="en-GB" sz="2400" b="1" dirty="0">
                <a:solidFill>
                  <a:srgbClr val="000000"/>
                </a:solidFill>
                <a:latin typeface="Calibri"/>
                <a:ea typeface="Calibri"/>
                <a:cs typeface="Arial"/>
              </a:rPr>
              <a:t>Part B</a:t>
            </a:r>
            <a:endParaRPr lang="en-GB" sz="24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Clr>
                <a:srgbClr val="00628C"/>
              </a:buClr>
              <a:buFont typeface="Symbol"/>
              <a:buChar char=""/>
            </a:pPr>
            <a:r>
              <a:rPr lang="en-GB" sz="2400" b="1" dirty="0">
                <a:solidFill>
                  <a:srgbClr val="000000"/>
                </a:solidFill>
                <a:latin typeface="Calibri"/>
                <a:ea typeface="Calibri"/>
                <a:cs typeface="Arial"/>
              </a:rPr>
              <a:t>To reflect on lesson format as a professional development document</a:t>
            </a: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Clr>
                <a:srgbClr val="00628C"/>
              </a:buClr>
            </a:pPr>
            <a:endParaRPr lang="en-GB" sz="2400" b="1" dirty="0" smtClean="0">
              <a:solidFill>
                <a:srgbClr val="000000"/>
              </a:solidFill>
              <a:latin typeface="Calibri"/>
              <a:ea typeface="Calibri"/>
              <a:cs typeface="Arial"/>
            </a:endParaRP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Clr>
                <a:srgbClr val="00628C"/>
              </a:buClr>
            </a:pPr>
            <a:r>
              <a:rPr lang="en-GB" sz="2400" b="1" dirty="0" smtClean="0">
                <a:solidFill>
                  <a:srgbClr val="000000"/>
                </a:solidFill>
                <a:latin typeface="Calibri"/>
                <a:ea typeface="Calibri"/>
                <a:cs typeface="Arial"/>
              </a:rPr>
              <a:t>Part </a:t>
            </a:r>
            <a:r>
              <a:rPr lang="en-GB" sz="2400" b="1" dirty="0">
                <a:solidFill>
                  <a:srgbClr val="000000"/>
                </a:solidFill>
                <a:latin typeface="Calibri"/>
                <a:ea typeface="Calibri"/>
                <a:cs typeface="Arial"/>
              </a:rPr>
              <a:t>C</a:t>
            </a: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Clr>
                <a:srgbClr val="00628C"/>
              </a:buClr>
            </a:pPr>
            <a:r>
              <a:rPr lang="en-GB" sz="2400" b="1" dirty="0">
                <a:solidFill>
                  <a:srgbClr val="000000"/>
                </a:solidFill>
                <a:latin typeface="Calibri"/>
                <a:ea typeface="Calibri"/>
                <a:cs typeface="Arial"/>
              </a:rPr>
              <a:t>Complete section in evaluation booklet</a:t>
            </a:r>
          </a:p>
          <a:p>
            <a:pPr marL="0" indent="0"/>
            <a:endParaRPr lang="en-GB" sz="2800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2.3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94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5" y="836712"/>
            <a:ext cx="7924800" cy="613187"/>
          </a:xfrm>
        </p:spPr>
        <p:txBody>
          <a:bodyPr/>
          <a:lstStyle/>
          <a:p>
            <a:r>
              <a:rPr lang="en-GB" sz="4000" dirty="0" smtClean="0"/>
              <a:t>Session 3</a:t>
            </a:r>
            <a:endParaRPr lang="en-GB" sz="4000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3.0</a:t>
            </a:r>
            <a:endParaRPr lang="en-GB" sz="2800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395536" y="1772816"/>
            <a:ext cx="849694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GB" sz="2800" dirty="0"/>
              <a:t>Feedback on core 0 (ii) and assessment interviews</a:t>
            </a:r>
            <a:endParaRPr lang="en-GB" sz="2400" kern="0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41271"/>
              </p:ext>
            </p:extLst>
          </p:nvPr>
        </p:nvGraphicFramePr>
        <p:xfrm>
          <a:off x="395536" y="2494400"/>
          <a:ext cx="8352928" cy="4102952"/>
        </p:xfrm>
        <a:graphic>
          <a:graphicData uri="http://schemas.openxmlformats.org/drawingml/2006/table">
            <a:tbl>
              <a:tblPr/>
              <a:tblGrid>
                <a:gridCol w="8352928"/>
              </a:tblGrid>
              <a:tr h="41029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Part A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80340" algn="l"/>
                        </a:tabLst>
                      </a:pPr>
                      <a:r>
                        <a:rPr lang="en-GB" sz="2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To share experiences of the core 0 task and assessment interview</a:t>
                      </a:r>
                      <a:r>
                        <a:rPr lang="en-GB" sz="2000" dirty="0">
                          <a:effectLst/>
                          <a:latin typeface="Calibri"/>
                          <a:ea typeface="Calibri"/>
                          <a:cs typeface="Arial"/>
                        </a:rPr>
                        <a:t> </a:t>
                      </a:r>
                      <a:r>
                        <a:rPr lang="en-GB" sz="2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and draw out any conclusions.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Part B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To reflect generally on the assessment task and interviews process used in the project and complete evaluation section on assessment activities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-"/>
                      </a:pPr>
                      <a:r>
                        <a:rPr lang="en-GB" sz="2000" dirty="0">
                          <a:effectLst/>
                          <a:latin typeface="Calibri"/>
                          <a:ea typeface="Calibri"/>
                          <a:cs typeface="Arial"/>
                        </a:rPr>
                        <a:t>Teacher evaluation of its impact on their thinking and practice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-"/>
                      </a:pPr>
                      <a:r>
                        <a:rPr lang="en-GB" sz="2000" dirty="0">
                          <a:effectLst/>
                          <a:latin typeface="Calibri"/>
                          <a:ea typeface="Calibri"/>
                          <a:cs typeface="Arial"/>
                        </a:rPr>
                        <a:t>The suitability of the process as an effective PD tool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/>
                        <a:buChar char="-"/>
                      </a:pPr>
                      <a:r>
                        <a:rPr lang="en-GB" sz="2000" dirty="0">
                          <a:effectLst/>
                          <a:latin typeface="Calibri"/>
                          <a:ea typeface="Calibri"/>
                          <a:cs typeface="Arial"/>
                        </a:rPr>
                        <a:t>Implications for scale up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463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10283</TotalTime>
  <Words>1263</Words>
  <Application>Microsoft Office PowerPoint</Application>
  <PresentationFormat>On-screen Show (4:3)</PresentationFormat>
  <Paragraphs>241</Paragraphs>
  <Slides>34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nctem1</vt:lpstr>
      <vt:lpstr>1_nctem1</vt:lpstr>
      <vt:lpstr>2_nctem1</vt:lpstr>
      <vt:lpstr>3_nctem1</vt:lpstr>
      <vt:lpstr>KS3 Multiplicative Reasoning project</vt:lpstr>
      <vt:lpstr>PowerPoint Presentation</vt:lpstr>
      <vt:lpstr>   Part A Feedback on the completed lesson study</vt:lpstr>
      <vt:lpstr>   Part B Feedback on the completed lesson study</vt:lpstr>
      <vt:lpstr>Session 2 Feedback on other unit 3 lessons</vt:lpstr>
      <vt:lpstr>Unit 3 Further deepening understanding of multiplicative reasoning through application to a wider range of problems.</vt:lpstr>
      <vt:lpstr>Part 3 Post unit summary form</vt:lpstr>
      <vt:lpstr>Session 2 </vt:lpstr>
      <vt:lpstr>Session 3</vt:lpstr>
      <vt:lpstr>Core 0 feedback</vt:lpstr>
      <vt:lpstr>Video observation key questions</vt:lpstr>
      <vt:lpstr>Evaluation task</vt:lpstr>
      <vt:lpstr>Session 4 Reflecting on key messages and learning</vt:lpstr>
      <vt:lpstr> Dimensions of the project</vt:lpstr>
      <vt:lpstr> Reflecting on what you have said</vt:lpstr>
      <vt:lpstr> Complete Key messages section of evaluation booklet</vt:lpstr>
      <vt:lpstr>Starter The ratio table below shows two sets of proportional data. </vt:lpstr>
      <vt:lpstr> Session 5 Exploring direct proportion</vt:lpstr>
      <vt:lpstr>Activity 1  - Exploring proportionality</vt:lpstr>
      <vt:lpstr>Activity 1  - Exploring proportionality</vt:lpstr>
      <vt:lpstr>Does ‘double x doubles y’ imply direct proportion?</vt:lpstr>
      <vt:lpstr>           Task: Checking questions for proportionality</vt:lpstr>
      <vt:lpstr> Session 6 Exploring direct proportion</vt:lpstr>
      <vt:lpstr>Representing questions using visual models</vt:lpstr>
      <vt:lpstr> Task: Looking at Q6</vt:lpstr>
      <vt:lpstr> Project evaluation Task:       Option to be completed now or post workshop -  </vt:lpstr>
      <vt:lpstr>Working with departments   </vt:lpstr>
      <vt:lpstr>Elements of the project</vt:lpstr>
      <vt:lpstr>PD activities during the project</vt:lpstr>
      <vt:lpstr>PD activities during the project</vt:lpstr>
      <vt:lpstr>Feedback from project teachers</vt:lpstr>
      <vt:lpstr>What elements are you  most keen to embed?</vt:lpstr>
      <vt:lpstr>How will you work with your department?</vt:lpstr>
      <vt:lpstr>PowerPoint Presentation</vt:lpstr>
    </vt:vector>
  </TitlesOfParts>
  <Company>Tribal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KS3 Multiplicative reasoning project</dc:title>
  <dc:creator>Rob Tait</dc:creator>
  <cp:lastModifiedBy>Jane Imrie</cp:lastModifiedBy>
  <cp:revision>350</cp:revision>
  <cp:lastPrinted>2014-06-12T19:40:28Z</cp:lastPrinted>
  <dcterms:created xsi:type="dcterms:W3CDTF">2013-09-29T13:48:18Z</dcterms:created>
  <dcterms:modified xsi:type="dcterms:W3CDTF">2016-03-31T22:44:59Z</dcterms:modified>
</cp:coreProperties>
</file>