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3"/>
  </p:notesMasterIdLst>
  <p:sldIdLst>
    <p:sldId id="263" r:id="rId6"/>
    <p:sldId id="657" r:id="rId7"/>
    <p:sldId id="588" r:id="rId8"/>
    <p:sldId id="296" r:id="rId9"/>
    <p:sldId id="312" r:id="rId10"/>
    <p:sldId id="269" r:id="rId11"/>
    <p:sldId id="276" r:id="rId12"/>
    <p:sldId id="666" r:id="rId13"/>
    <p:sldId id="277" r:id="rId14"/>
    <p:sldId id="279" r:id="rId15"/>
    <p:sldId id="280" r:id="rId16"/>
    <p:sldId id="281" r:id="rId17"/>
    <p:sldId id="282" r:id="rId18"/>
    <p:sldId id="663" r:id="rId19"/>
    <p:sldId id="580" r:id="rId20"/>
    <p:sldId id="648" r:id="rId21"/>
    <p:sldId id="639" r:id="rId22"/>
    <p:sldId id="579" r:id="rId23"/>
    <p:sldId id="640" r:id="rId24"/>
    <p:sldId id="649" r:id="rId25"/>
    <p:sldId id="641" r:id="rId26"/>
    <p:sldId id="650" r:id="rId27"/>
    <p:sldId id="642" r:id="rId28"/>
    <p:sldId id="651" r:id="rId29"/>
    <p:sldId id="643" r:id="rId30"/>
    <p:sldId id="652" r:id="rId31"/>
    <p:sldId id="664" r:id="rId32"/>
    <p:sldId id="644" r:id="rId33"/>
    <p:sldId id="653" r:id="rId34"/>
    <p:sldId id="645" r:id="rId35"/>
    <p:sldId id="654" r:id="rId36"/>
    <p:sldId id="646" r:id="rId37"/>
    <p:sldId id="655" r:id="rId38"/>
    <p:sldId id="647" r:id="rId39"/>
    <p:sldId id="656" r:id="rId40"/>
    <p:sldId id="286" r:id="rId41"/>
    <p:sldId id="265" r:id="rId42"/>
    <p:sldId id="287" r:id="rId43"/>
    <p:sldId id="288" r:id="rId44"/>
    <p:sldId id="289" r:id="rId45"/>
    <p:sldId id="620" r:id="rId46"/>
    <p:sldId id="621" r:id="rId47"/>
    <p:sldId id="599" r:id="rId48"/>
    <p:sldId id="659" r:id="rId49"/>
    <p:sldId id="662" r:id="rId50"/>
    <p:sldId id="665" r:id="rId51"/>
    <p:sldId id="658" r:id="rId5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3"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0" autoAdjust="0"/>
    <p:restoredTop sz="74224" autoAdjust="0"/>
  </p:normalViewPr>
  <p:slideViewPr>
    <p:cSldViewPr>
      <p:cViewPr varScale="1">
        <p:scale>
          <a:sx n="53" d="100"/>
          <a:sy n="53" d="100"/>
        </p:scale>
        <p:origin x="52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A60C1CD2-E70A-4AA7-A3DA-FF63A55EAFA3}"/>
    <pc:docChg chg="custSel delSld modSld">
      <pc:chgData name="Steve McCormack" userId="a36034f6-e157-44c0-92e0-583c4185333c" providerId="ADAL" clId="{A60C1CD2-E70A-4AA7-A3DA-FF63A55EAFA3}" dt="2021-09-21T11:17:40.205" v="82" actId="2696"/>
      <pc:docMkLst>
        <pc:docMk/>
      </pc:docMkLst>
      <pc:sldChg chg="modSp mod">
        <pc:chgData name="Steve McCormack" userId="a36034f6-e157-44c0-92e0-583c4185333c" providerId="ADAL" clId="{A60C1CD2-E70A-4AA7-A3DA-FF63A55EAFA3}" dt="2021-09-21T11:16:07.853" v="71" actId="6549"/>
        <pc:sldMkLst>
          <pc:docMk/>
          <pc:sldMk cId="1792976774" sldId="288"/>
        </pc:sldMkLst>
        <pc:spChg chg="mod">
          <ac:chgData name="Steve McCormack" userId="a36034f6-e157-44c0-92e0-583c4185333c" providerId="ADAL" clId="{A60C1CD2-E70A-4AA7-A3DA-FF63A55EAFA3}" dt="2021-09-21T11:16:07.853" v="71" actId="6549"/>
          <ac:spMkLst>
            <pc:docMk/>
            <pc:sldMk cId="1792976774" sldId="288"/>
            <ac:spMk id="2" creationId="{3D3B0D61-9420-4B06-8555-667429430C87}"/>
          </ac:spMkLst>
        </pc:spChg>
      </pc:sldChg>
      <pc:sldChg chg="modNotesTx">
        <pc:chgData name="Steve McCormack" userId="a36034f6-e157-44c0-92e0-583c4185333c" providerId="ADAL" clId="{A60C1CD2-E70A-4AA7-A3DA-FF63A55EAFA3}" dt="2021-09-21T11:06:43.750" v="41" actId="20577"/>
        <pc:sldMkLst>
          <pc:docMk/>
          <pc:sldMk cId="4173080600" sldId="296"/>
        </pc:sldMkLst>
      </pc:sldChg>
      <pc:sldChg chg="modSp mod">
        <pc:chgData name="Steve McCormack" userId="a36034f6-e157-44c0-92e0-583c4185333c" providerId="ADAL" clId="{A60C1CD2-E70A-4AA7-A3DA-FF63A55EAFA3}" dt="2021-09-21T11:08:45.099" v="45" actId="20577"/>
        <pc:sldMkLst>
          <pc:docMk/>
          <pc:sldMk cId="1972075379" sldId="579"/>
        </pc:sldMkLst>
        <pc:spChg chg="mod">
          <ac:chgData name="Steve McCormack" userId="a36034f6-e157-44c0-92e0-583c4185333c" providerId="ADAL" clId="{A60C1CD2-E70A-4AA7-A3DA-FF63A55EAFA3}" dt="2021-09-21T11:08:45.099" v="45" actId="20577"/>
          <ac:spMkLst>
            <pc:docMk/>
            <pc:sldMk cId="1972075379" sldId="579"/>
            <ac:spMk id="46" creationId="{F54F07ED-8B66-4FB3-B9ED-20C6A6FEE49C}"/>
          </ac:spMkLst>
        </pc:spChg>
      </pc:sldChg>
      <pc:sldChg chg="modSp mod">
        <pc:chgData name="Steve McCormack" userId="a36034f6-e157-44c0-92e0-583c4185333c" providerId="ADAL" clId="{A60C1CD2-E70A-4AA7-A3DA-FF63A55EAFA3}" dt="2021-09-21T11:08:22.769" v="42" actId="6549"/>
        <pc:sldMkLst>
          <pc:docMk/>
          <pc:sldMk cId="717258061" sldId="580"/>
        </pc:sldMkLst>
        <pc:spChg chg="mod">
          <ac:chgData name="Steve McCormack" userId="a36034f6-e157-44c0-92e0-583c4185333c" providerId="ADAL" clId="{A60C1CD2-E70A-4AA7-A3DA-FF63A55EAFA3}" dt="2021-09-21T11:08:22.769" v="42" actId="6549"/>
          <ac:spMkLst>
            <pc:docMk/>
            <pc:sldMk cId="717258061" sldId="580"/>
            <ac:spMk id="2" creationId="{23A84928-1FCA-4634-9C2E-8162352F2955}"/>
          </ac:spMkLst>
        </pc:spChg>
      </pc:sldChg>
      <pc:sldChg chg="modSp mod">
        <pc:chgData name="Steve McCormack" userId="a36034f6-e157-44c0-92e0-583c4185333c" providerId="ADAL" clId="{A60C1CD2-E70A-4AA7-A3DA-FF63A55EAFA3}" dt="2021-09-21T11:16:27.339" v="77" actId="6549"/>
        <pc:sldMkLst>
          <pc:docMk/>
          <pc:sldMk cId="3647766885" sldId="599"/>
        </pc:sldMkLst>
        <pc:spChg chg="mod">
          <ac:chgData name="Steve McCormack" userId="a36034f6-e157-44c0-92e0-583c4185333c" providerId="ADAL" clId="{A60C1CD2-E70A-4AA7-A3DA-FF63A55EAFA3}" dt="2021-09-21T11:16:27.339" v="77" actId="6549"/>
          <ac:spMkLst>
            <pc:docMk/>
            <pc:sldMk cId="3647766885" sldId="599"/>
            <ac:spMk id="2" creationId="{468AD34D-48AC-4C34-99A5-DF560A5DFC10}"/>
          </ac:spMkLst>
        </pc:spChg>
      </pc:sldChg>
      <pc:sldChg chg="modSp mod">
        <pc:chgData name="Steve McCormack" userId="a36034f6-e157-44c0-92e0-583c4185333c" providerId="ADAL" clId="{A60C1CD2-E70A-4AA7-A3DA-FF63A55EAFA3}" dt="2021-09-21T11:16:13.692" v="73" actId="6549"/>
        <pc:sldMkLst>
          <pc:docMk/>
          <pc:sldMk cId="186735210" sldId="620"/>
        </pc:sldMkLst>
        <pc:spChg chg="mod">
          <ac:chgData name="Steve McCormack" userId="a36034f6-e157-44c0-92e0-583c4185333c" providerId="ADAL" clId="{A60C1CD2-E70A-4AA7-A3DA-FF63A55EAFA3}" dt="2021-09-21T11:16:13.692" v="73" actId="6549"/>
          <ac:spMkLst>
            <pc:docMk/>
            <pc:sldMk cId="186735210" sldId="620"/>
            <ac:spMk id="2" creationId="{468AD34D-48AC-4C34-99A5-DF560A5DFC10}"/>
          </ac:spMkLst>
        </pc:spChg>
      </pc:sldChg>
      <pc:sldChg chg="modSp mod">
        <pc:chgData name="Steve McCormack" userId="a36034f6-e157-44c0-92e0-583c4185333c" providerId="ADAL" clId="{A60C1CD2-E70A-4AA7-A3DA-FF63A55EAFA3}" dt="2021-09-21T11:16:17.613" v="75" actId="6549"/>
        <pc:sldMkLst>
          <pc:docMk/>
          <pc:sldMk cId="2098571705" sldId="621"/>
        </pc:sldMkLst>
        <pc:spChg chg="mod">
          <ac:chgData name="Steve McCormack" userId="a36034f6-e157-44c0-92e0-583c4185333c" providerId="ADAL" clId="{A60C1CD2-E70A-4AA7-A3DA-FF63A55EAFA3}" dt="2021-09-21T11:16:17.613" v="75" actId="6549"/>
          <ac:spMkLst>
            <pc:docMk/>
            <pc:sldMk cId="2098571705" sldId="621"/>
            <ac:spMk id="2" creationId="{468AD34D-48AC-4C34-99A5-DF560A5DFC10}"/>
          </ac:spMkLst>
        </pc:spChg>
      </pc:sldChg>
      <pc:sldChg chg="modSp mod">
        <pc:chgData name="Steve McCormack" userId="a36034f6-e157-44c0-92e0-583c4185333c" providerId="ADAL" clId="{A60C1CD2-E70A-4AA7-A3DA-FF63A55EAFA3}" dt="2021-09-21T11:08:37.259" v="44" actId="20577"/>
        <pc:sldMkLst>
          <pc:docMk/>
          <pc:sldMk cId="3615235818" sldId="639"/>
        </pc:sldMkLst>
        <pc:spChg chg="mod">
          <ac:chgData name="Steve McCormack" userId="a36034f6-e157-44c0-92e0-583c4185333c" providerId="ADAL" clId="{A60C1CD2-E70A-4AA7-A3DA-FF63A55EAFA3}" dt="2021-09-21T11:08:37.259" v="44" actId="20577"/>
          <ac:spMkLst>
            <pc:docMk/>
            <pc:sldMk cId="3615235818" sldId="639"/>
            <ac:spMk id="2" creationId="{23A84928-1FCA-4634-9C2E-8162352F2955}"/>
          </ac:spMkLst>
        </pc:spChg>
      </pc:sldChg>
      <pc:sldChg chg="modSp mod">
        <pc:chgData name="Steve McCormack" userId="a36034f6-e157-44c0-92e0-583c4185333c" providerId="ADAL" clId="{A60C1CD2-E70A-4AA7-A3DA-FF63A55EAFA3}" dt="2021-09-21T11:08:56.412" v="47" actId="6549"/>
        <pc:sldMkLst>
          <pc:docMk/>
          <pc:sldMk cId="2724188383" sldId="640"/>
        </pc:sldMkLst>
        <pc:spChg chg="mod">
          <ac:chgData name="Steve McCormack" userId="a36034f6-e157-44c0-92e0-583c4185333c" providerId="ADAL" clId="{A60C1CD2-E70A-4AA7-A3DA-FF63A55EAFA3}" dt="2021-09-21T11:08:52.219" v="46" actId="6549"/>
          <ac:spMkLst>
            <pc:docMk/>
            <pc:sldMk cId="2724188383" sldId="640"/>
            <ac:spMk id="2" creationId="{23A84928-1FCA-4634-9C2E-8162352F2955}"/>
          </ac:spMkLst>
        </pc:spChg>
        <pc:spChg chg="mod">
          <ac:chgData name="Steve McCormack" userId="a36034f6-e157-44c0-92e0-583c4185333c" providerId="ADAL" clId="{A60C1CD2-E70A-4AA7-A3DA-FF63A55EAFA3}" dt="2021-09-21T11:08:56.412" v="47" actId="6549"/>
          <ac:spMkLst>
            <pc:docMk/>
            <pc:sldMk cId="2724188383" sldId="640"/>
            <ac:spMk id="5" creationId="{D45D56EA-20CD-40A0-8D00-CB84898719D5}"/>
          </ac:spMkLst>
        </pc:spChg>
      </pc:sldChg>
      <pc:sldChg chg="modSp mod">
        <pc:chgData name="Steve McCormack" userId="a36034f6-e157-44c0-92e0-583c4185333c" providerId="ADAL" clId="{A60C1CD2-E70A-4AA7-A3DA-FF63A55EAFA3}" dt="2021-09-21T11:13:17.500" v="50" actId="6549"/>
        <pc:sldMkLst>
          <pc:docMk/>
          <pc:sldMk cId="224720728" sldId="641"/>
        </pc:sldMkLst>
        <pc:spChg chg="mod">
          <ac:chgData name="Steve McCormack" userId="a36034f6-e157-44c0-92e0-583c4185333c" providerId="ADAL" clId="{A60C1CD2-E70A-4AA7-A3DA-FF63A55EAFA3}" dt="2021-09-21T11:13:17.500" v="50" actId="6549"/>
          <ac:spMkLst>
            <pc:docMk/>
            <pc:sldMk cId="224720728" sldId="641"/>
            <ac:spMk id="2" creationId="{23A84928-1FCA-4634-9C2E-8162352F2955}"/>
          </ac:spMkLst>
        </pc:spChg>
      </pc:sldChg>
      <pc:sldChg chg="modSp mod">
        <pc:chgData name="Steve McCormack" userId="a36034f6-e157-44c0-92e0-583c4185333c" providerId="ADAL" clId="{A60C1CD2-E70A-4AA7-A3DA-FF63A55EAFA3}" dt="2021-09-21T11:13:34.524" v="52" actId="20577"/>
        <pc:sldMkLst>
          <pc:docMk/>
          <pc:sldMk cId="4188761299" sldId="642"/>
        </pc:sldMkLst>
        <pc:spChg chg="mod">
          <ac:chgData name="Steve McCormack" userId="a36034f6-e157-44c0-92e0-583c4185333c" providerId="ADAL" clId="{A60C1CD2-E70A-4AA7-A3DA-FF63A55EAFA3}" dt="2021-09-21T11:13:34.524" v="52" actId="20577"/>
          <ac:spMkLst>
            <pc:docMk/>
            <pc:sldMk cId="4188761299" sldId="642"/>
            <ac:spMk id="2" creationId="{23A84928-1FCA-4634-9C2E-8162352F2955}"/>
          </ac:spMkLst>
        </pc:spChg>
      </pc:sldChg>
      <pc:sldChg chg="modSp mod">
        <pc:chgData name="Steve McCormack" userId="a36034f6-e157-44c0-92e0-583c4185333c" providerId="ADAL" clId="{A60C1CD2-E70A-4AA7-A3DA-FF63A55EAFA3}" dt="2021-09-21T11:14:24.685" v="55" actId="6549"/>
        <pc:sldMkLst>
          <pc:docMk/>
          <pc:sldMk cId="2592590297" sldId="643"/>
        </pc:sldMkLst>
        <pc:spChg chg="mod">
          <ac:chgData name="Steve McCormack" userId="a36034f6-e157-44c0-92e0-583c4185333c" providerId="ADAL" clId="{A60C1CD2-E70A-4AA7-A3DA-FF63A55EAFA3}" dt="2021-09-21T11:14:24.685" v="55" actId="6549"/>
          <ac:spMkLst>
            <pc:docMk/>
            <pc:sldMk cId="2592590297" sldId="643"/>
            <ac:spMk id="2" creationId="{23A84928-1FCA-4634-9C2E-8162352F2955}"/>
          </ac:spMkLst>
        </pc:spChg>
      </pc:sldChg>
      <pc:sldChg chg="modSp mod">
        <pc:chgData name="Steve McCormack" userId="a36034f6-e157-44c0-92e0-583c4185333c" providerId="ADAL" clId="{A60C1CD2-E70A-4AA7-A3DA-FF63A55EAFA3}" dt="2021-09-21T11:14:43.340" v="58" actId="6549"/>
        <pc:sldMkLst>
          <pc:docMk/>
          <pc:sldMk cId="4291291758" sldId="644"/>
        </pc:sldMkLst>
        <pc:spChg chg="mod">
          <ac:chgData name="Steve McCormack" userId="a36034f6-e157-44c0-92e0-583c4185333c" providerId="ADAL" clId="{A60C1CD2-E70A-4AA7-A3DA-FF63A55EAFA3}" dt="2021-09-21T11:14:43.340" v="58" actId="6549"/>
          <ac:spMkLst>
            <pc:docMk/>
            <pc:sldMk cId="4291291758" sldId="644"/>
            <ac:spMk id="2" creationId="{23A84928-1FCA-4634-9C2E-8162352F2955}"/>
          </ac:spMkLst>
        </pc:spChg>
      </pc:sldChg>
      <pc:sldChg chg="modSp mod">
        <pc:chgData name="Steve McCormack" userId="a36034f6-e157-44c0-92e0-583c4185333c" providerId="ADAL" clId="{A60C1CD2-E70A-4AA7-A3DA-FF63A55EAFA3}" dt="2021-09-21T11:15:10.621" v="61" actId="20577"/>
        <pc:sldMkLst>
          <pc:docMk/>
          <pc:sldMk cId="530741437" sldId="645"/>
        </pc:sldMkLst>
        <pc:spChg chg="mod">
          <ac:chgData name="Steve McCormack" userId="a36034f6-e157-44c0-92e0-583c4185333c" providerId="ADAL" clId="{A60C1CD2-E70A-4AA7-A3DA-FF63A55EAFA3}" dt="2021-09-21T11:15:10.621" v="61" actId="20577"/>
          <ac:spMkLst>
            <pc:docMk/>
            <pc:sldMk cId="530741437" sldId="645"/>
            <ac:spMk id="2" creationId="{23A84928-1FCA-4634-9C2E-8162352F2955}"/>
          </ac:spMkLst>
        </pc:spChg>
        <pc:spChg chg="mod">
          <ac:chgData name="Steve McCormack" userId="a36034f6-e157-44c0-92e0-583c4185333c" providerId="ADAL" clId="{A60C1CD2-E70A-4AA7-A3DA-FF63A55EAFA3}" dt="2021-09-21T11:15:06.765" v="60" actId="6549"/>
          <ac:spMkLst>
            <pc:docMk/>
            <pc:sldMk cId="530741437" sldId="645"/>
            <ac:spMk id="5" creationId="{BCD59B14-8866-40F5-A671-1EDBFF43017C}"/>
          </ac:spMkLst>
        </pc:spChg>
      </pc:sldChg>
      <pc:sldChg chg="modSp mod">
        <pc:chgData name="Steve McCormack" userId="a36034f6-e157-44c0-92e0-583c4185333c" providerId="ADAL" clId="{A60C1CD2-E70A-4AA7-A3DA-FF63A55EAFA3}" dt="2021-09-21T11:15:29.789" v="64" actId="20577"/>
        <pc:sldMkLst>
          <pc:docMk/>
          <pc:sldMk cId="234035764" sldId="646"/>
        </pc:sldMkLst>
        <pc:spChg chg="mod">
          <ac:chgData name="Steve McCormack" userId="a36034f6-e157-44c0-92e0-583c4185333c" providerId="ADAL" clId="{A60C1CD2-E70A-4AA7-A3DA-FF63A55EAFA3}" dt="2021-09-21T11:15:29.789" v="64" actId="20577"/>
          <ac:spMkLst>
            <pc:docMk/>
            <pc:sldMk cId="234035764" sldId="646"/>
            <ac:spMk id="2" creationId="{23A84928-1FCA-4634-9C2E-8162352F2955}"/>
          </ac:spMkLst>
        </pc:spChg>
      </pc:sldChg>
      <pc:sldChg chg="modSp mod">
        <pc:chgData name="Steve McCormack" userId="a36034f6-e157-44c0-92e0-583c4185333c" providerId="ADAL" clId="{A60C1CD2-E70A-4AA7-A3DA-FF63A55EAFA3}" dt="2021-09-21T11:15:44.557" v="66" actId="20577"/>
        <pc:sldMkLst>
          <pc:docMk/>
          <pc:sldMk cId="1013823263" sldId="647"/>
        </pc:sldMkLst>
        <pc:spChg chg="mod">
          <ac:chgData name="Steve McCormack" userId="a36034f6-e157-44c0-92e0-583c4185333c" providerId="ADAL" clId="{A60C1CD2-E70A-4AA7-A3DA-FF63A55EAFA3}" dt="2021-09-21T11:15:44.557" v="66" actId="20577"/>
          <ac:spMkLst>
            <pc:docMk/>
            <pc:sldMk cId="1013823263" sldId="647"/>
            <ac:spMk id="2" creationId="{23A84928-1FCA-4634-9C2E-8162352F2955}"/>
          </ac:spMkLst>
        </pc:spChg>
      </pc:sldChg>
      <pc:sldChg chg="modSp mod">
        <pc:chgData name="Steve McCormack" userId="a36034f6-e157-44c0-92e0-583c4185333c" providerId="ADAL" clId="{A60C1CD2-E70A-4AA7-A3DA-FF63A55EAFA3}" dt="2021-09-21T11:08:29.197" v="43" actId="20577"/>
        <pc:sldMkLst>
          <pc:docMk/>
          <pc:sldMk cId="2269661032" sldId="648"/>
        </pc:sldMkLst>
        <pc:spChg chg="mod">
          <ac:chgData name="Steve McCormack" userId="a36034f6-e157-44c0-92e0-583c4185333c" providerId="ADAL" clId="{A60C1CD2-E70A-4AA7-A3DA-FF63A55EAFA3}" dt="2021-09-21T11:08:29.197" v="43" actId="20577"/>
          <ac:spMkLst>
            <pc:docMk/>
            <pc:sldMk cId="2269661032" sldId="648"/>
            <ac:spMk id="46" creationId="{F54F07ED-8B66-4FB3-B9ED-20C6A6FEE49C}"/>
          </ac:spMkLst>
        </pc:spChg>
      </pc:sldChg>
      <pc:sldChg chg="modSp mod">
        <pc:chgData name="Steve McCormack" userId="a36034f6-e157-44c0-92e0-583c4185333c" providerId="ADAL" clId="{A60C1CD2-E70A-4AA7-A3DA-FF63A55EAFA3}" dt="2021-09-21T11:09:26.589" v="49" actId="20577"/>
        <pc:sldMkLst>
          <pc:docMk/>
          <pc:sldMk cId="4031013662" sldId="649"/>
        </pc:sldMkLst>
        <pc:spChg chg="mod">
          <ac:chgData name="Steve McCormack" userId="a36034f6-e157-44c0-92e0-583c4185333c" providerId="ADAL" clId="{A60C1CD2-E70A-4AA7-A3DA-FF63A55EAFA3}" dt="2021-09-21T11:09:16.300" v="48" actId="6549"/>
          <ac:spMkLst>
            <pc:docMk/>
            <pc:sldMk cId="4031013662" sldId="649"/>
            <ac:spMk id="6" creationId="{7B7908E0-77D7-4EFF-B0CE-A7C2007C6D38}"/>
          </ac:spMkLst>
        </pc:spChg>
        <pc:spChg chg="mod">
          <ac:chgData name="Steve McCormack" userId="a36034f6-e157-44c0-92e0-583c4185333c" providerId="ADAL" clId="{A60C1CD2-E70A-4AA7-A3DA-FF63A55EAFA3}" dt="2021-09-21T11:09:26.589" v="49" actId="20577"/>
          <ac:spMkLst>
            <pc:docMk/>
            <pc:sldMk cId="4031013662" sldId="649"/>
            <ac:spMk id="46" creationId="{F54F07ED-8B66-4FB3-B9ED-20C6A6FEE49C}"/>
          </ac:spMkLst>
        </pc:spChg>
      </pc:sldChg>
      <pc:sldChg chg="modSp mod">
        <pc:chgData name="Steve McCormack" userId="a36034f6-e157-44c0-92e0-583c4185333c" providerId="ADAL" clId="{A60C1CD2-E70A-4AA7-A3DA-FF63A55EAFA3}" dt="2021-09-21T11:13:28.924" v="51" actId="20577"/>
        <pc:sldMkLst>
          <pc:docMk/>
          <pc:sldMk cId="403379926" sldId="650"/>
        </pc:sldMkLst>
        <pc:spChg chg="mod">
          <ac:chgData name="Steve McCormack" userId="a36034f6-e157-44c0-92e0-583c4185333c" providerId="ADAL" clId="{A60C1CD2-E70A-4AA7-A3DA-FF63A55EAFA3}" dt="2021-09-21T11:13:28.924" v="51" actId="20577"/>
          <ac:spMkLst>
            <pc:docMk/>
            <pc:sldMk cId="403379926" sldId="650"/>
            <ac:spMk id="46" creationId="{F54F07ED-8B66-4FB3-B9ED-20C6A6FEE49C}"/>
          </ac:spMkLst>
        </pc:spChg>
      </pc:sldChg>
      <pc:sldChg chg="modSp mod">
        <pc:chgData name="Steve McCormack" userId="a36034f6-e157-44c0-92e0-583c4185333c" providerId="ADAL" clId="{A60C1CD2-E70A-4AA7-A3DA-FF63A55EAFA3}" dt="2021-09-21T11:13:57.179" v="54" actId="120"/>
        <pc:sldMkLst>
          <pc:docMk/>
          <pc:sldMk cId="1906965081" sldId="651"/>
        </pc:sldMkLst>
        <pc:spChg chg="mod">
          <ac:chgData name="Steve McCormack" userId="a36034f6-e157-44c0-92e0-583c4185333c" providerId="ADAL" clId="{A60C1CD2-E70A-4AA7-A3DA-FF63A55EAFA3}" dt="2021-09-21T11:13:57.179" v="54" actId="120"/>
          <ac:spMkLst>
            <pc:docMk/>
            <pc:sldMk cId="1906965081" sldId="651"/>
            <ac:spMk id="17" creationId="{6649797A-6D84-49AE-A593-612944B4AADB}"/>
          </ac:spMkLst>
        </pc:spChg>
        <pc:spChg chg="mod">
          <ac:chgData name="Steve McCormack" userId="a36034f6-e157-44c0-92e0-583c4185333c" providerId="ADAL" clId="{A60C1CD2-E70A-4AA7-A3DA-FF63A55EAFA3}" dt="2021-09-21T11:13:40.956" v="53" actId="20577"/>
          <ac:spMkLst>
            <pc:docMk/>
            <pc:sldMk cId="1906965081" sldId="651"/>
            <ac:spMk id="46" creationId="{F54F07ED-8B66-4FB3-B9ED-20C6A6FEE49C}"/>
          </ac:spMkLst>
        </pc:spChg>
      </pc:sldChg>
      <pc:sldChg chg="modSp mod">
        <pc:chgData name="Steve McCormack" userId="a36034f6-e157-44c0-92e0-583c4185333c" providerId="ADAL" clId="{A60C1CD2-E70A-4AA7-A3DA-FF63A55EAFA3}" dt="2021-09-21T11:14:30.044" v="56" actId="6549"/>
        <pc:sldMkLst>
          <pc:docMk/>
          <pc:sldMk cId="1571221811" sldId="652"/>
        </pc:sldMkLst>
        <pc:spChg chg="mod">
          <ac:chgData name="Steve McCormack" userId="a36034f6-e157-44c0-92e0-583c4185333c" providerId="ADAL" clId="{A60C1CD2-E70A-4AA7-A3DA-FF63A55EAFA3}" dt="2021-09-21T11:14:30.044" v="56" actId="6549"/>
          <ac:spMkLst>
            <pc:docMk/>
            <pc:sldMk cId="1571221811" sldId="652"/>
            <ac:spMk id="46" creationId="{F54F07ED-8B66-4FB3-B9ED-20C6A6FEE49C}"/>
          </ac:spMkLst>
        </pc:spChg>
      </pc:sldChg>
      <pc:sldChg chg="modSp mod">
        <pc:chgData name="Steve McCormack" userId="a36034f6-e157-44c0-92e0-583c4185333c" providerId="ADAL" clId="{A60C1CD2-E70A-4AA7-A3DA-FF63A55EAFA3}" dt="2021-09-21T11:14:59.452" v="59" actId="6549"/>
        <pc:sldMkLst>
          <pc:docMk/>
          <pc:sldMk cId="1412184350" sldId="653"/>
        </pc:sldMkLst>
        <pc:spChg chg="mod">
          <ac:chgData name="Steve McCormack" userId="a36034f6-e157-44c0-92e0-583c4185333c" providerId="ADAL" clId="{A60C1CD2-E70A-4AA7-A3DA-FF63A55EAFA3}" dt="2021-09-21T11:14:59.452" v="59" actId="6549"/>
          <ac:spMkLst>
            <pc:docMk/>
            <pc:sldMk cId="1412184350" sldId="653"/>
            <ac:spMk id="46" creationId="{F54F07ED-8B66-4FB3-B9ED-20C6A6FEE49C}"/>
          </ac:spMkLst>
        </pc:spChg>
      </pc:sldChg>
      <pc:sldChg chg="modSp mod">
        <pc:chgData name="Steve McCormack" userId="a36034f6-e157-44c0-92e0-583c4185333c" providerId="ADAL" clId="{A60C1CD2-E70A-4AA7-A3DA-FF63A55EAFA3}" dt="2021-09-21T11:15:21.772" v="63" actId="20577"/>
        <pc:sldMkLst>
          <pc:docMk/>
          <pc:sldMk cId="3825845545" sldId="654"/>
        </pc:sldMkLst>
        <pc:spChg chg="mod">
          <ac:chgData name="Steve McCormack" userId="a36034f6-e157-44c0-92e0-583c4185333c" providerId="ADAL" clId="{A60C1CD2-E70A-4AA7-A3DA-FF63A55EAFA3}" dt="2021-09-21T11:15:18.204" v="62" actId="6549"/>
          <ac:spMkLst>
            <pc:docMk/>
            <pc:sldMk cId="3825845545" sldId="654"/>
            <ac:spMk id="6" creationId="{AAE25CE9-85FC-463C-B6AD-FB5E9833C2AB}"/>
          </ac:spMkLst>
        </pc:spChg>
        <pc:spChg chg="mod">
          <ac:chgData name="Steve McCormack" userId="a36034f6-e157-44c0-92e0-583c4185333c" providerId="ADAL" clId="{A60C1CD2-E70A-4AA7-A3DA-FF63A55EAFA3}" dt="2021-09-21T11:15:21.772" v="63" actId="20577"/>
          <ac:spMkLst>
            <pc:docMk/>
            <pc:sldMk cId="3825845545" sldId="654"/>
            <ac:spMk id="46" creationId="{F54F07ED-8B66-4FB3-B9ED-20C6A6FEE49C}"/>
          </ac:spMkLst>
        </pc:spChg>
      </pc:sldChg>
      <pc:sldChg chg="modSp mod">
        <pc:chgData name="Steve McCormack" userId="a36034f6-e157-44c0-92e0-583c4185333c" providerId="ADAL" clId="{A60C1CD2-E70A-4AA7-A3DA-FF63A55EAFA3}" dt="2021-09-21T11:15:33.869" v="65" actId="20577"/>
        <pc:sldMkLst>
          <pc:docMk/>
          <pc:sldMk cId="2804898816" sldId="655"/>
        </pc:sldMkLst>
        <pc:spChg chg="mod">
          <ac:chgData name="Steve McCormack" userId="a36034f6-e157-44c0-92e0-583c4185333c" providerId="ADAL" clId="{A60C1CD2-E70A-4AA7-A3DA-FF63A55EAFA3}" dt="2021-09-21T11:15:33.869" v="65" actId="20577"/>
          <ac:spMkLst>
            <pc:docMk/>
            <pc:sldMk cId="2804898816" sldId="655"/>
            <ac:spMk id="46" creationId="{F54F07ED-8B66-4FB3-B9ED-20C6A6FEE49C}"/>
          </ac:spMkLst>
        </pc:spChg>
      </pc:sldChg>
      <pc:sldChg chg="modSp mod">
        <pc:chgData name="Steve McCormack" userId="a36034f6-e157-44c0-92e0-583c4185333c" providerId="ADAL" clId="{A60C1CD2-E70A-4AA7-A3DA-FF63A55EAFA3}" dt="2021-09-21T11:15:54.077" v="69" actId="6549"/>
        <pc:sldMkLst>
          <pc:docMk/>
          <pc:sldMk cId="1121287248" sldId="656"/>
        </pc:sldMkLst>
        <pc:spChg chg="mod">
          <ac:chgData name="Steve McCormack" userId="a36034f6-e157-44c0-92e0-583c4185333c" providerId="ADAL" clId="{A60C1CD2-E70A-4AA7-A3DA-FF63A55EAFA3}" dt="2021-09-21T11:15:54.077" v="69" actId="6549"/>
          <ac:spMkLst>
            <pc:docMk/>
            <pc:sldMk cId="1121287248" sldId="656"/>
            <ac:spMk id="46" creationId="{F54F07ED-8B66-4FB3-B9ED-20C6A6FEE49C}"/>
          </ac:spMkLst>
        </pc:spChg>
      </pc:sldChg>
      <pc:sldChg chg="modSp mod">
        <pc:chgData name="Steve McCormack" userId="a36034f6-e157-44c0-92e0-583c4185333c" providerId="ADAL" clId="{A60C1CD2-E70A-4AA7-A3DA-FF63A55EAFA3}" dt="2021-09-21T11:17:07.134" v="80" actId="6549"/>
        <pc:sldMkLst>
          <pc:docMk/>
          <pc:sldMk cId="1632810118" sldId="658"/>
        </pc:sldMkLst>
        <pc:spChg chg="mod">
          <ac:chgData name="Steve McCormack" userId="a36034f6-e157-44c0-92e0-583c4185333c" providerId="ADAL" clId="{A60C1CD2-E70A-4AA7-A3DA-FF63A55EAFA3}" dt="2021-09-21T11:17:07.134" v="80" actId="6549"/>
          <ac:spMkLst>
            <pc:docMk/>
            <pc:sldMk cId="1632810118" sldId="658"/>
            <ac:spMk id="2" creationId="{2FC8153A-3089-4481-8DDB-FCA2DBF5BD26}"/>
          </ac:spMkLst>
        </pc:spChg>
      </pc:sldChg>
      <pc:sldChg chg="delCm">
        <pc:chgData name="Steve McCormack" userId="a36034f6-e157-44c0-92e0-583c4185333c" providerId="ADAL" clId="{A60C1CD2-E70A-4AA7-A3DA-FF63A55EAFA3}" dt="2021-09-21T11:16:58.168" v="78" actId="1592"/>
        <pc:sldMkLst>
          <pc:docMk/>
          <pc:sldMk cId="3778084838" sldId="659"/>
        </pc:sldMkLst>
      </pc:sldChg>
      <pc:sldChg chg="modSp mod">
        <pc:chgData name="Steve McCormack" userId="a36034f6-e157-44c0-92e0-583c4185333c" providerId="ADAL" clId="{A60C1CD2-E70A-4AA7-A3DA-FF63A55EAFA3}" dt="2021-09-21T11:14:37.772" v="57" actId="6549"/>
        <pc:sldMkLst>
          <pc:docMk/>
          <pc:sldMk cId="604802541" sldId="664"/>
        </pc:sldMkLst>
        <pc:spChg chg="mod">
          <ac:chgData name="Steve McCormack" userId="a36034f6-e157-44c0-92e0-583c4185333c" providerId="ADAL" clId="{A60C1CD2-E70A-4AA7-A3DA-FF63A55EAFA3}" dt="2021-09-21T11:14:37.772" v="57" actId="6549"/>
          <ac:spMkLst>
            <pc:docMk/>
            <pc:sldMk cId="604802541" sldId="664"/>
            <ac:spMk id="46" creationId="{F54F07ED-8B66-4FB3-B9ED-20C6A6FEE49C}"/>
          </ac:spMkLst>
        </pc:spChg>
      </pc:sldChg>
      <pc:sldChg chg="del">
        <pc:chgData name="Steve McCormack" userId="a36034f6-e157-44c0-92e0-583c4185333c" providerId="ADAL" clId="{A60C1CD2-E70A-4AA7-A3DA-FF63A55EAFA3}" dt="2021-09-21T11:17:36.419" v="81" actId="2696"/>
        <pc:sldMkLst>
          <pc:docMk/>
          <pc:sldMk cId="2153697775" sldId="667"/>
        </pc:sldMkLst>
      </pc:sldChg>
      <pc:sldChg chg="del">
        <pc:chgData name="Steve McCormack" userId="a36034f6-e157-44c0-92e0-583c4185333c" providerId="ADAL" clId="{A60C1CD2-E70A-4AA7-A3DA-FF63A55EAFA3}" dt="2021-09-21T11:17:40.205" v="82" actId="2696"/>
        <pc:sldMkLst>
          <pc:docMk/>
          <pc:sldMk cId="715774895" sldId="6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XX of the X.X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59994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perpendicular mean? What evidence do you need to be </a:t>
            </a:r>
            <a:r>
              <a:rPr lang="en-GB" sz="1200" b="1" dirty="0">
                <a:solidFill>
                  <a:srgbClr val="008080"/>
                </a:solidFill>
                <a:latin typeface="Myriad Pro"/>
              </a:rPr>
              <a:t>convinced</a:t>
            </a:r>
            <a:r>
              <a:rPr lang="en-GB" sz="1200" b="0" dirty="0">
                <a:solidFill>
                  <a:srgbClr val="008080"/>
                </a:solidFill>
                <a:latin typeface="Myriad Pro"/>
              </a:rPr>
              <a:t> two lines are perpendicular to each other?</a:t>
            </a:r>
          </a:p>
          <a:p>
            <a:pPr>
              <a:spcBef>
                <a:spcPts val="400"/>
              </a:spcBef>
              <a:spcAft>
                <a:spcPts val="400"/>
              </a:spcAft>
            </a:pPr>
            <a:r>
              <a:rPr lang="en-GB" sz="1200" b="0" dirty="0">
                <a:solidFill>
                  <a:srgbClr val="008080"/>
                </a:solidFill>
                <a:latin typeface="Myriad Pro"/>
              </a:rPr>
              <a:t>If they are not perpendicular, can you describe the relationship between the two lines another way?</a:t>
            </a:r>
          </a:p>
          <a:p>
            <a:pPr>
              <a:spcBef>
                <a:spcPts val="400"/>
              </a:spcBef>
              <a:spcAft>
                <a:spcPts val="400"/>
              </a:spcAft>
            </a:pPr>
            <a:r>
              <a:rPr lang="en-GB" sz="1200" dirty="0">
                <a:solidFill>
                  <a:srgbClr val="008080"/>
                </a:solidFill>
                <a:latin typeface="Myriad Pro"/>
              </a:rPr>
              <a:t>Complete the sentence using letter notation to identify the lines: </a:t>
            </a:r>
            <a:r>
              <a:rPr lang="en-GB" sz="1200" i="1" dirty="0">
                <a:solidFill>
                  <a:srgbClr val="008080"/>
                </a:solidFill>
                <a:latin typeface="Myriad Pro"/>
              </a:rPr>
              <a:t>“__ is perpendicular to __.” “__ is not perpendicular to __.”</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1, only one pair of lines is marked with a small square to indicate that the lines meet at a right angle and are, therefore, perpendicular. It is likely that students will identify this pair of perpendicular lines first. Asking students whether they can identify another pair may prompt them to eliminate those that they know are definitely not perpendicular and lead them to three further pairs which look like they could be, but this can only be confirmed by measuring.</a:t>
            </a:r>
          </a:p>
          <a:p>
            <a:r>
              <a:rPr lang="en-GB" dirty="0"/>
              <a:t>One pair of lines has been deliberately drawn as parallel to assess a common error, which is the confusion between parallel and perpendicular.</a:t>
            </a:r>
          </a:p>
          <a:p>
            <a:r>
              <a:rPr lang="en-GB" sz="1800" dirty="0">
                <a:effectLst/>
                <a:latin typeface="Myriad Pro"/>
                <a:ea typeface="Calibri" panose="020F0502020204030204" pitchFamily="34" charset="0"/>
                <a:cs typeface="Times New Roman" panose="02020603050405020304" pitchFamily="18" charset="0"/>
              </a:rPr>
              <a:t>This example provides an opportunity to encourage accurate language when describing geometrical properties, and students should be confident in using letters to describe lines. For example: </a:t>
            </a:r>
            <a:r>
              <a:rPr lang="en-GB" sz="1800" i="1" dirty="0">
                <a:effectLst/>
                <a:latin typeface="Myriad Pro"/>
                <a:ea typeface="Calibri" panose="020F0502020204030204" pitchFamily="34" charset="0"/>
                <a:cs typeface="Times New Roman" panose="02020603050405020304" pitchFamily="18" charset="0"/>
              </a:rPr>
              <a:t>‘AC is perpendicular to BD’ </a:t>
            </a:r>
            <a:r>
              <a:rPr lang="en-GB" sz="1800" dirty="0">
                <a:effectLst/>
                <a:latin typeface="Myriad Pro"/>
                <a:ea typeface="Calibri" panose="020F0502020204030204" pitchFamily="34" charset="0"/>
                <a:cs typeface="Times New Roman" panose="02020603050405020304" pitchFamily="18" charset="0"/>
              </a:rPr>
              <a:t>and </a:t>
            </a:r>
            <a:r>
              <a:rPr lang="en-GB" sz="1800" i="1" dirty="0">
                <a:effectLst/>
                <a:latin typeface="Myriad Pro"/>
                <a:ea typeface="Calibri" panose="020F0502020204030204" pitchFamily="34" charset="0"/>
                <a:cs typeface="Times New Roman" panose="02020603050405020304" pitchFamily="18" charset="0"/>
              </a:rPr>
              <a:t>‘AB and CD are parallel.’</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8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28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‘midpoint’ mean? How might you work out the midpoint for each of these?</a:t>
            </a:r>
          </a:p>
          <a:p>
            <a:pPr>
              <a:spcBef>
                <a:spcPts val="400"/>
              </a:spcBef>
              <a:spcAft>
                <a:spcPts val="400"/>
              </a:spcAft>
            </a:pPr>
            <a:r>
              <a:rPr lang="en-GB" sz="1200" dirty="0">
                <a:solidFill>
                  <a:srgbClr val="008080"/>
                </a:solidFill>
                <a:latin typeface="Myriad Pro"/>
              </a:rPr>
              <a:t>What does ‘bisect’ mean?</a:t>
            </a:r>
          </a:p>
          <a:p>
            <a:pPr>
              <a:spcBef>
                <a:spcPts val="400"/>
              </a:spcBef>
              <a:spcAft>
                <a:spcPts val="400"/>
              </a:spcAft>
            </a:pPr>
            <a:r>
              <a:rPr lang="en-GB" sz="1200" dirty="0">
                <a:solidFill>
                  <a:srgbClr val="008080"/>
                </a:solidFill>
                <a:latin typeface="Myriad Pro"/>
              </a:rPr>
              <a:t>Which was easiest/hardest to calculate? Why?</a:t>
            </a:r>
          </a:p>
          <a:p>
            <a:pPr>
              <a:spcBef>
                <a:spcPts val="400"/>
              </a:spcBef>
              <a:spcAft>
                <a:spcPts val="400"/>
              </a:spcAft>
            </a:pPr>
            <a:r>
              <a:rPr lang="en-GB" sz="1200" dirty="0">
                <a:solidFill>
                  <a:srgbClr val="008080"/>
                </a:solidFill>
                <a:latin typeface="Myriad Pro"/>
              </a:rPr>
              <a:t>Which was easiest/hardest to measure?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 printable version of this slide is available in the appendices; these are not drawn to scale so you may prefer to ask students to draw their own 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students are asked to find the midpoint of some line segments, which will provide an introduction to bisecting line segments. </a:t>
            </a:r>
          </a:p>
          <a:p>
            <a:pPr marL="171450" indent="-171450">
              <a:buFont typeface="Arial" panose="020B0604020202020204" pitchFamily="34" charset="0"/>
              <a:buChar char="•"/>
            </a:pPr>
            <a:r>
              <a:rPr lang="en-GB" dirty="0"/>
              <a:t>It is likely that students will notice the line segments in parts a) and b) have even measurements, which are easily halved to find the midpoint.</a:t>
            </a:r>
          </a:p>
          <a:p>
            <a:pPr marL="171450" indent="-171450">
              <a:buFont typeface="Arial" panose="020B0604020202020204" pitchFamily="34" charset="0"/>
              <a:buChar char="•"/>
            </a:pPr>
            <a:r>
              <a:rPr lang="en-GB" dirty="0"/>
              <a:t>The line segments in parts c), d) and e) need to be measured accurately in order to calculate and mark the midpoint.</a:t>
            </a:r>
          </a:p>
          <a:p>
            <a:pPr marL="171450" indent="-171450">
              <a:buFont typeface="Arial" panose="020B0604020202020204" pitchFamily="34" charset="0"/>
              <a:buChar char="•"/>
            </a:pPr>
            <a:r>
              <a:rPr lang="en-GB" dirty="0"/>
              <a:t>The line segment IJ in part e) is 73 mm long, so this may prompt discussions with students about accuracy during constructions.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22956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9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are the properties of a rhombus?</a:t>
            </a:r>
          </a:p>
          <a:p>
            <a:pPr>
              <a:spcBef>
                <a:spcPts val="400"/>
              </a:spcBef>
              <a:spcAft>
                <a:spcPts val="400"/>
              </a:spcAft>
            </a:pPr>
            <a:r>
              <a:rPr lang="en-GB" sz="1200" dirty="0">
                <a:solidFill>
                  <a:srgbClr val="008080"/>
                </a:solidFill>
                <a:latin typeface="Myriad Pro"/>
              </a:rPr>
              <a:t>What is a circle? What do you know about all of the points that make up the circumference of a circle?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gives students an opportunity to understand the strong connections between the properties of a circle, the construction of a rhombus and the properties of a rhombus, which result in the construction of a perpendicular bisector. </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Students may need some support in considering how to construct a rhombus. They should reflect on the properties of a circle that allow them to draw arc lengths, indicating all the points that are equidistant from each end of their starting line. </a:t>
            </a:r>
          </a:p>
          <a:p>
            <a:r>
              <a:rPr lang="en-GB" dirty="0"/>
              <a:t>It is likely that students will construct a range of rhombuses all with sides of 6 cm, but with diagonals of differing lengths. It is worth discussing that the length of the sides is not enough to produce congruent rhombuses, and for students to consider what information would be required for these to be constructed.</a:t>
            </a:r>
          </a:p>
          <a:p>
            <a:r>
              <a:rPr lang="en-GB" dirty="0"/>
              <a:t>Students may realise that the length of their initial line segment (which will end up being a diagonal of their rhombus) is not critical, and they could investigate the maximum and minimum lengths of the initial line segment for which a rhombus of side 6 cm could be constructed.</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409599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10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790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‘perpendicular’ mean? What does ‘bisect’ mean? What might ‘perpendicular bisector’ mean?</a:t>
            </a:r>
          </a:p>
          <a:p>
            <a:pPr>
              <a:spcBef>
                <a:spcPts val="400"/>
              </a:spcBef>
              <a:spcAft>
                <a:spcPts val="400"/>
              </a:spcAft>
            </a:pPr>
            <a:r>
              <a:rPr lang="en-GB" sz="1200" dirty="0">
                <a:solidFill>
                  <a:srgbClr val="008080"/>
                </a:solidFill>
                <a:latin typeface="Myriad Pro"/>
              </a:rPr>
              <a:t>What is the same/different about each of the diagrams?</a:t>
            </a:r>
          </a:p>
          <a:p>
            <a:pPr>
              <a:spcBef>
                <a:spcPts val="400"/>
              </a:spcBef>
              <a:spcAft>
                <a:spcPts val="400"/>
              </a:spcAft>
            </a:pPr>
            <a:r>
              <a:rPr lang="en-GB" sz="1200" dirty="0">
                <a:solidFill>
                  <a:srgbClr val="008080"/>
                </a:solidFill>
                <a:latin typeface="Myriad Pro"/>
              </a:rPr>
              <a:t>Which of these is the neatest? Which is the most efficient?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students are provided with five diagrams and asked to comment on which of them show an accurate construction of a perpendicular bisector.</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Students must apply previous learning of the key terms ‘perpendicular’ and ‘bisector’ to identify which diagrams show the perpendicular bisector of line segment AB.</a:t>
            </a:r>
          </a:p>
          <a:p>
            <a:pPr marL="171450" indent="-171450">
              <a:buFont typeface="Arial" panose="020B0604020202020204" pitchFamily="34" charset="0"/>
              <a:buChar char="•"/>
            </a:pPr>
            <a:r>
              <a:rPr lang="en-GB" dirty="0"/>
              <a:t>Part b) shows a drawing rather than a mathematical construction. Students must be aware of the difference and understand the need to leave construction markings on their diagrams to show their 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Parts a), c), d) and e) all show perpendicular bisectors of the line segment AB. These diagrams could support class discussion as to which diagram is the most efficient in terms of space: students should understand that full circles do not need to be drawn, only intersecting arcs.</a:t>
            </a:r>
          </a:p>
          <a:p>
            <a:pPr marL="171450" indent="-171450">
              <a:buFont typeface="Arial" panose="020B0604020202020204" pitchFamily="34" charset="0"/>
              <a:buChar char="•"/>
            </a:pPr>
            <a:r>
              <a:rPr lang="en-GB" dirty="0"/>
              <a:t>Students should explore how the diagrams have been constructed (with arcs of the same radius from points A and B). They may need support to notice that the radius of the arc chosen does not need to be the same length as the line segment, but that it does need to be more than half of its length. </a:t>
            </a:r>
          </a:p>
          <a:p>
            <a:pPr marL="171450" indent="-171450">
              <a:buFont typeface="Arial" panose="020B0604020202020204" pitchFamily="34" charset="0"/>
              <a:buChar char="•"/>
            </a:pPr>
            <a:r>
              <a:rPr lang="en-GB" dirty="0"/>
              <a:t>Another point of discussion might be the different rhombuses that would be created by joining the points A and B with the points formed by the intersecting arcs in each of these examples (or to the ends of the other line segment in b)). Students are likely to recognise the shapes formed by c) and d) (where the side lengths are longer than the line segment AB) as rhombuses, but may not immediately recognise the shapes formed by a), b) and e) (where the side lengths are shorter than the line segment AB) as rhombuses.  This gives an opportunity to emphasise the definition of a rhombus as any quadrilateral that has all sides of equal length.</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414300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quite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11 and 12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280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you know about isosceles triangles? How can you show this?</a:t>
            </a:r>
          </a:p>
          <a:p>
            <a:pPr>
              <a:spcBef>
                <a:spcPts val="400"/>
              </a:spcBef>
              <a:spcAft>
                <a:spcPts val="400"/>
              </a:spcAft>
            </a:pPr>
            <a:r>
              <a:rPr lang="en-GB" sz="1200" dirty="0">
                <a:solidFill>
                  <a:srgbClr val="008080"/>
                </a:solidFill>
                <a:latin typeface="Myriad Pro"/>
              </a:rPr>
              <a:t>What is an ‘altitude’?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Encourage students to use such symbols as those suggested on page 13 of the 6.4 Core Concept document, as well as written descriptions when completing </a:t>
            </a:r>
            <a:r>
              <a:rPr lang="en-GB" sz="1800" i="1" dirty="0">
                <a:effectLst/>
                <a:latin typeface="Myriad Pro"/>
                <a:ea typeface="Calibri" panose="020F0502020204030204" pitchFamily="34" charset="0"/>
                <a:cs typeface="Times New Roman" panose="02020603050405020304" pitchFamily="18" charset="0"/>
              </a:rPr>
              <a:t>Example 5</a:t>
            </a:r>
            <a:r>
              <a:rPr lang="en-GB" sz="1800" dirty="0">
                <a:effectLst/>
                <a:latin typeface="Myriad Pro"/>
                <a:ea typeface="Calibri" panose="020F0502020204030204" pitchFamily="34" charset="0"/>
                <a:cs typeface="Times New Roman" panose="02020603050405020304" pitchFamily="18" charset="0"/>
              </a:rPr>
              <a:t>.</a:t>
            </a:r>
          </a:p>
          <a:p>
            <a:pPr>
              <a:spcBef>
                <a:spcPts val="400"/>
              </a:spcBef>
              <a:spcAft>
                <a:spcPts val="400"/>
              </a:spcAft>
            </a:pPr>
            <a:r>
              <a:rPr lang="en-GB" sz="1800" dirty="0">
                <a:solidFill>
                  <a:srgbClr val="FF0000"/>
                </a:solidFill>
                <a:effectLst/>
                <a:latin typeface="Myriad Pro"/>
                <a:ea typeface="Calibri" panose="020F0502020204030204" pitchFamily="34" charset="0"/>
                <a:cs typeface="Times New Roman" panose="02020603050405020304" pitchFamily="18" charset="0"/>
              </a:rPr>
              <a:t> </a:t>
            </a:r>
            <a:endParaRPr lang="en-GB" sz="18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 </a:t>
            </a:r>
            <a:r>
              <a:rPr lang="en-GB" sz="1200" b="0" dirty="0">
                <a:solidFill>
                  <a:srgbClr val="008080"/>
                </a:solidFill>
                <a:latin typeface="Myriad Pro"/>
              </a:rPr>
              <a:t>A printable version of examples 5 and 6 is available in the appendices.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76045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99966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13 of the 6.4 Core Concept document. Relevant vocabulary, including a definition for the term ‘altitude’ can be found </a:t>
            </a:r>
            <a:r>
              <a:rPr lang="en-GB" sz="1200" b="0">
                <a:solidFill>
                  <a:srgbClr val="008080"/>
                </a:solidFill>
                <a:latin typeface="Myriad Pro"/>
              </a:rPr>
              <a:t>on slide 39.</a:t>
            </a: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2325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see two lines that bisect each other at right angles?</a:t>
            </a:r>
          </a:p>
          <a:p>
            <a:pPr>
              <a:spcBef>
                <a:spcPts val="400"/>
              </a:spcBef>
              <a:spcAft>
                <a:spcPts val="400"/>
              </a:spcAft>
            </a:pPr>
            <a:r>
              <a:rPr lang="en-GB" sz="1200" b="0" dirty="0">
                <a:solidFill>
                  <a:srgbClr val="008080"/>
                </a:solidFill>
                <a:latin typeface="Myriad Pro"/>
              </a:rPr>
              <a:t>Can you see an angle that has been bisected? And another, and another, …?</a:t>
            </a:r>
          </a:p>
          <a:p>
            <a:pPr>
              <a:spcBef>
                <a:spcPts val="400"/>
              </a:spcBef>
              <a:spcAft>
                <a:spcPts val="400"/>
              </a:spcAft>
            </a:pPr>
            <a:r>
              <a:rPr lang="en-GB" sz="1200" b="0" dirty="0">
                <a:solidFill>
                  <a:srgbClr val="008080"/>
                </a:solidFill>
                <a:latin typeface="Myriad Pro"/>
              </a:rPr>
              <a:t>What shape have you made? What do you know about that shape?</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 representation in page 13 of the 6.4 Core Concept document (a rhombus with all its properties indicated) is a key image. </a:t>
            </a:r>
            <a:r>
              <a:rPr lang="en-GB" sz="1800" dirty="0">
                <a:solidFill>
                  <a:srgbClr val="000000"/>
                </a:solidFill>
                <a:effectLst/>
                <a:latin typeface="Myriad Pro"/>
                <a:ea typeface="Calibri" panose="020F0502020204030204" pitchFamily="34" charset="0"/>
                <a:cs typeface="Arial" panose="020B0604020202020204" pitchFamily="34" charset="0"/>
              </a:rPr>
              <a:t>Once students have constructed this, it will be important to discuss the relationships embedded in this diagram, so that all students appreciate them. You could offer prompts, such as those suggested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For a deep and connected understanding of the ruler and compass constructions, students could imagine a rhombus and construct the part of it that will produce the required construction. For example, if required to construct a perpendicular bisector to the line AB, encourage students to imagine the line AB as being a diagonal of a rhombus and then proceed to draw the rhombus (or part thereof).</a:t>
            </a: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A printable version of examples 5 and 6 is available in the appendices.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47406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13 and 14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77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representation relates to Example 6, and can be found on pages 13 and 14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08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can you construct a rhombus? What properties of circles are you using?</a:t>
            </a:r>
          </a:p>
          <a:p>
            <a:pPr>
              <a:spcBef>
                <a:spcPts val="400"/>
              </a:spcBef>
              <a:spcAft>
                <a:spcPts val="400"/>
              </a:spcAft>
            </a:pPr>
            <a:r>
              <a:rPr lang="en-GB" sz="1200" dirty="0">
                <a:solidFill>
                  <a:srgbClr val="008080"/>
                </a:solidFill>
                <a:latin typeface="Myriad Pro"/>
              </a:rPr>
              <a:t>What do you notice about the diagonal you have drawn?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A key aspect of </a:t>
            </a:r>
            <a:r>
              <a:rPr lang="en-GB" sz="1800" i="1" dirty="0">
                <a:solidFill>
                  <a:srgbClr val="000000"/>
                </a:solidFill>
                <a:effectLst/>
                <a:latin typeface="Myriad Pro"/>
                <a:ea typeface="Calibri" panose="020F0502020204030204" pitchFamily="34" charset="0"/>
                <a:cs typeface="Arial" panose="020B0604020202020204" pitchFamily="34" charset="0"/>
              </a:rPr>
              <a:t>Example 7</a:t>
            </a:r>
            <a:r>
              <a:rPr lang="en-GB" sz="1800" dirty="0">
                <a:solidFill>
                  <a:srgbClr val="000000"/>
                </a:solidFill>
                <a:effectLst/>
                <a:latin typeface="Myriad Pro"/>
                <a:ea typeface="Calibri" panose="020F0502020204030204" pitchFamily="34" charset="0"/>
                <a:cs typeface="Arial" panose="020B0604020202020204" pitchFamily="34" charset="0"/>
              </a:rPr>
              <a:t> is to support students in visualising the construction of a rhombus around any line AB, and to know that this will result in obtaining the perpendicular bisector of AB by identifying</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a:solidFill>
                  <a:srgbClr val="000000"/>
                </a:solidFill>
                <a:effectLst/>
                <a:latin typeface="Myriad Pro"/>
                <a:ea typeface="Calibri" panose="020F0502020204030204" pitchFamily="34" charset="0"/>
                <a:cs typeface="Arial" panose="020B0604020202020204" pitchFamily="34" charset="0"/>
              </a:rPr>
              <a:t>the other diagonal. Having such an image in their mind when producing any of the constructions will support students in seeing the geometrical properties on which the constructions are based, and guard against using a set of routines with no understanding.</a:t>
            </a:r>
          </a:p>
          <a:p>
            <a:r>
              <a:rPr lang="en-GB" sz="1800" dirty="0">
                <a:effectLst/>
                <a:latin typeface="Myriad Pro"/>
                <a:ea typeface="Calibri" panose="020F0502020204030204" pitchFamily="34" charset="0"/>
                <a:cs typeface="Times New Roman" panose="02020603050405020304" pitchFamily="18" charset="0"/>
              </a:rPr>
              <a:t>It will be important to discuss with students what the minimum number of construction lines is for this to be possible. This will support them in being as efficient as possible.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70541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647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Will all of your arcs intersect?</a:t>
            </a:r>
          </a:p>
          <a:p>
            <a:pPr>
              <a:spcBef>
                <a:spcPts val="400"/>
              </a:spcBef>
              <a:spcAft>
                <a:spcPts val="400"/>
              </a:spcAft>
            </a:pPr>
            <a:r>
              <a:rPr lang="en-GB" sz="1200" dirty="0">
                <a:solidFill>
                  <a:srgbClr val="008080"/>
                </a:solidFill>
                <a:latin typeface="Myriad Pro"/>
              </a:rPr>
              <a:t>What is the minimum arc length you need? What is the maximum arc length that is practical to use?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8</a:t>
            </a:r>
            <a:r>
              <a:rPr lang="en-GB" sz="1800" dirty="0">
                <a:effectLst/>
                <a:latin typeface="Myriad Pro"/>
                <a:ea typeface="Calibri" panose="020F0502020204030204" pitchFamily="34" charset="0"/>
                <a:cs typeface="Times New Roman" panose="02020603050405020304" pitchFamily="18" charset="0"/>
              </a:rPr>
              <a:t>, students must decide which of the four options could result in the construction of the perpendicular bisector of the line segment AB. The size of the arcs has been carefully chosen to prompt students to consider which would intersect both above and below the line segment AB and allow an accurate construction of the perpendicular bisector.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In part (</a:t>
            </a:r>
            <a:r>
              <a:rPr lang="en-GB" sz="1800" dirty="0" err="1">
                <a:effectLst/>
                <a:latin typeface="Myriad Pro"/>
                <a:ea typeface="Calibri" panose="020F0502020204030204" pitchFamily="34" charset="0"/>
                <a:cs typeface="Times New Roman" panose="02020603050405020304" pitchFamily="18" charset="0"/>
              </a:rPr>
              <a:t>i</a:t>
            </a:r>
            <a:r>
              <a:rPr lang="en-GB" sz="1800" dirty="0">
                <a:effectLst/>
                <a:latin typeface="Myriad Pro"/>
                <a:ea typeface="Calibri" panose="020F0502020204030204" pitchFamily="34" charset="0"/>
                <a:cs typeface="Times New Roman" panose="02020603050405020304" pitchFamily="18" charset="0"/>
              </a:rPr>
              <a:t>), arcs of 3 cm would not intersect.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In part (ii), the arcs of 4 cm would only bisect the line segment at the midpoint.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Parts (iii) and (iv) could both be used, but arcs of 8 cm – part (iv) – are unnecessarily large.</a:t>
            </a:r>
          </a:p>
          <a:p>
            <a:r>
              <a:rPr lang="en-GB" sz="1800" dirty="0">
                <a:effectLst/>
                <a:latin typeface="Myriad Pro"/>
                <a:ea typeface="Calibri" panose="020F0502020204030204" pitchFamily="34" charset="0"/>
                <a:cs typeface="Times New Roman" panose="02020603050405020304" pitchFamily="18" charset="0"/>
              </a:rPr>
              <a:t>In this task, students should be initially encouraged to consider the construction conceptually, but some may need to actually construct using the options in order to fully understand which will work. Students could be asked to explore other viable options (including arcs with non-integer radii), before generalising the method in terms of the radius of the arc lengths required to construct a perpendicular bisector.</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501293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and 15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96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has this arc been completed? What do you need to do to complete it?</a:t>
            </a:r>
          </a:p>
          <a:p>
            <a:pPr>
              <a:spcBef>
                <a:spcPts val="400"/>
              </a:spcBef>
              <a:spcAft>
                <a:spcPts val="400"/>
              </a:spcAft>
            </a:pPr>
            <a:r>
              <a:rPr lang="en-GB" sz="1200" dirty="0">
                <a:solidFill>
                  <a:srgbClr val="008080"/>
                </a:solidFill>
                <a:latin typeface="Myriad Pro"/>
              </a:rPr>
              <a:t>How can you work out what distance to set your compasses at?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9</a:t>
            </a:r>
            <a:r>
              <a:rPr lang="en-GB" sz="1800" dirty="0">
                <a:effectLst/>
                <a:latin typeface="Myriad Pro"/>
                <a:ea typeface="Calibri" panose="020F0502020204030204" pitchFamily="34" charset="0"/>
                <a:cs typeface="Times New Roman" panose="02020603050405020304" pitchFamily="18" charset="0"/>
              </a:rPr>
              <a:t>, students must apply their awareness of the properties of a rhombus to complete an already started construction. They should understand that to construct a rhombus, and hence the perpendicular bisector, the arcs drawn from X and Y need to be of equal radius. Although a long arc has been drawn here that will encompass both points of intersection, students should be reminded that the arcs only need to be long enough to cross and so two smaller arcs either side of XY will suffice.</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847727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406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80810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same/different about this shape and a rhombus?</a:t>
            </a:r>
          </a:p>
          <a:p>
            <a:pPr>
              <a:spcBef>
                <a:spcPts val="400"/>
              </a:spcBef>
              <a:spcAft>
                <a:spcPts val="400"/>
              </a:spcAft>
            </a:pPr>
            <a:r>
              <a:rPr lang="en-GB" sz="1200" dirty="0">
                <a:solidFill>
                  <a:srgbClr val="008080"/>
                </a:solidFill>
                <a:latin typeface="Myriad Pro"/>
              </a:rPr>
              <a:t>Why might (a kite) have been created here? </a:t>
            </a:r>
          </a:p>
          <a:p>
            <a:pPr>
              <a:spcBef>
                <a:spcPts val="400"/>
              </a:spcBef>
              <a:spcAft>
                <a:spcPts val="400"/>
              </a:spcAft>
            </a:pPr>
            <a:r>
              <a:rPr lang="en-GB" sz="1200" dirty="0">
                <a:solidFill>
                  <a:srgbClr val="008080"/>
                </a:solidFill>
                <a:latin typeface="Myriad Pro"/>
              </a:rPr>
              <a:t>What one thing would you have to change to create a rhombus? Is there more than one answer?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10</a:t>
            </a:r>
            <a:r>
              <a:rPr lang="en-GB" sz="1800" dirty="0">
                <a:effectLst/>
                <a:latin typeface="Myriad Pro"/>
                <a:ea typeface="Calibri" panose="020F0502020204030204" pitchFamily="34" charset="0"/>
                <a:cs typeface="Times New Roman" panose="02020603050405020304" pitchFamily="18" charset="0"/>
              </a:rPr>
              <a:t> shows an incorrect construction. At first glance it may look like the perpendicular bisector has been constructed, but students should identify that the arcs drawn do not have equal radius and so a kite has been constructed instead of a rhombus. The diagonals of a kite are perpendicular but do not bisect each other, so a perpendicular bisector has not been constructed. This reinforces the need to keep the pair of compasses open to the same length in order to construct a rhombus.</a:t>
            </a:r>
          </a:p>
          <a:p>
            <a:r>
              <a:rPr lang="en-GB" sz="1800" dirty="0">
                <a:effectLst/>
                <a:latin typeface="Myriad Pro"/>
                <a:ea typeface="Calibri" panose="020F0502020204030204" pitchFamily="34" charset="0"/>
                <a:cs typeface="Times New Roman" panose="02020603050405020304" pitchFamily="18" charset="0"/>
              </a:rPr>
              <a:t>It will be important to use non-standard examples of such constructions and not to present students with only prototypical ones, where the line to be bisected is horizontal or vertical.</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2744490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6.4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6176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13 of the 6.4 Core Concept document.</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1549457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2591172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55699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6.4 Constructions can be found on page 2 of the 6.4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6.4.1 Use the properties of a circle in constructions – pages 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6.4.2 Use the properties of a rhombus in constructions – pages 5-6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6.4 Constructions can be found on page 2 of the 6.4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6.4.1 Use the properties of a circle in constructions – pages 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6.4.2 Use the properties of a rhombus in constructions – pages 5-6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354046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6 Geometry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NCETM Primary assessment materials: Year 6, page 35</a:t>
            </a:r>
          </a:p>
          <a:p>
            <a:pPr marL="228600" indent="-228600">
              <a:buAutoNum type="alphaLcParenR"/>
            </a:pPr>
            <a:r>
              <a:rPr lang="en-GB" dirty="0"/>
              <a:t>NCETM Primary assessment materials: Year 6, page 35</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XX of the X.X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3viclabl/ncetm_ks3_cc_6_4.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9.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3viclabl/ncetm_ks3_cc_6_4.pdf" TargetMode="External"/><Relationship Id="rId4" Type="http://schemas.openxmlformats.org/officeDocument/2006/relationships/hyperlink" Target="https://www.ncetm.org.uk/media/yn5peevc/ncetm_ks3_theme_6.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3viclabl/ncetm_ks3_cc_6_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1988840"/>
            <a:ext cx="6049764" cy="648071"/>
          </a:xfrm>
        </p:spPr>
        <p:txBody>
          <a:bodyPr>
            <a:normAutofit fontScale="90000"/>
          </a:bodyPr>
          <a:lstStyle/>
          <a:p>
            <a:r>
              <a:rPr lang="en-GB" dirty="0"/>
              <a:t>Constructing perpendicular bisectors using properties of rhombuses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6.4 Constructions)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7045285" y="1326995"/>
            <a:ext cx="4603626" cy="3888432"/>
          </a:xfrm>
        </p:spPr>
        <p:txBody>
          <a:bodyPr>
            <a:normAutofit/>
          </a:bodyPr>
          <a:lstStyle/>
          <a:p>
            <a:pPr marL="0" indent="0">
              <a:buNone/>
            </a:pPr>
            <a:r>
              <a:rPr lang="en-GB" sz="2800" dirty="0"/>
              <a:t>Accurately draw two right-angled triangles with sides of different lengths.</a:t>
            </a:r>
          </a:p>
          <a:p>
            <a:pPr marL="0" indent="0">
              <a:buNone/>
            </a:pPr>
            <a:r>
              <a:rPr lang="en-GB" sz="2800" dirty="0"/>
              <a:t>Compare them and describe what’s the same and what’s different about them.</a:t>
            </a:r>
          </a:p>
          <a:p>
            <a:pPr marL="0" indent="0">
              <a:buNone/>
            </a:pPr>
            <a:endParaRPr lang="en-GB" sz="2800" dirty="0"/>
          </a:p>
        </p:txBody>
      </p:sp>
      <p:sp>
        <p:nvSpPr>
          <p:cNvPr id="7" name="TextBox 6">
            <a:extLst>
              <a:ext uri="{FF2B5EF4-FFF2-40B4-BE49-F238E27FC236}">
                <a16:creationId xmlns:a16="http://schemas.microsoft.com/office/drawing/2014/main" id="{D0B7F98B-2457-47A0-AB2C-9FE64BB83C66}"/>
              </a:ext>
            </a:extLst>
          </p:cNvPr>
          <p:cNvSpPr txBox="1"/>
          <p:nvPr/>
        </p:nvSpPr>
        <p:spPr>
          <a:xfrm>
            <a:off x="6622318" y="1280474"/>
            <a:ext cx="845933" cy="523220"/>
          </a:xfrm>
          <a:prstGeom prst="rect">
            <a:avLst/>
          </a:prstGeom>
          <a:noFill/>
        </p:spPr>
        <p:txBody>
          <a:bodyPr wrap="square">
            <a:spAutoFit/>
          </a:bodyPr>
          <a:lstStyle/>
          <a:p>
            <a:pPr>
              <a:buNone/>
            </a:pPr>
            <a:r>
              <a:rPr lang="en-GB" dirty="0">
                <a:solidFill>
                  <a:srgbClr val="00628C"/>
                </a:solidFill>
              </a:rPr>
              <a:t>b)</a:t>
            </a:r>
          </a:p>
        </p:txBody>
      </p:sp>
      <p:sp>
        <p:nvSpPr>
          <p:cNvPr id="8" name="TextBox 7">
            <a:extLst>
              <a:ext uri="{FF2B5EF4-FFF2-40B4-BE49-F238E27FC236}">
                <a16:creationId xmlns:a16="http://schemas.microsoft.com/office/drawing/2014/main" id="{4FEDDFBB-37B8-4024-8AB1-736612BC6F67}"/>
              </a:ext>
            </a:extLst>
          </p:cNvPr>
          <p:cNvSpPr txBox="1"/>
          <p:nvPr/>
        </p:nvSpPr>
        <p:spPr>
          <a:xfrm>
            <a:off x="676111" y="1246660"/>
            <a:ext cx="5419889" cy="1471172"/>
          </a:xfrm>
          <a:prstGeom prst="rect">
            <a:avLst/>
          </a:prstGeom>
          <a:noFill/>
        </p:spPr>
        <p:txBody>
          <a:bodyPr wrap="square">
            <a:spAutoFit/>
          </a:bodyPr>
          <a:lstStyle/>
          <a:p>
            <a:pPr>
              <a:buNone/>
            </a:pPr>
            <a:r>
              <a:rPr lang="en-GB" dirty="0"/>
              <a:t>Which of these triangles are isosceles?</a:t>
            </a:r>
          </a:p>
          <a:p>
            <a:pPr>
              <a:buNone/>
            </a:pPr>
            <a:r>
              <a:rPr lang="en-GB" dirty="0"/>
              <a:t>Explain your decisions.</a:t>
            </a:r>
          </a:p>
        </p:txBody>
      </p:sp>
      <p:pic>
        <p:nvPicPr>
          <p:cNvPr id="9" name="Picture 8" descr="A close up of a red light&#10;&#10;Description automatically generated">
            <a:extLst>
              <a:ext uri="{FF2B5EF4-FFF2-40B4-BE49-F238E27FC236}">
                <a16:creationId xmlns:a16="http://schemas.microsoft.com/office/drawing/2014/main" id="{5FA9B76F-2A97-4F0A-994D-022D0EDB9A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70"/>
          <a:stretch/>
        </p:blipFill>
        <p:spPr bwMode="auto">
          <a:xfrm>
            <a:off x="-274638" y="2799686"/>
            <a:ext cx="7114957" cy="1719371"/>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FF4D968-A2C3-4BC4-9A42-8CDC994A46DA}"/>
              </a:ext>
            </a:extLst>
          </p:cNvPr>
          <p:cNvSpPr txBox="1"/>
          <p:nvPr/>
        </p:nvSpPr>
        <p:spPr>
          <a:xfrm>
            <a:off x="253144" y="1245141"/>
            <a:ext cx="845933" cy="523220"/>
          </a:xfrm>
          <a:prstGeom prst="rect">
            <a:avLst/>
          </a:prstGeom>
          <a:noFill/>
        </p:spPr>
        <p:txBody>
          <a:bodyPr wrap="square">
            <a:spAutoFit/>
          </a:bodyPr>
          <a:lstStyle/>
          <a:p>
            <a:pPr>
              <a:buNone/>
            </a:pPr>
            <a:r>
              <a:rPr lang="en-GB" dirty="0">
                <a:solidFill>
                  <a:srgbClr val="00628C"/>
                </a:solidFill>
              </a:rPr>
              <a:t>a)</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The accuracy required in constructions</a:t>
            </a:r>
          </a:p>
          <a:p>
            <a:pPr marL="457200" indent="-457200" fontAlgn="auto">
              <a:spcAft>
                <a:spcPts val="0"/>
              </a:spcAft>
              <a:buClrTx/>
              <a:buFont typeface="+mj-lt"/>
              <a:buAutoNum type="arabicParenR"/>
            </a:pPr>
            <a:r>
              <a:rPr lang="en-GB" dirty="0"/>
              <a:t>Using the geometric properties of circles and rhombuses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25021" y="1052736"/>
            <a:ext cx="10972800" cy="5040561"/>
          </a:xfrm>
        </p:spPr>
        <p:txBody>
          <a:bodyPr>
            <a:normAutofit lnSpcReduction="10000"/>
          </a:bodyPr>
          <a:lstStyle/>
          <a:p>
            <a:r>
              <a:rPr lang="en-GB" dirty="0"/>
              <a:t>Some students may experience difficulties surrounding the mathematical language used in this key idea. They must understand the difference between drawing a figure accurately by eye, and producing a construction based on the geometrical properties of the figure. </a:t>
            </a:r>
          </a:p>
          <a:p>
            <a:r>
              <a:rPr lang="en-GB" dirty="0"/>
              <a:t>It is possible to draw a perpendicular bisector by using a ruler to determine the midpoint of a line and a protractor (or using squared paper) to judge a right angle, but this is not what is required in this key idea. In a construction, it is geometrical properties, not measurement, which are used to produce the required result.</a:t>
            </a:r>
          </a:p>
          <a:p>
            <a:r>
              <a:rPr lang="en-GB" dirty="0"/>
              <a:t>Students should be given time to practise using construction equipment accurately. It is likely that they will not have used a pair of compasses frequently (if at all) during Key Stage 2, and so students often, initially, lack coordination. They may need support in setting up their equipment and should be encouraged to check their working, with the aim to be within ±2 mm and ±2° of the required measurements. </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25021" y="1052736"/>
            <a:ext cx="10972800" cy="4896543"/>
          </a:xfrm>
        </p:spPr>
        <p:txBody>
          <a:bodyPr>
            <a:normAutofit lnSpcReduction="10000"/>
          </a:bodyPr>
          <a:lstStyle/>
          <a:p>
            <a:r>
              <a:rPr lang="en-GB" dirty="0"/>
              <a:t>This key idea is heavily linked to the geometric properties of both circles and rhombuses. You may wish to consider your schemes of learning as to when this key idea is introduced.</a:t>
            </a:r>
          </a:p>
          <a:p>
            <a:r>
              <a:rPr lang="en-GB" dirty="0"/>
              <a:t>If there is significant time between work on the properties of 2D shapes and these constructions, then it is worthwhile revising the relevant geometric properties before you begin to introduce constructions. Students must be able to identify the geometric properties of circles and rhombuses, and understand how these properties enable key constructions.</a:t>
            </a:r>
          </a:p>
          <a:p>
            <a:r>
              <a:rPr lang="en-GB" dirty="0"/>
              <a:t>Difficulties occur for students when they are trying to memorise the various steps in the construction of circles and rhombuses, with no link to other knowledge they might have about geometrical properties. Students will be helped considerably in this if they are aware that constructing a perpendicular bisector of a line segment is not an isolated concept but linked to the properties of circles and rhombuses.</a:t>
            </a:r>
          </a:p>
        </p:txBody>
      </p:sp>
    </p:spTree>
    <p:extLst>
      <p:ext uri="{BB962C8B-B14F-4D97-AF65-F5344CB8AC3E}">
        <p14:creationId xmlns:p14="http://schemas.microsoft.com/office/powerpoint/2010/main" val="343263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key mathematical language associated with constructions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88DC2105-5886-4B8D-9120-7147947C6D37}"/>
              </a:ext>
            </a:extLst>
          </p:cNvPr>
          <p:cNvSpPr txBox="1"/>
          <p:nvPr/>
        </p:nvSpPr>
        <p:spPr>
          <a:xfrm>
            <a:off x="2927648" y="1552693"/>
            <a:ext cx="6093822" cy="904863"/>
          </a:xfrm>
          <a:prstGeom prst="rect">
            <a:avLst/>
          </a:prstGeom>
          <a:noFill/>
        </p:spPr>
        <p:txBody>
          <a:bodyPr wrap="square">
            <a:spAutoFit/>
          </a:bodyPr>
          <a:lstStyle/>
          <a:p>
            <a:pPr algn="ctr">
              <a:buNone/>
            </a:pPr>
            <a:r>
              <a:rPr lang="en-GB" sz="2400" dirty="0"/>
              <a:t>Which lines are perpendicular?</a:t>
            </a:r>
          </a:p>
          <a:p>
            <a:pPr algn="ctr">
              <a:buNone/>
            </a:pPr>
            <a:r>
              <a:rPr lang="en-GB" sz="2400" dirty="0"/>
              <a:t>Explain how you know.</a:t>
            </a:r>
          </a:p>
        </p:txBody>
      </p:sp>
      <p:pic>
        <p:nvPicPr>
          <p:cNvPr id="5" name="Picture 4">
            <a:extLst>
              <a:ext uri="{FF2B5EF4-FFF2-40B4-BE49-F238E27FC236}">
                <a16:creationId xmlns:a16="http://schemas.microsoft.com/office/drawing/2014/main" id="{9D1A4599-33A7-4AEC-A511-03B64D778E9E}"/>
              </a:ext>
            </a:extLst>
          </p:cNvPr>
          <p:cNvPicPr>
            <a:picLocks noChangeAspect="1"/>
          </p:cNvPicPr>
          <p:nvPr/>
        </p:nvPicPr>
        <p:blipFill rotWithShape="1">
          <a:blip r:embed="rId3">
            <a:extLst>
              <a:ext uri="{28A0092B-C50C-407E-A947-70E740481C1C}">
                <a14:useLocalDpi xmlns:a14="http://schemas.microsoft.com/office/drawing/2010/main" val="0"/>
              </a:ext>
            </a:extLst>
          </a:blip>
          <a:srcRect r="58730" b="6123"/>
          <a:stretch/>
        </p:blipFill>
        <p:spPr bwMode="auto">
          <a:xfrm>
            <a:off x="1011555" y="2708920"/>
            <a:ext cx="1783173" cy="1574481"/>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AB87E50-813F-4606-A669-A803179F882C}"/>
              </a:ext>
            </a:extLst>
          </p:cNvPr>
          <p:cNvPicPr>
            <a:picLocks noChangeAspect="1"/>
          </p:cNvPicPr>
          <p:nvPr/>
        </p:nvPicPr>
        <p:blipFill rotWithShape="1">
          <a:blip r:embed="rId4">
            <a:extLst>
              <a:ext uri="{28A0092B-C50C-407E-A947-70E740481C1C}">
                <a14:useLocalDpi xmlns:a14="http://schemas.microsoft.com/office/drawing/2010/main" val="0"/>
              </a:ext>
            </a:extLst>
          </a:blip>
          <a:srcRect l="32936" r="27778"/>
          <a:stretch/>
        </p:blipFill>
        <p:spPr bwMode="auto">
          <a:xfrm>
            <a:off x="4329789" y="2894497"/>
            <a:ext cx="1697450" cy="1203326"/>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3C39AD0-7B28-4690-ACEC-F402D1BC5078}"/>
              </a:ext>
            </a:extLst>
          </p:cNvPr>
          <p:cNvPicPr>
            <a:picLocks noChangeAspect="1"/>
          </p:cNvPicPr>
          <p:nvPr/>
        </p:nvPicPr>
        <p:blipFill rotWithShape="1">
          <a:blip r:embed="rId5">
            <a:extLst>
              <a:ext uri="{28A0092B-C50C-407E-A947-70E740481C1C}">
                <a14:useLocalDpi xmlns:a14="http://schemas.microsoft.com/office/drawing/2010/main" val="0"/>
              </a:ext>
            </a:extLst>
          </a:blip>
          <a:srcRect l="66137" b="3390"/>
          <a:stretch/>
        </p:blipFill>
        <p:spPr bwMode="auto">
          <a:xfrm>
            <a:off x="7562300" y="2845624"/>
            <a:ext cx="1463135" cy="130107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2A3F539-C35B-40AC-A6D7-4B8C77956B8D}"/>
              </a:ext>
            </a:extLst>
          </p:cNvPr>
          <p:cNvPicPr>
            <a:picLocks noChangeAspect="1"/>
          </p:cNvPicPr>
          <p:nvPr/>
        </p:nvPicPr>
        <p:blipFill rotWithShape="1">
          <a:blip r:embed="rId6">
            <a:extLst>
              <a:ext uri="{28A0092B-C50C-407E-A947-70E740481C1C}">
                <a14:useLocalDpi xmlns:a14="http://schemas.microsoft.com/office/drawing/2010/main" val="0"/>
              </a:ext>
            </a:extLst>
          </a:blip>
          <a:srcRect l="7937" r="66799" b="10266"/>
          <a:stretch/>
        </p:blipFill>
        <p:spPr bwMode="auto">
          <a:xfrm>
            <a:off x="10560496" y="2821990"/>
            <a:ext cx="1091594" cy="1348341"/>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9A90DB0-898A-4F18-9A83-490EF42B3C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1584" y="4571528"/>
            <a:ext cx="1639764" cy="1346727"/>
          </a:xfrm>
          <a:prstGeom prst="rect">
            <a:avLst/>
          </a:prstGeom>
          <a:noFill/>
          <a:ln>
            <a:noFill/>
          </a:ln>
        </p:spPr>
      </p:pic>
      <p:pic>
        <p:nvPicPr>
          <p:cNvPr id="12" name="Picture 11">
            <a:extLst>
              <a:ext uri="{FF2B5EF4-FFF2-40B4-BE49-F238E27FC236}">
                <a16:creationId xmlns:a16="http://schemas.microsoft.com/office/drawing/2014/main" id="{084FBCCE-BB1F-440C-BC3D-8537D4621CA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4286" b="3137"/>
          <a:stretch/>
        </p:blipFill>
        <p:spPr bwMode="auto">
          <a:xfrm>
            <a:off x="5337233" y="4541318"/>
            <a:ext cx="1543112" cy="1407147"/>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7284C170-1F5C-4578-ACE8-47000D63893B}"/>
              </a:ext>
            </a:extLst>
          </p:cNvPr>
          <p:cNvPicPr>
            <a:picLocks noChangeAspect="1"/>
          </p:cNvPicPr>
          <p:nvPr/>
        </p:nvPicPr>
        <p:blipFill rotWithShape="1">
          <a:blip r:embed="rId9">
            <a:extLst>
              <a:ext uri="{28A0092B-C50C-407E-A947-70E740481C1C}">
                <a14:useLocalDpi xmlns:a14="http://schemas.microsoft.com/office/drawing/2010/main" val="0"/>
              </a:ext>
            </a:extLst>
          </a:blip>
          <a:srcRect l="28907" r="30185"/>
          <a:stretch/>
        </p:blipFill>
        <p:spPr bwMode="auto">
          <a:xfrm>
            <a:off x="8226230" y="4315899"/>
            <a:ext cx="1767533" cy="1857984"/>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C75050B-FE69-4830-8C6D-63D731B5DD6A}"/>
              </a:ext>
            </a:extLst>
          </p:cNvPr>
          <p:cNvSpPr txBox="1"/>
          <p:nvPr/>
        </p:nvSpPr>
        <p:spPr>
          <a:xfrm>
            <a:off x="539910" y="2708920"/>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4" name="TextBox 13">
            <a:extLst>
              <a:ext uri="{FF2B5EF4-FFF2-40B4-BE49-F238E27FC236}">
                <a16:creationId xmlns:a16="http://schemas.microsoft.com/office/drawing/2014/main" id="{D097FFDD-3EA7-493B-9A93-54DB569E2BB6}"/>
              </a:ext>
            </a:extLst>
          </p:cNvPr>
          <p:cNvSpPr txBox="1"/>
          <p:nvPr/>
        </p:nvSpPr>
        <p:spPr>
          <a:xfrm>
            <a:off x="3991348" y="2713535"/>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15" name="TextBox 14">
            <a:extLst>
              <a:ext uri="{FF2B5EF4-FFF2-40B4-BE49-F238E27FC236}">
                <a16:creationId xmlns:a16="http://schemas.microsoft.com/office/drawing/2014/main" id="{890CE993-A88C-4673-8C33-341B0334451D}"/>
              </a:ext>
            </a:extLst>
          </p:cNvPr>
          <p:cNvSpPr txBox="1"/>
          <p:nvPr/>
        </p:nvSpPr>
        <p:spPr>
          <a:xfrm>
            <a:off x="7046532" y="2708920"/>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16" name="TextBox 15">
            <a:extLst>
              <a:ext uri="{FF2B5EF4-FFF2-40B4-BE49-F238E27FC236}">
                <a16:creationId xmlns:a16="http://schemas.microsoft.com/office/drawing/2014/main" id="{74C669A0-708F-4592-BA12-95767F5A5253}"/>
              </a:ext>
            </a:extLst>
          </p:cNvPr>
          <p:cNvSpPr txBox="1"/>
          <p:nvPr/>
        </p:nvSpPr>
        <p:spPr>
          <a:xfrm>
            <a:off x="9863509" y="2694230"/>
            <a:ext cx="458780" cy="461665"/>
          </a:xfrm>
          <a:prstGeom prst="rect">
            <a:avLst/>
          </a:prstGeom>
          <a:noFill/>
        </p:spPr>
        <p:txBody>
          <a:bodyPr wrap="none" rtlCol="0">
            <a:spAutoFit/>
          </a:bodyPr>
          <a:lstStyle/>
          <a:p>
            <a:pPr>
              <a:buNone/>
            </a:pPr>
            <a:r>
              <a:rPr lang="en-GB" sz="2400" dirty="0">
                <a:solidFill>
                  <a:srgbClr val="00628C"/>
                </a:solidFill>
              </a:rPr>
              <a:t>d)</a:t>
            </a:r>
          </a:p>
        </p:txBody>
      </p:sp>
      <p:sp>
        <p:nvSpPr>
          <p:cNvPr id="17" name="TextBox 16">
            <a:extLst>
              <a:ext uri="{FF2B5EF4-FFF2-40B4-BE49-F238E27FC236}">
                <a16:creationId xmlns:a16="http://schemas.microsoft.com/office/drawing/2014/main" id="{78147023-36E6-4584-B4BE-6FACE84A201C}"/>
              </a:ext>
            </a:extLst>
          </p:cNvPr>
          <p:cNvSpPr txBox="1"/>
          <p:nvPr/>
        </p:nvSpPr>
        <p:spPr>
          <a:xfrm>
            <a:off x="1902085" y="4437112"/>
            <a:ext cx="458780" cy="461665"/>
          </a:xfrm>
          <a:prstGeom prst="rect">
            <a:avLst/>
          </a:prstGeom>
          <a:noFill/>
        </p:spPr>
        <p:txBody>
          <a:bodyPr wrap="none" rtlCol="0">
            <a:spAutoFit/>
          </a:bodyPr>
          <a:lstStyle/>
          <a:p>
            <a:pPr>
              <a:buNone/>
            </a:pPr>
            <a:r>
              <a:rPr lang="en-GB" sz="2400" dirty="0">
                <a:solidFill>
                  <a:srgbClr val="00628C"/>
                </a:solidFill>
              </a:rPr>
              <a:t>e)</a:t>
            </a:r>
          </a:p>
        </p:txBody>
      </p:sp>
      <p:sp>
        <p:nvSpPr>
          <p:cNvPr id="18" name="TextBox 17">
            <a:extLst>
              <a:ext uri="{FF2B5EF4-FFF2-40B4-BE49-F238E27FC236}">
                <a16:creationId xmlns:a16="http://schemas.microsoft.com/office/drawing/2014/main" id="{70AF665C-44B1-4720-B525-70F22F9675FD}"/>
              </a:ext>
            </a:extLst>
          </p:cNvPr>
          <p:cNvSpPr txBox="1"/>
          <p:nvPr/>
        </p:nvSpPr>
        <p:spPr>
          <a:xfrm>
            <a:off x="4965489" y="4437111"/>
            <a:ext cx="372218" cy="461665"/>
          </a:xfrm>
          <a:prstGeom prst="rect">
            <a:avLst/>
          </a:prstGeom>
          <a:noFill/>
        </p:spPr>
        <p:txBody>
          <a:bodyPr wrap="none" rtlCol="0">
            <a:spAutoFit/>
          </a:bodyPr>
          <a:lstStyle/>
          <a:p>
            <a:pPr>
              <a:buNone/>
            </a:pPr>
            <a:r>
              <a:rPr lang="en-GB" sz="2400" dirty="0">
                <a:solidFill>
                  <a:srgbClr val="00628C"/>
                </a:solidFill>
              </a:rPr>
              <a:t>f)</a:t>
            </a:r>
          </a:p>
        </p:txBody>
      </p:sp>
      <p:sp>
        <p:nvSpPr>
          <p:cNvPr id="19" name="TextBox 18">
            <a:extLst>
              <a:ext uri="{FF2B5EF4-FFF2-40B4-BE49-F238E27FC236}">
                <a16:creationId xmlns:a16="http://schemas.microsoft.com/office/drawing/2014/main" id="{854401CE-A783-413F-A2F0-101042B13D2A}"/>
              </a:ext>
            </a:extLst>
          </p:cNvPr>
          <p:cNvSpPr txBox="1"/>
          <p:nvPr/>
        </p:nvSpPr>
        <p:spPr>
          <a:xfrm>
            <a:off x="7562300" y="4427200"/>
            <a:ext cx="458780" cy="461665"/>
          </a:xfrm>
          <a:prstGeom prst="rect">
            <a:avLst/>
          </a:prstGeom>
          <a:noFill/>
        </p:spPr>
        <p:txBody>
          <a:bodyPr wrap="none" rtlCol="0">
            <a:spAutoFit/>
          </a:bodyPr>
          <a:lstStyle/>
          <a:p>
            <a:pPr>
              <a:buNone/>
            </a:pPr>
            <a:r>
              <a:rPr lang="en-GB" sz="2400" dirty="0">
                <a:solidFill>
                  <a:srgbClr val="00628C"/>
                </a:solidFill>
              </a:rPr>
              <a:t>g)</a:t>
            </a: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key mathematical language associated with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464151" y="1741531"/>
            <a:ext cx="4248474"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confident are your students at using letter notation to describe points, lines and angles? How might this task provide an opportunity to practice this?</a:t>
            </a:r>
          </a:p>
          <a:p>
            <a:pPr marL="360000" lvl="1" fontAlgn="auto">
              <a:lnSpc>
                <a:spcPct val="100000"/>
              </a:lnSpc>
              <a:spcBef>
                <a:spcPts val="0"/>
              </a:spcBef>
              <a:spcAft>
                <a:spcPts val="1200"/>
              </a:spcAft>
              <a:buClrTx/>
            </a:pPr>
            <a:r>
              <a:rPr lang="en-GB" sz="2400" dirty="0"/>
              <a:t>What else would you hope students took away from this task?</a:t>
            </a:r>
          </a:p>
        </p:txBody>
      </p:sp>
      <p:grpSp>
        <p:nvGrpSpPr>
          <p:cNvPr id="3" name="Group 2">
            <a:extLst>
              <a:ext uri="{FF2B5EF4-FFF2-40B4-BE49-F238E27FC236}">
                <a16:creationId xmlns:a16="http://schemas.microsoft.com/office/drawing/2014/main" id="{5B6A05ED-0FC9-4B39-BBFB-6E570858DE15}"/>
              </a:ext>
            </a:extLst>
          </p:cNvPr>
          <p:cNvGrpSpPr/>
          <p:nvPr/>
        </p:nvGrpSpPr>
        <p:grpSpPr>
          <a:xfrm>
            <a:off x="479374" y="1741532"/>
            <a:ext cx="6984777" cy="3847708"/>
            <a:chOff x="479374" y="1741532"/>
            <a:chExt cx="6984777"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4" y="1741532"/>
              <a:ext cx="698477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FF71870-9C40-47EB-BC3D-80998457EB6B}"/>
                </a:ext>
              </a:extLst>
            </p:cNvPr>
            <p:cNvPicPr>
              <a:picLocks noChangeAspect="1"/>
            </p:cNvPicPr>
            <p:nvPr/>
          </p:nvPicPr>
          <p:blipFill>
            <a:blip r:embed="rId4"/>
            <a:stretch>
              <a:fillRect/>
            </a:stretch>
          </p:blipFill>
          <p:spPr>
            <a:xfrm>
              <a:off x="621852" y="3140968"/>
              <a:ext cx="6723251" cy="2114276"/>
            </a:xfrm>
            <a:prstGeom prst="rect">
              <a:avLst/>
            </a:prstGeom>
          </p:spPr>
        </p:pic>
        <p:sp>
          <p:nvSpPr>
            <p:cNvPr id="7" name="TextBox 6">
              <a:extLst>
                <a:ext uri="{FF2B5EF4-FFF2-40B4-BE49-F238E27FC236}">
                  <a16:creationId xmlns:a16="http://schemas.microsoft.com/office/drawing/2014/main" id="{9CE50B57-8448-4F39-BF1A-E8C082E7F70D}"/>
                </a:ext>
              </a:extLst>
            </p:cNvPr>
            <p:cNvSpPr txBox="1"/>
            <p:nvPr/>
          </p:nvSpPr>
          <p:spPr>
            <a:xfrm>
              <a:off x="767408" y="2010889"/>
              <a:ext cx="6093822" cy="769441"/>
            </a:xfrm>
            <a:prstGeom prst="rect">
              <a:avLst/>
            </a:prstGeom>
            <a:noFill/>
          </p:spPr>
          <p:txBody>
            <a:bodyPr wrap="square">
              <a:spAutoFit/>
            </a:bodyPr>
            <a:lstStyle/>
            <a:p>
              <a:pPr algn="ctr">
                <a:buNone/>
              </a:pPr>
              <a:r>
                <a:rPr lang="en-GB" sz="2000" dirty="0"/>
                <a:t>Which lines are perpendicular?</a:t>
              </a:r>
            </a:p>
            <a:p>
              <a:pPr algn="ctr">
                <a:buNone/>
              </a:pPr>
              <a:r>
                <a:rPr lang="en-GB" sz="2000" dirty="0"/>
                <a:t>Explain how you know.</a:t>
              </a:r>
            </a:p>
          </p:txBody>
        </p:sp>
      </p:grpSp>
    </p:spTree>
    <p:custDataLst>
      <p:tags r:id="rId1"/>
    </p:custDataLst>
    <p:extLst>
      <p:ext uri="{BB962C8B-B14F-4D97-AF65-F5344CB8AC3E}">
        <p14:creationId xmlns:p14="http://schemas.microsoft.com/office/powerpoint/2010/main" val="226966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key mathematical language associated with constructions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6EEC49E2-4893-403E-B796-A7563D1939DD}"/>
              </a:ext>
            </a:extLst>
          </p:cNvPr>
          <p:cNvSpPr txBox="1"/>
          <p:nvPr/>
        </p:nvSpPr>
        <p:spPr>
          <a:xfrm>
            <a:off x="1703512" y="1350881"/>
            <a:ext cx="8784976" cy="933589"/>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Find the midpoint of each line segment.</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Bisect each line segment and mark the midpoint with an ×.</a:t>
            </a:r>
          </a:p>
        </p:txBody>
      </p:sp>
      <p:pic>
        <p:nvPicPr>
          <p:cNvPr id="5" name="Picture 4">
            <a:extLst>
              <a:ext uri="{FF2B5EF4-FFF2-40B4-BE49-F238E27FC236}">
                <a16:creationId xmlns:a16="http://schemas.microsoft.com/office/drawing/2014/main" id="{92666533-A9D9-438E-B1BD-DD71D411BE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7084" y="3053825"/>
            <a:ext cx="3166110" cy="605790"/>
          </a:xfrm>
          <a:prstGeom prst="rect">
            <a:avLst/>
          </a:prstGeom>
          <a:noFill/>
          <a:ln>
            <a:noFill/>
          </a:ln>
        </p:spPr>
      </p:pic>
      <p:pic>
        <p:nvPicPr>
          <p:cNvPr id="3" name="Picture 2">
            <a:extLst>
              <a:ext uri="{FF2B5EF4-FFF2-40B4-BE49-F238E27FC236}">
                <a16:creationId xmlns:a16="http://schemas.microsoft.com/office/drawing/2014/main" id="{548DD1D0-1455-4E8C-8912-E35EBF47B553}"/>
              </a:ext>
            </a:extLst>
          </p:cNvPr>
          <p:cNvPicPr>
            <a:picLocks noChangeAspect="1"/>
          </p:cNvPicPr>
          <p:nvPr/>
        </p:nvPicPr>
        <p:blipFill>
          <a:blip r:embed="rId4"/>
          <a:stretch>
            <a:fillRect/>
          </a:stretch>
        </p:blipFill>
        <p:spPr>
          <a:xfrm>
            <a:off x="4513951" y="2804345"/>
            <a:ext cx="3164098" cy="1999661"/>
          </a:xfrm>
          <a:prstGeom prst="rect">
            <a:avLst/>
          </a:prstGeom>
        </p:spPr>
      </p:pic>
      <p:pic>
        <p:nvPicPr>
          <p:cNvPr id="8" name="Picture 7">
            <a:extLst>
              <a:ext uri="{FF2B5EF4-FFF2-40B4-BE49-F238E27FC236}">
                <a16:creationId xmlns:a16="http://schemas.microsoft.com/office/drawing/2014/main" id="{43997FDA-737E-41B2-9635-A44BE3D54B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00256" y="2887528"/>
            <a:ext cx="3166110" cy="579120"/>
          </a:xfrm>
          <a:prstGeom prst="rect">
            <a:avLst/>
          </a:prstGeom>
          <a:noFill/>
          <a:ln>
            <a:noFill/>
          </a:ln>
        </p:spPr>
      </p:pic>
      <p:pic>
        <p:nvPicPr>
          <p:cNvPr id="9" name="Picture 8">
            <a:extLst>
              <a:ext uri="{FF2B5EF4-FFF2-40B4-BE49-F238E27FC236}">
                <a16:creationId xmlns:a16="http://schemas.microsoft.com/office/drawing/2014/main" id="{3E366DBC-1F41-4712-8728-5E30E155268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76880" y="4506823"/>
            <a:ext cx="3166110" cy="1588770"/>
          </a:xfrm>
          <a:prstGeom prst="rect">
            <a:avLst/>
          </a:prstGeom>
          <a:noFill/>
          <a:ln>
            <a:noFill/>
          </a:ln>
        </p:spPr>
      </p:pic>
      <p:pic>
        <p:nvPicPr>
          <p:cNvPr id="10" name="Picture 9">
            <a:extLst>
              <a:ext uri="{FF2B5EF4-FFF2-40B4-BE49-F238E27FC236}">
                <a16:creationId xmlns:a16="http://schemas.microsoft.com/office/drawing/2014/main" id="{8760BBC7-5A01-4BD0-BCF7-AEDFF81081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92144" y="5286925"/>
            <a:ext cx="3166110" cy="483870"/>
          </a:xfrm>
          <a:prstGeom prst="rect">
            <a:avLst/>
          </a:prstGeom>
          <a:noFill/>
          <a:ln>
            <a:noFill/>
          </a:ln>
        </p:spPr>
      </p:pic>
      <p:sp>
        <p:nvSpPr>
          <p:cNvPr id="4" name="TextBox 3">
            <a:extLst>
              <a:ext uri="{FF2B5EF4-FFF2-40B4-BE49-F238E27FC236}">
                <a16:creationId xmlns:a16="http://schemas.microsoft.com/office/drawing/2014/main" id="{FD35BC67-FC9D-49F1-902A-65641E3DFDB6}"/>
              </a:ext>
            </a:extLst>
          </p:cNvPr>
          <p:cNvSpPr txBox="1"/>
          <p:nvPr/>
        </p:nvSpPr>
        <p:spPr>
          <a:xfrm>
            <a:off x="166854" y="2592160"/>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1" name="TextBox 10">
            <a:extLst>
              <a:ext uri="{FF2B5EF4-FFF2-40B4-BE49-F238E27FC236}">
                <a16:creationId xmlns:a16="http://schemas.microsoft.com/office/drawing/2014/main" id="{DD229676-5014-404A-ABC6-1A4F52D1CA27}"/>
              </a:ext>
            </a:extLst>
          </p:cNvPr>
          <p:cNvSpPr txBox="1"/>
          <p:nvPr/>
        </p:nvSpPr>
        <p:spPr>
          <a:xfrm>
            <a:off x="5184034" y="2592160"/>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12" name="TextBox 11">
            <a:extLst>
              <a:ext uri="{FF2B5EF4-FFF2-40B4-BE49-F238E27FC236}">
                <a16:creationId xmlns:a16="http://schemas.microsoft.com/office/drawing/2014/main" id="{EFD05073-9E19-4476-B2BC-EDCDEFDD71DB}"/>
              </a:ext>
            </a:extLst>
          </p:cNvPr>
          <p:cNvSpPr txBox="1"/>
          <p:nvPr/>
        </p:nvSpPr>
        <p:spPr>
          <a:xfrm>
            <a:off x="8931406" y="2592160"/>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13" name="TextBox 12">
            <a:extLst>
              <a:ext uri="{FF2B5EF4-FFF2-40B4-BE49-F238E27FC236}">
                <a16:creationId xmlns:a16="http://schemas.microsoft.com/office/drawing/2014/main" id="{DD1A0536-F132-4BAF-92AD-13BBAFC33FFF}"/>
              </a:ext>
            </a:extLst>
          </p:cNvPr>
          <p:cNvSpPr txBox="1"/>
          <p:nvPr/>
        </p:nvSpPr>
        <p:spPr>
          <a:xfrm>
            <a:off x="1664797" y="4275990"/>
            <a:ext cx="458780" cy="461665"/>
          </a:xfrm>
          <a:prstGeom prst="rect">
            <a:avLst/>
          </a:prstGeom>
          <a:noFill/>
        </p:spPr>
        <p:txBody>
          <a:bodyPr wrap="none" rtlCol="0">
            <a:spAutoFit/>
          </a:bodyPr>
          <a:lstStyle/>
          <a:p>
            <a:pPr>
              <a:buNone/>
            </a:pPr>
            <a:r>
              <a:rPr lang="en-GB" sz="2400" dirty="0">
                <a:solidFill>
                  <a:srgbClr val="00628C"/>
                </a:solidFill>
              </a:rPr>
              <a:t>d)</a:t>
            </a:r>
          </a:p>
        </p:txBody>
      </p:sp>
      <p:sp>
        <p:nvSpPr>
          <p:cNvPr id="14" name="TextBox 13">
            <a:extLst>
              <a:ext uri="{FF2B5EF4-FFF2-40B4-BE49-F238E27FC236}">
                <a16:creationId xmlns:a16="http://schemas.microsoft.com/office/drawing/2014/main" id="{50724DC1-E93A-4F46-81DF-ED6CE91C955D}"/>
              </a:ext>
            </a:extLst>
          </p:cNvPr>
          <p:cNvSpPr txBox="1"/>
          <p:nvPr/>
        </p:nvSpPr>
        <p:spPr>
          <a:xfrm>
            <a:off x="7162754" y="4275990"/>
            <a:ext cx="458780" cy="461665"/>
          </a:xfrm>
          <a:prstGeom prst="rect">
            <a:avLst/>
          </a:prstGeom>
          <a:noFill/>
        </p:spPr>
        <p:txBody>
          <a:bodyPr wrap="none" rtlCol="0">
            <a:spAutoFit/>
          </a:bodyPr>
          <a:lstStyle/>
          <a:p>
            <a:pPr>
              <a:buNone/>
            </a:pPr>
            <a:r>
              <a:rPr lang="en-GB" sz="2400" dirty="0">
                <a:solidFill>
                  <a:srgbClr val="00628C"/>
                </a:solidFill>
              </a:rPr>
              <a:t>e)</a:t>
            </a:r>
          </a:p>
        </p:txBody>
      </p:sp>
    </p:spTree>
    <p:extLst>
      <p:ext uri="{BB962C8B-B14F-4D97-AF65-F5344CB8AC3E}">
        <p14:creationId xmlns:p14="http://schemas.microsoft.com/office/powerpoint/2010/main" val="361523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key mathematical language associated with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it be worth investing time exploring midpoints before formally introducing perpendicular bisectors?</a:t>
            </a:r>
          </a:p>
          <a:p>
            <a:pPr marL="360000" lvl="1" fontAlgn="auto">
              <a:lnSpc>
                <a:spcPct val="100000"/>
              </a:lnSpc>
              <a:spcBef>
                <a:spcPts val="0"/>
              </a:spcBef>
              <a:spcAft>
                <a:spcPts val="1200"/>
              </a:spcAft>
              <a:buClrTx/>
            </a:pPr>
            <a:r>
              <a:rPr lang="en-GB" sz="2400" dirty="0"/>
              <a:t>What are the key points you might want to illustrate to students through this example? </a:t>
            </a:r>
          </a:p>
        </p:txBody>
      </p:sp>
      <p:grpSp>
        <p:nvGrpSpPr>
          <p:cNvPr id="3" name="Group 2">
            <a:extLst>
              <a:ext uri="{FF2B5EF4-FFF2-40B4-BE49-F238E27FC236}">
                <a16:creationId xmlns:a16="http://schemas.microsoft.com/office/drawing/2014/main" id="{50643D22-AC9C-446C-9E4E-59FBFE52B4BC}"/>
              </a:ext>
            </a:extLst>
          </p:cNvPr>
          <p:cNvGrpSpPr/>
          <p:nvPr/>
        </p:nvGrpSpPr>
        <p:grpSpPr>
          <a:xfrm>
            <a:off x="660695" y="1741530"/>
            <a:ext cx="6160612" cy="3847710"/>
            <a:chOff x="660695" y="1741530"/>
            <a:chExt cx="6160612" cy="384771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D4D643-3130-47D4-9B8B-F751D4089585}"/>
                </a:ext>
              </a:extLst>
            </p:cNvPr>
            <p:cNvSpPr txBox="1"/>
            <p:nvPr/>
          </p:nvSpPr>
          <p:spPr>
            <a:xfrm>
              <a:off x="726983" y="1741530"/>
              <a:ext cx="6094324" cy="748923"/>
            </a:xfrm>
            <a:prstGeom prst="rect">
              <a:avLst/>
            </a:prstGeom>
            <a:noFill/>
          </p:spPr>
          <p:txBody>
            <a:bodyPr wrap="square">
              <a:spAutoFit/>
            </a:bodyPr>
            <a:lstStyle/>
            <a:p>
              <a:pPr algn="ct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Find the midpoint of each line segment.</a:t>
              </a:r>
            </a:p>
            <a:p>
              <a:pPr algn="ct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Bisect each line segment and mark the midpoint with an ×.</a:t>
              </a:r>
            </a:p>
          </p:txBody>
        </p:sp>
        <p:pic>
          <p:nvPicPr>
            <p:cNvPr id="2" name="Picture 1">
              <a:extLst>
                <a:ext uri="{FF2B5EF4-FFF2-40B4-BE49-F238E27FC236}">
                  <a16:creationId xmlns:a16="http://schemas.microsoft.com/office/drawing/2014/main" id="{3C3C0F24-3E82-4B15-86CE-2A7B27032A8C}"/>
                </a:ext>
              </a:extLst>
            </p:cNvPr>
            <p:cNvPicPr>
              <a:picLocks noChangeAspect="1"/>
            </p:cNvPicPr>
            <p:nvPr/>
          </p:nvPicPr>
          <p:blipFill>
            <a:blip r:embed="rId4"/>
            <a:stretch>
              <a:fillRect/>
            </a:stretch>
          </p:blipFill>
          <p:spPr>
            <a:xfrm>
              <a:off x="786371" y="2675191"/>
              <a:ext cx="5909260" cy="2752979"/>
            </a:xfrm>
            <a:prstGeom prst="rect">
              <a:avLst/>
            </a:prstGeom>
          </p:spPr>
        </p:pic>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key mathematical language associated with constructions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D45D56EA-20CD-40A0-8D00-CB84898719D5}"/>
              </a:ext>
            </a:extLst>
          </p:cNvPr>
          <p:cNvSpPr txBox="1"/>
          <p:nvPr/>
        </p:nvSpPr>
        <p:spPr>
          <a:xfrm>
            <a:off x="282546" y="1916832"/>
            <a:ext cx="11358070" cy="1274195"/>
          </a:xfrm>
          <a:prstGeom prst="rect">
            <a:avLst/>
          </a:prstGeom>
          <a:noFill/>
        </p:spPr>
        <p:txBody>
          <a:bodyPr wrap="square">
            <a:spAutoFit/>
          </a:bodyPr>
          <a:lstStyle/>
          <a:p>
            <a:pPr marL="514350" indent="-514350">
              <a:buFont typeface="+mj-lt"/>
              <a:buAutoNum type="alphaLcParenR"/>
            </a:pPr>
            <a:r>
              <a:rPr lang="en-GB" sz="2400" dirty="0"/>
              <a:t>Accurately construct a rhombus with sides of 6cm.</a:t>
            </a:r>
          </a:p>
          <a:p>
            <a:pPr marL="514350" indent="-514350">
              <a:buFont typeface="+mj-lt"/>
              <a:buAutoNum type="alphaLcParenR"/>
            </a:pPr>
            <a:r>
              <a:rPr lang="en-GB" sz="2400" dirty="0"/>
              <a:t>Explain how you have used the properties of a circle to help produce your construction.</a:t>
            </a:r>
          </a:p>
        </p:txBody>
      </p:sp>
    </p:spTree>
    <p:extLst>
      <p:ext uri="{BB962C8B-B14F-4D97-AF65-F5344CB8AC3E}">
        <p14:creationId xmlns:p14="http://schemas.microsoft.com/office/powerpoint/2010/main" val="272418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052736"/>
            <a:ext cx="10972800" cy="3888432"/>
          </a:xfrm>
        </p:spPr>
        <p:txBody>
          <a:bodyPr>
            <a:noAutofit/>
          </a:bodyPr>
          <a:lstStyle/>
          <a:p>
            <a:r>
              <a:rPr lang="en-GB" dirty="0"/>
              <a:t>These slides are designed to complement the </a:t>
            </a:r>
            <a:r>
              <a:rPr lang="en-GB" dirty="0">
                <a:hlinkClick r:id="rId2"/>
              </a:rPr>
              <a:t>6.4 Constructions</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42390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key mathematical language associated with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562753" y="1095128"/>
            <a:ext cx="5149872" cy="514218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Think about your students and their understanding of the properties of a rhombus and a circle. </a:t>
            </a:r>
          </a:p>
          <a:p>
            <a:pPr marL="817200" lvl="2" fontAlgn="auto">
              <a:lnSpc>
                <a:spcPct val="100000"/>
              </a:lnSpc>
              <a:spcBef>
                <a:spcPts val="0"/>
              </a:spcBef>
              <a:spcAft>
                <a:spcPts val="1200"/>
              </a:spcAft>
              <a:buClrTx/>
            </a:pPr>
            <a:r>
              <a:rPr lang="en-GB" sz="2200" dirty="0"/>
              <a:t>How confident are they in using compasses to construct accurately?</a:t>
            </a:r>
          </a:p>
          <a:p>
            <a:pPr marL="817200" lvl="2" fontAlgn="auto">
              <a:lnSpc>
                <a:spcPct val="100000"/>
              </a:lnSpc>
              <a:spcBef>
                <a:spcPts val="0"/>
              </a:spcBef>
              <a:spcAft>
                <a:spcPts val="1200"/>
              </a:spcAft>
              <a:buClrTx/>
            </a:pPr>
            <a:r>
              <a:rPr lang="en-GB" sz="2200" dirty="0"/>
              <a:t>What do they need to understand about the properties of a rhombus and of a circle in order to access this task? </a:t>
            </a:r>
          </a:p>
          <a:p>
            <a:pPr marL="817200" lvl="2" fontAlgn="auto">
              <a:lnSpc>
                <a:spcPct val="100000"/>
              </a:lnSpc>
              <a:spcBef>
                <a:spcPts val="0"/>
              </a:spcBef>
              <a:spcAft>
                <a:spcPts val="1200"/>
              </a:spcAft>
              <a:buClrTx/>
            </a:pPr>
            <a:r>
              <a:rPr lang="en-GB" sz="2200" dirty="0"/>
              <a:t>How might this task further their understanding?</a:t>
            </a:r>
          </a:p>
        </p:txBody>
      </p:sp>
      <p:grpSp>
        <p:nvGrpSpPr>
          <p:cNvPr id="2" name="Group 1">
            <a:extLst>
              <a:ext uri="{FF2B5EF4-FFF2-40B4-BE49-F238E27FC236}">
                <a16:creationId xmlns:a16="http://schemas.microsoft.com/office/drawing/2014/main" id="{3DD3619B-2C5E-4E98-B4E6-57F0D0D26D02}"/>
              </a:ext>
            </a:extLst>
          </p:cNvPr>
          <p:cNvGrpSpPr/>
          <p:nvPr/>
        </p:nvGrpSpPr>
        <p:grpSpPr>
          <a:xfrm>
            <a:off x="660695" y="1741532"/>
            <a:ext cx="5795345" cy="3271644"/>
            <a:chOff x="660695" y="1741532"/>
            <a:chExt cx="5795345" cy="327164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795345" cy="327164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B7908E0-77D7-4EFF-B0CE-A7C2007C6D38}"/>
                </a:ext>
              </a:extLst>
            </p:cNvPr>
            <p:cNvSpPr txBox="1"/>
            <p:nvPr/>
          </p:nvSpPr>
          <p:spPr>
            <a:xfrm>
              <a:off x="930075" y="2370924"/>
              <a:ext cx="5256584" cy="2012859"/>
            </a:xfrm>
            <a:prstGeom prst="rect">
              <a:avLst/>
            </a:prstGeom>
            <a:noFill/>
          </p:spPr>
          <p:txBody>
            <a:bodyPr wrap="square">
              <a:spAutoFit/>
            </a:bodyPr>
            <a:lstStyle/>
            <a:p>
              <a:pPr marL="514350" indent="-514350">
                <a:buFont typeface="+mj-lt"/>
                <a:buAutoNum type="alphaLcParenR"/>
              </a:pPr>
              <a:r>
                <a:rPr lang="en-GB" sz="2400" dirty="0"/>
                <a:t>Accurately construct a rhombus with sides of 6cm.</a:t>
              </a:r>
            </a:p>
            <a:p>
              <a:pPr marL="514350" indent="-514350">
                <a:buFont typeface="+mj-lt"/>
                <a:buAutoNum type="alphaLcParenR"/>
              </a:pPr>
              <a:r>
                <a:rPr lang="en-GB" sz="2400" dirty="0"/>
                <a:t>Explain how you have used the properties of a circle to help produce your construction.</a:t>
              </a:r>
            </a:p>
          </p:txBody>
        </p:sp>
      </p:grpSp>
    </p:spTree>
    <p:custDataLst>
      <p:tags r:id="rId1"/>
    </p:custDataLst>
    <p:extLst>
      <p:ext uri="{BB962C8B-B14F-4D97-AF65-F5344CB8AC3E}">
        <p14:creationId xmlns:p14="http://schemas.microsoft.com/office/powerpoint/2010/main" val="403101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key mathematical language associated with constructions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01637387-E9FC-4AA5-90B5-FD940497F582}"/>
              </a:ext>
            </a:extLst>
          </p:cNvPr>
          <p:cNvSpPr txBox="1"/>
          <p:nvPr/>
        </p:nvSpPr>
        <p:spPr>
          <a:xfrm>
            <a:off x="263352" y="1572149"/>
            <a:ext cx="11737304" cy="1274195"/>
          </a:xfrm>
          <a:prstGeom prst="rect">
            <a:avLst/>
          </a:prstGeom>
          <a:noFill/>
        </p:spPr>
        <p:txBody>
          <a:bodyPr wrap="square">
            <a:spAutoFit/>
          </a:bodyPr>
          <a:lstStyle/>
          <a:p>
            <a:pPr algn="ctr">
              <a:buNone/>
            </a:pPr>
            <a:r>
              <a:rPr lang="en-GB" sz="2400" dirty="0"/>
              <a:t>Which of these diagrams show an accurate construction of the perpendicular bisector of the line segment AB?</a:t>
            </a:r>
          </a:p>
          <a:p>
            <a:pPr algn="ctr">
              <a:buNone/>
            </a:pPr>
            <a:r>
              <a:rPr lang="en-GB" sz="2400" dirty="0"/>
              <a:t>Explain how you know.</a:t>
            </a:r>
          </a:p>
        </p:txBody>
      </p:sp>
      <p:pic>
        <p:nvPicPr>
          <p:cNvPr id="7" name="Picture 6">
            <a:extLst>
              <a:ext uri="{FF2B5EF4-FFF2-40B4-BE49-F238E27FC236}">
                <a16:creationId xmlns:a16="http://schemas.microsoft.com/office/drawing/2014/main" id="{EA10F531-2523-42F7-9A77-5BD288DBCE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346" y="3207424"/>
            <a:ext cx="2781547" cy="2312848"/>
          </a:xfrm>
          <a:prstGeom prst="rect">
            <a:avLst/>
          </a:prstGeom>
          <a:noFill/>
          <a:ln>
            <a:noFill/>
          </a:ln>
        </p:spPr>
      </p:pic>
      <p:pic>
        <p:nvPicPr>
          <p:cNvPr id="8" name="Picture 7">
            <a:extLst>
              <a:ext uri="{FF2B5EF4-FFF2-40B4-BE49-F238E27FC236}">
                <a16:creationId xmlns:a16="http://schemas.microsoft.com/office/drawing/2014/main" id="{BCCA8FDD-485F-4ED0-B346-1746559205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9391" y="3175128"/>
            <a:ext cx="3166110" cy="2377440"/>
          </a:xfrm>
          <a:prstGeom prst="rect">
            <a:avLst/>
          </a:prstGeom>
          <a:noFill/>
          <a:ln>
            <a:noFill/>
          </a:ln>
        </p:spPr>
      </p:pic>
      <p:pic>
        <p:nvPicPr>
          <p:cNvPr id="9" name="Picture 8">
            <a:extLst>
              <a:ext uri="{FF2B5EF4-FFF2-40B4-BE49-F238E27FC236}">
                <a16:creationId xmlns:a16="http://schemas.microsoft.com/office/drawing/2014/main" id="{A0394987-D625-48C6-A47B-7829163C0FE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45549" y="3243440"/>
            <a:ext cx="2813296" cy="2181577"/>
          </a:xfrm>
          <a:prstGeom prst="rect">
            <a:avLst/>
          </a:prstGeom>
          <a:noFill/>
          <a:ln>
            <a:noFill/>
          </a:ln>
        </p:spPr>
      </p:pic>
      <p:pic>
        <p:nvPicPr>
          <p:cNvPr id="10" name="Picture 9" descr="A picture containing black&#10;&#10;Description automatically generated">
            <a:extLst>
              <a:ext uri="{FF2B5EF4-FFF2-40B4-BE49-F238E27FC236}">
                <a16:creationId xmlns:a16="http://schemas.microsoft.com/office/drawing/2014/main" id="{A7524962-5853-40C2-8BDE-87DB6B53C32A}"/>
              </a:ext>
            </a:extLst>
          </p:cNvPr>
          <p:cNvPicPr>
            <a:picLocks noChangeAspect="1"/>
          </p:cNvPicPr>
          <p:nvPr/>
        </p:nvPicPr>
        <p:blipFill rotWithShape="1">
          <a:blip r:embed="rId6">
            <a:extLst>
              <a:ext uri="{28A0092B-C50C-407E-A947-70E740481C1C}">
                <a14:useLocalDpi xmlns:a14="http://schemas.microsoft.com/office/drawing/2010/main" val="0"/>
              </a:ext>
            </a:extLst>
          </a:blip>
          <a:srcRect l="1" r="1759"/>
          <a:stretch/>
        </p:blipFill>
        <p:spPr bwMode="auto">
          <a:xfrm>
            <a:off x="6933717" y="2972173"/>
            <a:ext cx="2492512" cy="2580395"/>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843A36C5-3492-451E-AB37-474240BDAAD7}"/>
              </a:ext>
            </a:extLst>
          </p:cNvPr>
          <p:cNvSpPr txBox="1"/>
          <p:nvPr/>
        </p:nvSpPr>
        <p:spPr>
          <a:xfrm>
            <a:off x="263352" y="3059359"/>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2" name="TextBox 11">
            <a:extLst>
              <a:ext uri="{FF2B5EF4-FFF2-40B4-BE49-F238E27FC236}">
                <a16:creationId xmlns:a16="http://schemas.microsoft.com/office/drawing/2014/main" id="{5E529366-E94E-45EF-A4D6-403147B5F2A8}"/>
              </a:ext>
            </a:extLst>
          </p:cNvPr>
          <p:cNvSpPr txBox="1"/>
          <p:nvPr/>
        </p:nvSpPr>
        <p:spPr>
          <a:xfrm flipH="1">
            <a:off x="2498799" y="3054816"/>
            <a:ext cx="458780" cy="461665"/>
          </a:xfrm>
          <a:prstGeom prst="rect">
            <a:avLst/>
          </a:prstGeom>
          <a:noFill/>
        </p:spPr>
        <p:txBody>
          <a:bodyPr wrap="square" rtlCol="0">
            <a:spAutoFit/>
          </a:bodyPr>
          <a:lstStyle/>
          <a:p>
            <a:pPr>
              <a:buNone/>
            </a:pPr>
            <a:r>
              <a:rPr lang="en-GB" sz="2400" dirty="0">
                <a:solidFill>
                  <a:srgbClr val="00628C"/>
                </a:solidFill>
              </a:rPr>
              <a:t>b)</a:t>
            </a:r>
          </a:p>
        </p:txBody>
      </p:sp>
      <p:sp>
        <p:nvSpPr>
          <p:cNvPr id="13" name="TextBox 12">
            <a:extLst>
              <a:ext uri="{FF2B5EF4-FFF2-40B4-BE49-F238E27FC236}">
                <a16:creationId xmlns:a16="http://schemas.microsoft.com/office/drawing/2014/main" id="{D4991137-ADB5-4660-B9E3-34A0A08E0226}"/>
              </a:ext>
            </a:extLst>
          </p:cNvPr>
          <p:cNvSpPr txBox="1"/>
          <p:nvPr/>
        </p:nvSpPr>
        <p:spPr>
          <a:xfrm flipH="1">
            <a:off x="4657810" y="3076630"/>
            <a:ext cx="458780" cy="461665"/>
          </a:xfrm>
          <a:prstGeom prst="rect">
            <a:avLst/>
          </a:prstGeom>
          <a:noFill/>
        </p:spPr>
        <p:txBody>
          <a:bodyPr wrap="square" rtlCol="0">
            <a:spAutoFit/>
          </a:bodyPr>
          <a:lstStyle/>
          <a:p>
            <a:pPr>
              <a:buNone/>
            </a:pPr>
            <a:r>
              <a:rPr lang="en-GB" sz="2400" dirty="0">
                <a:solidFill>
                  <a:srgbClr val="00628C"/>
                </a:solidFill>
              </a:rPr>
              <a:t>c)</a:t>
            </a:r>
          </a:p>
        </p:txBody>
      </p:sp>
      <p:sp>
        <p:nvSpPr>
          <p:cNvPr id="14" name="TextBox 13">
            <a:extLst>
              <a:ext uri="{FF2B5EF4-FFF2-40B4-BE49-F238E27FC236}">
                <a16:creationId xmlns:a16="http://schemas.microsoft.com/office/drawing/2014/main" id="{38D44B77-B5D6-4526-9A8E-005294C49000}"/>
              </a:ext>
            </a:extLst>
          </p:cNvPr>
          <p:cNvSpPr txBox="1"/>
          <p:nvPr/>
        </p:nvSpPr>
        <p:spPr>
          <a:xfrm flipH="1">
            <a:off x="6977110" y="3054815"/>
            <a:ext cx="458780" cy="461665"/>
          </a:xfrm>
          <a:prstGeom prst="rect">
            <a:avLst/>
          </a:prstGeom>
          <a:noFill/>
        </p:spPr>
        <p:txBody>
          <a:bodyPr wrap="square" rtlCol="0">
            <a:spAutoFit/>
          </a:bodyPr>
          <a:lstStyle/>
          <a:p>
            <a:pPr>
              <a:buNone/>
            </a:pPr>
            <a:r>
              <a:rPr lang="en-GB" sz="2400" dirty="0">
                <a:solidFill>
                  <a:srgbClr val="00628C"/>
                </a:solidFill>
              </a:rPr>
              <a:t>d)</a:t>
            </a:r>
          </a:p>
        </p:txBody>
      </p:sp>
      <p:sp>
        <p:nvSpPr>
          <p:cNvPr id="16" name="TextBox 15">
            <a:extLst>
              <a:ext uri="{FF2B5EF4-FFF2-40B4-BE49-F238E27FC236}">
                <a16:creationId xmlns:a16="http://schemas.microsoft.com/office/drawing/2014/main" id="{A862E4D5-4AED-448C-A708-6CABFD21F633}"/>
              </a:ext>
            </a:extLst>
          </p:cNvPr>
          <p:cNvSpPr txBox="1"/>
          <p:nvPr/>
        </p:nvSpPr>
        <p:spPr>
          <a:xfrm flipH="1">
            <a:off x="9552384" y="3012607"/>
            <a:ext cx="458780" cy="461665"/>
          </a:xfrm>
          <a:prstGeom prst="rect">
            <a:avLst/>
          </a:prstGeom>
          <a:noFill/>
        </p:spPr>
        <p:txBody>
          <a:bodyPr wrap="square" rtlCol="0">
            <a:spAutoFit/>
          </a:bodyPr>
          <a:lstStyle/>
          <a:p>
            <a:pPr>
              <a:buNone/>
            </a:pPr>
            <a:r>
              <a:rPr lang="en-GB" sz="2400" dirty="0">
                <a:solidFill>
                  <a:srgbClr val="00628C"/>
                </a:solidFill>
              </a:rPr>
              <a:t>e)</a:t>
            </a:r>
          </a:p>
        </p:txBody>
      </p:sp>
      <p:pic>
        <p:nvPicPr>
          <p:cNvPr id="4" name="Picture 3" descr="A picture containing computer, black, dark, set&#10;&#10;Description automatically generated">
            <a:extLst>
              <a:ext uri="{FF2B5EF4-FFF2-40B4-BE49-F238E27FC236}">
                <a16:creationId xmlns:a16="http://schemas.microsoft.com/office/drawing/2014/main" id="{73B6F584-344C-4200-B3C5-78F7C18D41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5746" y="3054815"/>
            <a:ext cx="1871476" cy="2090932"/>
          </a:xfrm>
          <a:prstGeom prst="rect">
            <a:avLst/>
          </a:prstGeom>
        </p:spPr>
      </p:pic>
    </p:spTree>
    <p:extLst>
      <p:ext uri="{BB962C8B-B14F-4D97-AF65-F5344CB8AC3E}">
        <p14:creationId xmlns:p14="http://schemas.microsoft.com/office/powerpoint/2010/main" val="22472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key mathematical language associated with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07368" y="4887285"/>
            <a:ext cx="11305257" cy="135002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might you need to equip students with ahead of this task? How might you approach this?</a:t>
            </a:r>
          </a:p>
          <a:p>
            <a:pPr marL="360000" lvl="1" fontAlgn="auto">
              <a:lnSpc>
                <a:spcPct val="100000"/>
              </a:lnSpc>
              <a:spcBef>
                <a:spcPts val="0"/>
              </a:spcBef>
              <a:spcAft>
                <a:spcPts val="1200"/>
              </a:spcAft>
              <a:buClrTx/>
            </a:pPr>
            <a:r>
              <a:rPr lang="en-GB" sz="2400" dirty="0"/>
              <a:t>What are the pros and cons of showing students the full circles in part d?</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90941"/>
            <a:ext cx="11593288" cy="286219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E83D7F4-AB75-41A5-B0C7-39DF9247A841}"/>
              </a:ext>
            </a:extLst>
          </p:cNvPr>
          <p:cNvSpPr txBox="1"/>
          <p:nvPr/>
        </p:nvSpPr>
        <p:spPr>
          <a:xfrm>
            <a:off x="350290" y="1992552"/>
            <a:ext cx="2361334" cy="2363724"/>
          </a:xfrm>
          <a:prstGeom prst="rect">
            <a:avLst/>
          </a:prstGeom>
          <a:noFill/>
        </p:spPr>
        <p:txBody>
          <a:bodyPr wrap="square">
            <a:spAutoFit/>
          </a:bodyPr>
          <a:lstStyle/>
          <a:p>
            <a:pPr algn="ctr">
              <a:buNone/>
            </a:pPr>
            <a:r>
              <a:rPr lang="en-GB" sz="1800" dirty="0"/>
              <a:t>Which of these diagrams show an accurate construction of the perpendicular bisector of the line segment AB?</a:t>
            </a:r>
          </a:p>
          <a:p>
            <a:pPr algn="ctr">
              <a:buNone/>
            </a:pPr>
            <a:r>
              <a:rPr lang="en-GB" sz="1800" dirty="0"/>
              <a:t>Explain how you know.</a:t>
            </a:r>
          </a:p>
        </p:txBody>
      </p:sp>
      <p:pic>
        <p:nvPicPr>
          <p:cNvPr id="2" name="Picture 1">
            <a:extLst>
              <a:ext uri="{FF2B5EF4-FFF2-40B4-BE49-F238E27FC236}">
                <a16:creationId xmlns:a16="http://schemas.microsoft.com/office/drawing/2014/main" id="{AA15B138-9DFC-4177-88A5-20EEA57ED6EA}"/>
              </a:ext>
            </a:extLst>
          </p:cNvPr>
          <p:cNvPicPr>
            <a:picLocks noChangeAspect="1"/>
          </p:cNvPicPr>
          <p:nvPr/>
        </p:nvPicPr>
        <p:blipFill>
          <a:blip r:embed="rId4"/>
          <a:stretch>
            <a:fillRect/>
          </a:stretch>
        </p:blipFill>
        <p:spPr>
          <a:xfrm>
            <a:off x="2567608" y="2204146"/>
            <a:ext cx="8965826" cy="1940536"/>
          </a:xfrm>
          <a:prstGeom prst="rect">
            <a:avLst/>
          </a:prstGeom>
        </p:spPr>
      </p:pic>
    </p:spTree>
    <p:custDataLst>
      <p:tags r:id="rId1"/>
    </p:custDataLst>
    <p:extLst>
      <p:ext uri="{BB962C8B-B14F-4D97-AF65-F5344CB8AC3E}">
        <p14:creationId xmlns:p14="http://schemas.microsoft.com/office/powerpoint/2010/main" val="40337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how the geometric properties of key shapes are used in standard constructions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8EF0EEF5-FE52-420B-969A-489532007718}"/>
              </a:ext>
            </a:extLst>
          </p:cNvPr>
          <p:cNvSpPr txBox="1"/>
          <p:nvPr/>
        </p:nvSpPr>
        <p:spPr>
          <a:xfrm>
            <a:off x="263352" y="1753134"/>
            <a:ext cx="5638620" cy="1200329"/>
          </a:xfrm>
          <a:prstGeom prst="rect">
            <a:avLst/>
          </a:prstGeom>
          <a:noFill/>
        </p:spPr>
        <p:txBody>
          <a:bodyPr wrap="square">
            <a:spAutoFit/>
          </a:bodyPr>
          <a:lstStyle/>
          <a:p>
            <a:pPr algn="ctr">
              <a:buNone/>
            </a:pPr>
            <a:r>
              <a:rPr lang="en-GB" sz="2400" dirty="0"/>
              <a:t>This diagram is a construction of an isosceles triangle, drawn from either end of the line segment AB.</a:t>
            </a:r>
          </a:p>
        </p:txBody>
      </p:sp>
      <p:sp>
        <p:nvSpPr>
          <p:cNvPr id="7" name="TextBox 6">
            <a:extLst>
              <a:ext uri="{FF2B5EF4-FFF2-40B4-BE49-F238E27FC236}">
                <a16:creationId xmlns:a16="http://schemas.microsoft.com/office/drawing/2014/main" id="{0C58E741-60DB-458D-BE0B-488647C9A6C6}"/>
              </a:ext>
            </a:extLst>
          </p:cNvPr>
          <p:cNvSpPr txBox="1"/>
          <p:nvPr/>
        </p:nvSpPr>
        <p:spPr>
          <a:xfrm>
            <a:off x="6095999" y="2157026"/>
            <a:ext cx="5638621" cy="2831544"/>
          </a:xfrm>
          <a:prstGeom prst="rect">
            <a:avLst/>
          </a:prstGeom>
          <a:noFill/>
        </p:spPr>
        <p:txBody>
          <a:bodyPr wrap="square">
            <a:spAutoFit/>
          </a:bodyPr>
          <a:lstStyle/>
          <a:p>
            <a:pPr marL="514350" indent="-514350">
              <a:spcBef>
                <a:spcPts val="0"/>
              </a:spcBef>
              <a:spcAft>
                <a:spcPts val="1200"/>
              </a:spcAft>
              <a:buFont typeface="+mj-lt"/>
              <a:buAutoNum type="alphaLcParenR"/>
            </a:pPr>
            <a:r>
              <a:rPr lang="en-GB" sz="2400" dirty="0"/>
              <a:t>Write down (or indicate on the diagram) as many properties of this triangle as you can.</a:t>
            </a:r>
          </a:p>
          <a:p>
            <a:pPr marL="514350" indent="-514350">
              <a:spcBef>
                <a:spcPts val="0"/>
              </a:spcBef>
              <a:spcAft>
                <a:spcPts val="1200"/>
              </a:spcAft>
              <a:buFont typeface="+mj-lt"/>
              <a:buAutoNum type="alphaLcParenR"/>
            </a:pPr>
            <a:r>
              <a:rPr lang="en-GB" sz="2400" dirty="0"/>
              <a:t>Draw in the altitude of this triangle that would bisect AB. Are there any other properties that you can now state?</a:t>
            </a:r>
          </a:p>
        </p:txBody>
      </p:sp>
      <p:sp>
        <p:nvSpPr>
          <p:cNvPr id="3" name="Rectangle 2">
            <a:extLst>
              <a:ext uri="{FF2B5EF4-FFF2-40B4-BE49-F238E27FC236}">
                <a16:creationId xmlns:a16="http://schemas.microsoft.com/office/drawing/2014/main" id="{D51426FE-E534-453F-8EAA-7C6819464F8A}"/>
              </a:ext>
            </a:extLst>
          </p:cNvPr>
          <p:cNvSpPr/>
          <p:nvPr/>
        </p:nvSpPr>
        <p:spPr>
          <a:xfrm>
            <a:off x="4763852" y="5083229"/>
            <a:ext cx="936104"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D1D7EB-62F7-4E45-9C02-2591B6EDD5BF}"/>
              </a:ext>
            </a:extLst>
          </p:cNvPr>
          <p:cNvSpPr/>
          <p:nvPr/>
        </p:nvSpPr>
        <p:spPr>
          <a:xfrm rot="2137328">
            <a:off x="4250311" y="3706134"/>
            <a:ext cx="936104"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Shape&#10;&#10;Description automatically generated">
            <a:extLst>
              <a:ext uri="{FF2B5EF4-FFF2-40B4-BE49-F238E27FC236}">
                <a16:creationId xmlns:a16="http://schemas.microsoft.com/office/drawing/2014/main" id="{80857212-1BF7-40AE-86AE-25FEB8D78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622" y="2919492"/>
            <a:ext cx="3857211" cy="3270870"/>
          </a:xfrm>
          <a:prstGeom prst="rect">
            <a:avLst/>
          </a:prstGeom>
        </p:spPr>
      </p:pic>
    </p:spTree>
    <p:extLst>
      <p:ext uri="{BB962C8B-B14F-4D97-AF65-F5344CB8AC3E}">
        <p14:creationId xmlns:p14="http://schemas.microsoft.com/office/powerpoint/2010/main" val="418876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how the geometric properties of key shapes are used in standard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420234" y="1197751"/>
            <a:ext cx="5771766" cy="130706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explicitly have you taught/used this notation in the past?</a:t>
            </a:r>
          </a:p>
        </p:txBody>
      </p:sp>
      <p:pic>
        <p:nvPicPr>
          <p:cNvPr id="2" name="Picture 1">
            <a:extLst>
              <a:ext uri="{FF2B5EF4-FFF2-40B4-BE49-F238E27FC236}">
                <a16:creationId xmlns:a16="http://schemas.microsoft.com/office/drawing/2014/main" id="{CC58EC9A-9561-4902-9A49-82273DC4A4D8}"/>
              </a:ext>
            </a:extLst>
          </p:cNvPr>
          <p:cNvPicPr>
            <a:picLocks noChangeAspect="1"/>
          </p:cNvPicPr>
          <p:nvPr/>
        </p:nvPicPr>
        <p:blipFill>
          <a:blip r:embed="rId4"/>
          <a:stretch>
            <a:fillRect/>
          </a:stretch>
        </p:blipFill>
        <p:spPr>
          <a:xfrm>
            <a:off x="7387062" y="2413378"/>
            <a:ext cx="4414034" cy="2160240"/>
          </a:xfrm>
          <a:prstGeom prst="rect">
            <a:avLst/>
          </a:prstGeom>
        </p:spPr>
      </p:pic>
      <p:sp>
        <p:nvSpPr>
          <p:cNvPr id="10" name="Content Placeholder 2">
            <a:extLst>
              <a:ext uri="{FF2B5EF4-FFF2-40B4-BE49-F238E27FC236}">
                <a16:creationId xmlns:a16="http://schemas.microsoft.com/office/drawing/2014/main" id="{BB5F430C-025D-4502-93F1-DB9DB8ED8AFB}"/>
              </a:ext>
            </a:extLst>
          </p:cNvPr>
          <p:cNvSpPr txBox="1">
            <a:spLocks/>
          </p:cNvSpPr>
          <p:nvPr/>
        </p:nvSpPr>
        <p:spPr>
          <a:xfrm>
            <a:off x="6420233" y="4581218"/>
            <a:ext cx="5652431" cy="130706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Have you used the term ‘altitude’ with students before? Why or why not?</a:t>
            </a:r>
          </a:p>
        </p:txBody>
      </p:sp>
      <p:grpSp>
        <p:nvGrpSpPr>
          <p:cNvPr id="7" name="Group 6">
            <a:extLst>
              <a:ext uri="{FF2B5EF4-FFF2-40B4-BE49-F238E27FC236}">
                <a16:creationId xmlns:a16="http://schemas.microsoft.com/office/drawing/2014/main" id="{B09C6C5B-D2C5-4187-B89F-D5C62CB67B86}"/>
              </a:ext>
            </a:extLst>
          </p:cNvPr>
          <p:cNvGrpSpPr/>
          <p:nvPr/>
        </p:nvGrpSpPr>
        <p:grpSpPr>
          <a:xfrm>
            <a:off x="263352" y="1741532"/>
            <a:ext cx="6113203" cy="4135740"/>
            <a:chOff x="263352" y="1741532"/>
            <a:chExt cx="6113203" cy="4135740"/>
          </a:xfrm>
        </p:grpSpPr>
        <p:grpSp>
          <p:nvGrpSpPr>
            <p:cNvPr id="5" name="Group 4">
              <a:extLst>
                <a:ext uri="{FF2B5EF4-FFF2-40B4-BE49-F238E27FC236}">
                  <a16:creationId xmlns:a16="http://schemas.microsoft.com/office/drawing/2014/main" id="{05DDB389-95F9-49C3-B4DD-393B65FFFF35}"/>
                </a:ext>
              </a:extLst>
            </p:cNvPr>
            <p:cNvGrpSpPr/>
            <p:nvPr/>
          </p:nvGrpSpPr>
          <p:grpSpPr>
            <a:xfrm>
              <a:off x="263352" y="1741532"/>
              <a:ext cx="6113203" cy="4135740"/>
              <a:chOff x="263352" y="1741532"/>
              <a:chExt cx="6113203" cy="413574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3" y="1741532"/>
                <a:ext cx="6113202" cy="413574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6649797A-6D84-49AE-A593-612944B4AADB}"/>
                  </a:ext>
                </a:extLst>
              </p:cNvPr>
              <p:cNvSpPr txBox="1"/>
              <p:nvPr/>
            </p:nvSpPr>
            <p:spPr>
              <a:xfrm>
                <a:off x="263352" y="1753134"/>
                <a:ext cx="6094324" cy="1015663"/>
              </a:xfrm>
              <a:prstGeom prst="rect">
                <a:avLst/>
              </a:prstGeom>
              <a:noFill/>
            </p:spPr>
            <p:txBody>
              <a:bodyPr wrap="square">
                <a:spAutoFit/>
              </a:bodyPr>
              <a:lstStyle/>
              <a:p>
                <a:pPr>
                  <a:buNone/>
                </a:pPr>
                <a:r>
                  <a:rPr lang="en-GB" sz="2000" dirty="0"/>
                  <a:t>This diagram is a construction of an isosceles triangle, drawn from either end of the line segment AB.</a:t>
                </a:r>
              </a:p>
            </p:txBody>
          </p:sp>
          <p:sp>
            <p:nvSpPr>
              <p:cNvPr id="18" name="TextBox 17">
                <a:extLst>
                  <a:ext uri="{FF2B5EF4-FFF2-40B4-BE49-F238E27FC236}">
                    <a16:creationId xmlns:a16="http://schemas.microsoft.com/office/drawing/2014/main" id="{A8058858-F7BD-4D7A-B351-E6EFCDF2E12F}"/>
                  </a:ext>
                </a:extLst>
              </p:cNvPr>
              <p:cNvSpPr txBox="1"/>
              <p:nvPr/>
            </p:nvSpPr>
            <p:spPr>
              <a:xfrm>
                <a:off x="2606233" y="2814929"/>
                <a:ext cx="3743378" cy="3016210"/>
              </a:xfrm>
              <a:prstGeom prst="rect">
                <a:avLst/>
              </a:prstGeom>
              <a:noFill/>
            </p:spPr>
            <p:txBody>
              <a:bodyPr wrap="square">
                <a:spAutoFit/>
              </a:bodyPr>
              <a:lstStyle/>
              <a:p>
                <a:pPr marL="514350" indent="-514350">
                  <a:spcBef>
                    <a:spcPts val="0"/>
                  </a:spcBef>
                  <a:spcAft>
                    <a:spcPts val="1200"/>
                  </a:spcAft>
                  <a:buFont typeface="+mj-lt"/>
                  <a:buAutoNum type="alphaLcParenR"/>
                </a:pPr>
                <a:r>
                  <a:rPr lang="en-GB" sz="2000" dirty="0"/>
                  <a:t>Write down (or indicate on the diagram) as many properties of this triangle as you can.</a:t>
                </a:r>
              </a:p>
              <a:p>
                <a:pPr marL="514350" indent="-514350">
                  <a:spcBef>
                    <a:spcPts val="0"/>
                  </a:spcBef>
                  <a:spcAft>
                    <a:spcPts val="1200"/>
                  </a:spcAft>
                  <a:buFont typeface="+mj-lt"/>
                  <a:buAutoNum type="alphaLcParenR"/>
                </a:pPr>
                <a:r>
                  <a:rPr lang="en-GB" sz="2000" dirty="0"/>
                  <a:t>Draw in the altitude of this triangle that would bisect AB. Are there any other properties that you can now state?</a:t>
                </a:r>
              </a:p>
            </p:txBody>
          </p:sp>
        </p:grpSp>
        <p:pic>
          <p:nvPicPr>
            <p:cNvPr id="6" name="Picture 5" descr="Shape&#10;&#10;Description automatically generated">
              <a:extLst>
                <a:ext uri="{FF2B5EF4-FFF2-40B4-BE49-F238E27FC236}">
                  <a16:creationId xmlns:a16="http://schemas.microsoft.com/office/drawing/2014/main" id="{F8C3FCB0-34EE-4A9F-92FA-66065486D3C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904" y="2965139"/>
              <a:ext cx="2421716" cy="2053587"/>
            </a:xfrm>
            <a:prstGeom prst="rect">
              <a:avLst/>
            </a:prstGeom>
          </p:spPr>
        </p:pic>
      </p:grpSp>
    </p:spTree>
    <p:custDataLst>
      <p:tags r:id="rId1"/>
    </p:custDataLst>
    <p:extLst>
      <p:ext uri="{BB962C8B-B14F-4D97-AF65-F5344CB8AC3E}">
        <p14:creationId xmlns:p14="http://schemas.microsoft.com/office/powerpoint/2010/main" val="190696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how the geometric properties of key shapes are used in standard constructions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A67B4293-27E4-4BBC-AE5D-26327294E579}"/>
              </a:ext>
            </a:extLst>
          </p:cNvPr>
          <p:cNvSpPr txBox="1"/>
          <p:nvPr/>
        </p:nvSpPr>
        <p:spPr>
          <a:xfrm>
            <a:off x="265545" y="1596419"/>
            <a:ext cx="5954871" cy="830997"/>
          </a:xfrm>
          <a:prstGeom prst="rect">
            <a:avLst/>
          </a:prstGeom>
          <a:noFill/>
        </p:spPr>
        <p:txBody>
          <a:bodyPr wrap="square">
            <a:spAutoFit/>
          </a:bodyPr>
          <a:lstStyle/>
          <a:p>
            <a:pPr algn="ctr">
              <a:buNone/>
            </a:pPr>
            <a:r>
              <a:rPr lang="en-GB" sz="2400" dirty="0"/>
              <a:t>Add another identical isosceles triangle to the diagram in Example 5, like this:</a:t>
            </a:r>
          </a:p>
        </p:txBody>
      </p:sp>
      <p:sp>
        <p:nvSpPr>
          <p:cNvPr id="8" name="TextBox 7">
            <a:extLst>
              <a:ext uri="{FF2B5EF4-FFF2-40B4-BE49-F238E27FC236}">
                <a16:creationId xmlns:a16="http://schemas.microsoft.com/office/drawing/2014/main" id="{0353DB19-0CBD-4E27-AC90-571110DEED20}"/>
              </a:ext>
            </a:extLst>
          </p:cNvPr>
          <p:cNvSpPr txBox="1"/>
          <p:nvPr/>
        </p:nvSpPr>
        <p:spPr>
          <a:xfrm>
            <a:off x="6456040" y="2060848"/>
            <a:ext cx="5112568" cy="3194721"/>
          </a:xfrm>
          <a:prstGeom prst="rect">
            <a:avLst/>
          </a:prstGeom>
          <a:noFill/>
        </p:spPr>
        <p:txBody>
          <a:bodyPr wrap="square">
            <a:spAutoFit/>
          </a:bodyPr>
          <a:lstStyle/>
          <a:p>
            <a:pPr marL="514350" indent="-514350">
              <a:buFont typeface="+mj-lt"/>
              <a:buAutoNum type="alphaLcParenR"/>
            </a:pPr>
            <a:r>
              <a:rPr lang="en-GB" sz="2400" dirty="0"/>
              <a:t>What shape have you made?</a:t>
            </a:r>
          </a:p>
          <a:p>
            <a:pPr marL="514350" indent="-514350">
              <a:buFont typeface="+mj-lt"/>
              <a:buAutoNum type="alphaLcParenR"/>
            </a:pPr>
            <a:r>
              <a:rPr lang="en-GB" sz="2400" dirty="0"/>
              <a:t>Write down (or indicate on the diagram) as many properties of this shape as you can.</a:t>
            </a:r>
          </a:p>
          <a:p>
            <a:pPr marL="514350" indent="-514350">
              <a:buFont typeface="+mj-lt"/>
              <a:buAutoNum type="alphaLcParenR"/>
            </a:pPr>
            <a:r>
              <a:rPr lang="en-GB" sz="2400" dirty="0"/>
              <a:t>Draw in the longest diagonal of this shape. Are there any other properties that you can now state?</a:t>
            </a:r>
          </a:p>
        </p:txBody>
      </p:sp>
      <p:pic>
        <p:nvPicPr>
          <p:cNvPr id="4" name="Picture 3" descr="Shape, arrow&#10;&#10;Description automatically generated">
            <a:extLst>
              <a:ext uri="{FF2B5EF4-FFF2-40B4-BE49-F238E27FC236}">
                <a16:creationId xmlns:a16="http://schemas.microsoft.com/office/drawing/2014/main" id="{4BE20699-3301-46EF-989F-51CF09E6F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2427416"/>
            <a:ext cx="4776355" cy="3667651"/>
          </a:xfrm>
          <a:prstGeom prst="rect">
            <a:avLst/>
          </a:prstGeom>
        </p:spPr>
      </p:pic>
    </p:spTree>
    <p:extLst>
      <p:ext uri="{BB962C8B-B14F-4D97-AF65-F5344CB8AC3E}">
        <p14:creationId xmlns:p14="http://schemas.microsoft.com/office/powerpoint/2010/main" val="259259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how the geometric properties of key shapes are used in standard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In the past, how clearly have you made the link between constructing perpendicular bisectors and the diagonals of a rhombus?</a:t>
            </a:r>
          </a:p>
          <a:p>
            <a:pPr marL="360000" lvl="1" fontAlgn="auto">
              <a:lnSpc>
                <a:spcPct val="100000"/>
              </a:lnSpc>
              <a:spcBef>
                <a:spcPts val="0"/>
              </a:spcBef>
              <a:spcAft>
                <a:spcPts val="1200"/>
              </a:spcAft>
              <a:buClrTx/>
            </a:pPr>
            <a:r>
              <a:rPr lang="en-GB" sz="2400" dirty="0"/>
              <a:t>What might be the benefits of making this link more explicit?</a:t>
            </a:r>
          </a:p>
        </p:txBody>
      </p:sp>
      <p:grpSp>
        <p:nvGrpSpPr>
          <p:cNvPr id="5" name="Group 4">
            <a:extLst>
              <a:ext uri="{FF2B5EF4-FFF2-40B4-BE49-F238E27FC236}">
                <a16:creationId xmlns:a16="http://schemas.microsoft.com/office/drawing/2014/main" id="{98EF4B67-56F1-4ED7-BFCE-2AB550EFBC53}"/>
              </a:ext>
            </a:extLst>
          </p:cNvPr>
          <p:cNvGrpSpPr/>
          <p:nvPr/>
        </p:nvGrpSpPr>
        <p:grpSpPr>
          <a:xfrm>
            <a:off x="309610" y="1741532"/>
            <a:ext cx="6511697" cy="4207748"/>
            <a:chOff x="309610" y="1741532"/>
            <a:chExt cx="6511697" cy="4207748"/>
          </a:xfrm>
        </p:grpSpPr>
        <p:grpSp>
          <p:nvGrpSpPr>
            <p:cNvPr id="2" name="Group 1">
              <a:extLst>
                <a:ext uri="{FF2B5EF4-FFF2-40B4-BE49-F238E27FC236}">
                  <a16:creationId xmlns:a16="http://schemas.microsoft.com/office/drawing/2014/main" id="{2F49A275-D69E-4932-B80E-781D3CC7E27A}"/>
                </a:ext>
              </a:extLst>
            </p:cNvPr>
            <p:cNvGrpSpPr/>
            <p:nvPr/>
          </p:nvGrpSpPr>
          <p:grpSpPr>
            <a:xfrm>
              <a:off x="309610" y="1741532"/>
              <a:ext cx="6511697" cy="4207748"/>
              <a:chOff x="309610" y="1741532"/>
              <a:chExt cx="6511697" cy="420774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09610" y="1741532"/>
                <a:ext cx="6511697"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C023D4-30C2-43B2-88C9-1EA76AB9F582}"/>
                  </a:ext>
                </a:extLst>
              </p:cNvPr>
              <p:cNvSpPr txBox="1"/>
              <p:nvPr/>
            </p:nvSpPr>
            <p:spPr>
              <a:xfrm>
                <a:off x="479375" y="1955984"/>
                <a:ext cx="3168353" cy="1200329"/>
              </a:xfrm>
              <a:prstGeom prst="rect">
                <a:avLst/>
              </a:prstGeom>
              <a:noFill/>
            </p:spPr>
            <p:txBody>
              <a:bodyPr wrap="square">
                <a:spAutoFit/>
              </a:bodyPr>
              <a:lstStyle/>
              <a:p>
                <a:pPr algn="ctr">
                  <a:buNone/>
                </a:pPr>
                <a:r>
                  <a:rPr lang="en-GB" sz="1800" dirty="0"/>
                  <a:t>Add another identical isosceles triangle to the diagram in Example 5, like this:</a:t>
                </a:r>
              </a:p>
            </p:txBody>
          </p:sp>
          <p:sp>
            <p:nvSpPr>
              <p:cNvPr id="8" name="TextBox 7">
                <a:extLst>
                  <a:ext uri="{FF2B5EF4-FFF2-40B4-BE49-F238E27FC236}">
                    <a16:creationId xmlns:a16="http://schemas.microsoft.com/office/drawing/2014/main" id="{3E7CD556-5A04-4639-9BDD-DB31378C3D8A}"/>
                  </a:ext>
                </a:extLst>
              </p:cNvPr>
              <p:cNvSpPr txBox="1"/>
              <p:nvPr/>
            </p:nvSpPr>
            <p:spPr>
              <a:xfrm>
                <a:off x="3863752" y="1975505"/>
                <a:ext cx="2957555" cy="3527119"/>
              </a:xfrm>
              <a:prstGeom prst="rect">
                <a:avLst/>
              </a:prstGeom>
              <a:noFill/>
            </p:spPr>
            <p:txBody>
              <a:bodyPr wrap="square">
                <a:spAutoFit/>
              </a:bodyPr>
              <a:lstStyle/>
              <a:p>
                <a:pPr marL="514350" indent="-514350">
                  <a:buFont typeface="+mj-lt"/>
                  <a:buAutoNum type="alphaLcParenR"/>
                </a:pPr>
                <a:r>
                  <a:rPr lang="en-GB" sz="1800" dirty="0"/>
                  <a:t>What shape have you made?</a:t>
                </a:r>
              </a:p>
              <a:p>
                <a:pPr marL="514350" indent="-514350">
                  <a:buFont typeface="+mj-lt"/>
                  <a:buAutoNum type="alphaLcParenR"/>
                </a:pPr>
                <a:r>
                  <a:rPr lang="en-GB" sz="1800" dirty="0"/>
                  <a:t>Write down (or indicate on the diagram) as many properties of this shape as you can.</a:t>
                </a:r>
              </a:p>
              <a:p>
                <a:pPr marL="514350" indent="-514350">
                  <a:buFont typeface="+mj-lt"/>
                  <a:buAutoNum type="alphaLcParenR"/>
                </a:pPr>
                <a:r>
                  <a:rPr lang="en-GB" sz="1800" dirty="0"/>
                  <a:t>Draw in the longest diagonal of this shape. Are there any other properties that you can now state?</a:t>
                </a:r>
              </a:p>
            </p:txBody>
          </p:sp>
        </p:grpSp>
        <p:pic>
          <p:nvPicPr>
            <p:cNvPr id="4" name="Picture 3" descr="Shape, arrow&#10;&#10;Description automatically generated">
              <a:extLst>
                <a:ext uri="{FF2B5EF4-FFF2-40B4-BE49-F238E27FC236}">
                  <a16:creationId xmlns:a16="http://schemas.microsoft.com/office/drawing/2014/main" id="{3973CABC-FFA0-49E1-AF87-73B705F3A21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568" y="3093968"/>
              <a:ext cx="3718451" cy="2855312"/>
            </a:xfrm>
            <a:prstGeom prst="rect">
              <a:avLst/>
            </a:prstGeom>
          </p:spPr>
        </p:pic>
      </p:grpSp>
    </p:spTree>
    <p:custDataLst>
      <p:tags r:id="rId1"/>
    </p:custDataLst>
    <p:extLst>
      <p:ext uri="{BB962C8B-B14F-4D97-AF65-F5344CB8AC3E}">
        <p14:creationId xmlns:p14="http://schemas.microsoft.com/office/powerpoint/2010/main" val="1571221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how the geometric properties of key shapes are used in standard constructions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7"/>
            <a:ext cx="4891318" cy="459887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If you asked students to describe the properties of a rhombus (without showing them this diagram), what might they say?</a:t>
            </a:r>
          </a:p>
          <a:p>
            <a:pPr marL="360000" lvl="1" fontAlgn="auto">
              <a:lnSpc>
                <a:spcPct val="100000"/>
              </a:lnSpc>
              <a:spcBef>
                <a:spcPts val="0"/>
              </a:spcBef>
              <a:spcAft>
                <a:spcPts val="1200"/>
              </a:spcAft>
              <a:buClrTx/>
            </a:pPr>
            <a:r>
              <a:rPr lang="en-GB" sz="2400" dirty="0"/>
              <a:t>What might they say if they </a:t>
            </a:r>
            <a:r>
              <a:rPr lang="en-GB" sz="2400" i="1" dirty="0"/>
              <a:t>did</a:t>
            </a:r>
            <a:r>
              <a:rPr lang="en-GB" sz="2400" dirty="0"/>
              <a:t> have the diagram to refer to?</a:t>
            </a:r>
          </a:p>
          <a:p>
            <a:pPr marL="360000" lvl="1" fontAlgn="auto">
              <a:lnSpc>
                <a:spcPct val="100000"/>
              </a:lnSpc>
              <a:spcBef>
                <a:spcPts val="0"/>
              </a:spcBef>
              <a:spcAft>
                <a:spcPts val="1200"/>
              </a:spcAft>
              <a:buClrTx/>
            </a:pPr>
            <a:r>
              <a:rPr lang="en-GB" sz="2400" dirty="0"/>
              <a:t>What prompts might you give to support students to identify the properties of a rhombus? </a:t>
            </a:r>
          </a:p>
        </p:txBody>
      </p:sp>
      <p:grpSp>
        <p:nvGrpSpPr>
          <p:cNvPr id="5" name="Group 4">
            <a:extLst>
              <a:ext uri="{FF2B5EF4-FFF2-40B4-BE49-F238E27FC236}">
                <a16:creationId xmlns:a16="http://schemas.microsoft.com/office/drawing/2014/main" id="{CB9A6916-ADEB-4A32-A168-33C9E11351DE}"/>
              </a:ext>
            </a:extLst>
          </p:cNvPr>
          <p:cNvGrpSpPr/>
          <p:nvPr/>
        </p:nvGrpSpPr>
        <p:grpSpPr>
          <a:xfrm>
            <a:off x="309610" y="1741532"/>
            <a:ext cx="6511697" cy="4207748"/>
            <a:chOff x="309610" y="1741532"/>
            <a:chExt cx="6511697" cy="4207748"/>
          </a:xfrm>
        </p:grpSpPr>
        <p:grpSp>
          <p:nvGrpSpPr>
            <p:cNvPr id="2" name="Group 1">
              <a:extLst>
                <a:ext uri="{FF2B5EF4-FFF2-40B4-BE49-F238E27FC236}">
                  <a16:creationId xmlns:a16="http://schemas.microsoft.com/office/drawing/2014/main" id="{BC04A07C-FF1F-4B89-9D61-3500E604EA87}"/>
                </a:ext>
              </a:extLst>
            </p:cNvPr>
            <p:cNvGrpSpPr/>
            <p:nvPr/>
          </p:nvGrpSpPr>
          <p:grpSpPr>
            <a:xfrm>
              <a:off x="309610" y="1741532"/>
              <a:ext cx="6511697" cy="4207748"/>
              <a:chOff x="309610" y="1741532"/>
              <a:chExt cx="6511697" cy="420774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09610" y="1741532"/>
                <a:ext cx="6511697"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C023D4-30C2-43B2-88C9-1EA76AB9F582}"/>
                  </a:ext>
                </a:extLst>
              </p:cNvPr>
              <p:cNvSpPr txBox="1"/>
              <p:nvPr/>
            </p:nvSpPr>
            <p:spPr>
              <a:xfrm>
                <a:off x="479375" y="1852965"/>
                <a:ext cx="6341932" cy="707886"/>
              </a:xfrm>
              <a:prstGeom prst="rect">
                <a:avLst/>
              </a:prstGeom>
              <a:noFill/>
            </p:spPr>
            <p:txBody>
              <a:bodyPr wrap="square">
                <a:spAutoFit/>
              </a:bodyPr>
              <a:lstStyle/>
              <a:p>
                <a:pPr algn="ctr">
                  <a:buNone/>
                </a:pPr>
                <a:r>
                  <a:rPr lang="en-GB" sz="2000" dirty="0">
                    <a:effectLst/>
                    <a:latin typeface="+mj-lt"/>
                    <a:ea typeface="Calibri" panose="020F0502020204030204" pitchFamily="34" charset="0"/>
                    <a:cs typeface="Times New Roman" panose="02020603050405020304" pitchFamily="18" charset="0"/>
                  </a:rPr>
                  <a:t>The representation below (a rhombus with all its properties indicated) is a key image.</a:t>
                </a:r>
                <a:endParaRPr lang="en-GB" sz="2000" dirty="0">
                  <a:latin typeface="+mj-lt"/>
                </a:endParaRPr>
              </a:p>
            </p:txBody>
          </p:sp>
        </p:grpSp>
        <p:pic>
          <p:nvPicPr>
            <p:cNvPr id="4" name="Picture 3">
              <a:extLst>
                <a:ext uri="{FF2B5EF4-FFF2-40B4-BE49-F238E27FC236}">
                  <a16:creationId xmlns:a16="http://schemas.microsoft.com/office/drawing/2014/main" id="{2AB7E23C-1DB5-4D93-BAE6-0C2A334E8E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87488" y="2556989"/>
              <a:ext cx="4158231" cy="3193009"/>
            </a:xfrm>
            <a:prstGeom prst="rect">
              <a:avLst/>
            </a:prstGeom>
          </p:spPr>
        </p:pic>
      </p:grpSp>
    </p:spTree>
    <p:custDataLst>
      <p:tags r:id="rId1"/>
    </p:custDataLst>
    <p:extLst>
      <p:ext uri="{BB962C8B-B14F-4D97-AF65-F5344CB8AC3E}">
        <p14:creationId xmlns:p14="http://schemas.microsoft.com/office/powerpoint/2010/main" val="604802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the perpendicular bisector of a line segment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B6507E0E-9612-488A-B959-6BFFE1FBBE87}"/>
              </a:ext>
            </a:extLst>
          </p:cNvPr>
          <p:cNvSpPr txBox="1"/>
          <p:nvPr/>
        </p:nvSpPr>
        <p:spPr>
          <a:xfrm>
            <a:off x="1055440" y="1781834"/>
            <a:ext cx="10081120" cy="3022366"/>
          </a:xfrm>
          <a:prstGeom prst="rect">
            <a:avLst/>
          </a:prstGeom>
          <a:noFill/>
        </p:spPr>
        <p:txBody>
          <a:bodyPr wrap="square">
            <a:spAutoFit/>
          </a:bodyPr>
          <a:lstStyle/>
          <a:p>
            <a:pPr algn="ctr">
              <a:buNone/>
            </a:pPr>
            <a:r>
              <a:rPr lang="en-GB" dirty="0"/>
              <a:t>Do this activity in pairs.</a:t>
            </a:r>
          </a:p>
          <a:p>
            <a:pPr algn="ctr">
              <a:buNone/>
            </a:pPr>
            <a:endParaRPr lang="en-GB" dirty="0"/>
          </a:p>
          <a:p>
            <a:pPr algn="ctr">
              <a:buNone/>
            </a:pPr>
            <a:r>
              <a:rPr lang="en-GB" dirty="0"/>
              <a:t>Draw a line segment AB.</a:t>
            </a:r>
          </a:p>
          <a:p>
            <a:pPr algn="ctr">
              <a:buNone/>
            </a:pPr>
            <a:r>
              <a:rPr lang="en-GB" dirty="0"/>
              <a:t>Use a ruler and a pair of compasses to construct a rhombus with AB as a diagonal.</a:t>
            </a:r>
          </a:p>
          <a:p>
            <a:pPr algn="ctr">
              <a:buNone/>
            </a:pPr>
            <a:r>
              <a:rPr lang="en-GB" dirty="0"/>
              <a:t>Mark the remaining diagonal and label it CD.</a:t>
            </a:r>
          </a:p>
        </p:txBody>
      </p:sp>
    </p:spTree>
    <p:extLst>
      <p:ext uri="{BB962C8B-B14F-4D97-AF65-F5344CB8AC3E}">
        <p14:creationId xmlns:p14="http://schemas.microsoft.com/office/powerpoint/2010/main" val="4291291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the perpendicular bisector of a line segment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46449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Compare this example to example 3. What is the same/different? What might students get out of the different emphasis in these two tasks?</a:t>
            </a:r>
          </a:p>
          <a:p>
            <a:pPr marL="360000" lvl="1" fontAlgn="auto">
              <a:lnSpc>
                <a:spcPct val="100000"/>
              </a:lnSpc>
              <a:spcBef>
                <a:spcPts val="0"/>
              </a:spcBef>
              <a:spcAft>
                <a:spcPts val="1200"/>
              </a:spcAft>
              <a:buClrTx/>
            </a:pPr>
            <a:r>
              <a:rPr lang="en-GB" sz="2400" dirty="0"/>
              <a:t>How often do your students work in pairs? How might you structure this task to ensure students work together effectively?</a:t>
            </a:r>
          </a:p>
        </p:txBody>
      </p:sp>
      <p:grpSp>
        <p:nvGrpSpPr>
          <p:cNvPr id="2" name="Group 1">
            <a:extLst>
              <a:ext uri="{FF2B5EF4-FFF2-40B4-BE49-F238E27FC236}">
                <a16:creationId xmlns:a16="http://schemas.microsoft.com/office/drawing/2014/main" id="{D54F3B0F-B99F-4546-9076-A6D62856838C}"/>
              </a:ext>
            </a:extLst>
          </p:cNvPr>
          <p:cNvGrpSpPr/>
          <p:nvPr/>
        </p:nvGrpSpPr>
        <p:grpSpPr>
          <a:xfrm>
            <a:off x="660695" y="1741532"/>
            <a:ext cx="6160612" cy="3960952"/>
            <a:chOff x="660695" y="1741532"/>
            <a:chExt cx="6160612" cy="396095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C1E116-03FA-4A2C-A1F6-FB7B1DA84D7E}"/>
                </a:ext>
              </a:extLst>
            </p:cNvPr>
            <p:cNvSpPr txBox="1"/>
            <p:nvPr/>
          </p:nvSpPr>
          <p:spPr>
            <a:xfrm>
              <a:off x="1138608" y="1916832"/>
              <a:ext cx="5184576" cy="3785652"/>
            </a:xfrm>
            <a:prstGeom prst="rect">
              <a:avLst/>
            </a:prstGeom>
            <a:noFill/>
          </p:spPr>
          <p:txBody>
            <a:bodyPr wrap="square">
              <a:spAutoFit/>
            </a:bodyPr>
            <a:lstStyle/>
            <a:p>
              <a:pPr algn="ctr">
                <a:buNone/>
              </a:pPr>
              <a:r>
                <a:rPr lang="en-GB" sz="2400" dirty="0"/>
                <a:t>Do this activity in pairs.</a:t>
              </a:r>
            </a:p>
            <a:p>
              <a:pPr algn="ctr">
                <a:buNone/>
              </a:pPr>
              <a:endParaRPr lang="en-GB" sz="2400" dirty="0"/>
            </a:p>
            <a:p>
              <a:pPr algn="ctr">
                <a:buNone/>
              </a:pPr>
              <a:r>
                <a:rPr lang="en-GB" sz="2400" dirty="0"/>
                <a:t>Draw a line segment AB.</a:t>
              </a:r>
            </a:p>
            <a:p>
              <a:pPr algn="ctr">
                <a:buNone/>
              </a:pPr>
              <a:r>
                <a:rPr lang="en-GB" sz="2400" dirty="0"/>
                <a:t>Use a ruler and a pair of compasses to construct a rhombus with AB as a diagonal.</a:t>
              </a:r>
            </a:p>
            <a:p>
              <a:pPr algn="ctr">
                <a:buNone/>
              </a:pPr>
              <a:r>
                <a:rPr lang="en-GB" sz="2400" dirty="0"/>
                <a:t>Mark the remaining diagonal and label it CD.</a:t>
              </a:r>
            </a:p>
            <a:p>
              <a:pPr algn="ctr">
                <a:buNone/>
              </a:pPr>
              <a:r>
                <a:rPr lang="en-GB" sz="2400" dirty="0"/>
                <a:t>.</a:t>
              </a:r>
            </a:p>
          </p:txBody>
        </p:sp>
      </p:grpSp>
    </p:spTree>
    <p:custDataLst>
      <p:tags r:id="rId1"/>
    </p:custDataLst>
    <p:extLst>
      <p:ext uri="{BB962C8B-B14F-4D97-AF65-F5344CB8AC3E}">
        <p14:creationId xmlns:p14="http://schemas.microsoft.com/office/powerpoint/2010/main" val="141218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the perpendicular bisector of a line segment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BCD59B14-8866-40F5-A671-1EDBFF43017C}"/>
              </a:ext>
            </a:extLst>
          </p:cNvPr>
          <p:cNvSpPr txBox="1"/>
          <p:nvPr/>
        </p:nvSpPr>
        <p:spPr>
          <a:xfrm>
            <a:off x="479376" y="1755033"/>
            <a:ext cx="11305256" cy="4376583"/>
          </a:xfrm>
          <a:prstGeom prst="rect">
            <a:avLst/>
          </a:prstGeom>
          <a:noFill/>
        </p:spPr>
        <p:txBody>
          <a:bodyPr wrap="square">
            <a:spAutoFit/>
          </a:bodyPr>
          <a:lstStyle/>
          <a:p>
            <a:pPr>
              <a:buNone/>
            </a:pPr>
            <a:r>
              <a:rPr lang="en-GB" sz="2400" b="1" dirty="0"/>
              <a:t>The line segment AB is 8cm long.</a:t>
            </a:r>
          </a:p>
          <a:p>
            <a:pPr marL="457200" indent="-457200">
              <a:buFont typeface="+mj-lt"/>
              <a:buAutoNum type="alphaLcParenR"/>
            </a:pPr>
            <a:r>
              <a:rPr lang="en-GB" sz="2400" dirty="0"/>
              <a:t>Which of these methods could be used to construct the perpendicular bisector of AB?</a:t>
            </a:r>
          </a:p>
          <a:p>
            <a:pPr marL="457200" indent="-457200">
              <a:buFont typeface="+mj-lt"/>
              <a:buAutoNum type="alphaLcParenR"/>
            </a:pPr>
            <a:r>
              <a:rPr lang="en-GB" sz="2400" dirty="0"/>
              <a:t>Which is the best method?</a:t>
            </a:r>
          </a:p>
          <a:p>
            <a:pPr marL="457200" indent="-457200">
              <a:buFont typeface="+mj-lt"/>
              <a:buAutoNum type="alphaLcParenR"/>
            </a:pPr>
            <a:r>
              <a:rPr lang="en-GB" sz="2400" dirty="0"/>
              <a:t>Explain your reasoning.</a:t>
            </a:r>
          </a:p>
          <a:p>
            <a:pPr marL="971550" lvl="1" indent="-514350">
              <a:buFont typeface="+mj-lt"/>
              <a:buAutoNum type="romanLcPeriod"/>
            </a:pPr>
            <a:r>
              <a:rPr lang="en-GB" sz="2400" dirty="0"/>
              <a:t>Constructing arcs which are 3 cm from both A and B</a:t>
            </a:r>
          </a:p>
          <a:p>
            <a:pPr marL="971550" lvl="1" indent="-514350">
              <a:buFont typeface="+mj-lt"/>
              <a:buAutoNum type="romanLcPeriod"/>
            </a:pPr>
            <a:r>
              <a:rPr lang="en-GB" sz="2400" dirty="0"/>
              <a:t>Constructing arcs which are 4 cm from both A and B</a:t>
            </a:r>
          </a:p>
          <a:p>
            <a:pPr marL="971550" lvl="1" indent="-514350">
              <a:buFont typeface="+mj-lt"/>
              <a:buAutoNum type="romanLcPeriod"/>
            </a:pPr>
            <a:r>
              <a:rPr lang="en-GB" sz="2400" dirty="0"/>
              <a:t>Constructing arcs which are 5 cm from both A and B</a:t>
            </a:r>
          </a:p>
          <a:p>
            <a:pPr marL="971550" lvl="1" indent="-514350">
              <a:buFont typeface="+mj-lt"/>
              <a:buAutoNum type="romanLcPeriod"/>
            </a:pPr>
            <a:r>
              <a:rPr lang="en-GB" sz="2400" dirty="0"/>
              <a:t>Constructing arcs which are 8 cm from both A and B</a:t>
            </a:r>
          </a:p>
          <a:p>
            <a:pPr marL="971550" lvl="1" indent="-514350">
              <a:buFont typeface="+mj-lt"/>
              <a:buAutoNum type="romanLcPeriod"/>
            </a:pPr>
            <a:endParaRPr lang="en-GB" sz="2400" dirty="0"/>
          </a:p>
        </p:txBody>
      </p:sp>
    </p:spTree>
    <p:extLst>
      <p:ext uri="{BB962C8B-B14F-4D97-AF65-F5344CB8AC3E}">
        <p14:creationId xmlns:p14="http://schemas.microsoft.com/office/powerpoint/2010/main" val="530741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the perpendicular bisector of a line segment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04111" y="1741531"/>
            <a:ext cx="460851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it be useful for students to compare different methods/arc lengths?</a:t>
            </a:r>
          </a:p>
          <a:p>
            <a:pPr marL="360000" lvl="1" fontAlgn="auto">
              <a:lnSpc>
                <a:spcPct val="100000"/>
              </a:lnSpc>
              <a:spcBef>
                <a:spcPts val="0"/>
              </a:spcBef>
              <a:spcAft>
                <a:spcPts val="1200"/>
              </a:spcAft>
              <a:buClrTx/>
            </a:pPr>
            <a:r>
              <a:rPr lang="en-GB" sz="2400" dirty="0"/>
              <a:t>Would you prefer students to attempt these constructions or to try and visualise these? Why?</a:t>
            </a:r>
          </a:p>
        </p:txBody>
      </p:sp>
      <p:grpSp>
        <p:nvGrpSpPr>
          <p:cNvPr id="2" name="Group 1">
            <a:extLst>
              <a:ext uri="{FF2B5EF4-FFF2-40B4-BE49-F238E27FC236}">
                <a16:creationId xmlns:a16="http://schemas.microsoft.com/office/drawing/2014/main" id="{21F8F1AA-1B55-47A4-9DC9-5AEA778D33CC}"/>
              </a:ext>
            </a:extLst>
          </p:cNvPr>
          <p:cNvGrpSpPr/>
          <p:nvPr/>
        </p:nvGrpSpPr>
        <p:grpSpPr>
          <a:xfrm>
            <a:off x="263352" y="1741531"/>
            <a:ext cx="6840760" cy="3576614"/>
            <a:chOff x="263352" y="1741531"/>
            <a:chExt cx="6840760" cy="357661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1"/>
              <a:ext cx="6840760" cy="357661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E25CE9-85FC-463C-B6AD-FB5E9833C2AB}"/>
                </a:ext>
              </a:extLst>
            </p:cNvPr>
            <p:cNvSpPr txBox="1"/>
            <p:nvPr/>
          </p:nvSpPr>
          <p:spPr>
            <a:xfrm>
              <a:off x="407368" y="2012625"/>
              <a:ext cx="6552728" cy="3305520"/>
            </a:xfrm>
            <a:prstGeom prst="rect">
              <a:avLst/>
            </a:prstGeom>
            <a:noFill/>
          </p:spPr>
          <p:txBody>
            <a:bodyPr wrap="square">
              <a:spAutoFit/>
            </a:bodyPr>
            <a:lstStyle/>
            <a:p>
              <a:pPr>
                <a:buNone/>
              </a:pPr>
              <a:r>
                <a:rPr lang="en-GB" sz="1800" b="1" dirty="0"/>
                <a:t>The line segment AB is 8cm long.</a:t>
              </a:r>
            </a:p>
            <a:p>
              <a:pPr marL="457200" indent="-457200">
                <a:buFont typeface="+mj-lt"/>
                <a:buAutoNum type="alphaLcParenR"/>
              </a:pPr>
              <a:r>
                <a:rPr lang="en-GB" sz="1800" dirty="0"/>
                <a:t>Which of these methods could be used to construct the perpendicular bisector of AB?</a:t>
              </a:r>
            </a:p>
            <a:p>
              <a:pPr marL="457200" indent="-457200">
                <a:buFont typeface="+mj-lt"/>
                <a:buAutoNum type="alphaLcParenR"/>
              </a:pPr>
              <a:r>
                <a:rPr lang="en-GB" sz="1800" dirty="0"/>
                <a:t>Which is the best method?</a:t>
              </a:r>
            </a:p>
            <a:p>
              <a:pPr marL="457200" indent="-457200">
                <a:buFont typeface="+mj-lt"/>
                <a:buAutoNum type="alphaLcParenR"/>
              </a:pPr>
              <a:r>
                <a:rPr lang="en-GB" sz="1800" dirty="0"/>
                <a:t>Explain your reasoning.</a:t>
              </a:r>
            </a:p>
            <a:p>
              <a:pPr marL="971550" lvl="1" indent="-514350">
                <a:buFont typeface="+mj-lt"/>
                <a:buAutoNum type="romanLcPeriod"/>
              </a:pPr>
              <a:r>
                <a:rPr lang="en-GB" sz="1800" dirty="0"/>
                <a:t>Constructing arcs which are 3 cm from both A and B</a:t>
              </a:r>
            </a:p>
            <a:p>
              <a:pPr marL="971550" lvl="1" indent="-514350">
                <a:buFont typeface="+mj-lt"/>
                <a:buAutoNum type="romanLcPeriod"/>
              </a:pPr>
              <a:r>
                <a:rPr lang="en-GB" sz="1800" dirty="0"/>
                <a:t>Constructing arcs which are 4 cm from both A and B</a:t>
              </a:r>
            </a:p>
            <a:p>
              <a:pPr marL="971550" lvl="1" indent="-514350">
                <a:buFont typeface="+mj-lt"/>
                <a:buAutoNum type="romanLcPeriod"/>
              </a:pPr>
              <a:r>
                <a:rPr lang="en-GB" sz="1800" dirty="0"/>
                <a:t>Constructing arcs which are 5 cm from both A and B</a:t>
              </a:r>
            </a:p>
            <a:p>
              <a:pPr marL="971550" lvl="1" indent="-514350">
                <a:buFont typeface="+mj-lt"/>
                <a:buAutoNum type="romanLcPeriod"/>
              </a:pPr>
              <a:r>
                <a:rPr lang="en-GB" sz="1800" dirty="0"/>
                <a:t>Constructing arcs which are 8 cm from both A and B</a:t>
              </a:r>
            </a:p>
            <a:p>
              <a:pPr marL="971550" lvl="1" indent="-514350">
                <a:buFont typeface="+mj-lt"/>
                <a:buAutoNum type="romanLcPeriod"/>
              </a:pPr>
              <a:endParaRPr lang="en-GB" sz="1800" dirty="0"/>
            </a:p>
          </p:txBody>
        </p:sp>
      </p:grpSp>
    </p:spTree>
    <p:custDataLst>
      <p:tags r:id="rId1"/>
    </p:custDataLst>
    <p:extLst>
      <p:ext uri="{BB962C8B-B14F-4D97-AF65-F5344CB8AC3E}">
        <p14:creationId xmlns:p14="http://schemas.microsoft.com/office/powerpoint/2010/main" val="3825845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the perpendicular bisector of a line segment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A439B85A-912F-4E16-BF36-21121455C2D5}"/>
              </a:ext>
            </a:extLst>
          </p:cNvPr>
          <p:cNvSpPr txBox="1"/>
          <p:nvPr/>
        </p:nvSpPr>
        <p:spPr>
          <a:xfrm>
            <a:off x="983432" y="2492896"/>
            <a:ext cx="3960440" cy="1200329"/>
          </a:xfrm>
          <a:prstGeom prst="rect">
            <a:avLst/>
          </a:prstGeom>
          <a:noFill/>
        </p:spPr>
        <p:txBody>
          <a:bodyPr wrap="square">
            <a:spAutoFit/>
          </a:bodyPr>
          <a:lstStyle/>
          <a:p>
            <a:pPr algn="ctr">
              <a:buNone/>
            </a:pPr>
            <a:r>
              <a:rPr lang="en-GB" sz="2400" dirty="0"/>
              <a:t>Complete this construction of the perpendicular bisector of line segment XY.</a:t>
            </a:r>
          </a:p>
        </p:txBody>
      </p:sp>
      <p:pic>
        <p:nvPicPr>
          <p:cNvPr id="4" name="Picture 3">
            <a:extLst>
              <a:ext uri="{FF2B5EF4-FFF2-40B4-BE49-F238E27FC236}">
                <a16:creationId xmlns:a16="http://schemas.microsoft.com/office/drawing/2014/main" id="{54289429-573B-4D9A-8BEE-B00B0D427A56}"/>
              </a:ext>
            </a:extLst>
          </p:cNvPr>
          <p:cNvPicPr>
            <a:picLocks noChangeAspect="1"/>
          </p:cNvPicPr>
          <p:nvPr/>
        </p:nvPicPr>
        <p:blipFill>
          <a:blip r:embed="rId3"/>
          <a:stretch>
            <a:fillRect/>
          </a:stretch>
        </p:blipFill>
        <p:spPr>
          <a:xfrm>
            <a:off x="5673383" y="1721828"/>
            <a:ext cx="5062557" cy="4028586"/>
          </a:xfrm>
          <a:prstGeom prst="rect">
            <a:avLst/>
          </a:prstGeom>
        </p:spPr>
      </p:pic>
    </p:spTree>
    <p:extLst>
      <p:ext uri="{BB962C8B-B14F-4D97-AF65-F5344CB8AC3E}">
        <p14:creationId xmlns:p14="http://schemas.microsoft.com/office/powerpoint/2010/main" val="234035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the perpendicular bisector of a line segment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students learn from completing a perpendicular bisector in this example, that they wouldn’t learn from constructing their own a perpendicular bisector from ‘scratch’?</a:t>
            </a:r>
          </a:p>
          <a:p>
            <a:pPr marL="360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1A47E78-E645-499F-883C-D3B415555841}"/>
              </a:ext>
            </a:extLst>
          </p:cNvPr>
          <p:cNvSpPr txBox="1"/>
          <p:nvPr/>
        </p:nvSpPr>
        <p:spPr>
          <a:xfrm>
            <a:off x="788673" y="1771311"/>
            <a:ext cx="5904656" cy="707886"/>
          </a:xfrm>
          <a:prstGeom prst="rect">
            <a:avLst/>
          </a:prstGeom>
          <a:noFill/>
        </p:spPr>
        <p:txBody>
          <a:bodyPr wrap="square">
            <a:spAutoFit/>
          </a:bodyPr>
          <a:lstStyle/>
          <a:p>
            <a:pPr algn="ctr">
              <a:buNone/>
            </a:pPr>
            <a:r>
              <a:rPr lang="en-GB" sz="2000" dirty="0"/>
              <a:t>Complete this construction of the perpendicular bisector of line segment XY.</a:t>
            </a:r>
          </a:p>
        </p:txBody>
      </p:sp>
      <p:pic>
        <p:nvPicPr>
          <p:cNvPr id="7" name="Picture 6">
            <a:extLst>
              <a:ext uri="{FF2B5EF4-FFF2-40B4-BE49-F238E27FC236}">
                <a16:creationId xmlns:a16="http://schemas.microsoft.com/office/drawing/2014/main" id="{B9281D44-434C-4B0B-A432-C1772B4B8C9D}"/>
              </a:ext>
            </a:extLst>
          </p:cNvPr>
          <p:cNvPicPr>
            <a:picLocks noChangeAspect="1"/>
          </p:cNvPicPr>
          <p:nvPr/>
        </p:nvPicPr>
        <p:blipFill>
          <a:blip r:embed="rId4"/>
          <a:stretch>
            <a:fillRect/>
          </a:stretch>
        </p:blipFill>
        <p:spPr>
          <a:xfrm>
            <a:off x="2142234" y="2744508"/>
            <a:ext cx="3164098" cy="2517866"/>
          </a:xfrm>
          <a:prstGeom prst="rect">
            <a:avLst/>
          </a:prstGeom>
        </p:spPr>
      </p:pic>
    </p:spTree>
    <p:custDataLst>
      <p:tags r:id="rId1"/>
    </p:custDataLst>
    <p:extLst>
      <p:ext uri="{BB962C8B-B14F-4D97-AF65-F5344CB8AC3E}">
        <p14:creationId xmlns:p14="http://schemas.microsoft.com/office/powerpoint/2010/main" val="2804898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Construct the perpendicular bisector of a line segment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5" name="TextBox 4">
            <a:extLst>
              <a:ext uri="{FF2B5EF4-FFF2-40B4-BE49-F238E27FC236}">
                <a16:creationId xmlns:a16="http://schemas.microsoft.com/office/drawing/2014/main" id="{C66BE6B1-9380-4F08-9745-C502BFD60BAB}"/>
              </a:ext>
            </a:extLst>
          </p:cNvPr>
          <p:cNvSpPr txBox="1"/>
          <p:nvPr/>
        </p:nvSpPr>
        <p:spPr>
          <a:xfrm>
            <a:off x="131676" y="1695290"/>
            <a:ext cx="11928648" cy="461665"/>
          </a:xfrm>
          <a:prstGeom prst="rect">
            <a:avLst/>
          </a:prstGeom>
          <a:noFill/>
        </p:spPr>
        <p:txBody>
          <a:bodyPr wrap="square">
            <a:spAutoFit/>
          </a:bodyPr>
          <a:lstStyle/>
          <a:p>
            <a:pPr algn="ctr">
              <a:buNone/>
            </a:pPr>
            <a:r>
              <a:rPr lang="en-GB" sz="2400" dirty="0"/>
              <a:t>Tinashe has attempted to construct the perpendicular bisector of the line segment PQ.</a:t>
            </a:r>
          </a:p>
        </p:txBody>
      </p:sp>
      <p:pic>
        <p:nvPicPr>
          <p:cNvPr id="4" name="Picture 3">
            <a:extLst>
              <a:ext uri="{FF2B5EF4-FFF2-40B4-BE49-F238E27FC236}">
                <a16:creationId xmlns:a16="http://schemas.microsoft.com/office/drawing/2014/main" id="{AEEF08AD-79B3-4AC1-8145-70CC75191E78}"/>
              </a:ext>
            </a:extLst>
          </p:cNvPr>
          <p:cNvPicPr>
            <a:picLocks noChangeAspect="1"/>
          </p:cNvPicPr>
          <p:nvPr/>
        </p:nvPicPr>
        <p:blipFill>
          <a:blip r:embed="rId3"/>
          <a:stretch>
            <a:fillRect/>
          </a:stretch>
        </p:blipFill>
        <p:spPr>
          <a:xfrm>
            <a:off x="350867" y="2341864"/>
            <a:ext cx="5062557" cy="3336021"/>
          </a:xfrm>
          <a:prstGeom prst="rect">
            <a:avLst/>
          </a:prstGeom>
        </p:spPr>
      </p:pic>
      <p:sp>
        <p:nvSpPr>
          <p:cNvPr id="8" name="TextBox 7">
            <a:extLst>
              <a:ext uri="{FF2B5EF4-FFF2-40B4-BE49-F238E27FC236}">
                <a16:creationId xmlns:a16="http://schemas.microsoft.com/office/drawing/2014/main" id="{A6878776-DF3C-4187-A63A-6C28A0FA661D}"/>
              </a:ext>
            </a:extLst>
          </p:cNvPr>
          <p:cNvSpPr txBox="1"/>
          <p:nvPr/>
        </p:nvSpPr>
        <p:spPr>
          <a:xfrm>
            <a:off x="5413424" y="2515302"/>
            <a:ext cx="6093822" cy="2638671"/>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Comment on his construction.</a:t>
            </a:r>
          </a:p>
          <a:p>
            <a:pPr marL="514350" lvl="0" indent="-51435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Which quadrilateral has he constructed? </a:t>
            </a:r>
          </a:p>
          <a:p>
            <a:pPr marL="514350" lvl="0" indent="-51435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Why might this have happened?</a:t>
            </a:r>
          </a:p>
          <a:p>
            <a:pPr marL="514350" indent="-514350">
              <a:buFont typeface="+mj-lt"/>
              <a:buAutoNum type="alphaLcParenR"/>
            </a:pPr>
            <a:r>
              <a:rPr lang="en-GB" sz="2400" dirty="0">
                <a:effectLst/>
                <a:latin typeface="+mn-lt"/>
                <a:ea typeface="Calibri" panose="020F0502020204030204" pitchFamily="34" charset="0"/>
                <a:cs typeface="Times New Roman" panose="02020603050405020304" pitchFamily="18" charset="0"/>
              </a:rPr>
              <a:t>What do the properties of this shape indicate about the diagonals?</a:t>
            </a:r>
            <a:endParaRPr lang="en-GB" sz="2400" dirty="0">
              <a:latin typeface="+mn-lt"/>
            </a:endParaRPr>
          </a:p>
        </p:txBody>
      </p:sp>
    </p:spTree>
    <p:extLst>
      <p:ext uri="{BB962C8B-B14F-4D97-AF65-F5344CB8AC3E}">
        <p14:creationId xmlns:p14="http://schemas.microsoft.com/office/powerpoint/2010/main" val="101382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Construct the perpendicular bisector of a line segment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435176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students gain from some time comparing the construction of a kite with that of a rhombus?</a:t>
            </a:r>
          </a:p>
          <a:p>
            <a:pPr marL="360000" lvl="1" fontAlgn="auto">
              <a:lnSpc>
                <a:spcPct val="100000"/>
              </a:lnSpc>
              <a:spcBef>
                <a:spcPts val="0"/>
              </a:spcBef>
              <a:spcAft>
                <a:spcPts val="1200"/>
              </a:spcAft>
              <a:buClrTx/>
            </a:pPr>
            <a:r>
              <a:rPr lang="en-GB" sz="2400" dirty="0"/>
              <a:t>Do your students see a rhombus as more related to a parallelogram or to a kite? Why might this be? What properties of quadrilaterals are they more familiar with?</a:t>
            </a:r>
          </a:p>
        </p:txBody>
      </p:sp>
      <p:grpSp>
        <p:nvGrpSpPr>
          <p:cNvPr id="2" name="Group 1">
            <a:extLst>
              <a:ext uri="{FF2B5EF4-FFF2-40B4-BE49-F238E27FC236}">
                <a16:creationId xmlns:a16="http://schemas.microsoft.com/office/drawing/2014/main" id="{6439569F-8C76-46D7-9B13-62B6282CBBFD}"/>
              </a:ext>
            </a:extLst>
          </p:cNvPr>
          <p:cNvGrpSpPr/>
          <p:nvPr/>
        </p:nvGrpSpPr>
        <p:grpSpPr>
          <a:xfrm>
            <a:off x="347940" y="1741532"/>
            <a:ext cx="6473367" cy="3847708"/>
            <a:chOff x="347940" y="1741532"/>
            <a:chExt cx="6473367"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C44B80-8F16-40B1-9C1E-2C8760AEB734}"/>
                </a:ext>
              </a:extLst>
            </p:cNvPr>
            <p:cNvSpPr txBox="1"/>
            <p:nvPr/>
          </p:nvSpPr>
          <p:spPr>
            <a:xfrm>
              <a:off x="660695" y="1844824"/>
              <a:ext cx="6160612" cy="646331"/>
            </a:xfrm>
            <a:prstGeom prst="rect">
              <a:avLst/>
            </a:prstGeom>
            <a:noFill/>
          </p:spPr>
          <p:txBody>
            <a:bodyPr wrap="square">
              <a:spAutoFit/>
            </a:bodyPr>
            <a:lstStyle/>
            <a:p>
              <a:pPr algn="ctr">
                <a:buNone/>
              </a:pPr>
              <a:r>
                <a:rPr lang="en-GB" sz="1800" dirty="0"/>
                <a:t>Tinashe has attempted to construct the perpendicular bisector of the line segment PQ.</a:t>
              </a:r>
            </a:p>
          </p:txBody>
        </p:sp>
        <p:pic>
          <p:nvPicPr>
            <p:cNvPr id="7" name="Picture 6">
              <a:extLst>
                <a:ext uri="{FF2B5EF4-FFF2-40B4-BE49-F238E27FC236}">
                  <a16:creationId xmlns:a16="http://schemas.microsoft.com/office/drawing/2014/main" id="{00446AD6-FCE7-488A-B816-3510A8D818AD}"/>
                </a:ext>
              </a:extLst>
            </p:cNvPr>
            <p:cNvPicPr>
              <a:picLocks noChangeAspect="1"/>
            </p:cNvPicPr>
            <p:nvPr/>
          </p:nvPicPr>
          <p:blipFill>
            <a:blip r:embed="rId4"/>
            <a:stretch>
              <a:fillRect/>
            </a:stretch>
          </p:blipFill>
          <p:spPr>
            <a:xfrm>
              <a:off x="347940" y="2884222"/>
              <a:ext cx="3164098" cy="2085013"/>
            </a:xfrm>
            <a:prstGeom prst="rect">
              <a:avLst/>
            </a:prstGeom>
          </p:spPr>
        </p:pic>
        <p:sp>
          <p:nvSpPr>
            <p:cNvPr id="8" name="TextBox 7">
              <a:extLst>
                <a:ext uri="{FF2B5EF4-FFF2-40B4-BE49-F238E27FC236}">
                  <a16:creationId xmlns:a16="http://schemas.microsoft.com/office/drawing/2014/main" id="{9220F2E0-192F-4FF5-8E85-CB97964723E9}"/>
                </a:ext>
              </a:extLst>
            </p:cNvPr>
            <p:cNvSpPr txBox="1"/>
            <p:nvPr/>
          </p:nvSpPr>
          <p:spPr>
            <a:xfrm>
              <a:off x="3041901" y="2809186"/>
              <a:ext cx="3688746" cy="2620204"/>
            </a:xfrm>
            <a:prstGeom prst="rect">
              <a:avLst/>
            </a:prstGeom>
            <a:noFill/>
          </p:spPr>
          <p:txBody>
            <a:bodyPr wrap="square">
              <a:spAutoFit/>
            </a:bodyPr>
            <a:lstStyle/>
            <a:p>
              <a:pP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Comment on his construction.</a:t>
              </a:r>
            </a:p>
            <a:p>
              <a:pPr marL="514350" lvl="0" indent="-51435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Which quadrilateral has he constructed? </a:t>
              </a:r>
            </a:p>
            <a:p>
              <a:pPr marL="514350" lvl="0" indent="-51435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Why might this have happened?</a:t>
              </a:r>
            </a:p>
            <a:p>
              <a:pPr marL="514350" indent="-514350">
                <a:buFont typeface="+mj-lt"/>
                <a:buAutoNum type="alphaLcParenR"/>
              </a:pPr>
              <a:r>
                <a:rPr lang="en-GB" sz="1800" dirty="0">
                  <a:effectLst/>
                  <a:latin typeface="+mn-lt"/>
                  <a:ea typeface="Calibri" panose="020F0502020204030204" pitchFamily="34" charset="0"/>
                  <a:cs typeface="Times New Roman" panose="02020603050405020304" pitchFamily="18" charset="0"/>
                </a:rPr>
                <a:t>What do the properties of this shape indicate about the diagonals?</a:t>
              </a:r>
              <a:endParaRPr lang="en-GB" sz="1800" dirty="0">
                <a:latin typeface="+mn-lt"/>
              </a:endParaRPr>
            </a:p>
          </p:txBody>
        </p:sp>
      </p:grpSp>
    </p:spTree>
    <p:custDataLst>
      <p:tags r:id="rId1"/>
    </p:custDataLst>
    <p:extLst>
      <p:ext uri="{BB962C8B-B14F-4D97-AF65-F5344CB8AC3E}">
        <p14:creationId xmlns:p14="http://schemas.microsoft.com/office/powerpoint/2010/main" val="112128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Printable versions of Examples 2, 5, 6 and 9</a:t>
            </a:r>
            <a:endParaRPr lang="en-GB" sz="2400" i="1" dirty="0">
              <a:highlight>
                <a:srgbClr val="FFFF00"/>
              </a:highlight>
            </a:endParaRP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559401691"/>
              </p:ext>
            </p:extLst>
          </p:nvPr>
        </p:nvGraphicFramePr>
        <p:xfrm>
          <a:off x="579413" y="1052737"/>
          <a:ext cx="11086085" cy="4680520"/>
        </p:xfrm>
        <a:graphic>
          <a:graphicData uri="http://schemas.openxmlformats.org/drawingml/2006/table">
            <a:tbl>
              <a:tblPr firstRow="1" bandRow="1">
                <a:tableStyleId>{E8B1032C-EA38-4F05-BA0D-38AFFFC7BED3}</a:tableStyleId>
              </a:tblPr>
              <a:tblGrid>
                <a:gridCol w="1630680">
                  <a:extLst>
                    <a:ext uri="{9D8B030D-6E8A-4147-A177-3AD203B41FA5}">
                      <a16:colId xmlns:a16="http://schemas.microsoft.com/office/drawing/2014/main" val="2438572298"/>
                    </a:ext>
                  </a:extLst>
                </a:gridCol>
                <a:gridCol w="9455405">
                  <a:extLst>
                    <a:ext uri="{9D8B030D-6E8A-4147-A177-3AD203B41FA5}">
                      <a16:colId xmlns:a16="http://schemas.microsoft.com/office/drawing/2014/main" val="1416496605"/>
                    </a:ext>
                  </a:extLst>
                </a:gridCol>
              </a:tblGrid>
              <a:tr h="359311">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6756">
                <a:tc>
                  <a:txBody>
                    <a:bodyPr/>
                    <a:lstStyle/>
                    <a:p>
                      <a:pPr marL="0" algn="l" defTabSz="914400" rtl="0" eaLnBrk="1" latinLnBrk="0" hangingPunct="1">
                        <a:spcBef>
                          <a:spcPts val="400"/>
                        </a:spcBef>
                        <a:spcAft>
                          <a:spcPts val="400"/>
                        </a:spcAft>
                      </a:pPr>
                      <a:r>
                        <a:rPr lang="en-GB" sz="1600" kern="1200">
                          <a:solidFill>
                            <a:schemeClr val="tx1"/>
                          </a:solidFill>
                          <a:effectLst/>
                          <a:latin typeface="+mn-lt"/>
                          <a:ea typeface="+mn-ea"/>
                          <a:cs typeface="+mn-cs"/>
                        </a:rPr>
                        <a:t>altitude of a triangle</a:t>
                      </a:r>
                    </a:p>
                  </a:txBody>
                  <a:tcPr marL="68580" marR="68580" marT="0" marB="0"/>
                </a:tc>
                <a:tc>
                  <a:txBody>
                    <a:bodyPr/>
                    <a:lstStyle/>
                    <a:p>
                      <a:pPr marL="0" algn="l" defTabSz="914400" rtl="0" eaLnBrk="1" latinLnBrk="0" hangingPunct="1">
                        <a:spcBef>
                          <a:spcPts val="400"/>
                        </a:spcBef>
                        <a:spcAft>
                          <a:spcPts val="400"/>
                        </a:spcAft>
                      </a:pPr>
                      <a:r>
                        <a:rPr lang="en-GB" sz="1600" kern="1200" dirty="0">
                          <a:solidFill>
                            <a:schemeClr val="tx1"/>
                          </a:solidFill>
                          <a:effectLst/>
                          <a:latin typeface="+mn-lt"/>
                          <a:ea typeface="+mn-ea"/>
                          <a:cs typeface="+mn-cs"/>
                        </a:rPr>
                        <a:t>A line segment through a vertex and perpendicular to the side opposite the vertex.</a:t>
                      </a:r>
                    </a:p>
                  </a:txBody>
                  <a:tcPr marL="68580" marR="68580" marT="0" marB="0"/>
                </a:tc>
                <a:extLst>
                  <a:ext uri="{0D108BD9-81ED-4DB2-BD59-A6C34878D82A}">
                    <a16:rowId xmlns:a16="http://schemas.microsoft.com/office/drawing/2014/main" val="1201998726"/>
                  </a:ext>
                </a:extLst>
              </a:tr>
              <a:tr h="359311">
                <a:tc>
                  <a:txBody>
                    <a:bodyPr/>
                    <a:lstStyle/>
                    <a:p>
                      <a:r>
                        <a:rPr lang="en-GB" sz="1600" kern="1200" dirty="0">
                          <a:solidFill>
                            <a:schemeClr val="tx1"/>
                          </a:solidFill>
                          <a:effectLst/>
                          <a:latin typeface="+mn-lt"/>
                          <a:ea typeface="+mn-ea"/>
                          <a:cs typeface="+mn-cs"/>
                        </a:rPr>
                        <a:t>arc</a:t>
                      </a:r>
                      <a:endParaRPr lang="en-GB" sz="1600" dirty="0"/>
                    </a:p>
                  </a:txBody>
                  <a:tcPr/>
                </a:tc>
                <a:tc>
                  <a:txBody>
                    <a:bodyPr/>
                    <a:lstStyle/>
                    <a:p>
                      <a:r>
                        <a:rPr lang="en-GB" sz="1600" kern="1200" dirty="0">
                          <a:solidFill>
                            <a:schemeClr val="tx1"/>
                          </a:solidFill>
                          <a:effectLst/>
                          <a:latin typeface="+mn-lt"/>
                          <a:ea typeface="+mn-ea"/>
                          <a:cs typeface="+mn-cs"/>
                        </a:rPr>
                        <a:t>A portion of a curve. Often used for a portion of a circle.</a:t>
                      </a:r>
                      <a:endParaRPr lang="en-GB" sz="1600" dirty="0"/>
                    </a:p>
                  </a:txBody>
                  <a:tcPr/>
                </a:tc>
                <a:extLst>
                  <a:ext uri="{0D108BD9-81ED-4DB2-BD59-A6C34878D82A}">
                    <a16:rowId xmlns:a16="http://schemas.microsoft.com/office/drawing/2014/main" val="2719448778"/>
                  </a:ext>
                </a:extLst>
              </a:tr>
              <a:tr h="885974">
                <a:tc>
                  <a:txBody>
                    <a:bodyPr/>
                    <a:lstStyle/>
                    <a:p>
                      <a:r>
                        <a:rPr lang="en-GB" sz="1600" kern="1200" dirty="0">
                          <a:solidFill>
                            <a:schemeClr val="tx1"/>
                          </a:solidFill>
                          <a:effectLst/>
                          <a:latin typeface="+mn-lt"/>
                          <a:ea typeface="+mn-ea"/>
                          <a:cs typeface="+mn-cs"/>
                        </a:rPr>
                        <a:t>bisector</a:t>
                      </a:r>
                      <a:endParaRPr lang="en-GB" sz="1600" dirty="0"/>
                    </a:p>
                  </a:txBody>
                  <a:tcPr/>
                </a:tc>
                <a:tc>
                  <a:txBody>
                    <a:bodyPr/>
                    <a:lstStyle/>
                    <a:p>
                      <a:r>
                        <a:rPr lang="en-GB" sz="1600" kern="1200" dirty="0">
                          <a:solidFill>
                            <a:schemeClr val="tx1"/>
                          </a:solidFill>
                          <a:effectLst/>
                          <a:latin typeface="+mn-lt"/>
                          <a:ea typeface="+mn-ea"/>
                          <a:cs typeface="+mn-cs"/>
                        </a:rPr>
                        <a:t>A point, line or plane that divides a line, an angle or a solid shape into two equal parts.</a:t>
                      </a:r>
                    </a:p>
                    <a:p>
                      <a:r>
                        <a:rPr lang="en-GB" sz="1600" kern="1200" dirty="0">
                          <a:solidFill>
                            <a:schemeClr val="tx1"/>
                          </a:solidFill>
                          <a:effectLst/>
                          <a:latin typeface="+mn-lt"/>
                          <a:ea typeface="+mn-ea"/>
                          <a:cs typeface="+mn-cs"/>
                        </a:rPr>
                        <a:t>A perpendicular bisector is a line at right angles to a line-segment that divides it into two equal parts.</a:t>
                      </a:r>
                      <a:endParaRPr lang="en-GB" sz="1600" dirty="0"/>
                    </a:p>
                  </a:txBody>
                  <a:tcPr/>
                </a:tc>
                <a:extLst>
                  <a:ext uri="{0D108BD9-81ED-4DB2-BD59-A6C34878D82A}">
                    <a16:rowId xmlns:a16="http://schemas.microsoft.com/office/drawing/2014/main" val="78949882"/>
                  </a:ext>
                </a:extLst>
              </a:tr>
              <a:tr h="620182">
                <a:tc>
                  <a:txBody>
                    <a:bodyPr/>
                    <a:lstStyle/>
                    <a:p>
                      <a:r>
                        <a:rPr lang="en-GB" sz="1600" kern="1200" dirty="0">
                          <a:solidFill>
                            <a:schemeClr val="tx1"/>
                          </a:solidFill>
                          <a:effectLst/>
                          <a:latin typeface="+mn-lt"/>
                          <a:ea typeface="+mn-ea"/>
                          <a:cs typeface="+mn-cs"/>
                        </a:rPr>
                        <a:t>construction</a:t>
                      </a:r>
                      <a:endParaRPr lang="en-GB" sz="1600" dirty="0"/>
                    </a:p>
                  </a:txBody>
                  <a:tcPr/>
                </a:tc>
                <a:tc>
                  <a:txBody>
                    <a:bodyPr/>
                    <a:lstStyle/>
                    <a:p>
                      <a:r>
                        <a:rPr lang="en-GB" sz="1600" kern="1200" dirty="0">
                          <a:solidFill>
                            <a:schemeClr val="tx1"/>
                          </a:solidFill>
                          <a:effectLst/>
                          <a:latin typeface="+mn-lt"/>
                          <a:ea typeface="+mn-ea"/>
                          <a:cs typeface="+mn-cs"/>
                        </a:rPr>
                        <a:t>A construction in geometry is the act of drawing geometric shapes using only a pair of compasses and a straightedge. No measuring of lengths or angles is permitted.</a:t>
                      </a:r>
                      <a:endParaRPr lang="en-GB" sz="1600" dirty="0"/>
                    </a:p>
                  </a:txBody>
                  <a:tcPr/>
                </a:tc>
                <a:extLst>
                  <a:ext uri="{0D108BD9-81ED-4DB2-BD59-A6C34878D82A}">
                    <a16:rowId xmlns:a16="http://schemas.microsoft.com/office/drawing/2014/main" val="404107335"/>
                  </a:ext>
                </a:extLst>
              </a:tr>
              <a:tr h="620182">
                <a:tc>
                  <a:txBody>
                    <a:bodyPr/>
                    <a:lstStyle/>
                    <a:p>
                      <a:r>
                        <a:rPr lang="en-GB" sz="1600" dirty="0"/>
                        <a:t>line</a:t>
                      </a:r>
                    </a:p>
                  </a:txBody>
                  <a:tcPr/>
                </a:tc>
                <a:tc>
                  <a:txBody>
                    <a:bodyPr/>
                    <a:lstStyle/>
                    <a:p>
                      <a:r>
                        <a:rPr lang="en-GB" sz="1600" kern="1200" dirty="0">
                          <a:solidFill>
                            <a:schemeClr val="tx1"/>
                          </a:solidFill>
                          <a:effectLst/>
                          <a:latin typeface="+mn-lt"/>
                          <a:ea typeface="+mn-ea"/>
                          <a:cs typeface="+mn-cs"/>
                        </a:rPr>
                        <a:t>A set of adjacent points that has length but no width. A straight line is completely determined by two of its points, say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and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(see ‘line segment’)</a:t>
                      </a:r>
                      <a:endParaRPr lang="en-GB" sz="1600" dirty="0"/>
                    </a:p>
                  </a:txBody>
                  <a:tcPr/>
                </a:tc>
                <a:extLst>
                  <a:ext uri="{0D108BD9-81ED-4DB2-BD59-A6C34878D82A}">
                    <a16:rowId xmlns:a16="http://schemas.microsoft.com/office/drawing/2014/main" val="3888288837"/>
                  </a:ext>
                </a:extLst>
              </a:tr>
              <a:tr h="359311">
                <a:tc>
                  <a:txBody>
                    <a:bodyPr/>
                    <a:lstStyle/>
                    <a:p>
                      <a:r>
                        <a:rPr lang="en-GB" sz="1600" kern="1200" dirty="0">
                          <a:solidFill>
                            <a:schemeClr val="tx1"/>
                          </a:solidFill>
                          <a:effectLst/>
                          <a:latin typeface="+mn-lt"/>
                          <a:ea typeface="+mn-ea"/>
                          <a:cs typeface="+mn-cs"/>
                        </a:rPr>
                        <a:t>line segment</a:t>
                      </a:r>
                      <a:endParaRPr lang="en-GB" sz="1600" dirty="0"/>
                    </a:p>
                  </a:txBody>
                  <a:tcPr/>
                </a:tc>
                <a:tc>
                  <a:txBody>
                    <a:bodyPr/>
                    <a:lstStyle/>
                    <a:p>
                      <a:r>
                        <a:rPr lang="en-GB" sz="1600" kern="1200" dirty="0">
                          <a:solidFill>
                            <a:schemeClr val="tx1"/>
                          </a:solidFill>
                          <a:effectLst/>
                          <a:latin typeface="+mn-lt"/>
                          <a:ea typeface="+mn-ea"/>
                          <a:cs typeface="+mn-cs"/>
                        </a:rPr>
                        <a:t>The part of a line between any two of its points is a line segment. (see ‘line’)</a:t>
                      </a:r>
                      <a:endParaRPr lang="en-GB" sz="1600" dirty="0"/>
                    </a:p>
                  </a:txBody>
                  <a:tcPr/>
                </a:tc>
                <a:extLst>
                  <a:ext uri="{0D108BD9-81ED-4DB2-BD59-A6C34878D82A}">
                    <a16:rowId xmlns:a16="http://schemas.microsoft.com/office/drawing/2014/main" val="1343403725"/>
                  </a:ext>
                </a:extLst>
              </a:tr>
              <a:tr h="620182">
                <a:tc>
                  <a:txBody>
                    <a:bodyPr/>
                    <a:lstStyle/>
                    <a:p>
                      <a:r>
                        <a:rPr lang="en-GB" sz="1600" kern="1200" dirty="0">
                          <a:solidFill>
                            <a:schemeClr val="tx1"/>
                          </a:solidFill>
                          <a:effectLst/>
                          <a:latin typeface="+mn-lt"/>
                          <a:ea typeface="+mn-ea"/>
                          <a:cs typeface="+mn-cs"/>
                        </a:rPr>
                        <a:t>locus</a:t>
                      </a:r>
                      <a:endParaRPr lang="en-GB" sz="1600" dirty="0"/>
                    </a:p>
                  </a:txBody>
                  <a:tcPr/>
                </a:tc>
                <a:tc>
                  <a:txBody>
                    <a:bodyPr/>
                    <a:lstStyle/>
                    <a:p>
                      <a:r>
                        <a:rPr lang="en-GB" sz="1600" kern="1200" dirty="0">
                          <a:solidFill>
                            <a:schemeClr val="tx1"/>
                          </a:solidFill>
                          <a:effectLst/>
                          <a:latin typeface="+mn-lt"/>
                          <a:ea typeface="+mn-ea"/>
                          <a:cs typeface="+mn-cs"/>
                        </a:rPr>
                        <a:t>A locus of points is the set of points, and only those points, that satisfies given conditions.</a:t>
                      </a:r>
                    </a:p>
                    <a:p>
                      <a:r>
                        <a:rPr lang="en-GB" sz="1600" kern="1200" dirty="0">
                          <a:solidFill>
                            <a:schemeClr val="tx1"/>
                          </a:solidFill>
                          <a:effectLst/>
                          <a:latin typeface="+mn-lt"/>
                          <a:ea typeface="+mn-ea"/>
                          <a:cs typeface="+mn-cs"/>
                        </a:rPr>
                        <a:t>Example: The locus of points at a given distance from a given point is a circle.</a:t>
                      </a:r>
                      <a:endParaRPr lang="en-GB" sz="1600" dirty="0"/>
                    </a:p>
                  </a:txBody>
                  <a:tcPr/>
                </a:tc>
                <a:extLst>
                  <a:ext uri="{0D108BD9-81ED-4DB2-BD59-A6C34878D82A}">
                    <a16:rowId xmlns:a16="http://schemas.microsoft.com/office/drawing/2014/main" val="650215321"/>
                  </a:ext>
                </a:extLst>
              </a:tr>
              <a:tr h="359311">
                <a:tc>
                  <a:txBody>
                    <a:bodyPr/>
                    <a:lstStyle/>
                    <a:p>
                      <a:r>
                        <a:rPr lang="en-GB" sz="1600" kern="1200" dirty="0">
                          <a:solidFill>
                            <a:schemeClr val="tx1"/>
                          </a:solidFill>
                          <a:effectLst/>
                          <a:latin typeface="+mn-lt"/>
                          <a:ea typeface="+mn-ea"/>
                          <a:cs typeface="+mn-cs"/>
                        </a:rPr>
                        <a:t>perpendicular</a:t>
                      </a:r>
                      <a:endParaRPr lang="en-GB" sz="1600" dirty="0"/>
                    </a:p>
                  </a:txBody>
                  <a:tcPr/>
                </a:tc>
                <a:tc>
                  <a:txBody>
                    <a:bodyPr/>
                    <a:lstStyle/>
                    <a:p>
                      <a:r>
                        <a:rPr lang="en-GB" sz="1600" kern="1200" dirty="0">
                          <a:solidFill>
                            <a:schemeClr val="tx1"/>
                          </a:solidFill>
                          <a:effectLst/>
                          <a:latin typeface="+mn-lt"/>
                          <a:ea typeface="+mn-ea"/>
                          <a:cs typeface="+mn-cs"/>
                        </a:rPr>
                        <a:t>A line or plane that is at right angles to another line or plane.</a:t>
                      </a:r>
                      <a:endParaRPr lang="en-GB" sz="1600" dirty="0"/>
                    </a:p>
                  </a:txBody>
                  <a:tcPr/>
                </a:tc>
                <a:extLst>
                  <a:ext uri="{0D108BD9-81ED-4DB2-BD59-A6C34878D82A}">
                    <a16:rowId xmlns:a16="http://schemas.microsoft.com/office/drawing/2014/main" val="156697038"/>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417308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A key representation that you may wish to use to support students’ understanding of this key idea is that of the rhombus with all of its properties included:</a:t>
            </a:r>
          </a:p>
          <a:p>
            <a:endParaRPr lang="en-GB" dirty="0"/>
          </a:p>
          <a:p>
            <a:endParaRPr lang="en-GB" dirty="0"/>
          </a:p>
        </p:txBody>
      </p:sp>
      <p:sp>
        <p:nvSpPr>
          <p:cNvPr id="7" name="TextBox 6">
            <a:extLst>
              <a:ext uri="{FF2B5EF4-FFF2-40B4-BE49-F238E27FC236}">
                <a16:creationId xmlns:a16="http://schemas.microsoft.com/office/drawing/2014/main" id="{38FE974B-9E4C-4937-AF7B-F395BD5F10EF}"/>
              </a:ext>
            </a:extLst>
          </p:cNvPr>
          <p:cNvSpPr txBox="1"/>
          <p:nvPr/>
        </p:nvSpPr>
        <p:spPr>
          <a:xfrm>
            <a:off x="1199456" y="5076356"/>
            <a:ext cx="4392488" cy="369332"/>
          </a:xfrm>
          <a:prstGeom prst="rect">
            <a:avLst/>
          </a:prstGeom>
          <a:noFill/>
        </p:spPr>
        <p:txBody>
          <a:bodyPr wrap="square">
            <a:spAutoFit/>
          </a:bodyPr>
          <a:lstStyle/>
          <a:p>
            <a:pPr>
              <a:buNone/>
            </a:pPr>
            <a:r>
              <a:rPr lang="en-GB" sz="1800" b="1" dirty="0"/>
              <a:t>Fig 1: Construction of a rhombus	</a:t>
            </a:r>
          </a:p>
        </p:txBody>
      </p:sp>
      <p:sp>
        <p:nvSpPr>
          <p:cNvPr id="9" name="TextBox 8">
            <a:extLst>
              <a:ext uri="{FF2B5EF4-FFF2-40B4-BE49-F238E27FC236}">
                <a16:creationId xmlns:a16="http://schemas.microsoft.com/office/drawing/2014/main" id="{4E385035-1821-4723-B2D1-C7F1D579C607}"/>
              </a:ext>
            </a:extLst>
          </p:cNvPr>
          <p:cNvSpPr txBox="1"/>
          <p:nvPr/>
        </p:nvSpPr>
        <p:spPr>
          <a:xfrm>
            <a:off x="6181800" y="4825894"/>
            <a:ext cx="5707956" cy="923330"/>
          </a:xfrm>
          <a:prstGeom prst="rect">
            <a:avLst/>
          </a:prstGeom>
          <a:noFill/>
        </p:spPr>
        <p:txBody>
          <a:bodyPr wrap="square">
            <a:spAutoFit/>
          </a:bodyPr>
          <a:lstStyle/>
          <a:p>
            <a:pPr>
              <a:spcBef>
                <a:spcPts val="400"/>
              </a:spcBef>
              <a:spcAft>
                <a:spcPts val="400"/>
              </a:spcAft>
              <a:buNone/>
              <a:tabLst>
                <a:tab pos="3690620" algn="l"/>
              </a:tabLst>
            </a:pPr>
            <a:r>
              <a:rPr lang="en-GB" sz="1800" b="1" dirty="0">
                <a:effectLst/>
                <a:latin typeface="+mj-lt"/>
                <a:ea typeface="Calibri" panose="020F0502020204030204" pitchFamily="34" charset="0"/>
                <a:cs typeface="Times New Roman" panose="02020603050405020304" pitchFamily="18" charset="0"/>
              </a:rPr>
              <a:t>Fig 2: Diagram showing how the diagonals of a rhombus bisect each other at right angles and bisect the internal angles </a:t>
            </a:r>
            <a:endParaRPr lang="en-GB" sz="1800" dirty="0">
              <a:effectLst/>
              <a:latin typeface="+mj-lt"/>
              <a:ea typeface="Calibri" panose="020F0502020204030204" pitchFamily="34" charset="0"/>
              <a:cs typeface="Times New Roman" panose="02020603050405020304" pitchFamily="18" charset="0"/>
            </a:endParaRPr>
          </a:p>
        </p:txBody>
      </p:sp>
      <p:pic>
        <p:nvPicPr>
          <p:cNvPr id="5" name="Picture 4" descr="A picture containing computer, open, dark, night sky&#10;&#10;Description automatically generated">
            <a:extLst>
              <a:ext uri="{FF2B5EF4-FFF2-40B4-BE49-F238E27FC236}">
                <a16:creationId xmlns:a16="http://schemas.microsoft.com/office/drawing/2014/main" id="{E8778389-B372-4C2D-8AE3-99FF92F0C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8" y="2186142"/>
            <a:ext cx="3638329" cy="2793788"/>
          </a:xfrm>
          <a:prstGeom prst="rect">
            <a:avLst/>
          </a:prstGeom>
        </p:spPr>
      </p:pic>
      <p:pic>
        <p:nvPicPr>
          <p:cNvPr id="6" name="Picture 5">
            <a:extLst>
              <a:ext uri="{FF2B5EF4-FFF2-40B4-BE49-F238E27FC236}">
                <a16:creationId xmlns:a16="http://schemas.microsoft.com/office/drawing/2014/main" id="{F19C36B8-3061-44C5-A14A-56801BB6D614}"/>
              </a:ext>
            </a:extLst>
          </p:cNvPr>
          <p:cNvPicPr>
            <a:picLocks noChangeAspect="1"/>
          </p:cNvPicPr>
          <p:nvPr/>
        </p:nvPicPr>
        <p:blipFill>
          <a:blip r:embed="rId4"/>
          <a:stretch>
            <a:fillRect/>
          </a:stretch>
        </p:blipFill>
        <p:spPr>
          <a:xfrm>
            <a:off x="1401907" y="2448663"/>
            <a:ext cx="3422025" cy="2627693"/>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86735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2098571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3793"/>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3647766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166854" y="119861"/>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printable version</a:t>
            </a:r>
            <a:endParaRPr lang="en-GB" dirty="0"/>
          </a:p>
        </p:txBody>
      </p:sp>
      <p:sp>
        <p:nvSpPr>
          <p:cNvPr id="7" name="TextBox 6">
            <a:extLst>
              <a:ext uri="{FF2B5EF4-FFF2-40B4-BE49-F238E27FC236}">
                <a16:creationId xmlns:a16="http://schemas.microsoft.com/office/drawing/2014/main" id="{6EEC49E2-4893-403E-B796-A7563D1939DD}"/>
              </a:ext>
            </a:extLst>
          </p:cNvPr>
          <p:cNvSpPr txBox="1"/>
          <p:nvPr/>
        </p:nvSpPr>
        <p:spPr>
          <a:xfrm>
            <a:off x="146430" y="570937"/>
            <a:ext cx="8784976" cy="707886"/>
          </a:xfrm>
          <a:prstGeom prst="rect">
            <a:avLst/>
          </a:prstGeom>
          <a:noFill/>
        </p:spPr>
        <p:txBody>
          <a:bodyPr wrap="square">
            <a:spAutoFit/>
          </a:bodyPr>
          <a:lstStyle/>
          <a:p>
            <a:pPr>
              <a:spcBef>
                <a:spcPts val="0"/>
              </a:spcBef>
              <a:spcAft>
                <a:spcPts val="0"/>
              </a:spcAft>
              <a:buNone/>
            </a:pPr>
            <a:r>
              <a:rPr lang="en-GB" sz="2000" i="1" dirty="0">
                <a:effectLst/>
                <a:latin typeface="+mn-lt"/>
                <a:ea typeface="Calibri" panose="020F0502020204030204" pitchFamily="34" charset="0"/>
                <a:cs typeface="Times New Roman" panose="02020603050405020304" pitchFamily="18" charset="0"/>
              </a:rPr>
              <a:t>Find the midpoint of each line segment.</a:t>
            </a:r>
          </a:p>
          <a:p>
            <a:pPr>
              <a:spcBef>
                <a:spcPts val="0"/>
              </a:spcBef>
              <a:spcAft>
                <a:spcPts val="0"/>
              </a:spcAft>
              <a:buNone/>
            </a:pPr>
            <a:r>
              <a:rPr lang="en-GB" sz="2000" i="1" dirty="0">
                <a:effectLst/>
                <a:latin typeface="+mn-lt"/>
                <a:ea typeface="Calibri" panose="020F0502020204030204" pitchFamily="34" charset="0"/>
                <a:cs typeface="Times New Roman" panose="02020603050405020304" pitchFamily="18" charset="0"/>
              </a:rPr>
              <a:t>Bisect each line segment and mark it with an ×.</a:t>
            </a:r>
          </a:p>
        </p:txBody>
      </p:sp>
      <p:sp>
        <p:nvSpPr>
          <p:cNvPr id="4" name="TextBox 3">
            <a:extLst>
              <a:ext uri="{FF2B5EF4-FFF2-40B4-BE49-F238E27FC236}">
                <a16:creationId xmlns:a16="http://schemas.microsoft.com/office/drawing/2014/main" id="{FD35BC67-FC9D-49F1-902A-65641E3DFDB6}"/>
              </a:ext>
            </a:extLst>
          </p:cNvPr>
          <p:cNvSpPr txBox="1"/>
          <p:nvPr/>
        </p:nvSpPr>
        <p:spPr>
          <a:xfrm>
            <a:off x="460292" y="1387173"/>
            <a:ext cx="458780" cy="461665"/>
          </a:xfrm>
          <a:prstGeom prst="rect">
            <a:avLst/>
          </a:prstGeom>
          <a:noFill/>
        </p:spPr>
        <p:txBody>
          <a:bodyPr wrap="none" rtlCol="0">
            <a:spAutoFit/>
          </a:bodyPr>
          <a:lstStyle/>
          <a:p>
            <a:pPr>
              <a:buNone/>
            </a:pPr>
            <a:r>
              <a:rPr lang="en-GB" sz="2400" i="1" dirty="0">
                <a:solidFill>
                  <a:srgbClr val="00628C"/>
                </a:solidFill>
              </a:rPr>
              <a:t>a)</a:t>
            </a:r>
          </a:p>
        </p:txBody>
      </p:sp>
      <p:sp>
        <p:nvSpPr>
          <p:cNvPr id="11" name="TextBox 10">
            <a:extLst>
              <a:ext uri="{FF2B5EF4-FFF2-40B4-BE49-F238E27FC236}">
                <a16:creationId xmlns:a16="http://schemas.microsoft.com/office/drawing/2014/main" id="{DD229676-5014-404A-ABC6-1A4F52D1CA27}"/>
              </a:ext>
            </a:extLst>
          </p:cNvPr>
          <p:cNvSpPr txBox="1"/>
          <p:nvPr/>
        </p:nvSpPr>
        <p:spPr>
          <a:xfrm>
            <a:off x="5349212" y="1326729"/>
            <a:ext cx="458780" cy="461665"/>
          </a:xfrm>
          <a:prstGeom prst="rect">
            <a:avLst/>
          </a:prstGeom>
          <a:noFill/>
        </p:spPr>
        <p:txBody>
          <a:bodyPr wrap="none" rtlCol="0">
            <a:spAutoFit/>
          </a:bodyPr>
          <a:lstStyle/>
          <a:p>
            <a:pPr>
              <a:buNone/>
            </a:pPr>
            <a:r>
              <a:rPr lang="en-GB" sz="2400" i="1" dirty="0">
                <a:solidFill>
                  <a:srgbClr val="00628C"/>
                </a:solidFill>
              </a:rPr>
              <a:t>b)</a:t>
            </a:r>
          </a:p>
        </p:txBody>
      </p:sp>
      <p:sp>
        <p:nvSpPr>
          <p:cNvPr id="12" name="TextBox 11">
            <a:extLst>
              <a:ext uri="{FF2B5EF4-FFF2-40B4-BE49-F238E27FC236}">
                <a16:creationId xmlns:a16="http://schemas.microsoft.com/office/drawing/2014/main" id="{EFD05073-9E19-4476-B2BC-EDCDEFDD71DB}"/>
              </a:ext>
            </a:extLst>
          </p:cNvPr>
          <p:cNvSpPr txBox="1"/>
          <p:nvPr/>
        </p:nvSpPr>
        <p:spPr>
          <a:xfrm>
            <a:off x="9453245" y="434089"/>
            <a:ext cx="441146" cy="461665"/>
          </a:xfrm>
          <a:prstGeom prst="rect">
            <a:avLst/>
          </a:prstGeom>
          <a:noFill/>
        </p:spPr>
        <p:txBody>
          <a:bodyPr wrap="none" rtlCol="0">
            <a:spAutoFit/>
          </a:bodyPr>
          <a:lstStyle/>
          <a:p>
            <a:pPr>
              <a:buNone/>
            </a:pPr>
            <a:r>
              <a:rPr lang="en-GB" sz="2400" i="1" dirty="0">
                <a:solidFill>
                  <a:srgbClr val="00628C"/>
                </a:solidFill>
              </a:rPr>
              <a:t>c)</a:t>
            </a:r>
          </a:p>
        </p:txBody>
      </p:sp>
      <p:sp>
        <p:nvSpPr>
          <p:cNvPr id="13" name="TextBox 12">
            <a:extLst>
              <a:ext uri="{FF2B5EF4-FFF2-40B4-BE49-F238E27FC236}">
                <a16:creationId xmlns:a16="http://schemas.microsoft.com/office/drawing/2014/main" id="{DD1A0536-F132-4BAF-92AD-13BBAFC33FFF}"/>
              </a:ext>
            </a:extLst>
          </p:cNvPr>
          <p:cNvSpPr txBox="1"/>
          <p:nvPr/>
        </p:nvSpPr>
        <p:spPr>
          <a:xfrm>
            <a:off x="859493" y="4261707"/>
            <a:ext cx="458780" cy="461665"/>
          </a:xfrm>
          <a:prstGeom prst="rect">
            <a:avLst/>
          </a:prstGeom>
          <a:noFill/>
        </p:spPr>
        <p:txBody>
          <a:bodyPr wrap="none" rtlCol="0">
            <a:spAutoFit/>
          </a:bodyPr>
          <a:lstStyle/>
          <a:p>
            <a:pPr>
              <a:buNone/>
            </a:pPr>
            <a:r>
              <a:rPr lang="en-GB" sz="2400" i="1" dirty="0">
                <a:solidFill>
                  <a:srgbClr val="00628C"/>
                </a:solidFill>
              </a:rPr>
              <a:t>d)</a:t>
            </a:r>
          </a:p>
        </p:txBody>
      </p:sp>
      <p:sp>
        <p:nvSpPr>
          <p:cNvPr id="14" name="TextBox 13">
            <a:extLst>
              <a:ext uri="{FF2B5EF4-FFF2-40B4-BE49-F238E27FC236}">
                <a16:creationId xmlns:a16="http://schemas.microsoft.com/office/drawing/2014/main" id="{50724DC1-E93A-4F46-81DF-ED6CE91C955D}"/>
              </a:ext>
            </a:extLst>
          </p:cNvPr>
          <p:cNvSpPr txBox="1"/>
          <p:nvPr/>
        </p:nvSpPr>
        <p:spPr>
          <a:xfrm>
            <a:off x="5526595" y="4308151"/>
            <a:ext cx="458780" cy="461665"/>
          </a:xfrm>
          <a:prstGeom prst="rect">
            <a:avLst/>
          </a:prstGeom>
          <a:noFill/>
        </p:spPr>
        <p:txBody>
          <a:bodyPr wrap="none" rtlCol="0">
            <a:spAutoFit/>
          </a:bodyPr>
          <a:lstStyle/>
          <a:p>
            <a:pPr>
              <a:buNone/>
            </a:pPr>
            <a:r>
              <a:rPr lang="en-GB" sz="2400" i="1" dirty="0">
                <a:solidFill>
                  <a:srgbClr val="00628C"/>
                </a:solidFill>
              </a:rPr>
              <a:t>e)</a:t>
            </a:r>
          </a:p>
        </p:txBody>
      </p:sp>
      <p:grpSp>
        <p:nvGrpSpPr>
          <p:cNvPr id="21" name="Group 20">
            <a:extLst>
              <a:ext uri="{FF2B5EF4-FFF2-40B4-BE49-F238E27FC236}">
                <a16:creationId xmlns:a16="http://schemas.microsoft.com/office/drawing/2014/main" id="{4A0F1953-1397-41D9-83D3-9EBBE46B8277}"/>
              </a:ext>
            </a:extLst>
          </p:cNvPr>
          <p:cNvGrpSpPr/>
          <p:nvPr/>
        </p:nvGrpSpPr>
        <p:grpSpPr>
          <a:xfrm>
            <a:off x="953073" y="1886436"/>
            <a:ext cx="2436169" cy="603896"/>
            <a:chOff x="919072" y="2631765"/>
            <a:chExt cx="2436169" cy="603896"/>
          </a:xfrm>
        </p:grpSpPr>
        <p:cxnSp>
          <p:nvCxnSpPr>
            <p:cNvPr id="17" name="Straight Connector 16">
              <a:extLst>
                <a:ext uri="{FF2B5EF4-FFF2-40B4-BE49-F238E27FC236}">
                  <a16:creationId xmlns:a16="http://schemas.microsoft.com/office/drawing/2014/main" id="{820CEBAB-428F-4865-A71E-3AC89BA9253C}"/>
                </a:ext>
              </a:extLst>
            </p:cNvPr>
            <p:cNvCxnSpPr>
              <a:cxnSpLocks/>
            </p:cNvCxnSpPr>
            <p:nvPr/>
          </p:nvCxnSpPr>
          <p:spPr>
            <a:xfrm rot="540000">
              <a:off x="1055440" y="2708920"/>
              <a:ext cx="2160000" cy="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1386B5-6274-4895-9B76-031AC575A45F}"/>
                </a:ext>
              </a:extLst>
            </p:cNvPr>
            <p:cNvSpPr txBox="1"/>
            <p:nvPr/>
          </p:nvSpPr>
          <p:spPr>
            <a:xfrm>
              <a:off x="919072" y="2631765"/>
              <a:ext cx="282450" cy="253916"/>
            </a:xfrm>
            <a:prstGeom prst="rect">
              <a:avLst/>
            </a:prstGeom>
            <a:noFill/>
          </p:spPr>
          <p:txBody>
            <a:bodyPr wrap="none" rtlCol="0">
              <a:spAutoFit/>
            </a:bodyPr>
            <a:lstStyle/>
            <a:p>
              <a:pPr>
                <a:buNone/>
              </a:pPr>
              <a:r>
                <a:rPr lang="en-GB" sz="1050" b="1" dirty="0"/>
                <a:t>A</a:t>
              </a:r>
            </a:p>
          </p:txBody>
        </p:sp>
        <p:sp>
          <p:nvSpPr>
            <p:cNvPr id="19" name="TextBox 18">
              <a:extLst>
                <a:ext uri="{FF2B5EF4-FFF2-40B4-BE49-F238E27FC236}">
                  <a16:creationId xmlns:a16="http://schemas.microsoft.com/office/drawing/2014/main" id="{2B7E417F-D06D-4FCD-B3F5-D25F61270F98}"/>
                </a:ext>
              </a:extLst>
            </p:cNvPr>
            <p:cNvSpPr txBox="1"/>
            <p:nvPr/>
          </p:nvSpPr>
          <p:spPr>
            <a:xfrm>
              <a:off x="3072791" y="2981745"/>
              <a:ext cx="282450" cy="253916"/>
            </a:xfrm>
            <a:prstGeom prst="rect">
              <a:avLst/>
            </a:prstGeom>
            <a:noFill/>
          </p:spPr>
          <p:txBody>
            <a:bodyPr wrap="none" rtlCol="0">
              <a:spAutoFit/>
            </a:bodyPr>
            <a:lstStyle/>
            <a:p>
              <a:pPr>
                <a:buNone/>
              </a:pPr>
              <a:r>
                <a:rPr lang="en-GB" sz="1050" b="1" dirty="0"/>
                <a:t>B</a:t>
              </a:r>
            </a:p>
          </p:txBody>
        </p:sp>
        <p:sp>
          <p:nvSpPr>
            <p:cNvPr id="20" name="TextBox 19">
              <a:extLst>
                <a:ext uri="{FF2B5EF4-FFF2-40B4-BE49-F238E27FC236}">
                  <a16:creationId xmlns:a16="http://schemas.microsoft.com/office/drawing/2014/main" id="{564AD7EC-EA0A-4FED-944C-44148FF5A6B9}"/>
                </a:ext>
              </a:extLst>
            </p:cNvPr>
            <p:cNvSpPr txBox="1"/>
            <p:nvPr/>
          </p:nvSpPr>
          <p:spPr>
            <a:xfrm>
              <a:off x="1775520" y="2671813"/>
              <a:ext cx="466794" cy="261610"/>
            </a:xfrm>
            <a:prstGeom prst="rect">
              <a:avLst/>
            </a:prstGeom>
            <a:noFill/>
          </p:spPr>
          <p:txBody>
            <a:bodyPr wrap="none" rtlCol="0">
              <a:spAutoFit/>
            </a:bodyPr>
            <a:lstStyle/>
            <a:p>
              <a:pPr>
                <a:buNone/>
              </a:pPr>
              <a:r>
                <a:rPr lang="en-GB" sz="1100" b="1" dirty="0"/>
                <a:t>6cm</a:t>
              </a:r>
            </a:p>
          </p:txBody>
        </p:sp>
      </p:grpSp>
      <p:grpSp>
        <p:nvGrpSpPr>
          <p:cNvPr id="27" name="Group 26">
            <a:extLst>
              <a:ext uri="{FF2B5EF4-FFF2-40B4-BE49-F238E27FC236}">
                <a16:creationId xmlns:a16="http://schemas.microsoft.com/office/drawing/2014/main" id="{E8AA1544-41D8-4A5B-80E7-D4810A44704F}"/>
              </a:ext>
            </a:extLst>
          </p:cNvPr>
          <p:cNvGrpSpPr/>
          <p:nvPr/>
        </p:nvGrpSpPr>
        <p:grpSpPr>
          <a:xfrm>
            <a:off x="6112912" y="1366818"/>
            <a:ext cx="780811" cy="2062182"/>
            <a:chOff x="7671902" y="1503703"/>
            <a:chExt cx="780811" cy="2062182"/>
          </a:xfrm>
        </p:grpSpPr>
        <p:cxnSp>
          <p:nvCxnSpPr>
            <p:cNvPr id="23" name="Straight Connector 22">
              <a:extLst>
                <a:ext uri="{FF2B5EF4-FFF2-40B4-BE49-F238E27FC236}">
                  <a16:creationId xmlns:a16="http://schemas.microsoft.com/office/drawing/2014/main" id="{405F37DE-C935-4D3A-A8B7-5130C39A3B9D}"/>
                </a:ext>
              </a:extLst>
            </p:cNvPr>
            <p:cNvCxnSpPr>
              <a:cxnSpLocks/>
            </p:cNvCxnSpPr>
            <p:nvPr/>
          </p:nvCxnSpPr>
          <p:spPr>
            <a:xfrm rot="240000">
              <a:off x="8256240" y="1729898"/>
              <a:ext cx="0" cy="1584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3FB24B-5536-4CF7-AE1D-D8D81D41788A}"/>
                </a:ext>
              </a:extLst>
            </p:cNvPr>
            <p:cNvSpPr txBox="1"/>
            <p:nvPr/>
          </p:nvSpPr>
          <p:spPr>
            <a:xfrm>
              <a:off x="8170263" y="1503703"/>
              <a:ext cx="282450" cy="253916"/>
            </a:xfrm>
            <a:prstGeom prst="rect">
              <a:avLst/>
            </a:prstGeom>
            <a:noFill/>
          </p:spPr>
          <p:txBody>
            <a:bodyPr wrap="none" rtlCol="0">
              <a:spAutoFit/>
            </a:bodyPr>
            <a:lstStyle/>
            <a:p>
              <a:pPr>
                <a:buNone/>
              </a:pPr>
              <a:r>
                <a:rPr lang="en-GB" sz="1050" b="1" dirty="0"/>
                <a:t>C</a:t>
              </a:r>
            </a:p>
          </p:txBody>
        </p:sp>
        <p:sp>
          <p:nvSpPr>
            <p:cNvPr id="25" name="TextBox 24">
              <a:extLst>
                <a:ext uri="{FF2B5EF4-FFF2-40B4-BE49-F238E27FC236}">
                  <a16:creationId xmlns:a16="http://schemas.microsoft.com/office/drawing/2014/main" id="{ED4BDFCA-408C-41A0-978C-2A34E950E1C5}"/>
                </a:ext>
              </a:extLst>
            </p:cNvPr>
            <p:cNvSpPr txBox="1"/>
            <p:nvPr/>
          </p:nvSpPr>
          <p:spPr>
            <a:xfrm>
              <a:off x="8076402" y="3311969"/>
              <a:ext cx="282450" cy="253916"/>
            </a:xfrm>
            <a:prstGeom prst="rect">
              <a:avLst/>
            </a:prstGeom>
            <a:noFill/>
          </p:spPr>
          <p:txBody>
            <a:bodyPr wrap="none" rtlCol="0">
              <a:spAutoFit/>
            </a:bodyPr>
            <a:lstStyle/>
            <a:p>
              <a:pPr>
                <a:buNone/>
              </a:pPr>
              <a:r>
                <a:rPr lang="en-GB" sz="1050" b="1" dirty="0"/>
                <a:t>D</a:t>
              </a:r>
            </a:p>
          </p:txBody>
        </p:sp>
        <p:sp>
          <p:nvSpPr>
            <p:cNvPr id="26" name="TextBox 25">
              <a:extLst>
                <a:ext uri="{FF2B5EF4-FFF2-40B4-BE49-F238E27FC236}">
                  <a16:creationId xmlns:a16="http://schemas.microsoft.com/office/drawing/2014/main" id="{FECD0B5C-5335-4477-A2AA-E58BB1617688}"/>
                </a:ext>
              </a:extLst>
            </p:cNvPr>
            <p:cNvSpPr txBox="1"/>
            <p:nvPr/>
          </p:nvSpPr>
          <p:spPr>
            <a:xfrm>
              <a:off x="7671902" y="2386264"/>
              <a:ext cx="591829" cy="261610"/>
            </a:xfrm>
            <a:prstGeom prst="rect">
              <a:avLst/>
            </a:prstGeom>
            <a:noFill/>
          </p:spPr>
          <p:txBody>
            <a:bodyPr wrap="none" rtlCol="0">
              <a:spAutoFit/>
            </a:bodyPr>
            <a:lstStyle/>
            <a:p>
              <a:pPr>
                <a:buNone/>
              </a:pPr>
              <a:r>
                <a:rPr lang="en-GB" sz="1100" b="1" dirty="0"/>
                <a:t>44mm</a:t>
              </a:r>
            </a:p>
          </p:txBody>
        </p:sp>
      </p:grpSp>
      <p:grpSp>
        <p:nvGrpSpPr>
          <p:cNvPr id="39" name="Group 38">
            <a:extLst>
              <a:ext uri="{FF2B5EF4-FFF2-40B4-BE49-F238E27FC236}">
                <a16:creationId xmlns:a16="http://schemas.microsoft.com/office/drawing/2014/main" id="{40E51B49-EB0B-485B-8CBD-474785E62D07}"/>
              </a:ext>
            </a:extLst>
          </p:cNvPr>
          <p:cNvGrpSpPr/>
          <p:nvPr/>
        </p:nvGrpSpPr>
        <p:grpSpPr>
          <a:xfrm>
            <a:off x="9979419" y="743214"/>
            <a:ext cx="1483521" cy="710473"/>
            <a:chOff x="9979419" y="743214"/>
            <a:chExt cx="1483521" cy="710473"/>
          </a:xfrm>
        </p:grpSpPr>
        <p:sp>
          <p:nvSpPr>
            <p:cNvPr id="28" name="TextBox 27">
              <a:extLst>
                <a:ext uri="{FF2B5EF4-FFF2-40B4-BE49-F238E27FC236}">
                  <a16:creationId xmlns:a16="http://schemas.microsoft.com/office/drawing/2014/main" id="{1DE70CE7-1C6A-4F57-9BED-605D326D83FE}"/>
                </a:ext>
              </a:extLst>
            </p:cNvPr>
            <p:cNvSpPr txBox="1"/>
            <p:nvPr/>
          </p:nvSpPr>
          <p:spPr>
            <a:xfrm>
              <a:off x="9979419" y="1199771"/>
              <a:ext cx="282450" cy="253916"/>
            </a:xfrm>
            <a:prstGeom prst="rect">
              <a:avLst/>
            </a:prstGeom>
            <a:noFill/>
          </p:spPr>
          <p:txBody>
            <a:bodyPr wrap="none" rtlCol="0">
              <a:spAutoFit/>
            </a:bodyPr>
            <a:lstStyle/>
            <a:p>
              <a:pPr>
                <a:buNone/>
              </a:pPr>
              <a:r>
                <a:rPr lang="en-GB" sz="1050" b="1" dirty="0"/>
                <a:t>E</a:t>
              </a:r>
            </a:p>
          </p:txBody>
        </p:sp>
        <p:sp>
          <p:nvSpPr>
            <p:cNvPr id="29" name="TextBox 28">
              <a:extLst>
                <a:ext uri="{FF2B5EF4-FFF2-40B4-BE49-F238E27FC236}">
                  <a16:creationId xmlns:a16="http://schemas.microsoft.com/office/drawing/2014/main" id="{974BDEB4-51D3-4857-9C8E-212628C4D93F}"/>
                </a:ext>
              </a:extLst>
            </p:cNvPr>
            <p:cNvSpPr txBox="1"/>
            <p:nvPr/>
          </p:nvSpPr>
          <p:spPr>
            <a:xfrm>
              <a:off x="11196520" y="743214"/>
              <a:ext cx="266420" cy="253916"/>
            </a:xfrm>
            <a:prstGeom prst="rect">
              <a:avLst/>
            </a:prstGeom>
            <a:noFill/>
          </p:spPr>
          <p:txBody>
            <a:bodyPr wrap="none" rtlCol="0">
              <a:spAutoFit/>
            </a:bodyPr>
            <a:lstStyle/>
            <a:p>
              <a:pPr>
                <a:buNone/>
              </a:pPr>
              <a:r>
                <a:rPr lang="en-GB" sz="1050" b="1" dirty="0"/>
                <a:t>F</a:t>
              </a:r>
            </a:p>
          </p:txBody>
        </p:sp>
        <p:sp>
          <p:nvSpPr>
            <p:cNvPr id="30" name="TextBox 29">
              <a:extLst>
                <a:ext uri="{FF2B5EF4-FFF2-40B4-BE49-F238E27FC236}">
                  <a16:creationId xmlns:a16="http://schemas.microsoft.com/office/drawing/2014/main" id="{00E95309-F685-4D3F-A111-54F88D8C3B36}"/>
                </a:ext>
              </a:extLst>
            </p:cNvPr>
            <p:cNvSpPr txBox="1"/>
            <p:nvPr/>
          </p:nvSpPr>
          <p:spPr>
            <a:xfrm>
              <a:off x="10560496" y="1053012"/>
              <a:ext cx="466794" cy="261610"/>
            </a:xfrm>
            <a:prstGeom prst="rect">
              <a:avLst/>
            </a:prstGeom>
            <a:noFill/>
          </p:spPr>
          <p:txBody>
            <a:bodyPr wrap="none" rtlCol="0">
              <a:spAutoFit/>
            </a:bodyPr>
            <a:lstStyle/>
            <a:p>
              <a:pPr>
                <a:buNone/>
              </a:pPr>
              <a:r>
                <a:rPr lang="en-GB" sz="1100" b="1" dirty="0"/>
                <a:t>3cm</a:t>
              </a:r>
            </a:p>
          </p:txBody>
        </p:sp>
        <p:cxnSp>
          <p:nvCxnSpPr>
            <p:cNvPr id="35" name="Straight Connector 34">
              <a:extLst>
                <a:ext uri="{FF2B5EF4-FFF2-40B4-BE49-F238E27FC236}">
                  <a16:creationId xmlns:a16="http://schemas.microsoft.com/office/drawing/2014/main" id="{40DDC847-28B3-41B3-A387-4229B98D7473}"/>
                </a:ext>
              </a:extLst>
            </p:cNvPr>
            <p:cNvCxnSpPr>
              <a:cxnSpLocks/>
            </p:cNvCxnSpPr>
            <p:nvPr/>
          </p:nvCxnSpPr>
          <p:spPr>
            <a:xfrm rot="-960000">
              <a:off x="10137438" y="1019017"/>
              <a:ext cx="1080000" cy="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D111871-0E1D-4A80-93B3-BBCC2FA8C25B}"/>
              </a:ext>
            </a:extLst>
          </p:cNvPr>
          <p:cNvGrpSpPr/>
          <p:nvPr/>
        </p:nvGrpSpPr>
        <p:grpSpPr>
          <a:xfrm>
            <a:off x="1536162" y="4261707"/>
            <a:ext cx="1994305" cy="1646496"/>
            <a:chOff x="1536162" y="4261707"/>
            <a:chExt cx="1994305" cy="1646496"/>
          </a:xfrm>
        </p:grpSpPr>
        <p:sp>
          <p:nvSpPr>
            <p:cNvPr id="36" name="TextBox 35">
              <a:extLst>
                <a:ext uri="{FF2B5EF4-FFF2-40B4-BE49-F238E27FC236}">
                  <a16:creationId xmlns:a16="http://schemas.microsoft.com/office/drawing/2014/main" id="{1174BB34-18EE-45F9-A0E4-A20888559D88}"/>
                </a:ext>
              </a:extLst>
            </p:cNvPr>
            <p:cNvSpPr txBox="1"/>
            <p:nvPr/>
          </p:nvSpPr>
          <p:spPr>
            <a:xfrm>
              <a:off x="1536162" y="4261707"/>
              <a:ext cx="288862" cy="253916"/>
            </a:xfrm>
            <a:prstGeom prst="rect">
              <a:avLst/>
            </a:prstGeom>
            <a:noFill/>
          </p:spPr>
          <p:txBody>
            <a:bodyPr wrap="none" rtlCol="0">
              <a:spAutoFit/>
            </a:bodyPr>
            <a:lstStyle/>
            <a:p>
              <a:pPr>
                <a:buNone/>
              </a:pPr>
              <a:r>
                <a:rPr lang="en-GB" sz="1050" b="1" dirty="0"/>
                <a:t>G</a:t>
              </a:r>
            </a:p>
          </p:txBody>
        </p:sp>
        <p:sp>
          <p:nvSpPr>
            <p:cNvPr id="37" name="TextBox 36">
              <a:extLst>
                <a:ext uri="{FF2B5EF4-FFF2-40B4-BE49-F238E27FC236}">
                  <a16:creationId xmlns:a16="http://schemas.microsoft.com/office/drawing/2014/main" id="{CB63DE51-E2FB-4CD2-A36D-15A4759CE33A}"/>
                </a:ext>
              </a:extLst>
            </p:cNvPr>
            <p:cNvSpPr txBox="1"/>
            <p:nvPr/>
          </p:nvSpPr>
          <p:spPr>
            <a:xfrm>
              <a:off x="3248017" y="5654287"/>
              <a:ext cx="282450" cy="253916"/>
            </a:xfrm>
            <a:prstGeom prst="rect">
              <a:avLst/>
            </a:prstGeom>
            <a:noFill/>
          </p:spPr>
          <p:txBody>
            <a:bodyPr wrap="none" rtlCol="0">
              <a:spAutoFit/>
            </a:bodyPr>
            <a:lstStyle/>
            <a:p>
              <a:pPr>
                <a:buNone/>
              </a:pPr>
              <a:r>
                <a:rPr lang="en-GB" sz="1050" b="1" dirty="0"/>
                <a:t>H</a:t>
              </a:r>
            </a:p>
          </p:txBody>
        </p:sp>
        <p:sp>
          <p:nvSpPr>
            <p:cNvPr id="38" name="TextBox 37">
              <a:extLst>
                <a:ext uri="{FF2B5EF4-FFF2-40B4-BE49-F238E27FC236}">
                  <a16:creationId xmlns:a16="http://schemas.microsoft.com/office/drawing/2014/main" id="{BEC4789A-CC5E-4E4E-8A13-EEB08B0AEBE3}"/>
                </a:ext>
              </a:extLst>
            </p:cNvPr>
            <p:cNvSpPr txBox="1"/>
            <p:nvPr/>
          </p:nvSpPr>
          <p:spPr>
            <a:xfrm>
              <a:off x="1984408" y="5040366"/>
              <a:ext cx="583814" cy="261610"/>
            </a:xfrm>
            <a:prstGeom prst="rect">
              <a:avLst/>
            </a:prstGeom>
            <a:noFill/>
          </p:spPr>
          <p:txBody>
            <a:bodyPr wrap="none" rtlCol="0">
              <a:spAutoFit/>
            </a:bodyPr>
            <a:lstStyle/>
            <a:p>
              <a:pPr>
                <a:buNone/>
              </a:pPr>
              <a:r>
                <a:rPr lang="en-GB" sz="1100" b="1" dirty="0"/>
                <a:t>5.2cm</a:t>
              </a:r>
            </a:p>
          </p:txBody>
        </p:sp>
        <p:cxnSp>
          <p:nvCxnSpPr>
            <p:cNvPr id="41" name="Straight Connector 40">
              <a:extLst>
                <a:ext uri="{FF2B5EF4-FFF2-40B4-BE49-F238E27FC236}">
                  <a16:creationId xmlns:a16="http://schemas.microsoft.com/office/drawing/2014/main" id="{815F1285-BE79-4F4C-80C1-7D364329A986}"/>
                </a:ext>
              </a:extLst>
            </p:cNvPr>
            <p:cNvCxnSpPr>
              <a:cxnSpLocks/>
            </p:cNvCxnSpPr>
            <p:nvPr/>
          </p:nvCxnSpPr>
          <p:spPr>
            <a:xfrm rot="2520000">
              <a:off x="1584608" y="5070338"/>
              <a:ext cx="1872000" cy="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563B6C31-A9CB-4B1F-86C6-05CD2265ED90}"/>
              </a:ext>
            </a:extLst>
          </p:cNvPr>
          <p:cNvGrpSpPr/>
          <p:nvPr/>
        </p:nvGrpSpPr>
        <p:grpSpPr>
          <a:xfrm>
            <a:off x="6039773" y="4854177"/>
            <a:ext cx="3144529" cy="516437"/>
            <a:chOff x="6039773" y="4854177"/>
            <a:chExt cx="3144529" cy="516437"/>
          </a:xfrm>
        </p:grpSpPr>
        <p:cxnSp>
          <p:nvCxnSpPr>
            <p:cNvPr id="43" name="Straight Connector 42">
              <a:extLst>
                <a:ext uri="{FF2B5EF4-FFF2-40B4-BE49-F238E27FC236}">
                  <a16:creationId xmlns:a16="http://schemas.microsoft.com/office/drawing/2014/main" id="{2C8B5D85-950E-4B00-B671-76381CE3B9B1}"/>
                </a:ext>
              </a:extLst>
            </p:cNvPr>
            <p:cNvCxnSpPr>
              <a:cxnSpLocks/>
            </p:cNvCxnSpPr>
            <p:nvPr/>
          </p:nvCxnSpPr>
          <p:spPr>
            <a:xfrm rot="300000">
              <a:off x="6301294" y="5065169"/>
              <a:ext cx="2628000" cy="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B9D497-E929-40E0-9D9D-9F5E76AF04ED}"/>
                </a:ext>
              </a:extLst>
            </p:cNvPr>
            <p:cNvSpPr txBox="1"/>
            <p:nvPr/>
          </p:nvSpPr>
          <p:spPr>
            <a:xfrm>
              <a:off x="6039773" y="4854177"/>
              <a:ext cx="221405" cy="253916"/>
            </a:xfrm>
            <a:prstGeom prst="rect">
              <a:avLst/>
            </a:prstGeom>
            <a:noFill/>
          </p:spPr>
          <p:txBody>
            <a:bodyPr wrap="square" rtlCol="0">
              <a:spAutoFit/>
            </a:bodyPr>
            <a:lstStyle/>
            <a:p>
              <a:pPr>
                <a:buNone/>
              </a:pPr>
              <a:r>
                <a:rPr lang="en-GB" sz="1050" b="1" dirty="0"/>
                <a:t>I</a:t>
              </a:r>
            </a:p>
          </p:txBody>
        </p:sp>
        <p:sp>
          <p:nvSpPr>
            <p:cNvPr id="46" name="TextBox 45">
              <a:extLst>
                <a:ext uri="{FF2B5EF4-FFF2-40B4-BE49-F238E27FC236}">
                  <a16:creationId xmlns:a16="http://schemas.microsoft.com/office/drawing/2014/main" id="{5101C794-DE2E-4313-9143-0DE907600486}"/>
                </a:ext>
              </a:extLst>
            </p:cNvPr>
            <p:cNvSpPr txBox="1"/>
            <p:nvPr/>
          </p:nvSpPr>
          <p:spPr>
            <a:xfrm>
              <a:off x="8924294" y="5112851"/>
              <a:ext cx="260008" cy="253916"/>
            </a:xfrm>
            <a:prstGeom prst="rect">
              <a:avLst/>
            </a:prstGeom>
            <a:noFill/>
          </p:spPr>
          <p:txBody>
            <a:bodyPr wrap="none" rtlCol="0">
              <a:spAutoFit/>
            </a:bodyPr>
            <a:lstStyle/>
            <a:p>
              <a:pPr>
                <a:buNone/>
              </a:pPr>
              <a:r>
                <a:rPr lang="en-GB" sz="1050" b="1" dirty="0"/>
                <a:t>J</a:t>
              </a:r>
            </a:p>
          </p:txBody>
        </p:sp>
        <p:sp>
          <p:nvSpPr>
            <p:cNvPr id="47" name="TextBox 46">
              <a:extLst>
                <a:ext uri="{FF2B5EF4-FFF2-40B4-BE49-F238E27FC236}">
                  <a16:creationId xmlns:a16="http://schemas.microsoft.com/office/drawing/2014/main" id="{DA8D22E1-1B57-4D0E-96E4-0998E5D6C326}"/>
                </a:ext>
              </a:extLst>
            </p:cNvPr>
            <p:cNvSpPr txBox="1"/>
            <p:nvPr/>
          </p:nvSpPr>
          <p:spPr>
            <a:xfrm>
              <a:off x="7176120" y="5109004"/>
              <a:ext cx="591829" cy="261610"/>
            </a:xfrm>
            <a:prstGeom prst="rect">
              <a:avLst/>
            </a:prstGeom>
            <a:noFill/>
          </p:spPr>
          <p:txBody>
            <a:bodyPr wrap="none" rtlCol="0">
              <a:spAutoFit/>
            </a:bodyPr>
            <a:lstStyle/>
            <a:p>
              <a:pPr>
                <a:buNone/>
              </a:pPr>
              <a:r>
                <a:rPr lang="en-GB" sz="1100" b="1" dirty="0"/>
                <a:t>73mm</a:t>
              </a:r>
            </a:p>
          </p:txBody>
        </p:sp>
      </p:grpSp>
    </p:spTree>
    <p:extLst>
      <p:ext uri="{BB962C8B-B14F-4D97-AF65-F5344CB8AC3E}">
        <p14:creationId xmlns:p14="http://schemas.microsoft.com/office/powerpoint/2010/main" val="3778084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BFD81-0035-4745-A26A-9E30E1C20F42}"/>
              </a:ext>
            </a:extLst>
          </p:cNvPr>
          <p:cNvSpPr txBox="1"/>
          <p:nvPr/>
        </p:nvSpPr>
        <p:spPr>
          <a:xfrm>
            <a:off x="166854" y="119861"/>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a:t>
            </a:r>
            <a:r>
              <a:rPr lang="en-GB" sz="2400" b="1" dirty="0">
                <a:solidFill>
                  <a:srgbClr val="585858"/>
                </a:solidFill>
                <a:ea typeface="+mj-ea"/>
                <a:cs typeface="Arial" panose="020B0604020202020204" pitchFamily="34" charset="0"/>
              </a:rPr>
              <a:t>5 &amp; 6</a:t>
            </a: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 printable version</a:t>
            </a:r>
            <a:endParaRPr lang="en-GB" dirty="0"/>
          </a:p>
        </p:txBody>
      </p:sp>
      <p:sp>
        <p:nvSpPr>
          <p:cNvPr id="3" name="TextBox 2">
            <a:extLst>
              <a:ext uri="{FF2B5EF4-FFF2-40B4-BE49-F238E27FC236}">
                <a16:creationId xmlns:a16="http://schemas.microsoft.com/office/drawing/2014/main" id="{8A8047A8-809C-4CBB-9E9F-E40EF917ADE1}"/>
              </a:ext>
            </a:extLst>
          </p:cNvPr>
          <p:cNvSpPr txBox="1"/>
          <p:nvPr/>
        </p:nvSpPr>
        <p:spPr>
          <a:xfrm>
            <a:off x="166854" y="701698"/>
            <a:ext cx="5641114" cy="707886"/>
          </a:xfrm>
          <a:prstGeom prst="rect">
            <a:avLst/>
          </a:prstGeom>
          <a:noFill/>
        </p:spPr>
        <p:txBody>
          <a:bodyPr wrap="square">
            <a:spAutoFit/>
          </a:bodyPr>
          <a:lstStyle/>
          <a:p>
            <a:pPr>
              <a:buNone/>
            </a:pPr>
            <a:r>
              <a:rPr lang="en-GB" sz="2000" i="1" dirty="0"/>
              <a:t>This diagram is a construction of an isosceles triangle.</a:t>
            </a:r>
          </a:p>
        </p:txBody>
      </p:sp>
      <p:sp>
        <p:nvSpPr>
          <p:cNvPr id="4" name="TextBox 3">
            <a:extLst>
              <a:ext uri="{FF2B5EF4-FFF2-40B4-BE49-F238E27FC236}">
                <a16:creationId xmlns:a16="http://schemas.microsoft.com/office/drawing/2014/main" id="{DF3F7152-A30A-4A21-9B1C-2D52A8BE2C6E}"/>
              </a:ext>
            </a:extLst>
          </p:cNvPr>
          <p:cNvSpPr txBox="1"/>
          <p:nvPr/>
        </p:nvSpPr>
        <p:spPr>
          <a:xfrm>
            <a:off x="193765" y="4204742"/>
            <a:ext cx="5902235" cy="1785104"/>
          </a:xfrm>
          <a:prstGeom prst="rect">
            <a:avLst/>
          </a:prstGeom>
          <a:noFill/>
        </p:spPr>
        <p:txBody>
          <a:bodyPr wrap="square">
            <a:spAutoFit/>
          </a:bodyPr>
          <a:lstStyle/>
          <a:p>
            <a:pPr marL="514350" indent="-514350">
              <a:spcBef>
                <a:spcPts val="0"/>
              </a:spcBef>
              <a:spcAft>
                <a:spcPts val="1200"/>
              </a:spcAft>
              <a:buFont typeface="+mj-lt"/>
              <a:buAutoNum type="alphaLcParenR"/>
            </a:pPr>
            <a:r>
              <a:rPr lang="en-GB" sz="2000" i="1" dirty="0"/>
              <a:t>Write down (or indicate on the diagram) as many properties of this triangle as you can.</a:t>
            </a:r>
          </a:p>
          <a:p>
            <a:pPr marL="514350" indent="-514350">
              <a:spcBef>
                <a:spcPts val="0"/>
              </a:spcBef>
              <a:spcAft>
                <a:spcPts val="1200"/>
              </a:spcAft>
              <a:buFont typeface="+mj-lt"/>
              <a:buAutoNum type="alphaLcParenR"/>
            </a:pPr>
            <a:r>
              <a:rPr lang="en-GB" sz="2000" i="1" dirty="0"/>
              <a:t>Draw in the altitude of this triangle that would bisect AB. Are there any other properties that you can now state?</a:t>
            </a:r>
          </a:p>
        </p:txBody>
      </p:sp>
      <p:sp>
        <p:nvSpPr>
          <p:cNvPr id="6" name="TextBox 5">
            <a:extLst>
              <a:ext uri="{FF2B5EF4-FFF2-40B4-BE49-F238E27FC236}">
                <a16:creationId xmlns:a16="http://schemas.microsoft.com/office/drawing/2014/main" id="{A7192ADA-3A99-4403-9AD9-BFFF3653F7E5}"/>
              </a:ext>
            </a:extLst>
          </p:cNvPr>
          <p:cNvSpPr txBox="1"/>
          <p:nvPr/>
        </p:nvSpPr>
        <p:spPr>
          <a:xfrm>
            <a:off x="6103258" y="591153"/>
            <a:ext cx="5954871" cy="707886"/>
          </a:xfrm>
          <a:prstGeom prst="rect">
            <a:avLst/>
          </a:prstGeom>
          <a:noFill/>
        </p:spPr>
        <p:txBody>
          <a:bodyPr wrap="square">
            <a:spAutoFit/>
          </a:bodyPr>
          <a:lstStyle/>
          <a:p>
            <a:pPr>
              <a:buNone/>
            </a:pPr>
            <a:r>
              <a:rPr lang="en-GB" sz="2000" i="1" dirty="0"/>
              <a:t>I have added another identical isosceles triangle to the diagram in Example 5, like this:</a:t>
            </a:r>
          </a:p>
        </p:txBody>
      </p:sp>
      <p:sp>
        <p:nvSpPr>
          <p:cNvPr id="8" name="TextBox 7">
            <a:extLst>
              <a:ext uri="{FF2B5EF4-FFF2-40B4-BE49-F238E27FC236}">
                <a16:creationId xmlns:a16="http://schemas.microsoft.com/office/drawing/2014/main" id="{2C4D708E-7ABE-42DD-8F71-8974ADF8C14E}"/>
              </a:ext>
            </a:extLst>
          </p:cNvPr>
          <p:cNvSpPr txBox="1"/>
          <p:nvPr/>
        </p:nvSpPr>
        <p:spPr>
          <a:xfrm>
            <a:off x="6261178" y="4725144"/>
            <a:ext cx="5954870" cy="2062103"/>
          </a:xfrm>
          <a:prstGeom prst="rect">
            <a:avLst/>
          </a:prstGeom>
          <a:noFill/>
        </p:spPr>
        <p:txBody>
          <a:bodyPr wrap="square">
            <a:spAutoFit/>
          </a:bodyPr>
          <a:lstStyle/>
          <a:p>
            <a:pPr marL="514350" indent="-514350">
              <a:buFont typeface="+mj-lt"/>
              <a:buAutoNum type="alphaLcParenR"/>
            </a:pPr>
            <a:r>
              <a:rPr lang="en-GB" sz="2000" i="1" dirty="0"/>
              <a:t>What shape have I made?</a:t>
            </a:r>
          </a:p>
          <a:p>
            <a:pPr marL="514350" indent="-514350">
              <a:buFont typeface="+mj-lt"/>
              <a:buAutoNum type="alphaLcParenR"/>
            </a:pPr>
            <a:r>
              <a:rPr lang="en-GB" sz="2000" i="1" dirty="0"/>
              <a:t>Write down (or indicate on the diagram) as many properties of this shape as you can.</a:t>
            </a:r>
          </a:p>
          <a:p>
            <a:pPr marL="514350" indent="-514350">
              <a:buFont typeface="+mj-lt"/>
              <a:buAutoNum type="alphaLcParenR"/>
            </a:pPr>
            <a:r>
              <a:rPr lang="en-GB" sz="2000" i="1" dirty="0"/>
              <a:t>Draw in the longest diagonal of this shape. Are there any other properties that you can now state?</a:t>
            </a:r>
          </a:p>
        </p:txBody>
      </p:sp>
      <p:pic>
        <p:nvPicPr>
          <p:cNvPr id="9" name="Picture 8">
            <a:extLst>
              <a:ext uri="{FF2B5EF4-FFF2-40B4-BE49-F238E27FC236}">
                <a16:creationId xmlns:a16="http://schemas.microsoft.com/office/drawing/2014/main" id="{FF606A4D-0BB5-4EAF-B8E9-EEE4F9A79E5C}"/>
              </a:ext>
            </a:extLst>
          </p:cNvPr>
          <p:cNvPicPr>
            <a:picLocks noChangeAspect="1"/>
          </p:cNvPicPr>
          <p:nvPr/>
        </p:nvPicPr>
        <p:blipFill rotWithShape="1">
          <a:blip r:embed="rId2">
            <a:clrChange>
              <a:clrFrom>
                <a:srgbClr val="FFFFFF"/>
              </a:clrFrom>
              <a:clrTo>
                <a:srgbClr val="FFFFFF">
                  <a:alpha val="0"/>
                </a:srgbClr>
              </a:clrTo>
            </a:clrChange>
          </a:blip>
          <a:srcRect l="22381" t="9174" r="21569" b="17621"/>
          <a:stretch/>
        </p:blipFill>
        <p:spPr>
          <a:xfrm>
            <a:off x="7032104" y="1409584"/>
            <a:ext cx="4608512" cy="3473082"/>
          </a:xfrm>
          <a:prstGeom prst="rect">
            <a:avLst/>
          </a:prstGeom>
        </p:spPr>
      </p:pic>
      <p:pic>
        <p:nvPicPr>
          <p:cNvPr id="14" name="Picture 13">
            <a:extLst>
              <a:ext uri="{FF2B5EF4-FFF2-40B4-BE49-F238E27FC236}">
                <a16:creationId xmlns:a16="http://schemas.microsoft.com/office/drawing/2014/main" id="{BE25A647-91CC-4295-8801-E82F21B6668A}"/>
              </a:ext>
            </a:extLst>
          </p:cNvPr>
          <p:cNvPicPr>
            <a:picLocks noChangeAspect="1"/>
          </p:cNvPicPr>
          <p:nvPr/>
        </p:nvPicPr>
        <p:blipFill>
          <a:blip r:embed="rId3"/>
          <a:stretch>
            <a:fillRect/>
          </a:stretch>
        </p:blipFill>
        <p:spPr>
          <a:xfrm>
            <a:off x="1433203" y="1175930"/>
            <a:ext cx="3420566" cy="3092414"/>
          </a:xfrm>
          <a:prstGeom prst="rect">
            <a:avLst/>
          </a:prstGeom>
        </p:spPr>
      </p:pic>
    </p:spTree>
    <p:extLst>
      <p:ext uri="{BB962C8B-B14F-4D97-AF65-F5344CB8AC3E}">
        <p14:creationId xmlns:p14="http://schemas.microsoft.com/office/powerpoint/2010/main" val="173612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BFD81-0035-4745-A26A-9E30E1C20F42}"/>
              </a:ext>
            </a:extLst>
          </p:cNvPr>
          <p:cNvSpPr txBox="1"/>
          <p:nvPr/>
        </p:nvSpPr>
        <p:spPr>
          <a:xfrm>
            <a:off x="166854" y="119861"/>
            <a:ext cx="12025146"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9</a:t>
            </a: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 printable version (2 per page)</a:t>
            </a:r>
            <a:endParaRPr lang="en-GB" dirty="0"/>
          </a:p>
        </p:txBody>
      </p:sp>
      <p:sp>
        <p:nvSpPr>
          <p:cNvPr id="10" name="TextBox 9">
            <a:extLst>
              <a:ext uri="{FF2B5EF4-FFF2-40B4-BE49-F238E27FC236}">
                <a16:creationId xmlns:a16="http://schemas.microsoft.com/office/drawing/2014/main" id="{3178C78B-9E30-4EA1-BF0B-416303C73592}"/>
              </a:ext>
            </a:extLst>
          </p:cNvPr>
          <p:cNvSpPr txBox="1"/>
          <p:nvPr/>
        </p:nvSpPr>
        <p:spPr>
          <a:xfrm>
            <a:off x="166854" y="813896"/>
            <a:ext cx="5929146" cy="707886"/>
          </a:xfrm>
          <a:prstGeom prst="rect">
            <a:avLst/>
          </a:prstGeom>
          <a:noFill/>
        </p:spPr>
        <p:txBody>
          <a:bodyPr wrap="square">
            <a:spAutoFit/>
          </a:bodyPr>
          <a:lstStyle/>
          <a:p>
            <a:pPr algn="ctr">
              <a:buNone/>
            </a:pPr>
            <a:r>
              <a:rPr lang="en-GB" sz="2000" i="1" dirty="0"/>
              <a:t>Complete this construction of the perpendicular bisector of line segment XY.</a:t>
            </a:r>
          </a:p>
        </p:txBody>
      </p:sp>
      <p:pic>
        <p:nvPicPr>
          <p:cNvPr id="11" name="Picture 10">
            <a:extLst>
              <a:ext uri="{FF2B5EF4-FFF2-40B4-BE49-F238E27FC236}">
                <a16:creationId xmlns:a16="http://schemas.microsoft.com/office/drawing/2014/main" id="{E5D37311-1E24-43EB-8257-139F3FD48238}"/>
              </a:ext>
            </a:extLst>
          </p:cNvPr>
          <p:cNvPicPr>
            <a:picLocks noChangeAspect="1"/>
          </p:cNvPicPr>
          <p:nvPr/>
        </p:nvPicPr>
        <p:blipFill>
          <a:blip r:embed="rId2"/>
          <a:stretch>
            <a:fillRect/>
          </a:stretch>
        </p:blipFill>
        <p:spPr>
          <a:xfrm>
            <a:off x="600148" y="1754152"/>
            <a:ext cx="5062557" cy="4028586"/>
          </a:xfrm>
          <a:prstGeom prst="rect">
            <a:avLst/>
          </a:prstGeom>
        </p:spPr>
      </p:pic>
      <p:sp>
        <p:nvSpPr>
          <p:cNvPr id="12" name="TextBox 11">
            <a:extLst>
              <a:ext uri="{FF2B5EF4-FFF2-40B4-BE49-F238E27FC236}">
                <a16:creationId xmlns:a16="http://schemas.microsoft.com/office/drawing/2014/main" id="{30F95F12-1295-471B-98AC-6D3C240BFA2B}"/>
              </a:ext>
            </a:extLst>
          </p:cNvPr>
          <p:cNvSpPr txBox="1"/>
          <p:nvPr/>
        </p:nvSpPr>
        <p:spPr>
          <a:xfrm>
            <a:off x="6096001" y="813896"/>
            <a:ext cx="5929146" cy="707886"/>
          </a:xfrm>
          <a:prstGeom prst="rect">
            <a:avLst/>
          </a:prstGeom>
          <a:noFill/>
        </p:spPr>
        <p:txBody>
          <a:bodyPr wrap="square">
            <a:spAutoFit/>
          </a:bodyPr>
          <a:lstStyle/>
          <a:p>
            <a:pPr algn="ctr">
              <a:buNone/>
            </a:pPr>
            <a:r>
              <a:rPr lang="en-GB" sz="2000" i="1" dirty="0"/>
              <a:t>Complete this construction of the perpendicular bisector of line segment XY.</a:t>
            </a:r>
          </a:p>
        </p:txBody>
      </p:sp>
      <p:pic>
        <p:nvPicPr>
          <p:cNvPr id="13" name="Picture 12">
            <a:extLst>
              <a:ext uri="{FF2B5EF4-FFF2-40B4-BE49-F238E27FC236}">
                <a16:creationId xmlns:a16="http://schemas.microsoft.com/office/drawing/2014/main" id="{F13E2706-A28C-4D85-AACB-A14E84499570}"/>
              </a:ext>
            </a:extLst>
          </p:cNvPr>
          <p:cNvPicPr>
            <a:picLocks noChangeAspect="1"/>
          </p:cNvPicPr>
          <p:nvPr/>
        </p:nvPicPr>
        <p:blipFill>
          <a:blip r:embed="rId2"/>
          <a:stretch>
            <a:fillRect/>
          </a:stretch>
        </p:blipFill>
        <p:spPr>
          <a:xfrm>
            <a:off x="6529295" y="1754152"/>
            <a:ext cx="5062557" cy="4028586"/>
          </a:xfrm>
          <a:prstGeom prst="rect">
            <a:avLst/>
          </a:prstGeom>
        </p:spPr>
      </p:pic>
    </p:spTree>
    <p:extLst>
      <p:ext uri="{BB962C8B-B14F-4D97-AF65-F5344CB8AC3E}">
        <p14:creationId xmlns:p14="http://schemas.microsoft.com/office/powerpoint/2010/main" val="714269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6 Geometry Theme Overview Document</a:t>
            </a:r>
            <a:endParaRPr lang="en-GB" dirty="0"/>
          </a:p>
          <a:p>
            <a:pPr lvl="2"/>
            <a:r>
              <a:rPr lang="en-GB" dirty="0">
                <a:hlinkClick r:id="rId5"/>
              </a:rPr>
              <a:t>6.4 Constructions Core Concept Document</a:t>
            </a:r>
            <a:endParaRPr lang="en-GB" dirty="0"/>
          </a:p>
          <a:p>
            <a:pPr lvl="1"/>
            <a:r>
              <a:rPr lang="en-GB" dirty="0">
                <a:hlinkClick r:id="rId6"/>
              </a:rPr>
              <a:t>Using mathematical representations at KS3 | NCETM</a:t>
            </a:r>
            <a:endParaRPr lang="en-GB" dirty="0"/>
          </a:p>
          <a:p>
            <a:pPr lvl="1"/>
            <a:r>
              <a:rPr lang="en-GB" dirty="0">
                <a:hlinkClick r:id="rId7"/>
              </a:rPr>
              <a:t>Insights from experienced teachers | NCETM</a:t>
            </a:r>
            <a:r>
              <a:rPr lang="en-GB" dirty="0"/>
              <a:t> </a:t>
            </a:r>
          </a:p>
          <a:p>
            <a:pPr lvl="1"/>
            <a:r>
              <a:rPr lang="en-GB" dirty="0">
                <a:hlinkClick r:id="rId8"/>
              </a:rPr>
              <a:t>NCETM primary mastery professional development materials</a:t>
            </a:r>
            <a:endParaRPr lang="en-GB" dirty="0"/>
          </a:p>
          <a:p>
            <a:pPr lvl="1"/>
            <a:r>
              <a:rPr lang="en-GB" dirty="0">
                <a:hlinkClick r:id="rId9"/>
              </a:rPr>
              <a:t>NCETM primary assessment materials</a:t>
            </a:r>
            <a:endParaRPr lang="en-GB" dirty="0"/>
          </a:p>
          <a:p>
            <a:endParaRPr lang="en-GB" dirty="0"/>
          </a:p>
        </p:txBody>
      </p:sp>
    </p:spTree>
    <p:extLst>
      <p:ext uri="{BB962C8B-B14F-4D97-AF65-F5344CB8AC3E}">
        <p14:creationId xmlns:p14="http://schemas.microsoft.com/office/powerpoint/2010/main" val="163281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A861C-6569-417F-AB6A-8D665A6864E7}"/>
              </a:ext>
            </a:extLst>
          </p:cNvPr>
          <p:cNvPicPr>
            <a:picLocks noChangeAspect="1"/>
          </p:cNvPicPr>
          <p:nvPr/>
        </p:nvPicPr>
        <p:blipFill>
          <a:blip r:embed="rId3"/>
          <a:stretch>
            <a:fillRect/>
          </a:stretch>
        </p:blipFill>
        <p:spPr>
          <a:xfrm>
            <a:off x="255526" y="1628800"/>
            <a:ext cx="11680948" cy="1725318"/>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6.4 Constructions</a:t>
            </a:r>
            <a:r>
              <a:rPr lang="en-GB" sz="1500" dirty="0"/>
              <a:t>, there are two statements of knowledge, skills and understanding. </a:t>
            </a:r>
          </a:p>
          <a:p>
            <a:pPr>
              <a:spcBef>
                <a:spcPts val="600"/>
              </a:spcBef>
            </a:pPr>
            <a:r>
              <a:rPr lang="en-GB" sz="1500" dirty="0"/>
              <a:t>These, in turn, are broken down into seven key ideas. The highlighted key idea is exemplified in this slide deck.</a:t>
            </a:r>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764150"/>
            <a:ext cx="561662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76177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6.4.2.3 Use the properties of a rhombus to construct a perpendicular bisector of a line segment</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key mathematical language associated with constructions.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the geometric properties of key shapes are used in standard constructions.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Construct the perpendicular bisector of a line segment.</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824536"/>
          </a:xfrm>
        </p:spPr>
        <p:txBody>
          <a:bodyPr>
            <a:normAutofit fontScale="92500"/>
          </a:bodyPr>
          <a:lstStyle/>
          <a:p>
            <a:r>
              <a:rPr lang="en-GB" dirty="0"/>
              <a:t>In Key Stage 2, students will have had experience of drawing certain shapes using a ruler and angle measurer, but the use of compasses to construct shapes will be a new idea at Key Stage 3. </a:t>
            </a:r>
          </a:p>
          <a:p>
            <a:r>
              <a:rPr lang="en-GB" dirty="0"/>
              <a:t>Students will learn the ruler and compass constructions of:</a:t>
            </a:r>
          </a:p>
          <a:p>
            <a:pPr lvl="1"/>
            <a:r>
              <a:rPr lang="en-GB" dirty="0"/>
              <a:t>triangles of given lengths</a:t>
            </a:r>
          </a:p>
          <a:p>
            <a:pPr lvl="1"/>
            <a:r>
              <a:rPr lang="en-GB" dirty="0"/>
              <a:t>a perpendicular bisector of a line segment</a:t>
            </a:r>
          </a:p>
          <a:p>
            <a:pPr lvl="1"/>
            <a:r>
              <a:rPr lang="en-GB" dirty="0"/>
              <a:t>a perpendicular to a given line through a given point</a:t>
            </a:r>
          </a:p>
          <a:p>
            <a:pPr lvl="1"/>
            <a:r>
              <a:rPr lang="en-GB" dirty="0"/>
              <a:t>an angle bisector.</a:t>
            </a:r>
          </a:p>
          <a:p>
            <a:r>
              <a:rPr lang="en-GB" dirty="0"/>
              <a:t>An important awareness is that these constructions are based on the geometrical properties of a few key shapes (</a:t>
            </a:r>
            <a:r>
              <a:rPr lang="en-GB" b="1" dirty="0"/>
              <a:t>a circle, an isosceles triangle and a rhombus</a:t>
            </a:r>
            <a:r>
              <a:rPr lang="en-GB" dirty="0"/>
              <a:t>). </a:t>
            </a:r>
          </a:p>
          <a:p>
            <a:r>
              <a:rPr lang="en-GB" dirty="0"/>
              <a:t>A deep understanding and awareness of these geometrical properties will support students in gaining a conceptual overview of these constructions. It will help guard against constructions being learnt mechanically as a set of procedural steps.</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592468" y="1124744"/>
            <a:ext cx="10972800" cy="4608512"/>
          </a:xfrm>
        </p:spPr>
        <p:txBody>
          <a:bodyPr>
            <a:normAutofit/>
          </a:bodyPr>
          <a:lstStyle/>
          <a:p>
            <a:pPr>
              <a:spcBef>
                <a:spcPts val="600"/>
              </a:spcBef>
            </a:pPr>
            <a:r>
              <a:rPr lang="en-GB" dirty="0"/>
              <a:t>Using their understanding of how to use arcs of circles to construct isosceles triangles and rhombuses, students can explore more closely the properties of these shapes. </a:t>
            </a:r>
          </a:p>
        </p:txBody>
      </p:sp>
      <p:sp>
        <p:nvSpPr>
          <p:cNvPr id="5" name="TextBox 4">
            <a:extLst>
              <a:ext uri="{FF2B5EF4-FFF2-40B4-BE49-F238E27FC236}">
                <a16:creationId xmlns:a16="http://schemas.microsoft.com/office/drawing/2014/main" id="{A8FEAAF9-09EC-4DDA-9248-5D7D0FDC274E}"/>
              </a:ext>
            </a:extLst>
          </p:cNvPr>
          <p:cNvSpPr txBox="1"/>
          <p:nvPr/>
        </p:nvSpPr>
        <p:spPr>
          <a:xfrm>
            <a:off x="601034" y="2276872"/>
            <a:ext cx="8127675" cy="1754326"/>
          </a:xfrm>
          <a:prstGeom prst="rect">
            <a:avLst/>
          </a:prstGeom>
          <a:noFill/>
        </p:spPr>
        <p:txBody>
          <a:bodyPr wrap="square">
            <a:spAutoFit/>
          </a:bodyPr>
          <a:lstStyle/>
          <a:p>
            <a:pPr marL="342000" indent="-342000">
              <a:lnSpc>
                <a:spcPct val="90000"/>
              </a:lnSpc>
              <a:spcBef>
                <a:spcPts val="600"/>
              </a:spcBef>
              <a:buClr>
                <a:srgbClr val="585858"/>
              </a:buClr>
              <a:buFont typeface="Arial" panose="020B0604020202020204" pitchFamily="34" charset="0"/>
              <a:buChar char="•"/>
            </a:pPr>
            <a:r>
              <a:rPr lang="en-GB" sz="2400" dirty="0"/>
              <a:t>For any isosceles triangle, the altitude of the triangle bisects the base at right angles and bisects the angle at the vertex. So, any rhombus (two isosceles triangles put together) has diagonals which perpendicularly bisect each other and bisect their associated internal angles. </a:t>
            </a:r>
          </a:p>
        </p:txBody>
      </p:sp>
      <p:sp>
        <p:nvSpPr>
          <p:cNvPr id="8" name="TextBox 7">
            <a:extLst>
              <a:ext uri="{FF2B5EF4-FFF2-40B4-BE49-F238E27FC236}">
                <a16:creationId xmlns:a16="http://schemas.microsoft.com/office/drawing/2014/main" id="{A442C834-5966-4D03-9924-02CB13E6132C}"/>
              </a:ext>
            </a:extLst>
          </p:cNvPr>
          <p:cNvSpPr txBox="1"/>
          <p:nvPr/>
        </p:nvSpPr>
        <p:spPr>
          <a:xfrm>
            <a:off x="592468" y="4191483"/>
            <a:ext cx="10972800" cy="1421928"/>
          </a:xfrm>
          <a:prstGeom prst="rect">
            <a:avLst/>
          </a:prstGeom>
          <a:noFill/>
        </p:spPr>
        <p:txBody>
          <a:bodyPr wrap="square">
            <a:spAutoFit/>
          </a:bodyPr>
          <a:lstStyle/>
          <a:p>
            <a:pPr marL="342000" indent="-342000">
              <a:lnSpc>
                <a:spcPct val="90000"/>
              </a:lnSpc>
              <a:spcBef>
                <a:spcPts val="600"/>
              </a:spcBef>
              <a:buClr>
                <a:srgbClr val="585858"/>
              </a:buClr>
              <a:buFont typeface="Arial" panose="020B0604020202020204" pitchFamily="34" charset="0"/>
              <a:buChar char="•"/>
            </a:pPr>
            <a:r>
              <a:rPr lang="en-GB" sz="2400" dirty="0"/>
              <a:t>When a rhombus is constructed, other constructions have also necessarily been produced. With this awareness, students can then be challenged to create, for themselves, a method of producing the standard ruler and compass constructions efficiently and fluently. </a:t>
            </a:r>
          </a:p>
        </p:txBody>
      </p:sp>
      <p:pic>
        <p:nvPicPr>
          <p:cNvPr id="6" name="Picture 5" descr="A picture containing computer, open, dark, night sky&#10;&#10;Description automatically generated">
            <a:extLst>
              <a:ext uri="{FF2B5EF4-FFF2-40B4-BE49-F238E27FC236}">
                <a16:creationId xmlns:a16="http://schemas.microsoft.com/office/drawing/2014/main" id="{086F8B04-7231-4AB3-B232-0DE5174A4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742" y="2029160"/>
            <a:ext cx="2770638" cy="2127508"/>
          </a:xfrm>
          <a:prstGeom prst="rect">
            <a:avLst/>
          </a:prstGeom>
        </p:spPr>
      </p:pic>
    </p:spTree>
    <p:extLst>
      <p:ext uri="{BB962C8B-B14F-4D97-AF65-F5344CB8AC3E}">
        <p14:creationId xmlns:p14="http://schemas.microsoft.com/office/powerpoint/2010/main" val="253972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586093214"/>
              </p:ext>
            </p:extLst>
          </p:nvPr>
        </p:nvGraphicFramePr>
        <p:xfrm>
          <a:off x="660695" y="1988840"/>
          <a:ext cx="6160612" cy="233225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Draw 2D shapes using given dimensions and angles</a:t>
                      </a:r>
                    </a:p>
                  </a:txBody>
                  <a:tcP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Compare and classify geometric shapes based on their properties and sizes and find unknown angles in any triangles, quadrilaterals, and regular polygons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5025918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2437899B265B42822ECD127027CD55" ma:contentTypeVersion="13" ma:contentTypeDescription="Create a new document." ma:contentTypeScope="" ma:versionID="fe71d11c30a9339335cf267ac59cf824">
  <xsd:schema xmlns:xsd="http://www.w3.org/2001/XMLSchema" xmlns:xs="http://www.w3.org/2001/XMLSchema" xmlns:p="http://schemas.microsoft.com/office/2006/metadata/properties" xmlns:ns3="9cbe1ec8-f909-4b2e-8ec9-f4b0db55f83c" xmlns:ns4="46d3ec11-b6bf-4a95-8733-deae0af38de6" targetNamespace="http://schemas.microsoft.com/office/2006/metadata/properties" ma:root="true" ma:fieldsID="17e59ad38734dd0d954b1653cfb55c80" ns3:_="" ns4:_="">
    <xsd:import namespace="9cbe1ec8-f909-4b2e-8ec9-f4b0db55f83c"/>
    <xsd:import namespace="46d3ec11-b6bf-4a95-8733-deae0af38d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e1ec8-f909-4b2e-8ec9-f4b0db55f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d3ec11-b6bf-4a95-8733-deae0af38d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1B18B3D-5C68-4030-BEF3-6F927E24DA37}">
  <ds:schemaRefs>
    <ds:schemaRef ds:uri="9cbe1ec8-f909-4b2e-8ec9-f4b0db55f83c"/>
    <ds:schemaRef ds:uri="http://www.w3.org/XML/1998/namespace"/>
    <ds:schemaRef ds:uri="http://schemas.microsoft.com/office/2006/documentManagement/types"/>
    <ds:schemaRef ds:uri="http://purl.org/dc/elements/1.1/"/>
    <ds:schemaRef ds:uri="46d3ec11-b6bf-4a95-8733-deae0af38de6"/>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E32D16E-A402-443F-A9E2-E5C330D8B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e1ec8-f909-4b2e-8ec9-f4b0db55f83c"/>
    <ds:schemaRef ds:uri="46d3ec11-b6bf-4a95-8733-deae0af38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1397</TotalTime>
  <Words>6868</Words>
  <Application>Microsoft Office PowerPoint</Application>
  <PresentationFormat>Widescreen</PresentationFormat>
  <Paragraphs>537</Paragraphs>
  <Slides>47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Myriad Pro</vt:lpstr>
      <vt:lpstr>Custom Design</vt:lpstr>
      <vt:lpstr>Constructing perpendicular bisectors using properties of rhombuses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Understand key mathematical language associated with constructions</vt:lpstr>
      <vt:lpstr>PowerPoint Presentation</vt:lpstr>
      <vt:lpstr>Understand key mathematical language associated with constructions</vt:lpstr>
      <vt:lpstr>PowerPoint Presentation</vt:lpstr>
      <vt:lpstr>Understand key mathematical language associated with constructions</vt:lpstr>
      <vt:lpstr>PowerPoint Presentation</vt:lpstr>
      <vt:lpstr>Understand key mathematical language associated with constructions</vt:lpstr>
      <vt:lpstr>PowerPoint Presentation</vt:lpstr>
      <vt:lpstr>Understand how the geometric properties of key shapes are used in standard constructions</vt:lpstr>
      <vt:lpstr>PowerPoint Presentation</vt:lpstr>
      <vt:lpstr>Understand how the geometric properties of key shapes are used in standard constructions</vt:lpstr>
      <vt:lpstr>PowerPoint Presentation</vt:lpstr>
      <vt:lpstr>PowerPoint Presentation</vt:lpstr>
      <vt:lpstr>Construct the perpendicular bisector of a line segment</vt:lpstr>
      <vt:lpstr>PowerPoint Presentation</vt:lpstr>
      <vt:lpstr>Construct the perpendicular bisector of a line segment</vt:lpstr>
      <vt:lpstr>PowerPoint Presentation</vt:lpstr>
      <vt:lpstr>Construct the perpendicular bisector of a line segment</vt:lpstr>
      <vt:lpstr>PowerPoint Presentation</vt:lpstr>
      <vt:lpstr>Construct the perpendicular bisector of a line segment</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PowerPoint Presentation</vt:lpstr>
      <vt:lpstr>PowerPoint Presentation</vt:lpstr>
      <vt:lpstr>PowerPoint Presentation</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perpendicular bisectors using properties of rhombuses</dc:title>
  <dc:creator>Rebecca Donaldson</dc:creator>
  <cp:lastModifiedBy>Steve McCormack</cp:lastModifiedBy>
  <cp:revision>7</cp:revision>
  <dcterms:created xsi:type="dcterms:W3CDTF">2021-04-22T10:44:28Z</dcterms:created>
  <dcterms:modified xsi:type="dcterms:W3CDTF">2021-09-21T11:17:45Z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0x010100D92437899B265B42822ECD127027CD55</vt:lpwstr>
  </property>
</Properties>
</file>