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64"/>
  </p:notesMasterIdLst>
  <p:sldIdLst>
    <p:sldId id="257" r:id="rId5"/>
    <p:sldId id="508" r:id="rId6"/>
    <p:sldId id="506" r:id="rId7"/>
    <p:sldId id="516" r:id="rId8"/>
    <p:sldId id="507" r:id="rId9"/>
    <p:sldId id="514" r:id="rId10"/>
    <p:sldId id="487" r:id="rId11"/>
    <p:sldId id="515" r:id="rId12"/>
    <p:sldId id="481" r:id="rId13"/>
    <p:sldId id="267" r:id="rId14"/>
    <p:sldId id="268" r:id="rId15"/>
    <p:sldId id="269" r:id="rId16"/>
    <p:sldId id="270" r:id="rId17"/>
    <p:sldId id="271" r:id="rId18"/>
    <p:sldId id="518" r:id="rId19"/>
    <p:sldId id="519" r:id="rId20"/>
    <p:sldId id="272" r:id="rId21"/>
    <p:sldId id="273" r:id="rId22"/>
    <p:sldId id="520" r:id="rId23"/>
    <p:sldId id="521" r:id="rId24"/>
    <p:sldId id="274" r:id="rId25"/>
    <p:sldId id="275" r:id="rId26"/>
    <p:sldId id="276" r:id="rId27"/>
    <p:sldId id="277" r:id="rId28"/>
    <p:sldId id="278" r:id="rId29"/>
    <p:sldId id="522" r:id="rId30"/>
    <p:sldId id="523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524" r:id="rId39"/>
    <p:sldId id="525" r:id="rId40"/>
    <p:sldId id="286" r:id="rId41"/>
    <p:sldId id="287" r:id="rId42"/>
    <p:sldId id="290" r:id="rId43"/>
    <p:sldId id="291" r:id="rId44"/>
    <p:sldId id="288" r:id="rId45"/>
    <p:sldId id="526" r:id="rId46"/>
    <p:sldId id="527" r:id="rId47"/>
    <p:sldId id="289" r:id="rId48"/>
    <p:sldId id="292" r:id="rId49"/>
    <p:sldId id="293" r:id="rId50"/>
    <p:sldId id="528" r:id="rId51"/>
    <p:sldId id="529" r:id="rId52"/>
    <p:sldId id="294" r:id="rId53"/>
    <p:sldId id="295" r:id="rId54"/>
    <p:sldId id="296" r:id="rId55"/>
    <p:sldId id="297" r:id="rId56"/>
    <p:sldId id="298" r:id="rId57"/>
    <p:sldId id="299" r:id="rId58"/>
    <p:sldId id="530" r:id="rId59"/>
    <p:sldId id="531" r:id="rId60"/>
    <p:sldId id="300" r:id="rId61"/>
    <p:sldId id="301" r:id="rId62"/>
    <p:sldId id="477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16"/>
            <p14:sldId id="507"/>
            <p14:sldId id="514"/>
            <p14:sldId id="487"/>
            <p14:sldId id="515"/>
            <p14:sldId id="481"/>
            <p14:sldId id="267"/>
            <p14:sldId id="268"/>
            <p14:sldId id="269"/>
            <p14:sldId id="270"/>
            <p14:sldId id="271"/>
            <p14:sldId id="518"/>
            <p14:sldId id="519"/>
            <p14:sldId id="272"/>
            <p14:sldId id="273"/>
            <p14:sldId id="520"/>
            <p14:sldId id="521"/>
            <p14:sldId id="274"/>
            <p14:sldId id="275"/>
            <p14:sldId id="276"/>
            <p14:sldId id="277"/>
            <p14:sldId id="278"/>
            <p14:sldId id="522"/>
            <p14:sldId id="523"/>
            <p14:sldId id="279"/>
            <p14:sldId id="280"/>
            <p14:sldId id="281"/>
            <p14:sldId id="282"/>
            <p14:sldId id="283"/>
            <p14:sldId id="284"/>
            <p14:sldId id="285"/>
            <p14:sldId id="524"/>
            <p14:sldId id="525"/>
            <p14:sldId id="286"/>
            <p14:sldId id="287"/>
            <p14:sldId id="290"/>
            <p14:sldId id="291"/>
            <p14:sldId id="288"/>
            <p14:sldId id="526"/>
            <p14:sldId id="527"/>
            <p14:sldId id="289"/>
            <p14:sldId id="292"/>
            <p14:sldId id="293"/>
            <p14:sldId id="528"/>
            <p14:sldId id="529"/>
            <p14:sldId id="294"/>
            <p14:sldId id="295"/>
            <p14:sldId id="296"/>
            <p14:sldId id="297"/>
            <p14:sldId id="298"/>
            <p14:sldId id="299"/>
            <p14:sldId id="530"/>
            <p14:sldId id="531"/>
            <p14:sldId id="300"/>
            <p14:sldId id="301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3FB6AD-73C1-489A-BBDF-836F75062E3B}" v="82" dt="2021-07-10T08:28:55.3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2" autoAdjust="0"/>
    <p:restoredTop sz="88349" autoAdjust="0"/>
  </p:normalViewPr>
  <p:slideViewPr>
    <p:cSldViewPr snapToGrid="0" showGuides="1">
      <p:cViewPr varScale="1">
        <p:scale>
          <a:sx n="79" d="100"/>
          <a:sy n="79" d="100"/>
        </p:scale>
        <p:origin x="60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21/07/2021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The caterpillar walks around the edge of the leaf.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31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distance around the edge of the leaf is its perimeter.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84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3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Is the distance around the edge of leaf 2 longer, shorter or </a:t>
            </a:r>
          </a:p>
          <a:p>
            <a:r>
              <a:rPr lang="en-GB" i="1" dirty="0"/>
              <a:t>the same as the distance around the edge of leaf 1?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92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20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7488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 err="1"/>
              <a:t>Bhav</a:t>
            </a:r>
            <a:r>
              <a:rPr lang="en-GB" i="1" dirty="0"/>
              <a:t> says that her shape has the longest perimeter.</a:t>
            </a:r>
          </a:p>
          <a:p>
            <a:r>
              <a:rPr lang="en-GB" i="1" dirty="0"/>
              <a:t>Kirti says that her shape has the longest perimeter.</a:t>
            </a:r>
          </a:p>
          <a:p>
            <a:r>
              <a:rPr lang="en-GB" i="1" dirty="0"/>
              <a:t>Liz says that both  shapes could have the same perimeter.</a:t>
            </a:r>
          </a:p>
          <a:p>
            <a:r>
              <a:rPr lang="en-GB" i="1" dirty="0"/>
              <a:t>Who is right?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286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5402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104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perimeter of the leaf is 8 cm.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20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perimeter of this rectangle? Count the sticks.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76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perimeter of each shape? Count the squares.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459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2164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5517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perimeter = 6 cm + 4 cm + 3 cm</a:t>
            </a:r>
          </a:p>
          <a:p>
            <a:pPr defTabSz="628650"/>
            <a:r>
              <a:rPr lang="en-GB" i="1" dirty="0"/>
              <a:t>	= 13 cm</a:t>
            </a:r>
          </a:p>
          <a:p>
            <a:r>
              <a:rPr lang="en-GB" i="1" dirty="0"/>
              <a:t>We can write the side lengths in any order.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245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Do you have enough information to work out the perimeter of this shape?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900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880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88593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410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71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6972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8844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4357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7088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three triangular paving slabs. Every side of each triangle is 40 cm in length. </a:t>
            </a:r>
          </a:p>
          <a:p>
            <a:r>
              <a:rPr lang="en-GB" i="1" dirty="0"/>
              <a:t>Joseph thinks: ‘If I place these paving slabs like this, the perimeter is 40 cm x 9 as </a:t>
            </a:r>
          </a:p>
          <a:p>
            <a:r>
              <a:rPr lang="en-GB" i="1" dirty="0"/>
              <a:t>there are three triangles and each has three sides.</a:t>
            </a:r>
          </a:p>
          <a:p>
            <a:r>
              <a:rPr lang="en-GB" i="1" dirty="0"/>
              <a:t>Becca thinks: ‘The perimeter is always 40 cm x 5 no matter how you place them.’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241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869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45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471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910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385572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84720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6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97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8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11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14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5" Type="http://schemas.openxmlformats.org/officeDocument/2006/relationships/slide" Target="slide47.xml"/><Relationship Id="rId4" Type="http://schemas.openxmlformats.org/officeDocument/2006/relationships/slide" Target="slide4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17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19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21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dbwkd5mv/ncetm_spine2_segment16_y4.pdf#page=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4, Unit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Perimeter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AD212B9-DC7F-4B12-9F14-9C36F781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285" y="2517279"/>
            <a:ext cx="3919722" cy="28109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93DD31-C394-485C-87A6-C260A0FDE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053" y="1772817"/>
            <a:ext cx="1069899" cy="855921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 hidden="1">
            <a:extLst>
              <a:ext uri="{FF2B5EF4-FFF2-40B4-BE49-F238E27FC236}">
                <a16:creationId xmlns:a16="http://schemas.microsoft.com/office/drawing/2014/main" id="{2D7BB5C9-D4D5-4A25-B189-C2AFF83F11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563" y="2226274"/>
            <a:ext cx="4756875" cy="341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46 C 0.04393 -0.0162 0.11702 0.01644 0.13143 0.01806 C 0.17309 0.02246 0.20816 0.04422 0.24914 0.0838 C 0.2533 0.13172 0.20243 0.2926 0.16216 0.35949 C 0.12223 0.42616 0.06962 0.47269 0.00973 0.48519 C -0.04305 0.49468 -0.16823 0.47477 -0.18333 0.42871 C -0.18836 0.41852 -0.18958 0.41343 -0.19062 0.40973 C -0.19392 0.39561 -0.20659 0.35741 -0.20173 0.30348 C -0.19704 0.24144 -0.16267 0.14121 -0.12934 0.08403 C -0.09513 0.02662 -0.05017 -0.00879 -3.88889E-6 -0.00046 Z " pathEditMode="relative" rAng="0" ptsTypes="AAAAAAAAAA">
                                      <p:cBhvr>
                                        <p:cTn id="6" dur="6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241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6B526C02-D7BB-496C-A72D-A5D7A6207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75610" y="2809195"/>
            <a:ext cx="6240780" cy="266211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5A3C69E1-1AB3-4F36-85FD-EDD2392754F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88" y="1060206"/>
            <a:ext cx="2177624" cy="156162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7" name="Picture 6" hidden="1">
            <a:extLst>
              <a:ext uri="{FF2B5EF4-FFF2-40B4-BE49-F238E27FC236}">
                <a16:creationId xmlns:a16="http://schemas.microsoft.com/office/drawing/2014/main" id="{CECA85A4-3BA5-4615-BA86-7238B692A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5170" y="890045"/>
            <a:ext cx="3668963" cy="2642743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B89E417-7E77-4C31-AC97-56C90EDB2B3C}"/>
              </a:ext>
            </a:extLst>
          </p:cNvPr>
          <p:cNvCxnSpPr>
            <a:stCxn id="26" idx="0"/>
          </p:cNvCxnSpPr>
          <p:nvPr/>
        </p:nvCxnSpPr>
        <p:spPr bwMode="auto">
          <a:xfrm>
            <a:off x="2435579" y="3581724"/>
            <a:ext cx="181328" cy="696416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" name="Picture 4" descr="A picture containing hula-hoop, object&#10;&#10;Description automatically generated">
            <a:extLst>
              <a:ext uri="{FF2B5EF4-FFF2-40B4-BE49-F238E27FC236}">
                <a16:creationId xmlns:a16="http://schemas.microsoft.com/office/drawing/2014/main" id="{88ECF6D1-ED4F-435C-92EC-88A4F3F135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34" y="1060206"/>
            <a:ext cx="1956079" cy="154000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6B5DDAC-DE13-46F5-B592-535164700D24}"/>
              </a:ext>
            </a:extLst>
          </p:cNvPr>
          <p:cNvGrpSpPr/>
          <p:nvPr/>
        </p:nvGrpSpPr>
        <p:grpSpPr>
          <a:xfrm>
            <a:off x="4044269" y="2387436"/>
            <a:ext cx="4103462" cy="1331369"/>
            <a:chOff x="2520269" y="2387435"/>
            <a:chExt cx="4103462" cy="1331369"/>
          </a:xfrm>
        </p:grpSpPr>
        <p:pic>
          <p:nvPicPr>
            <p:cNvPr id="9" name="Picture 8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F7C45B1C-944D-4A32-8372-C2A43F6B0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0144">
              <a:off x="2520269" y="2392291"/>
              <a:ext cx="1937618" cy="131948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037328C-5A6D-4FB3-BEF0-5438B94B2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24979">
              <a:off x="4721775" y="2387435"/>
              <a:ext cx="1901956" cy="1331369"/>
            </a:xfrm>
            <a:prstGeom prst="rect">
              <a:avLst/>
            </a:prstGeom>
          </p:spPr>
        </p:pic>
      </p:grpSp>
      <p:pic>
        <p:nvPicPr>
          <p:cNvPr id="41" name="Picture 40" descr="A picture containing hula-hoop, object&#10;&#10;Description automatically generated">
            <a:extLst>
              <a:ext uri="{FF2B5EF4-FFF2-40B4-BE49-F238E27FC236}">
                <a16:creationId xmlns:a16="http://schemas.microsoft.com/office/drawing/2014/main" id="{E034CA1D-0889-4A93-9B44-3EE951DB30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734" y="4105957"/>
            <a:ext cx="1956079" cy="1540007"/>
          </a:xfrm>
          <a:prstGeom prst="rect">
            <a:avLst/>
          </a:prstGeom>
        </p:spPr>
      </p:pic>
      <p:pic>
        <p:nvPicPr>
          <p:cNvPr id="43" name="Picture 42" descr="A picture containing object&#10;&#10;Description automatically generated">
            <a:extLst>
              <a:ext uri="{FF2B5EF4-FFF2-40B4-BE49-F238E27FC236}">
                <a16:creationId xmlns:a16="http://schemas.microsoft.com/office/drawing/2014/main" id="{FD6B47F7-D5A4-4EAA-AF0A-3BEE380AB6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46" y="4105956"/>
            <a:ext cx="1937618" cy="13194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4D33CD7-6A13-4D21-A891-AD3F82DD15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57" y="4312214"/>
            <a:ext cx="1901956" cy="133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1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4.44444E-6 0.40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85185E-6 L 0.00035 0.4442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219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13004 -0.2497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60000">
                                      <p:cBhvr>
                                        <p:cTn id="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0.10469 -0.2837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-1419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0">
                                      <p:cBhvr>
                                        <p:cTn id="4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26E34C59-AEB7-46FB-89A0-3FB82932C054}"/>
              </a:ext>
            </a:extLst>
          </p:cNvPr>
          <p:cNvGrpSpPr/>
          <p:nvPr/>
        </p:nvGrpSpPr>
        <p:grpSpPr>
          <a:xfrm>
            <a:off x="2627553" y="2701028"/>
            <a:ext cx="6936894" cy="619528"/>
            <a:chOff x="1103553" y="2701028"/>
            <a:chExt cx="6936894" cy="619528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CD0D7458-A409-475C-8A91-970CC5142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731262">
              <a:off x="1103553" y="2802462"/>
              <a:ext cx="641910" cy="41971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FF454B6-C966-4901-A725-20D1118EE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28685">
              <a:off x="1917009" y="2752712"/>
              <a:ext cx="308610" cy="51846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29FA08BB-A225-415F-96CD-B4D67DA15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857936">
              <a:off x="2486176" y="2653957"/>
              <a:ext cx="617221" cy="715977"/>
            </a:xfrm>
            <a:prstGeom prst="rect">
              <a:avLst/>
            </a:prstGeom>
          </p:spPr>
        </p:pic>
        <p:pic>
          <p:nvPicPr>
            <p:cNvPr id="74" name="Picture 73" descr="A close up of a logo&#10;&#10;Description automatically generated">
              <a:extLst>
                <a:ext uri="{FF2B5EF4-FFF2-40B4-BE49-F238E27FC236}">
                  <a16:creationId xmlns:a16="http://schemas.microsoft.com/office/drawing/2014/main" id="{A95BA8EA-174C-43AC-AC90-1F3C5430A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39586">
              <a:off x="3230628" y="2912878"/>
              <a:ext cx="641910" cy="185166"/>
            </a:xfrm>
            <a:prstGeom prst="rect">
              <a:avLst/>
            </a:prstGeom>
          </p:spPr>
        </p:pic>
        <p:pic>
          <p:nvPicPr>
            <p:cNvPr id="75" name="Picture 74" descr="A close up of a logo&#10;&#10;Description automatically generated">
              <a:extLst>
                <a:ext uri="{FF2B5EF4-FFF2-40B4-BE49-F238E27FC236}">
                  <a16:creationId xmlns:a16="http://schemas.microsoft.com/office/drawing/2014/main" id="{85A69D1A-DAAD-4510-A97D-F60AD157F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08339">
              <a:off x="4091481" y="2635128"/>
              <a:ext cx="308610" cy="740665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1F17FEAA-3510-44D9-8C83-B66DE6399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56502">
              <a:off x="4845698" y="2635439"/>
              <a:ext cx="320954" cy="753010"/>
            </a:xfrm>
            <a:prstGeom prst="rect">
              <a:avLst/>
            </a:prstGeom>
          </p:spPr>
        </p:pic>
        <p:pic>
          <p:nvPicPr>
            <p:cNvPr id="77" name="Picture 76" descr="A close up of a logo&#10;&#10;Description automatically generated">
              <a:extLst>
                <a:ext uri="{FF2B5EF4-FFF2-40B4-BE49-F238E27FC236}">
                  <a16:creationId xmlns:a16="http://schemas.microsoft.com/office/drawing/2014/main" id="{E7B18A27-AD07-4553-8C7D-FF1B4BD4F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2010">
              <a:off x="5389785" y="2910884"/>
              <a:ext cx="654255" cy="185166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16926F09-A909-47A5-AEBA-E0C421137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738938">
              <a:off x="6176193" y="2657823"/>
              <a:ext cx="604877" cy="691288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5A582F5A-287D-46C4-A660-3BC9F0185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44248">
              <a:off x="7038425" y="2750405"/>
              <a:ext cx="271577" cy="506122"/>
            </a:xfrm>
            <a:prstGeom prst="rect">
              <a:avLst/>
            </a:prstGeom>
          </p:spPr>
        </p:pic>
        <p:pic>
          <p:nvPicPr>
            <p:cNvPr id="80" name="Picture 79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43D9DB68-FDE4-4939-8D74-AD3C63BDB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02273">
              <a:off x="7484948" y="2817430"/>
              <a:ext cx="555499" cy="382678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E8628C-46A7-432A-BCD6-9FC8B98CCEA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544" y="934880"/>
            <a:ext cx="1834915" cy="180124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6B088A3-8737-4CCF-8BAC-43BA006A6E2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81200" y="2858351"/>
            <a:ext cx="8229600" cy="2953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6E25CB-674F-4CF3-9689-6FF3410DB0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996" y="922199"/>
            <a:ext cx="1864008" cy="182697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9A1006A-C93C-4E07-9645-912655ADEAB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450" y="4105957"/>
            <a:ext cx="1864008" cy="1826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7D2EBC-026F-4B69-A75F-E7D2308A4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809" y="5511859"/>
            <a:ext cx="641910" cy="4197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114E80-5583-469C-B30C-A47FC8DE4D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761" y="5396953"/>
            <a:ext cx="308610" cy="5184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DF1206-9A35-4CD8-9A9B-B2AA0D3A1C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940" y="4710492"/>
            <a:ext cx="617221" cy="715977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C43F7486-EF17-4AA7-8DB4-CE6A7FFF96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711" y="4669530"/>
            <a:ext cx="641910" cy="185166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B2BFE718-FD0D-49AA-8761-ED418B8E72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755" y="4105957"/>
            <a:ext cx="308610" cy="74066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DC65019-95FE-463E-9DE9-9A7E41892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50" y="4105956"/>
            <a:ext cx="320954" cy="753010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2C262DD1-DCD1-4016-A8C5-A433F579B6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372" y="4680652"/>
            <a:ext cx="654255" cy="18516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B76E317-BEEB-41E1-8532-788AD48D3D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582" y="4711692"/>
            <a:ext cx="604877" cy="69128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C42FF47-1BCA-4346-8A1F-AD48A51A380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280" y="5375565"/>
            <a:ext cx="271577" cy="506122"/>
          </a:xfrm>
          <a:prstGeom prst="rect">
            <a:avLst/>
          </a:prstGeom>
        </p:spPr>
      </p:pic>
      <p:pic>
        <p:nvPicPr>
          <p:cNvPr id="70" name="Picture 69" descr="A picture containing animal&#10;&#10;Description automatically generated">
            <a:extLst>
              <a:ext uri="{FF2B5EF4-FFF2-40B4-BE49-F238E27FC236}">
                <a16:creationId xmlns:a16="http://schemas.microsoft.com/office/drawing/2014/main" id="{C318F02E-0D3C-4D36-A8DD-CD7EF17269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651" y="5517885"/>
            <a:ext cx="555499" cy="38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5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00087 0.464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2319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-0.3125 -0.3939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-1969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880000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-0.221 -0.3858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9" y="-1930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12482 -0.3013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150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860000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04479 -0.2557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1280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80000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0158 -0.2141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-1071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0.03663 -0.21458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-1074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140000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33333E-6 L 0.06284 -0.2592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2" y="-1296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20000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14184 -0.29884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-1495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860000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85185E-6 L 0.23681 -0.3821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40" y="-1912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840000">
                                      <p:cBhvr>
                                        <p:cTn id="7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0.31823 -0.3939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3" y="-1969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880000">
                                      <p:cBhvr>
                                        <p:cTn id="8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2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9A5F8-07A4-49C7-B7C3-624D7C1E0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449" y="2961387"/>
            <a:ext cx="8461102" cy="130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29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476157-4635-40F5-B66A-438D7F3B7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647" y="2896582"/>
            <a:ext cx="3102709" cy="196472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04ECC90-87DA-486E-AB2D-B431306C6506}"/>
              </a:ext>
            </a:extLst>
          </p:cNvPr>
          <p:cNvCxnSpPr/>
          <p:nvPr/>
        </p:nvCxnSpPr>
        <p:spPr bwMode="auto">
          <a:xfrm>
            <a:off x="4544647" y="2896581"/>
            <a:ext cx="3102709" cy="0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D862A6-D06C-4156-B713-C934BAFFF026}"/>
              </a:ext>
            </a:extLst>
          </p:cNvPr>
          <p:cNvCxnSpPr/>
          <p:nvPr/>
        </p:nvCxnSpPr>
        <p:spPr bwMode="auto">
          <a:xfrm>
            <a:off x="4544645" y="4840969"/>
            <a:ext cx="3102710" cy="0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8F545C3-9785-4906-8FBE-1CC97C096233}"/>
              </a:ext>
            </a:extLst>
          </p:cNvPr>
          <p:cNvCxnSpPr/>
          <p:nvPr/>
        </p:nvCxnSpPr>
        <p:spPr bwMode="auto">
          <a:xfrm>
            <a:off x="7649736" y="2896581"/>
            <a:ext cx="0" cy="1944388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4D59B07-0CA6-4DEC-AB29-DE9A956D26F5}"/>
              </a:ext>
            </a:extLst>
          </p:cNvPr>
          <p:cNvCxnSpPr/>
          <p:nvPr/>
        </p:nvCxnSpPr>
        <p:spPr bwMode="auto">
          <a:xfrm>
            <a:off x="4544646" y="2780393"/>
            <a:ext cx="0" cy="2060576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3064F5E-92F5-46AF-943C-83EE29E83100}"/>
              </a:ext>
            </a:extLst>
          </p:cNvPr>
          <p:cNvCxnSpPr/>
          <p:nvPr/>
        </p:nvCxnSpPr>
        <p:spPr bwMode="auto">
          <a:xfrm>
            <a:off x="4544646" y="2780393"/>
            <a:ext cx="1354505" cy="0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530FB3D-D408-49BE-B1A2-C3958A396328}"/>
              </a:ext>
            </a:extLst>
          </p:cNvPr>
          <p:cNvSpPr txBox="1"/>
          <p:nvPr/>
        </p:nvSpPr>
        <p:spPr bwMode="auto">
          <a:xfrm>
            <a:off x="2394167" y="1181101"/>
            <a:ext cx="7588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Do the pictures show the perimeters of the envelopes?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4F13D0-00F6-4D6D-9F33-6DECB411E5B8}"/>
              </a:ext>
            </a:extLst>
          </p:cNvPr>
          <p:cNvSpPr txBox="1"/>
          <p:nvPr/>
        </p:nvSpPr>
        <p:spPr bwMode="auto">
          <a:xfrm>
            <a:off x="7921503" y="3456738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FF73382-E38E-479E-8841-4400EAA9C665}"/>
              </a:ext>
            </a:extLst>
          </p:cNvPr>
          <p:cNvCxnSpPr/>
          <p:nvPr/>
        </p:nvCxnSpPr>
        <p:spPr bwMode="auto">
          <a:xfrm>
            <a:off x="4544645" y="3456739"/>
            <a:ext cx="0" cy="1326137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BF8DD13-93DD-44AB-B23A-FC9AE06AD1BA}"/>
              </a:ext>
            </a:extLst>
          </p:cNvPr>
          <p:cNvCxnSpPr/>
          <p:nvPr/>
        </p:nvCxnSpPr>
        <p:spPr bwMode="auto">
          <a:xfrm>
            <a:off x="7650957" y="2912156"/>
            <a:ext cx="297657" cy="2328862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C977F-F6B3-4836-98B7-E9578B907108}"/>
              </a:ext>
            </a:extLst>
          </p:cNvPr>
          <p:cNvCxnSpPr/>
          <p:nvPr/>
        </p:nvCxnSpPr>
        <p:spPr bwMode="auto">
          <a:xfrm flipH="1" flipV="1">
            <a:off x="7131053" y="4983844"/>
            <a:ext cx="777078" cy="250030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2F6776D-7E4A-4F6D-9ED2-2C1B0315EEA7}"/>
              </a:ext>
            </a:extLst>
          </p:cNvPr>
          <p:cNvCxnSpPr/>
          <p:nvPr/>
        </p:nvCxnSpPr>
        <p:spPr bwMode="auto">
          <a:xfrm flipH="1">
            <a:off x="4076701" y="4976700"/>
            <a:ext cx="3012281" cy="23813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789EF5-E380-4806-829B-97885E0FABC8}"/>
              </a:ext>
            </a:extLst>
          </p:cNvPr>
          <p:cNvCxnSpPr/>
          <p:nvPr/>
        </p:nvCxnSpPr>
        <p:spPr bwMode="auto">
          <a:xfrm flipV="1">
            <a:off x="4076700" y="2902932"/>
            <a:ext cx="467944" cy="2089247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8E6F52E-4115-4EDF-A8B3-1C9DA6AEB2FC}"/>
              </a:ext>
            </a:extLst>
          </p:cNvPr>
          <p:cNvCxnSpPr/>
          <p:nvPr/>
        </p:nvCxnSpPr>
        <p:spPr bwMode="auto">
          <a:xfrm>
            <a:off x="4537025" y="2896581"/>
            <a:ext cx="0" cy="1944388"/>
          </a:xfrm>
          <a:prstGeom prst="line">
            <a:avLst/>
          </a:prstGeom>
          <a:noFill/>
          <a:ln w="57150" cap="sq" cmpd="sng" algn="ctr">
            <a:solidFill>
              <a:srgbClr val="04628A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43EF025-B52F-425D-9A78-598976F0A755}"/>
              </a:ext>
            </a:extLst>
          </p:cNvPr>
          <p:cNvSpPr txBox="1"/>
          <p:nvPr/>
        </p:nvSpPr>
        <p:spPr bwMode="auto">
          <a:xfrm>
            <a:off x="7883031" y="3456738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0" grpId="2"/>
      <p:bldP spid="20" grpId="3"/>
      <p:bldP spid="20" grpId="4"/>
      <p:bldP spid="20" grpId="5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004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Different shapes can have the same perimeter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30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39096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1:3-1:4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6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3B21663-1101-4C68-A5FF-47CD5E33C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646" y="1891071"/>
            <a:ext cx="2257014" cy="177693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1160DB-5C00-47FA-AF90-51BFB70F69E2}"/>
              </a:ext>
            </a:extLst>
          </p:cNvPr>
          <p:cNvSpPr txBox="1"/>
          <p:nvPr/>
        </p:nvSpPr>
        <p:spPr bwMode="auto">
          <a:xfrm>
            <a:off x="3260627" y="1181101"/>
            <a:ext cx="5855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Different shapes with the same perimeter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B768E1-E5F0-4137-A643-4B543AC5E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646" y="1891071"/>
            <a:ext cx="2257014" cy="17769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F3F58F-3A71-4284-BA79-8AB9569E9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583" y="4144625"/>
            <a:ext cx="2101143" cy="22009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0B9AA6-3E25-4CA1-933B-7A6AED2EE3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646" y="4443771"/>
            <a:ext cx="2257014" cy="177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0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0.00035 0.37246 " pathEditMode="relative" rAng="0" ptsTypes="AA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4021AC-AC63-404D-BFC9-9756A4E5354C}"/>
              </a:ext>
            </a:extLst>
          </p:cNvPr>
          <p:cNvSpPr txBox="1"/>
          <p:nvPr/>
        </p:nvSpPr>
        <p:spPr bwMode="auto">
          <a:xfrm>
            <a:off x="3283876" y="1181101"/>
            <a:ext cx="58090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Whose shape has the longest perimeter?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4DB0FF-2C58-4923-BF75-B11C4C358E7F}"/>
              </a:ext>
            </a:extLst>
          </p:cNvPr>
          <p:cNvSpPr txBox="1"/>
          <p:nvPr/>
        </p:nvSpPr>
        <p:spPr bwMode="auto">
          <a:xfrm>
            <a:off x="3152043" y="2766369"/>
            <a:ext cx="8402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 err="1">
                <a:latin typeface="Myriad Pro Semibold" charset="0"/>
                <a:ea typeface="Myriad Pro Semibold" charset="0"/>
                <a:cs typeface="Myriad Pro Semibold" charset="0"/>
              </a:rPr>
              <a:t>Bhav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1D9450-50EA-4900-AABE-432A0A786C16}"/>
              </a:ext>
            </a:extLst>
          </p:cNvPr>
          <p:cNvSpPr txBox="1"/>
          <p:nvPr/>
        </p:nvSpPr>
        <p:spPr bwMode="auto">
          <a:xfrm>
            <a:off x="3152043" y="4997839"/>
            <a:ext cx="733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Kirti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26D8014-25D9-4AEB-849A-047B9A7F0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79" y="2292507"/>
            <a:ext cx="2651888" cy="12926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89E9AD-0F97-44FB-A119-BA88E11F09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896" y="2017556"/>
            <a:ext cx="660894" cy="2701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420E2C7-65C5-44E7-B093-B4CFD5462F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09" y="4348414"/>
            <a:ext cx="440596" cy="1745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FF946A-E674-4436-A3FC-2C82A88E9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32" y="4530974"/>
            <a:ext cx="2651888" cy="12926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3D3992F-9822-493E-A786-B0914D055A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421790" y="2017556"/>
            <a:ext cx="660894" cy="2701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8CAAC57-01AF-45F6-B63F-8B6CBA3DE6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684" y="2017556"/>
            <a:ext cx="660894" cy="2701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72A080C-3933-4BC4-B4C9-0332203705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743578" y="2017556"/>
            <a:ext cx="660894" cy="2701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2C8C543-2CDC-472A-A372-96831CAE0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21019" y="2473315"/>
            <a:ext cx="660894" cy="2701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7D1DD5-16E4-4BFA-8C9F-8002A7A8A9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221019" y="3139555"/>
            <a:ext cx="660894" cy="27017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FE0C686-83CE-4E61-A35A-567FED290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743578" y="3591317"/>
            <a:ext cx="660894" cy="27017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1EF66-63B9-4F9A-98EA-66A58AA0FD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082685" y="3591317"/>
            <a:ext cx="660894" cy="27017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0209B9-13D1-479A-8482-F6FD65063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421791" y="3591317"/>
            <a:ext cx="660894" cy="27017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9FEA1DD-AD12-4815-996D-B33D480E4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760897" y="3591317"/>
            <a:ext cx="660894" cy="2701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574D91E-356F-464D-8296-62C7301ED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84627" y="3139555"/>
            <a:ext cx="660894" cy="27017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91458BE-B75E-4C29-B128-8FF68DADF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4284627" y="2473315"/>
            <a:ext cx="660894" cy="27017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95B1925-4404-4971-9534-95EA7D5E43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203092" y="4348414"/>
            <a:ext cx="440596" cy="1745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4D4DB44-6E0D-4446-8CC1-A002AB3D24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75" y="4348414"/>
            <a:ext cx="440596" cy="17457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3EFC43F-D123-4321-B8D0-DC65DEEEDE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87458" y="4348414"/>
            <a:ext cx="440596" cy="17457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264F3D4-A5DE-44DE-B4BA-ABA9DF98D5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1" y="4348414"/>
            <a:ext cx="440596" cy="1745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4E90EF5-0978-4519-88BE-CF2DB96673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71824" y="4348414"/>
            <a:ext cx="440596" cy="17457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20F8CF2-6E67-4C7B-B2A1-0B73EF4612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81243" y="4636185"/>
            <a:ext cx="440596" cy="17457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D37DC5A-368F-4651-A171-07F00DC16E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281243" y="5079552"/>
            <a:ext cx="440596" cy="17457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12356A-1CC8-4509-A921-D3D8C290E3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81243" y="5522920"/>
            <a:ext cx="440596" cy="17457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4681C6C-E693-461F-8D42-575CB886D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971824" y="5828125"/>
            <a:ext cx="440596" cy="17457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08AC7CE-2004-4C99-A198-946FA49EF6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529641" y="5828125"/>
            <a:ext cx="440596" cy="17457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F8AED5B-375C-4FC7-AC16-881E80FB44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87458" y="5828125"/>
            <a:ext cx="440596" cy="17457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A6367B9-C6EA-46D9-AA3C-19948214AE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645275" y="5828125"/>
            <a:ext cx="440596" cy="17457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54F8EF2-FCD9-4B2D-B092-4F769739AA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03092" y="5828125"/>
            <a:ext cx="440596" cy="17457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66F4744-7C5B-4C74-8BF2-05BFCD66D1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760909" y="5828125"/>
            <a:ext cx="440596" cy="17457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6A0DFE8-2836-463E-B074-476C26BEF0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48673" y="5534161"/>
            <a:ext cx="440596" cy="17457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C5CA593-9E47-40F9-9F01-9EF54ECFB7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4448673" y="5092330"/>
            <a:ext cx="440596" cy="17457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2A5C634-A13B-4433-9CE8-162ECC900C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48673" y="4650499"/>
            <a:ext cx="440596" cy="17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3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5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5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2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2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39105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Perimeter is measured in units of length and can be found by counting units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4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3285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4G-2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197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57399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36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2A7D76-DF23-448C-95C6-AB484578E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840" y="2204613"/>
            <a:ext cx="4919898" cy="246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94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8FD5C-164C-44E4-B332-DE2CE408CF68}"/>
              </a:ext>
            </a:extLst>
          </p:cNvPr>
          <p:cNvSpPr txBox="1"/>
          <p:nvPr/>
        </p:nvSpPr>
        <p:spPr bwMode="auto">
          <a:xfrm>
            <a:off x="3794155" y="1181101"/>
            <a:ext cx="4788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Measuring the perimeter of leaf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06BA1E-E599-413C-A013-0B9A91BB4C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/>
          <a:stretch/>
        </p:blipFill>
        <p:spPr>
          <a:xfrm>
            <a:off x="3028456" y="2193865"/>
            <a:ext cx="6135088" cy="1648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B68148-9166-4178-9513-36410BDF6F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5393985"/>
            <a:ext cx="6135088" cy="10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00122 -0.2187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028F2B-63E0-449A-B7B7-EDBB23D3B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62" y="1636555"/>
            <a:ext cx="2684476" cy="40072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3E2436-84F6-4717-880D-A1DA4053BB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63" y="1514343"/>
            <a:ext cx="671119" cy="778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BCF75C-77CC-4C9F-B48F-3B04FB1A61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82" y="1514343"/>
            <a:ext cx="671119" cy="778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0D6DCF-27E7-4EE7-9358-8A4C3567F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514343"/>
            <a:ext cx="671119" cy="778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2C2163-0498-4CCA-9CB1-6B42B62206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120" y="1514343"/>
            <a:ext cx="671119" cy="778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F03F89-1C08-4C7D-8BAC-682DBD651C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1933208"/>
            <a:ext cx="671119" cy="778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4D2D9F-83BD-45EE-B604-839358764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2600436"/>
            <a:ext cx="671119" cy="77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9C4CE12-28E2-4140-A733-95F9DDBB3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3267664"/>
            <a:ext cx="671119" cy="778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60E5E13-EC5A-40D3-A4FE-80C6B57F31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3934892"/>
            <a:ext cx="671119" cy="778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02F89A-0717-4E40-958E-0C616329B1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4602120"/>
            <a:ext cx="671119" cy="778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A5BDBD-BBDF-42C1-B7F0-A3936DFE7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0268" y="5269348"/>
            <a:ext cx="671119" cy="7781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9B06574-5E26-489B-969C-55719D8E21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1933208"/>
            <a:ext cx="671119" cy="778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5919CFB-90F8-4DA5-A1BB-8BDD1558DA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2600436"/>
            <a:ext cx="671119" cy="7781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6D7470B-024B-4357-AF72-BAD395D57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3267664"/>
            <a:ext cx="671119" cy="778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4FE04D2-7117-4670-A839-E7187155F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3934892"/>
            <a:ext cx="671119" cy="778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5B07552-7323-4D2D-9628-25E108EDC8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4602120"/>
            <a:ext cx="671119" cy="7781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13CBC10-E880-4722-A666-1422D774C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0615" y="5269348"/>
            <a:ext cx="671119" cy="7781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5E03F52-BD0E-4DFD-AEC3-77BE217F7C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63" y="5690610"/>
            <a:ext cx="671119" cy="7781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D5B0531-D093-46FC-AF07-AFE344A46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82" y="5690610"/>
            <a:ext cx="671119" cy="778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115093A-FF5F-47E0-AEC6-6397F63308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5690610"/>
            <a:ext cx="671119" cy="778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44689CD-F361-4494-937C-43183F525E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120" y="5690610"/>
            <a:ext cx="671119" cy="7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6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EFD4E5-0296-42DC-98DA-8D5D1770D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259115"/>
            <a:ext cx="6135088" cy="48332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2E5774-768D-4A82-A9B6-0A889B244E08}"/>
              </a:ext>
            </a:extLst>
          </p:cNvPr>
          <p:cNvSpPr txBox="1"/>
          <p:nvPr/>
        </p:nvSpPr>
        <p:spPr bwMode="auto">
          <a:xfrm>
            <a:off x="2199509" y="2100885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1AACF9-699E-472D-ACB6-B498002DA65F}"/>
              </a:ext>
            </a:extLst>
          </p:cNvPr>
          <p:cNvSpPr txBox="1"/>
          <p:nvPr/>
        </p:nvSpPr>
        <p:spPr bwMode="auto">
          <a:xfrm>
            <a:off x="8380319" y="2100885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30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92DE3A-2AFA-405A-8256-971DA71E4102}"/>
              </a:ext>
            </a:extLst>
          </p:cNvPr>
          <p:cNvSpPr txBox="1"/>
          <p:nvPr/>
        </p:nvSpPr>
        <p:spPr bwMode="auto">
          <a:xfrm>
            <a:off x="2199509" y="4113423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75F0A6-CB1D-4813-960A-1D9987809786}"/>
              </a:ext>
            </a:extLst>
          </p:cNvPr>
          <p:cNvSpPr txBox="1"/>
          <p:nvPr/>
        </p:nvSpPr>
        <p:spPr bwMode="auto">
          <a:xfrm>
            <a:off x="8380319" y="4113423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59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A933CA-3CB6-41D1-BA1B-DF5B716280D1}"/>
              </a:ext>
            </a:extLst>
          </p:cNvPr>
          <p:cNvSpPr txBox="1"/>
          <p:nvPr/>
        </p:nvSpPr>
        <p:spPr bwMode="auto">
          <a:xfrm>
            <a:off x="5051292" y="1181101"/>
            <a:ext cx="2274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Who is correct?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5F721F-A962-442C-8968-52834B38C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711" y="3086791"/>
            <a:ext cx="3408382" cy="22653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9B9D67-7A59-4295-8761-7E3079758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907" y="3086791"/>
            <a:ext cx="3408382" cy="21905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8272EF-870F-4367-B974-1106916BFE0C}"/>
              </a:ext>
            </a:extLst>
          </p:cNvPr>
          <p:cNvSpPr txBox="1"/>
          <p:nvPr/>
        </p:nvSpPr>
        <p:spPr bwMode="auto">
          <a:xfrm>
            <a:off x="2270881" y="2074026"/>
            <a:ext cx="31220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Sally says the perimeter is 24 units.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BF9645-75A4-4913-860F-3EC9B1059665}"/>
              </a:ext>
            </a:extLst>
          </p:cNvPr>
          <p:cNvSpPr txBox="1"/>
          <p:nvPr/>
        </p:nvSpPr>
        <p:spPr bwMode="auto">
          <a:xfrm>
            <a:off x="6799077" y="2074025"/>
            <a:ext cx="31220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Felicity says the perimeter is 20 units.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5DCCE1-2F27-4A9F-9733-FEC5084385E3}"/>
              </a:ext>
            </a:extLst>
          </p:cNvPr>
          <p:cNvSpPr txBox="1"/>
          <p:nvPr/>
        </p:nvSpPr>
        <p:spPr bwMode="auto">
          <a:xfrm>
            <a:off x="8066588" y="5459068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74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59605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Perimeter can be calculated by adding together the side lengths of a 2D shape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9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0737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2:3-2:4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90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CB9E99-D1DC-4CD8-90A3-F72F1C78C495}"/>
              </a:ext>
            </a:extLst>
          </p:cNvPr>
          <p:cNvSpPr txBox="1"/>
          <p:nvPr/>
        </p:nvSpPr>
        <p:spPr bwMode="auto">
          <a:xfrm>
            <a:off x="3533672" y="1181101"/>
            <a:ext cx="5309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 of this triangle?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06C5B8-2A2C-4F1C-B6EF-3D42EEB9EB3C}"/>
              </a:ext>
            </a:extLst>
          </p:cNvPr>
          <p:cNvSpPr txBox="1"/>
          <p:nvPr/>
        </p:nvSpPr>
        <p:spPr bwMode="auto">
          <a:xfrm>
            <a:off x="5312773" y="5676901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13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3522C6-2F77-4C65-A0B9-B3BFFFA23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1939015"/>
            <a:ext cx="6816764" cy="344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70FDCE-AC9D-4FEA-88E1-E7C7ABB23F50}"/>
              </a:ext>
            </a:extLst>
          </p:cNvPr>
          <p:cNvSpPr txBox="1"/>
          <p:nvPr/>
        </p:nvSpPr>
        <p:spPr bwMode="auto">
          <a:xfrm>
            <a:off x="3546500" y="1181101"/>
            <a:ext cx="52838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 of this triangle?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959A9D-8DAF-4954-A759-5FE28A354EA0}"/>
              </a:ext>
            </a:extLst>
          </p:cNvPr>
          <p:cNvSpPr txBox="1"/>
          <p:nvPr/>
        </p:nvSpPr>
        <p:spPr bwMode="auto">
          <a:xfrm>
            <a:off x="5312773" y="5676901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17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466AEC-F17A-44CE-9ECE-7B2226693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026" y="2782797"/>
            <a:ext cx="3449948" cy="175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1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AB82FFBC-569D-4EC8-B848-B02CC8A5CC40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9B695F-EC9C-49E5-AA43-F47F9E273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37122"/>
              </p:ext>
            </p:extLst>
          </p:nvPr>
        </p:nvGraphicFramePr>
        <p:xfrm>
          <a:off x="594008" y="1535029"/>
          <a:ext cx="10712127" cy="2483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A regular polygon has sides that are all the same length and interior angles that are all equal in size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Perimeter is the distance around the edge of a two-dimensional shape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Different shapes can have the same perimeter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Perimeter is measured in units of length and can be found by counting units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Perimeter can be calculated by adding together the side lengths of a 2D shape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E425FE84-C1DB-45F4-8BC8-FFBC954DE673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8F39F-65C7-4671-AE57-0042A65A5183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2:3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B2C9FC-121D-45DF-89C7-AA9697726612}"/>
              </a:ext>
            </a:extLst>
          </p:cNvPr>
          <p:cNvSpPr txBox="1"/>
          <p:nvPr/>
        </p:nvSpPr>
        <p:spPr bwMode="auto">
          <a:xfrm>
            <a:off x="4556805" y="1181101"/>
            <a:ext cx="3263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4C7967-849E-4480-9ECD-1E302355F919}"/>
              </a:ext>
            </a:extLst>
          </p:cNvPr>
          <p:cNvSpPr txBox="1"/>
          <p:nvPr/>
        </p:nvSpPr>
        <p:spPr bwMode="auto">
          <a:xfrm>
            <a:off x="5312773" y="5676901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631F52-0EEA-4691-97B3-A38D4AC1B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8556" y="2275697"/>
            <a:ext cx="3474888" cy="27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4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9DF821-EE9B-4CDD-BDCD-52FBA89A2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175940"/>
            <a:ext cx="6816764" cy="296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9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2:4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CB056-7320-44B7-BB7E-AF1A640F067A}"/>
              </a:ext>
            </a:extLst>
          </p:cNvPr>
          <p:cNvSpPr txBox="1"/>
          <p:nvPr/>
        </p:nvSpPr>
        <p:spPr bwMode="auto">
          <a:xfrm>
            <a:off x="3313828" y="853689"/>
            <a:ext cx="55643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True or false?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perimeter of shape A is longer than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perimeter of shape B.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224A80-0858-4D98-94E3-186E23EBB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61" y="2186086"/>
            <a:ext cx="4260478" cy="41253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7D4BEB-48DB-4309-A09B-494AC77F54C5}"/>
              </a:ext>
            </a:extLst>
          </p:cNvPr>
          <p:cNvSpPr txBox="1"/>
          <p:nvPr/>
        </p:nvSpPr>
        <p:spPr bwMode="auto">
          <a:xfrm>
            <a:off x="7687673" y="5016501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36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4877CE-640E-477B-A1D6-46D879D1911A}"/>
              </a:ext>
            </a:extLst>
          </p:cNvPr>
          <p:cNvSpPr txBox="1"/>
          <p:nvPr/>
        </p:nvSpPr>
        <p:spPr bwMode="auto">
          <a:xfrm>
            <a:off x="7687673" y="2950182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36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853B14-7A4D-403D-B281-59E5587C2C83}"/>
              </a:ext>
            </a:extLst>
          </p:cNvPr>
          <p:cNvSpPr txBox="1"/>
          <p:nvPr/>
        </p:nvSpPr>
        <p:spPr bwMode="auto">
          <a:xfrm>
            <a:off x="8999089" y="1099909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08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2:4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8755BE-90BE-4908-B306-68015B7952F4}"/>
              </a:ext>
            </a:extLst>
          </p:cNvPr>
          <p:cNvSpPr txBox="1"/>
          <p:nvPr/>
        </p:nvSpPr>
        <p:spPr bwMode="auto">
          <a:xfrm>
            <a:off x="2251890" y="1181101"/>
            <a:ext cx="7873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answers give the correct perimeter for this shape?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BF3454-DA5B-4C49-A2FD-C99C1FAD5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709" y="2193865"/>
            <a:ext cx="6816764" cy="33252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85FA1C-0A91-4945-AE0C-62336521157D}"/>
              </a:ext>
            </a:extLst>
          </p:cNvPr>
          <p:cNvSpPr txBox="1"/>
          <p:nvPr/>
        </p:nvSpPr>
        <p:spPr bwMode="auto">
          <a:xfrm>
            <a:off x="8249474" y="2503666"/>
            <a:ext cx="966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51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4449F4-1DAE-41A6-8789-C0B336FFFE05}"/>
              </a:ext>
            </a:extLst>
          </p:cNvPr>
          <p:cNvSpPr txBox="1"/>
          <p:nvPr/>
        </p:nvSpPr>
        <p:spPr bwMode="auto">
          <a:xfrm>
            <a:off x="8249473" y="2968531"/>
            <a:ext cx="657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9A882A-DFBC-411F-A857-E5C29C23C75A}"/>
              </a:ext>
            </a:extLst>
          </p:cNvPr>
          <p:cNvSpPr txBox="1"/>
          <p:nvPr/>
        </p:nvSpPr>
        <p:spPr bwMode="auto">
          <a:xfrm>
            <a:off x="8249474" y="3433396"/>
            <a:ext cx="1176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8D5E54-3E0E-46C5-9E23-21079AABB664}"/>
              </a:ext>
            </a:extLst>
          </p:cNvPr>
          <p:cNvSpPr txBox="1"/>
          <p:nvPr/>
        </p:nvSpPr>
        <p:spPr bwMode="auto">
          <a:xfrm>
            <a:off x="8249474" y="3898261"/>
            <a:ext cx="1176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B09930-B665-4CD4-988D-7E6A861E135D}"/>
              </a:ext>
            </a:extLst>
          </p:cNvPr>
          <p:cNvSpPr txBox="1"/>
          <p:nvPr/>
        </p:nvSpPr>
        <p:spPr bwMode="auto">
          <a:xfrm>
            <a:off x="8249473" y="4363126"/>
            <a:ext cx="152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9C8B7-9073-4D9D-8BD9-747EB5A6E944}"/>
              </a:ext>
            </a:extLst>
          </p:cNvPr>
          <p:cNvSpPr txBox="1"/>
          <p:nvPr/>
        </p:nvSpPr>
        <p:spPr bwMode="auto">
          <a:xfrm>
            <a:off x="8249474" y="4827993"/>
            <a:ext cx="1176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9830A9-AF52-47FD-8C50-FBCEAD9BB9CA}"/>
              </a:ext>
            </a:extLst>
          </p:cNvPr>
          <p:cNvSpPr txBox="1"/>
          <p:nvPr/>
        </p:nvSpPr>
        <p:spPr bwMode="auto">
          <a:xfrm>
            <a:off x="9831432" y="2845419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262679-DF91-4131-8588-BA86CB610B74}"/>
              </a:ext>
            </a:extLst>
          </p:cNvPr>
          <p:cNvSpPr txBox="1"/>
          <p:nvPr/>
        </p:nvSpPr>
        <p:spPr bwMode="auto">
          <a:xfrm>
            <a:off x="9831432" y="3775149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71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4D58E5-F873-4D3D-A28C-3653E81E1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861" y="2335379"/>
            <a:ext cx="4946312" cy="279321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2:4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B2CDCD-BEC3-4E52-8469-301B0136B20D}"/>
              </a:ext>
            </a:extLst>
          </p:cNvPr>
          <p:cNvSpPr txBox="1"/>
          <p:nvPr/>
        </p:nvSpPr>
        <p:spPr bwMode="auto">
          <a:xfrm>
            <a:off x="3488807" y="1181101"/>
            <a:ext cx="539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perimeter of this triangle is 22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6A5A16-6866-4064-8EC8-98BCD079CE2A}"/>
              </a:ext>
            </a:extLst>
          </p:cNvPr>
          <p:cNvSpPr txBox="1"/>
          <p:nvPr/>
        </p:nvSpPr>
        <p:spPr bwMode="auto">
          <a:xfrm>
            <a:off x="3818716" y="308150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E451D-5706-40BB-B1C4-C38D2A97ECA4}"/>
              </a:ext>
            </a:extLst>
          </p:cNvPr>
          <p:cNvSpPr txBox="1"/>
          <p:nvPr/>
        </p:nvSpPr>
        <p:spPr bwMode="auto">
          <a:xfrm>
            <a:off x="5728101" y="5057176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8544D-3639-4431-B1C5-D24C49095F54}"/>
              </a:ext>
            </a:extLst>
          </p:cNvPr>
          <p:cNvSpPr txBox="1"/>
          <p:nvPr/>
        </p:nvSpPr>
        <p:spPr bwMode="auto">
          <a:xfrm>
            <a:off x="7121060" y="3081502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D3FEF4-C69C-4075-A9E7-E6E91823E850}"/>
              </a:ext>
            </a:extLst>
          </p:cNvPr>
          <p:cNvSpPr txBox="1"/>
          <p:nvPr/>
        </p:nvSpPr>
        <p:spPr bwMode="auto">
          <a:xfrm>
            <a:off x="7173708" y="3081502"/>
            <a:ext cx="694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3035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7202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perimeter of a rectangle can be calculated by addition and multiplication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25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1005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1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779706-D671-4A5B-A63A-B17EF52C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900201"/>
            <a:ext cx="6135088" cy="35388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DBC689-8655-4BFC-A6EE-107FF8273A1B}"/>
              </a:ext>
            </a:extLst>
          </p:cNvPr>
          <p:cNvSpPr txBox="1"/>
          <p:nvPr/>
        </p:nvSpPr>
        <p:spPr bwMode="auto">
          <a:xfrm>
            <a:off x="3856445" y="4439100"/>
            <a:ext cx="4479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46B5DF-2AB2-41D3-91E7-26FA3077EC1A}"/>
              </a:ext>
            </a:extLst>
          </p:cNvPr>
          <p:cNvSpPr txBox="1"/>
          <p:nvPr/>
        </p:nvSpPr>
        <p:spPr bwMode="auto">
          <a:xfrm>
            <a:off x="4115546" y="4934932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18F794-99AB-453B-A3C8-1CEA97688E91}"/>
              </a:ext>
            </a:extLst>
          </p:cNvPr>
          <p:cNvSpPr txBox="1"/>
          <p:nvPr/>
        </p:nvSpPr>
        <p:spPr bwMode="auto">
          <a:xfrm>
            <a:off x="3856444" y="5430764"/>
            <a:ext cx="4439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28EC6-1EB4-4FEA-9B3F-1F6142FAB8F0}"/>
              </a:ext>
            </a:extLst>
          </p:cNvPr>
          <p:cNvSpPr txBox="1"/>
          <p:nvPr/>
        </p:nvSpPr>
        <p:spPr bwMode="auto">
          <a:xfrm>
            <a:off x="4115546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98902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7033A277-0167-49B7-8700-D8B0E98C4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34" y="3973528"/>
            <a:ext cx="1078629" cy="61725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BBCCE88-E1D8-47D6-BE35-81F381D70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490" y="3973528"/>
            <a:ext cx="1078629" cy="61725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3:2/3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B65E01-C7E2-4DDD-A5E3-576AE0ABF8F5}"/>
              </a:ext>
            </a:extLst>
          </p:cNvPr>
          <p:cNvSpPr txBox="1"/>
          <p:nvPr/>
        </p:nvSpPr>
        <p:spPr bwMode="auto">
          <a:xfrm>
            <a:off x="4349368" y="4934932"/>
            <a:ext cx="3493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 ×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 ×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F1778B-74CA-4670-8BA9-23EF9E16E0FE}"/>
              </a:ext>
            </a:extLst>
          </p:cNvPr>
          <p:cNvSpPr txBox="1"/>
          <p:nvPr/>
        </p:nvSpPr>
        <p:spPr bwMode="auto">
          <a:xfrm>
            <a:off x="4608470" y="5430764"/>
            <a:ext cx="2138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4A9F3-ACEB-4756-B147-943BB9808703}"/>
              </a:ext>
            </a:extLst>
          </p:cNvPr>
          <p:cNvSpPr txBox="1"/>
          <p:nvPr/>
        </p:nvSpPr>
        <p:spPr bwMode="auto">
          <a:xfrm>
            <a:off x="4608470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D32AAB8-5C29-4638-8CA5-B851156BD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55" y="1493155"/>
            <a:ext cx="3666090" cy="18392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6F685E9-0388-4D2A-9B06-ED04FB4BFF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50" y="969452"/>
            <a:ext cx="411500" cy="411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C434CB6-8597-4B10-96A2-AB06FD514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171" y="2207043"/>
            <a:ext cx="411500" cy="4115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DC23328-4774-48E1-97FE-CD49C44016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029" y="2207043"/>
            <a:ext cx="411500" cy="4115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DC1F235-A902-4925-9AA2-07FF3E390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50" y="3485022"/>
            <a:ext cx="411500" cy="411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665096F-8BC5-4B12-B2B7-5060F53FAD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7156" y="4076403"/>
            <a:ext cx="411500" cy="4115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66CB38-F977-4EFC-A0AE-D3DF0EFDB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8603" y="4076403"/>
            <a:ext cx="411500" cy="411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25B9068-BC24-43AE-8617-748C8B8C9F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2987" y="4076403"/>
            <a:ext cx="411500" cy="411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A3C3FB-06AD-4CF6-8534-BF5A2FC95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4005" y="4076403"/>
            <a:ext cx="411500" cy="4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1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24752 0.268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70" y="1340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03021 0.454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227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15118 0.268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5" y="1340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07396 0.090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930E2C79-0B2A-4134-A277-411B68DE6714}"/>
              </a:ext>
            </a:extLst>
          </p:cNvPr>
          <p:cNvSpPr txBox="1"/>
          <p:nvPr/>
        </p:nvSpPr>
        <p:spPr bwMode="auto">
          <a:xfrm>
            <a:off x="4349368" y="4934932"/>
            <a:ext cx="34932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 ×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 ×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2544036-1AF1-49CB-96B3-848A8A0EDCBC}"/>
              </a:ext>
            </a:extLst>
          </p:cNvPr>
          <p:cNvSpPr txBox="1"/>
          <p:nvPr/>
        </p:nvSpPr>
        <p:spPr bwMode="auto">
          <a:xfrm>
            <a:off x="4608470" y="5430764"/>
            <a:ext cx="2138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600B976-A508-4847-AA2B-3B573AD2EB3A}"/>
              </a:ext>
            </a:extLst>
          </p:cNvPr>
          <p:cNvSpPr txBox="1"/>
          <p:nvPr/>
        </p:nvSpPr>
        <p:spPr bwMode="auto">
          <a:xfrm>
            <a:off x="4608470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033A277-0167-49B7-8700-D8B0E98C4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34" y="3973528"/>
            <a:ext cx="1078629" cy="61725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BBCCE88-E1D8-47D6-BE35-81F381D70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490" y="3973528"/>
            <a:ext cx="1078629" cy="61725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3:2/3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D32AAB8-5C29-4638-8CA5-B851156BD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55" y="1493155"/>
            <a:ext cx="3666090" cy="18392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6F685E9-0388-4D2A-9B06-ED04FB4BFF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50" y="969452"/>
            <a:ext cx="411500" cy="411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C434CB6-8597-4B10-96A2-AB06FD514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171" y="2207043"/>
            <a:ext cx="411500" cy="4115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DC23328-4774-48E1-97FE-CD49C44016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029" y="2207043"/>
            <a:ext cx="411500" cy="4115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DC1F235-A902-4925-9AA2-07FF3E390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50" y="3485022"/>
            <a:ext cx="411500" cy="411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665096F-8BC5-4B12-B2B7-5060F53FAD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7156" y="4076403"/>
            <a:ext cx="411500" cy="4115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66CB38-F977-4EFC-A0AE-D3DF0EFDB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8603" y="4076403"/>
            <a:ext cx="411500" cy="4115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25B9068-BC24-43AE-8617-748C8B8C9F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2987" y="4076403"/>
            <a:ext cx="411500" cy="4115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3A3C3FB-06AD-4CF6-8534-BF5A2FC95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4005" y="4076403"/>
            <a:ext cx="411500" cy="4115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CA3C23D-BC79-4DA4-B5BC-F5770DF2B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8603" y="4076403"/>
            <a:ext cx="411500" cy="411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BF17770-199B-4587-9260-7549B631D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2987" y="4076403"/>
            <a:ext cx="411500" cy="4115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C1DB510-754A-4B6E-9CE8-807754DC633F}"/>
              </a:ext>
            </a:extLst>
          </p:cNvPr>
          <p:cNvSpPr txBox="1"/>
          <p:nvPr/>
        </p:nvSpPr>
        <p:spPr bwMode="auto">
          <a:xfrm>
            <a:off x="5081140" y="4934932"/>
            <a:ext cx="2029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 + 10 = 30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BBE423-4FD8-46CC-8C27-0870E245E4C2}"/>
              </a:ext>
            </a:extLst>
          </p:cNvPr>
          <p:cNvSpPr txBox="1"/>
          <p:nvPr/>
        </p:nvSpPr>
        <p:spPr bwMode="auto">
          <a:xfrm>
            <a:off x="5206976" y="5430764"/>
            <a:ext cx="17780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 × 2 = 60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AD0803-B9AE-4D98-8AFB-44382843FC83}"/>
              </a:ext>
            </a:extLst>
          </p:cNvPr>
          <p:cNvSpPr txBox="1"/>
          <p:nvPr/>
        </p:nvSpPr>
        <p:spPr bwMode="auto">
          <a:xfrm>
            <a:off x="5407350" y="5926597"/>
            <a:ext cx="137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03021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14948 0.2682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1340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07292 0.4557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2277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11107 0.2682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0" y="1340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02695 0.0900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21" grpId="0"/>
      <p:bldP spid="23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86569"/>
              </p:ext>
            </p:extLst>
          </p:nvPr>
        </p:nvGraphicFramePr>
        <p:xfrm>
          <a:off x="594008" y="1535029"/>
          <a:ext cx="10712127" cy="2483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The perimeter of a rectangle can be calculated by addition and multiplication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Unknown side lengths can be calculated from perimeter and known side lengths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The perimeter of a regular polygon can be calculated by multiplication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The side length of a regular polygon can be calculated by division where the perimeter is known </a:t>
                      </a: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endParaRPr lang="en-GB" sz="2000" b="0" u="none" strike="noStrike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48407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3:2/3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F89504-0657-474A-B2CF-18EB06BDE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645" y="1281422"/>
            <a:ext cx="4031634" cy="4720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DD4427-10C7-4FB7-8F40-7CDB8D74B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086" y="1281422"/>
            <a:ext cx="4031634" cy="47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931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76E661-70CF-467E-9F87-564400417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5" y="933356"/>
            <a:ext cx="5112573" cy="28555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FE4928-CC77-41BF-AD00-11386A796CD3}"/>
              </a:ext>
            </a:extLst>
          </p:cNvPr>
          <p:cNvSpPr txBox="1"/>
          <p:nvPr/>
        </p:nvSpPr>
        <p:spPr bwMode="auto">
          <a:xfrm>
            <a:off x="2208519" y="4092270"/>
            <a:ext cx="1592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Method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CE5E88-5CD2-45A9-B213-52E9D5CC1C19}"/>
              </a:ext>
            </a:extLst>
          </p:cNvPr>
          <p:cNvSpPr txBox="1"/>
          <p:nvPr/>
        </p:nvSpPr>
        <p:spPr bwMode="auto">
          <a:xfrm>
            <a:off x="2208519" y="4588102"/>
            <a:ext cx="30444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= 11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96C74A-E36A-46EF-8E69-F9E3A60AF19B}"/>
              </a:ext>
            </a:extLst>
          </p:cNvPr>
          <p:cNvSpPr txBox="1"/>
          <p:nvPr/>
        </p:nvSpPr>
        <p:spPr bwMode="auto">
          <a:xfrm>
            <a:off x="2208518" y="5083934"/>
            <a:ext cx="26757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11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 = 22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70BF18-DC53-4F38-B14A-08251460DE44}"/>
              </a:ext>
            </a:extLst>
          </p:cNvPr>
          <p:cNvSpPr txBox="1"/>
          <p:nvPr/>
        </p:nvSpPr>
        <p:spPr bwMode="auto">
          <a:xfrm>
            <a:off x="2208518" y="5579767"/>
            <a:ext cx="1523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0FB3AD-EB3C-4E1E-9609-0B7D830300BF}"/>
              </a:ext>
            </a:extLst>
          </p:cNvPr>
          <p:cNvSpPr txBox="1"/>
          <p:nvPr/>
        </p:nvSpPr>
        <p:spPr bwMode="auto">
          <a:xfrm>
            <a:off x="6541516" y="4092270"/>
            <a:ext cx="1592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Method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B3A8B9-CFA2-45A7-85BA-01FCFEEF0920}"/>
              </a:ext>
            </a:extLst>
          </p:cNvPr>
          <p:cNvSpPr txBox="1"/>
          <p:nvPr/>
        </p:nvSpPr>
        <p:spPr bwMode="auto">
          <a:xfrm>
            <a:off x="6541515" y="4588102"/>
            <a:ext cx="34419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7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4DE3DC-FB40-46CD-93C1-AC3508459ABA}"/>
              </a:ext>
            </a:extLst>
          </p:cNvPr>
          <p:cNvSpPr txBox="1"/>
          <p:nvPr/>
        </p:nvSpPr>
        <p:spPr bwMode="auto">
          <a:xfrm>
            <a:off x="6798692" y="5083934"/>
            <a:ext cx="2257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+ 8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11DD8C-3837-401A-B21B-B0C07EAD9CA1}"/>
              </a:ext>
            </a:extLst>
          </p:cNvPr>
          <p:cNvSpPr txBox="1"/>
          <p:nvPr/>
        </p:nvSpPr>
        <p:spPr bwMode="auto">
          <a:xfrm>
            <a:off x="6541515" y="5579767"/>
            <a:ext cx="1523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</p:spTree>
    <p:extLst>
      <p:ext uri="{BB962C8B-B14F-4D97-AF65-F5344CB8AC3E}">
        <p14:creationId xmlns:p14="http://schemas.microsoft.com/office/powerpoint/2010/main" val="137235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36459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Unknown side lengths can be calculated from perimeter and known side lengths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06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7054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3:4-3:5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36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0E3665-3AA5-4EA8-93E4-5CA9DDB56BDC}"/>
              </a:ext>
            </a:extLst>
          </p:cNvPr>
          <p:cNvSpPr txBox="1"/>
          <p:nvPr/>
        </p:nvSpPr>
        <p:spPr bwMode="auto">
          <a:xfrm>
            <a:off x="3398654" y="853689"/>
            <a:ext cx="557954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perimeter of this rectangle is 30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length of each short side?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41BDD3-59B3-404E-8F99-0F24B7CEC775}"/>
              </a:ext>
            </a:extLst>
          </p:cNvPr>
          <p:cNvSpPr txBox="1"/>
          <p:nvPr/>
        </p:nvSpPr>
        <p:spPr bwMode="auto">
          <a:xfrm>
            <a:off x="2971037" y="4819095"/>
            <a:ext cx="6365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400" dirty="0"/>
              <a:t>30 cm − 2 × 10 cm  = 30 cm − 20 cm = 10 cm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5DF6EB-30CE-4067-B183-2F5E333E188E}"/>
              </a:ext>
            </a:extLst>
          </p:cNvPr>
          <p:cNvSpPr txBox="1"/>
          <p:nvPr/>
        </p:nvSpPr>
        <p:spPr bwMode="auto">
          <a:xfrm>
            <a:off x="4899228" y="5314928"/>
            <a:ext cx="2509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÷ 2 = 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0F9695-F67B-4676-9852-F947EBFB514C}"/>
              </a:ext>
            </a:extLst>
          </p:cNvPr>
          <p:cNvSpPr txBox="1"/>
          <p:nvPr/>
        </p:nvSpPr>
        <p:spPr bwMode="auto">
          <a:xfrm>
            <a:off x="4894805" y="5810761"/>
            <a:ext cx="2517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short side = 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653C8E-7178-4CF4-B18F-4EB6B98F8661}"/>
              </a:ext>
            </a:extLst>
          </p:cNvPr>
          <p:cNvSpPr txBox="1"/>
          <p:nvPr/>
        </p:nvSpPr>
        <p:spPr bwMode="auto">
          <a:xfrm>
            <a:off x="3738485" y="3051750"/>
            <a:ext cx="30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D06CC00-0B5A-44F2-965F-F70C560199B7}"/>
              </a:ext>
            </a:extLst>
          </p:cNvPr>
          <p:cNvGrpSpPr/>
          <p:nvPr/>
        </p:nvGrpSpPr>
        <p:grpSpPr>
          <a:xfrm>
            <a:off x="4193367" y="1792719"/>
            <a:ext cx="3860892" cy="2959763"/>
            <a:chOff x="2669367" y="1792718"/>
            <a:chExt cx="3860892" cy="295976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F352850-F2DF-4536-8FA0-9BD4AFF33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69367" y="2133600"/>
              <a:ext cx="3860892" cy="230632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522394-357C-4DBA-BF01-88C187FBD322}"/>
                </a:ext>
              </a:extLst>
            </p:cNvPr>
            <p:cNvSpPr txBox="1"/>
            <p:nvPr/>
          </p:nvSpPr>
          <p:spPr bwMode="auto">
            <a:xfrm>
              <a:off x="4154258" y="1792718"/>
              <a:ext cx="8354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  <a:r>
                <a:rPr lang="en-GB" sz="10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5BCABBF-B2D7-4AA1-9CBA-7BA90052B158}"/>
                </a:ext>
              </a:extLst>
            </p:cNvPr>
            <p:cNvSpPr txBox="1"/>
            <p:nvPr/>
          </p:nvSpPr>
          <p:spPr bwMode="auto">
            <a:xfrm>
              <a:off x="4154258" y="4352371"/>
              <a:ext cx="83548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  <a:r>
                <a:rPr lang="en-GB" sz="10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0A6F259-910B-4B2A-B965-517B17A7E871}"/>
              </a:ext>
            </a:extLst>
          </p:cNvPr>
          <p:cNvSpPr txBox="1"/>
          <p:nvPr/>
        </p:nvSpPr>
        <p:spPr bwMode="auto">
          <a:xfrm>
            <a:off x="7952264" y="3051750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7558A8-13EE-4BDF-A02E-293FC0C36D5F}"/>
              </a:ext>
            </a:extLst>
          </p:cNvPr>
          <p:cNvSpPr txBox="1"/>
          <p:nvPr/>
        </p:nvSpPr>
        <p:spPr bwMode="auto">
          <a:xfrm>
            <a:off x="3539714" y="3051750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023B02-4B20-4AD4-A365-A4803B34CD1E}"/>
              </a:ext>
            </a:extLst>
          </p:cNvPr>
          <p:cNvSpPr txBox="1"/>
          <p:nvPr/>
        </p:nvSpPr>
        <p:spPr bwMode="auto">
          <a:xfrm>
            <a:off x="8151035" y="3051750"/>
            <a:ext cx="30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4633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4" grpId="0"/>
      <p:bldP spid="15" grpId="0"/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4E1A32-8087-478A-BA68-34C48E8E0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765262"/>
            <a:ext cx="6135088" cy="288049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236720" y="4908884"/>
            <a:ext cx="1718563" cy="486000"/>
            <a:chOff x="3936279" y="4908884"/>
            <a:chExt cx="1718563" cy="4860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AD020C-809B-4710-873A-98D5C30D8203}"/>
                </a:ext>
              </a:extLst>
            </p:cNvPr>
            <p:cNvSpPr txBox="1"/>
            <p:nvPr/>
          </p:nvSpPr>
          <p:spPr bwMode="auto">
            <a:xfrm>
              <a:off x="3936279" y="4921227"/>
              <a:ext cx="7393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i="1" dirty="0">
                  <a:latin typeface="Myriad Pro Semibold" charset="0"/>
                  <a:ea typeface="Myriad Pro Semibold" charset="0"/>
                  <a:cs typeface="Myriad Pro Semibold" charset="0"/>
                </a:rPr>
                <a:t>P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 = </a:t>
              </a: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4620126" y="4908884"/>
              <a:ext cx="1034716" cy="48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/>
              <a:endParaRPr lang="en-GB"/>
            </a:p>
          </p:txBody>
        </p:sp>
      </p:grpSp>
      <p:sp>
        <p:nvSpPr>
          <p:cNvPr id="8" name="TextBox 7"/>
          <p:cNvSpPr txBox="1"/>
          <p:nvPr/>
        </p:nvSpPr>
        <p:spPr bwMode="auto">
          <a:xfrm>
            <a:off x="5927532" y="4908885"/>
            <a:ext cx="101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 cm</a:t>
            </a:r>
          </a:p>
        </p:txBody>
      </p:sp>
    </p:spTree>
    <p:extLst>
      <p:ext uri="{BB962C8B-B14F-4D97-AF65-F5344CB8AC3E}">
        <p14:creationId xmlns:p14="http://schemas.microsoft.com/office/powerpoint/2010/main" val="177792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3:5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951923-21A6-423F-8ADB-96F1A798CEF9}"/>
              </a:ext>
            </a:extLst>
          </p:cNvPr>
          <p:cNvSpPr txBox="1"/>
          <p:nvPr/>
        </p:nvSpPr>
        <p:spPr bwMode="auto">
          <a:xfrm>
            <a:off x="3324501" y="853689"/>
            <a:ext cx="572785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perimeter of this rectangle is 60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long are the long sides?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009C81-ECFE-4E87-8D44-0009CB000587}"/>
              </a:ext>
            </a:extLst>
          </p:cNvPr>
          <p:cNvSpPr txBox="1"/>
          <p:nvPr/>
        </p:nvSpPr>
        <p:spPr bwMode="auto">
          <a:xfrm>
            <a:off x="4553477" y="3967290"/>
            <a:ext cx="30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43C67-4CFA-4385-8A80-FF5D12753CAB}"/>
              </a:ext>
            </a:extLst>
          </p:cNvPr>
          <p:cNvSpPr txBox="1"/>
          <p:nvPr/>
        </p:nvSpPr>
        <p:spPr bwMode="auto">
          <a:xfrm>
            <a:off x="5678259" y="1883784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53981A-3AE4-45D7-B50F-6077F9CD0B6D}"/>
              </a:ext>
            </a:extLst>
          </p:cNvPr>
          <p:cNvSpPr txBox="1"/>
          <p:nvPr/>
        </p:nvSpPr>
        <p:spPr bwMode="auto">
          <a:xfrm>
            <a:off x="5678259" y="5909462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734621-2F23-4C7C-AA17-F760345BA04F}"/>
              </a:ext>
            </a:extLst>
          </p:cNvPr>
          <p:cNvSpPr txBox="1"/>
          <p:nvPr/>
        </p:nvSpPr>
        <p:spPr bwMode="auto">
          <a:xfrm>
            <a:off x="7017686" y="3967290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E0A612-2B7C-4955-9815-A664B71BC844}"/>
              </a:ext>
            </a:extLst>
          </p:cNvPr>
          <p:cNvSpPr txBox="1"/>
          <p:nvPr/>
        </p:nvSpPr>
        <p:spPr bwMode="auto">
          <a:xfrm>
            <a:off x="4285776" y="3967290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0E63F9-8055-4F5F-813B-A28017FF014E}"/>
              </a:ext>
            </a:extLst>
          </p:cNvPr>
          <p:cNvSpPr txBox="1"/>
          <p:nvPr/>
        </p:nvSpPr>
        <p:spPr bwMode="auto">
          <a:xfrm>
            <a:off x="7234525" y="3967290"/>
            <a:ext cx="30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632E91-BEA9-4630-BAFD-A878EA0188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0461" y="2164080"/>
            <a:ext cx="2046405" cy="38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7052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perimeter of a regular polygon can be calculated by multiplication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13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85967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3:6-3:7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12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88FAE5-312F-4CB1-9838-7344F986E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6684" y="1461405"/>
            <a:ext cx="3778632" cy="31273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33C397-35F9-40E6-8EE8-58B04C30C6DD}"/>
              </a:ext>
            </a:extLst>
          </p:cNvPr>
          <p:cNvSpPr txBox="1"/>
          <p:nvPr/>
        </p:nvSpPr>
        <p:spPr bwMode="auto">
          <a:xfrm>
            <a:off x="4349368" y="4934932"/>
            <a:ext cx="4439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D57CB6-6279-457D-87AB-6888A1F6C3C8}"/>
              </a:ext>
            </a:extLst>
          </p:cNvPr>
          <p:cNvSpPr txBox="1"/>
          <p:nvPr/>
        </p:nvSpPr>
        <p:spPr bwMode="auto">
          <a:xfrm>
            <a:off x="4608470" y="5430764"/>
            <a:ext cx="1665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×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705349-E9FC-4C30-B1AB-B715D32D2D99}"/>
              </a:ext>
            </a:extLst>
          </p:cNvPr>
          <p:cNvSpPr txBox="1"/>
          <p:nvPr/>
        </p:nvSpPr>
        <p:spPr bwMode="auto">
          <a:xfrm>
            <a:off x="4608470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63665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76558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regular polygon has sides that are all the same length and interior angles that are all equal in size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3:6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C856A64E-EEBE-43A9-9206-D15135683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261" y="1754981"/>
            <a:ext cx="5730737" cy="3420152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25E2C17-8C9B-4CB1-BB60-25A4195F9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52" y="3726921"/>
            <a:ext cx="536494" cy="646232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D4AE908-E57B-4CFD-BDA0-7B1E9EF0B5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52" y="4528901"/>
            <a:ext cx="536494" cy="646232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6F14FE5-4227-41AA-B91F-BF503B2EC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45" y="3330634"/>
            <a:ext cx="701101" cy="646232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6967DB1B-3EB9-4C3A-B6F5-9DB3E4D1DD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45" y="4126231"/>
            <a:ext cx="701101" cy="646232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96B76D1-8D36-4C66-BF4B-3D228203A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34" y="4126236"/>
            <a:ext cx="536494" cy="646232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6888FDB-B2CC-47CB-BDAA-E599BDA93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34" y="2932665"/>
            <a:ext cx="5364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2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3:6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71131B-C3E9-4174-8B44-52D04F6CF78E}"/>
              </a:ext>
            </a:extLst>
          </p:cNvPr>
          <p:cNvSpPr txBox="1"/>
          <p:nvPr/>
        </p:nvSpPr>
        <p:spPr bwMode="auto">
          <a:xfrm>
            <a:off x="4385084" y="4934932"/>
            <a:ext cx="3419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DCA606-1187-464D-B9BB-A9E97DA4B553}"/>
              </a:ext>
            </a:extLst>
          </p:cNvPr>
          <p:cNvSpPr txBox="1"/>
          <p:nvPr/>
        </p:nvSpPr>
        <p:spPr bwMode="auto">
          <a:xfrm>
            <a:off x="4644186" y="5430764"/>
            <a:ext cx="1665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3 ×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D46C58-E8EF-4EA0-9980-D18F228DA7F9}"/>
              </a:ext>
            </a:extLst>
          </p:cNvPr>
          <p:cNvSpPr txBox="1"/>
          <p:nvPr/>
        </p:nvSpPr>
        <p:spPr bwMode="auto">
          <a:xfrm>
            <a:off x="4644186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8E7C0-7B71-4166-88A8-82CB3303C4D2}"/>
              </a:ext>
            </a:extLst>
          </p:cNvPr>
          <p:cNvSpPr txBox="1"/>
          <p:nvPr/>
        </p:nvSpPr>
        <p:spPr bwMode="auto">
          <a:xfrm>
            <a:off x="2778292" y="1181101"/>
            <a:ext cx="6820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 of this equilateral triangle?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04F309B7-427E-42AC-81DE-6A4D37A5B0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2976" y="2058089"/>
            <a:ext cx="2686051" cy="246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1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02AF39BF-5260-4B90-9EF6-7B3A53347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564" y="1983378"/>
            <a:ext cx="6370872" cy="3164098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B519D02-5D94-4A4D-9468-27C2B9242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510" y="3946088"/>
            <a:ext cx="536494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3C0079-57D3-4F41-B9CA-003CCBAB8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778" y="3946088"/>
            <a:ext cx="506012" cy="646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3478137" y="1118932"/>
            <a:ext cx="5235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For shapes with equal side lengths…</a:t>
            </a:r>
          </a:p>
        </p:txBody>
      </p:sp>
    </p:spTree>
    <p:extLst>
      <p:ext uri="{BB962C8B-B14F-4D97-AF65-F5344CB8AC3E}">
        <p14:creationId xmlns:p14="http://schemas.microsoft.com/office/powerpoint/2010/main" val="421890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3:7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586CDD-8073-4F70-ACA6-A2322491DBA5}"/>
              </a:ext>
            </a:extLst>
          </p:cNvPr>
          <p:cNvSpPr txBox="1"/>
          <p:nvPr/>
        </p:nvSpPr>
        <p:spPr bwMode="auto">
          <a:xfrm>
            <a:off x="3365115" y="4934932"/>
            <a:ext cx="54585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EA78CF-B08E-4AD6-8B8B-6B8A7E37F1BE}"/>
              </a:ext>
            </a:extLst>
          </p:cNvPr>
          <p:cNvSpPr txBox="1"/>
          <p:nvPr/>
        </p:nvSpPr>
        <p:spPr bwMode="auto">
          <a:xfrm>
            <a:off x="3624217" y="5430764"/>
            <a:ext cx="1665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5 × 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128BA9-F1F8-409C-963C-FE8CFA4F0DD4}"/>
              </a:ext>
            </a:extLst>
          </p:cNvPr>
          <p:cNvSpPr txBox="1"/>
          <p:nvPr/>
        </p:nvSpPr>
        <p:spPr bwMode="auto">
          <a:xfrm>
            <a:off x="3624217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67EC98-06C8-46B3-9A4A-FCF0B7D152D2}"/>
              </a:ext>
            </a:extLst>
          </p:cNvPr>
          <p:cNvSpPr txBox="1"/>
          <p:nvPr/>
        </p:nvSpPr>
        <p:spPr bwMode="auto">
          <a:xfrm>
            <a:off x="2872070" y="1181101"/>
            <a:ext cx="6632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 of this regular pentagon?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19D66912-DAE6-48DE-8FD8-FA5B5BFDFE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4500" y="1880230"/>
            <a:ext cx="3550111" cy="288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6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CF1CE5-6937-49AA-A5B8-526FA84EF47D}"/>
              </a:ext>
            </a:extLst>
          </p:cNvPr>
          <p:cNvSpPr txBox="1"/>
          <p:nvPr/>
        </p:nvSpPr>
        <p:spPr bwMode="auto">
          <a:xfrm>
            <a:off x="3356384" y="4934932"/>
            <a:ext cx="54777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 + 4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>
                <a:solidFill>
                  <a:srgbClr val="00628C"/>
                </a:solidFill>
              </a:rPr>
              <a:t>Step 3:7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49125-8EE6-4FC2-B42A-AB3469AF608A}"/>
              </a:ext>
            </a:extLst>
          </p:cNvPr>
          <p:cNvSpPr txBox="1"/>
          <p:nvPr/>
        </p:nvSpPr>
        <p:spPr bwMode="auto">
          <a:xfrm>
            <a:off x="3615485" y="5430764"/>
            <a:ext cx="1499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 ×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6617E0-6193-4605-B2F1-3027F9DD3918}"/>
              </a:ext>
            </a:extLst>
          </p:cNvPr>
          <p:cNvSpPr txBox="1"/>
          <p:nvPr/>
        </p:nvSpPr>
        <p:spPr bwMode="auto">
          <a:xfrm>
            <a:off x="3615486" y="5926597"/>
            <a:ext cx="1119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EFD297-2604-4716-9BB4-B2C336EF884C}"/>
              </a:ext>
            </a:extLst>
          </p:cNvPr>
          <p:cNvSpPr txBox="1"/>
          <p:nvPr/>
        </p:nvSpPr>
        <p:spPr bwMode="auto">
          <a:xfrm>
            <a:off x="2944205" y="1181101"/>
            <a:ext cx="6488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perimeter of this regular hexagon?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5F1EB8-9A4C-4D40-8615-BB7D356684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6315" y="1723113"/>
            <a:ext cx="3624943" cy="319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0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7399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4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side length of a regular polygon can be calculated by division where the perimeter is known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59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88269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3:8-3:9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66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01" y="1188000"/>
            <a:ext cx="4023709" cy="284098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CFD6A4-930F-4F99-8BA6-F1CF8E378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3441" y="1190841"/>
            <a:ext cx="4023709" cy="4852837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3C2CD1E-570F-4FF3-85A3-748AE987F7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01" y="3486166"/>
            <a:ext cx="853514" cy="542591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06D8D1F-4755-4F18-B0E8-0F6B1AC818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01" y="2978001"/>
            <a:ext cx="853514" cy="536494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C3859D2-B1A1-44B7-AE1A-8E8B3D4D78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01" y="2480657"/>
            <a:ext cx="853514" cy="542591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505E755-630D-42F5-A472-1D8342A816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02" y="1973804"/>
            <a:ext cx="859611" cy="54259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AD9E480-C223-4A03-883B-5BC4F39C25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524" y="5498107"/>
            <a:ext cx="585267" cy="5364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CFF8AB-9003-45EB-A4BC-B99BC4BDA5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65523" y="3487322"/>
            <a:ext cx="843923" cy="5364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6DC163-B3AB-4880-AA45-20CFFF5461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5321" y="4495828"/>
            <a:ext cx="982567" cy="5364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2C757F6-18C7-4676-AECD-854732310D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57679" y="4995004"/>
            <a:ext cx="859611" cy="536494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21D80040-C8C1-4E1B-9635-A9366A8C2A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524" y="3990289"/>
            <a:ext cx="585267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2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F3AE0F-E75B-481E-99A7-B9781393AC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0600" y="3276862"/>
            <a:ext cx="2503714" cy="2820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7A2725-857E-435F-B798-360BBD8071CC}"/>
              </a:ext>
            </a:extLst>
          </p:cNvPr>
          <p:cNvSpPr txBox="1"/>
          <p:nvPr/>
        </p:nvSpPr>
        <p:spPr bwMode="auto">
          <a:xfrm>
            <a:off x="3623473" y="1181100"/>
            <a:ext cx="5129930" cy="179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Every side of each triangle is 40 cm.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Joseph writes: </a:t>
            </a: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40 cm × 9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Becca writes: </a:t>
            </a: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40 cm × 5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do you think?</a:t>
            </a:r>
          </a:p>
        </p:txBody>
      </p:sp>
    </p:spTree>
    <p:extLst>
      <p:ext uri="{BB962C8B-B14F-4D97-AF65-F5344CB8AC3E}">
        <p14:creationId xmlns:p14="http://schemas.microsoft.com/office/powerpoint/2010/main" val="3855211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Year 4, Unit 3,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49" y="1062838"/>
            <a:ext cx="7219319" cy="4779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the DfE Mathematics guidance. Page references relate to the 335-page document available as a download at the bottom of </a:t>
            </a:r>
            <a:r>
              <a:rPr lang="en-GB" sz="2000" dirty="0">
                <a:hlinkClick r:id="rId3"/>
              </a:rPr>
              <a:t>this web page</a:t>
            </a:r>
            <a:r>
              <a:rPr lang="en-GB" sz="2000" dirty="0"/>
              <a:t>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796551"/>
              </p:ext>
            </p:extLst>
          </p:nvPr>
        </p:nvGraphicFramePr>
        <p:xfrm>
          <a:off x="4514848" y="2815642"/>
          <a:ext cx="72193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876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3370444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 to progress criteria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4G-2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197-201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pic>
        <p:nvPicPr>
          <p:cNvPr id="8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78E3E13-F15C-4591-81C5-CA48EB6AE4E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593725" y="1039018"/>
            <a:ext cx="3395663" cy="477996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ction Button: Return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AB83022-D258-4BA1-881B-85A87B12EB29}"/>
              </a:ext>
            </a:extLst>
          </p:cNvPr>
          <p:cNvSpPr/>
          <p:nvPr/>
        </p:nvSpPr>
        <p:spPr>
          <a:xfrm>
            <a:off x="593725" y="6004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1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E20EE5A-EE69-4B25-B263-A42679DD9BBF}"/>
              </a:ext>
            </a:extLst>
          </p:cNvPr>
          <p:cNvSpPr/>
          <p:nvPr/>
        </p:nvSpPr>
        <p:spPr>
          <a:xfrm>
            <a:off x="4430778" y="1613510"/>
            <a:ext cx="1181323" cy="1039312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13807EC-D09D-4457-A80B-D7955713B832}"/>
              </a:ext>
            </a:extLst>
          </p:cNvPr>
          <p:cNvSpPr/>
          <p:nvPr/>
        </p:nvSpPr>
        <p:spPr>
          <a:xfrm>
            <a:off x="3921029" y="4760104"/>
            <a:ext cx="1181323" cy="862891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616374-1403-48F5-BCDC-4E896A208ADE}"/>
              </a:ext>
            </a:extLst>
          </p:cNvPr>
          <p:cNvSpPr/>
          <p:nvPr/>
        </p:nvSpPr>
        <p:spPr>
          <a:xfrm>
            <a:off x="4186230" y="2947571"/>
            <a:ext cx="1181322" cy="1193530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77A1C4F-9784-4523-B48B-3796CF86E058}"/>
              </a:ext>
            </a:extLst>
          </p:cNvPr>
          <p:cNvSpPr/>
          <p:nvPr/>
        </p:nvSpPr>
        <p:spPr>
          <a:xfrm>
            <a:off x="1204002" y="2745997"/>
            <a:ext cx="1024179" cy="1378415"/>
          </a:xfrm>
          <a:prstGeom prst="roundRect">
            <a:avLst>
              <a:gd name="adj" fmla="val 815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5B5EF9-9769-426D-9530-498EC080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4G-2 Perimeter: regular and irregular polygons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1ED26168-AF12-47B0-B1FD-16D6CACEAFD9}"/>
              </a:ext>
            </a:extLst>
          </p:cNvPr>
          <p:cNvSpPr/>
          <p:nvPr/>
        </p:nvSpPr>
        <p:spPr>
          <a:xfrm>
            <a:off x="4557334" y="1737415"/>
            <a:ext cx="928213" cy="800184"/>
          </a:xfrm>
          <a:prstGeom prst="hexagon">
            <a:avLst/>
          </a:prstGeom>
          <a:solidFill>
            <a:srgbClr val="9EC6E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A9E30BE-2F47-447B-986A-1616B35743E6}"/>
              </a:ext>
            </a:extLst>
          </p:cNvPr>
          <p:cNvGrpSpPr/>
          <p:nvPr/>
        </p:nvGrpSpPr>
        <p:grpSpPr>
          <a:xfrm>
            <a:off x="1325967" y="2852489"/>
            <a:ext cx="4439469" cy="2935826"/>
            <a:chOff x="4129416" y="1926166"/>
            <a:chExt cx="4840185" cy="3200820"/>
          </a:xfrm>
        </p:grpSpPr>
        <p:pic>
          <p:nvPicPr>
            <p:cNvPr id="7" name="Picture 6" descr="A picture containing clock, drawing&#10;&#10;Description automatically generated">
              <a:extLst>
                <a:ext uri="{FF2B5EF4-FFF2-40B4-BE49-F238E27FC236}">
                  <a16:creationId xmlns:a16="http://schemas.microsoft.com/office/drawing/2014/main" id="{B4AEFC43-D40B-45E5-B4FB-DE63FEBBCD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50"/>
            <a:stretch/>
          </p:blipFill>
          <p:spPr>
            <a:xfrm>
              <a:off x="5518601" y="2005717"/>
              <a:ext cx="3451000" cy="1301261"/>
            </a:xfrm>
            <a:prstGeom prst="rect">
              <a:avLst/>
            </a:prstGeom>
          </p:spPr>
        </p:pic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E7E2D9F7-B998-4187-9BE4-41BAE41153BC}"/>
                </a:ext>
              </a:extLst>
            </p:cNvPr>
            <p:cNvSpPr/>
            <p:nvPr/>
          </p:nvSpPr>
          <p:spPr>
            <a:xfrm rot="5400000">
              <a:off x="3921369" y="2182465"/>
              <a:ext cx="1301261" cy="788664"/>
            </a:xfrm>
            <a:prstGeom prst="hexagon">
              <a:avLst/>
            </a:prstGeom>
            <a:solidFill>
              <a:srgbClr val="9EC6EB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9" name="Picture 8" descr="A picture containing clock, drawing&#10;&#10;Description automatically generated">
              <a:extLst>
                <a:ext uri="{FF2B5EF4-FFF2-40B4-BE49-F238E27FC236}">
                  <a16:creationId xmlns:a16="http://schemas.microsoft.com/office/drawing/2014/main" id="{83E9EF49-6EF6-4984-B317-FB38D37ADF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1" r="-3382"/>
            <a:stretch/>
          </p:blipFill>
          <p:spPr>
            <a:xfrm>
              <a:off x="4129416" y="3825725"/>
              <a:ext cx="4300922" cy="1301261"/>
            </a:xfrm>
            <a:prstGeom prst="rect">
              <a:avLst/>
            </a:prstGeom>
          </p:spPr>
        </p:pic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FA4F11F-8686-4BDB-BDC2-343F336103CC}"/>
              </a:ext>
            </a:extLst>
          </p:cNvPr>
          <p:cNvSpPr/>
          <p:nvPr/>
        </p:nvSpPr>
        <p:spPr>
          <a:xfrm>
            <a:off x="1293050" y="4578096"/>
            <a:ext cx="1181323" cy="1155576"/>
          </a:xfrm>
          <a:prstGeom prst="roundRect">
            <a:avLst>
              <a:gd name="adj" fmla="val 815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CD538AA-FC3F-479B-A728-FB9C1319D434}"/>
              </a:ext>
            </a:extLst>
          </p:cNvPr>
          <p:cNvSpPr/>
          <p:nvPr/>
        </p:nvSpPr>
        <p:spPr>
          <a:xfrm>
            <a:off x="2483808" y="2961693"/>
            <a:ext cx="1702422" cy="1155576"/>
          </a:xfrm>
          <a:prstGeom prst="roundRect">
            <a:avLst>
              <a:gd name="adj" fmla="val 815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F332697-8229-4D05-B919-9E15BE65CB33}"/>
              </a:ext>
            </a:extLst>
          </p:cNvPr>
          <p:cNvSpPr/>
          <p:nvPr/>
        </p:nvSpPr>
        <p:spPr>
          <a:xfrm>
            <a:off x="2717724" y="4505449"/>
            <a:ext cx="897346" cy="1374356"/>
          </a:xfrm>
          <a:prstGeom prst="roundRect">
            <a:avLst>
              <a:gd name="adj" fmla="val 815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D435D2-53BC-4378-99E1-19D81D008469}"/>
              </a:ext>
            </a:extLst>
          </p:cNvPr>
          <p:cNvSpPr txBox="1"/>
          <p:nvPr/>
        </p:nvSpPr>
        <p:spPr>
          <a:xfrm>
            <a:off x="1095610" y="1454605"/>
            <a:ext cx="3244228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sides equal length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 all angles equal size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F0A0C98-BA2D-4932-BB07-39B317A3E5CE}"/>
              </a:ext>
            </a:extLst>
          </p:cNvPr>
          <p:cNvSpPr txBox="1"/>
          <p:nvPr/>
        </p:nvSpPr>
        <p:spPr>
          <a:xfrm>
            <a:off x="1095610" y="2152655"/>
            <a:ext cx="324422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Irregular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799B9C-BEE0-4621-88D2-7B53EBBCFD8E}"/>
              </a:ext>
            </a:extLst>
          </p:cNvPr>
          <p:cNvSpPr txBox="1"/>
          <p:nvPr/>
        </p:nvSpPr>
        <p:spPr>
          <a:xfrm>
            <a:off x="1106517" y="1440195"/>
            <a:ext cx="3244228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 all sides equal length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angles equal size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F23FA2-64BD-4850-8AF8-2F2FB04D17BA}"/>
              </a:ext>
            </a:extLst>
          </p:cNvPr>
          <p:cNvSpPr txBox="1"/>
          <p:nvPr/>
        </p:nvSpPr>
        <p:spPr>
          <a:xfrm>
            <a:off x="1095610" y="2152655"/>
            <a:ext cx="324422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Irregular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0A2B6A-1B6F-487D-AD77-3AADF96C5DC6}"/>
              </a:ext>
            </a:extLst>
          </p:cNvPr>
          <p:cNvSpPr txBox="1"/>
          <p:nvPr/>
        </p:nvSpPr>
        <p:spPr>
          <a:xfrm>
            <a:off x="1123272" y="1431382"/>
            <a:ext cx="3244228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sides equal length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angles equal size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6507A2-8DB0-40F3-9144-231FAA59EB65}"/>
              </a:ext>
            </a:extLst>
          </p:cNvPr>
          <p:cNvSpPr txBox="1"/>
          <p:nvPr/>
        </p:nvSpPr>
        <p:spPr>
          <a:xfrm>
            <a:off x="1095610" y="2152655"/>
            <a:ext cx="324422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Regular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2E7F30-A6F8-4ED1-8D4F-CFEF7D67C9AC}"/>
              </a:ext>
            </a:extLst>
          </p:cNvPr>
          <p:cNvSpPr txBox="1"/>
          <p:nvPr/>
        </p:nvSpPr>
        <p:spPr>
          <a:xfrm>
            <a:off x="1106517" y="1444349"/>
            <a:ext cx="3244228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 all sides equal length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Not all angles equal size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A8AFD7-6E92-48D5-9C24-62B21632AD39}"/>
              </a:ext>
            </a:extLst>
          </p:cNvPr>
          <p:cNvSpPr txBox="1"/>
          <p:nvPr/>
        </p:nvSpPr>
        <p:spPr>
          <a:xfrm>
            <a:off x="1095610" y="2152655"/>
            <a:ext cx="3244228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Irregular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5F22D5-4545-4F63-B420-04891E7ED8FF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382642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these shapes. What is the same/different about them?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think how we could sort these shapes? Which shapes have equal sides? Which shapes have equal angles? Which shapes have equal sides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equal angles? What do we call these shapes?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draw/find a shape with equal sides and unequal angles? Equal angles but unequal sides? Equal sides and equal angles?     Unequal sides and unequal angles?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02C0D83C-D23B-448E-A0C7-93EF46EE26B0}"/>
              </a:ext>
            </a:extLst>
          </p:cNvPr>
          <p:cNvSpPr txBox="1"/>
          <p:nvPr/>
        </p:nvSpPr>
        <p:spPr>
          <a:xfrm>
            <a:off x="6096000" y="4046020"/>
            <a:ext cx="5486401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is a regular polygon, because all of the sides are the same length, and all of the interior angles are equal.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638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3" grpId="1" animBg="1"/>
      <p:bldP spid="12" grpId="0" animBg="1"/>
      <p:bldP spid="12" grpId="1" animBg="1"/>
      <p:bldP spid="10" grpId="0" animBg="1"/>
      <p:bldP spid="10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4, Unit 3,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/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Perimeter is the distance around the edge of a two-dimensional shape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2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4, Unit 3,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47631EA-483D-4433-B2F7-FC61309331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" b="204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66471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4|4.7|3.6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168E1ED-647A-4794-8E30-293924F5497E}"/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54</TotalTime>
  <Words>2586</Words>
  <Application>Microsoft Office PowerPoint</Application>
  <PresentationFormat>Widescreen</PresentationFormat>
  <Paragraphs>385</Paragraphs>
  <Slides>59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6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PowerPoint Presentation</vt:lpstr>
      <vt:lpstr>Year 4, Unit 3, Learning Outcome 1</vt:lpstr>
      <vt:lpstr>4G-2 Perimeter: regular and irregular polygons</vt:lpstr>
      <vt:lpstr>PowerPoint Presentation</vt:lpstr>
      <vt:lpstr>Year 4, Unit 3,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3, Learning Outcome 3</vt:lpstr>
      <vt:lpstr>PowerPoint Presentation</vt:lpstr>
      <vt:lpstr>PowerPoint Presentation</vt:lpstr>
      <vt:lpstr>PowerPoint Presentation</vt:lpstr>
      <vt:lpstr>Year 4, Unit 3,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3,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3,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3, Learning Outcome 7</vt:lpstr>
      <vt:lpstr>PowerPoint Presentation</vt:lpstr>
      <vt:lpstr>PowerPoint Presentation</vt:lpstr>
      <vt:lpstr>PowerPoint Presentation</vt:lpstr>
      <vt:lpstr>PowerPoint Presentation</vt:lpstr>
      <vt:lpstr>Year 4, Unit 3,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4, Unit 3, Learning Outcome 9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93</cp:revision>
  <dcterms:created xsi:type="dcterms:W3CDTF">2021-05-07T12:27:15Z</dcterms:created>
  <dcterms:modified xsi:type="dcterms:W3CDTF">2021-07-21T11:20:20Z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