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91"/>
  </p:notesMasterIdLst>
  <p:sldIdLst>
    <p:sldId id="257" r:id="rId5"/>
    <p:sldId id="508" r:id="rId6"/>
    <p:sldId id="506" r:id="rId7"/>
    <p:sldId id="528" r:id="rId8"/>
    <p:sldId id="507" r:id="rId9"/>
    <p:sldId id="481" r:id="rId10"/>
    <p:sldId id="267" r:id="rId11"/>
    <p:sldId id="268" r:id="rId12"/>
    <p:sldId id="334" r:id="rId13"/>
    <p:sldId id="333" r:id="rId14"/>
    <p:sldId id="270" r:id="rId15"/>
    <p:sldId id="271" r:id="rId16"/>
    <p:sldId id="272" r:id="rId17"/>
    <p:sldId id="273" r:id="rId18"/>
    <p:sldId id="33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511" r:id="rId27"/>
    <p:sldId id="512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513" r:id="rId52"/>
    <p:sldId id="514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515" r:id="rId63"/>
    <p:sldId id="516" r:id="rId64"/>
    <p:sldId id="315" r:id="rId65"/>
    <p:sldId id="316" r:id="rId66"/>
    <p:sldId id="317" r:id="rId67"/>
    <p:sldId id="318" r:id="rId68"/>
    <p:sldId id="319" r:id="rId69"/>
    <p:sldId id="517" r:id="rId70"/>
    <p:sldId id="518" r:id="rId71"/>
    <p:sldId id="320" r:id="rId72"/>
    <p:sldId id="321" r:id="rId73"/>
    <p:sldId id="322" r:id="rId74"/>
    <p:sldId id="323" r:id="rId75"/>
    <p:sldId id="519" r:id="rId76"/>
    <p:sldId id="520" r:id="rId77"/>
    <p:sldId id="324" r:id="rId78"/>
    <p:sldId id="325" r:id="rId79"/>
    <p:sldId id="326" r:id="rId80"/>
    <p:sldId id="327" r:id="rId81"/>
    <p:sldId id="328" r:id="rId82"/>
    <p:sldId id="329" r:id="rId83"/>
    <p:sldId id="330" r:id="rId84"/>
    <p:sldId id="331" r:id="rId85"/>
    <p:sldId id="521" r:id="rId86"/>
    <p:sldId id="510" r:id="rId87"/>
    <p:sldId id="522" r:id="rId88"/>
    <p:sldId id="523" r:id="rId89"/>
    <p:sldId id="477" r:id="rId9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28"/>
            <p14:sldId id="507"/>
            <p14:sldId id="481"/>
            <p14:sldId id="267"/>
            <p14:sldId id="268"/>
            <p14:sldId id="334"/>
            <p14:sldId id="333"/>
            <p14:sldId id="270"/>
            <p14:sldId id="271"/>
            <p14:sldId id="272"/>
            <p14:sldId id="273"/>
            <p14:sldId id="332"/>
            <p14:sldId id="275"/>
            <p14:sldId id="276"/>
            <p14:sldId id="277"/>
            <p14:sldId id="278"/>
            <p14:sldId id="279"/>
            <p14:sldId id="280"/>
            <p14:sldId id="281"/>
            <p14:sldId id="511"/>
            <p14:sldId id="512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513"/>
            <p14:sldId id="514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515"/>
            <p14:sldId id="516"/>
            <p14:sldId id="315"/>
            <p14:sldId id="316"/>
            <p14:sldId id="317"/>
            <p14:sldId id="318"/>
            <p14:sldId id="319"/>
            <p14:sldId id="517"/>
            <p14:sldId id="518"/>
            <p14:sldId id="320"/>
            <p14:sldId id="321"/>
            <p14:sldId id="322"/>
            <p14:sldId id="323"/>
            <p14:sldId id="519"/>
            <p14:sldId id="520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521"/>
            <p14:sldId id="510"/>
            <p14:sldId id="522"/>
            <p14:sldId id="523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999D36-42E6-4BE2-903D-004EE7FDE439}" v="2" dt="2021-11-10T09:58:35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74115" autoAdjust="0"/>
  </p:normalViewPr>
  <p:slideViewPr>
    <p:cSldViewPr snapToGrid="0" showGuides="1">
      <p:cViewPr varScale="1">
        <p:scale>
          <a:sx n="49" d="100"/>
          <a:sy n="49" d="100"/>
        </p:scale>
        <p:origin x="133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97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98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F999D36-42E6-4BE2-903D-004EE7FDE439}"/>
    <pc:docChg chg="modSld">
      <pc:chgData name="Andrew Young" userId="3d7dab09-352b-4858-b937-4a4f8b94e613" providerId="ADAL" clId="{7F999D36-42E6-4BE2-903D-004EE7FDE439}" dt="2021-11-10T09:58:35.085" v="1"/>
      <pc:docMkLst>
        <pc:docMk/>
      </pc:docMkLst>
      <pc:sldChg chg="modTransition">
        <pc:chgData name="Andrew Young" userId="3d7dab09-352b-4858-b937-4a4f8b94e613" providerId="ADAL" clId="{7F999D36-42E6-4BE2-903D-004EE7FDE439}" dt="2021-11-10T09:58:35.085" v="1"/>
        <pc:sldMkLst>
          <pc:docMk/>
          <pc:sldMk cId="0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10/11/2021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1354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772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shapes are parallelograms?</a:t>
                </a:r>
                <a:b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</a:b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 do you know?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 square is a parallelogram because it has opposite sides that are parallel and equal in length. </a:t>
                </a:r>
                <a:r>
                  <a:rPr lang="en-GB" sz="1200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 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47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316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501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59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687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Multiply the base by the perpendicular height.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241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this parallelogram.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is 6 cm.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is 4 cm.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</a:t>
                </a:r>
                <a:r>
                  <a:rPr lang="en-GB" sz="1200" i="0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6 × 4 = 24 cm</a:t>
                </a:r>
                <a:r>
                  <a:rPr lang="en-GB" sz="1200" i="0" u="none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i="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4547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this parallelogram.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is 8 cm.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is 5 cm.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</a:t>
                </a:r>
                <a:r>
                  <a:rPr lang="en-GB" sz="1200" i="0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8 × 5 = 40 cm</a:t>
                </a:r>
                <a:r>
                  <a:rPr lang="en-GB" sz="1200" i="0" u="none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i="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463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these parallelograms.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63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area ÷ base = perpendicular height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108 ÷ 12 = 9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is 9 cm.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181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area ÷ perpendicular height = base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440 ÷ 20 = 22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is 22 cm.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8696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120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119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Equilateral triangles have three equal sides and three equal angles.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4916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Isosceles triangles have two equal sides and two equal angles.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79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Scalene triangles have no equal sides and no equal angles.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3124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Right-angled isosceles triangles have two equal sides, two equal angles and a right angle.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1673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Right-angled scalene triangles have no equal sides, no equal angles and a right angle.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534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is an isosceles triangle because it has two equal sides and two equal angles.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7023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is a scalene triangle because it has no equal sides and no equal angles.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1438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eight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square units.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0103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twelve</a:t>
                </a:r>
                <a:r>
                  <a:rPr lang="en-GB" sz="1200" i="1" u="none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a half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square units.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1331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7464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6668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7304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3721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area = base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×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perpendicular height ÷ 2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1762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this triangle.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is 14 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is 10 m.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</a:t>
                </a:r>
                <a:r>
                  <a:rPr lang="en-GB" sz="1200" i="0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14 × 10 ÷ 2 = 140 ÷ 2 = 70 m</a:t>
                </a:r>
                <a:r>
                  <a:rPr lang="en-GB" sz="1200" i="0" u="none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0" u="none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556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1927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this triangle.</a:t>
                </a: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is 20 m.</a:t>
                </a: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is 8 m.</a:t>
                </a:r>
              </a:p>
              <a:p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</a:t>
                </a:r>
                <a:r>
                  <a:rPr lang="en-GB" sz="1200" i="0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20 × 8 ÷ 2 = 160 ÷ 2 = 80 m</a:t>
                </a:r>
                <a:r>
                  <a:rPr lang="en-GB" sz="1200" i="0" u="none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0" u="none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2520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of these triangles.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2069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42 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×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2 = 84 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84 ÷ 12 = 7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perpendicular height of the triangle is 7 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1508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44 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×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2 = 88 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88 ÷ 8 = 11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base of the triangle is 11 m.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023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5306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Sonnie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says the area of this triangle is 40 cm</a:t>
                </a:r>
                <a:r>
                  <a:rPr lang="en-GB" sz="1200" i="1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Brittany says the area of the triangle is 30 cm</a:t>
                </a:r>
                <a:r>
                  <a:rPr lang="en-GB" sz="1200" i="1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Tom says the area of the triangle is 24 cm</a:t>
                </a:r>
                <a:r>
                  <a:rPr lang="en-GB" sz="1200" i="1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Who is right? Explain your answer.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342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total area of this shape?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6183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total area of the shaded sections?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347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4571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395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distance around the edge of the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rectangle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its perimeter.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(10 × 2) + (8 × 2) = 20 + 16 = 36 cm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10 × 8 = 80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111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distance around the edge of the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triangle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its perimeter.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3 + 4 + 5 = 12 cm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4 × 3 ÷ 2 = 6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43561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distance around the edge of the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parallelogram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its perimeter.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(7 × 2) + (8 × 2) = 14 + 16 = 30 cm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8 × 4 = 32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80583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and perimeter of this shape.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59841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Find the area and perimeter of this shape.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834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12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5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6999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12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8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7137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12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9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4477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12 units</a:t>
                </a:r>
              </a:p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5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7915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106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90021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34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16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84592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 =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20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16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05868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16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16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6310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26 units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16 units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7748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To change shape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 into shape B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scale the side-lengths by a scale factor of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two. 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7406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2039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0465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To change </a:t>
                </a:r>
                <a:r>
                  <a:rPr lang="en-GB" sz="1200" i="1" u="none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shape C into shape D, scale the side-lengths by a scale factor of one quarter.</a:t>
                </a:r>
                <a:endParaRPr lang="en-GB" sz="1200" u="none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72648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Enlarge this shape by scaling the side-lengths by a scale factor of three.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678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is twelve square units.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could count the squares.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could multiply the length by the width.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lvl="0"/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3 × 4 = 12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could multiply the width by the length.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lvl="0"/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4 × 3 = 12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scale factor has been used to change shape A into shape B?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24421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0" fontAlgn="base"/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side-lengths of shape C have been scaled to make shape D. </a:t>
                </a:r>
              </a:p>
              <a:p>
                <a:pPr lvl="0" fontAlgn="base"/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is the unknown measurement?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39690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32557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374738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10 + 10+ 15 + 15 = 50 cm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20 + 20+ 30 + 30 = 100 cm</a:t>
                </a: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50 × 2 = 100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perimeter has changed by a scale factor of two.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7524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 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= 40 + 40+ 60 + 60 = 200 cm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10 + 10 + 15 + 15 = 50 cm</a:t>
                </a: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200 ÷ 4 = 50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perimeter has changed by a scale factor of one quarter; it has been divided by four.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1631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the side-lengths of this shape are scaled by a scale factor of three, what will the perimeter of the new shape be?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91034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0" fontAlgn="base"/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the side-lengths of this shape are scaled by a scale factor of four, what will the perimeter of the new shape be?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7682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0" fontAlgn="base"/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If the side-lengths of this shape are scaled by a scale factor of one-half, what will the perimeter of the new shape be?’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24491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scale factor = 2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10 cm × 15 cm = 150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</a:t>
                </a:r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20 cm × 30 cm = 600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150 × 4 = 600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775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area of shape B is sixteen square units. 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shape has a larger area than shape A.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could count the squares.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You could multiply the length by the width.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lvl="0"/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4 × 4 = 12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77487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scale factor = 2</a:t>
                </a: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 = 10 cm × 15 cm = 150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 = 20 cm × 30 cm = 600 cm</a:t>
                </a:r>
                <a:r>
                  <a:rPr lang="en-GB" sz="1200" i="0" kern="1200" baseline="300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</a:t>
                </a:r>
                <a:endParaRPr lang="en-GB" sz="120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150 × 4 = 600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7008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Hint: use the perimeter to work out all three side-lengths of triangle A.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4445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43926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12496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79114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9353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</a:t>
                </a:r>
                <a:r>
                  <a:rPr lang="en-GB" sz="1200" i="1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8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203543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1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slide" Target="slide6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9.xml"/><Relationship Id="rId5" Type="http://schemas.openxmlformats.org/officeDocument/2006/relationships/slide" Target="slide48.xml"/><Relationship Id="rId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84.xml"/><Relationship Id="rId4" Type="http://schemas.openxmlformats.org/officeDocument/2006/relationships/slide" Target="slide8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2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4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24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26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mbmej2b2/ncetm_spine2_segment30_y6.pdf#page=28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PNG"/><Relationship Id="rId4" Type="http://schemas.openxmlformats.org/officeDocument/2006/relationships/slide" Target="slide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PNG"/><Relationship Id="rId4" Type="http://schemas.openxmlformats.org/officeDocument/2006/relationships/slide" Target="slide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6, Unit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Area, perimeter, position and direction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9059EC5-72FB-42CE-B84A-FBC650745B6E}"/>
              </a:ext>
            </a:extLst>
          </p:cNvPr>
          <p:cNvSpPr/>
          <p:nvPr/>
        </p:nvSpPr>
        <p:spPr>
          <a:xfrm rot="5400000">
            <a:off x="5209003" y="1022350"/>
            <a:ext cx="1428750" cy="4705350"/>
          </a:xfrm>
          <a:prstGeom prst="rect">
            <a:avLst/>
          </a:prstGeom>
          <a:solidFill>
            <a:srgbClr val="B1D2E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737360" y="0"/>
            <a:ext cx="954633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C1CCEB-AF43-47CB-81E5-CCA5C2B80B02}"/>
              </a:ext>
            </a:extLst>
          </p:cNvPr>
          <p:cNvSpPr/>
          <p:nvPr/>
        </p:nvSpPr>
        <p:spPr>
          <a:xfrm rot="18292876">
            <a:off x="5237301" y="1022350"/>
            <a:ext cx="1428750" cy="4705350"/>
          </a:xfrm>
          <a:prstGeom prst="rect">
            <a:avLst/>
          </a:prstGeom>
          <a:solidFill>
            <a:srgbClr val="F29D8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6DF520-4722-4718-8828-7243537EB24F}"/>
              </a:ext>
            </a:extLst>
          </p:cNvPr>
          <p:cNvSpPr/>
          <p:nvPr/>
        </p:nvSpPr>
        <p:spPr>
          <a:xfrm>
            <a:off x="5209003" y="1022350"/>
            <a:ext cx="1428750" cy="4705350"/>
          </a:xfrm>
          <a:prstGeom prst="rect">
            <a:avLst/>
          </a:prstGeom>
          <a:solidFill>
            <a:srgbClr val="F29D8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85233F-C1FC-4C85-AC38-A66FB36C090E}"/>
              </a:ext>
            </a:extLst>
          </p:cNvPr>
          <p:cNvSpPr/>
          <p:nvPr/>
        </p:nvSpPr>
        <p:spPr>
          <a:xfrm rot="2042746">
            <a:off x="5230227" y="1022350"/>
            <a:ext cx="1428750" cy="4705350"/>
          </a:xfrm>
          <a:prstGeom prst="rect">
            <a:avLst/>
          </a:prstGeom>
          <a:solidFill>
            <a:srgbClr val="F29D8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9FE16F-0453-43D8-8D8D-21B0EDB9FBEE}"/>
              </a:ext>
            </a:extLst>
          </p:cNvPr>
          <p:cNvSpPr/>
          <p:nvPr/>
        </p:nvSpPr>
        <p:spPr>
          <a:xfrm rot="3310651">
            <a:off x="5209002" y="1017463"/>
            <a:ext cx="1428750" cy="4705350"/>
          </a:xfrm>
          <a:prstGeom prst="rect">
            <a:avLst/>
          </a:prstGeom>
          <a:solidFill>
            <a:srgbClr val="F29D8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018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3FC517-427E-4C2C-9189-F5A90B949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8"/>
          <a:stretch/>
        </p:blipFill>
        <p:spPr>
          <a:xfrm>
            <a:off x="2142277" y="2301730"/>
            <a:ext cx="7907446" cy="28615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A35169-E8AC-4538-A0F3-555AEC9F75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26" t="-1" r="38436" b="14974"/>
          <a:stretch/>
        </p:blipFill>
        <p:spPr>
          <a:xfrm>
            <a:off x="5433848" y="2120354"/>
            <a:ext cx="1576553" cy="28615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F428DB1-F2B0-4F47-ADE6-DCA6B98F1E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5" t="30686" r="11919" b="55260"/>
          <a:stretch/>
        </p:blipFill>
        <p:spPr>
          <a:xfrm>
            <a:off x="3147848" y="3153100"/>
            <a:ext cx="5959366" cy="4729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8683BF-64FC-4EC8-913A-70F481FC3D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3" t="5353" r="72930" b="75926"/>
          <a:stretch/>
        </p:blipFill>
        <p:spPr>
          <a:xfrm>
            <a:off x="3447393" y="2300586"/>
            <a:ext cx="835574" cy="6300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17424B-CF49-44CD-A80A-0E999E04D9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5" t="51355" r="16508" b="21058"/>
          <a:stretch/>
        </p:blipFill>
        <p:spPr>
          <a:xfrm>
            <a:off x="7909034" y="3848580"/>
            <a:ext cx="835573" cy="9283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BEBF7ED-DCB5-4F1E-B47E-5DDD19BBF5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5" t="51354" r="79909" b="27149"/>
          <a:stretch/>
        </p:blipFill>
        <p:spPr>
          <a:xfrm>
            <a:off x="2879835" y="3848580"/>
            <a:ext cx="851338" cy="7234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27B542E-0D50-4FAB-B0AE-4FA872D1C9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08" t="470" r="9328" b="75419"/>
          <a:stretch/>
        </p:blipFill>
        <p:spPr>
          <a:xfrm>
            <a:off x="8413531" y="2119210"/>
            <a:ext cx="898634" cy="81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2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4996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D65230-8ED7-4130-A7DD-94D3A5ABA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818583"/>
            <a:ext cx="7907446" cy="32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996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25E3D7-EDC2-420D-AA45-41E2C7445154}"/>
              </a:ext>
            </a:extLst>
          </p:cNvPr>
          <p:cNvSpPr/>
          <p:nvPr/>
        </p:nvSpPr>
        <p:spPr>
          <a:xfrm>
            <a:off x="2839841" y="873725"/>
            <a:ext cx="6512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perpendicular height of parallelograms: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CDBB3-C046-4449-973E-37A92154C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690522"/>
            <a:ext cx="6816764" cy="458053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E888EDB-F348-47F3-8BC2-A5B2465EB43D}"/>
              </a:ext>
            </a:extLst>
          </p:cNvPr>
          <p:cNvSpPr/>
          <p:nvPr/>
        </p:nvSpPr>
        <p:spPr>
          <a:xfrm>
            <a:off x="3195560" y="1497725"/>
            <a:ext cx="2900441" cy="21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BF0F9-D3FF-439C-AD67-F73F2C9BA502}"/>
              </a:ext>
            </a:extLst>
          </p:cNvPr>
          <p:cNvSpPr/>
          <p:nvPr/>
        </p:nvSpPr>
        <p:spPr>
          <a:xfrm>
            <a:off x="6096000" y="1440492"/>
            <a:ext cx="3216166" cy="21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63EF30-69C1-4145-A3F2-36B8A764FEC2}"/>
              </a:ext>
            </a:extLst>
          </p:cNvPr>
          <p:cNvSpPr/>
          <p:nvPr/>
        </p:nvSpPr>
        <p:spPr>
          <a:xfrm>
            <a:off x="2687619" y="3876101"/>
            <a:ext cx="3308122" cy="21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55AE3F-9DAD-4ACE-AC23-C94F60DD2F07}"/>
              </a:ext>
            </a:extLst>
          </p:cNvPr>
          <p:cNvSpPr/>
          <p:nvPr/>
        </p:nvSpPr>
        <p:spPr>
          <a:xfrm>
            <a:off x="6503682" y="3553070"/>
            <a:ext cx="3308122" cy="2717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99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1339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56B3D-C1E2-4DF7-91BC-DEF6F4E95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83963"/>
            <a:ext cx="7907446" cy="18900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AFD88A-FCB4-41F9-8E8C-5E71117C66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34" t="7209" b="72520"/>
          <a:stretch/>
        </p:blipFill>
        <p:spPr>
          <a:xfrm>
            <a:off x="9230427" y="3868667"/>
            <a:ext cx="381000" cy="3929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25E3D7-EDC2-420D-AA45-41E2C7445154}"/>
              </a:ext>
            </a:extLst>
          </p:cNvPr>
          <p:cNvSpPr/>
          <p:nvPr/>
        </p:nvSpPr>
        <p:spPr>
          <a:xfrm>
            <a:off x="2839841" y="873725"/>
            <a:ext cx="6512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Does this show the perpendicular height?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74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5689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801319" y="0"/>
            <a:ext cx="937264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2CB77F-A1C6-4331-9E38-5838A3A9E6B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Changing a parallelogram into a rectangle by cutting shapes: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665" y="2439531"/>
            <a:ext cx="3288673" cy="19789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665" y="2439531"/>
            <a:ext cx="3288673" cy="19789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665" y="2439531"/>
            <a:ext cx="3288673" cy="19789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832" y="2759349"/>
            <a:ext cx="682715" cy="135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8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2.59259E-6 C 0.01289 0.16157 -0.03633 0.19051 -0.05273 0.21273 C -0.07187 0.2287 -0.14102 0.22801 -0.16823 0.21597 C -0.19557 0.20486 -0.20937 0.18935 -0.2168 0.14537 C -0.22474 0.09629 -0.17878 0.0081 -0.1625 0.00046 " pathEditMode="relative" rAng="0" ptsTypes="AAA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86" y="1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08" y="2769353"/>
            <a:ext cx="2303984" cy="131929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996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2CB77F-A1C6-4331-9E38-5838A3A9E6B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Changing a parallelogram into a rectangle by drawing lines: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08" y="2769353"/>
            <a:ext cx="2303984" cy="131929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08" y="2769353"/>
            <a:ext cx="2303984" cy="131929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008" y="2769353"/>
            <a:ext cx="2303984" cy="131929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86021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2CB77F-A1C6-4331-9E38-5838A3A9E6B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Finding the area of a parallelogram: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BA4C6-EB2C-4BC9-A617-7928F8E55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11445"/>
            <a:ext cx="7907446" cy="283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4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674363-8997-4A81-AAFC-7460184E7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87337"/>
            <a:ext cx="7907446" cy="288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4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BF5F6A-7CCF-46FC-89CB-D2DE20B96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3587"/>
            <a:ext cx="7907446" cy="295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1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2100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supported by this unit.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4140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C9769D-58A1-4090-8ECD-4A2E18CD8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938307"/>
            <a:ext cx="6135088" cy="547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3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1:7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20FA5C-8213-4BB0-B41D-DCD408C3D7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12505"/>
            <a:ext cx="7907446" cy="42140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96027" y="720001"/>
            <a:ext cx="6599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i="1" dirty="0">
                <a:latin typeface="Myriad Pro" panose="020B0503030403020204" pitchFamily="34" charset="0"/>
              </a:rPr>
              <a:t>A</a:t>
            </a:r>
            <a:r>
              <a:rPr lang="en-GB" sz="2400" dirty="0">
                <a:latin typeface="Myriad Pro" panose="020B0503030403020204" pitchFamily="34" charset="0"/>
              </a:rPr>
              <a:t> = 108 cm</a:t>
            </a:r>
            <a:r>
              <a:rPr lang="en-GB" sz="2400" baseline="30000" dirty="0">
                <a:latin typeface="Myriad Pro" panose="020B0503030403020204" pitchFamily="34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</a:rPr>
              <a:t>. What is the perpendicular height?</a:t>
            </a:r>
          </a:p>
        </p:txBody>
      </p:sp>
    </p:spTree>
    <p:extLst>
      <p:ext uri="{BB962C8B-B14F-4D97-AF65-F5344CB8AC3E}">
        <p14:creationId xmlns:p14="http://schemas.microsoft.com/office/powerpoint/2010/main" val="22615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D908AC-E09F-43AA-B016-F9F72BE41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17541"/>
            <a:ext cx="7907446" cy="33944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8807" y="720001"/>
            <a:ext cx="6234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i="1" dirty="0">
                <a:latin typeface="Myriad Pro" panose="020B0503030403020204" pitchFamily="34" charset="0"/>
              </a:rPr>
              <a:t>A</a:t>
            </a:r>
            <a:r>
              <a:rPr lang="en-GB" sz="2400" dirty="0">
                <a:latin typeface="Myriad Pro" panose="020B0503030403020204" pitchFamily="34" charset="0"/>
              </a:rPr>
              <a:t> = 440 cm</a:t>
            </a:r>
            <a:r>
              <a:rPr lang="en-GB" sz="2400" baseline="30000" dirty="0">
                <a:latin typeface="Myriad Pro" panose="020B0503030403020204" pitchFamily="34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</a:rPr>
              <a:t>. What is the length of the base?</a:t>
            </a:r>
          </a:p>
        </p:txBody>
      </p:sp>
    </p:spTree>
    <p:extLst>
      <p:ext uri="{BB962C8B-B14F-4D97-AF65-F5344CB8AC3E}">
        <p14:creationId xmlns:p14="http://schemas.microsoft.com/office/powerpoint/2010/main" val="315072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05153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calculate the area of a triangle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3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34379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0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21CFD1-67CF-4D45-AAEA-0A5918D4C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432854"/>
            <a:ext cx="7907446" cy="39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8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9627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86F925-5649-4409-9566-9C10B25F76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341243"/>
            <a:ext cx="7907446" cy="41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05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596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6584D-47A9-45CF-9A48-F64CD5B6D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257348"/>
            <a:ext cx="7907446" cy="234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8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8B313-5E57-4A26-806A-5B69D3EE6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538929"/>
            <a:ext cx="7907446" cy="37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2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2F0B1-686B-47D8-8727-7CCBE85D8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262170"/>
            <a:ext cx="7907446" cy="233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4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548970"/>
              </p:ext>
            </p:extLst>
          </p:nvPr>
        </p:nvGraphicFramePr>
        <p:xfrm>
          <a:off x="594008" y="1535029"/>
          <a:ext cx="10712127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calculate the area of a parallelogram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calculate the area of a triangle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why shapes can have the same perimeters but different areas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why shapes can have the same areas but different perimeters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describe the relationship between scale factors and side lengths of two shapes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14297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11491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88771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EEFEAD-6D68-4B3A-9290-897E54490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15013"/>
            <a:ext cx="7907446" cy="302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9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D7D31-E73F-4E69-B7F6-26D13B6DC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693219"/>
            <a:ext cx="7907446" cy="34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5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EB08176-5E5A-4E97-861A-7632BED99F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" r="27033" b="24386"/>
          <a:stretch/>
        </p:blipFill>
        <p:spPr>
          <a:xfrm>
            <a:off x="2142278" y="2564434"/>
            <a:ext cx="5769823" cy="3048967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3167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CC7A03-507A-4E29-8315-52F24773E6A1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 the area of the triangle: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30AD35-B502-48F2-9AD3-0C854CCC8B7C}"/>
              </a:ext>
            </a:extLst>
          </p:cNvPr>
          <p:cNvSpPr/>
          <p:nvPr/>
        </p:nvSpPr>
        <p:spPr>
          <a:xfrm>
            <a:off x="4909106" y="2564434"/>
            <a:ext cx="579675" cy="552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264CD68-5CF9-4EFC-9075-388CC7C74A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5" t="-932" r="56746" b="83521"/>
          <a:stretch/>
        </p:blipFill>
        <p:spPr>
          <a:xfrm>
            <a:off x="4749800" y="2551904"/>
            <a:ext cx="812800" cy="6985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B0AEC86-1717-4EC7-AA4A-E104E311B3A5}"/>
              </a:ext>
            </a:extLst>
          </p:cNvPr>
          <p:cNvSpPr/>
          <p:nvPr/>
        </p:nvSpPr>
        <p:spPr>
          <a:xfrm>
            <a:off x="6010276" y="3647118"/>
            <a:ext cx="551735" cy="555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F29B811-9D95-4E12-93DE-30138733D3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5" t="-932" r="56746" b="83521"/>
          <a:stretch/>
        </p:blipFill>
        <p:spPr>
          <a:xfrm>
            <a:off x="5847080" y="3641564"/>
            <a:ext cx="812800" cy="6985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32AEDC6-3B33-462E-9BF1-4D7AE70128FC}"/>
              </a:ext>
            </a:extLst>
          </p:cNvPr>
          <p:cNvSpPr/>
          <p:nvPr/>
        </p:nvSpPr>
        <p:spPr>
          <a:xfrm>
            <a:off x="5453221" y="3116581"/>
            <a:ext cx="564675" cy="552147"/>
          </a:xfrm>
          <a:prstGeom prst="rect">
            <a:avLst/>
          </a:prstGeom>
          <a:solidFill>
            <a:srgbClr val="9E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FFCE3F1-115D-4947-B1C9-B5F8A3021FF7}"/>
              </a:ext>
            </a:extLst>
          </p:cNvPr>
          <p:cNvSpPr/>
          <p:nvPr/>
        </p:nvSpPr>
        <p:spPr>
          <a:xfrm>
            <a:off x="6547208" y="4195286"/>
            <a:ext cx="551735" cy="555788"/>
          </a:xfrm>
          <a:prstGeom prst="rect">
            <a:avLst/>
          </a:prstGeom>
          <a:solidFill>
            <a:srgbClr val="9EC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B07C13-2F4B-4EBC-BA59-FB9CDE9CE4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7"/>
          <a:stretch/>
        </p:blipFill>
        <p:spPr>
          <a:xfrm>
            <a:off x="2142277" y="2569366"/>
            <a:ext cx="7907446" cy="320136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BAC09A6-2A0F-4010-892C-423D572D1EA6}"/>
              </a:ext>
            </a:extLst>
          </p:cNvPr>
          <p:cNvCxnSpPr/>
          <p:nvPr/>
        </p:nvCxnSpPr>
        <p:spPr>
          <a:xfrm>
            <a:off x="4927397" y="3124200"/>
            <a:ext cx="1093790" cy="0"/>
          </a:xfrm>
          <a:prstGeom prst="line">
            <a:avLst/>
          </a:prstGeom>
          <a:ln w="28575">
            <a:solidFill>
              <a:srgbClr val="1B2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46A2764-B00C-4C7C-8467-18E6662B0EC1}"/>
              </a:ext>
            </a:extLst>
          </p:cNvPr>
          <p:cNvCxnSpPr>
            <a:cxnSpLocks/>
          </p:cNvCxnSpPr>
          <p:nvPr/>
        </p:nvCxnSpPr>
        <p:spPr>
          <a:xfrm flipH="1" flipV="1">
            <a:off x="6013567" y="3108960"/>
            <a:ext cx="7620" cy="1093946"/>
          </a:xfrm>
          <a:prstGeom prst="line">
            <a:avLst/>
          </a:prstGeom>
          <a:ln w="28575">
            <a:solidFill>
              <a:srgbClr val="1B2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EA22B21-40D7-4C4B-8010-B99DC523B934}"/>
              </a:ext>
            </a:extLst>
          </p:cNvPr>
          <p:cNvCxnSpPr>
            <a:cxnSpLocks/>
          </p:cNvCxnSpPr>
          <p:nvPr/>
        </p:nvCxnSpPr>
        <p:spPr>
          <a:xfrm>
            <a:off x="6005948" y="4202906"/>
            <a:ext cx="1088667" cy="7620"/>
          </a:xfrm>
          <a:prstGeom prst="line">
            <a:avLst/>
          </a:prstGeom>
          <a:ln w="28575">
            <a:solidFill>
              <a:srgbClr val="1B2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6E0953E-81C4-4030-8E29-75C3C5CC6BAC}"/>
              </a:ext>
            </a:extLst>
          </p:cNvPr>
          <p:cNvCxnSpPr>
            <a:cxnSpLocks/>
          </p:cNvCxnSpPr>
          <p:nvPr/>
        </p:nvCxnSpPr>
        <p:spPr>
          <a:xfrm flipV="1">
            <a:off x="7086994" y="4202906"/>
            <a:ext cx="0" cy="555788"/>
          </a:xfrm>
          <a:prstGeom prst="line">
            <a:avLst/>
          </a:prstGeom>
          <a:ln w="28575">
            <a:solidFill>
              <a:srgbClr val="1B2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047 0.07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0" y="307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0555 L 0.04362 0.070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379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3" grpId="0" animBg="1"/>
      <p:bldP spid="2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CC7A03-507A-4E29-8315-52F24773E6A1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 the area of the triangle: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05" y="1543750"/>
            <a:ext cx="3789790" cy="377050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05" y="1543750"/>
            <a:ext cx="3789790" cy="377050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511" y="2073519"/>
            <a:ext cx="540022" cy="5400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20" y="3150056"/>
            <a:ext cx="540022" cy="5400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05" y="1543750"/>
            <a:ext cx="3789790" cy="377050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2114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0.05816 0.07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393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5764 0.078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4140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CC7A03-507A-4E29-8315-52F24773E6A1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perpendicular height of triangles: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D10BFE-9202-4EDE-999A-52199BE1FD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18"/>
          <a:stretch/>
        </p:blipFill>
        <p:spPr>
          <a:xfrm>
            <a:off x="2142277" y="2308887"/>
            <a:ext cx="7907446" cy="22402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0C3C3F7-CAC4-4214-9391-E6DAF7E752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9" b="58845"/>
          <a:stretch/>
        </p:blipFill>
        <p:spPr>
          <a:xfrm>
            <a:off x="2142277" y="1939159"/>
            <a:ext cx="7907446" cy="30427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6DA437C-B823-447F-99BB-4AE55E1405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8" b="37520"/>
          <a:stretch/>
        </p:blipFill>
        <p:spPr>
          <a:xfrm>
            <a:off x="2142277" y="1970691"/>
            <a:ext cx="7907446" cy="283779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D9E1D88-EA75-438F-AC9C-087DF739DB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37" b="89"/>
          <a:stretch/>
        </p:blipFill>
        <p:spPr>
          <a:xfrm>
            <a:off x="2142277" y="1335389"/>
            <a:ext cx="7907446" cy="504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5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39725C-A738-432F-A683-81932710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00548"/>
            <a:ext cx="7907446" cy="3056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161832-5133-40BF-932F-6F9B4D45F1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34" t="7209" b="72520"/>
          <a:stretch/>
        </p:blipFill>
        <p:spPr>
          <a:xfrm>
            <a:off x="9230427" y="4432547"/>
            <a:ext cx="381000" cy="3929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E25E3D7-EDC2-420D-AA45-41E2C7445154}"/>
              </a:ext>
            </a:extLst>
          </p:cNvPr>
          <p:cNvSpPr/>
          <p:nvPr/>
        </p:nvSpPr>
        <p:spPr>
          <a:xfrm>
            <a:off x="2839841" y="873725"/>
            <a:ext cx="6512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Does this show the perpendicular height?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74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Combining two triangles to make a rectangle: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BCF264-C4A6-4EB8-8F71-ACAF5BEEF2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5" b="50000"/>
          <a:stretch/>
        </p:blipFill>
        <p:spPr>
          <a:xfrm>
            <a:off x="2142277" y="2146452"/>
            <a:ext cx="3843364" cy="2565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D8BA0B-E96F-4B27-952E-73BAEC167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79" r="8551" b="50000"/>
          <a:stretch/>
        </p:blipFill>
        <p:spPr>
          <a:xfrm>
            <a:off x="6206361" y="2027579"/>
            <a:ext cx="3279228" cy="256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7 -0.04398 L -0.27695 -0.0467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Combining two triangles to make a parallelogram: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3B9C5E-58E9-4D07-B985-D79F9D05A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4" b="76708"/>
          <a:stretch/>
        </p:blipFill>
        <p:spPr>
          <a:xfrm>
            <a:off x="2142277" y="2400287"/>
            <a:ext cx="3796068" cy="20574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74A823-3C41-4404-B7DF-A08420D493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5508" b="76708"/>
          <a:stretch/>
        </p:blipFill>
        <p:spPr>
          <a:xfrm>
            <a:off x="6095999" y="2392665"/>
            <a:ext cx="2739192" cy="2066298"/>
          </a:xfrm>
          <a:prstGeom prst="rect">
            <a:avLst/>
          </a:prstGeom>
        </p:spPr>
      </p:pic>
      <p:cxnSp>
        <p:nvCxnSpPr>
          <p:cNvPr id="4" name="Straight Connector 3" hidden="1"/>
          <p:cNvCxnSpPr/>
          <p:nvPr/>
        </p:nvCxnSpPr>
        <p:spPr>
          <a:xfrm flipH="1">
            <a:off x="3509429" y="3856568"/>
            <a:ext cx="0" cy="1921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04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17 2.96296E-6 L -0.22539 0.2219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78" y="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97 0 L 0.2724 0.185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12" y="925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1999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85113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Finding the area of a triangle: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3B9C5E-58E9-4D07-B985-D79F9D05A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4" b="76708"/>
          <a:stretch/>
        </p:blipFill>
        <p:spPr>
          <a:xfrm>
            <a:off x="2142277" y="2400287"/>
            <a:ext cx="3796068" cy="2057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1517D-316A-4BBB-976A-9E746B6F97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9" r="50128" b="24376"/>
          <a:stretch/>
        </p:blipFill>
        <p:spPr>
          <a:xfrm>
            <a:off x="5476876" y="2434303"/>
            <a:ext cx="47626" cy="1765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AC3691-4F41-4C37-85D7-E9646F7968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3" t="63219" r="45325" b="25459"/>
          <a:stretch/>
        </p:blipFill>
        <p:spPr>
          <a:xfrm>
            <a:off x="5524502" y="3912395"/>
            <a:ext cx="261936" cy="264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5D62FD-C7F6-4B23-B998-6DE6D2CD21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75"/>
          <a:stretch/>
        </p:blipFill>
        <p:spPr>
          <a:xfrm>
            <a:off x="3138635" y="4233633"/>
            <a:ext cx="4703567" cy="4716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150E645-68F0-487D-A007-1E1AC92026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3" t="-3356" b="1"/>
          <a:stretch/>
        </p:blipFill>
        <p:spPr>
          <a:xfrm>
            <a:off x="5938345" y="2624367"/>
            <a:ext cx="1903856" cy="208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3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2E96F6-22DF-4656-835B-FD8B691CA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336419"/>
            <a:ext cx="7907446" cy="41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7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57957"/>
              </p:ext>
            </p:extLst>
          </p:nvPr>
        </p:nvGraphicFramePr>
        <p:xfrm>
          <a:off x="594008" y="1535029"/>
          <a:ext cx="10712127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49611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describe the relationship between scale factors and perimeters of two shapes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280413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describe positions on the full coordinate grid (all four quadrants)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55661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draw and translate simple shapes on the coordinate plane and reflect them in the axes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280413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280413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25865" y="542463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532297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43939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9C90C6-CA0F-48E2-A40C-D23EBB30B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736615"/>
            <a:ext cx="7907446" cy="338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2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7798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FFAC62-181D-47EC-B36F-197159D71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09" y="870635"/>
            <a:ext cx="3408382" cy="511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62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2" y="0"/>
            <a:ext cx="974140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8C5D2C-0F1F-4569-A72D-CD5E1A65F6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26" b="50000"/>
          <a:stretch/>
        </p:blipFill>
        <p:spPr>
          <a:xfrm>
            <a:off x="2142277" y="1257665"/>
            <a:ext cx="7907446" cy="43426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958787-927E-422E-890D-81C1E8201B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7" t="51260" b="10944"/>
          <a:stretch/>
        </p:blipFill>
        <p:spPr>
          <a:xfrm>
            <a:off x="4236720" y="1717246"/>
            <a:ext cx="5813002" cy="2748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720001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42 m</a:t>
            </a:r>
            <a:r>
              <a:rPr lang="en-GB" sz="2400" baseline="30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What is the perpendicular height?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8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2" y="0"/>
            <a:ext cx="975969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53606-18F1-42C5-B8F1-6FEC103423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712505"/>
            <a:ext cx="7907446" cy="3432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720001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44 m</a:t>
            </a:r>
            <a:r>
              <a:rPr lang="en-GB" sz="2400" baseline="30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How long is the base?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18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D06A20-ECE4-445E-A735-73A57218D5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538929"/>
            <a:ext cx="7907446" cy="378014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41A1670-4AA9-4BE5-8A89-8403F5257148}"/>
              </a:ext>
            </a:extLst>
          </p:cNvPr>
          <p:cNvSpPr/>
          <p:nvPr/>
        </p:nvSpPr>
        <p:spPr>
          <a:xfrm>
            <a:off x="1801320" y="720001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54 cm</a:t>
            </a:r>
            <a:r>
              <a:rPr lang="en-GB" sz="2400" baseline="300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What could the base and height be?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34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E6568D-4B30-48A9-AEF2-889A7684B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58409"/>
            <a:ext cx="7907446" cy="294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4996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DFBEE2-BDE9-472E-9032-FCD1F1C695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103349"/>
            <a:ext cx="6135088" cy="50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2:9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9F963-1A3A-4946-B0E3-D61E985FE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794473"/>
            <a:ext cx="7907446" cy="326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4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2020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why shapes can have the same perimeters but different areas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0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44639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47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4630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calculate the area of a parallelogram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96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BFE8C5-CC40-483D-8469-E8EE91B12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40654"/>
            <a:ext cx="7907446" cy="38765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1CB0E0-1D61-47DB-AED9-681DBD0D7505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Comparing perimeter and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97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9627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1CB0E0-1D61-47DB-AED9-681DBD0D7505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Comparing perimeter and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3BAB95-E79C-4FC2-A9B0-923EA8176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220452"/>
            <a:ext cx="7907446" cy="358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2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96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1CB0E0-1D61-47DB-AED9-681DBD0D7505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Comparing perimeter and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442646-9D1C-4A51-A70E-CF1FF4457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648105"/>
            <a:ext cx="7907446" cy="254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A2B057-F7D0-4F5F-ABD0-AAD4171D4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46042"/>
            <a:ext cx="6135088" cy="476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6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4140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E43573-C41E-45C4-83AC-CAA1673F9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11648"/>
            <a:ext cx="6135088" cy="423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635A6-990F-4EF3-AF49-202B4DD9EE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025912"/>
            <a:ext cx="7907446" cy="28061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perimeter, different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51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perimeter, different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23EBFE-2A13-4BDF-8320-3C0C22E0B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739509"/>
            <a:ext cx="7907446" cy="137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03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perimeter, different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BB27A9-4590-42BB-BB6B-9F5E8BA04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450213"/>
            <a:ext cx="7907446" cy="195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perimeter, different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DDB1E3-25EE-4087-9EFF-502747886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551466"/>
            <a:ext cx="7907446" cy="175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3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35495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why shapes can have the same areas but different perimeters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39872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06948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3:4-3:5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95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area, different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104202-21F7-4776-BC05-E4BA8B4CB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13" y="3217015"/>
            <a:ext cx="7936377" cy="98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8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area, different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7B578-0A99-4831-BD09-2916B3B57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084006"/>
            <a:ext cx="7907446" cy="160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3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area, different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3C67D5-FCF3-4FE4-99CE-597BA671E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320030"/>
            <a:ext cx="7907446" cy="221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0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3:4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area, different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EA7B69-1FFE-4AE3-B3FA-D39B5DF7B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944761"/>
            <a:ext cx="7907446" cy="224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3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9627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a scale factor: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78038D-4061-4F08-9058-609BA0681E20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308806"/>
            <a:ext cx="6135088" cy="403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2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9356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the relationship between scale factors and side lengths of two shapes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25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310120"/>
              </p:ext>
            </p:extLst>
          </p:nvPr>
        </p:nvGraphicFramePr>
        <p:xfrm>
          <a:off x="4514850" y="4258492"/>
          <a:ext cx="6886575" cy="911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3513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51539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4:1-4:2 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5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832847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FF5B5E-A981-4748-90CF-D7706476787A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a scale factor: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78038D-4061-4F08-9058-609BA0681E20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308806"/>
            <a:ext cx="6135088" cy="403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1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23119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E792D4-D55B-4240-AF77-18F5DCA7EC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5"/>
          <a:stretch/>
        </p:blipFill>
        <p:spPr>
          <a:xfrm>
            <a:off x="2142277" y="1035471"/>
            <a:ext cx="7907446" cy="478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78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F20B72-0B83-4340-A253-39480152A9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4" r="28213"/>
          <a:stretch/>
        </p:blipFill>
        <p:spPr>
          <a:xfrm>
            <a:off x="1948069" y="1712389"/>
            <a:ext cx="3617844" cy="31147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54017" y="1205950"/>
            <a:ext cx="130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Shape A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2" y="2176627"/>
            <a:ext cx="7839279" cy="250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7798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2" y="1034195"/>
            <a:ext cx="7839279" cy="47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0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19861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the relationship between scale factors and perimeters of two shapes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A5CBB-2641-429F-9C6E-DB3C769EB8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2.30 Multiplicative contexts: area and perimeter 2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72228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4:3-4:5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1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55E4FE-A715-4B80-8170-51BCBC28788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scale factors to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386429-8BA4-43AB-9E14-98A8DC382B49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308806"/>
            <a:ext cx="6135088" cy="403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7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6825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55E4FE-A715-4B80-8170-51BCBC28788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scale factors to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386429-8BA4-43AB-9E14-98A8DC382B49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308806"/>
            <a:ext cx="6135088" cy="403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5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9627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55E4FE-A715-4B80-8170-51BCBC28788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scale factor to calculate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CD5445-CACA-4CE4-94AA-C5A9511E2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734559"/>
            <a:ext cx="6816764" cy="432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8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0" y="0"/>
            <a:ext cx="970483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55E4FE-A715-4B80-8170-51BCBC28788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scale factor to calculate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EC18C6-9DFA-407F-A730-F71DB0C454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169215"/>
            <a:ext cx="7907446" cy="120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9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96271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55E4FE-A715-4B80-8170-51BCBC28788D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scale factor to calculate perimeter: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3BB042-2941-49B3-98FB-AEE56C47D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834091"/>
            <a:ext cx="6816764" cy="428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3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65C87-6E42-4D39-B174-AE71E1A45BC2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scale factors to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90BA2B-0AC1-459D-AB0A-894351DAE833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C4609-E8B6-430B-B171-13092E3FE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2737968"/>
            <a:ext cx="4771735" cy="319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3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22960" y="17144"/>
            <a:ext cx="10387584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1:1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42B7AD-21B8-4F77-85A5-F5F9C5E05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7" r="28045"/>
          <a:stretch/>
        </p:blipFill>
        <p:spPr>
          <a:xfrm>
            <a:off x="6599584" y="1712389"/>
            <a:ext cx="3644349" cy="38572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F20B72-0B83-4340-A253-39480152A9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4" r="28213"/>
          <a:stretch/>
        </p:blipFill>
        <p:spPr>
          <a:xfrm>
            <a:off x="1948069" y="1712389"/>
            <a:ext cx="3617844" cy="31147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54017" y="1205950"/>
            <a:ext cx="130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Shape 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25409" y="1205950"/>
            <a:ext cx="1282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Shape B</a:t>
            </a:r>
          </a:p>
        </p:txBody>
      </p:sp>
    </p:spTree>
    <p:extLst>
      <p:ext uri="{BB962C8B-B14F-4D97-AF65-F5344CB8AC3E}">
        <p14:creationId xmlns:p14="http://schemas.microsoft.com/office/powerpoint/2010/main" val="40688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686543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4:4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65C87-6E42-4D39-B174-AE71E1A45BC2}"/>
              </a:ext>
            </a:extLst>
          </p:cNvPr>
          <p:cNvSpPr/>
          <p:nvPr/>
        </p:nvSpPr>
        <p:spPr>
          <a:xfrm>
            <a:off x="1801320" y="873725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Applying scale factors to area: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90BA2B-0AC1-459D-AB0A-894351DAE833}"/>
              </a:ext>
            </a:extLst>
          </p:cNvPr>
          <p:cNvSpPr/>
          <p:nvPr/>
        </p:nvSpPr>
        <p:spPr>
          <a:xfrm>
            <a:off x="1801319" y="1725652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C4609-E8B6-430B-B171-13092E3FE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2737968"/>
            <a:ext cx="4771735" cy="319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55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759695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>
                <a:solidFill>
                  <a:srgbClr val="3875A1"/>
                </a:solidFill>
              </a:rPr>
              <a:t>tep 4:5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FC0543-7949-4E11-9CD0-EF95A19FD474}"/>
              </a:ext>
            </a:extLst>
          </p:cNvPr>
          <p:cNvSpPr/>
          <p:nvPr/>
        </p:nvSpPr>
        <p:spPr>
          <a:xfrm>
            <a:off x="1801320" y="720001"/>
            <a:ext cx="8589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Complete the table.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703513" y="1340769"/>
            <a:ext cx="5166089" cy="1531873"/>
            <a:chOff x="179512" y="1340768"/>
            <a:chExt cx="5166089" cy="153187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0" t="28047" r="6420"/>
            <a:stretch/>
          </p:blipFill>
          <p:spPr>
            <a:xfrm>
              <a:off x="1475656" y="1340768"/>
              <a:ext cx="3869945" cy="153187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02" t="-5037" r="38060" b="82073"/>
            <a:stretch/>
          </p:blipFill>
          <p:spPr>
            <a:xfrm>
              <a:off x="179512" y="2375384"/>
              <a:ext cx="1122701" cy="488901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811" y="2600795"/>
            <a:ext cx="8992379" cy="381033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9377680" y="3241040"/>
            <a:ext cx="680720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7061200" y="3952240"/>
            <a:ext cx="1625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8890000" y="3952240"/>
            <a:ext cx="1625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7355840" y="4643120"/>
            <a:ext cx="1026160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9215120" y="4663440"/>
            <a:ext cx="1026160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7071360" y="5506720"/>
            <a:ext cx="1625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8900160" y="5506720"/>
            <a:ext cx="1625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8612292" y="590296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Myriad Pro" panose="020B0503030403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678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outcome.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94914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positions on the full coordinate grid (all four quadrants)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1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330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outcome.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6,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9688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draw and translate simple shapes on the coordinate plane and reflect them in the axes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8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6,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479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12192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2.30 Area and perimeter 2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828800" y="0"/>
            <a:ext cx="9272016" cy="630000"/>
          </a:xfrm>
          <a:solidFill>
            <a:srgbClr val="82CBDD">
              <a:alpha val="0"/>
            </a:srgbClr>
          </a:solidFill>
        </p:spPr>
        <p:txBody>
          <a:bodyPr/>
          <a:lstStyle/>
          <a:p>
            <a:r>
              <a:rPr lang="en-GB" dirty="0">
                <a:solidFill>
                  <a:srgbClr val="3875A1"/>
                </a:solidFill>
              </a:rPr>
              <a:t>S</a:t>
            </a:r>
            <a:r>
              <a:rPr lang="en-US" dirty="0" err="1">
                <a:solidFill>
                  <a:srgbClr val="3875A1"/>
                </a:solidFill>
              </a:rPr>
              <a:t>tep</a:t>
            </a:r>
            <a:r>
              <a:rPr lang="en-US" dirty="0">
                <a:solidFill>
                  <a:srgbClr val="3875A1"/>
                </a:solidFill>
              </a:rPr>
              <a:t>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E94573-3271-41E5-B81F-DFE74E621F63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9" r="55204"/>
          <a:stretch/>
        </p:blipFill>
        <p:spPr>
          <a:xfrm>
            <a:off x="4944595" y="887606"/>
            <a:ext cx="840780" cy="59688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B1682F-C36E-458F-A77A-E8A2BA809846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6" r="39787"/>
          <a:stretch/>
        </p:blipFill>
        <p:spPr>
          <a:xfrm>
            <a:off x="6163795" y="889200"/>
            <a:ext cx="840780" cy="59688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8AAA71-04C9-4E50-BF3D-46DABD623B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2"/>
          <a:stretch/>
        </p:blipFill>
        <p:spPr>
          <a:xfrm>
            <a:off x="6735147" y="2113641"/>
            <a:ext cx="3512289" cy="329798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7803536-976C-4696-92F5-CD3745B17214}"/>
              </a:ext>
            </a:extLst>
          </p:cNvPr>
          <p:cNvCxnSpPr>
            <a:cxnSpLocks/>
          </p:cNvCxnSpPr>
          <p:nvPr/>
        </p:nvCxnSpPr>
        <p:spPr>
          <a:xfrm flipH="1" flipV="1">
            <a:off x="5239657" y="3164114"/>
            <a:ext cx="1374098" cy="732531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5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280000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-0.175 -4.8148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D13C56-CEC5-40CE-A330-852132662FE0}"/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4289</TotalTime>
  <Words>3055</Words>
  <Application>Microsoft Office PowerPoint</Application>
  <PresentationFormat>Widescreen</PresentationFormat>
  <Paragraphs>523</Paragraphs>
  <Slides>86</Slides>
  <Notes>86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1" baseType="lpstr">
      <vt:lpstr>Arial</vt:lpstr>
      <vt:lpstr>Calibri</vt:lpstr>
      <vt:lpstr>Calibri Light</vt:lpstr>
      <vt:lpstr>Myriad Pro</vt:lpstr>
      <vt:lpstr>Custom Design</vt:lpstr>
      <vt:lpstr>PowerPoint Presentation</vt:lpstr>
      <vt:lpstr>PowerPoint Presentation</vt:lpstr>
      <vt:lpstr>Contents</vt:lpstr>
      <vt:lpstr>Contents</vt:lpstr>
      <vt:lpstr>PowerPoint Presentation</vt:lpstr>
      <vt:lpstr>Year 6, Unit 6,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6, Learning Outcome 7</vt:lpstr>
      <vt:lpstr>PowerPoint Presentation</vt:lpstr>
      <vt:lpstr>Year 6, Unit 6, Learning Outcome 8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97</cp:revision>
  <dcterms:created xsi:type="dcterms:W3CDTF">2021-05-07T12:27:15Z</dcterms:created>
  <dcterms:modified xsi:type="dcterms:W3CDTF">2021-11-10T09:58:36Z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