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28"/>
  </p:notesMasterIdLst>
  <p:sldIdLst>
    <p:sldId id="312" r:id="rId7"/>
    <p:sldId id="257" r:id="rId8"/>
    <p:sldId id="258" r:id="rId9"/>
    <p:sldId id="267" r:id="rId10"/>
    <p:sldId id="268" r:id="rId11"/>
    <p:sldId id="266" r:id="rId12"/>
    <p:sldId id="270" r:id="rId13"/>
    <p:sldId id="350" r:id="rId14"/>
    <p:sldId id="335" r:id="rId15"/>
    <p:sldId id="373" r:id="rId16"/>
    <p:sldId id="364" r:id="rId17"/>
    <p:sldId id="365" r:id="rId18"/>
    <p:sldId id="269" r:id="rId19"/>
    <p:sldId id="272" r:id="rId20"/>
    <p:sldId id="273" r:id="rId21"/>
    <p:sldId id="366" r:id="rId22"/>
    <p:sldId id="368" r:id="rId23"/>
    <p:sldId id="369" r:id="rId24"/>
    <p:sldId id="374" r:id="rId25"/>
    <p:sldId id="371" r:id="rId26"/>
    <p:sldId id="3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lYVxkSvFcje/qm61w6EWQ==" hashData="iMIc2o9Q7R8XhRfD9QiZxr+5Wl37IYt1bRUKLGiLUHjMesRvteRmv1+Z9TjtrBcr6X8Dp5LLcBaDcvJ7Ncl9N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47C614"/>
    <a:srgbClr val="E0DB03"/>
    <a:srgbClr val="F69200"/>
    <a:srgbClr val="D67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77160" autoAdjust="0"/>
  </p:normalViewPr>
  <p:slideViewPr>
    <p:cSldViewPr snapToGrid="0">
      <p:cViewPr varScale="1">
        <p:scale>
          <a:sx n="69" d="100"/>
          <a:sy n="69" d="100"/>
        </p:scale>
        <p:origin x="984" y="72"/>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18/12/2018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 the episode. What did you notice? Emphasise key vocabulary that the children use involving doubling and halving.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Ask what they notice about the picture on the screen.</a:t>
            </a: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1812004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Use the animation to observe how Two partitions to make 2 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animation unfolds the different representations. Use the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What’s the same about this and this representation?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animation provides concrete, pictorial, verbal and abstract 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 each one and help children to make connections between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Read the speech bubble together.</a:t>
            </a: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1325908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Use the animation to observe how Four partitions to make 2 Twos.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animation unfolds the different representations. Use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What’s the same about this and this representation?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animation provides concrete, pictorial, verbal and abstract 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 each one and help children to make connections between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Read the speech bubble together.</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252188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Use the animation to observe how Eight partitions to make 2 Fours.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animation unfolds the different representations. Use the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‘What’s the same about this and this representation?’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‘What’s different between this and this representation?’ when the animation shifts from one to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animation provides concrete, pictorial, verbal and abstract 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 each one and help children to make connections between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Read the speech bubble together.</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219836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children to consider the pictures. What do they notice?</a:t>
            </a:r>
          </a:p>
          <a:p>
            <a:r>
              <a:rPr lang="en-GB" dirty="0"/>
              <a:t>This slide takes the children’s conceptual understanding deeper because only one half is represented not both halves as in the previous slides.</a:t>
            </a:r>
          </a:p>
          <a:p>
            <a:r>
              <a:rPr lang="en-GB" dirty="0"/>
              <a:t>As you follow the arrow ensure that the children describe the mapping as </a:t>
            </a:r>
          </a:p>
          <a:p>
            <a:r>
              <a:rPr lang="en-GB" dirty="0"/>
              <a:t>“--- is double---”.</a:t>
            </a:r>
          </a:p>
          <a:p>
            <a:r>
              <a:rPr lang="en-GB" dirty="0"/>
              <a:t>Discuss 4 on the left. Which picture on the right represents one half of this picture (pointing to 4)?</a:t>
            </a:r>
          </a:p>
          <a:p>
            <a:r>
              <a:rPr lang="en-GB" dirty="0"/>
              <a:t>Discuss 8 on the left. Which picture on the right represents one half of this picture (pointing to 8)?</a:t>
            </a:r>
          </a:p>
          <a:p>
            <a:r>
              <a:rPr lang="en-GB" dirty="0"/>
              <a:t>Discuss the empty circle. What is missing from this circle?</a:t>
            </a:r>
          </a:p>
          <a:p>
            <a:r>
              <a:rPr lang="en-GB" dirty="0"/>
              <a:t>Use the mappings to repeat the phrases:</a:t>
            </a:r>
          </a:p>
          <a:p>
            <a:r>
              <a:rPr lang="en-GB" dirty="0"/>
              <a:t>“One half of four is two.”</a:t>
            </a:r>
          </a:p>
          <a:p>
            <a:r>
              <a:rPr lang="en-GB" dirty="0"/>
              <a:t>“One half of eight is four.”</a:t>
            </a:r>
          </a:p>
          <a:p>
            <a:r>
              <a:rPr lang="en-GB" dirty="0"/>
              <a:t>“One half of two is one.”</a:t>
            </a:r>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2795117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the children to work individually on this activity. Use this slide to complete together to check responses.</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41506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a:p>
        </p:txBody>
      </p:sp>
    </p:spTree>
    <p:extLst>
      <p:ext uri="{BB962C8B-B14F-4D97-AF65-F5344CB8AC3E}">
        <p14:creationId xmlns:p14="http://schemas.microsoft.com/office/powerpoint/2010/main" val="221494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After the episode discuss what the children noticed about the programme. Who appeared in the programme? Who didn’t?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Ask the children to stand in a space. Play some music. When the music stops shout ‘Double up’. Children should find a partner.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Play the music again. When the music stops shout ‘Double up’. This time pairs should come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Repeat one more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 do they notice about the picture on the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Double One is Two, double Two is Four and double Four is Eight.</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95611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1 reveals “double up!” in a speech bubble. Encourage the children to say it when they see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the 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the children say who will appear next (Two)?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Shout: “Double One is Two”.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2: Two appears.</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366466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1 reveals “double up!” in a speech bubble. Encourage the children to say it when they see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the 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the children say who will appear next (Four)?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Shout: “Double Two is Four”.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2: Four appears.</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270870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1 reveals “double up!” in a speech bubble. Encourage the children to say it when they see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the 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the children say who will appear next (Eight)?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Shout: “Double Four is Eight”.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2: Eight appears.</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371246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 which Numberblocks map together when the left-hand side is doubled 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Practise saying: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“Four doubled up is Eight”, “One doubled up is Two”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“Two doubled up is Four”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Click characters on right-hand side for connecting arrows to appear.</a:t>
            </a: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947492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4003459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18/12/2018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FAA0B11C-4551-4A2E-87CA-D5035104AA6F}"/>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18/12/2018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18/12/2018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18/12/2018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18/12/2018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18/12/2018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18/12/2018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2827681F-11B8-41AB-9397-9CB3CCA79F83}"/>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18/12/2018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18/12/2018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18/12/2018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18/12/2018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18/12/2018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18/12/2018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6B4BE30-79A4-4952-B364-96CEC37DF5D4}"/>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18/12/2018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18/12/2018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18/12/2018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18/12/2018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0C1873C1-F566-479C-93B6-79234CBCE879}"/>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18/12/2018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18/12/2018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07C23F92-BCD7-4253-8497-85143396762D}"/>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20.png"/><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34.png"/><Relationship Id="rId12" Type="http://schemas.openxmlformats.org/officeDocument/2006/relationships/image" Target="../media/image29.png"/><Relationship Id="rId2" Type="http://schemas.openxmlformats.org/officeDocument/2006/relationships/notesSlide" Target="../notesSlides/notesSlide12.xml"/><Relationship Id="rId16"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36.png"/><Relationship Id="rId5" Type="http://schemas.openxmlformats.org/officeDocument/2006/relationships/image" Target="../media/image33.png"/><Relationship Id="rId15" Type="http://schemas.openxmlformats.org/officeDocument/2006/relationships/image" Target="../media/image38.png"/><Relationship Id="rId10" Type="http://schemas.openxmlformats.org/officeDocument/2006/relationships/image" Target="../media/image22.png"/><Relationship Id="rId4" Type="http://schemas.openxmlformats.org/officeDocument/2006/relationships/image" Target="../media/image32.png"/><Relationship Id="rId9" Type="http://schemas.openxmlformats.org/officeDocument/2006/relationships/image" Target="../media/image28.png"/><Relationship Id="rId1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9.png"/><Relationship Id="rId3" Type="http://schemas.openxmlformats.org/officeDocument/2006/relationships/image" Target="../media/image21.png"/><Relationship Id="rId7" Type="http://schemas.openxmlformats.org/officeDocument/2006/relationships/image" Target="../media/image29.png"/><Relationship Id="rId12" Type="http://schemas.openxmlformats.org/officeDocument/2006/relationships/image" Target="../media/image38.png"/><Relationship Id="rId2" Type="http://schemas.openxmlformats.org/officeDocument/2006/relationships/notesSlide" Target="../notesSlides/notesSlide13.xml"/><Relationship Id="rId16"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33.png"/><Relationship Id="rId5" Type="http://schemas.openxmlformats.org/officeDocument/2006/relationships/image" Target="../media/image40.png"/><Relationship Id="rId15" Type="http://schemas.openxmlformats.org/officeDocument/2006/relationships/image" Target="../media/image42.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37.pn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Series 2, Episode 9</a:t>
            </a:r>
          </a:p>
          <a:p>
            <a:r>
              <a:rPr lang="en-GB" dirty="0"/>
              <a:t>Double Trouble</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B18DD5-22C7-4EBC-BEDD-46614786F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pic>
        <p:nvPicPr>
          <p:cNvPr id="31" name="Picture 30">
            <a:extLst>
              <a:ext uri="{FF2B5EF4-FFF2-40B4-BE49-F238E27FC236}">
                <a16:creationId xmlns:a16="http://schemas.microsoft.com/office/drawing/2014/main" id="{35F1DFA5-589C-493B-8807-33DB4E6879AE}"/>
              </a:ext>
            </a:extLst>
          </p:cNvPr>
          <p:cNvPicPr>
            <a:picLocks noChangeAspect="1"/>
          </p:cNvPicPr>
          <p:nvPr/>
        </p:nvPicPr>
        <p:blipFill rotWithShape="1">
          <a:blip r:embed="rId4">
            <a:extLst>
              <a:ext uri="{28A0092B-C50C-407E-A947-70E740481C1C}">
                <a14:useLocalDpi xmlns:a14="http://schemas.microsoft.com/office/drawing/2010/main" val="0"/>
              </a:ext>
            </a:extLst>
          </a:blip>
          <a:srcRect l="32823" r="30063"/>
          <a:stretch/>
        </p:blipFill>
        <p:spPr>
          <a:xfrm>
            <a:off x="2884814" y="2479743"/>
            <a:ext cx="2905888" cy="4402971"/>
          </a:xfrm>
          <a:prstGeom prst="rect">
            <a:avLst/>
          </a:prstGeom>
        </p:spPr>
      </p:pic>
      <p:pic>
        <p:nvPicPr>
          <p:cNvPr id="32" name="Picture 31">
            <a:extLst>
              <a:ext uri="{FF2B5EF4-FFF2-40B4-BE49-F238E27FC236}">
                <a16:creationId xmlns:a16="http://schemas.microsoft.com/office/drawing/2014/main" id="{CD54A18C-9093-402A-B315-59E41435BB14}"/>
              </a:ext>
            </a:extLst>
          </p:cNvPr>
          <p:cNvPicPr>
            <a:picLocks noChangeAspect="1"/>
          </p:cNvPicPr>
          <p:nvPr/>
        </p:nvPicPr>
        <p:blipFill rotWithShape="1">
          <a:blip r:embed="rId5">
            <a:extLst>
              <a:ext uri="{28A0092B-C50C-407E-A947-70E740481C1C}">
                <a14:useLocalDpi xmlns:a14="http://schemas.microsoft.com/office/drawing/2010/main" val="0"/>
              </a:ext>
            </a:extLst>
          </a:blip>
          <a:srcRect l="23367" r="25099"/>
          <a:stretch/>
        </p:blipFill>
        <p:spPr>
          <a:xfrm>
            <a:off x="3084133" y="1898226"/>
            <a:ext cx="2339841" cy="2553324"/>
          </a:xfrm>
          <a:prstGeom prst="rect">
            <a:avLst/>
          </a:prstGeom>
        </p:spPr>
      </p:pic>
      <p:pic>
        <p:nvPicPr>
          <p:cNvPr id="27" name="Picture 26"/>
          <p:cNvPicPr>
            <a:picLocks noChangeAspect="1"/>
          </p:cNvPicPr>
          <p:nvPr/>
        </p:nvPicPr>
        <p:blipFill rotWithShape="1">
          <a:blip r:embed="rId6">
            <a:extLst>
              <a:ext uri="{28A0092B-C50C-407E-A947-70E740481C1C}">
                <a14:useLocalDpi xmlns:a14="http://schemas.microsoft.com/office/drawing/2010/main" val="0"/>
              </a:ext>
            </a:extLst>
          </a:blip>
          <a:srcRect r="24447" b="9302"/>
          <a:stretch/>
        </p:blipFill>
        <p:spPr>
          <a:xfrm>
            <a:off x="5395498" y="2272839"/>
            <a:ext cx="6485654" cy="437836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5153" y="1844612"/>
            <a:ext cx="4540429" cy="2553324"/>
          </a:xfrm>
          <a:prstGeom prst="rect">
            <a:avLst/>
          </a:prstGeom>
        </p:spPr>
      </p:pic>
      <p:sp>
        <p:nvSpPr>
          <p:cNvPr id="16" name="Oval 15">
            <a:extLst>
              <a:ext uri="{FF2B5EF4-FFF2-40B4-BE49-F238E27FC236}">
                <a16:creationId xmlns:a16="http://schemas.microsoft.com/office/drawing/2014/main" id="{2D28F8FD-B2F7-4A65-99A8-1218321C4964}"/>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Oval Callout 2">
            <a:extLst>
              <a:ext uri="{FF2B5EF4-FFF2-40B4-BE49-F238E27FC236}">
                <a16:creationId xmlns:a16="http://schemas.microsoft.com/office/drawing/2014/main" id="{13495A71-459E-4C7F-9F51-2120CE5A1C41}"/>
              </a:ext>
            </a:extLst>
          </p:cNvPr>
          <p:cNvSpPr/>
          <p:nvPr/>
        </p:nvSpPr>
        <p:spPr>
          <a:xfrm>
            <a:off x="4384858" y="604434"/>
            <a:ext cx="4278695" cy="2231756"/>
          </a:xfrm>
          <a:prstGeom prst="wedgeEllipseCallout">
            <a:avLst>
              <a:gd name="adj1" fmla="val -68449"/>
              <a:gd name="adj2" fmla="val 5890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Century Gothic" panose="020B0502020202020204" pitchFamily="34" charset="0"/>
              </a:rPr>
              <a:t>double up!</a:t>
            </a:r>
          </a:p>
        </p:txBody>
      </p:sp>
      <p:sp>
        <p:nvSpPr>
          <p:cNvPr id="37" name="Rectangle 36">
            <a:extLst>
              <a:ext uri="{FF2B5EF4-FFF2-40B4-BE49-F238E27FC236}">
                <a16:creationId xmlns:a16="http://schemas.microsoft.com/office/drawing/2014/main" id="{F84ABEDC-DACB-4A6E-B02F-07B539A932D8}"/>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77096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42" presetClass="path" presetSubtype="0" accel="50000" decel="50000" fill="hold" nodeType="withEffect">
                                  <p:stCondLst>
                                    <p:cond delay="250"/>
                                  </p:stCondLst>
                                  <p:childTnLst>
                                    <p:animMotion origin="layout" path="M 1.66667E-6 -2.96296E-6 L -0.11146 -0.00185 " pathEditMode="relative" rAng="0" ptsTypes="AA">
                                      <p:cBhvr>
                                        <p:cTn id="14" dur="2000" fill="hold"/>
                                        <p:tgtEl>
                                          <p:spTgt spid="32"/>
                                        </p:tgtEl>
                                        <p:attrNameLst>
                                          <p:attrName>ppt_x</p:attrName>
                                          <p:attrName>ppt_y</p:attrName>
                                        </p:attrNameLst>
                                      </p:cBhvr>
                                      <p:rCtr x="-5573" y="-93"/>
                                    </p:animMotion>
                                  </p:childTnLst>
                                </p:cTn>
                              </p:par>
                              <p:par>
                                <p:cTn id="15" presetID="42" presetClass="path" presetSubtype="0" accel="50000" decel="50000" fill="hold" nodeType="withEffect">
                                  <p:stCondLst>
                                    <p:cond delay="250"/>
                                  </p:stCondLst>
                                  <p:childTnLst>
                                    <p:animMotion origin="layout" path="M 8.33333E-7 1.11111E-6 L -0.11276 -0.0007 " pathEditMode="relative" rAng="0" ptsTypes="AA">
                                      <p:cBhvr>
                                        <p:cTn id="16" dur="2000" fill="hold"/>
                                        <p:tgtEl>
                                          <p:spTgt spid="31"/>
                                        </p:tgtEl>
                                        <p:attrNameLst>
                                          <p:attrName>ppt_x</p:attrName>
                                          <p:attrName>ppt_y</p:attrName>
                                        </p:attrNameLst>
                                      </p:cBhvr>
                                      <p:rCtr x="-5638" y="-46"/>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85A8EA-4E00-4EA4-817D-7062D2990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9507" cy="6858000"/>
          </a:xfrm>
          <a:prstGeom prst="rect">
            <a:avLst/>
          </a:prstGeom>
        </p:spPr>
      </p:pic>
      <p:sp>
        <p:nvSpPr>
          <p:cNvPr id="15" name="Oval Callout 2">
            <a:extLst>
              <a:ext uri="{FF2B5EF4-FFF2-40B4-BE49-F238E27FC236}">
                <a16:creationId xmlns:a16="http://schemas.microsoft.com/office/drawing/2014/main" id="{EF650E97-9233-49F8-A35B-7A1D3333CF00}"/>
              </a:ext>
            </a:extLst>
          </p:cNvPr>
          <p:cNvSpPr/>
          <p:nvPr/>
        </p:nvSpPr>
        <p:spPr>
          <a:xfrm>
            <a:off x="4384858" y="604434"/>
            <a:ext cx="4278695" cy="2231756"/>
          </a:xfrm>
          <a:prstGeom prst="wedgeEllipseCallout">
            <a:avLst>
              <a:gd name="adj1" fmla="val -68449"/>
              <a:gd name="adj2" fmla="val 5890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Century Gothic" panose="020B0502020202020204" pitchFamily="34" charset="0"/>
              </a:rPr>
              <a:t>double up!</a:t>
            </a:r>
          </a:p>
        </p:txBody>
      </p:sp>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27763" r="32987"/>
          <a:stretch/>
        </p:blipFill>
        <p:spPr>
          <a:xfrm>
            <a:off x="7680816" y="671924"/>
            <a:ext cx="4280134" cy="6140119"/>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72584">
            <a:off x="8417222" y="407466"/>
            <a:ext cx="4058791" cy="2285411"/>
          </a:xfrm>
          <a:prstGeom prst="rect">
            <a:avLst/>
          </a:prstGeom>
        </p:spPr>
      </p:pic>
      <p:sp>
        <p:nvSpPr>
          <p:cNvPr id="13" name="Oval 12">
            <a:extLst>
              <a:ext uri="{FF2B5EF4-FFF2-40B4-BE49-F238E27FC236}">
                <a16:creationId xmlns:a16="http://schemas.microsoft.com/office/drawing/2014/main" id="{F6DB1004-44F8-4053-9446-2AEF7AF2A479}"/>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id="{6A126D79-6FCD-41EF-9583-E17E2EC15C8F}"/>
              </a:ext>
            </a:extLst>
          </p:cNvPr>
          <p:cNvPicPr>
            <a:picLocks noChangeAspect="1"/>
          </p:cNvPicPr>
          <p:nvPr/>
        </p:nvPicPr>
        <p:blipFill rotWithShape="1">
          <a:blip r:embed="rId6">
            <a:extLst>
              <a:ext uri="{28A0092B-C50C-407E-A947-70E740481C1C}">
                <a14:useLocalDpi xmlns:a14="http://schemas.microsoft.com/office/drawing/2010/main" val="0"/>
              </a:ext>
            </a:extLst>
          </a:blip>
          <a:srcRect r="24447" b="9302"/>
          <a:stretch/>
        </p:blipFill>
        <p:spPr>
          <a:xfrm>
            <a:off x="-1978067" y="2292294"/>
            <a:ext cx="6485654" cy="4378367"/>
          </a:xfrm>
          <a:prstGeom prst="rect">
            <a:avLst/>
          </a:prstGeom>
        </p:spPr>
      </p:pic>
      <p:pic>
        <p:nvPicPr>
          <p:cNvPr id="20" name="Picture 19">
            <a:extLst>
              <a:ext uri="{FF2B5EF4-FFF2-40B4-BE49-F238E27FC236}">
                <a16:creationId xmlns:a16="http://schemas.microsoft.com/office/drawing/2014/main" id="{CF9D9130-7E88-4A51-B536-696A570B97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588" y="1864067"/>
            <a:ext cx="4540429" cy="2553324"/>
          </a:xfrm>
          <a:prstGeom prst="rect">
            <a:avLst/>
          </a:prstGeom>
        </p:spPr>
      </p:pic>
      <p:pic>
        <p:nvPicPr>
          <p:cNvPr id="22" name="Picture 21">
            <a:extLst>
              <a:ext uri="{FF2B5EF4-FFF2-40B4-BE49-F238E27FC236}">
                <a16:creationId xmlns:a16="http://schemas.microsoft.com/office/drawing/2014/main" id="{32C28CB5-AACE-40FD-B9EA-17E481EEF8B2}"/>
              </a:ext>
            </a:extLst>
          </p:cNvPr>
          <p:cNvPicPr>
            <a:picLocks noChangeAspect="1"/>
          </p:cNvPicPr>
          <p:nvPr/>
        </p:nvPicPr>
        <p:blipFill rotWithShape="1">
          <a:blip r:embed="rId6">
            <a:extLst>
              <a:ext uri="{28A0092B-C50C-407E-A947-70E740481C1C}">
                <a14:useLocalDpi xmlns:a14="http://schemas.microsoft.com/office/drawing/2010/main" val="0"/>
              </a:ext>
            </a:extLst>
          </a:blip>
          <a:srcRect r="24447" b="9302"/>
          <a:stretch/>
        </p:blipFill>
        <p:spPr>
          <a:xfrm>
            <a:off x="1909843" y="2292294"/>
            <a:ext cx="6485654" cy="4378367"/>
          </a:xfrm>
          <a:prstGeom prst="rect">
            <a:avLst/>
          </a:prstGeom>
        </p:spPr>
      </p:pic>
      <p:pic>
        <p:nvPicPr>
          <p:cNvPr id="23" name="Picture 22">
            <a:extLst>
              <a:ext uri="{FF2B5EF4-FFF2-40B4-BE49-F238E27FC236}">
                <a16:creationId xmlns:a16="http://schemas.microsoft.com/office/drawing/2014/main" id="{379BA88F-2574-455A-A0BB-1C01ED1300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9498" y="1864067"/>
            <a:ext cx="4540429" cy="2553324"/>
          </a:xfrm>
          <a:prstGeom prst="rect">
            <a:avLst/>
          </a:prstGeom>
        </p:spPr>
      </p:pic>
      <p:sp>
        <p:nvSpPr>
          <p:cNvPr id="25" name="Rectangle 24">
            <a:extLst>
              <a:ext uri="{FF2B5EF4-FFF2-40B4-BE49-F238E27FC236}">
                <a16:creationId xmlns:a16="http://schemas.microsoft.com/office/drawing/2014/main" id="{C92F1DC1-8337-4380-8BEA-81A49B5F03FF}"/>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37320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44" presetClass="path" presetSubtype="0" accel="50000" decel="50000" fill="hold" nodeType="withEffect">
                                  <p:stCondLst>
                                    <p:cond delay="250"/>
                                  </p:stCondLst>
                                  <p:childTnLst>
                                    <p:animMotion origin="layout" path="M 3.75E-6 -2.22222E-6 L -0.06159 -0.17523 C -0.07305 -0.21458 -0.09805 -0.24861 -0.12526 -0.2794 C -0.1573 -0.31389 -0.18555 -0.33611 -0.20938 -0.33541 L -0.31875 -0.35347 " pathEditMode="relative" rAng="1860000" ptsTypes="AAAAA">
                                      <p:cBhvr>
                                        <p:cTn id="14" dur="2000" fill="hold"/>
                                        <p:tgtEl>
                                          <p:spTgt spid="22"/>
                                        </p:tgtEl>
                                        <p:attrNameLst>
                                          <p:attrName>ppt_x</p:attrName>
                                          <p:attrName>ppt_y</p:attrName>
                                        </p:attrNameLst>
                                      </p:cBhvr>
                                      <p:rCtr x="-14297" y="-22569"/>
                                    </p:animMotion>
                                  </p:childTnLst>
                                </p:cTn>
                              </p:par>
                              <p:par>
                                <p:cTn id="15" presetID="44" presetClass="path" presetSubtype="0" accel="50000" decel="50000" fill="hold" nodeType="withEffect">
                                  <p:stCondLst>
                                    <p:cond delay="250"/>
                                  </p:stCondLst>
                                  <p:childTnLst>
                                    <p:animMotion origin="layout" path="M -0.00013 -3.7037E-7 L -0.06067 -0.17477 C -0.07317 -0.21296 -0.09817 -0.24722 -0.12644 -0.27755 C -0.15795 -0.30972 -0.18555 -0.33634 -0.20886 -0.33542 L -0.3181 -0.35185 " pathEditMode="relative" rAng="1860000" ptsTypes="AAAAA">
                                      <p:cBhvr>
                                        <p:cTn id="16" dur="2000" fill="hold"/>
                                        <p:tgtEl>
                                          <p:spTgt spid="23"/>
                                        </p:tgtEl>
                                        <p:attrNameLst>
                                          <p:attrName>ppt_x</p:attrName>
                                          <p:attrName>ppt_y</p:attrName>
                                        </p:attrNameLst>
                                      </p:cBhvr>
                                      <p:rCtr x="-14284" y="-22384"/>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38" y="486556"/>
            <a:ext cx="3131820" cy="1821324"/>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06" y="323881"/>
            <a:ext cx="1656488" cy="963338"/>
          </a:xfrm>
          <a:prstGeom prst="rect">
            <a:avLst/>
          </a:prstGeom>
        </p:spPr>
      </p:pic>
      <p:grpSp>
        <p:nvGrpSpPr>
          <p:cNvPr id="4" name="Group 3"/>
          <p:cNvGrpSpPr/>
          <p:nvPr/>
        </p:nvGrpSpPr>
        <p:grpSpPr>
          <a:xfrm>
            <a:off x="7437795" y="3657599"/>
            <a:ext cx="4190002" cy="2987040"/>
            <a:chOff x="4907860" y="-609600"/>
            <a:chExt cx="10475004" cy="7467600"/>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7860" y="-338372"/>
              <a:ext cx="10475004" cy="7196372"/>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72584">
              <a:off x="8528639" y="-609600"/>
              <a:ext cx="3865712" cy="2655760"/>
            </a:xfrm>
            <a:prstGeom prst="rect">
              <a:avLst/>
            </a:prstGeom>
          </p:spPr>
        </p:pic>
      </p:grpSp>
      <p:grpSp>
        <p:nvGrpSpPr>
          <p:cNvPr id="14" name="Group 13"/>
          <p:cNvGrpSpPr/>
          <p:nvPr/>
        </p:nvGrpSpPr>
        <p:grpSpPr>
          <a:xfrm>
            <a:off x="7966885" y="161206"/>
            <a:ext cx="3131820" cy="1983999"/>
            <a:chOff x="1803845" y="4316665"/>
            <a:chExt cx="4292155" cy="2629978"/>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845" y="4532306"/>
              <a:ext cx="4292155" cy="2414337"/>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8952" y="4316665"/>
              <a:ext cx="2270215" cy="1276996"/>
            </a:xfrm>
            <a:prstGeom prst="rect">
              <a:avLst/>
            </a:prstGeom>
          </p:spPr>
        </p:pic>
      </p:grpSp>
      <p:grpSp>
        <p:nvGrpSpPr>
          <p:cNvPr id="31" name="Group 30"/>
          <p:cNvGrpSpPr/>
          <p:nvPr/>
        </p:nvGrpSpPr>
        <p:grpSpPr>
          <a:xfrm>
            <a:off x="8173389" y="2030091"/>
            <a:ext cx="2740343" cy="1735999"/>
            <a:chOff x="392858" y="4326008"/>
            <a:chExt cx="3914775" cy="2479999"/>
          </a:xfrm>
        </p:grpSpPr>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858" y="4603946"/>
              <a:ext cx="3914775" cy="2202061"/>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6979" y="4326008"/>
              <a:ext cx="2270215" cy="1276996"/>
            </a:xfrm>
            <a:prstGeom prst="rect">
              <a:avLst/>
            </a:prstGeom>
          </p:spPr>
        </p:pic>
      </p:grpSp>
      <p:grpSp>
        <p:nvGrpSpPr>
          <p:cNvPr id="34" name="Group 33"/>
          <p:cNvGrpSpPr/>
          <p:nvPr/>
        </p:nvGrpSpPr>
        <p:grpSpPr>
          <a:xfrm>
            <a:off x="129730" y="2601792"/>
            <a:ext cx="1921906" cy="1295049"/>
            <a:chOff x="-612530" y="5007929"/>
            <a:chExt cx="2745579" cy="1850071"/>
          </a:xfrm>
        </p:grpSpPr>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530" y="5313612"/>
              <a:ext cx="2745579" cy="1544388"/>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280" y="5007929"/>
              <a:ext cx="2270215" cy="1276996"/>
            </a:xfrm>
            <a:prstGeom prst="rect">
              <a:avLst/>
            </a:prstGeom>
          </p:spPr>
        </p:pic>
      </p:grpSp>
      <p:grpSp>
        <p:nvGrpSpPr>
          <p:cNvPr id="37" name="Group 36"/>
          <p:cNvGrpSpPr/>
          <p:nvPr/>
        </p:nvGrpSpPr>
        <p:grpSpPr>
          <a:xfrm>
            <a:off x="-279488" y="4706209"/>
            <a:ext cx="2740343" cy="1735999"/>
            <a:chOff x="392858" y="4326008"/>
            <a:chExt cx="3914775" cy="2479999"/>
          </a:xfrm>
        </p:grpSpPr>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858" y="4603946"/>
              <a:ext cx="3914775" cy="2202061"/>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6979" y="4326008"/>
              <a:ext cx="2270215" cy="1276996"/>
            </a:xfrm>
            <a:prstGeom prst="rect">
              <a:avLst/>
            </a:prstGeom>
          </p:spPr>
        </p:pic>
      </p:grpSp>
      <p:cxnSp>
        <p:nvCxnSpPr>
          <p:cNvPr id="6" name="Straight Arrow Connector 5"/>
          <p:cNvCxnSpPr/>
          <p:nvPr/>
        </p:nvCxnSpPr>
        <p:spPr>
          <a:xfrm>
            <a:off x="2031794" y="1397218"/>
            <a:ext cx="6422497" cy="380814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845603" y="3110065"/>
            <a:ext cx="6840266" cy="2706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913424" y="1145683"/>
            <a:ext cx="6540867" cy="44627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79964" y="323881"/>
            <a:ext cx="4758913" cy="707886"/>
          </a:xfrm>
          <a:prstGeom prst="rect">
            <a:avLst/>
          </a:prstGeom>
          <a:noFill/>
        </p:spPr>
        <p:txBody>
          <a:bodyPr wrap="square" rtlCol="0">
            <a:spAutoFit/>
          </a:bodyPr>
          <a:lstStyle/>
          <a:p>
            <a:pPr algn="ctr"/>
            <a:r>
              <a:rPr lang="en-GB" sz="4000" dirty="0">
                <a:latin typeface="Century Gothic" panose="020B0502020202020204" pitchFamily="34" charset="0"/>
              </a:rPr>
              <a:t>doubled up is</a:t>
            </a:r>
          </a:p>
        </p:txBody>
      </p:sp>
      <p:sp>
        <p:nvSpPr>
          <p:cNvPr id="25" name="Rectangle 24">
            <a:extLst>
              <a:ext uri="{FF2B5EF4-FFF2-40B4-BE49-F238E27FC236}">
                <a16:creationId xmlns:a16="http://schemas.microsoft.com/office/drawing/2014/main" id="{BC8AC809-1C32-429D-B7EC-349EA234E2E4}"/>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 name="Rectangle 2">
            <a:extLst>
              <a:ext uri="{FF2B5EF4-FFF2-40B4-BE49-F238E27FC236}">
                <a16:creationId xmlns:a16="http://schemas.microsoft.com/office/drawing/2014/main" id="{BE4A36EC-97E6-4DB5-9DBA-983BCCC17895}"/>
              </a:ext>
            </a:extLst>
          </p:cNvPr>
          <p:cNvSpPr/>
          <p:nvPr/>
        </p:nvSpPr>
        <p:spPr>
          <a:xfrm>
            <a:off x="10443143" y="2818765"/>
            <a:ext cx="1600118" cy="369332"/>
          </a:xfrm>
          <a:prstGeom prst="rect">
            <a:avLst/>
          </a:prstGeom>
        </p:spPr>
        <p:txBody>
          <a:bodyPr wrap="none">
            <a:spAutoFit/>
          </a:bodyPr>
          <a:lstStyle/>
          <a:p>
            <a:pPr algn="ctr" defTabSz="938213"/>
            <a:r>
              <a:rPr lang="en-GB" dirty="0">
                <a:latin typeface="Century Gothic" panose="020B0502020202020204" pitchFamily="34" charset="0"/>
              </a:rPr>
              <a:t>Click on Two</a:t>
            </a:r>
          </a:p>
        </p:txBody>
      </p:sp>
      <p:sp>
        <p:nvSpPr>
          <p:cNvPr id="42" name="Rectangle 41">
            <a:extLst>
              <a:ext uri="{FF2B5EF4-FFF2-40B4-BE49-F238E27FC236}">
                <a16:creationId xmlns:a16="http://schemas.microsoft.com/office/drawing/2014/main" id="{8784451E-CCA4-4F44-BA83-9535432652BE}"/>
              </a:ext>
            </a:extLst>
          </p:cNvPr>
          <p:cNvSpPr/>
          <p:nvPr/>
        </p:nvSpPr>
        <p:spPr>
          <a:xfrm>
            <a:off x="10355939" y="1159210"/>
            <a:ext cx="1641796" cy="369332"/>
          </a:xfrm>
          <a:prstGeom prst="rect">
            <a:avLst/>
          </a:prstGeom>
        </p:spPr>
        <p:txBody>
          <a:bodyPr wrap="none">
            <a:spAutoFit/>
          </a:bodyPr>
          <a:lstStyle/>
          <a:p>
            <a:pPr algn="ctr" defTabSz="938213"/>
            <a:r>
              <a:rPr lang="en-GB" dirty="0">
                <a:latin typeface="Century Gothic" panose="020B0502020202020204" pitchFamily="34" charset="0"/>
              </a:rPr>
              <a:t>Click on Four</a:t>
            </a:r>
          </a:p>
        </p:txBody>
      </p:sp>
      <p:sp>
        <p:nvSpPr>
          <p:cNvPr id="43" name="Rectangle 42">
            <a:extLst>
              <a:ext uri="{FF2B5EF4-FFF2-40B4-BE49-F238E27FC236}">
                <a16:creationId xmlns:a16="http://schemas.microsoft.com/office/drawing/2014/main" id="{5E56B6AD-3E44-4750-A18A-2F1F8B30663C}"/>
              </a:ext>
            </a:extLst>
          </p:cNvPr>
          <p:cNvSpPr/>
          <p:nvPr/>
        </p:nvSpPr>
        <p:spPr>
          <a:xfrm>
            <a:off x="10389443" y="5239080"/>
            <a:ext cx="1707520" cy="369332"/>
          </a:xfrm>
          <a:prstGeom prst="rect">
            <a:avLst/>
          </a:prstGeom>
        </p:spPr>
        <p:txBody>
          <a:bodyPr wrap="none">
            <a:spAutoFit/>
          </a:bodyPr>
          <a:lstStyle/>
          <a:p>
            <a:pPr algn="ctr" defTabSz="938213"/>
            <a:r>
              <a:rPr lang="en-GB" dirty="0">
                <a:latin typeface="Century Gothic" panose="020B0502020202020204" pitchFamily="34" charset="0"/>
              </a:rPr>
              <a:t>Click on Eight</a:t>
            </a:r>
          </a:p>
        </p:txBody>
      </p:sp>
    </p:spTree>
    <p:extLst>
      <p:ext uri="{BB962C8B-B14F-4D97-AF65-F5344CB8AC3E}">
        <p14:creationId xmlns:p14="http://schemas.microsoft.com/office/powerpoint/2010/main" val="6896828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28260"/>
            <a:ext cx="10771275" cy="5352217"/>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Make butterflies and stick dots or craft pom-poms in ones, twos and fours on each wing. Encourage the children to think about where to place the dots/pom-poms.</a:t>
            </a:r>
          </a:p>
          <a:p>
            <a:pPr>
              <a:lnSpc>
                <a:spcPct val="100000"/>
              </a:lnSpc>
              <a:spcBef>
                <a:spcPts val="0"/>
              </a:spcBef>
            </a:pPr>
            <a:r>
              <a:rPr lang="en-GB" sz="2400" b="1" dirty="0">
                <a:latin typeface="Myriad Pro"/>
              </a:rPr>
              <a:t>Active Learning</a:t>
            </a:r>
          </a:p>
          <a:p>
            <a:pPr>
              <a:lnSpc>
                <a:spcPct val="100000"/>
              </a:lnSpc>
              <a:spcBef>
                <a:spcPts val="0"/>
              </a:spcBef>
            </a:pPr>
            <a:r>
              <a:rPr lang="en-GB" sz="2400" dirty="0">
                <a:latin typeface="Myriad Pro"/>
              </a:rPr>
              <a:t>Notice how children choose to use doubling in their play, e.g. if another child comes to join them when they are playing alone.</a:t>
            </a:r>
          </a:p>
          <a:p>
            <a:pPr>
              <a:lnSpc>
                <a:spcPct val="100000"/>
              </a:lnSpc>
              <a:spcBef>
                <a:spcPts val="0"/>
              </a:spcBef>
            </a:pPr>
            <a:r>
              <a:rPr lang="en-GB" sz="2400" b="1" dirty="0">
                <a:latin typeface="Myriad Pro"/>
              </a:rPr>
              <a:t>Creating and Thinking Critically</a:t>
            </a:r>
          </a:p>
          <a:p>
            <a:pPr>
              <a:lnSpc>
                <a:spcPct val="100000"/>
              </a:lnSpc>
              <a:spcBef>
                <a:spcPts val="0"/>
              </a:spcBef>
            </a:pPr>
            <a:r>
              <a:rPr lang="en-GB" sz="2400" dirty="0">
                <a:latin typeface="Myriad Pro"/>
              </a:rPr>
              <a:t>Using a six-faced dice labelled with the dice patterns for 1, 2 and 4 (each number appears twice), encourage the children to make up a game that involves finding doubles when rolling the dice. Provide equipment and resources such as empty number tracks, empty 10 x 10 grids, empty jars and craft pom-poms or counters. Notice the language that the children use when designing and playing the game.</a:t>
            </a:r>
          </a:p>
          <a:p>
            <a:pPr>
              <a:lnSpc>
                <a:spcPct val="100000"/>
              </a:lnSpc>
              <a:spcBef>
                <a:spcPts val="1800"/>
              </a:spcBef>
            </a:pPr>
            <a:endParaRPr lang="en-GB" sz="2400" b="1" dirty="0">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sky&#10;&#10;Description generated with very high confidence">
            <a:extLst>
              <a:ext uri="{FF2B5EF4-FFF2-40B4-BE49-F238E27FC236}">
                <a16:creationId xmlns:a16="http://schemas.microsoft.com/office/drawing/2014/main" id="{C01BCE8D-FD2C-40F2-93A8-119BB787E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7" name="Oval 16">
            <a:extLst>
              <a:ext uri="{FF2B5EF4-FFF2-40B4-BE49-F238E27FC236}">
                <a16:creationId xmlns:a16="http://schemas.microsoft.com/office/drawing/2014/main" id="{C5FD094E-F5D4-46BC-B5B2-62BED6318B49}"/>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F74F7258-032E-4F47-B280-B1D5F7BEC649}"/>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0972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0" name="Group 49"/>
          <p:cNvGrpSpPr/>
          <p:nvPr/>
        </p:nvGrpSpPr>
        <p:grpSpPr>
          <a:xfrm>
            <a:off x="6575446" y="1811399"/>
            <a:ext cx="7829550" cy="4959998"/>
            <a:chOff x="392858" y="4326008"/>
            <a:chExt cx="3914775" cy="2479999"/>
          </a:xfrm>
        </p:grpSpPr>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858" y="4603946"/>
              <a:ext cx="3914775" cy="2202061"/>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6979" y="4326008"/>
              <a:ext cx="2270215" cy="1276996"/>
            </a:xfrm>
            <a:prstGeom prst="rect">
              <a:avLst/>
            </a:prstGeom>
          </p:spPr>
        </p:pic>
      </p:grpSp>
      <p:pic>
        <p:nvPicPr>
          <p:cNvPr id="7" name="Picture 6"/>
          <p:cNvPicPr>
            <a:picLocks noChangeAspect="1"/>
          </p:cNvPicPr>
          <p:nvPr/>
        </p:nvPicPr>
        <p:blipFill>
          <a:blip r:embed="rId6"/>
          <a:stretch>
            <a:fillRect/>
          </a:stretch>
        </p:blipFill>
        <p:spPr>
          <a:xfrm>
            <a:off x="258776" y="2691997"/>
            <a:ext cx="8248603" cy="2786113"/>
          </a:xfrm>
          <a:prstGeom prst="rect">
            <a:avLst/>
          </a:prstGeom>
        </p:spPr>
      </p:pic>
      <p:grpSp>
        <p:nvGrpSpPr>
          <p:cNvPr id="53" name="Group 52"/>
          <p:cNvGrpSpPr/>
          <p:nvPr/>
        </p:nvGrpSpPr>
        <p:grpSpPr>
          <a:xfrm>
            <a:off x="2379206" y="1953839"/>
            <a:ext cx="3605884" cy="2337559"/>
            <a:chOff x="392858" y="4326008"/>
            <a:chExt cx="3914775" cy="2479999"/>
          </a:xfrm>
        </p:grpSpPr>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858" y="4603946"/>
              <a:ext cx="3914775" cy="2202061"/>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6979" y="4326008"/>
              <a:ext cx="2270215" cy="1276996"/>
            </a:xfrm>
            <a:prstGeom prst="rect">
              <a:avLst/>
            </a:prstGeom>
          </p:spPr>
        </p:pic>
      </p:grpSp>
      <p:grpSp>
        <p:nvGrpSpPr>
          <p:cNvPr id="36" name="Group 35"/>
          <p:cNvGrpSpPr/>
          <p:nvPr/>
        </p:nvGrpSpPr>
        <p:grpSpPr>
          <a:xfrm>
            <a:off x="1332412" y="3961192"/>
            <a:ext cx="1921905" cy="1295050"/>
            <a:chOff x="-612530" y="5007929"/>
            <a:chExt cx="2745579" cy="1850071"/>
          </a:xfrm>
        </p:grpSpPr>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530" y="5313612"/>
              <a:ext cx="2745579" cy="1544388"/>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2280" y="5007929"/>
              <a:ext cx="2270215" cy="1276996"/>
            </a:xfrm>
            <a:prstGeom prst="rect">
              <a:avLst/>
            </a:prstGeom>
          </p:spPr>
        </p:pic>
      </p:grpSp>
      <p:grpSp>
        <p:nvGrpSpPr>
          <p:cNvPr id="39" name="Group 38"/>
          <p:cNvGrpSpPr/>
          <p:nvPr/>
        </p:nvGrpSpPr>
        <p:grpSpPr>
          <a:xfrm>
            <a:off x="5377556" y="3921506"/>
            <a:ext cx="1921905" cy="1295050"/>
            <a:chOff x="-612530" y="5007929"/>
            <a:chExt cx="2745579" cy="1850071"/>
          </a:xfrm>
        </p:grpSpPr>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530" y="5313612"/>
              <a:ext cx="2745579" cy="1544388"/>
            </a:xfrm>
            <a:prstGeom prst="rect">
              <a:avLst/>
            </a:prstGeom>
          </p:spPr>
        </p:pic>
        <p:pic>
          <p:nvPicPr>
            <p:cNvPr id="41" name="Picture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2280" y="5007929"/>
              <a:ext cx="2270215" cy="1276996"/>
            </a:xfrm>
            <a:prstGeom prst="rect">
              <a:avLst/>
            </a:prstGeom>
          </p:spPr>
        </p:pic>
      </p:grpSp>
      <p:pic>
        <p:nvPicPr>
          <p:cNvPr id="56" name="Picture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51646" y="4248587"/>
            <a:ext cx="169805" cy="953400"/>
          </a:xfrm>
          <a:prstGeom prst="rect">
            <a:avLst/>
          </a:prstGeom>
        </p:spPr>
      </p:pic>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303" y="4212996"/>
            <a:ext cx="169805" cy="953400"/>
          </a:xfrm>
          <a:prstGeom prst="rect">
            <a:avLst/>
          </a:prstGeom>
        </p:spPr>
      </p:pic>
      <p:pic>
        <p:nvPicPr>
          <p:cNvPr id="58" name="Picture 5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61393" y="2865266"/>
            <a:ext cx="594761" cy="953481"/>
          </a:xfrm>
          <a:prstGeom prst="rect">
            <a:avLst/>
          </a:prstGeom>
        </p:spPr>
      </p:pic>
      <p:sp>
        <p:nvSpPr>
          <p:cNvPr id="60" name="Rectangle 59"/>
          <p:cNvSpPr/>
          <p:nvPr/>
        </p:nvSpPr>
        <p:spPr>
          <a:xfrm>
            <a:off x="258776" y="301320"/>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Picture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65339" y="620526"/>
            <a:ext cx="604705" cy="716390"/>
          </a:xfrm>
          <a:prstGeom prst="rect">
            <a:avLst/>
          </a:prstGeom>
        </p:spPr>
      </p:pic>
      <p:pic>
        <p:nvPicPr>
          <p:cNvPr id="62" name="Picture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93712" y="598101"/>
            <a:ext cx="604705" cy="716390"/>
          </a:xfrm>
          <a:prstGeom prst="rect">
            <a:avLst/>
          </a:prstGeom>
        </p:spPr>
      </p:pic>
      <p:pic>
        <p:nvPicPr>
          <p:cNvPr id="63"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867" y="473776"/>
            <a:ext cx="594761" cy="953481"/>
          </a:xfrm>
          <a:prstGeom prst="rect">
            <a:avLst/>
          </a:prstGeom>
        </p:spPr>
      </p:pic>
      <p:pic>
        <p:nvPicPr>
          <p:cNvPr id="64" name="Picture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58291" y="484639"/>
            <a:ext cx="169805" cy="953400"/>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96057" y="490008"/>
            <a:ext cx="169805" cy="953400"/>
          </a:xfrm>
          <a:prstGeom prst="rect">
            <a:avLst/>
          </a:prstGeom>
        </p:spPr>
      </p:pic>
      <p:sp>
        <p:nvSpPr>
          <p:cNvPr id="66" name="Oval Callout 65"/>
          <p:cNvSpPr/>
          <p:nvPr/>
        </p:nvSpPr>
        <p:spPr>
          <a:xfrm>
            <a:off x="8422954" y="156492"/>
            <a:ext cx="3596011" cy="1909879"/>
          </a:xfrm>
          <a:prstGeom prst="wedgeEllipseCallout">
            <a:avLst>
              <a:gd name="adj1" fmla="val -4336"/>
              <a:gd name="adj2" fmla="val 7405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Century Gothic" panose="020B0502020202020204" pitchFamily="34" charset="0"/>
              </a:rPr>
              <a:t>Half of 2 is 1.</a:t>
            </a:r>
          </a:p>
        </p:txBody>
      </p:sp>
      <p:grpSp>
        <p:nvGrpSpPr>
          <p:cNvPr id="47" name="Group 46"/>
          <p:cNvGrpSpPr>
            <a:grpSpLocks noChangeAspect="1"/>
          </p:cNvGrpSpPr>
          <p:nvPr/>
        </p:nvGrpSpPr>
        <p:grpSpPr>
          <a:xfrm>
            <a:off x="-204689" y="3131272"/>
            <a:ext cx="5491158" cy="3700142"/>
            <a:chOff x="-612530" y="5007929"/>
            <a:chExt cx="2745579" cy="1850071"/>
          </a:xfrm>
        </p:grpSpPr>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2530" y="5313612"/>
              <a:ext cx="2745579" cy="1544388"/>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80" y="5007929"/>
              <a:ext cx="2270215" cy="1276996"/>
            </a:xfrm>
            <a:prstGeom prst="rect">
              <a:avLst/>
            </a:prstGeom>
          </p:spPr>
        </p:pic>
      </p:grpSp>
      <p:grpSp>
        <p:nvGrpSpPr>
          <p:cNvPr id="2" name="Group 1"/>
          <p:cNvGrpSpPr/>
          <p:nvPr/>
        </p:nvGrpSpPr>
        <p:grpSpPr>
          <a:xfrm>
            <a:off x="-235705" y="1845698"/>
            <a:ext cx="5491158" cy="3687954"/>
            <a:chOff x="-348742" y="1715834"/>
            <a:chExt cx="5491158" cy="3687954"/>
          </a:xfrm>
        </p:grpSpPr>
        <p:pic>
          <p:nvPicPr>
            <p:cNvPr id="45" name="Picture 4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8742" y="2315012"/>
              <a:ext cx="5491158" cy="3088776"/>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598" y="1715834"/>
              <a:ext cx="4540430" cy="2553992"/>
            </a:xfrm>
            <a:prstGeom prst="rect">
              <a:avLst/>
            </a:prstGeom>
          </p:spPr>
        </p:pic>
      </p:grpSp>
      <p:sp>
        <p:nvSpPr>
          <p:cNvPr id="34" name="Oval 33">
            <a:extLst>
              <a:ext uri="{FF2B5EF4-FFF2-40B4-BE49-F238E27FC236}">
                <a16:creationId xmlns:a16="http://schemas.microsoft.com/office/drawing/2014/main" id="{265417F5-B41F-483B-A2C0-8DC20C390275}"/>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3F324A51-89A7-4C28-88C7-A904082740C1}"/>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4125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6.25E-7 -0.00092 L 6.25E-7 -0.00069 C 0.00794 -0.00463 0.01588 -0.00879 0.02396 -0.01134 C 0.06419 -0.0243 0.02213 -0.01111 0.04974 -0.01921 C 0.0556 -0.02083 0.06133 -0.02315 0.06732 -0.0243 C 0.0737 -0.02546 0.08008 -0.02615 0.08646 -0.02662 C 0.08737 -0.02662 0.14935 -0.02569 0.1668 -0.02152 C 0.18776 -0.0169 0.17213 -0.01828 0.18776 -0.01134 C 0.19075 -0.00995 0.19414 -0.00972 0.1974 -0.00879 C 0.19948 -0.00717 0.20156 -0.00532 0.20378 -0.0037 C 0.21055 0.00116 0.21484 0.00232 0.22148 0.00926 C 0.22591 0.01389 0.22982 0.01991 0.23424 0.02477 C 0.2375 0.02801 0.24297 0.0338 0.24544 0.03773 C 0.26615 0.06806 0.25299 0.05324 0.26484 0.06574 C 0.26693 0.07269 0.26862 0.0801 0.27122 0.08658 L 0.27773 0.10209 C 0.27865 0.10973 0.27969 0.11736 0.28086 0.12523 C 0.28203 0.13241 0.28424 0.13866 0.28568 0.14584 C 0.28633 0.14931 0.28659 0.15278 0.28724 0.15602 C 0.2888 0.16389 0.29088 0.1713 0.29206 0.1794 C 0.29258 0.18264 0.29362 0.18611 0.29375 0.18959 C 0.29401 0.1956 0.29375 0.20162 0.29375 0.20787 L 0.29544 0.20787 L 0.29544 0.2081 " pathEditMode="relative" rAng="0" ptsTypes="AAAAAAAAAAAAAAAAAAAAAAAA">
                                      <p:cBhvr>
                                        <p:cTn id="12" dur="2000" fill="hold"/>
                                        <p:tgtEl>
                                          <p:spTgt spid="2"/>
                                        </p:tgtEl>
                                        <p:attrNameLst>
                                          <p:attrName>ppt_x</p:attrName>
                                          <p:attrName>ppt_y</p:attrName>
                                        </p:attrNameLst>
                                      </p:cBhvr>
                                      <p:rCtr x="14766" y="916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remove" nodeType="clickEffect">
                                  <p:stCondLst>
                                    <p:cond delay="0"/>
                                  </p:stCondLst>
                                  <p:childTnLst>
                                    <p:animMotion origin="layout" path="M 3.33333E-6 -4.44444E-6 L 3.33333E-6 0.00024 C -0.00326 -0.00856 -0.00638 -0.01713 -0.00964 -0.02569 C -0.0112 -0.02963 -0.0125 -0.03356 -0.01446 -0.03703 C -0.01576 -0.03935 -0.01771 -0.04074 -0.01927 -0.04259 C -0.02136 -0.04537 -0.02357 -0.04791 -0.02565 -0.05115 C -0.02891 -0.05648 -0.03112 -0.06458 -0.03516 -0.06828 C -0.03724 -0.07013 -0.03959 -0.07152 -0.04154 -0.07384 C -0.05261 -0.08611 -0.04336 -0.07963 -0.05274 -0.08518 C -0.05482 -0.08796 -0.05677 -0.0912 -0.05912 -0.09375 C -0.06602 -0.10115 -0.06719 -0.10138 -0.07344 -0.10509 C -0.08711 -0.12129 -0.06979 -0.10185 -0.08308 -0.11365 C -0.09545 -0.12453 -0.0806 -0.11481 -0.09258 -0.12199 C -0.11602 -0.14976 -0.09141 -0.12152 -0.1086 -0.13912 C -0.11641 -0.14699 -0.11055 -0.14305 -0.11966 -0.15324 C -0.12175 -0.15555 -0.12409 -0.15671 -0.12618 -0.15902 C -0.12839 -0.16134 -0.13047 -0.16435 -0.13256 -0.16736 C -0.13425 -0.17013 -0.13542 -0.17384 -0.13724 -0.17592 C -0.13972 -0.1787 -0.14258 -0.17963 -0.14532 -0.18171 C -0.14688 -0.18449 -0.14818 -0.18796 -0.15 -0.19004 C -0.17552 -0.21805 -0.15808 -0.19745 -0.17084 -0.20717 C -0.17292 -0.20879 -0.17513 -0.21064 -0.17722 -0.21273 C -0.17878 -0.21458 -0.18021 -0.21713 -0.1819 -0.21851 C -0.18503 -0.22083 -0.18854 -0.22152 -0.19154 -0.22407 C -0.19362 -0.22592 -0.19571 -0.22824 -0.19792 -0.22986 C -0.19948 -0.23101 -0.20118 -0.23125 -0.20274 -0.23263 C -0.20443 -0.23425 -0.20586 -0.23657 -0.20743 -0.23842 C -0.21302 -0.24398 -0.21328 -0.24375 -0.21862 -0.24675 C -0.22917 -0.25925 -0.21784 -0.24699 -0.22826 -0.25532 C -0.23256 -0.25879 -0.23672 -0.26296 -0.24102 -0.26666 C -0.2431 -0.26851 -0.24506 -0.27129 -0.2474 -0.27245 C -0.25065 -0.27384 -0.25534 -0.27546 -0.2586 -0.278 C -0.27019 -0.2868 -0.25951 -0.28125 -0.27136 -0.28657 C -0.28125 -0.29838 -0.27006 -0.2868 -0.28568 -0.29513 C -0.28789 -0.29629 -0.28985 -0.29907 -0.29206 -0.30069 C -0.29701 -0.30439 -0.30065 -0.30463 -0.30638 -0.30648 C -0.3224 -0.31782 -0.3086 -0.30972 -0.33672 -0.31481 C -0.36159 -0.31944 -0.31693 -0.31828 -0.36381 -0.3206 C -0.39675 -0.32222 -0.42982 -0.32245 -0.46276 -0.32338 C -0.47839 -0.33263 -0.46901 -0.32916 -0.49141 -0.32916 L -0.49141 -0.32893 " pathEditMode="relative" rAng="0" ptsTypes="AAAAAAAAAAAAAAAAAAAAAAAAAAAAAAAAAAAAAAAAA">
                                      <p:cBhvr>
                                        <p:cTn id="20" dur="2000" fill="hold"/>
                                        <p:tgtEl>
                                          <p:spTgt spid="50"/>
                                        </p:tgtEl>
                                        <p:attrNameLst>
                                          <p:attrName>ppt_x</p:attrName>
                                          <p:attrName>ppt_y</p:attrName>
                                        </p:attrNameLst>
                                      </p:cBhvr>
                                      <p:rCtr x="-24570" y="-16481"/>
                                    </p:animMotion>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50"/>
                                        </p:tgtEl>
                                        <p:attrNameLst>
                                          <p:attrName>style.visibility</p:attrName>
                                        </p:attrNameLst>
                                      </p:cBhvr>
                                      <p:to>
                                        <p:strVal val="hidden"/>
                                      </p:to>
                                    </p:se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5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71"/>
            <a:ext cx="12192000" cy="6858000"/>
          </a:xfrm>
          <a:prstGeom prst="rect">
            <a:avLst/>
          </a:prstGeom>
        </p:spPr>
      </p:pic>
      <p:grpSp>
        <p:nvGrpSpPr>
          <p:cNvPr id="71" name="Group 70"/>
          <p:cNvGrpSpPr>
            <a:grpSpLocks noChangeAspect="1"/>
          </p:cNvGrpSpPr>
          <p:nvPr/>
        </p:nvGrpSpPr>
        <p:grpSpPr>
          <a:xfrm>
            <a:off x="8044295" y="3263256"/>
            <a:ext cx="5712137" cy="3610879"/>
            <a:chOff x="1803845" y="4316665"/>
            <a:chExt cx="4292155" cy="2629978"/>
          </a:xfrm>
        </p:grpSpPr>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3845" y="4532306"/>
              <a:ext cx="4292155" cy="2414337"/>
            </a:xfrm>
            <a:prstGeom prst="rect">
              <a:avLst/>
            </a:prstGeom>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8952" y="4316665"/>
              <a:ext cx="2270215" cy="1276996"/>
            </a:xfrm>
            <a:prstGeom prst="rect">
              <a:avLst/>
            </a:prstGeom>
          </p:spPr>
        </p:pic>
      </p:grpSp>
      <p:pic>
        <p:nvPicPr>
          <p:cNvPr id="7" name="Picture 6"/>
          <p:cNvPicPr>
            <a:picLocks noChangeAspect="1"/>
          </p:cNvPicPr>
          <p:nvPr/>
        </p:nvPicPr>
        <p:blipFill>
          <a:blip r:embed="rId6"/>
          <a:stretch>
            <a:fillRect/>
          </a:stretch>
        </p:blipFill>
        <p:spPr>
          <a:xfrm>
            <a:off x="258776" y="2691997"/>
            <a:ext cx="8248603" cy="2786113"/>
          </a:xfrm>
          <a:prstGeom prst="rect">
            <a:avLst/>
          </a:prstGeom>
        </p:spPr>
      </p:pic>
      <p:grpSp>
        <p:nvGrpSpPr>
          <p:cNvPr id="53" name="Group 52"/>
          <p:cNvGrpSpPr>
            <a:grpSpLocks noChangeAspect="1"/>
          </p:cNvGrpSpPr>
          <p:nvPr/>
        </p:nvGrpSpPr>
        <p:grpSpPr>
          <a:xfrm>
            <a:off x="1339379" y="3976644"/>
            <a:ext cx="2163530" cy="1402535"/>
            <a:chOff x="392858" y="4326008"/>
            <a:chExt cx="3914775" cy="2479999"/>
          </a:xfrm>
        </p:grpSpPr>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858" y="4603946"/>
              <a:ext cx="3914775" cy="2202061"/>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6979" y="4326008"/>
              <a:ext cx="2270215" cy="1276996"/>
            </a:xfrm>
            <a:prstGeom prst="rect">
              <a:avLst/>
            </a:prstGeom>
          </p:spPr>
        </p:pic>
      </p:grpSp>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5805" y="4244371"/>
            <a:ext cx="594761" cy="953481"/>
          </a:xfrm>
          <a:prstGeom prst="rect">
            <a:avLst/>
          </a:prstGeom>
        </p:spPr>
      </p:pic>
      <p:grpSp>
        <p:nvGrpSpPr>
          <p:cNvPr id="50" name="Group 49"/>
          <p:cNvGrpSpPr>
            <a:grpSpLocks noChangeAspect="1"/>
          </p:cNvGrpSpPr>
          <p:nvPr/>
        </p:nvGrpSpPr>
        <p:grpSpPr>
          <a:xfrm>
            <a:off x="-728591" y="3353383"/>
            <a:ext cx="5480685" cy="3486747"/>
            <a:chOff x="392858" y="4315474"/>
            <a:chExt cx="3914775" cy="2490533"/>
          </a:xfrm>
        </p:grpSpPr>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858" y="4603946"/>
              <a:ext cx="3914775" cy="2202061"/>
            </a:xfrm>
            <a:prstGeom prst="rect">
              <a:avLst/>
            </a:prstGeom>
          </p:spPr>
        </p:pic>
        <p:pic>
          <p:nvPicPr>
            <p:cNvPr id="52" name="Picture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46979" y="4315474"/>
              <a:ext cx="2270215" cy="1276996"/>
            </a:xfrm>
            <a:prstGeom prst="rect">
              <a:avLst/>
            </a:prstGeom>
          </p:spPr>
        </p:pic>
      </p:grpSp>
      <p:sp>
        <p:nvSpPr>
          <p:cNvPr id="60" name="Rectangle 59"/>
          <p:cNvSpPr/>
          <p:nvPr/>
        </p:nvSpPr>
        <p:spPr>
          <a:xfrm>
            <a:off x="258776" y="301320"/>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Picture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65339" y="620526"/>
            <a:ext cx="604705" cy="716390"/>
          </a:xfrm>
          <a:prstGeom prst="rect">
            <a:avLst/>
          </a:prstGeom>
        </p:spPr>
      </p:pic>
      <p:pic>
        <p:nvPicPr>
          <p:cNvPr id="62" name="Picture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93712" y="598101"/>
            <a:ext cx="604705" cy="716390"/>
          </a:xfrm>
          <a:prstGeom prst="rect">
            <a:avLst/>
          </a:prstGeom>
        </p:spPr>
      </p:pic>
      <p:sp>
        <p:nvSpPr>
          <p:cNvPr id="66" name="Oval Callout 65"/>
          <p:cNvSpPr/>
          <p:nvPr/>
        </p:nvSpPr>
        <p:spPr>
          <a:xfrm>
            <a:off x="8422954" y="156492"/>
            <a:ext cx="3596011" cy="1909879"/>
          </a:xfrm>
          <a:prstGeom prst="wedgeEllipseCallout">
            <a:avLst>
              <a:gd name="adj1" fmla="val -4336"/>
              <a:gd name="adj2" fmla="val 7405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Century Gothic" panose="020B0502020202020204" pitchFamily="34" charset="0"/>
              </a:rPr>
              <a:t>Half of 4 is 2.</a:t>
            </a:r>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4497" y="477722"/>
            <a:ext cx="594761" cy="953481"/>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8820" y="477721"/>
            <a:ext cx="594761" cy="953481"/>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7425" y="4227679"/>
            <a:ext cx="594761" cy="953481"/>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93522" y="2864046"/>
            <a:ext cx="793820" cy="1072446"/>
          </a:xfrm>
          <a:prstGeom prst="rect">
            <a:avLst/>
          </a:prstGeom>
        </p:spPr>
      </p:pic>
      <p:grpSp>
        <p:nvGrpSpPr>
          <p:cNvPr id="44" name="Group 43"/>
          <p:cNvGrpSpPr>
            <a:grpSpLocks noChangeAspect="1"/>
          </p:cNvGrpSpPr>
          <p:nvPr/>
        </p:nvGrpSpPr>
        <p:grpSpPr>
          <a:xfrm>
            <a:off x="5443922" y="4002379"/>
            <a:ext cx="2163530" cy="1402535"/>
            <a:chOff x="392858" y="4326008"/>
            <a:chExt cx="3914775" cy="2479999"/>
          </a:xfrm>
        </p:grpSpPr>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858" y="4603946"/>
              <a:ext cx="3914775" cy="2202061"/>
            </a:xfrm>
            <a:prstGeom prst="rect">
              <a:avLst/>
            </a:prstGeom>
          </p:spPr>
        </p:pic>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6979" y="4326008"/>
              <a:ext cx="2270215" cy="1276996"/>
            </a:xfrm>
            <a:prstGeom prst="rect">
              <a:avLst/>
            </a:prstGeom>
          </p:spPr>
        </p:pic>
      </p:grpSp>
      <p:grpSp>
        <p:nvGrpSpPr>
          <p:cNvPr id="68" name="Group 67"/>
          <p:cNvGrpSpPr>
            <a:grpSpLocks noChangeAspect="1"/>
          </p:cNvGrpSpPr>
          <p:nvPr/>
        </p:nvGrpSpPr>
        <p:grpSpPr>
          <a:xfrm>
            <a:off x="128022" y="3368130"/>
            <a:ext cx="5480685" cy="3486749"/>
            <a:chOff x="392858" y="4336542"/>
            <a:chExt cx="3914775" cy="2490535"/>
          </a:xfrm>
        </p:grpSpPr>
        <p:pic>
          <p:nvPicPr>
            <p:cNvPr id="69" name="Picture 6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858" y="4625016"/>
              <a:ext cx="3914775" cy="2202061"/>
            </a:xfrm>
            <a:prstGeom prst="rect">
              <a:avLst/>
            </a:prstGeom>
          </p:spPr>
        </p:pic>
        <p:pic>
          <p:nvPicPr>
            <p:cNvPr id="70" name="Picture 6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46979" y="4336542"/>
              <a:ext cx="2270215" cy="1276996"/>
            </a:xfrm>
            <a:prstGeom prst="rect">
              <a:avLst/>
            </a:prstGeom>
          </p:spPr>
        </p:pic>
      </p:grpSp>
      <p:grpSp>
        <p:nvGrpSpPr>
          <p:cNvPr id="74" name="Group 73"/>
          <p:cNvGrpSpPr>
            <a:grpSpLocks noChangeAspect="1"/>
          </p:cNvGrpSpPr>
          <p:nvPr/>
        </p:nvGrpSpPr>
        <p:grpSpPr>
          <a:xfrm>
            <a:off x="3153203" y="2499472"/>
            <a:ext cx="2482479" cy="1569278"/>
            <a:chOff x="1803845" y="4316665"/>
            <a:chExt cx="4292155" cy="2629978"/>
          </a:xfrm>
        </p:grpSpPr>
        <p:pic>
          <p:nvPicPr>
            <p:cNvPr id="75" name="Picture 7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03845" y="4532306"/>
              <a:ext cx="4292155" cy="2414337"/>
            </a:xfrm>
            <a:prstGeom prst="rect">
              <a:avLst/>
            </a:prstGeom>
          </p:spPr>
        </p:pic>
        <p:pic>
          <p:nvPicPr>
            <p:cNvPr id="76" name="Picture 7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38952" y="4316665"/>
              <a:ext cx="2270215" cy="1276996"/>
            </a:xfrm>
            <a:prstGeom prst="rect">
              <a:avLst/>
            </a:prstGeom>
          </p:spPr>
        </p:pic>
      </p:grpSp>
      <p:pic>
        <p:nvPicPr>
          <p:cNvPr id="77" name="Picture 7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5565" y="442498"/>
            <a:ext cx="793820" cy="1072446"/>
          </a:xfrm>
          <a:prstGeom prst="rect">
            <a:avLst/>
          </a:prstGeom>
        </p:spPr>
      </p:pic>
      <p:sp>
        <p:nvSpPr>
          <p:cNvPr id="37" name="Oval 36">
            <a:extLst>
              <a:ext uri="{FF2B5EF4-FFF2-40B4-BE49-F238E27FC236}">
                <a16:creationId xmlns:a16="http://schemas.microsoft.com/office/drawing/2014/main" id="{B4D96548-367D-47BF-9EFE-E82B31068375}"/>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3FCA577C-766B-4758-B263-82927CA45056}"/>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30685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autoRev="1" fill="hold" nodeType="clickEffect">
                                  <p:stCondLst>
                                    <p:cond delay="0"/>
                                  </p:stCondLst>
                                  <p:childTnLst>
                                    <p:animMotion origin="layout" path="M 3.54167E-6 -3.7037E-7 L 3.54167E-6 0.00023 C 0.0039 -0.00486 0.00807 -0.00972 0.01198 -0.01505 C 0.01406 -0.01759 0.01601 -0.02083 0.0181 -0.02361 C 0.02682 -0.03472 0.02422 -0.03009 0.03385 -0.04074 C 0.05442 -0.06343 0.04375 -0.05602 0.05794 -0.06435 C 0.0608 -0.06806 0.06354 -0.07199 0.0664 -0.07523 C 0.06888 -0.07778 0.07656 -0.08426 0.07981 -0.08588 C 0.08177 -0.08704 0.08385 -0.08727 0.0858 -0.08796 C 0.08698 -0.08958 0.08802 -0.09143 0.08945 -0.09236 C 0.10455 -0.10255 0.08867 -0.08866 0.09909 -0.09676 C 0.10078 -0.09792 0.10234 -0.09954 0.1039 -0.10093 C 0.11067 -0.10625 0.10989 -0.10486 0.11731 -0.10949 C 0.11927 -0.11088 0.12122 -0.11273 0.1233 -0.11389 C 0.12565 -0.11505 0.12812 -0.11528 0.1306 -0.11597 C 0.13385 -0.11782 0.14323 -0.12361 0.14635 -0.12454 C 0.15065 -0.12593 0.1552 -0.12593 0.15963 -0.12662 L 0.2056 -0.12245 C 0.20807 -0.12222 0.21041 -0.12153 0.21289 -0.12037 C 0.21497 -0.11921 0.21679 -0.11713 0.21888 -0.11597 C 0.22161 -0.11435 0.22461 -0.11343 0.22734 -0.11181 C 0.22942 -0.11042 0.23125 -0.10833 0.23333 -0.10741 C 0.2358 -0.10625 0.23828 -0.10602 0.24062 -0.10532 C 0.24388 -0.10231 0.24726 -0.10023 0.25026 -0.09676 C 0.25156 -0.09514 0.25273 -0.09375 0.2539 -0.09236 C 0.2556 -0.09028 0.25703 -0.08773 0.25885 -0.08588 C 0.25989 -0.08472 0.26119 -0.08449 0.26237 -0.0838 C 0.26914 -0.06574 0.25859 -0.09259 0.27083 -0.06875 C 0.27356 -0.06343 0.2763 -0.05787 0.27812 -0.05162 C 0.2789 -0.04861 0.27981 -0.04583 0.2806 -0.04282 C 0.28164 -0.03889 0.28333 -0.03079 0.28424 -0.02569 C 0.28463 -0.02292 0.28502 -0.01991 0.28541 -0.01713 C 0.28802 0.00417 0.28776 -0.00255 0.28776 0.0088 L 0.28776 0.00903 " pathEditMode="relative" rAng="0" ptsTypes="AAAAAAAAAAAAAAAAAAAAAAAAAAAAAAAAAA">
                                      <p:cBhvr>
                                        <p:cTn id="12" dur="2000" fill="hold"/>
                                        <p:tgtEl>
                                          <p:spTgt spid="68"/>
                                        </p:tgtEl>
                                        <p:attrNameLst>
                                          <p:attrName>ppt_x</p:attrName>
                                          <p:attrName>ppt_y</p:attrName>
                                        </p:attrNameLst>
                                      </p:cBhvr>
                                      <p:rCtr x="14388" y="-588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remove" nodeType="clickEffect">
                                  <p:stCondLst>
                                    <p:cond delay="0"/>
                                  </p:stCondLst>
                                  <p:childTnLst>
                                    <p:animMotion origin="layout" path="M -0.00013 -0.00023 L -0.00013 0.00023 C -0.00312 -0.00764 -0.0069 -0.01481 -0.00911 -0.02292 C -0.01016 -0.02662 -0.01237 -0.03565 -0.01432 -0.03889 C -0.01536 -0.04097 -0.01693 -0.04167 -0.0181 -0.04352 C -0.01953 -0.0463 -0.02057 -0.05 -0.02174 -0.05278 L -0.03841 -0.08241 C -0.04102 -0.08704 -0.04401 -0.09074 -0.04609 -0.09606 C -0.05091 -0.1081 -0.05338 -0.1162 -0.06016 -0.12569 C -0.06328 -0.13032 -0.06706 -0.13287 -0.07018 -0.13727 C -0.07318 -0.1412 -0.07513 -0.14676 -0.07786 -0.15093 C -0.08034 -0.1544 -0.08307 -0.15648 -0.08568 -0.15995 C -0.10039 -0.17986 -0.08568 -0.16319 -0.10208 -0.18287 C -0.1056 -0.18681 -0.10898 -0.19051 -0.11237 -0.19421 C -0.11602 -0.19815 -0.12018 -0.20139 -0.12383 -0.20579 C -0.12786 -0.21042 -0.13112 -0.2169 -0.13516 -0.22176 C -0.13919 -0.22616 -0.14401 -0.22847 -0.14805 -0.23287 C -0.15208 -0.23773 -0.15521 -0.24468 -0.1595 -0.24884 C -0.16693 -0.25625 -0.17526 -0.25949 -0.18255 -0.26713 C -0.19388 -0.2794 -0.19479 -0.28194 -0.20664 -0.29005 C -0.21042 -0.29259 -0.21445 -0.29398 -0.2181 -0.29676 C -0.22161 -0.3 -0.22448 -0.30579 -0.22838 -0.30833 C -0.23203 -0.31111 -0.2362 -0.31088 -0.23984 -0.31273 C -0.24661 -0.31667 -0.25338 -0.32199 -0.26016 -0.32662 C -0.26354 -0.3287 -0.2668 -0.33171 -0.27031 -0.33333 C -0.27318 -0.33495 -0.27643 -0.33611 -0.2793 -0.33796 C -0.28229 -0.33981 -0.28516 -0.34306 -0.28828 -0.34468 C -0.28984 -0.3456 -0.30104 -0.34907 -0.30221 -0.34931 C -0.31354 -0.35231 -0.31185 -0.35185 -0.32513 -0.3537 L -0.36341 -0.35162 C -0.38724 -0.34931 -0.36654 -0.35093 -0.37995 -0.34722 C -0.38359 -0.34606 -0.3875 -0.34537 -0.39128 -0.34468 C -0.40039 -0.33657 -0.39232 -0.34282 -0.40404 -0.33796 C -0.4362 -0.32477 -0.39271 -0.34051 -0.4207 -0.33125 C -0.425 -0.32986 -0.42904 -0.32685 -0.43346 -0.32662 L -0.46419 -0.32431 L -0.47161 -0.32199 C -0.47461 -0.32106 -0.4776 -0.32083 -0.4806 -0.31968 C -0.48372 -0.31852 -0.48659 -0.31643 -0.48958 -0.31528 C -0.49297 -0.31343 -0.49635 -0.31204 -0.49974 -0.31065 C -0.50807 -0.30324 -0.50625 -0.3037 -0.51497 -0.29931 C -0.5168 -0.29838 -0.51836 -0.29699 -0.52005 -0.29676 C -0.52604 -0.2963 -0.53203 -0.29676 -0.53776 -0.29676 L -0.53776 -0.29653 " pathEditMode="relative" rAng="0" ptsTypes="AAAAAAAAAAAAAAAAAAAAAAAAAAAAAAAAAAAAAAAAAAAA">
                                      <p:cBhvr>
                                        <p:cTn id="20" dur="2000" fill="hold"/>
                                        <p:tgtEl>
                                          <p:spTgt spid="71"/>
                                        </p:tgtEl>
                                        <p:attrNameLst>
                                          <p:attrName>ppt_x</p:attrName>
                                          <p:attrName>ppt_y</p:attrName>
                                        </p:attrNameLst>
                                      </p:cBhvr>
                                      <p:rCtr x="-26875" y="-17662"/>
                                    </p:animMotion>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50"/>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6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1"/>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7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53"/>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4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7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71"/>
            <a:ext cx="12192000" cy="6858000"/>
          </a:xfrm>
          <a:prstGeom prst="rect">
            <a:avLst/>
          </a:prstGeom>
        </p:spPr>
      </p:pic>
      <p:grpSp>
        <p:nvGrpSpPr>
          <p:cNvPr id="47" name="Group 46"/>
          <p:cNvGrpSpPr>
            <a:grpSpLocks noChangeAspect="1"/>
          </p:cNvGrpSpPr>
          <p:nvPr/>
        </p:nvGrpSpPr>
        <p:grpSpPr>
          <a:xfrm>
            <a:off x="6617114" y="2156104"/>
            <a:ext cx="7557765" cy="4555077"/>
            <a:chOff x="5426364" y="3054540"/>
            <a:chExt cx="6615628" cy="3645928"/>
          </a:xfrm>
        </p:grpSpPr>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364" y="3294242"/>
              <a:ext cx="6615628" cy="3406226"/>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72584">
              <a:off x="7713115" y="3054540"/>
              <a:ext cx="2441442" cy="1373311"/>
            </a:xfrm>
            <a:prstGeom prst="rect">
              <a:avLst/>
            </a:prstGeom>
          </p:spPr>
        </p:pic>
      </p:grpSp>
      <p:pic>
        <p:nvPicPr>
          <p:cNvPr id="7" name="Picture 6"/>
          <p:cNvPicPr>
            <a:picLocks noChangeAspect="1"/>
          </p:cNvPicPr>
          <p:nvPr/>
        </p:nvPicPr>
        <p:blipFill>
          <a:blip r:embed="rId6"/>
          <a:stretch>
            <a:fillRect/>
          </a:stretch>
        </p:blipFill>
        <p:spPr>
          <a:xfrm>
            <a:off x="258776" y="2691997"/>
            <a:ext cx="8248603" cy="2786113"/>
          </a:xfrm>
          <a:prstGeom prst="rect">
            <a:avLst/>
          </a:prstGeom>
        </p:spPr>
      </p:pic>
      <p:sp>
        <p:nvSpPr>
          <p:cNvPr id="60" name="Rectangle 59"/>
          <p:cNvSpPr/>
          <p:nvPr/>
        </p:nvSpPr>
        <p:spPr>
          <a:xfrm>
            <a:off x="258776" y="301320"/>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5339" y="620526"/>
            <a:ext cx="604705" cy="716390"/>
          </a:xfrm>
          <a:prstGeom prst="rect">
            <a:avLst/>
          </a:prstGeom>
        </p:spPr>
      </p:pic>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3712" y="598101"/>
            <a:ext cx="604705" cy="716390"/>
          </a:xfrm>
          <a:prstGeom prst="rect">
            <a:avLst/>
          </a:prstGeom>
        </p:spPr>
      </p:pic>
      <p:sp>
        <p:nvSpPr>
          <p:cNvPr id="66" name="Oval Callout 65"/>
          <p:cNvSpPr/>
          <p:nvPr/>
        </p:nvSpPr>
        <p:spPr>
          <a:xfrm>
            <a:off x="7460590" y="149505"/>
            <a:ext cx="3596011" cy="1909879"/>
          </a:xfrm>
          <a:prstGeom prst="wedgeEllipseCallout">
            <a:avLst>
              <a:gd name="adj1" fmla="val -4336"/>
              <a:gd name="adj2" fmla="val 7405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Century Gothic" panose="020B0502020202020204" pitchFamily="34" charset="0"/>
              </a:rPr>
              <a:t>Half of 8 is 4.</a:t>
            </a: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5142" y="4230968"/>
            <a:ext cx="793820" cy="1072446"/>
          </a:xfrm>
          <a:prstGeom prst="rect">
            <a:avLst/>
          </a:prstGeom>
        </p:spPr>
      </p:pic>
      <p:grpSp>
        <p:nvGrpSpPr>
          <p:cNvPr id="71" name="Group 70"/>
          <p:cNvGrpSpPr>
            <a:grpSpLocks noChangeAspect="1"/>
          </p:cNvGrpSpPr>
          <p:nvPr/>
        </p:nvGrpSpPr>
        <p:grpSpPr>
          <a:xfrm>
            <a:off x="-887443" y="3478831"/>
            <a:ext cx="5712137" cy="3559592"/>
            <a:chOff x="1803845" y="4316665"/>
            <a:chExt cx="4292155" cy="2592623"/>
          </a:xfrm>
        </p:grpSpPr>
        <p:pic>
          <p:nvPicPr>
            <p:cNvPr id="72" name="Picture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3845" y="4569660"/>
              <a:ext cx="4292155" cy="2339628"/>
            </a:xfrm>
            <a:prstGeom prst="rect">
              <a:avLst/>
            </a:prstGeom>
          </p:spPr>
        </p:pic>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38952" y="4316665"/>
              <a:ext cx="2270215" cy="1276996"/>
            </a:xfrm>
            <a:prstGeom prst="rect">
              <a:avLst/>
            </a:prstGeom>
          </p:spPr>
        </p:pic>
      </p:grpSp>
      <p:grpSp>
        <p:nvGrpSpPr>
          <p:cNvPr id="74" name="Group 73"/>
          <p:cNvGrpSpPr>
            <a:grpSpLocks noChangeAspect="1"/>
          </p:cNvGrpSpPr>
          <p:nvPr/>
        </p:nvGrpSpPr>
        <p:grpSpPr>
          <a:xfrm>
            <a:off x="1057177" y="3936492"/>
            <a:ext cx="2482479" cy="1569278"/>
            <a:chOff x="1803845" y="4316665"/>
            <a:chExt cx="4292155" cy="2629978"/>
          </a:xfrm>
        </p:grpSpPr>
        <p:pic>
          <p:nvPicPr>
            <p:cNvPr id="75" name="Picture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03845" y="4532306"/>
              <a:ext cx="4292155" cy="2414337"/>
            </a:xfrm>
            <a:prstGeom prst="rect">
              <a:avLst/>
            </a:prstGeom>
          </p:spPr>
        </p:pic>
        <p:pic>
          <p:nvPicPr>
            <p:cNvPr id="76" name="Picture 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38952" y="4316665"/>
              <a:ext cx="2270215" cy="1276996"/>
            </a:xfrm>
            <a:prstGeom prst="rect">
              <a:avLst/>
            </a:prstGeom>
          </p:spPr>
        </p:pic>
      </p:grpSp>
      <p:pic>
        <p:nvPicPr>
          <p:cNvPr id="77" name="Picture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70968" y="418240"/>
            <a:ext cx="793820" cy="1072446"/>
          </a:xfrm>
          <a:prstGeom prst="rect">
            <a:avLst/>
          </a:prstGeom>
        </p:spPr>
      </p:pic>
      <p:grpSp>
        <p:nvGrpSpPr>
          <p:cNvPr id="36" name="Group 35"/>
          <p:cNvGrpSpPr>
            <a:grpSpLocks noChangeAspect="1"/>
          </p:cNvGrpSpPr>
          <p:nvPr/>
        </p:nvGrpSpPr>
        <p:grpSpPr>
          <a:xfrm>
            <a:off x="5075178" y="3908832"/>
            <a:ext cx="2482479" cy="1569278"/>
            <a:chOff x="1803845" y="4316665"/>
            <a:chExt cx="4292155" cy="2629978"/>
          </a:xfrm>
        </p:grpSpPr>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03845" y="4532306"/>
              <a:ext cx="4292155" cy="2414337"/>
            </a:xfrm>
            <a:prstGeom prst="rect">
              <a:avLst/>
            </a:prstGeom>
          </p:spPr>
        </p:pic>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38952" y="4316665"/>
              <a:ext cx="2270215" cy="1276996"/>
            </a:xfrm>
            <a:prstGeom prst="rect">
              <a:avLst/>
            </a:prstGeom>
          </p:spPr>
        </p:pic>
      </p:grpSp>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1506" y="4162238"/>
            <a:ext cx="793820" cy="1072446"/>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70595" y="418240"/>
            <a:ext cx="793820" cy="1072446"/>
          </a:xfrm>
          <a:prstGeom prst="rect">
            <a:avLst/>
          </a:prstGeom>
        </p:spPr>
      </p:pic>
      <p:grpSp>
        <p:nvGrpSpPr>
          <p:cNvPr id="41" name="Group 40"/>
          <p:cNvGrpSpPr>
            <a:grpSpLocks noChangeAspect="1"/>
          </p:cNvGrpSpPr>
          <p:nvPr/>
        </p:nvGrpSpPr>
        <p:grpSpPr>
          <a:xfrm>
            <a:off x="-889796" y="1839226"/>
            <a:ext cx="5712137" cy="3559592"/>
            <a:chOff x="1803845" y="4316665"/>
            <a:chExt cx="4292155" cy="2592623"/>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3845" y="4569660"/>
              <a:ext cx="4292155" cy="2339628"/>
            </a:xfrm>
            <a:prstGeom prst="rect">
              <a:avLst/>
            </a:prstGeom>
          </p:spPr>
        </p:pic>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38952" y="4316665"/>
              <a:ext cx="2270215" cy="1276996"/>
            </a:xfrm>
            <a:prstGeom prst="rect">
              <a:avLst/>
            </a:prstGeom>
          </p:spPr>
        </p:pic>
      </p:grpSp>
      <p:grpSp>
        <p:nvGrpSpPr>
          <p:cNvPr id="64" name="Group 63"/>
          <p:cNvGrpSpPr>
            <a:grpSpLocks noChangeAspect="1"/>
          </p:cNvGrpSpPr>
          <p:nvPr/>
        </p:nvGrpSpPr>
        <p:grpSpPr>
          <a:xfrm>
            <a:off x="2665977" y="1882174"/>
            <a:ext cx="3507174" cy="2147459"/>
            <a:chOff x="5426364" y="3147326"/>
            <a:chExt cx="6615628" cy="3420973"/>
          </a:xfrm>
        </p:grpSpPr>
        <p:pic>
          <p:nvPicPr>
            <p:cNvPr id="65" name="Picture 6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26364" y="3426410"/>
              <a:ext cx="6615628" cy="3141889"/>
            </a:xfrm>
            <a:prstGeom prst="rect">
              <a:avLst/>
            </a:prstGeom>
          </p:spPr>
        </p:pic>
        <p:pic>
          <p:nvPicPr>
            <p:cNvPr id="78" name="Picture 7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372584">
              <a:off x="7713115" y="3147326"/>
              <a:ext cx="2441442" cy="1373311"/>
            </a:xfrm>
            <a:prstGeom prst="rect">
              <a:avLst/>
            </a:prstGeom>
          </p:spPr>
        </p:pic>
      </p:grpSp>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8507" y="391430"/>
            <a:ext cx="652302" cy="1065370"/>
          </a:xfrm>
          <a:prstGeom prst="rect">
            <a:avLst/>
          </a:prstGeom>
        </p:spPr>
      </p:pic>
      <p:pic>
        <p:nvPicPr>
          <p:cNvPr id="79" name="Picture 7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46194" y="2804462"/>
            <a:ext cx="652302" cy="1065370"/>
          </a:xfrm>
          <a:prstGeom prst="rect">
            <a:avLst/>
          </a:prstGeom>
        </p:spPr>
      </p:pic>
      <p:sp>
        <p:nvSpPr>
          <p:cNvPr id="34" name="Oval 33">
            <a:extLst>
              <a:ext uri="{FF2B5EF4-FFF2-40B4-BE49-F238E27FC236}">
                <a16:creationId xmlns:a16="http://schemas.microsoft.com/office/drawing/2014/main" id="{77EA2E6E-166C-49DC-B0A1-8FB16B27F5F1}"/>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A15579A7-4AE4-440B-A2F1-24DA54DF4374}"/>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61313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autoRev="1" fill="hold" nodeType="clickEffect">
                                  <p:stCondLst>
                                    <p:cond delay="0"/>
                                  </p:stCondLst>
                                  <p:childTnLst>
                                    <p:animMotion origin="layout" path="M 2.08333E-6 2.22222E-6 L 2.08333E-6 0.00023 C 0.00286 -0.00301 0.00612 -0.00579 0.00898 -0.00926 C 0.01094 -0.01158 0.01172 -0.01505 0.0138 -0.0169 C 0.01575 -0.01945 0.01836 -0.02037 0.02057 -0.02246 C 0.02226 -0.02408 0.02344 -0.02709 0.02513 -0.02801 C 0.02864 -0.03033 0.03203 -0.03102 0.03568 -0.03195 C 0.04258 -0.03357 0.05651 -0.03542 0.05651 -0.03519 L 0.13724 -0.0338 C 0.14193 -0.03357 0.14674 -0.03357 0.15104 -0.03195 C 0.1556 -0.03033 0.1595 -0.02616 0.16406 -0.02454 C 0.1707 -0.0213 0.17812 -0.02107 0.18463 -0.0169 C 0.1875 -0.01505 0.19088 -0.01273 0.19375 -0.01134 C 0.19661 -0.01019 0.19948 -0.01019 0.20208 -0.00926 C 0.20547 -0.00834 0.20885 -0.00718 0.21237 -0.00556 C 0.21523 -0.00394 0.21862 -0.00162 0.22148 2.22222E-6 C 0.22409 0.00139 0.22682 0.00254 0.22969 0.00393 C 0.23281 0.00509 0.23594 0.00578 0.2388 0.00741 C 0.2414 0.00903 0.24336 0.01134 0.2457 0.01319 C 0.24765 0.01481 0.25 0.01528 0.25143 0.0169 C 0.25573 0.02037 0.25937 0.02407 0.26315 0.02801 C 0.26419 0.0294 0.26562 0.03032 0.26679 0.03194 C 0.27422 0.0456 0.2737 0.04028 0.28021 0.0581 C 0.28281 0.06574 0.28568 0.075 0.28789 0.08241 C 0.2888 0.08634 0.29193 0.09491 0.29271 0.09791 C 0.29453 0.10278 0.29648 0.1118 0.29818 0.1162 C 0.29987 0.12037 0.30052 0.12639 0.30338 0.13472 C 0.30612 0.14305 0.30872 0.15532 0.31276 0.16504 C 0.3164 0.17453 0.31992 0.18009 0.32304 0.18727 C 0.32617 0.19398 0.31732 0.17222 0.33437 0.20787 C 0.33789 0.21504 0.33841 0.21504 0.34179 0.22106 C 0.34492 0.22639 0.34362 0.22338 0.35351 0.24328 C 0.37096 0.28078 0.34635 0.22407 0.36146 0.25856 C 0.36237 0.26018 0.36263 0.26273 0.3638 0.26435 C 0.36471 0.26574 0.36745 0.26805 0.36745 0.26852 L 0.36745 0.26805 " pathEditMode="relative" rAng="0" ptsTypes="AAAAAAAAAAAAAAAAAAAAAAAAAAAAAAAAAAAA">
                                      <p:cBhvr>
                                        <p:cTn id="12" dur="2000" fill="hold"/>
                                        <p:tgtEl>
                                          <p:spTgt spid="41"/>
                                        </p:tgtEl>
                                        <p:attrNameLst>
                                          <p:attrName>ppt_x</p:attrName>
                                          <p:attrName>ppt_y</p:attrName>
                                        </p:attrNameLst>
                                      </p:cBhvr>
                                      <p:rCtr x="18372" y="1166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remove" nodeType="clickEffect">
                                  <p:stCondLst>
                                    <p:cond delay="0"/>
                                  </p:stCondLst>
                                  <p:childTnLst>
                                    <p:animMotion origin="layout" path="M -4.16667E-6 2.22222E-6 L -4.16667E-6 0.00023 C -0.00169 -0.00648 -0.00312 -0.0132 -0.00494 -0.01945 C -0.00559 -0.02176 -0.00677 -0.02361 -0.00729 -0.02593 C -0.00833 -0.03009 -0.00872 -0.03472 -0.00976 -0.03889 C -0.01197 -0.04861 -0.01471 -0.05602 -0.01822 -0.06459 C -0.0233 -0.07709 -0.02578 -0.08009 -0.03268 -0.09259 C -0.03476 -0.09607 -0.03632 -0.1007 -0.0388 -0.10324 C -0.04205 -0.10695 -0.04557 -0.10972 -0.04843 -0.11412 C -0.05169 -0.11898 -0.05364 -0.12616 -0.0569 -0.13125 C -0.06015 -0.13634 -0.06432 -0.13935 -0.06783 -0.14422 C -0.07122 -0.14884 -0.07408 -0.15463 -0.07747 -0.15926 C -0.08099 -0.16389 -0.08489 -0.16759 -0.08841 -0.17199 C -0.09205 -0.17685 -0.09544 -0.18241 -0.09921 -0.18704 C -0.10234 -0.19097 -0.10586 -0.19398 -0.10898 -0.19792 C -0.11276 -0.20255 -0.11588 -0.20857 -0.11979 -0.21297 C -0.12369 -0.21713 -0.12799 -0.21991 -0.1319 -0.22361 C -0.13606 -0.22778 -0.1401 -0.23195 -0.14401 -0.23658 C -0.14739 -0.24051 -0.15026 -0.24584 -0.15364 -0.24954 C -0.16158 -0.25741 -0.16979 -0.26389 -0.17786 -0.27107 C -0.18112 -0.27384 -0.18437 -0.27639 -0.18763 -0.27963 C -0.19635 -0.2882 -0.19882 -0.2919 -0.2082 -0.29676 C -0.21809 -0.30185 -0.22812 -0.30301 -0.23841 -0.30533 C -0.2677 -0.31181 -0.24479 -0.30741 -0.30729 -0.30972 C -0.31224 -0.31042 -0.31705 -0.31065 -0.32187 -0.31181 C -0.32356 -0.31227 -0.325 -0.31343 -0.32669 -0.31389 C -0.33033 -0.31482 -0.33398 -0.31528 -0.33763 -0.31597 L -0.41015 -0.31389 L -0.47421 -0.31181 L -0.47421 -0.31158 " pathEditMode="relative" rAng="0" ptsTypes="AAAAAAAAAAAAAAAAAAAAAAAAAAAAAA">
                                      <p:cBhvr>
                                        <p:cTn id="20" dur="2000" fill="hold"/>
                                        <p:tgtEl>
                                          <p:spTgt spid="47"/>
                                        </p:tgtEl>
                                        <p:attrNameLst>
                                          <p:attrName>ppt_x</p:attrName>
                                          <p:attrName>ppt_y</p:attrName>
                                        </p:attrNameLst>
                                      </p:cBhvr>
                                      <p:rCtr x="-23711" y="-15787"/>
                                    </p:animMotion>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47"/>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41"/>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1"/>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9"/>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6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3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812D4E30-693B-4657-8437-BE4803EE2A1E}"/>
              </a:ext>
            </a:extLst>
          </p:cNvPr>
          <p:cNvGrpSpPr/>
          <p:nvPr/>
        </p:nvGrpSpPr>
        <p:grpSpPr>
          <a:xfrm>
            <a:off x="9009528" y="168092"/>
            <a:ext cx="2008095" cy="2008094"/>
            <a:chOff x="932329" y="197225"/>
            <a:chExt cx="2008095" cy="2008094"/>
          </a:xfrm>
        </p:grpSpPr>
        <p:sp>
          <p:nvSpPr>
            <p:cNvPr id="3" name="Oval 2">
              <a:extLst>
                <a:ext uri="{FF2B5EF4-FFF2-40B4-BE49-F238E27FC236}">
                  <a16:creationId xmlns:a16="http://schemas.microsoft.com/office/drawing/2014/main" id="{5C32B1D5-B26F-4F7A-BB88-01A7E885A4D5}"/>
                </a:ext>
              </a:extLst>
            </p:cNvPr>
            <p:cNvSpPr/>
            <p:nvPr/>
          </p:nvSpPr>
          <p:spPr>
            <a:xfrm>
              <a:off x="932329" y="197225"/>
              <a:ext cx="2008095" cy="200809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8014BE87-F620-4D05-9CB3-B2D89F60D310}"/>
                </a:ext>
              </a:extLst>
            </p:cNvPr>
            <p:cNvSpPr/>
            <p:nvPr/>
          </p:nvSpPr>
          <p:spPr>
            <a:xfrm>
              <a:off x="1524000" y="537884"/>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0AEE6209-D8AF-4CDF-8A81-47221C7AF8CD}"/>
                </a:ext>
              </a:extLst>
            </p:cNvPr>
            <p:cNvSpPr/>
            <p:nvPr/>
          </p:nvSpPr>
          <p:spPr>
            <a:xfrm>
              <a:off x="2088777" y="1201272"/>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61E47E0C-984E-4F15-B451-19C2FA0F5ECF}"/>
              </a:ext>
            </a:extLst>
          </p:cNvPr>
          <p:cNvGrpSpPr/>
          <p:nvPr/>
        </p:nvGrpSpPr>
        <p:grpSpPr>
          <a:xfrm>
            <a:off x="8973674" y="2364444"/>
            <a:ext cx="2008095" cy="2008094"/>
            <a:chOff x="932329" y="2438402"/>
            <a:chExt cx="2008095" cy="2008094"/>
          </a:xfrm>
        </p:grpSpPr>
        <p:sp>
          <p:nvSpPr>
            <p:cNvPr id="6" name="Oval 5">
              <a:extLst>
                <a:ext uri="{FF2B5EF4-FFF2-40B4-BE49-F238E27FC236}">
                  <a16:creationId xmlns:a16="http://schemas.microsoft.com/office/drawing/2014/main" id="{D6987072-46FA-4203-AB2B-19DD5B85DF66}"/>
                </a:ext>
              </a:extLst>
            </p:cNvPr>
            <p:cNvSpPr/>
            <p:nvPr/>
          </p:nvSpPr>
          <p:spPr>
            <a:xfrm>
              <a:off x="932329" y="2438402"/>
              <a:ext cx="2008095" cy="200809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CB614648-FE7A-48C1-A744-93F58DFDC88D}"/>
                </a:ext>
              </a:extLst>
            </p:cNvPr>
            <p:cNvSpPr/>
            <p:nvPr/>
          </p:nvSpPr>
          <p:spPr>
            <a:xfrm>
              <a:off x="1524000" y="2743202"/>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322C28D-83EB-4C30-A6EC-D784B92EFA74}"/>
                </a:ext>
              </a:extLst>
            </p:cNvPr>
            <p:cNvSpPr/>
            <p:nvPr/>
          </p:nvSpPr>
          <p:spPr>
            <a:xfrm>
              <a:off x="2017055" y="3603813"/>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769F04B-315B-4354-AE38-805CA60E887D}"/>
                </a:ext>
              </a:extLst>
            </p:cNvPr>
            <p:cNvSpPr/>
            <p:nvPr/>
          </p:nvSpPr>
          <p:spPr>
            <a:xfrm>
              <a:off x="1317812" y="3603813"/>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D5BFC8A-36CE-4FAA-88D0-26463EAD7FE1}"/>
                </a:ext>
              </a:extLst>
            </p:cNvPr>
            <p:cNvSpPr/>
            <p:nvPr/>
          </p:nvSpPr>
          <p:spPr>
            <a:xfrm>
              <a:off x="2178424" y="2814919"/>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59E5D242-90EE-4997-8305-038453C6B88D}"/>
              </a:ext>
            </a:extLst>
          </p:cNvPr>
          <p:cNvGrpSpPr/>
          <p:nvPr/>
        </p:nvGrpSpPr>
        <p:grpSpPr>
          <a:xfrm>
            <a:off x="9018497" y="4629150"/>
            <a:ext cx="2008095" cy="2008094"/>
            <a:chOff x="9018497" y="4629150"/>
            <a:chExt cx="2008095" cy="2008094"/>
          </a:xfrm>
        </p:grpSpPr>
        <p:sp>
          <p:nvSpPr>
            <p:cNvPr id="11" name="Oval 10">
              <a:extLst>
                <a:ext uri="{FF2B5EF4-FFF2-40B4-BE49-F238E27FC236}">
                  <a16:creationId xmlns:a16="http://schemas.microsoft.com/office/drawing/2014/main" id="{D75446AA-8C42-4495-B106-65CFD8891C9B}"/>
                </a:ext>
              </a:extLst>
            </p:cNvPr>
            <p:cNvSpPr/>
            <p:nvPr/>
          </p:nvSpPr>
          <p:spPr>
            <a:xfrm>
              <a:off x="9018497" y="4629150"/>
              <a:ext cx="2008095" cy="200809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34A34D23-B75F-4312-8719-C52F5C1BE2B7}"/>
                </a:ext>
              </a:extLst>
            </p:cNvPr>
            <p:cNvSpPr/>
            <p:nvPr/>
          </p:nvSpPr>
          <p:spPr>
            <a:xfrm>
              <a:off x="9852212" y="5578287"/>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7E399EA2-265B-42BE-B479-CCC66A58AD02}"/>
              </a:ext>
            </a:extLst>
          </p:cNvPr>
          <p:cNvGrpSpPr/>
          <p:nvPr/>
        </p:nvGrpSpPr>
        <p:grpSpPr>
          <a:xfrm>
            <a:off x="905433" y="2407025"/>
            <a:ext cx="2008095" cy="2008094"/>
            <a:chOff x="905433" y="2407025"/>
            <a:chExt cx="2008095" cy="2008094"/>
          </a:xfrm>
        </p:grpSpPr>
        <p:sp>
          <p:nvSpPr>
            <p:cNvPr id="13" name="Oval 12">
              <a:extLst>
                <a:ext uri="{FF2B5EF4-FFF2-40B4-BE49-F238E27FC236}">
                  <a16:creationId xmlns:a16="http://schemas.microsoft.com/office/drawing/2014/main" id="{E056C7ED-FF8B-4E7A-AD6D-3CA3EE65731A}"/>
                </a:ext>
              </a:extLst>
            </p:cNvPr>
            <p:cNvSpPr/>
            <p:nvPr/>
          </p:nvSpPr>
          <p:spPr>
            <a:xfrm>
              <a:off x="905433" y="2407025"/>
              <a:ext cx="2008095" cy="200809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ACED32A1-71BC-4662-B832-049CD6A470FC}"/>
                </a:ext>
              </a:extLst>
            </p:cNvPr>
            <p:cNvSpPr/>
            <p:nvPr/>
          </p:nvSpPr>
          <p:spPr>
            <a:xfrm>
              <a:off x="2259108" y="2922497"/>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28FEC53-DA8C-48FC-8E9B-79AB84D9A904}"/>
                </a:ext>
              </a:extLst>
            </p:cNvPr>
            <p:cNvSpPr/>
            <p:nvPr/>
          </p:nvSpPr>
          <p:spPr>
            <a:xfrm>
              <a:off x="1389532" y="3460380"/>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F733617C-10F9-47A6-8388-3B5BF84A00BC}"/>
              </a:ext>
            </a:extLst>
          </p:cNvPr>
          <p:cNvGrpSpPr/>
          <p:nvPr/>
        </p:nvGrpSpPr>
        <p:grpSpPr>
          <a:xfrm>
            <a:off x="932329" y="188262"/>
            <a:ext cx="2008095" cy="2008094"/>
            <a:chOff x="9000561" y="125508"/>
            <a:chExt cx="2008095" cy="2008094"/>
          </a:xfrm>
        </p:grpSpPr>
        <p:sp>
          <p:nvSpPr>
            <p:cNvPr id="16" name="Oval 15">
              <a:extLst>
                <a:ext uri="{FF2B5EF4-FFF2-40B4-BE49-F238E27FC236}">
                  <a16:creationId xmlns:a16="http://schemas.microsoft.com/office/drawing/2014/main" id="{39326AFC-C5C6-49D1-8C64-DC7359161CF6}"/>
                </a:ext>
              </a:extLst>
            </p:cNvPr>
            <p:cNvSpPr/>
            <p:nvPr/>
          </p:nvSpPr>
          <p:spPr>
            <a:xfrm>
              <a:off x="9000561" y="125508"/>
              <a:ext cx="2008095" cy="200809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0F18E0F-31BE-4E18-9736-DFC440FC055D}"/>
                </a:ext>
              </a:extLst>
            </p:cNvPr>
            <p:cNvSpPr/>
            <p:nvPr/>
          </p:nvSpPr>
          <p:spPr>
            <a:xfrm>
              <a:off x="9592232" y="430308"/>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A6FFD48-F3EA-4EFE-9FFE-962710D4A8C8}"/>
                </a:ext>
              </a:extLst>
            </p:cNvPr>
            <p:cNvSpPr/>
            <p:nvPr/>
          </p:nvSpPr>
          <p:spPr>
            <a:xfrm>
              <a:off x="10157009" y="1093696"/>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2780212C-0347-4C39-8DD8-6BD4C4B363AE}"/>
                </a:ext>
              </a:extLst>
            </p:cNvPr>
            <p:cNvSpPr/>
            <p:nvPr/>
          </p:nvSpPr>
          <p:spPr>
            <a:xfrm>
              <a:off x="9386044" y="1290919"/>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0ABDC23-9288-45B9-B7FD-63429AEFD48A}"/>
                </a:ext>
              </a:extLst>
            </p:cNvPr>
            <p:cNvSpPr/>
            <p:nvPr/>
          </p:nvSpPr>
          <p:spPr>
            <a:xfrm>
              <a:off x="10246656" y="502025"/>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2F0CF84D-FFE4-43AB-812C-9C27B7A51214}"/>
              </a:ext>
            </a:extLst>
          </p:cNvPr>
          <p:cNvGrpSpPr/>
          <p:nvPr/>
        </p:nvGrpSpPr>
        <p:grpSpPr>
          <a:xfrm>
            <a:off x="905433" y="4661645"/>
            <a:ext cx="2008095" cy="2008094"/>
            <a:chOff x="9090213" y="4563034"/>
            <a:chExt cx="2008095" cy="2008094"/>
          </a:xfrm>
        </p:grpSpPr>
        <p:sp>
          <p:nvSpPr>
            <p:cNvPr id="21" name="Oval 20">
              <a:extLst>
                <a:ext uri="{FF2B5EF4-FFF2-40B4-BE49-F238E27FC236}">
                  <a16:creationId xmlns:a16="http://schemas.microsoft.com/office/drawing/2014/main" id="{BECBBD7D-1898-4AC3-A819-0C198F550F9B}"/>
                </a:ext>
              </a:extLst>
            </p:cNvPr>
            <p:cNvSpPr/>
            <p:nvPr/>
          </p:nvSpPr>
          <p:spPr>
            <a:xfrm>
              <a:off x="9090213" y="4563034"/>
              <a:ext cx="2008095" cy="200809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0B7FC8DE-4463-4873-A8DA-A82A1DBA331B}"/>
                </a:ext>
              </a:extLst>
            </p:cNvPr>
            <p:cNvSpPr/>
            <p:nvPr/>
          </p:nvSpPr>
          <p:spPr>
            <a:xfrm>
              <a:off x="9681884" y="4867834"/>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8F8EA026-B7F3-4756-830F-5BB775BE8FE4}"/>
                </a:ext>
              </a:extLst>
            </p:cNvPr>
            <p:cNvSpPr/>
            <p:nvPr/>
          </p:nvSpPr>
          <p:spPr>
            <a:xfrm>
              <a:off x="10452840" y="5656730"/>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23877ED-8DE6-479F-A555-70EF18316A36}"/>
                </a:ext>
              </a:extLst>
            </p:cNvPr>
            <p:cNvSpPr/>
            <p:nvPr/>
          </p:nvSpPr>
          <p:spPr>
            <a:xfrm>
              <a:off x="9475696" y="5728445"/>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416F2FDC-9115-4F8C-AB15-E34BFB47DB7D}"/>
                </a:ext>
              </a:extLst>
            </p:cNvPr>
            <p:cNvSpPr/>
            <p:nvPr/>
          </p:nvSpPr>
          <p:spPr>
            <a:xfrm>
              <a:off x="10139076" y="4796119"/>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5038C6B3-2846-473E-A20C-4F2349FACFBD}"/>
                </a:ext>
              </a:extLst>
            </p:cNvPr>
            <p:cNvSpPr/>
            <p:nvPr/>
          </p:nvSpPr>
          <p:spPr>
            <a:xfrm>
              <a:off x="9256061" y="5235388"/>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B5684F2-CC80-45B7-B446-D4AB8849DA85}"/>
                </a:ext>
              </a:extLst>
            </p:cNvPr>
            <p:cNvSpPr/>
            <p:nvPr/>
          </p:nvSpPr>
          <p:spPr>
            <a:xfrm>
              <a:off x="9986679" y="5961528"/>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60FD81F-A600-498C-8FC7-1E17932E1C23}"/>
                </a:ext>
              </a:extLst>
            </p:cNvPr>
            <p:cNvSpPr/>
            <p:nvPr/>
          </p:nvSpPr>
          <p:spPr>
            <a:xfrm>
              <a:off x="9771534" y="5304864"/>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FA9FD19-10ED-4FFF-B312-7056106857B1}"/>
                </a:ext>
              </a:extLst>
            </p:cNvPr>
            <p:cNvSpPr/>
            <p:nvPr/>
          </p:nvSpPr>
          <p:spPr>
            <a:xfrm>
              <a:off x="10399055" y="5199529"/>
              <a:ext cx="412376" cy="394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1" name="Straight Arrow Connector 30">
            <a:extLst>
              <a:ext uri="{FF2B5EF4-FFF2-40B4-BE49-F238E27FC236}">
                <a16:creationId xmlns:a16="http://schemas.microsoft.com/office/drawing/2014/main" id="{7F3399FB-89FE-44B0-85BC-474AD4126741}"/>
              </a:ext>
            </a:extLst>
          </p:cNvPr>
          <p:cNvCxnSpPr>
            <a:cxnSpLocks/>
          </p:cNvCxnSpPr>
          <p:nvPr/>
        </p:nvCxnSpPr>
        <p:spPr>
          <a:xfrm>
            <a:off x="3155576" y="1290919"/>
            <a:ext cx="554018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245E55A-6A59-47EE-BD97-EF1500BC8476}"/>
              </a:ext>
            </a:extLst>
          </p:cNvPr>
          <p:cNvCxnSpPr>
            <a:cxnSpLocks/>
          </p:cNvCxnSpPr>
          <p:nvPr/>
        </p:nvCxnSpPr>
        <p:spPr>
          <a:xfrm>
            <a:off x="3164541" y="3442449"/>
            <a:ext cx="5531224" cy="18624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B1047F3-97B0-4D59-8725-C16F720E82F5}"/>
              </a:ext>
            </a:extLst>
          </p:cNvPr>
          <p:cNvCxnSpPr>
            <a:cxnSpLocks/>
          </p:cNvCxnSpPr>
          <p:nvPr/>
        </p:nvCxnSpPr>
        <p:spPr>
          <a:xfrm flipV="1">
            <a:off x="3164541" y="3334872"/>
            <a:ext cx="5405718" cy="225910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E5391C9-D985-4E9C-ACF3-8DE457D40DCA}"/>
              </a:ext>
            </a:extLst>
          </p:cNvPr>
          <p:cNvSpPr txBox="1"/>
          <p:nvPr/>
        </p:nvSpPr>
        <p:spPr>
          <a:xfrm>
            <a:off x="3984182" y="213928"/>
            <a:ext cx="4223637" cy="369332"/>
          </a:xfrm>
          <a:prstGeom prst="rect">
            <a:avLst/>
          </a:prstGeom>
          <a:noFill/>
        </p:spPr>
        <p:txBody>
          <a:bodyPr wrap="square" rtlCol="0">
            <a:spAutoFit/>
          </a:bodyPr>
          <a:lstStyle/>
          <a:p>
            <a:pPr algn="ctr"/>
            <a:r>
              <a:rPr lang="en-GB" dirty="0">
                <a:latin typeface="Century Gothic" panose="020B0502020202020204" pitchFamily="34" charset="0"/>
              </a:rPr>
              <a:t>Click on the right-hand side circles.</a:t>
            </a:r>
          </a:p>
        </p:txBody>
      </p:sp>
    </p:spTree>
    <p:extLst>
      <p:ext uri="{BB962C8B-B14F-4D97-AF65-F5344CB8AC3E}">
        <p14:creationId xmlns:p14="http://schemas.microsoft.com/office/powerpoint/2010/main" val="2597009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7" restart="whenNotActive" fill="hold" evtFilter="cancelBubble" nodeType="interactiveSeq">
                <p:stCondLst>
                  <p:cond evt="onClick" delay="0">
                    <p:tgtEl>
                      <p:spTgt spid="4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42FFEF-A3F6-4491-A929-D115D1412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779" y="2694251"/>
            <a:ext cx="340144" cy="459461"/>
          </a:xfrm>
          <a:prstGeom prst="rect">
            <a:avLst/>
          </a:prstGeom>
        </p:spPr>
      </p:pic>
      <p:sp>
        <p:nvSpPr>
          <p:cNvPr id="13" name="TextBox 12">
            <a:extLst>
              <a:ext uri="{FF2B5EF4-FFF2-40B4-BE49-F238E27FC236}">
                <a16:creationId xmlns:a16="http://schemas.microsoft.com/office/drawing/2014/main" id="{6B05EC01-6978-45F0-A11F-6E665A7496A8}"/>
              </a:ext>
            </a:extLst>
          </p:cNvPr>
          <p:cNvSpPr txBox="1"/>
          <p:nvPr/>
        </p:nvSpPr>
        <p:spPr>
          <a:xfrm>
            <a:off x="527775" y="3490252"/>
            <a:ext cx="2603053" cy="584775"/>
          </a:xfrm>
          <a:prstGeom prst="rect">
            <a:avLst/>
          </a:prstGeom>
          <a:noFill/>
        </p:spPr>
        <p:txBody>
          <a:bodyPr wrap="square" rtlCol="0">
            <a:spAutoFit/>
          </a:bodyPr>
          <a:lstStyle/>
          <a:p>
            <a:r>
              <a:rPr lang="en-GB" sz="3200" dirty="0"/>
              <a:t>half of  	is </a:t>
            </a:r>
          </a:p>
        </p:txBody>
      </p:sp>
      <p:sp>
        <p:nvSpPr>
          <p:cNvPr id="14" name="Rectangle: Rounded Corners 13">
            <a:extLst>
              <a:ext uri="{FF2B5EF4-FFF2-40B4-BE49-F238E27FC236}">
                <a16:creationId xmlns:a16="http://schemas.microsoft.com/office/drawing/2014/main" id="{28084B8F-DB40-4652-859B-CF7AA63DB32F}"/>
              </a:ext>
            </a:extLst>
          </p:cNvPr>
          <p:cNvSpPr/>
          <p:nvPr/>
        </p:nvSpPr>
        <p:spPr>
          <a:xfrm>
            <a:off x="2833447" y="3580474"/>
            <a:ext cx="594761" cy="6096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B66B88CE-8224-4B80-B49E-669C8DB1F1EF}"/>
              </a:ext>
            </a:extLst>
          </p:cNvPr>
          <p:cNvSpPr txBox="1"/>
          <p:nvPr/>
        </p:nvSpPr>
        <p:spPr>
          <a:xfrm>
            <a:off x="539001" y="1391237"/>
            <a:ext cx="2039641" cy="584775"/>
          </a:xfrm>
          <a:prstGeom prst="rect">
            <a:avLst/>
          </a:prstGeom>
          <a:noFill/>
        </p:spPr>
        <p:txBody>
          <a:bodyPr wrap="square" rtlCol="0">
            <a:spAutoFit/>
          </a:bodyPr>
          <a:lstStyle/>
          <a:p>
            <a:r>
              <a:rPr lang="en-GB" sz="3200" dirty="0"/>
              <a:t>half of 2 is </a:t>
            </a:r>
          </a:p>
        </p:txBody>
      </p:sp>
      <p:sp>
        <p:nvSpPr>
          <p:cNvPr id="32" name="Rectangle: Rounded Corners 31">
            <a:extLst>
              <a:ext uri="{FF2B5EF4-FFF2-40B4-BE49-F238E27FC236}">
                <a16:creationId xmlns:a16="http://schemas.microsoft.com/office/drawing/2014/main" id="{A3BDF440-C280-4911-8133-27DC60FFA786}"/>
              </a:ext>
            </a:extLst>
          </p:cNvPr>
          <p:cNvSpPr/>
          <p:nvPr/>
        </p:nvSpPr>
        <p:spPr>
          <a:xfrm>
            <a:off x="2517341" y="1391237"/>
            <a:ext cx="594761" cy="6096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8C64ED24-6A7A-46DD-9062-3ECA32D7F36F}"/>
              </a:ext>
            </a:extLst>
          </p:cNvPr>
          <p:cNvSpPr/>
          <p:nvPr/>
        </p:nvSpPr>
        <p:spPr>
          <a:xfrm>
            <a:off x="1789225" y="3562754"/>
            <a:ext cx="594761" cy="6096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D5481928-C444-44F3-A165-A9714248629E}"/>
              </a:ext>
            </a:extLst>
          </p:cNvPr>
          <p:cNvPicPr>
            <a:picLocks noChangeAspect="1"/>
          </p:cNvPicPr>
          <p:nvPr/>
        </p:nvPicPr>
        <p:blipFill>
          <a:blip r:embed="rId4"/>
          <a:stretch>
            <a:fillRect/>
          </a:stretch>
        </p:blipFill>
        <p:spPr>
          <a:xfrm>
            <a:off x="578474" y="147169"/>
            <a:ext cx="4031146" cy="1114580"/>
          </a:xfrm>
          <a:prstGeom prst="rect">
            <a:avLst/>
          </a:prstGeom>
        </p:spPr>
      </p:pic>
      <p:sp>
        <p:nvSpPr>
          <p:cNvPr id="39" name="Oval 38">
            <a:extLst>
              <a:ext uri="{FF2B5EF4-FFF2-40B4-BE49-F238E27FC236}">
                <a16:creationId xmlns:a16="http://schemas.microsoft.com/office/drawing/2014/main" id="{401D0BA1-E1C7-4460-B985-1CBBEC228FB0}"/>
              </a:ext>
            </a:extLst>
          </p:cNvPr>
          <p:cNvSpPr/>
          <p:nvPr/>
        </p:nvSpPr>
        <p:spPr>
          <a:xfrm>
            <a:off x="8964706" y="686530"/>
            <a:ext cx="268941" cy="2816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41168616-B83F-40FB-A0A6-F9FC8C5CA102}"/>
              </a:ext>
            </a:extLst>
          </p:cNvPr>
          <p:cNvSpPr/>
          <p:nvPr/>
        </p:nvSpPr>
        <p:spPr>
          <a:xfrm>
            <a:off x="9762565" y="680171"/>
            <a:ext cx="268941" cy="2816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0DAFA6E-A013-49FF-A73E-A440AF4B3685}"/>
              </a:ext>
            </a:extLst>
          </p:cNvPr>
          <p:cNvSpPr txBox="1"/>
          <p:nvPr/>
        </p:nvSpPr>
        <p:spPr>
          <a:xfrm>
            <a:off x="887978" y="5909548"/>
            <a:ext cx="3412138" cy="584775"/>
          </a:xfrm>
          <a:prstGeom prst="rect">
            <a:avLst/>
          </a:prstGeom>
          <a:noFill/>
        </p:spPr>
        <p:txBody>
          <a:bodyPr wrap="square" rtlCol="0">
            <a:spAutoFit/>
          </a:bodyPr>
          <a:lstStyle/>
          <a:p>
            <a:pPr defTabSz="762000"/>
            <a:r>
              <a:rPr lang="en-GB" sz="3200" dirty="0"/>
              <a:t>		of 	     is </a:t>
            </a:r>
          </a:p>
        </p:txBody>
      </p:sp>
      <p:sp>
        <p:nvSpPr>
          <p:cNvPr id="42" name="Rectangle: Rounded Corners 41">
            <a:extLst>
              <a:ext uri="{FF2B5EF4-FFF2-40B4-BE49-F238E27FC236}">
                <a16:creationId xmlns:a16="http://schemas.microsoft.com/office/drawing/2014/main" id="{3D3770FB-5073-47BB-A544-AC94C0DED5E9}"/>
              </a:ext>
            </a:extLst>
          </p:cNvPr>
          <p:cNvSpPr/>
          <p:nvPr/>
        </p:nvSpPr>
        <p:spPr>
          <a:xfrm>
            <a:off x="4062999" y="5870246"/>
            <a:ext cx="594761" cy="6096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2435E165-7A64-4489-8857-DB2D853602EF}"/>
              </a:ext>
            </a:extLst>
          </p:cNvPr>
          <p:cNvSpPr/>
          <p:nvPr/>
        </p:nvSpPr>
        <p:spPr>
          <a:xfrm>
            <a:off x="2983109" y="5816640"/>
            <a:ext cx="594761" cy="609600"/>
          </a:xfrm>
          <a:prstGeom prst="roundRect">
            <a:avLst>
              <a:gd name="adj" fmla="val 22006"/>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3">
            <a:extLst>
              <a:ext uri="{FF2B5EF4-FFF2-40B4-BE49-F238E27FC236}">
                <a16:creationId xmlns:a16="http://schemas.microsoft.com/office/drawing/2014/main" id="{DFDDE8F7-9EEF-4AF4-AFE9-B800A4B2D663}"/>
              </a:ext>
            </a:extLst>
          </p:cNvPr>
          <p:cNvPicPr>
            <a:picLocks noChangeAspect="1"/>
          </p:cNvPicPr>
          <p:nvPr/>
        </p:nvPicPr>
        <p:blipFill>
          <a:blip r:embed="rId5"/>
          <a:stretch>
            <a:fillRect/>
          </a:stretch>
        </p:blipFill>
        <p:spPr>
          <a:xfrm>
            <a:off x="555224" y="2223826"/>
            <a:ext cx="4031146" cy="1115939"/>
          </a:xfrm>
          <a:prstGeom prst="rect">
            <a:avLst/>
          </a:prstGeom>
        </p:spPr>
      </p:pic>
      <p:pic>
        <p:nvPicPr>
          <p:cNvPr id="51" name="Picture 50">
            <a:extLst>
              <a:ext uri="{FF2B5EF4-FFF2-40B4-BE49-F238E27FC236}">
                <a16:creationId xmlns:a16="http://schemas.microsoft.com/office/drawing/2014/main" id="{02841394-E962-4F87-8B92-1D05B6B2A9F9}"/>
              </a:ext>
            </a:extLst>
          </p:cNvPr>
          <p:cNvPicPr>
            <a:picLocks noChangeAspect="1"/>
          </p:cNvPicPr>
          <p:nvPr/>
        </p:nvPicPr>
        <p:blipFill>
          <a:blip r:embed="rId6"/>
          <a:stretch>
            <a:fillRect/>
          </a:stretch>
        </p:blipFill>
        <p:spPr>
          <a:xfrm>
            <a:off x="578474" y="4491875"/>
            <a:ext cx="3992291" cy="1105183"/>
          </a:xfrm>
          <a:prstGeom prst="rect">
            <a:avLst/>
          </a:prstGeom>
        </p:spPr>
      </p:pic>
      <p:sp>
        <p:nvSpPr>
          <p:cNvPr id="52" name="Rectangle: Rounded Corners 51">
            <a:extLst>
              <a:ext uri="{FF2B5EF4-FFF2-40B4-BE49-F238E27FC236}">
                <a16:creationId xmlns:a16="http://schemas.microsoft.com/office/drawing/2014/main" id="{4D1295E0-8631-49BC-BFD0-4386F7F5FD6B}"/>
              </a:ext>
            </a:extLst>
          </p:cNvPr>
          <p:cNvSpPr/>
          <p:nvPr/>
        </p:nvSpPr>
        <p:spPr>
          <a:xfrm>
            <a:off x="601146" y="5870246"/>
            <a:ext cx="1782840" cy="6096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4A20A6E6-327B-4E11-B4DF-DC3620A63EE7}"/>
              </a:ext>
            </a:extLst>
          </p:cNvPr>
          <p:cNvGrpSpPr/>
          <p:nvPr/>
        </p:nvGrpSpPr>
        <p:grpSpPr>
          <a:xfrm>
            <a:off x="7416176" y="438150"/>
            <a:ext cx="4197350" cy="1409700"/>
            <a:chOff x="1073150" y="660400"/>
            <a:chExt cx="4197350" cy="1409700"/>
          </a:xfrm>
        </p:grpSpPr>
        <p:sp>
          <p:nvSpPr>
            <p:cNvPr id="25" name="Rectangle 24">
              <a:extLst>
                <a:ext uri="{FF2B5EF4-FFF2-40B4-BE49-F238E27FC236}">
                  <a16:creationId xmlns:a16="http://schemas.microsoft.com/office/drawing/2014/main" id="{E1F1DBF8-7DB6-4B70-A661-24C3847C23C5}"/>
                </a:ext>
              </a:extLst>
            </p:cNvPr>
            <p:cNvSpPr/>
            <p:nvPr/>
          </p:nvSpPr>
          <p:spPr>
            <a:xfrm>
              <a:off x="1073150" y="660400"/>
              <a:ext cx="4197350"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CF9299E-C7A9-48FA-B05A-4B1AE14281EE}"/>
                </a:ext>
              </a:extLst>
            </p:cNvPr>
            <p:cNvSpPr/>
            <p:nvPr/>
          </p:nvSpPr>
          <p:spPr>
            <a:xfrm>
              <a:off x="1073150" y="1365250"/>
              <a:ext cx="2082800"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08CCA66-9B9A-4D0C-B37C-CD9435CD96FC}"/>
                </a:ext>
              </a:extLst>
            </p:cNvPr>
            <p:cNvSpPr/>
            <p:nvPr/>
          </p:nvSpPr>
          <p:spPr>
            <a:xfrm>
              <a:off x="3171825" y="1365250"/>
              <a:ext cx="2082800"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5113E0CD-3235-452C-94BC-E101FD33AB7C}"/>
              </a:ext>
            </a:extLst>
          </p:cNvPr>
          <p:cNvGrpSpPr/>
          <p:nvPr/>
        </p:nvGrpSpPr>
        <p:grpSpPr>
          <a:xfrm>
            <a:off x="7400301" y="2622420"/>
            <a:ext cx="4197350" cy="1409700"/>
            <a:chOff x="1073150" y="660400"/>
            <a:chExt cx="4197350" cy="1409700"/>
          </a:xfrm>
        </p:grpSpPr>
        <p:sp>
          <p:nvSpPr>
            <p:cNvPr id="29" name="Rectangle 28">
              <a:extLst>
                <a:ext uri="{FF2B5EF4-FFF2-40B4-BE49-F238E27FC236}">
                  <a16:creationId xmlns:a16="http://schemas.microsoft.com/office/drawing/2014/main" id="{1254A62D-95A4-4757-B727-76296147A4E0}"/>
                </a:ext>
              </a:extLst>
            </p:cNvPr>
            <p:cNvSpPr/>
            <p:nvPr/>
          </p:nvSpPr>
          <p:spPr>
            <a:xfrm>
              <a:off x="1073150" y="660400"/>
              <a:ext cx="4197350"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46250F4-EBD9-4D50-8A0A-FE55E12F44B9}"/>
                </a:ext>
              </a:extLst>
            </p:cNvPr>
            <p:cNvSpPr/>
            <p:nvPr/>
          </p:nvSpPr>
          <p:spPr>
            <a:xfrm>
              <a:off x="1073150" y="1365250"/>
              <a:ext cx="2082800"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F1456E5-1549-46F4-9B07-F2B79F7ADF19}"/>
                </a:ext>
              </a:extLst>
            </p:cNvPr>
            <p:cNvSpPr/>
            <p:nvPr/>
          </p:nvSpPr>
          <p:spPr>
            <a:xfrm>
              <a:off x="3171825" y="1365250"/>
              <a:ext cx="2082800"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4554996D-AF55-48BA-A8E1-122CB7C27FDB}"/>
              </a:ext>
            </a:extLst>
          </p:cNvPr>
          <p:cNvGrpSpPr/>
          <p:nvPr/>
        </p:nvGrpSpPr>
        <p:grpSpPr>
          <a:xfrm>
            <a:off x="7482527" y="4919034"/>
            <a:ext cx="4197350" cy="1409700"/>
            <a:chOff x="1073150" y="660400"/>
            <a:chExt cx="4197350" cy="1409700"/>
          </a:xfrm>
        </p:grpSpPr>
        <p:sp>
          <p:nvSpPr>
            <p:cNvPr id="35" name="Rectangle 34">
              <a:extLst>
                <a:ext uri="{FF2B5EF4-FFF2-40B4-BE49-F238E27FC236}">
                  <a16:creationId xmlns:a16="http://schemas.microsoft.com/office/drawing/2014/main" id="{6C2111CE-4BD4-4A72-9200-637D3E9CF2D9}"/>
                </a:ext>
              </a:extLst>
            </p:cNvPr>
            <p:cNvSpPr/>
            <p:nvPr/>
          </p:nvSpPr>
          <p:spPr>
            <a:xfrm>
              <a:off x="1073150" y="660400"/>
              <a:ext cx="4197350"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AFD5F17-DF63-4431-847F-22D5953E6B51}"/>
                </a:ext>
              </a:extLst>
            </p:cNvPr>
            <p:cNvSpPr/>
            <p:nvPr/>
          </p:nvSpPr>
          <p:spPr>
            <a:xfrm>
              <a:off x="1073150" y="1365250"/>
              <a:ext cx="2082800"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FE1A0E8-5BC2-4CC1-A903-E83013700E7A}"/>
                </a:ext>
              </a:extLst>
            </p:cNvPr>
            <p:cNvSpPr/>
            <p:nvPr/>
          </p:nvSpPr>
          <p:spPr>
            <a:xfrm>
              <a:off x="3171825" y="1365250"/>
              <a:ext cx="2082800"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788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4172401"/>
          </a:xfrm>
        </p:spPr>
        <p:txBody>
          <a:bodyPr vert="horz" lIns="91440" tIns="45720" rIns="91440" bIns="45720" rtlCol="0" anchor="t">
            <a:noAutofit/>
          </a:bodyPr>
          <a:lstStyle/>
          <a:p>
            <a:r>
              <a:rPr lang="en-GB" sz="2400" dirty="0">
                <a:solidFill>
                  <a:srgbClr val="FF0000"/>
                </a:solidFill>
              </a:rPr>
              <a:t>One</a:t>
            </a:r>
            <a:r>
              <a:rPr lang="en-GB" sz="2400" dirty="0"/>
              <a:t> finds a stone temple in the jungle. To get in, she has to copy herself in a magic mirror and the two </a:t>
            </a:r>
            <a:r>
              <a:rPr lang="en-GB" sz="2400" dirty="0">
                <a:solidFill>
                  <a:srgbClr val="FF0000"/>
                </a:solidFill>
              </a:rPr>
              <a:t>One</a:t>
            </a:r>
            <a:r>
              <a:rPr lang="en-GB" sz="2400" dirty="0"/>
              <a:t>s double up to make </a:t>
            </a:r>
            <a:r>
              <a:rPr lang="en-GB" sz="2400" dirty="0">
                <a:solidFill>
                  <a:srgbClr val="FF0000"/>
                </a:solidFill>
              </a:rPr>
              <a:t>Two. </a:t>
            </a:r>
            <a:r>
              <a:rPr lang="en-GB" sz="2400" dirty="0"/>
              <a:t>They discover snakes in a tunnel - but they are rubber snakes. They find a boulder blocking a door and double up to make </a:t>
            </a:r>
            <a:r>
              <a:rPr lang="en-GB" sz="2400" dirty="0">
                <a:solidFill>
                  <a:srgbClr val="FF0000"/>
                </a:solidFill>
              </a:rPr>
              <a:t>Four</a:t>
            </a:r>
            <a:r>
              <a:rPr lang="en-GB" sz="2400" dirty="0"/>
              <a:t>. He finds a chamber with a suspended swinging bridge. He steps on it and falls into a ball pit. To get to the middle, he has to copy himself and they balance on the bridge then double up to make </a:t>
            </a:r>
            <a:r>
              <a:rPr lang="en-GB" sz="2400" dirty="0">
                <a:solidFill>
                  <a:srgbClr val="FF0000"/>
                </a:solidFill>
              </a:rPr>
              <a:t>Eight</a:t>
            </a:r>
            <a:r>
              <a:rPr lang="en-GB" sz="2400" dirty="0"/>
              <a:t>. </a:t>
            </a:r>
            <a:r>
              <a:rPr lang="en-GB" sz="2400" dirty="0">
                <a:solidFill>
                  <a:srgbClr val="FF0000"/>
                </a:solidFill>
              </a:rPr>
              <a:t>Eight</a:t>
            </a:r>
            <a:r>
              <a:rPr lang="en-GB" sz="2400" dirty="0"/>
              <a:t> climbs the rope, finds the golden apples, and takes one, which makes the temple start to collapse. He falls off the rope onto the bridge and splits into two </a:t>
            </a:r>
            <a:r>
              <a:rPr lang="en-GB" sz="2400" dirty="0">
                <a:solidFill>
                  <a:srgbClr val="FF0000"/>
                </a:solidFill>
              </a:rPr>
              <a:t>Four</a:t>
            </a:r>
            <a:r>
              <a:rPr lang="en-GB" sz="2400" dirty="0"/>
              <a:t>s, who have to run from the rolling boulder. They split into </a:t>
            </a:r>
            <a:r>
              <a:rPr lang="en-GB" sz="2400" dirty="0">
                <a:solidFill>
                  <a:srgbClr val="FF0000"/>
                </a:solidFill>
              </a:rPr>
              <a:t>Two</a:t>
            </a:r>
            <a:r>
              <a:rPr lang="en-GB" sz="2400" dirty="0"/>
              <a:t>s who run past the snakes, split again and eight </a:t>
            </a:r>
            <a:r>
              <a:rPr lang="en-GB" sz="2400" dirty="0">
                <a:solidFill>
                  <a:srgbClr val="FF0000"/>
                </a:solidFill>
              </a:rPr>
              <a:t>One</a:t>
            </a:r>
            <a:r>
              <a:rPr lang="en-GB" sz="2400" dirty="0"/>
              <a:t>s run under the closing stone door to escape. Several tame </a:t>
            </a:r>
            <a:r>
              <a:rPr lang="en-GB" sz="2400" i="1" dirty="0"/>
              <a:t>Indiana Jones</a:t>
            </a:r>
            <a:r>
              <a:rPr lang="en-GB" sz="2400" dirty="0"/>
              <a:t> references, including the famous hat and quotes.</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4622604"/>
          </a:xfrm>
        </p:spPr>
        <p:txBody>
          <a:bodyPr vert="horz" lIns="91440" tIns="45720" rIns="91440" bIns="45720" rtlCol="0" anchor="t">
            <a:normAutofit/>
          </a:bodyPr>
          <a:lstStyle/>
          <a:p>
            <a:pPr>
              <a:spcBef>
                <a:spcPts val="1800"/>
              </a:spcBef>
            </a:pPr>
            <a:r>
              <a:rPr lang="en-GB" sz="2400" b="1" dirty="0">
                <a:latin typeface="Myriad Pro"/>
              </a:rPr>
              <a:t>Doubling and halving</a:t>
            </a:r>
          </a:p>
          <a:p>
            <a:pPr>
              <a:spcBef>
                <a:spcPts val="1800"/>
              </a:spcBef>
            </a:pPr>
            <a:r>
              <a:rPr lang="en-GB" sz="2400" dirty="0">
                <a:latin typeface="Myriad Pro"/>
              </a:rPr>
              <a:t>In this episode the children will experience ‘doubling’ and ‘halving’ by observing how the Numberblocks 1, 2 and 4 double up to make their respective doubles, 2, 4 and 8.</a:t>
            </a:r>
          </a:p>
          <a:p>
            <a:pPr>
              <a:spcBef>
                <a:spcPts val="1800"/>
              </a:spcBef>
            </a:pPr>
            <a:r>
              <a:rPr lang="en-GB" sz="2400" dirty="0">
                <a:latin typeface="Myriad Pro"/>
              </a:rPr>
              <a:t>This episode also addresses the successive halving of Numberblock </a:t>
            </a:r>
            <a:r>
              <a:rPr lang="en-GB" sz="2400" dirty="0">
                <a:solidFill>
                  <a:srgbClr val="FF0000"/>
                </a:solidFill>
                <a:latin typeface="Myriad Pro"/>
              </a:rPr>
              <a:t>Eight</a:t>
            </a:r>
            <a:r>
              <a:rPr lang="en-GB" sz="2400" dirty="0">
                <a:latin typeface="Myriad Pro"/>
              </a:rPr>
              <a:t> to give the factors of 8 (1, 2, 4 and 8).</a:t>
            </a:r>
          </a:p>
          <a:p>
            <a:pPr>
              <a:spcBef>
                <a:spcPts val="1800"/>
              </a:spcBef>
            </a:pPr>
            <a:r>
              <a:rPr lang="en-GB" sz="2400" b="1" dirty="0">
                <a:latin typeface="Myriad Pro"/>
              </a:rPr>
              <a:t>Combining and partitioning into equal groups</a:t>
            </a:r>
          </a:p>
          <a:p>
            <a:pPr>
              <a:spcBef>
                <a:spcPts val="1800"/>
              </a:spcBef>
            </a:pPr>
            <a:r>
              <a:rPr lang="en-GB" sz="2400" dirty="0">
                <a:latin typeface="Myriad Pro"/>
              </a:rPr>
              <a:t>2 </a:t>
            </a:r>
            <a:r>
              <a:rPr lang="en-GB" sz="2400" dirty="0">
                <a:solidFill>
                  <a:srgbClr val="FF0000"/>
                </a:solidFill>
                <a:latin typeface="Myriad Pro"/>
              </a:rPr>
              <a:t>One</a:t>
            </a:r>
            <a:r>
              <a:rPr lang="en-GB" sz="2400" dirty="0">
                <a:latin typeface="Myriad Pro"/>
              </a:rPr>
              <a:t>s combine to make </a:t>
            </a:r>
            <a:r>
              <a:rPr lang="en-GB" sz="2400" dirty="0">
                <a:solidFill>
                  <a:srgbClr val="FF0000"/>
                </a:solidFill>
                <a:latin typeface="Myriad Pro"/>
              </a:rPr>
              <a:t>Two</a:t>
            </a:r>
            <a:r>
              <a:rPr lang="en-GB" sz="2400" dirty="0">
                <a:latin typeface="Myriad Pro"/>
              </a:rPr>
              <a:t>, and </a:t>
            </a:r>
            <a:r>
              <a:rPr lang="en-GB" sz="2400" dirty="0">
                <a:solidFill>
                  <a:srgbClr val="FF0000"/>
                </a:solidFill>
                <a:latin typeface="Myriad Pro"/>
              </a:rPr>
              <a:t>Two</a:t>
            </a:r>
            <a:r>
              <a:rPr lang="en-GB" sz="2400" dirty="0">
                <a:latin typeface="Myriad Pro"/>
              </a:rPr>
              <a:t> partitions into 2 </a:t>
            </a:r>
            <a:r>
              <a:rPr lang="en-GB" sz="2400" dirty="0">
                <a:solidFill>
                  <a:srgbClr val="FF0000"/>
                </a:solidFill>
                <a:latin typeface="Myriad Pro"/>
              </a:rPr>
              <a:t>One</a:t>
            </a:r>
            <a:r>
              <a:rPr lang="en-GB" sz="2400" dirty="0">
                <a:latin typeface="Myriad Pro"/>
              </a:rPr>
              <a:t>s. This is repeated for </a:t>
            </a:r>
            <a:r>
              <a:rPr lang="en-GB" sz="2400" dirty="0">
                <a:solidFill>
                  <a:srgbClr val="FF0000"/>
                </a:solidFill>
                <a:latin typeface="Myriad Pro"/>
              </a:rPr>
              <a:t>Two</a:t>
            </a:r>
            <a:r>
              <a:rPr lang="en-GB" sz="2400" dirty="0">
                <a:latin typeface="Myriad Pro"/>
              </a:rPr>
              <a:t>, </a:t>
            </a:r>
            <a:r>
              <a:rPr lang="en-GB" sz="2400" dirty="0">
                <a:solidFill>
                  <a:srgbClr val="FF0000"/>
                </a:solidFill>
                <a:latin typeface="Myriad Pro"/>
              </a:rPr>
              <a:t>Four</a:t>
            </a:r>
            <a:r>
              <a:rPr lang="en-GB" sz="2400" dirty="0">
                <a:latin typeface="Myriad Pro"/>
              </a:rPr>
              <a:t> and </a:t>
            </a:r>
            <a:r>
              <a:rPr lang="en-GB" sz="2400" dirty="0">
                <a:solidFill>
                  <a:srgbClr val="FF0000"/>
                </a:solidFill>
                <a:latin typeface="Myriad Pro"/>
              </a:rPr>
              <a:t>Eight</a:t>
            </a:r>
            <a:r>
              <a:rPr lang="en-GB" sz="2400" dirty="0">
                <a:latin typeface="Myriad Pro"/>
              </a:rPr>
              <a:t>. This combining and partitioning reveals the halves and doubles.  </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3614481"/>
          </a:xfrm>
        </p:spPr>
        <p:txBody>
          <a:bodyPr vert="horz" lIns="91440" tIns="45720" rIns="91440" bIns="45720" rtlCol="0" anchor="t">
            <a:normAutofit/>
          </a:bodyPr>
          <a:lstStyle/>
          <a:p>
            <a:pPr>
              <a:lnSpc>
                <a:spcPct val="100000"/>
              </a:lnSpc>
              <a:spcBef>
                <a:spcPts val="0"/>
              </a:spcBef>
            </a:pPr>
            <a:r>
              <a:rPr lang="en-GB" sz="2400" dirty="0">
                <a:latin typeface="Myriad Pro"/>
              </a:rPr>
              <a:t>The children will experience the use of the words ‘double’ and ‘half’.</a:t>
            </a:r>
          </a:p>
          <a:p>
            <a:pPr>
              <a:lnSpc>
                <a:spcPct val="100000"/>
              </a:lnSpc>
              <a:spcBef>
                <a:spcPts val="0"/>
              </a:spcBef>
            </a:pPr>
            <a:endParaRPr lang="en-GB" sz="2400" dirty="0">
              <a:latin typeface="Myriad Pro"/>
            </a:endParaRPr>
          </a:p>
          <a:p>
            <a:pPr>
              <a:lnSpc>
                <a:spcPct val="100000"/>
              </a:lnSpc>
              <a:spcBef>
                <a:spcPts val="0"/>
              </a:spcBef>
            </a:pPr>
            <a:r>
              <a:rPr lang="en-GB" sz="2400" dirty="0">
                <a:latin typeface="Myriad Pro"/>
              </a:rPr>
              <a:t>These can be used in the following phrases:</a:t>
            </a:r>
          </a:p>
          <a:p>
            <a:pPr>
              <a:lnSpc>
                <a:spcPct val="100000"/>
              </a:lnSpc>
              <a:spcBef>
                <a:spcPts val="0"/>
              </a:spcBef>
            </a:pPr>
            <a:endParaRPr lang="en-GB" sz="2400" dirty="0">
              <a:latin typeface="Myriad Pro"/>
            </a:endParaRPr>
          </a:p>
          <a:p>
            <a:pPr>
              <a:lnSpc>
                <a:spcPct val="100000"/>
              </a:lnSpc>
              <a:spcBef>
                <a:spcPts val="0"/>
              </a:spcBef>
            </a:pPr>
            <a:r>
              <a:rPr lang="en-GB" sz="2400" dirty="0">
                <a:latin typeface="Myriad Pro"/>
              </a:rPr>
              <a:t>“Two doubled is four” and “Double two is four”</a:t>
            </a:r>
          </a:p>
          <a:p>
            <a:pPr>
              <a:lnSpc>
                <a:spcPct val="100000"/>
              </a:lnSpc>
              <a:spcBef>
                <a:spcPts val="0"/>
              </a:spcBef>
            </a:pPr>
            <a:endParaRPr lang="en-GB" sz="2400" dirty="0">
              <a:latin typeface="Myriad Pro"/>
            </a:endParaRPr>
          </a:p>
          <a:p>
            <a:pPr>
              <a:lnSpc>
                <a:spcPct val="100000"/>
              </a:lnSpc>
              <a:spcBef>
                <a:spcPts val="0"/>
              </a:spcBef>
            </a:pPr>
            <a:r>
              <a:rPr lang="en-GB" sz="2400" dirty="0">
                <a:latin typeface="Myriad Pro"/>
              </a:rPr>
              <a:t>“One half of 2 is 1”</a:t>
            </a:r>
          </a:p>
          <a:p>
            <a:pPr>
              <a:lnSpc>
                <a:spcPct val="100000"/>
              </a:lnSpc>
              <a:spcBef>
                <a:spcPts val="0"/>
              </a:spcBef>
            </a:pPr>
            <a:endParaRPr lang="en-GB" sz="2400" dirty="0">
              <a:latin typeface="Myriad Pro"/>
            </a:endParaRPr>
          </a:p>
          <a:p>
            <a:pPr>
              <a:lnSpc>
                <a:spcPct val="100000"/>
              </a:lnSpc>
              <a:spcBef>
                <a:spcPts val="0"/>
              </a:spcBef>
            </a:pPr>
            <a:r>
              <a:rPr lang="en-GB" sz="2400" dirty="0">
                <a:latin typeface="Myriad Pro"/>
              </a:rPr>
              <a:t>“One half of 4 is 2.”</a:t>
            </a:r>
          </a:p>
          <a:p>
            <a:pPr>
              <a:lnSpc>
                <a:spcPct val="100000"/>
              </a:lnSpc>
              <a:spcBef>
                <a:spcPts val="0"/>
              </a:spcBef>
            </a:pPr>
            <a:endParaRPr lang="en-GB" sz="2400" dirty="0">
              <a:latin typeface="Myriad Pro"/>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10;&#10;Description generated with very high confidence">
            <a:extLst>
              <a:ext uri="{FF2B5EF4-FFF2-40B4-BE49-F238E27FC236}">
                <a16:creationId xmlns:a16="http://schemas.microsoft.com/office/drawing/2014/main" id="{DBF6D871-38A0-4BAE-9CAC-204AF97A2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0" name="Oval 19">
            <a:extLst>
              <a:ext uri="{FF2B5EF4-FFF2-40B4-BE49-F238E27FC236}">
                <a16:creationId xmlns:a16="http://schemas.microsoft.com/office/drawing/2014/main" id="{DB0B3F4A-69FF-4964-B861-63D99FF6CAE1}"/>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113D0F3D-99D3-4C6C-9FCF-337E467DF7B6}"/>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37054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9B079C-4300-4ADF-B4FD-2D684EF7A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3" name="Oval Callout 2"/>
          <p:cNvSpPr/>
          <p:nvPr/>
        </p:nvSpPr>
        <p:spPr>
          <a:xfrm>
            <a:off x="4384858" y="604434"/>
            <a:ext cx="4278695" cy="2231756"/>
          </a:xfrm>
          <a:prstGeom prst="wedgeEllipseCallout">
            <a:avLst>
              <a:gd name="adj1" fmla="val -68449"/>
              <a:gd name="adj2" fmla="val 5890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Century Gothic" panose="020B0502020202020204" pitchFamily="34" charset="0"/>
              </a:rPr>
              <a:t>double up!</a:t>
            </a:r>
          </a:p>
        </p:txBody>
      </p:sp>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32823" r="30063"/>
          <a:stretch/>
        </p:blipFill>
        <p:spPr>
          <a:xfrm>
            <a:off x="8388048" y="2454453"/>
            <a:ext cx="2905888" cy="4402971"/>
          </a:xfrm>
          <a:prstGeom prst="rect">
            <a:avLst/>
          </a:prstGeom>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l="23367" r="25099"/>
          <a:stretch/>
        </p:blipFill>
        <p:spPr>
          <a:xfrm>
            <a:off x="8587367" y="1872936"/>
            <a:ext cx="2339841" cy="2553324"/>
          </a:xfrm>
          <a:prstGeom prst="rect">
            <a:avLst/>
          </a:prstGeom>
        </p:spPr>
      </p:pic>
      <p:sp>
        <p:nvSpPr>
          <p:cNvPr id="14" name="Oval 13">
            <a:extLst>
              <a:ext uri="{FF2B5EF4-FFF2-40B4-BE49-F238E27FC236}">
                <a16:creationId xmlns:a16="http://schemas.microsoft.com/office/drawing/2014/main" id="{E2D1D492-BDBF-4187-9981-88916D0689F4}"/>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4166" y="3715051"/>
            <a:ext cx="5491158" cy="3087969"/>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166" y="3103616"/>
            <a:ext cx="4540430" cy="2553324"/>
          </a:xfrm>
          <a:prstGeom prst="rect">
            <a:avLst/>
          </a:prstGeom>
        </p:spPr>
      </p:pic>
      <p:sp>
        <p:nvSpPr>
          <p:cNvPr id="27" name="Rectangle 26">
            <a:extLst>
              <a:ext uri="{FF2B5EF4-FFF2-40B4-BE49-F238E27FC236}">
                <a16:creationId xmlns:a16="http://schemas.microsoft.com/office/drawing/2014/main" id="{BCF044AA-E29D-47F0-AFEE-CD1306E02977}"/>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6541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0"/>
                                        </p:tgtEl>
                                        <p:attrNameLst>
                                          <p:attrName>style.visibility</p:attrName>
                                        </p:attrNameLst>
                                      </p:cBhvr>
                                      <p:to>
                                        <p:strVal val="visible"/>
                                      </p:to>
                                    </p:set>
                                  </p:childTnLst>
                                </p:cTn>
                              </p:par>
                              <p:par>
                                <p:cTn id="10" presetID="1" presetClass="entr" presetSubtype="0" fill="hold" nodeType="withEffect">
                                  <p:stCondLst>
                                    <p:cond delay="1000"/>
                                  </p:stCondLst>
                                  <p:childTnLst>
                                    <p:set>
                                      <p:cBhvr>
                                        <p:cTn id="11" dur="1" fill="hold">
                                          <p:stCondLst>
                                            <p:cond delay="0"/>
                                          </p:stCondLst>
                                        </p:cTn>
                                        <p:tgtEl>
                                          <p:spTgt spid="21"/>
                                        </p:tgtEl>
                                        <p:attrNameLst>
                                          <p:attrName>style.visibility</p:attrName>
                                        </p:attrNameLst>
                                      </p:cBhvr>
                                      <p:to>
                                        <p:strVal val="visible"/>
                                      </p:to>
                                    </p:set>
                                  </p:childTnLst>
                                </p:cTn>
                              </p:par>
                              <p:par>
                                <p:cTn id="12" presetID="44" presetClass="path" presetSubtype="0" accel="50000" decel="50000" fill="hold" nodeType="withEffect">
                                  <p:stCondLst>
                                    <p:cond delay="1250"/>
                                  </p:stCondLst>
                                  <p:childTnLst>
                                    <p:animMotion origin="layout" path="M 1.875E-6 -1.85185E-6 L -0.04857 -0.08541 C -0.05847 -0.10393 -0.07513 -0.12407 -0.09336 -0.14398 C -0.11406 -0.1662 -0.13151 -0.18241 -0.14505 -0.18889 L -0.20794 -0.22616 " pathEditMode="relative" rAng="1860000" ptsTypes="AAAAA">
                                      <p:cBhvr>
                                        <p:cTn id="13" dur="2000" fill="hold"/>
                                        <p:tgtEl>
                                          <p:spTgt spid="20"/>
                                        </p:tgtEl>
                                        <p:attrNameLst>
                                          <p:attrName>ppt_x</p:attrName>
                                          <p:attrName>ppt_y</p:attrName>
                                        </p:attrNameLst>
                                      </p:cBhvr>
                                      <p:rCtr x="-9896" y="-12778"/>
                                    </p:animMotion>
                                  </p:childTnLst>
                                </p:cTn>
                              </p:par>
                              <p:par>
                                <p:cTn id="14" presetID="44" presetClass="path" presetSubtype="0" accel="50000" decel="50000" fill="hold" nodeType="withEffect">
                                  <p:stCondLst>
                                    <p:cond delay="1250"/>
                                  </p:stCondLst>
                                  <p:childTnLst>
                                    <p:animMotion origin="layout" path="M -2.70833E-6 -2.59259E-6 L -0.04856 -0.08541 C -0.05846 -0.10347 -0.07552 -0.12407 -0.09375 -0.14352 C -0.11445 -0.16551 -0.1319 -0.18287 -0.14505 -0.18889 L -0.20794 -0.22592 " pathEditMode="relative" rAng="1860000" ptsTypes="AAAAA">
                                      <p:cBhvr>
                                        <p:cTn id="15" dur="2000" fill="hold"/>
                                        <p:tgtEl>
                                          <p:spTgt spid="21"/>
                                        </p:tgtEl>
                                        <p:attrNameLst>
                                          <p:attrName>ppt_x</p:attrName>
                                          <p:attrName>ppt_y</p:attrName>
                                        </p:attrNameLst>
                                      </p:cBhvr>
                                      <p:rCtr x="-9909" y="-12755"/>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E6FC4-CD24-4213-B870-9ED43E135DAA}">
  <ds:schemaRefs>
    <ds:schemaRef ds:uri="http://purl.org/dc/elements/1.1/"/>
    <ds:schemaRef ds:uri="http://schemas.microsoft.com/office/2006/metadata/properties"/>
    <ds:schemaRef ds:uri="448c4a6a-bcae-4211-8504-7e5193445ce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2029e86-67e7-4883-9866-832c3e79c701"/>
    <ds:schemaRef ds:uri="http://www.w3.org/XML/1998/namespace"/>
  </ds:schemaRefs>
</ds:datastoreItem>
</file>

<file path=customXml/itemProps2.xml><?xml version="1.0" encoding="utf-8"?>
<ds:datastoreItem xmlns:ds="http://schemas.openxmlformats.org/officeDocument/2006/customXml" ds:itemID="{F7907F67-5788-4704-A2BF-E3BCFBCB6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2721</TotalTime>
  <Words>1459</Words>
  <Application>Microsoft Office PowerPoint</Application>
  <PresentationFormat>Widescreen</PresentationFormat>
  <Paragraphs>140</Paragraphs>
  <Slides>21</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Century Gothic</vt:lpstr>
      <vt:lpstr>Myriad Pro</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Gwen Tresidder</cp:lastModifiedBy>
  <cp:revision>227</cp:revision>
  <dcterms:created xsi:type="dcterms:W3CDTF">2018-02-20T10:26:52Z</dcterms:created>
  <dcterms:modified xsi:type="dcterms:W3CDTF">2018-12-18T06:26:21Z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