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2.xml" ContentType="application/vnd.openxmlformats-officedocument.themeOverrid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57"/>
  </p:notesMasterIdLst>
  <p:handoutMasterIdLst>
    <p:handoutMasterId r:id="rId58"/>
  </p:handoutMasterIdLst>
  <p:sldIdLst>
    <p:sldId id="257" r:id="rId4"/>
    <p:sldId id="258" r:id="rId5"/>
    <p:sldId id="319"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316" r:id="rId30"/>
    <p:sldId id="317" r:id="rId31"/>
    <p:sldId id="283" r:id="rId32"/>
    <p:sldId id="309" r:id="rId33"/>
    <p:sldId id="310" r:id="rId34"/>
    <p:sldId id="284" r:id="rId35"/>
    <p:sldId id="313" r:id="rId36"/>
    <p:sldId id="318" r:id="rId37"/>
    <p:sldId id="288" r:id="rId38"/>
    <p:sldId id="296" r:id="rId39"/>
    <p:sldId id="290" r:id="rId40"/>
    <p:sldId id="291" r:id="rId41"/>
    <p:sldId id="298" r:id="rId42"/>
    <p:sldId id="299" r:id="rId43"/>
    <p:sldId id="300" r:id="rId44"/>
    <p:sldId id="292" r:id="rId45"/>
    <p:sldId id="293" r:id="rId46"/>
    <p:sldId id="308" r:id="rId47"/>
    <p:sldId id="294" r:id="rId48"/>
    <p:sldId id="307" r:id="rId49"/>
    <p:sldId id="302" r:id="rId50"/>
    <p:sldId id="303" r:id="rId51"/>
    <p:sldId id="304" r:id="rId52"/>
    <p:sldId id="305" r:id="rId53"/>
    <p:sldId id="306" r:id="rId54"/>
    <p:sldId id="301" r:id="rId55"/>
    <p:sldId id="297" r:id="rId56"/>
  </p:sldIdLst>
  <p:sldSz cx="9144000" cy="6858000" type="screen4x3"/>
  <p:notesSz cx="6858000" cy="100520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ohn Westwell" initials="JW"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B4"/>
    <a:srgbClr val="004F8A"/>
    <a:srgbClr val="AB05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588" autoAdjust="0"/>
    <p:restoredTop sz="98401" autoAdjust="0"/>
  </p:normalViewPr>
  <p:slideViewPr>
    <p:cSldViewPr>
      <p:cViewPr varScale="1">
        <p:scale>
          <a:sx n="51" d="100"/>
          <a:sy n="51" d="100"/>
        </p:scale>
        <p:origin x="-1166" y="-82"/>
      </p:cViewPr>
      <p:guideLst>
        <p:guide orient="horz" pos="2160"/>
        <p:guide pos="2880"/>
      </p:guideLst>
    </p:cSldViewPr>
  </p:slideViewPr>
  <p:notesTextViewPr>
    <p:cViewPr>
      <p:scale>
        <a:sx n="1" d="1"/>
        <a:sy n="1" d="1"/>
      </p:scale>
      <p:origin x="0" y="0"/>
    </p:cViewPr>
  </p:notesTextViewPr>
  <p:sorterViewPr>
    <p:cViewPr>
      <p:scale>
        <a:sx n="154" d="100"/>
        <a:sy n="154" d="100"/>
      </p:scale>
      <p:origin x="0" y="8980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04T08:15:33.028" idx="3">
    <p:pos x="683" y="1024"/>
    <p:text>Is pupils' thinking not more appropriate for seocndary</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3-10-04T08:19:34.535" idx="4">
    <p:pos x="661" y="1173"/>
    <p:text>For this session we need the resources to be easy to refer to - I suggested at NDT that there is a single resource pack of questions produced (which then become a resource for teachers to use later). This also makes it easier to mange within the session.</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D03CE5-7E18-4874-A7AA-33CF6176C0FE}" type="doc">
      <dgm:prSet loTypeId="urn:microsoft.com/office/officeart/2005/8/layout/hierarchy5" loCatId="hierarchy" qsTypeId="urn:microsoft.com/office/officeart/2005/8/quickstyle/simple5" qsCatId="simple" csTypeId="urn:microsoft.com/office/officeart/2005/8/colors/accent1_2" csCatId="accent1" phldr="1"/>
      <dgm:spPr/>
      <dgm:t>
        <a:bodyPr/>
        <a:lstStyle/>
        <a:p>
          <a:endParaRPr lang="en-GB"/>
        </a:p>
      </dgm:t>
    </dgm:pt>
    <dgm:pt modelId="{A7AAF1E2-6ED7-4AC2-9EA5-5024D2C0BD29}">
      <dgm:prSet phldrT="[Text]" custT="1"/>
      <dgm:spPr>
        <a:xfrm>
          <a:off x="311489" y="1696290"/>
          <a:ext cx="1279847" cy="639923"/>
        </a:xfr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GB" sz="1000" b="1">
              <a:solidFill>
                <a:sysClr val="window" lastClr="FFFFFF"/>
              </a:solidFill>
              <a:latin typeface="Calibri"/>
              <a:ea typeface="+mn-ea"/>
              <a:cs typeface="+mn-cs"/>
            </a:rPr>
            <a:t>Core development team </a:t>
          </a:r>
        </a:p>
        <a:p>
          <a:r>
            <a:rPr lang="en-GB" sz="800">
              <a:solidFill>
                <a:sysClr val="window" lastClr="FFFFFF"/>
              </a:solidFill>
              <a:latin typeface="Calibri"/>
              <a:ea typeface="+mn-ea"/>
              <a:cs typeface="+mn-cs"/>
            </a:rPr>
            <a:t>(4 Developers and </a:t>
          </a:r>
        </a:p>
        <a:p>
          <a:r>
            <a:rPr lang="en-GB" sz="800">
              <a:solidFill>
                <a:sysClr val="window" lastClr="FFFFFF"/>
              </a:solidFill>
              <a:latin typeface="Calibri"/>
              <a:ea typeface="+mn-ea"/>
              <a:cs typeface="+mn-cs"/>
            </a:rPr>
            <a:t>Project Lead)</a:t>
          </a:r>
        </a:p>
      </dgm:t>
    </dgm:pt>
    <dgm:pt modelId="{3710FBF5-B3ED-40E6-AA82-7FD2AD0E3FCD}" type="parTrans" cxnId="{3F97A39B-8917-4582-8918-013546514A1E}">
      <dgm:prSet/>
      <dgm:spPr/>
      <dgm:t>
        <a:bodyPr/>
        <a:lstStyle/>
        <a:p>
          <a:endParaRPr lang="en-GB"/>
        </a:p>
      </dgm:t>
    </dgm:pt>
    <dgm:pt modelId="{69F4D5D8-B190-4C3B-AD4B-673124AA7E44}" type="sibTrans" cxnId="{3F97A39B-8917-4582-8918-013546514A1E}">
      <dgm:prSet/>
      <dgm:spPr/>
      <dgm:t>
        <a:bodyPr/>
        <a:lstStyle/>
        <a:p>
          <a:endParaRPr lang="en-GB"/>
        </a:p>
      </dgm:t>
    </dgm:pt>
    <dgm:pt modelId="{10EE168C-E882-4B3D-BEB8-9947897EC88E}">
      <dgm:prSet phldrT="[Text]" custT="1"/>
      <dgm:spPr>
        <a:xfrm>
          <a:off x="2103276" y="1696290"/>
          <a:ext cx="1279847" cy="639923"/>
        </a:xfr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GB" sz="1000" b="1">
              <a:solidFill>
                <a:sysClr val="window" lastClr="FFFFFF"/>
              </a:solidFill>
              <a:latin typeface="Calibri"/>
              <a:ea typeface="+mn-ea"/>
              <a:cs typeface="+mn-cs"/>
            </a:rPr>
            <a:t>National development team </a:t>
          </a:r>
        </a:p>
        <a:p>
          <a:r>
            <a:rPr lang="en-GB" sz="800">
              <a:solidFill>
                <a:sysClr val="window" lastClr="FFFFFF"/>
              </a:solidFill>
              <a:latin typeface="Calibri"/>
              <a:ea typeface="+mn-ea"/>
              <a:cs typeface="+mn-cs"/>
            </a:rPr>
            <a:t>(Core team representatives plus PD leads and University Researchers)</a:t>
          </a:r>
        </a:p>
      </dgm:t>
    </dgm:pt>
    <dgm:pt modelId="{6945A4AD-4D85-475B-AA45-9B58BD8A140B}" type="parTrans" cxnId="{4D22E2C2-B00A-489C-B331-BF6621998E0C}">
      <dgm:prSet/>
      <dgm:spPr>
        <a:xfrm>
          <a:off x="1591337" y="1998256"/>
          <a:ext cx="511938" cy="35991"/>
        </a:xfrm>
        <a:noFill/>
        <a:ln w="25400" cap="flat" cmpd="sng" algn="ctr">
          <a:solidFill>
            <a:srgbClr val="4F81BD">
              <a:shade val="60000"/>
              <a:hueOff val="0"/>
              <a:satOff val="0"/>
              <a:lumOff val="0"/>
              <a:alphaOff val="0"/>
            </a:srgbClr>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7B4B51C4-17AF-45F7-A245-08BAA6176E54}" type="sibTrans" cxnId="{4D22E2C2-B00A-489C-B331-BF6621998E0C}">
      <dgm:prSet/>
      <dgm:spPr/>
      <dgm:t>
        <a:bodyPr/>
        <a:lstStyle/>
        <a:p>
          <a:endParaRPr lang="en-GB"/>
        </a:p>
      </dgm:t>
    </dgm:pt>
    <dgm:pt modelId="{8B8AF415-E433-4E8A-805A-4B0446B516DE}">
      <dgm:prSet phldrT="[Text]"/>
      <dgm:spPr>
        <a:xfrm>
          <a:off x="3895062" y="960377"/>
          <a:ext cx="1279847" cy="639923"/>
        </a:xfr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GB" b="1">
              <a:solidFill>
                <a:sysClr val="window" lastClr="FFFFFF"/>
              </a:solidFill>
              <a:latin typeface="Calibri"/>
              <a:ea typeface="+mn-ea"/>
              <a:cs typeface="+mn-cs"/>
            </a:rPr>
            <a:t>TIME team 1</a:t>
          </a:r>
        </a:p>
        <a:p>
          <a:r>
            <a:rPr lang="en-GB">
              <a:solidFill>
                <a:sysClr val="window" lastClr="FFFFFF"/>
              </a:solidFill>
              <a:latin typeface="Calibri"/>
              <a:ea typeface="+mn-ea"/>
              <a:cs typeface="+mn-cs"/>
            </a:rPr>
            <a:t>10 x 2 teachers from each school</a:t>
          </a:r>
        </a:p>
      </dgm:t>
    </dgm:pt>
    <dgm:pt modelId="{7E215D99-5816-4D4D-B1A6-F2482026F9A2}" type="parTrans" cxnId="{3B6294FF-CD84-4472-AB49-A40A44249C89}">
      <dgm:prSet/>
      <dgm:spPr>
        <a:xfrm rot="18289469">
          <a:off x="3190861" y="1630300"/>
          <a:ext cx="896464" cy="35991"/>
        </a:xfrm>
        <a:noFill/>
        <a:ln w="25400" cap="flat" cmpd="sng" algn="ctr">
          <a:solidFill>
            <a:srgbClr val="4F81BD">
              <a:shade val="80000"/>
              <a:hueOff val="0"/>
              <a:satOff val="0"/>
              <a:lumOff val="0"/>
              <a:alphaOff val="0"/>
            </a:srgbClr>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4F6DEF38-9548-47AE-BF8E-3EA5D3CB00E9}" type="sibTrans" cxnId="{3B6294FF-CD84-4472-AB49-A40A44249C89}">
      <dgm:prSet/>
      <dgm:spPr/>
      <dgm:t>
        <a:bodyPr/>
        <a:lstStyle/>
        <a:p>
          <a:endParaRPr lang="en-GB"/>
        </a:p>
      </dgm:t>
    </dgm:pt>
    <dgm:pt modelId="{C0FAB513-7F37-44D4-8355-01F7574E2F19}">
      <dgm:prSet phldrT="[Text]"/>
      <dgm:spPr>
        <a:xfrm>
          <a:off x="3895062" y="1696290"/>
          <a:ext cx="1279847" cy="639923"/>
        </a:xfr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GB" b="1">
              <a:solidFill>
                <a:sysClr val="window" lastClr="FFFFFF"/>
              </a:solidFill>
              <a:latin typeface="Calibri"/>
              <a:ea typeface="+mn-ea"/>
              <a:cs typeface="+mn-cs"/>
            </a:rPr>
            <a:t>TIME team 2 </a:t>
          </a:r>
        </a:p>
        <a:p>
          <a:r>
            <a:rPr lang="en-GB">
              <a:solidFill>
                <a:sysClr val="window" lastClr="FFFFFF"/>
              </a:solidFill>
              <a:latin typeface="Calibri"/>
              <a:ea typeface="+mn-ea"/>
              <a:cs typeface="+mn-cs"/>
            </a:rPr>
            <a:t>10 x 2 teachers from each school</a:t>
          </a:r>
        </a:p>
      </dgm:t>
    </dgm:pt>
    <dgm:pt modelId="{7FA0754F-55F0-4A1F-B7E2-F09FDFFAA8E8}" type="parTrans" cxnId="{9F2676DB-4CB2-4256-84E4-5843557DF32E}">
      <dgm:prSet/>
      <dgm:spPr>
        <a:xfrm>
          <a:off x="3383123" y="1998256"/>
          <a:ext cx="511938" cy="35991"/>
        </a:xfrm>
        <a:noFill/>
        <a:ln w="25400" cap="flat" cmpd="sng" algn="ctr">
          <a:solidFill>
            <a:srgbClr val="4F81BD">
              <a:shade val="80000"/>
              <a:hueOff val="0"/>
              <a:satOff val="0"/>
              <a:lumOff val="0"/>
              <a:alphaOff val="0"/>
            </a:srgbClr>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71BD1F11-D73F-4B9A-95FA-FBFA2FAA1A5F}" type="sibTrans" cxnId="{9F2676DB-4CB2-4256-84E4-5843557DF32E}">
      <dgm:prSet/>
      <dgm:spPr/>
      <dgm:t>
        <a:bodyPr/>
        <a:lstStyle/>
        <a:p>
          <a:endParaRPr lang="en-GB"/>
        </a:p>
      </dgm:t>
    </dgm:pt>
    <dgm:pt modelId="{55EC6CDE-1489-4468-B839-D569D9644CE7}">
      <dgm:prSet phldrT="[Text]"/>
      <dgm:spPr>
        <a:xfrm>
          <a:off x="183505" y="0"/>
          <a:ext cx="1535816" cy="3200400"/>
        </a:xfrm>
        <a:solidFill>
          <a:srgbClr val="4F81BD">
            <a:tint val="40000"/>
            <a:hueOff val="0"/>
            <a:satOff val="0"/>
            <a:lumOff val="0"/>
            <a:alphaOff val="0"/>
          </a:srgbClr>
        </a:solidFill>
        <a:ln>
          <a:noFill/>
        </a:ln>
        <a:effectLst>
          <a:outerShdw blurRad="40000" dist="23000" dir="5400000" rotWithShape="0">
            <a:srgbClr val="000000">
              <a:alpha val="35000"/>
            </a:srgbClr>
          </a:outerShdw>
        </a:effectLst>
      </dgm:spPr>
      <dgm:t>
        <a:bodyPr/>
        <a:lstStyle/>
        <a:p>
          <a:r>
            <a:rPr lang="en-GB" dirty="0">
              <a:solidFill>
                <a:sysClr val="windowText" lastClr="000000">
                  <a:hueOff val="0"/>
                  <a:satOff val="0"/>
                  <a:lumOff val="0"/>
                  <a:alphaOff val="0"/>
                </a:sysClr>
              </a:solidFill>
              <a:latin typeface="Calibri"/>
              <a:ea typeface="+mn-ea"/>
              <a:cs typeface="+mn-cs"/>
            </a:rPr>
            <a:t>Develop resources, plan PD sessions for the NDT, outline plan the PD sessions for the TIME teams, attend some TIME team workshops, respond to identified needs.</a:t>
          </a:r>
        </a:p>
      </dgm:t>
    </dgm:pt>
    <dgm:pt modelId="{5297A6A2-AEE8-46D2-861E-9005C864CE6A}" type="parTrans" cxnId="{97464FF6-E5F0-4365-927C-7EB370EA47A3}">
      <dgm:prSet/>
      <dgm:spPr/>
      <dgm:t>
        <a:bodyPr/>
        <a:lstStyle/>
        <a:p>
          <a:endParaRPr lang="en-GB"/>
        </a:p>
      </dgm:t>
    </dgm:pt>
    <dgm:pt modelId="{E68C1303-C6F5-4FA5-9CE6-4794C85B19F8}" type="sibTrans" cxnId="{97464FF6-E5F0-4365-927C-7EB370EA47A3}">
      <dgm:prSet/>
      <dgm:spPr/>
      <dgm:t>
        <a:bodyPr/>
        <a:lstStyle/>
        <a:p>
          <a:endParaRPr lang="en-GB"/>
        </a:p>
      </dgm:t>
    </dgm:pt>
    <dgm:pt modelId="{8B1B99AA-E093-44E0-872B-B9F935FE5AB9}">
      <dgm:prSet phldrT="[Text]"/>
      <dgm:spPr>
        <a:xfrm>
          <a:off x="1975291" y="0"/>
          <a:ext cx="1535816" cy="3200400"/>
        </a:xfrm>
        <a:solidFill>
          <a:srgbClr val="4F81BD">
            <a:tint val="40000"/>
            <a:hueOff val="0"/>
            <a:satOff val="0"/>
            <a:lumOff val="0"/>
            <a:alphaOff val="0"/>
          </a:srgbClr>
        </a:solidFill>
        <a:ln>
          <a:noFill/>
        </a:ln>
        <a:effectLst>
          <a:outerShdw blurRad="40000" dist="23000" dir="5400000" rotWithShape="0">
            <a:srgbClr val="000000">
              <a:alpha val="35000"/>
            </a:srgbClr>
          </a:outerShdw>
        </a:effectLst>
      </dgm:spPr>
      <dgm:t>
        <a:bodyPr/>
        <a:lstStyle/>
        <a:p>
          <a:r>
            <a:rPr lang="en-GB">
              <a:solidFill>
                <a:sysClr val="windowText" lastClr="000000">
                  <a:hueOff val="0"/>
                  <a:satOff val="0"/>
                  <a:lumOff val="0"/>
                  <a:alphaOff val="0"/>
                </a:sysClr>
              </a:solidFill>
              <a:latin typeface="Calibri"/>
              <a:ea typeface="+mn-ea"/>
              <a:cs typeface="+mn-cs"/>
            </a:rPr>
            <a:t>Plan and lead the PD sessions with the TIME teams, liaise with the CDT regarding the effectiveness of resources and further identified needs.</a:t>
          </a:r>
        </a:p>
      </dgm:t>
    </dgm:pt>
    <dgm:pt modelId="{32F0FAD0-C68B-49B7-ACC2-E026011F3E5C}" type="parTrans" cxnId="{AE555C46-0B63-499E-85B5-F12D843483D1}">
      <dgm:prSet/>
      <dgm:spPr/>
      <dgm:t>
        <a:bodyPr/>
        <a:lstStyle/>
        <a:p>
          <a:endParaRPr lang="en-GB"/>
        </a:p>
      </dgm:t>
    </dgm:pt>
    <dgm:pt modelId="{2EF10F66-29DB-4182-81EE-D4B7FEF4B058}" type="sibTrans" cxnId="{AE555C46-0B63-499E-85B5-F12D843483D1}">
      <dgm:prSet/>
      <dgm:spPr/>
      <dgm:t>
        <a:bodyPr/>
        <a:lstStyle/>
        <a:p>
          <a:endParaRPr lang="en-GB"/>
        </a:p>
      </dgm:t>
    </dgm:pt>
    <dgm:pt modelId="{0C9E8A2E-1197-4411-99B4-772AD0685C71}">
      <dgm:prSet phldrT="[Text]"/>
      <dgm:spPr>
        <a:xfrm>
          <a:off x="3767077" y="0"/>
          <a:ext cx="1535816" cy="3200400"/>
        </a:xfrm>
        <a:solidFill>
          <a:srgbClr val="4F81BD">
            <a:tint val="40000"/>
            <a:hueOff val="0"/>
            <a:satOff val="0"/>
            <a:lumOff val="0"/>
            <a:alphaOff val="0"/>
          </a:srgbClr>
        </a:solidFill>
        <a:ln>
          <a:noFill/>
        </a:ln>
        <a:effectLst>
          <a:outerShdw blurRad="40000" dist="23000" dir="5400000" rotWithShape="0">
            <a:srgbClr val="000000">
              <a:alpha val="35000"/>
            </a:srgbClr>
          </a:outerShdw>
        </a:effectLst>
      </dgm:spPr>
      <dgm:t>
        <a:bodyPr/>
        <a:lstStyle/>
        <a:p>
          <a:r>
            <a:rPr lang="en-GB">
              <a:solidFill>
                <a:sysClr val="windowText" lastClr="000000">
                  <a:hueOff val="0"/>
                  <a:satOff val="0"/>
                  <a:lumOff val="0"/>
                  <a:alphaOff val="0"/>
                </a:sysClr>
              </a:solidFill>
              <a:latin typeface="Calibri"/>
              <a:ea typeface="+mn-ea"/>
              <a:cs typeface="+mn-cs"/>
            </a:rPr>
            <a:t>Participate</a:t>
          </a:r>
          <a:r>
            <a:rPr lang="en-GB" baseline="0">
              <a:solidFill>
                <a:sysClr val="windowText" lastClr="000000">
                  <a:hueOff val="0"/>
                  <a:satOff val="0"/>
                  <a:lumOff val="0"/>
                  <a:alphaOff val="0"/>
                </a:sysClr>
              </a:solidFill>
              <a:latin typeface="Calibri"/>
              <a:ea typeface="+mn-ea"/>
              <a:cs typeface="+mn-cs"/>
            </a:rPr>
            <a:t> in the project, disseminate resources and approaches to other teachers in their departments, ensure that work is continued beyond the time scale of the project.</a:t>
          </a:r>
          <a:endParaRPr lang="en-GB">
            <a:solidFill>
              <a:sysClr val="windowText" lastClr="000000">
                <a:hueOff val="0"/>
                <a:satOff val="0"/>
                <a:lumOff val="0"/>
                <a:alphaOff val="0"/>
              </a:sysClr>
            </a:solidFill>
            <a:latin typeface="Calibri"/>
            <a:ea typeface="+mn-ea"/>
            <a:cs typeface="+mn-cs"/>
          </a:endParaRPr>
        </a:p>
      </dgm:t>
    </dgm:pt>
    <dgm:pt modelId="{3165DCD2-52AA-4087-8B3B-46E5F3F8F18F}" type="parTrans" cxnId="{1E75DF7E-9C04-437D-9B2C-6D9542732331}">
      <dgm:prSet/>
      <dgm:spPr/>
      <dgm:t>
        <a:bodyPr/>
        <a:lstStyle/>
        <a:p>
          <a:endParaRPr lang="en-GB"/>
        </a:p>
      </dgm:t>
    </dgm:pt>
    <dgm:pt modelId="{C19BD562-D158-423F-BCA3-9A773C00D77C}" type="sibTrans" cxnId="{1E75DF7E-9C04-437D-9B2C-6D9542732331}">
      <dgm:prSet/>
      <dgm:spPr/>
      <dgm:t>
        <a:bodyPr/>
        <a:lstStyle/>
        <a:p>
          <a:endParaRPr lang="en-GB"/>
        </a:p>
      </dgm:t>
    </dgm:pt>
    <dgm:pt modelId="{542C2434-BE33-4E4E-9E49-4487C63D6B8C}">
      <dgm:prSet phldrT="[Text]"/>
      <dgm:spPr>
        <a:xfrm>
          <a:off x="3895062" y="2432202"/>
          <a:ext cx="1279847" cy="639923"/>
        </a:xfr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gm:spPr>
      <dgm:t>
        <a:bodyPr/>
        <a:lstStyle/>
        <a:p>
          <a:r>
            <a:rPr lang="en-GB" b="1">
              <a:solidFill>
                <a:sysClr val="window" lastClr="FFFFFF"/>
              </a:solidFill>
              <a:latin typeface="Calibri"/>
              <a:ea typeface="+mn-ea"/>
              <a:cs typeface="+mn-cs"/>
            </a:rPr>
            <a:t>Time team 3</a:t>
          </a:r>
        </a:p>
        <a:p>
          <a:r>
            <a:rPr lang="en-GB">
              <a:solidFill>
                <a:sysClr val="window" lastClr="FFFFFF"/>
              </a:solidFill>
              <a:latin typeface="Calibri"/>
              <a:ea typeface="+mn-ea"/>
              <a:cs typeface="+mn-cs"/>
            </a:rPr>
            <a:t>10 x 2 teachers from each school</a:t>
          </a:r>
        </a:p>
      </dgm:t>
    </dgm:pt>
    <dgm:pt modelId="{F8193487-19F4-4A67-90CE-29E01DCE9957}" type="parTrans" cxnId="{3BA82CA5-6344-4A9E-855F-882ADFD5EA34}">
      <dgm:prSet/>
      <dgm:spPr>
        <a:xfrm rot="3310531">
          <a:off x="3190861" y="2366212"/>
          <a:ext cx="896464" cy="35991"/>
        </a:xfrm>
        <a:noFill/>
        <a:ln w="25400" cap="flat" cmpd="sng" algn="ctr">
          <a:solidFill>
            <a:srgbClr val="4F81BD">
              <a:shade val="80000"/>
              <a:hueOff val="0"/>
              <a:satOff val="0"/>
              <a:lumOff val="0"/>
              <a:alphaOff val="0"/>
            </a:srgbClr>
          </a:solidFill>
          <a:prstDash val="solid"/>
        </a:ln>
        <a:effectLst/>
      </dgm:spPr>
      <dgm:t>
        <a:bodyPr/>
        <a:lstStyle/>
        <a:p>
          <a:endParaRPr lang="en-GB">
            <a:solidFill>
              <a:sysClr val="windowText" lastClr="000000">
                <a:hueOff val="0"/>
                <a:satOff val="0"/>
                <a:lumOff val="0"/>
                <a:alphaOff val="0"/>
              </a:sysClr>
            </a:solidFill>
            <a:latin typeface="Calibri"/>
            <a:ea typeface="+mn-ea"/>
            <a:cs typeface="+mn-cs"/>
          </a:endParaRPr>
        </a:p>
      </dgm:t>
    </dgm:pt>
    <dgm:pt modelId="{A9730043-15B2-40B0-9FD1-1DF85B2C1222}" type="sibTrans" cxnId="{3BA82CA5-6344-4A9E-855F-882ADFD5EA34}">
      <dgm:prSet/>
      <dgm:spPr/>
      <dgm:t>
        <a:bodyPr/>
        <a:lstStyle/>
        <a:p>
          <a:endParaRPr lang="en-GB"/>
        </a:p>
      </dgm:t>
    </dgm:pt>
    <dgm:pt modelId="{6460B011-0F02-481B-931A-E4F497B75000}" type="pres">
      <dgm:prSet presAssocID="{ABD03CE5-7E18-4874-A7AA-33CF6176C0FE}" presName="mainComposite" presStyleCnt="0">
        <dgm:presLayoutVars>
          <dgm:chPref val="1"/>
          <dgm:dir/>
          <dgm:animOne val="branch"/>
          <dgm:animLvl val="lvl"/>
          <dgm:resizeHandles val="exact"/>
        </dgm:presLayoutVars>
      </dgm:prSet>
      <dgm:spPr/>
      <dgm:t>
        <a:bodyPr/>
        <a:lstStyle/>
        <a:p>
          <a:endParaRPr lang="en-GB"/>
        </a:p>
      </dgm:t>
    </dgm:pt>
    <dgm:pt modelId="{E08B1C6B-145A-4E7B-8D68-913957E8894B}" type="pres">
      <dgm:prSet presAssocID="{ABD03CE5-7E18-4874-A7AA-33CF6176C0FE}" presName="hierFlow" presStyleCnt="0"/>
      <dgm:spPr/>
    </dgm:pt>
    <dgm:pt modelId="{0180B0C6-DF87-41B2-AD7D-5AA3F6623241}" type="pres">
      <dgm:prSet presAssocID="{ABD03CE5-7E18-4874-A7AA-33CF6176C0FE}" presName="firstBuf" presStyleCnt="0"/>
      <dgm:spPr/>
    </dgm:pt>
    <dgm:pt modelId="{7BD77AB0-ACE6-4B84-B093-FF9A18193C50}" type="pres">
      <dgm:prSet presAssocID="{ABD03CE5-7E18-4874-A7AA-33CF6176C0FE}" presName="hierChild1" presStyleCnt="0">
        <dgm:presLayoutVars>
          <dgm:chPref val="1"/>
          <dgm:animOne val="branch"/>
          <dgm:animLvl val="lvl"/>
        </dgm:presLayoutVars>
      </dgm:prSet>
      <dgm:spPr/>
    </dgm:pt>
    <dgm:pt modelId="{A0BDD2F5-4394-41E4-86FD-24DC3BFAE95A}" type="pres">
      <dgm:prSet presAssocID="{A7AAF1E2-6ED7-4AC2-9EA5-5024D2C0BD29}" presName="Name17" presStyleCnt="0"/>
      <dgm:spPr/>
    </dgm:pt>
    <dgm:pt modelId="{519AD834-3098-4960-8B93-1C40DAB4AAA5}" type="pres">
      <dgm:prSet presAssocID="{A7AAF1E2-6ED7-4AC2-9EA5-5024D2C0BD29}" presName="level1Shape" presStyleLbl="node0" presStyleIdx="0" presStyleCnt="1">
        <dgm:presLayoutVars>
          <dgm:chPref val="3"/>
        </dgm:presLayoutVars>
      </dgm:prSet>
      <dgm:spPr>
        <a:prstGeom prst="roundRect">
          <a:avLst>
            <a:gd name="adj" fmla="val 10000"/>
          </a:avLst>
        </a:prstGeom>
      </dgm:spPr>
      <dgm:t>
        <a:bodyPr/>
        <a:lstStyle/>
        <a:p>
          <a:endParaRPr lang="en-GB"/>
        </a:p>
      </dgm:t>
    </dgm:pt>
    <dgm:pt modelId="{6CE58B30-C562-4925-8977-57F14EC103E8}" type="pres">
      <dgm:prSet presAssocID="{A7AAF1E2-6ED7-4AC2-9EA5-5024D2C0BD29}" presName="hierChild2" presStyleCnt="0"/>
      <dgm:spPr/>
    </dgm:pt>
    <dgm:pt modelId="{59B631A5-360B-4689-8F20-E58982D05771}" type="pres">
      <dgm:prSet presAssocID="{6945A4AD-4D85-475B-AA45-9B58BD8A140B}" presName="Name25" presStyleLbl="parChTrans1D2" presStyleIdx="0" presStyleCnt="1"/>
      <dgm:spPr>
        <a:custGeom>
          <a:avLst/>
          <a:gdLst/>
          <a:ahLst/>
          <a:cxnLst/>
          <a:rect l="0" t="0" r="0" b="0"/>
          <a:pathLst>
            <a:path>
              <a:moveTo>
                <a:pt x="0" y="17995"/>
              </a:moveTo>
              <a:lnTo>
                <a:pt x="511938" y="17995"/>
              </a:lnTo>
            </a:path>
          </a:pathLst>
        </a:custGeom>
      </dgm:spPr>
      <dgm:t>
        <a:bodyPr/>
        <a:lstStyle/>
        <a:p>
          <a:endParaRPr lang="en-GB"/>
        </a:p>
      </dgm:t>
    </dgm:pt>
    <dgm:pt modelId="{39B7D20D-8A04-439F-B43F-3658EA24D666}" type="pres">
      <dgm:prSet presAssocID="{6945A4AD-4D85-475B-AA45-9B58BD8A140B}" presName="connTx" presStyleLbl="parChTrans1D2" presStyleIdx="0" presStyleCnt="1"/>
      <dgm:spPr/>
      <dgm:t>
        <a:bodyPr/>
        <a:lstStyle/>
        <a:p>
          <a:endParaRPr lang="en-GB"/>
        </a:p>
      </dgm:t>
    </dgm:pt>
    <dgm:pt modelId="{2683332E-AE86-45C2-963B-C780F57C84DB}" type="pres">
      <dgm:prSet presAssocID="{10EE168C-E882-4B3D-BEB8-9947897EC88E}" presName="Name30" presStyleCnt="0"/>
      <dgm:spPr/>
    </dgm:pt>
    <dgm:pt modelId="{2E7FB91F-B631-4FF1-A3D2-22A49AE571C6}" type="pres">
      <dgm:prSet presAssocID="{10EE168C-E882-4B3D-BEB8-9947897EC88E}" presName="level2Shape" presStyleLbl="node2" presStyleIdx="0" presStyleCnt="1"/>
      <dgm:spPr>
        <a:prstGeom prst="roundRect">
          <a:avLst>
            <a:gd name="adj" fmla="val 10000"/>
          </a:avLst>
        </a:prstGeom>
      </dgm:spPr>
      <dgm:t>
        <a:bodyPr/>
        <a:lstStyle/>
        <a:p>
          <a:endParaRPr lang="en-GB"/>
        </a:p>
      </dgm:t>
    </dgm:pt>
    <dgm:pt modelId="{B92D4E51-786D-45BF-B77C-DA44620EAB69}" type="pres">
      <dgm:prSet presAssocID="{10EE168C-E882-4B3D-BEB8-9947897EC88E}" presName="hierChild3" presStyleCnt="0"/>
      <dgm:spPr/>
    </dgm:pt>
    <dgm:pt modelId="{AFE4C44A-1211-4F20-B048-A32E99BE8C71}" type="pres">
      <dgm:prSet presAssocID="{7E215D99-5816-4D4D-B1A6-F2482026F9A2}" presName="Name25" presStyleLbl="parChTrans1D3" presStyleIdx="0" presStyleCnt="3"/>
      <dgm:spPr>
        <a:custGeom>
          <a:avLst/>
          <a:gdLst/>
          <a:ahLst/>
          <a:cxnLst/>
          <a:rect l="0" t="0" r="0" b="0"/>
          <a:pathLst>
            <a:path>
              <a:moveTo>
                <a:pt x="0" y="17995"/>
              </a:moveTo>
              <a:lnTo>
                <a:pt x="896464" y="17995"/>
              </a:lnTo>
            </a:path>
          </a:pathLst>
        </a:custGeom>
      </dgm:spPr>
      <dgm:t>
        <a:bodyPr/>
        <a:lstStyle/>
        <a:p>
          <a:endParaRPr lang="en-GB"/>
        </a:p>
      </dgm:t>
    </dgm:pt>
    <dgm:pt modelId="{85DB141C-84B7-46A6-B65A-9DAEF1D5C5F2}" type="pres">
      <dgm:prSet presAssocID="{7E215D99-5816-4D4D-B1A6-F2482026F9A2}" presName="connTx" presStyleLbl="parChTrans1D3" presStyleIdx="0" presStyleCnt="3"/>
      <dgm:spPr/>
      <dgm:t>
        <a:bodyPr/>
        <a:lstStyle/>
        <a:p>
          <a:endParaRPr lang="en-GB"/>
        </a:p>
      </dgm:t>
    </dgm:pt>
    <dgm:pt modelId="{2BEE6B41-CB3C-46C3-AF18-72744FEE0C4B}" type="pres">
      <dgm:prSet presAssocID="{8B8AF415-E433-4E8A-805A-4B0446B516DE}" presName="Name30" presStyleCnt="0"/>
      <dgm:spPr/>
    </dgm:pt>
    <dgm:pt modelId="{F70B25AA-FC49-400E-B96E-298E5BA5751C}" type="pres">
      <dgm:prSet presAssocID="{8B8AF415-E433-4E8A-805A-4B0446B516DE}" presName="level2Shape" presStyleLbl="node3" presStyleIdx="0" presStyleCnt="3"/>
      <dgm:spPr>
        <a:prstGeom prst="roundRect">
          <a:avLst>
            <a:gd name="adj" fmla="val 10000"/>
          </a:avLst>
        </a:prstGeom>
      </dgm:spPr>
      <dgm:t>
        <a:bodyPr/>
        <a:lstStyle/>
        <a:p>
          <a:endParaRPr lang="en-GB"/>
        </a:p>
      </dgm:t>
    </dgm:pt>
    <dgm:pt modelId="{40B171CD-0D69-41B7-8B45-B3AB20B9E562}" type="pres">
      <dgm:prSet presAssocID="{8B8AF415-E433-4E8A-805A-4B0446B516DE}" presName="hierChild3" presStyleCnt="0"/>
      <dgm:spPr/>
    </dgm:pt>
    <dgm:pt modelId="{25CD761F-F75D-4B06-9B64-A009B2F15F12}" type="pres">
      <dgm:prSet presAssocID="{7FA0754F-55F0-4A1F-B7E2-F09FDFFAA8E8}" presName="Name25" presStyleLbl="parChTrans1D3" presStyleIdx="1" presStyleCnt="3"/>
      <dgm:spPr>
        <a:custGeom>
          <a:avLst/>
          <a:gdLst/>
          <a:ahLst/>
          <a:cxnLst/>
          <a:rect l="0" t="0" r="0" b="0"/>
          <a:pathLst>
            <a:path>
              <a:moveTo>
                <a:pt x="0" y="17995"/>
              </a:moveTo>
              <a:lnTo>
                <a:pt x="511938" y="17995"/>
              </a:lnTo>
            </a:path>
          </a:pathLst>
        </a:custGeom>
      </dgm:spPr>
      <dgm:t>
        <a:bodyPr/>
        <a:lstStyle/>
        <a:p>
          <a:endParaRPr lang="en-GB"/>
        </a:p>
      </dgm:t>
    </dgm:pt>
    <dgm:pt modelId="{A254865D-7663-4B6E-83BA-B4282E37AB5E}" type="pres">
      <dgm:prSet presAssocID="{7FA0754F-55F0-4A1F-B7E2-F09FDFFAA8E8}" presName="connTx" presStyleLbl="parChTrans1D3" presStyleIdx="1" presStyleCnt="3"/>
      <dgm:spPr/>
      <dgm:t>
        <a:bodyPr/>
        <a:lstStyle/>
        <a:p>
          <a:endParaRPr lang="en-GB"/>
        </a:p>
      </dgm:t>
    </dgm:pt>
    <dgm:pt modelId="{BCF66106-D484-492C-9DBF-8AF3BE551142}" type="pres">
      <dgm:prSet presAssocID="{C0FAB513-7F37-44D4-8355-01F7574E2F19}" presName="Name30" presStyleCnt="0"/>
      <dgm:spPr/>
    </dgm:pt>
    <dgm:pt modelId="{4AFE77A4-D07B-4BAD-950E-F0516A5BF465}" type="pres">
      <dgm:prSet presAssocID="{C0FAB513-7F37-44D4-8355-01F7574E2F19}" presName="level2Shape" presStyleLbl="node3" presStyleIdx="1" presStyleCnt="3"/>
      <dgm:spPr>
        <a:prstGeom prst="roundRect">
          <a:avLst>
            <a:gd name="adj" fmla="val 10000"/>
          </a:avLst>
        </a:prstGeom>
      </dgm:spPr>
      <dgm:t>
        <a:bodyPr/>
        <a:lstStyle/>
        <a:p>
          <a:endParaRPr lang="en-GB"/>
        </a:p>
      </dgm:t>
    </dgm:pt>
    <dgm:pt modelId="{64655E21-3707-43EC-A4AA-AA424A8C2052}" type="pres">
      <dgm:prSet presAssocID="{C0FAB513-7F37-44D4-8355-01F7574E2F19}" presName="hierChild3" presStyleCnt="0"/>
      <dgm:spPr/>
    </dgm:pt>
    <dgm:pt modelId="{4A06CCAC-ACB0-4F43-956F-23EE6B30D5DA}" type="pres">
      <dgm:prSet presAssocID="{F8193487-19F4-4A67-90CE-29E01DCE9957}" presName="Name25" presStyleLbl="parChTrans1D3" presStyleIdx="2" presStyleCnt="3"/>
      <dgm:spPr>
        <a:custGeom>
          <a:avLst/>
          <a:gdLst/>
          <a:ahLst/>
          <a:cxnLst/>
          <a:rect l="0" t="0" r="0" b="0"/>
          <a:pathLst>
            <a:path>
              <a:moveTo>
                <a:pt x="0" y="17995"/>
              </a:moveTo>
              <a:lnTo>
                <a:pt x="896464" y="17995"/>
              </a:lnTo>
            </a:path>
          </a:pathLst>
        </a:custGeom>
      </dgm:spPr>
      <dgm:t>
        <a:bodyPr/>
        <a:lstStyle/>
        <a:p>
          <a:endParaRPr lang="en-GB"/>
        </a:p>
      </dgm:t>
    </dgm:pt>
    <dgm:pt modelId="{24C6184B-2CAC-4C3E-9A51-73427DEC3E60}" type="pres">
      <dgm:prSet presAssocID="{F8193487-19F4-4A67-90CE-29E01DCE9957}" presName="connTx" presStyleLbl="parChTrans1D3" presStyleIdx="2" presStyleCnt="3"/>
      <dgm:spPr/>
      <dgm:t>
        <a:bodyPr/>
        <a:lstStyle/>
        <a:p>
          <a:endParaRPr lang="en-GB"/>
        </a:p>
      </dgm:t>
    </dgm:pt>
    <dgm:pt modelId="{6CD00630-AFBD-4123-8288-F51F1C8466D7}" type="pres">
      <dgm:prSet presAssocID="{542C2434-BE33-4E4E-9E49-4487C63D6B8C}" presName="Name30" presStyleCnt="0"/>
      <dgm:spPr/>
    </dgm:pt>
    <dgm:pt modelId="{B68BC569-612A-4001-97C0-B8E65BD2B381}" type="pres">
      <dgm:prSet presAssocID="{542C2434-BE33-4E4E-9E49-4487C63D6B8C}" presName="level2Shape" presStyleLbl="node3" presStyleIdx="2" presStyleCnt="3"/>
      <dgm:spPr>
        <a:prstGeom prst="roundRect">
          <a:avLst>
            <a:gd name="adj" fmla="val 10000"/>
          </a:avLst>
        </a:prstGeom>
      </dgm:spPr>
      <dgm:t>
        <a:bodyPr/>
        <a:lstStyle/>
        <a:p>
          <a:endParaRPr lang="en-GB"/>
        </a:p>
      </dgm:t>
    </dgm:pt>
    <dgm:pt modelId="{1C9AFFE7-89F8-4052-B8A4-DB31BEF46185}" type="pres">
      <dgm:prSet presAssocID="{542C2434-BE33-4E4E-9E49-4487C63D6B8C}" presName="hierChild3" presStyleCnt="0"/>
      <dgm:spPr/>
    </dgm:pt>
    <dgm:pt modelId="{F17D93DA-99AD-4536-A27E-0F3305DB1395}" type="pres">
      <dgm:prSet presAssocID="{ABD03CE5-7E18-4874-A7AA-33CF6176C0FE}" presName="bgShapesFlow" presStyleCnt="0"/>
      <dgm:spPr/>
    </dgm:pt>
    <dgm:pt modelId="{49870093-0FAC-4F2B-ABBC-749B929275FB}" type="pres">
      <dgm:prSet presAssocID="{55EC6CDE-1489-4468-B839-D569D9644CE7}" presName="rectComp" presStyleCnt="0"/>
      <dgm:spPr/>
    </dgm:pt>
    <dgm:pt modelId="{440E8773-DC14-49B7-8B11-708E273B562E}" type="pres">
      <dgm:prSet presAssocID="{55EC6CDE-1489-4468-B839-D569D9644CE7}" presName="bgRect" presStyleLbl="bgShp" presStyleIdx="0" presStyleCnt="3"/>
      <dgm:spPr>
        <a:prstGeom prst="roundRect">
          <a:avLst>
            <a:gd name="adj" fmla="val 10000"/>
          </a:avLst>
        </a:prstGeom>
      </dgm:spPr>
      <dgm:t>
        <a:bodyPr/>
        <a:lstStyle/>
        <a:p>
          <a:endParaRPr lang="en-GB"/>
        </a:p>
      </dgm:t>
    </dgm:pt>
    <dgm:pt modelId="{E6E55087-1F8E-4F8E-ABAB-6AF76C25A122}" type="pres">
      <dgm:prSet presAssocID="{55EC6CDE-1489-4468-B839-D569D9644CE7}" presName="bgRectTx" presStyleLbl="bgShp" presStyleIdx="0" presStyleCnt="3">
        <dgm:presLayoutVars>
          <dgm:bulletEnabled val="1"/>
        </dgm:presLayoutVars>
      </dgm:prSet>
      <dgm:spPr/>
      <dgm:t>
        <a:bodyPr/>
        <a:lstStyle/>
        <a:p>
          <a:endParaRPr lang="en-GB"/>
        </a:p>
      </dgm:t>
    </dgm:pt>
    <dgm:pt modelId="{C71461D6-B768-43DA-9551-7856D66036FC}" type="pres">
      <dgm:prSet presAssocID="{55EC6CDE-1489-4468-B839-D569D9644CE7}" presName="spComp" presStyleCnt="0"/>
      <dgm:spPr/>
    </dgm:pt>
    <dgm:pt modelId="{841F3C6B-CB34-427F-8E00-2958D87144C8}" type="pres">
      <dgm:prSet presAssocID="{55EC6CDE-1489-4468-B839-D569D9644CE7}" presName="hSp" presStyleCnt="0"/>
      <dgm:spPr/>
    </dgm:pt>
    <dgm:pt modelId="{733A97E0-11FD-4A6D-A8FC-5946D3A6617C}" type="pres">
      <dgm:prSet presAssocID="{8B1B99AA-E093-44E0-872B-B9F935FE5AB9}" presName="rectComp" presStyleCnt="0"/>
      <dgm:spPr/>
    </dgm:pt>
    <dgm:pt modelId="{0128740E-E7B6-41D1-9E30-0185447453D0}" type="pres">
      <dgm:prSet presAssocID="{8B1B99AA-E093-44E0-872B-B9F935FE5AB9}" presName="bgRect" presStyleLbl="bgShp" presStyleIdx="1" presStyleCnt="3"/>
      <dgm:spPr>
        <a:prstGeom prst="roundRect">
          <a:avLst>
            <a:gd name="adj" fmla="val 10000"/>
          </a:avLst>
        </a:prstGeom>
      </dgm:spPr>
      <dgm:t>
        <a:bodyPr/>
        <a:lstStyle/>
        <a:p>
          <a:endParaRPr lang="en-GB"/>
        </a:p>
      </dgm:t>
    </dgm:pt>
    <dgm:pt modelId="{8F7E6540-978D-4C1E-8D15-1D63C9C1978C}" type="pres">
      <dgm:prSet presAssocID="{8B1B99AA-E093-44E0-872B-B9F935FE5AB9}" presName="bgRectTx" presStyleLbl="bgShp" presStyleIdx="1" presStyleCnt="3">
        <dgm:presLayoutVars>
          <dgm:bulletEnabled val="1"/>
        </dgm:presLayoutVars>
      </dgm:prSet>
      <dgm:spPr/>
      <dgm:t>
        <a:bodyPr/>
        <a:lstStyle/>
        <a:p>
          <a:endParaRPr lang="en-GB"/>
        </a:p>
      </dgm:t>
    </dgm:pt>
    <dgm:pt modelId="{7907C718-933A-4794-B278-CC2F3E8C6A33}" type="pres">
      <dgm:prSet presAssocID="{8B1B99AA-E093-44E0-872B-B9F935FE5AB9}" presName="spComp" presStyleCnt="0"/>
      <dgm:spPr/>
    </dgm:pt>
    <dgm:pt modelId="{D14B40CF-FBA7-442D-B893-FE3EE67916FD}" type="pres">
      <dgm:prSet presAssocID="{8B1B99AA-E093-44E0-872B-B9F935FE5AB9}" presName="hSp" presStyleCnt="0"/>
      <dgm:spPr/>
    </dgm:pt>
    <dgm:pt modelId="{AE87BAB4-79E9-4327-ADAA-3F0847E3B31A}" type="pres">
      <dgm:prSet presAssocID="{0C9E8A2E-1197-4411-99B4-772AD0685C71}" presName="rectComp" presStyleCnt="0"/>
      <dgm:spPr/>
    </dgm:pt>
    <dgm:pt modelId="{9D6A9233-04E1-4AB6-B045-F1DBEA7E89E7}" type="pres">
      <dgm:prSet presAssocID="{0C9E8A2E-1197-4411-99B4-772AD0685C71}" presName="bgRect" presStyleLbl="bgShp" presStyleIdx="2" presStyleCnt="3"/>
      <dgm:spPr>
        <a:prstGeom prst="roundRect">
          <a:avLst>
            <a:gd name="adj" fmla="val 10000"/>
          </a:avLst>
        </a:prstGeom>
      </dgm:spPr>
      <dgm:t>
        <a:bodyPr/>
        <a:lstStyle/>
        <a:p>
          <a:endParaRPr lang="en-GB"/>
        </a:p>
      </dgm:t>
    </dgm:pt>
    <dgm:pt modelId="{1E0F65E3-5470-49F6-B961-A40D172536A2}" type="pres">
      <dgm:prSet presAssocID="{0C9E8A2E-1197-4411-99B4-772AD0685C71}" presName="bgRectTx" presStyleLbl="bgShp" presStyleIdx="2" presStyleCnt="3">
        <dgm:presLayoutVars>
          <dgm:bulletEnabled val="1"/>
        </dgm:presLayoutVars>
      </dgm:prSet>
      <dgm:spPr/>
      <dgm:t>
        <a:bodyPr/>
        <a:lstStyle/>
        <a:p>
          <a:endParaRPr lang="en-GB"/>
        </a:p>
      </dgm:t>
    </dgm:pt>
  </dgm:ptLst>
  <dgm:cxnLst>
    <dgm:cxn modelId="{62760A2F-45E6-4ADC-8334-5C168A37B0FB}" type="presOf" srcId="{542C2434-BE33-4E4E-9E49-4487C63D6B8C}" destId="{B68BC569-612A-4001-97C0-B8E65BD2B381}" srcOrd="0" destOrd="0" presId="urn:microsoft.com/office/officeart/2005/8/layout/hierarchy5"/>
    <dgm:cxn modelId="{EB8DE855-5591-40B5-95B8-DF7C55F60968}" type="presOf" srcId="{A7AAF1E2-6ED7-4AC2-9EA5-5024D2C0BD29}" destId="{519AD834-3098-4960-8B93-1C40DAB4AAA5}" srcOrd="0" destOrd="0" presId="urn:microsoft.com/office/officeart/2005/8/layout/hierarchy5"/>
    <dgm:cxn modelId="{780F4AFF-7E75-47FA-82D5-BA597EFE4358}" type="presOf" srcId="{0C9E8A2E-1197-4411-99B4-772AD0685C71}" destId="{1E0F65E3-5470-49F6-B961-A40D172536A2}" srcOrd="1" destOrd="0" presId="urn:microsoft.com/office/officeart/2005/8/layout/hierarchy5"/>
    <dgm:cxn modelId="{B0205AC3-518E-443A-B93A-B2544EF9F1FC}" type="presOf" srcId="{F8193487-19F4-4A67-90CE-29E01DCE9957}" destId="{24C6184B-2CAC-4C3E-9A51-73427DEC3E60}" srcOrd="1" destOrd="0" presId="urn:microsoft.com/office/officeart/2005/8/layout/hierarchy5"/>
    <dgm:cxn modelId="{9F2676DB-4CB2-4256-84E4-5843557DF32E}" srcId="{10EE168C-E882-4B3D-BEB8-9947897EC88E}" destId="{C0FAB513-7F37-44D4-8355-01F7574E2F19}" srcOrd="1" destOrd="0" parTransId="{7FA0754F-55F0-4A1F-B7E2-F09FDFFAA8E8}" sibTransId="{71BD1F11-D73F-4B9A-95FA-FBFA2FAA1A5F}"/>
    <dgm:cxn modelId="{A61C67D6-2430-41CD-AC56-B7151B0F596E}" type="presOf" srcId="{7FA0754F-55F0-4A1F-B7E2-F09FDFFAA8E8}" destId="{A254865D-7663-4B6E-83BA-B4282E37AB5E}" srcOrd="1" destOrd="0" presId="urn:microsoft.com/office/officeart/2005/8/layout/hierarchy5"/>
    <dgm:cxn modelId="{B0391858-50CC-459D-B81D-602590F93580}" type="presOf" srcId="{0C9E8A2E-1197-4411-99B4-772AD0685C71}" destId="{9D6A9233-04E1-4AB6-B045-F1DBEA7E89E7}" srcOrd="0" destOrd="0" presId="urn:microsoft.com/office/officeart/2005/8/layout/hierarchy5"/>
    <dgm:cxn modelId="{84C13B76-B709-4719-8386-DC2D79843BD8}" type="presOf" srcId="{F8193487-19F4-4A67-90CE-29E01DCE9957}" destId="{4A06CCAC-ACB0-4F43-956F-23EE6B30D5DA}" srcOrd="0" destOrd="0" presId="urn:microsoft.com/office/officeart/2005/8/layout/hierarchy5"/>
    <dgm:cxn modelId="{D0DC4703-415D-4335-9170-2925F6639529}" type="presOf" srcId="{55EC6CDE-1489-4468-B839-D569D9644CE7}" destId="{E6E55087-1F8E-4F8E-ABAB-6AF76C25A122}" srcOrd="1" destOrd="0" presId="urn:microsoft.com/office/officeart/2005/8/layout/hierarchy5"/>
    <dgm:cxn modelId="{3B6294FF-CD84-4472-AB49-A40A44249C89}" srcId="{10EE168C-E882-4B3D-BEB8-9947897EC88E}" destId="{8B8AF415-E433-4E8A-805A-4B0446B516DE}" srcOrd="0" destOrd="0" parTransId="{7E215D99-5816-4D4D-B1A6-F2482026F9A2}" sibTransId="{4F6DEF38-9548-47AE-BF8E-3EA5D3CB00E9}"/>
    <dgm:cxn modelId="{C9F912B3-D60F-4CDD-9F21-ADA16818E331}" type="presOf" srcId="{7FA0754F-55F0-4A1F-B7E2-F09FDFFAA8E8}" destId="{25CD761F-F75D-4B06-9B64-A009B2F15F12}" srcOrd="0" destOrd="0" presId="urn:microsoft.com/office/officeart/2005/8/layout/hierarchy5"/>
    <dgm:cxn modelId="{97464FF6-E5F0-4365-927C-7EB370EA47A3}" srcId="{ABD03CE5-7E18-4874-A7AA-33CF6176C0FE}" destId="{55EC6CDE-1489-4468-B839-D569D9644CE7}" srcOrd="1" destOrd="0" parTransId="{5297A6A2-AEE8-46D2-861E-9005C864CE6A}" sibTransId="{E68C1303-C6F5-4FA5-9CE6-4794C85B19F8}"/>
    <dgm:cxn modelId="{25406253-A42C-419A-9259-DF4BDB1B857C}" type="presOf" srcId="{7E215D99-5816-4D4D-B1A6-F2482026F9A2}" destId="{AFE4C44A-1211-4F20-B048-A32E99BE8C71}" srcOrd="0" destOrd="0" presId="urn:microsoft.com/office/officeart/2005/8/layout/hierarchy5"/>
    <dgm:cxn modelId="{5D89DDD9-102E-44CC-B5AA-6891C7C96D52}" type="presOf" srcId="{7E215D99-5816-4D4D-B1A6-F2482026F9A2}" destId="{85DB141C-84B7-46A6-B65A-9DAEF1D5C5F2}" srcOrd="1" destOrd="0" presId="urn:microsoft.com/office/officeart/2005/8/layout/hierarchy5"/>
    <dgm:cxn modelId="{AE555C46-0B63-499E-85B5-F12D843483D1}" srcId="{ABD03CE5-7E18-4874-A7AA-33CF6176C0FE}" destId="{8B1B99AA-E093-44E0-872B-B9F935FE5AB9}" srcOrd="2" destOrd="0" parTransId="{32F0FAD0-C68B-49B7-ACC2-E026011F3E5C}" sibTransId="{2EF10F66-29DB-4182-81EE-D4B7FEF4B058}"/>
    <dgm:cxn modelId="{1B3F364C-A647-4B65-9074-D2BC6709B879}" type="presOf" srcId="{8B1B99AA-E093-44E0-872B-B9F935FE5AB9}" destId="{8F7E6540-978D-4C1E-8D15-1D63C9C1978C}" srcOrd="1" destOrd="0" presId="urn:microsoft.com/office/officeart/2005/8/layout/hierarchy5"/>
    <dgm:cxn modelId="{D7E3D5F8-89C0-4998-807D-C78C40B63626}" type="presOf" srcId="{C0FAB513-7F37-44D4-8355-01F7574E2F19}" destId="{4AFE77A4-D07B-4BAD-950E-F0516A5BF465}" srcOrd="0" destOrd="0" presId="urn:microsoft.com/office/officeart/2005/8/layout/hierarchy5"/>
    <dgm:cxn modelId="{14E81ED2-FAC2-4B2A-99DC-2A85894A99BE}" type="presOf" srcId="{6945A4AD-4D85-475B-AA45-9B58BD8A140B}" destId="{39B7D20D-8A04-439F-B43F-3658EA24D666}" srcOrd="1" destOrd="0" presId="urn:microsoft.com/office/officeart/2005/8/layout/hierarchy5"/>
    <dgm:cxn modelId="{4D22E2C2-B00A-489C-B331-BF6621998E0C}" srcId="{A7AAF1E2-6ED7-4AC2-9EA5-5024D2C0BD29}" destId="{10EE168C-E882-4B3D-BEB8-9947897EC88E}" srcOrd="0" destOrd="0" parTransId="{6945A4AD-4D85-475B-AA45-9B58BD8A140B}" sibTransId="{7B4B51C4-17AF-45F7-A245-08BAA6176E54}"/>
    <dgm:cxn modelId="{3BA82CA5-6344-4A9E-855F-882ADFD5EA34}" srcId="{10EE168C-E882-4B3D-BEB8-9947897EC88E}" destId="{542C2434-BE33-4E4E-9E49-4487C63D6B8C}" srcOrd="2" destOrd="0" parTransId="{F8193487-19F4-4A67-90CE-29E01DCE9957}" sibTransId="{A9730043-15B2-40B0-9FD1-1DF85B2C1222}"/>
    <dgm:cxn modelId="{3F97A39B-8917-4582-8918-013546514A1E}" srcId="{ABD03CE5-7E18-4874-A7AA-33CF6176C0FE}" destId="{A7AAF1E2-6ED7-4AC2-9EA5-5024D2C0BD29}" srcOrd="0" destOrd="0" parTransId="{3710FBF5-B3ED-40E6-AA82-7FD2AD0E3FCD}" sibTransId="{69F4D5D8-B190-4C3B-AD4B-673124AA7E44}"/>
    <dgm:cxn modelId="{31580C75-00FB-49BE-A957-42484AD789F5}" type="presOf" srcId="{10EE168C-E882-4B3D-BEB8-9947897EC88E}" destId="{2E7FB91F-B631-4FF1-A3D2-22A49AE571C6}" srcOrd="0" destOrd="0" presId="urn:microsoft.com/office/officeart/2005/8/layout/hierarchy5"/>
    <dgm:cxn modelId="{CE25D2B3-AB83-41AB-A2B1-B4537611158A}" type="presOf" srcId="{ABD03CE5-7E18-4874-A7AA-33CF6176C0FE}" destId="{6460B011-0F02-481B-931A-E4F497B75000}" srcOrd="0" destOrd="0" presId="urn:microsoft.com/office/officeart/2005/8/layout/hierarchy5"/>
    <dgm:cxn modelId="{F02DA676-ADA7-46A1-9E26-EF96BBE58935}" type="presOf" srcId="{8B8AF415-E433-4E8A-805A-4B0446B516DE}" destId="{F70B25AA-FC49-400E-B96E-298E5BA5751C}" srcOrd="0" destOrd="0" presId="urn:microsoft.com/office/officeart/2005/8/layout/hierarchy5"/>
    <dgm:cxn modelId="{E018E0E5-2F6A-486C-B29D-2483F84454F2}" type="presOf" srcId="{6945A4AD-4D85-475B-AA45-9B58BD8A140B}" destId="{59B631A5-360B-4689-8F20-E58982D05771}" srcOrd="0" destOrd="0" presId="urn:microsoft.com/office/officeart/2005/8/layout/hierarchy5"/>
    <dgm:cxn modelId="{364CB4E0-DB8D-49A1-B277-43B8CB53A2F9}" type="presOf" srcId="{8B1B99AA-E093-44E0-872B-B9F935FE5AB9}" destId="{0128740E-E7B6-41D1-9E30-0185447453D0}" srcOrd="0" destOrd="0" presId="urn:microsoft.com/office/officeart/2005/8/layout/hierarchy5"/>
    <dgm:cxn modelId="{FE3D7A62-C0CD-4416-8344-6D6FAE180521}" type="presOf" srcId="{55EC6CDE-1489-4468-B839-D569D9644CE7}" destId="{440E8773-DC14-49B7-8B11-708E273B562E}" srcOrd="0" destOrd="0" presId="urn:microsoft.com/office/officeart/2005/8/layout/hierarchy5"/>
    <dgm:cxn modelId="{1E75DF7E-9C04-437D-9B2C-6D9542732331}" srcId="{ABD03CE5-7E18-4874-A7AA-33CF6176C0FE}" destId="{0C9E8A2E-1197-4411-99B4-772AD0685C71}" srcOrd="3" destOrd="0" parTransId="{3165DCD2-52AA-4087-8B3B-46E5F3F8F18F}" sibTransId="{C19BD562-D158-423F-BCA3-9A773C00D77C}"/>
    <dgm:cxn modelId="{14FDF5E7-9BF8-4CA3-94C7-23FFAB579E2B}" type="presParOf" srcId="{6460B011-0F02-481B-931A-E4F497B75000}" destId="{E08B1C6B-145A-4E7B-8D68-913957E8894B}" srcOrd="0" destOrd="0" presId="urn:microsoft.com/office/officeart/2005/8/layout/hierarchy5"/>
    <dgm:cxn modelId="{15CD9376-B674-4F1C-B903-FA8B3B29D20D}" type="presParOf" srcId="{E08B1C6B-145A-4E7B-8D68-913957E8894B}" destId="{0180B0C6-DF87-41B2-AD7D-5AA3F6623241}" srcOrd="0" destOrd="0" presId="urn:microsoft.com/office/officeart/2005/8/layout/hierarchy5"/>
    <dgm:cxn modelId="{E0961269-EFA8-40AF-96CF-EA983D779725}" type="presParOf" srcId="{E08B1C6B-145A-4E7B-8D68-913957E8894B}" destId="{7BD77AB0-ACE6-4B84-B093-FF9A18193C50}" srcOrd="1" destOrd="0" presId="urn:microsoft.com/office/officeart/2005/8/layout/hierarchy5"/>
    <dgm:cxn modelId="{B87895FC-9ABE-4796-AB3B-427A61C8BDF7}" type="presParOf" srcId="{7BD77AB0-ACE6-4B84-B093-FF9A18193C50}" destId="{A0BDD2F5-4394-41E4-86FD-24DC3BFAE95A}" srcOrd="0" destOrd="0" presId="urn:microsoft.com/office/officeart/2005/8/layout/hierarchy5"/>
    <dgm:cxn modelId="{45E321A7-50CE-4CE2-8F36-B815EC785F62}" type="presParOf" srcId="{A0BDD2F5-4394-41E4-86FD-24DC3BFAE95A}" destId="{519AD834-3098-4960-8B93-1C40DAB4AAA5}" srcOrd="0" destOrd="0" presId="urn:microsoft.com/office/officeart/2005/8/layout/hierarchy5"/>
    <dgm:cxn modelId="{0420E491-AF7C-44C5-A1F6-0757F85E9311}" type="presParOf" srcId="{A0BDD2F5-4394-41E4-86FD-24DC3BFAE95A}" destId="{6CE58B30-C562-4925-8977-57F14EC103E8}" srcOrd="1" destOrd="0" presId="urn:microsoft.com/office/officeart/2005/8/layout/hierarchy5"/>
    <dgm:cxn modelId="{8704F550-C098-495E-9DE0-717910862B23}" type="presParOf" srcId="{6CE58B30-C562-4925-8977-57F14EC103E8}" destId="{59B631A5-360B-4689-8F20-E58982D05771}" srcOrd="0" destOrd="0" presId="urn:microsoft.com/office/officeart/2005/8/layout/hierarchy5"/>
    <dgm:cxn modelId="{6A7DA81D-0798-4386-9362-A8F752AC41FA}" type="presParOf" srcId="{59B631A5-360B-4689-8F20-E58982D05771}" destId="{39B7D20D-8A04-439F-B43F-3658EA24D666}" srcOrd="0" destOrd="0" presId="urn:microsoft.com/office/officeart/2005/8/layout/hierarchy5"/>
    <dgm:cxn modelId="{B89CD29C-771D-45C3-BBBB-845C1A015E22}" type="presParOf" srcId="{6CE58B30-C562-4925-8977-57F14EC103E8}" destId="{2683332E-AE86-45C2-963B-C780F57C84DB}" srcOrd="1" destOrd="0" presId="urn:microsoft.com/office/officeart/2005/8/layout/hierarchy5"/>
    <dgm:cxn modelId="{57633AE9-643D-4C57-9D4C-BEC086752214}" type="presParOf" srcId="{2683332E-AE86-45C2-963B-C780F57C84DB}" destId="{2E7FB91F-B631-4FF1-A3D2-22A49AE571C6}" srcOrd="0" destOrd="0" presId="urn:microsoft.com/office/officeart/2005/8/layout/hierarchy5"/>
    <dgm:cxn modelId="{E9FCEBF9-A3E4-48C2-AFE4-95F2C091C569}" type="presParOf" srcId="{2683332E-AE86-45C2-963B-C780F57C84DB}" destId="{B92D4E51-786D-45BF-B77C-DA44620EAB69}" srcOrd="1" destOrd="0" presId="urn:microsoft.com/office/officeart/2005/8/layout/hierarchy5"/>
    <dgm:cxn modelId="{3CB6B90A-E995-4FB6-A9C7-954E68256349}" type="presParOf" srcId="{B92D4E51-786D-45BF-B77C-DA44620EAB69}" destId="{AFE4C44A-1211-4F20-B048-A32E99BE8C71}" srcOrd="0" destOrd="0" presId="urn:microsoft.com/office/officeart/2005/8/layout/hierarchy5"/>
    <dgm:cxn modelId="{EA0AC0CB-DF62-4D92-B7C3-C422E999F9D0}" type="presParOf" srcId="{AFE4C44A-1211-4F20-B048-A32E99BE8C71}" destId="{85DB141C-84B7-46A6-B65A-9DAEF1D5C5F2}" srcOrd="0" destOrd="0" presId="urn:microsoft.com/office/officeart/2005/8/layout/hierarchy5"/>
    <dgm:cxn modelId="{C329576C-AC9F-4F8C-B342-762CD6DA72B3}" type="presParOf" srcId="{B92D4E51-786D-45BF-B77C-DA44620EAB69}" destId="{2BEE6B41-CB3C-46C3-AF18-72744FEE0C4B}" srcOrd="1" destOrd="0" presId="urn:microsoft.com/office/officeart/2005/8/layout/hierarchy5"/>
    <dgm:cxn modelId="{F36BCEE0-EEB4-4043-A17C-305D269933B9}" type="presParOf" srcId="{2BEE6B41-CB3C-46C3-AF18-72744FEE0C4B}" destId="{F70B25AA-FC49-400E-B96E-298E5BA5751C}" srcOrd="0" destOrd="0" presId="urn:microsoft.com/office/officeart/2005/8/layout/hierarchy5"/>
    <dgm:cxn modelId="{BF0D1D70-3886-441C-995B-A8CE4C702C03}" type="presParOf" srcId="{2BEE6B41-CB3C-46C3-AF18-72744FEE0C4B}" destId="{40B171CD-0D69-41B7-8B45-B3AB20B9E562}" srcOrd="1" destOrd="0" presId="urn:microsoft.com/office/officeart/2005/8/layout/hierarchy5"/>
    <dgm:cxn modelId="{A156544E-58F6-485F-8497-C3CE8A385336}" type="presParOf" srcId="{B92D4E51-786D-45BF-B77C-DA44620EAB69}" destId="{25CD761F-F75D-4B06-9B64-A009B2F15F12}" srcOrd="2" destOrd="0" presId="urn:microsoft.com/office/officeart/2005/8/layout/hierarchy5"/>
    <dgm:cxn modelId="{3F3BAA6A-63C9-4279-B813-CEEAED96CE4F}" type="presParOf" srcId="{25CD761F-F75D-4B06-9B64-A009B2F15F12}" destId="{A254865D-7663-4B6E-83BA-B4282E37AB5E}" srcOrd="0" destOrd="0" presId="urn:microsoft.com/office/officeart/2005/8/layout/hierarchy5"/>
    <dgm:cxn modelId="{4ACDF303-3491-4FD5-9C42-E31E95F26498}" type="presParOf" srcId="{B92D4E51-786D-45BF-B77C-DA44620EAB69}" destId="{BCF66106-D484-492C-9DBF-8AF3BE551142}" srcOrd="3" destOrd="0" presId="urn:microsoft.com/office/officeart/2005/8/layout/hierarchy5"/>
    <dgm:cxn modelId="{2179BC3D-6622-4A2A-88E0-901D98642FB2}" type="presParOf" srcId="{BCF66106-D484-492C-9DBF-8AF3BE551142}" destId="{4AFE77A4-D07B-4BAD-950E-F0516A5BF465}" srcOrd="0" destOrd="0" presId="urn:microsoft.com/office/officeart/2005/8/layout/hierarchy5"/>
    <dgm:cxn modelId="{78611254-C9C1-4B05-9B67-4703008EAAC6}" type="presParOf" srcId="{BCF66106-D484-492C-9DBF-8AF3BE551142}" destId="{64655E21-3707-43EC-A4AA-AA424A8C2052}" srcOrd="1" destOrd="0" presId="urn:microsoft.com/office/officeart/2005/8/layout/hierarchy5"/>
    <dgm:cxn modelId="{83A69A0A-2AE1-4805-9F0A-991FA4ED2E43}" type="presParOf" srcId="{B92D4E51-786D-45BF-B77C-DA44620EAB69}" destId="{4A06CCAC-ACB0-4F43-956F-23EE6B30D5DA}" srcOrd="4" destOrd="0" presId="urn:microsoft.com/office/officeart/2005/8/layout/hierarchy5"/>
    <dgm:cxn modelId="{A8670D74-D3F1-4236-B83D-B6FE3852D625}" type="presParOf" srcId="{4A06CCAC-ACB0-4F43-956F-23EE6B30D5DA}" destId="{24C6184B-2CAC-4C3E-9A51-73427DEC3E60}" srcOrd="0" destOrd="0" presId="urn:microsoft.com/office/officeart/2005/8/layout/hierarchy5"/>
    <dgm:cxn modelId="{33EA9FCA-D14B-4A5A-A587-D332BFEFA948}" type="presParOf" srcId="{B92D4E51-786D-45BF-B77C-DA44620EAB69}" destId="{6CD00630-AFBD-4123-8288-F51F1C8466D7}" srcOrd="5" destOrd="0" presId="urn:microsoft.com/office/officeart/2005/8/layout/hierarchy5"/>
    <dgm:cxn modelId="{0754CA9B-AFAF-4A98-8A63-CD1FB27249C7}" type="presParOf" srcId="{6CD00630-AFBD-4123-8288-F51F1C8466D7}" destId="{B68BC569-612A-4001-97C0-B8E65BD2B381}" srcOrd="0" destOrd="0" presId="urn:microsoft.com/office/officeart/2005/8/layout/hierarchy5"/>
    <dgm:cxn modelId="{1298AA27-50B4-4D34-B2CD-242E3E36159B}" type="presParOf" srcId="{6CD00630-AFBD-4123-8288-F51F1C8466D7}" destId="{1C9AFFE7-89F8-4052-B8A4-DB31BEF46185}" srcOrd="1" destOrd="0" presId="urn:microsoft.com/office/officeart/2005/8/layout/hierarchy5"/>
    <dgm:cxn modelId="{39EC92E8-F2C1-4640-85C6-5CC096C09A21}" type="presParOf" srcId="{6460B011-0F02-481B-931A-E4F497B75000}" destId="{F17D93DA-99AD-4536-A27E-0F3305DB1395}" srcOrd="1" destOrd="0" presId="urn:microsoft.com/office/officeart/2005/8/layout/hierarchy5"/>
    <dgm:cxn modelId="{63D9340C-25D7-414A-8900-C60FE62533C0}" type="presParOf" srcId="{F17D93DA-99AD-4536-A27E-0F3305DB1395}" destId="{49870093-0FAC-4F2B-ABBC-749B929275FB}" srcOrd="0" destOrd="0" presId="urn:microsoft.com/office/officeart/2005/8/layout/hierarchy5"/>
    <dgm:cxn modelId="{FD6A0722-92F8-4FCD-89AB-0206757734B1}" type="presParOf" srcId="{49870093-0FAC-4F2B-ABBC-749B929275FB}" destId="{440E8773-DC14-49B7-8B11-708E273B562E}" srcOrd="0" destOrd="0" presId="urn:microsoft.com/office/officeart/2005/8/layout/hierarchy5"/>
    <dgm:cxn modelId="{B699100E-ABE3-4B58-B323-50B2ECA4BC14}" type="presParOf" srcId="{49870093-0FAC-4F2B-ABBC-749B929275FB}" destId="{E6E55087-1F8E-4F8E-ABAB-6AF76C25A122}" srcOrd="1" destOrd="0" presId="urn:microsoft.com/office/officeart/2005/8/layout/hierarchy5"/>
    <dgm:cxn modelId="{6A27BF73-EADC-42F9-BB35-F17F9E98A4B1}" type="presParOf" srcId="{F17D93DA-99AD-4536-A27E-0F3305DB1395}" destId="{C71461D6-B768-43DA-9551-7856D66036FC}" srcOrd="1" destOrd="0" presId="urn:microsoft.com/office/officeart/2005/8/layout/hierarchy5"/>
    <dgm:cxn modelId="{00D1C0F8-152B-48DF-B4A2-41499A3CA0A7}" type="presParOf" srcId="{C71461D6-B768-43DA-9551-7856D66036FC}" destId="{841F3C6B-CB34-427F-8E00-2958D87144C8}" srcOrd="0" destOrd="0" presId="urn:microsoft.com/office/officeart/2005/8/layout/hierarchy5"/>
    <dgm:cxn modelId="{7A4B91A9-B06E-40BA-9F0A-E6B38AED68DE}" type="presParOf" srcId="{F17D93DA-99AD-4536-A27E-0F3305DB1395}" destId="{733A97E0-11FD-4A6D-A8FC-5946D3A6617C}" srcOrd="2" destOrd="0" presId="urn:microsoft.com/office/officeart/2005/8/layout/hierarchy5"/>
    <dgm:cxn modelId="{822FCDB5-826F-405E-83DE-64C75185A83B}" type="presParOf" srcId="{733A97E0-11FD-4A6D-A8FC-5946D3A6617C}" destId="{0128740E-E7B6-41D1-9E30-0185447453D0}" srcOrd="0" destOrd="0" presId="urn:microsoft.com/office/officeart/2005/8/layout/hierarchy5"/>
    <dgm:cxn modelId="{28A0DCB1-1620-44D7-A633-C50B304BE2AE}" type="presParOf" srcId="{733A97E0-11FD-4A6D-A8FC-5946D3A6617C}" destId="{8F7E6540-978D-4C1E-8D15-1D63C9C1978C}" srcOrd="1" destOrd="0" presId="urn:microsoft.com/office/officeart/2005/8/layout/hierarchy5"/>
    <dgm:cxn modelId="{8F37454F-2382-4A9E-8CC5-5FC677A37B73}" type="presParOf" srcId="{F17D93DA-99AD-4536-A27E-0F3305DB1395}" destId="{7907C718-933A-4794-B278-CC2F3E8C6A33}" srcOrd="3" destOrd="0" presId="urn:microsoft.com/office/officeart/2005/8/layout/hierarchy5"/>
    <dgm:cxn modelId="{B3D78DA9-815E-42C2-991C-7B81307843A1}" type="presParOf" srcId="{7907C718-933A-4794-B278-CC2F3E8C6A33}" destId="{D14B40CF-FBA7-442D-B893-FE3EE67916FD}" srcOrd="0" destOrd="0" presId="urn:microsoft.com/office/officeart/2005/8/layout/hierarchy5"/>
    <dgm:cxn modelId="{2C3D1DBF-5717-4254-BEF3-C214EE5CB26B}" type="presParOf" srcId="{F17D93DA-99AD-4536-A27E-0F3305DB1395}" destId="{AE87BAB4-79E9-4327-ADAA-3F0847E3B31A}" srcOrd="4" destOrd="0" presId="urn:microsoft.com/office/officeart/2005/8/layout/hierarchy5"/>
    <dgm:cxn modelId="{744435D1-0334-4A82-813F-6398EBE21724}" type="presParOf" srcId="{AE87BAB4-79E9-4327-ADAA-3F0847E3B31A}" destId="{9D6A9233-04E1-4AB6-B045-F1DBEA7E89E7}" srcOrd="0" destOrd="0" presId="urn:microsoft.com/office/officeart/2005/8/layout/hierarchy5"/>
    <dgm:cxn modelId="{C1F1C4C1-80F2-4107-A298-6594897F94E4}" type="presParOf" srcId="{AE87BAB4-79E9-4327-ADAA-3F0847E3B31A}" destId="{1E0F65E3-5470-49F6-B961-A40D172536A2}"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A9233-04E1-4AB6-B045-F1DBEA7E89E7}">
      <dsp:nvSpPr>
        <dsp:cNvPr id="0" name=""/>
        <dsp:cNvSpPr/>
      </dsp:nvSpPr>
      <dsp:spPr>
        <a:xfrm>
          <a:off x="5136701" y="0"/>
          <a:ext cx="2142434" cy="4464496"/>
        </a:xfrm>
        <a:prstGeom prst="roundRect">
          <a:avLst>
            <a:gd name="adj" fmla="val 10000"/>
          </a:avLst>
        </a:prstGeom>
        <a:solidFill>
          <a:srgbClr val="4F81BD">
            <a:tint val="40000"/>
            <a:hueOff val="0"/>
            <a:satOff val="0"/>
            <a:lumOff val="0"/>
            <a:alphaOff val="0"/>
          </a:srgb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a:solidFill>
                <a:sysClr val="windowText" lastClr="000000">
                  <a:hueOff val="0"/>
                  <a:satOff val="0"/>
                  <a:lumOff val="0"/>
                  <a:alphaOff val="0"/>
                </a:sysClr>
              </a:solidFill>
              <a:latin typeface="Calibri"/>
              <a:ea typeface="+mn-ea"/>
              <a:cs typeface="+mn-cs"/>
            </a:rPr>
            <a:t>Participate</a:t>
          </a:r>
          <a:r>
            <a:rPr lang="en-GB" sz="1200" kern="1200" baseline="0">
              <a:solidFill>
                <a:sysClr val="windowText" lastClr="000000">
                  <a:hueOff val="0"/>
                  <a:satOff val="0"/>
                  <a:lumOff val="0"/>
                  <a:alphaOff val="0"/>
                </a:sysClr>
              </a:solidFill>
              <a:latin typeface="Calibri"/>
              <a:ea typeface="+mn-ea"/>
              <a:cs typeface="+mn-cs"/>
            </a:rPr>
            <a:t> in the project, disseminate resources and approaches to other teachers in their departments, ensure that work is continued beyond the time scale of the project.</a:t>
          </a:r>
          <a:endParaRPr lang="en-GB" sz="1200" kern="1200">
            <a:solidFill>
              <a:sysClr val="windowText" lastClr="000000">
                <a:hueOff val="0"/>
                <a:satOff val="0"/>
                <a:lumOff val="0"/>
                <a:alphaOff val="0"/>
              </a:sysClr>
            </a:solidFill>
            <a:latin typeface="Calibri"/>
            <a:ea typeface="+mn-ea"/>
            <a:cs typeface="+mn-cs"/>
          </a:endParaRPr>
        </a:p>
      </dsp:txBody>
      <dsp:txXfrm>
        <a:off x="5136701" y="0"/>
        <a:ext cx="2142434" cy="1339348"/>
      </dsp:txXfrm>
    </dsp:sp>
    <dsp:sp modelId="{0128740E-E7B6-41D1-9E30-0185447453D0}">
      <dsp:nvSpPr>
        <dsp:cNvPr id="0" name=""/>
        <dsp:cNvSpPr/>
      </dsp:nvSpPr>
      <dsp:spPr>
        <a:xfrm>
          <a:off x="2637194" y="0"/>
          <a:ext cx="2142434" cy="4464496"/>
        </a:xfrm>
        <a:prstGeom prst="roundRect">
          <a:avLst>
            <a:gd name="adj" fmla="val 10000"/>
          </a:avLst>
        </a:prstGeom>
        <a:solidFill>
          <a:srgbClr val="4F81BD">
            <a:tint val="40000"/>
            <a:hueOff val="0"/>
            <a:satOff val="0"/>
            <a:lumOff val="0"/>
            <a:alphaOff val="0"/>
          </a:srgb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a:solidFill>
                <a:sysClr val="windowText" lastClr="000000">
                  <a:hueOff val="0"/>
                  <a:satOff val="0"/>
                  <a:lumOff val="0"/>
                  <a:alphaOff val="0"/>
                </a:sysClr>
              </a:solidFill>
              <a:latin typeface="Calibri"/>
              <a:ea typeface="+mn-ea"/>
              <a:cs typeface="+mn-cs"/>
            </a:rPr>
            <a:t>Plan and lead the PD sessions with the TIME teams, liaise with the CDT regarding the effectiveness of resources and further identified needs.</a:t>
          </a:r>
        </a:p>
      </dsp:txBody>
      <dsp:txXfrm>
        <a:off x="2637194" y="0"/>
        <a:ext cx="2142434" cy="1339348"/>
      </dsp:txXfrm>
    </dsp:sp>
    <dsp:sp modelId="{440E8773-DC14-49B7-8B11-708E273B562E}">
      <dsp:nvSpPr>
        <dsp:cNvPr id="0" name=""/>
        <dsp:cNvSpPr/>
      </dsp:nvSpPr>
      <dsp:spPr>
        <a:xfrm>
          <a:off x="137687" y="0"/>
          <a:ext cx="2142434" cy="4464496"/>
        </a:xfrm>
        <a:prstGeom prst="roundRect">
          <a:avLst>
            <a:gd name="adj" fmla="val 10000"/>
          </a:avLst>
        </a:prstGeom>
        <a:solidFill>
          <a:srgbClr val="4F81BD">
            <a:tint val="40000"/>
            <a:hueOff val="0"/>
            <a:satOff val="0"/>
            <a:lumOff val="0"/>
            <a:alphaOff val="0"/>
          </a:srgb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85344" tIns="85344" rIns="85344" bIns="85344" numCol="1" spcCol="1270" anchor="ctr" anchorCtr="0">
          <a:noAutofit/>
        </a:bodyPr>
        <a:lstStyle/>
        <a:p>
          <a:pPr lvl="0" algn="ctr" defTabSz="533400">
            <a:lnSpc>
              <a:spcPct val="90000"/>
            </a:lnSpc>
            <a:spcBef>
              <a:spcPct val="0"/>
            </a:spcBef>
            <a:spcAft>
              <a:spcPct val="35000"/>
            </a:spcAft>
          </a:pPr>
          <a:r>
            <a:rPr lang="en-GB" sz="1200" kern="1200" dirty="0">
              <a:solidFill>
                <a:sysClr val="windowText" lastClr="000000">
                  <a:hueOff val="0"/>
                  <a:satOff val="0"/>
                  <a:lumOff val="0"/>
                  <a:alphaOff val="0"/>
                </a:sysClr>
              </a:solidFill>
              <a:latin typeface="Calibri"/>
              <a:ea typeface="+mn-ea"/>
              <a:cs typeface="+mn-cs"/>
            </a:rPr>
            <a:t>Develop resources, plan PD sessions for the NDT, outline plan the PD sessions for the TIME teams, attend some TIME team workshops, respond to identified needs.</a:t>
          </a:r>
        </a:p>
      </dsp:txBody>
      <dsp:txXfrm>
        <a:off x="137687" y="0"/>
        <a:ext cx="2142434" cy="1339348"/>
      </dsp:txXfrm>
    </dsp:sp>
    <dsp:sp modelId="{519AD834-3098-4960-8B93-1C40DAB4AAA5}">
      <dsp:nvSpPr>
        <dsp:cNvPr id="0" name=""/>
        <dsp:cNvSpPr/>
      </dsp:nvSpPr>
      <dsp:spPr>
        <a:xfrm>
          <a:off x="316223" y="2366291"/>
          <a:ext cx="1785362" cy="892681"/>
        </a:xfrm>
        <a:prstGeom prst="roundRect">
          <a:avLst>
            <a:gd name="adj" fmla="val 10000"/>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GB" sz="1000" b="1" kern="1200">
              <a:solidFill>
                <a:sysClr val="window" lastClr="FFFFFF"/>
              </a:solidFill>
              <a:latin typeface="Calibri"/>
              <a:ea typeface="+mn-ea"/>
              <a:cs typeface="+mn-cs"/>
            </a:rPr>
            <a:t>Core development team </a:t>
          </a:r>
        </a:p>
        <a:p>
          <a:pPr lvl="0" algn="ctr" defTabSz="444500">
            <a:lnSpc>
              <a:spcPct val="90000"/>
            </a:lnSpc>
            <a:spcBef>
              <a:spcPct val="0"/>
            </a:spcBef>
            <a:spcAft>
              <a:spcPct val="35000"/>
            </a:spcAft>
          </a:pPr>
          <a:r>
            <a:rPr lang="en-GB" sz="800" kern="1200">
              <a:solidFill>
                <a:sysClr val="window" lastClr="FFFFFF"/>
              </a:solidFill>
              <a:latin typeface="Calibri"/>
              <a:ea typeface="+mn-ea"/>
              <a:cs typeface="+mn-cs"/>
            </a:rPr>
            <a:t>(4 Developers and </a:t>
          </a:r>
        </a:p>
        <a:p>
          <a:pPr lvl="0" algn="ctr" defTabSz="444500">
            <a:lnSpc>
              <a:spcPct val="90000"/>
            </a:lnSpc>
            <a:spcBef>
              <a:spcPct val="0"/>
            </a:spcBef>
            <a:spcAft>
              <a:spcPct val="35000"/>
            </a:spcAft>
          </a:pPr>
          <a:r>
            <a:rPr lang="en-GB" sz="800" kern="1200">
              <a:solidFill>
                <a:sysClr val="window" lastClr="FFFFFF"/>
              </a:solidFill>
              <a:latin typeface="Calibri"/>
              <a:ea typeface="+mn-ea"/>
              <a:cs typeface="+mn-cs"/>
            </a:rPr>
            <a:t>Project Lead)</a:t>
          </a:r>
        </a:p>
      </dsp:txBody>
      <dsp:txXfrm>
        <a:off x="342369" y="2392437"/>
        <a:ext cx="1733070" cy="840389"/>
      </dsp:txXfrm>
    </dsp:sp>
    <dsp:sp modelId="{59B631A5-360B-4689-8F20-E58982D05771}">
      <dsp:nvSpPr>
        <dsp:cNvPr id="0" name=""/>
        <dsp:cNvSpPr/>
      </dsp:nvSpPr>
      <dsp:spPr>
        <a:xfrm>
          <a:off x="2101585" y="2794636"/>
          <a:ext cx="714144" cy="35991"/>
        </a:xfrm>
        <a:custGeom>
          <a:avLst/>
          <a:gdLst/>
          <a:ahLst/>
          <a:cxnLst/>
          <a:rect l="0" t="0" r="0" b="0"/>
          <a:pathLst>
            <a:path>
              <a:moveTo>
                <a:pt x="0" y="17995"/>
              </a:moveTo>
              <a:lnTo>
                <a:pt x="511938" y="17995"/>
              </a:lnTo>
            </a:path>
          </a:pathLst>
        </a:custGeom>
        <a:noFill/>
        <a:ln w="25400" cap="flat" cmpd="sng" algn="ctr">
          <a:solidFill>
            <a:srgbClr val="4F81B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a:off x="2440804" y="2794778"/>
        <a:ext cx="35707" cy="35707"/>
      </dsp:txXfrm>
    </dsp:sp>
    <dsp:sp modelId="{2E7FB91F-B631-4FF1-A3D2-22A49AE571C6}">
      <dsp:nvSpPr>
        <dsp:cNvPr id="0" name=""/>
        <dsp:cNvSpPr/>
      </dsp:nvSpPr>
      <dsp:spPr>
        <a:xfrm>
          <a:off x="2815730" y="2366291"/>
          <a:ext cx="1785362" cy="892681"/>
        </a:xfrm>
        <a:prstGeom prst="roundRect">
          <a:avLst>
            <a:gd name="adj" fmla="val 10000"/>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n-GB" sz="1000" b="1" kern="1200">
              <a:solidFill>
                <a:sysClr val="window" lastClr="FFFFFF"/>
              </a:solidFill>
              <a:latin typeface="Calibri"/>
              <a:ea typeface="+mn-ea"/>
              <a:cs typeface="+mn-cs"/>
            </a:rPr>
            <a:t>National development team </a:t>
          </a:r>
        </a:p>
        <a:p>
          <a:pPr lvl="0" algn="ctr" defTabSz="444500">
            <a:lnSpc>
              <a:spcPct val="90000"/>
            </a:lnSpc>
            <a:spcBef>
              <a:spcPct val="0"/>
            </a:spcBef>
            <a:spcAft>
              <a:spcPct val="35000"/>
            </a:spcAft>
          </a:pPr>
          <a:r>
            <a:rPr lang="en-GB" sz="800" kern="1200">
              <a:solidFill>
                <a:sysClr val="window" lastClr="FFFFFF"/>
              </a:solidFill>
              <a:latin typeface="Calibri"/>
              <a:ea typeface="+mn-ea"/>
              <a:cs typeface="+mn-cs"/>
            </a:rPr>
            <a:t>(Core team representatives plus PD leads and University Researchers)</a:t>
          </a:r>
        </a:p>
      </dsp:txBody>
      <dsp:txXfrm>
        <a:off x="2841876" y="2392437"/>
        <a:ext cx="1733070" cy="840389"/>
      </dsp:txXfrm>
    </dsp:sp>
    <dsp:sp modelId="{AFE4C44A-1211-4F20-B048-A32E99BE8C71}">
      <dsp:nvSpPr>
        <dsp:cNvPr id="0" name=""/>
        <dsp:cNvSpPr/>
      </dsp:nvSpPr>
      <dsp:spPr>
        <a:xfrm rot="18289469">
          <a:off x="4332890" y="2281345"/>
          <a:ext cx="1250550" cy="35991"/>
        </a:xfrm>
        <a:custGeom>
          <a:avLst/>
          <a:gdLst/>
          <a:ahLst/>
          <a:cxnLst/>
          <a:rect l="0" t="0" r="0" b="0"/>
          <a:pathLst>
            <a:path>
              <a:moveTo>
                <a:pt x="0" y="17995"/>
              </a:moveTo>
              <a:lnTo>
                <a:pt x="896464" y="17995"/>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a:off x="4926901" y="2268077"/>
        <a:ext cx="62527" cy="62527"/>
      </dsp:txXfrm>
    </dsp:sp>
    <dsp:sp modelId="{F70B25AA-FC49-400E-B96E-298E5BA5751C}">
      <dsp:nvSpPr>
        <dsp:cNvPr id="0" name=""/>
        <dsp:cNvSpPr/>
      </dsp:nvSpPr>
      <dsp:spPr>
        <a:xfrm>
          <a:off x="5315238" y="1339708"/>
          <a:ext cx="1785362" cy="892681"/>
        </a:xfrm>
        <a:prstGeom prst="roundRect">
          <a:avLst>
            <a:gd name="adj" fmla="val 10000"/>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GB" sz="1700" b="1" kern="1200">
              <a:solidFill>
                <a:sysClr val="window" lastClr="FFFFFF"/>
              </a:solidFill>
              <a:latin typeface="Calibri"/>
              <a:ea typeface="+mn-ea"/>
              <a:cs typeface="+mn-cs"/>
            </a:rPr>
            <a:t>TIME team 1</a:t>
          </a:r>
        </a:p>
        <a:p>
          <a:pPr lvl="0" algn="ctr" defTabSz="755650">
            <a:lnSpc>
              <a:spcPct val="90000"/>
            </a:lnSpc>
            <a:spcBef>
              <a:spcPct val="0"/>
            </a:spcBef>
            <a:spcAft>
              <a:spcPct val="35000"/>
            </a:spcAft>
          </a:pPr>
          <a:r>
            <a:rPr lang="en-GB" sz="1700" kern="1200">
              <a:solidFill>
                <a:sysClr val="window" lastClr="FFFFFF"/>
              </a:solidFill>
              <a:latin typeface="Calibri"/>
              <a:ea typeface="+mn-ea"/>
              <a:cs typeface="+mn-cs"/>
            </a:rPr>
            <a:t>10 x 2 teachers from each school</a:t>
          </a:r>
        </a:p>
      </dsp:txBody>
      <dsp:txXfrm>
        <a:off x="5341384" y="1365854"/>
        <a:ext cx="1733070" cy="840389"/>
      </dsp:txXfrm>
    </dsp:sp>
    <dsp:sp modelId="{25CD761F-F75D-4B06-9B64-A009B2F15F12}">
      <dsp:nvSpPr>
        <dsp:cNvPr id="0" name=""/>
        <dsp:cNvSpPr/>
      </dsp:nvSpPr>
      <dsp:spPr>
        <a:xfrm>
          <a:off x="4601093" y="2794636"/>
          <a:ext cx="714144" cy="35991"/>
        </a:xfrm>
        <a:custGeom>
          <a:avLst/>
          <a:gdLst/>
          <a:ahLst/>
          <a:cxnLst/>
          <a:rect l="0" t="0" r="0" b="0"/>
          <a:pathLst>
            <a:path>
              <a:moveTo>
                <a:pt x="0" y="17995"/>
              </a:moveTo>
              <a:lnTo>
                <a:pt x="511938" y="17995"/>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a:off x="4940312" y="2794778"/>
        <a:ext cx="35707" cy="35707"/>
      </dsp:txXfrm>
    </dsp:sp>
    <dsp:sp modelId="{4AFE77A4-D07B-4BAD-950E-F0516A5BF465}">
      <dsp:nvSpPr>
        <dsp:cNvPr id="0" name=""/>
        <dsp:cNvSpPr/>
      </dsp:nvSpPr>
      <dsp:spPr>
        <a:xfrm>
          <a:off x="5315238" y="2366291"/>
          <a:ext cx="1785362" cy="892681"/>
        </a:xfrm>
        <a:prstGeom prst="roundRect">
          <a:avLst>
            <a:gd name="adj" fmla="val 10000"/>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GB" sz="1700" b="1" kern="1200">
              <a:solidFill>
                <a:sysClr val="window" lastClr="FFFFFF"/>
              </a:solidFill>
              <a:latin typeface="Calibri"/>
              <a:ea typeface="+mn-ea"/>
              <a:cs typeface="+mn-cs"/>
            </a:rPr>
            <a:t>TIME team 2 </a:t>
          </a:r>
        </a:p>
        <a:p>
          <a:pPr lvl="0" algn="ctr" defTabSz="755650">
            <a:lnSpc>
              <a:spcPct val="90000"/>
            </a:lnSpc>
            <a:spcBef>
              <a:spcPct val="0"/>
            </a:spcBef>
            <a:spcAft>
              <a:spcPct val="35000"/>
            </a:spcAft>
          </a:pPr>
          <a:r>
            <a:rPr lang="en-GB" sz="1700" kern="1200">
              <a:solidFill>
                <a:sysClr val="window" lastClr="FFFFFF"/>
              </a:solidFill>
              <a:latin typeface="Calibri"/>
              <a:ea typeface="+mn-ea"/>
              <a:cs typeface="+mn-cs"/>
            </a:rPr>
            <a:t>10 x 2 teachers from each school</a:t>
          </a:r>
        </a:p>
      </dsp:txBody>
      <dsp:txXfrm>
        <a:off x="5341384" y="2392437"/>
        <a:ext cx="1733070" cy="840389"/>
      </dsp:txXfrm>
    </dsp:sp>
    <dsp:sp modelId="{4A06CCAC-ACB0-4F43-956F-23EE6B30D5DA}">
      <dsp:nvSpPr>
        <dsp:cNvPr id="0" name=""/>
        <dsp:cNvSpPr/>
      </dsp:nvSpPr>
      <dsp:spPr>
        <a:xfrm rot="3310531">
          <a:off x="4332890" y="3307928"/>
          <a:ext cx="1250550" cy="35991"/>
        </a:xfrm>
        <a:custGeom>
          <a:avLst/>
          <a:gdLst/>
          <a:ahLst/>
          <a:cxnLst/>
          <a:rect l="0" t="0" r="0" b="0"/>
          <a:pathLst>
            <a:path>
              <a:moveTo>
                <a:pt x="0" y="17995"/>
              </a:moveTo>
              <a:lnTo>
                <a:pt x="896464" y="17995"/>
              </a:lnTo>
            </a:path>
          </a:pathLst>
        </a:custGeom>
        <a:noFill/>
        <a:ln w="25400" cap="flat" cmpd="sng" algn="ctr">
          <a:solidFill>
            <a:srgbClr val="4F81B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GB" sz="500" kern="1200">
            <a:solidFill>
              <a:sysClr val="windowText" lastClr="000000">
                <a:hueOff val="0"/>
                <a:satOff val="0"/>
                <a:lumOff val="0"/>
                <a:alphaOff val="0"/>
              </a:sysClr>
            </a:solidFill>
            <a:latin typeface="Calibri"/>
            <a:ea typeface="+mn-ea"/>
            <a:cs typeface="+mn-cs"/>
          </a:endParaRPr>
        </a:p>
      </dsp:txBody>
      <dsp:txXfrm>
        <a:off x="4926901" y="3294660"/>
        <a:ext cx="62527" cy="62527"/>
      </dsp:txXfrm>
    </dsp:sp>
    <dsp:sp modelId="{B68BC569-612A-4001-97C0-B8E65BD2B381}">
      <dsp:nvSpPr>
        <dsp:cNvPr id="0" name=""/>
        <dsp:cNvSpPr/>
      </dsp:nvSpPr>
      <dsp:spPr>
        <a:xfrm>
          <a:off x="5315238" y="3392875"/>
          <a:ext cx="1785362" cy="892681"/>
        </a:xfrm>
        <a:prstGeom prst="roundRect">
          <a:avLst>
            <a:gd name="adj" fmla="val 10000"/>
          </a:avLst>
        </a:prstGeom>
        <a:gradFill rotWithShape="0">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GB" sz="1700" b="1" kern="1200">
              <a:solidFill>
                <a:sysClr val="window" lastClr="FFFFFF"/>
              </a:solidFill>
              <a:latin typeface="Calibri"/>
              <a:ea typeface="+mn-ea"/>
              <a:cs typeface="+mn-cs"/>
            </a:rPr>
            <a:t>Time team 3</a:t>
          </a:r>
        </a:p>
        <a:p>
          <a:pPr lvl="0" algn="ctr" defTabSz="755650">
            <a:lnSpc>
              <a:spcPct val="90000"/>
            </a:lnSpc>
            <a:spcBef>
              <a:spcPct val="0"/>
            </a:spcBef>
            <a:spcAft>
              <a:spcPct val="35000"/>
            </a:spcAft>
          </a:pPr>
          <a:r>
            <a:rPr lang="en-GB" sz="1700" kern="1200">
              <a:solidFill>
                <a:sysClr val="window" lastClr="FFFFFF"/>
              </a:solidFill>
              <a:latin typeface="Calibri"/>
              <a:ea typeface="+mn-ea"/>
              <a:cs typeface="+mn-cs"/>
            </a:rPr>
            <a:t>10 x 2 teachers from each school</a:t>
          </a:r>
        </a:p>
      </dsp:txBody>
      <dsp:txXfrm>
        <a:off x="5341384" y="3419021"/>
        <a:ext cx="1733070" cy="84038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323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503238"/>
          </a:xfrm>
          <a:prstGeom prst="rect">
            <a:avLst/>
          </a:prstGeom>
        </p:spPr>
        <p:txBody>
          <a:bodyPr vert="horz" lIns="91440" tIns="45720" rIns="91440" bIns="45720" rtlCol="0"/>
          <a:lstStyle>
            <a:lvl1pPr algn="r">
              <a:defRPr sz="1200"/>
            </a:lvl1pPr>
          </a:lstStyle>
          <a:p>
            <a:fld id="{7E24580E-E655-4C1F-BFCA-9381A5607A72}" type="datetimeFigureOut">
              <a:rPr lang="en-GB" smtClean="0"/>
              <a:t>30/03/2016</a:t>
            </a:fld>
            <a:endParaRPr lang="en-GB"/>
          </a:p>
        </p:txBody>
      </p:sp>
      <p:sp>
        <p:nvSpPr>
          <p:cNvPr id="4" name="Footer Placeholder 3"/>
          <p:cNvSpPr>
            <a:spLocks noGrp="1"/>
          </p:cNvSpPr>
          <p:nvPr>
            <p:ph type="ftr" sz="quarter" idx="2"/>
          </p:nvPr>
        </p:nvSpPr>
        <p:spPr>
          <a:xfrm>
            <a:off x="0" y="9547225"/>
            <a:ext cx="2971800" cy="50323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9547225"/>
            <a:ext cx="2971800" cy="503238"/>
          </a:xfrm>
          <a:prstGeom prst="rect">
            <a:avLst/>
          </a:prstGeom>
        </p:spPr>
        <p:txBody>
          <a:bodyPr vert="horz" lIns="91440" tIns="45720" rIns="91440" bIns="45720" rtlCol="0" anchor="b"/>
          <a:lstStyle>
            <a:lvl1pPr algn="r">
              <a:defRPr sz="1200"/>
            </a:lvl1pPr>
          </a:lstStyle>
          <a:p>
            <a:fld id="{B1A6F7C2-BDB8-4740-A03E-46D56C405863}" type="slidenum">
              <a:rPr lang="en-GB" smtClean="0"/>
              <a:t>‹#›</a:t>
            </a:fld>
            <a:endParaRPr lang="en-GB"/>
          </a:p>
        </p:txBody>
      </p:sp>
    </p:spTree>
    <p:extLst>
      <p:ext uri="{BB962C8B-B14F-4D97-AF65-F5344CB8AC3E}">
        <p14:creationId xmlns:p14="http://schemas.microsoft.com/office/powerpoint/2010/main" val="13421017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260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502603"/>
          </a:xfrm>
          <a:prstGeom prst="rect">
            <a:avLst/>
          </a:prstGeom>
        </p:spPr>
        <p:txBody>
          <a:bodyPr vert="horz" lIns="91440" tIns="45720" rIns="91440" bIns="45720" rtlCol="0"/>
          <a:lstStyle>
            <a:lvl1pPr algn="r">
              <a:defRPr sz="1200"/>
            </a:lvl1pPr>
          </a:lstStyle>
          <a:p>
            <a:fld id="{A0F3FC24-BAFF-4CDE-A733-B0DC5AB20C8C}" type="datetimeFigureOut">
              <a:rPr lang="en-GB" smtClean="0"/>
              <a:t>30/03/2016</a:t>
            </a:fld>
            <a:endParaRPr lang="en-GB"/>
          </a:p>
        </p:txBody>
      </p:sp>
      <p:sp>
        <p:nvSpPr>
          <p:cNvPr id="4" name="Slide Image Placeholder 3"/>
          <p:cNvSpPr>
            <a:spLocks noGrp="1" noRot="1" noChangeAspect="1"/>
          </p:cNvSpPr>
          <p:nvPr>
            <p:ph type="sldImg" idx="2"/>
          </p:nvPr>
        </p:nvSpPr>
        <p:spPr>
          <a:xfrm>
            <a:off x="917575" y="754063"/>
            <a:ext cx="5022850" cy="37687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774724"/>
            <a:ext cx="5486400" cy="452342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547703"/>
            <a:ext cx="2971800" cy="502603"/>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9547703"/>
            <a:ext cx="2971800" cy="502603"/>
          </a:xfrm>
          <a:prstGeom prst="rect">
            <a:avLst/>
          </a:prstGeom>
        </p:spPr>
        <p:txBody>
          <a:bodyPr vert="horz" lIns="91440" tIns="45720" rIns="91440" bIns="45720" rtlCol="0" anchor="b"/>
          <a:lstStyle>
            <a:lvl1pPr algn="r">
              <a:defRPr sz="1200"/>
            </a:lvl1pPr>
          </a:lstStyle>
          <a:p>
            <a:fld id="{CC847C38-BBD8-48D0-A294-A3F3A0215F20}" type="slidenum">
              <a:rPr lang="en-GB" smtClean="0"/>
              <a:t>‹#›</a:t>
            </a:fld>
            <a:endParaRPr lang="en-GB"/>
          </a:p>
        </p:txBody>
      </p:sp>
    </p:spTree>
    <p:extLst>
      <p:ext uri="{BB962C8B-B14F-4D97-AF65-F5344CB8AC3E}">
        <p14:creationId xmlns:p14="http://schemas.microsoft.com/office/powerpoint/2010/main" val="586276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3A0F1F54-348D-4AA0-8DC5-C5D5E247BC18}" type="slidenum">
              <a:rPr lang="en-GB" altLang="en-US">
                <a:solidFill>
                  <a:prstClr val="black"/>
                </a:solidFill>
                <a:latin typeface="Arial" pitchFamily="34" charset="0"/>
              </a:rPr>
              <a:pPr eaLnBrk="1" hangingPunct="1">
                <a:spcBef>
                  <a:spcPct val="20000"/>
                </a:spcBef>
              </a:pPr>
              <a:t>1</a:t>
            </a:fld>
            <a:endParaRPr lang="en-GB" altLang="en-US">
              <a:solidFill>
                <a:prstClr val="black"/>
              </a:solidFill>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Talk about scaling and how multiplications written in the form:</a:t>
            </a:r>
          </a:p>
          <a:p>
            <a:pPr eaLnBrk="1" hangingPunct="1">
              <a:spcBef>
                <a:spcPct val="0"/>
              </a:spcBef>
            </a:pPr>
            <a:r>
              <a:rPr lang="en-GB" altLang="en-US" smtClean="0"/>
              <a:t>3x1, 3x2, 3x3, 3x4, 3x5, 3x6............ might lend themselves to making this concept more explicit.</a:t>
            </a:r>
          </a:p>
          <a:p>
            <a:pPr eaLnBrk="1" hangingPunct="1">
              <a:spcBef>
                <a:spcPct val="0"/>
              </a:spcBef>
            </a:pPr>
            <a:r>
              <a:rPr lang="en-GB" altLang="en-US" smtClean="0"/>
              <a:t>3x1/3 – I can scale up and scale down in the same way</a:t>
            </a:r>
          </a:p>
          <a:p>
            <a:pPr eaLnBrk="1" hangingPunct="1">
              <a:spcBef>
                <a:spcPct val="0"/>
              </a:spcBef>
            </a:pPr>
            <a:r>
              <a:rPr lang="en-GB" altLang="en-US" smtClean="0"/>
              <a:t>More successfully leads to an understanding of exponential growth</a:t>
            </a:r>
          </a:p>
          <a:p>
            <a:pPr eaLnBrk="1" hangingPunct="1">
              <a:spcBef>
                <a:spcPct val="0"/>
              </a:spcBef>
            </a:pPr>
            <a:r>
              <a:rPr lang="en-GB" altLang="en-US" smtClean="0"/>
              <a:t>3x3x3x3 – this repeated scaling process results in very rapid growth </a:t>
            </a:r>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FC30326B-24BA-45B4-BE54-D6411D3CCA4B}" type="slidenum">
              <a:rPr lang="en-GB" altLang="en-US">
                <a:solidFill>
                  <a:prstClr val="black"/>
                </a:solidFill>
                <a:latin typeface="Arial" pitchFamily="34" charset="0"/>
              </a:rPr>
              <a:pPr eaLnBrk="1" hangingPunct="1">
                <a:spcBef>
                  <a:spcPct val="20000"/>
                </a:spcBef>
              </a:pPr>
              <a:t>12</a:t>
            </a:fld>
            <a:endParaRPr lang="en-GB" altLang="en-US">
              <a:solidFill>
                <a:prstClr val="black"/>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Here is a typical KS1 context.</a:t>
            </a:r>
          </a:p>
          <a:p>
            <a:r>
              <a:rPr lang="en-GB" altLang="en-US" smtClean="0"/>
              <a:t>Can you think of an example of a related question involving division as sharing and as grouping?</a:t>
            </a:r>
          </a:p>
          <a:p>
            <a:r>
              <a:rPr lang="en-GB" altLang="en-US" smtClean="0"/>
              <a:t>How important is it for children to understand and articulate this difference? What are the implications for teaching? Do we actually teach this or make reference to this in our teachering?</a:t>
            </a:r>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D8F9E964-346C-4EA9-92BE-6A07BA5AF8AC}" type="slidenum">
              <a:rPr lang="en-GB" altLang="en-US">
                <a:solidFill>
                  <a:prstClr val="black"/>
                </a:solidFill>
                <a:latin typeface="Arial" pitchFamily="34" charset="0"/>
              </a:rPr>
              <a:pPr eaLnBrk="1" hangingPunct="1">
                <a:spcBef>
                  <a:spcPct val="20000"/>
                </a:spcBef>
              </a:pPr>
              <a:t>15</a:t>
            </a:fld>
            <a:endParaRPr lang="en-GB" altLang="en-US">
              <a:solidFill>
                <a:prstClr val="black"/>
              </a:solidFill>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Explore different ways of finding this.</a:t>
            </a:r>
          </a:p>
          <a:p>
            <a:pPr eaLnBrk="1" hangingPunct="1">
              <a:spcBef>
                <a:spcPct val="0"/>
              </a:spcBef>
            </a:pPr>
            <a:endParaRPr lang="en-GB" altLang="en-US" smtClean="0"/>
          </a:p>
          <a:p>
            <a:pPr lvl="1" eaLnBrk="1" hangingPunct="1">
              <a:spcBef>
                <a:spcPct val="0"/>
              </a:spcBef>
              <a:buFontTx/>
              <a:buChar char="•"/>
            </a:pPr>
            <a:r>
              <a:rPr lang="en-GB" altLang="en-US" smtClean="0"/>
              <a:t> dividing each one up into ‘units’ and comparing;</a:t>
            </a:r>
          </a:p>
          <a:p>
            <a:pPr lvl="1" eaLnBrk="1" hangingPunct="1">
              <a:spcBef>
                <a:spcPct val="0"/>
              </a:spcBef>
              <a:buFontTx/>
              <a:buChar char="•"/>
            </a:pPr>
            <a:r>
              <a:rPr lang="en-GB" altLang="en-US" smtClean="0"/>
              <a:t> putting pinks end to end and blacks end to end until the two trains both match.</a:t>
            </a:r>
          </a:p>
          <a:p>
            <a:pPr lvl="1" eaLnBrk="1" hangingPunct="1">
              <a:spcBef>
                <a:spcPct val="0"/>
              </a:spcBef>
              <a:buFontTx/>
              <a:buChar char="•"/>
            </a:pPr>
            <a:endParaRPr lang="en-GB" altLang="en-US" smtClean="0"/>
          </a:p>
          <a:p>
            <a:pPr lvl="1" eaLnBrk="1" hangingPunct="1">
              <a:spcBef>
                <a:spcPct val="0"/>
              </a:spcBef>
            </a:pPr>
            <a:r>
              <a:rPr lang="en-GB" altLang="en-US" smtClean="0"/>
              <a:t>Reflect on the role of the ‘4’ and the ‘7’</a:t>
            </a:r>
          </a:p>
          <a:p>
            <a:pPr lvl="1" eaLnBrk="1" hangingPunct="1">
              <a:spcBef>
                <a:spcPct val="0"/>
              </a:spcBef>
            </a:pPr>
            <a:r>
              <a:rPr lang="en-GB" altLang="en-US" smtClean="0"/>
              <a:t>What would this be for other rods? </a:t>
            </a:r>
          </a:p>
          <a:p>
            <a:pPr lvl="1" eaLnBrk="1" hangingPunct="1">
              <a:spcBef>
                <a:spcPct val="0"/>
              </a:spcBef>
            </a:pPr>
            <a:endParaRPr lang="en-GB" altLang="en-US"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91251410-3975-4C97-B950-6C0AAD1D1A38}" type="slidenum">
              <a:rPr lang="en-GB" altLang="en-US">
                <a:solidFill>
                  <a:prstClr val="black"/>
                </a:solidFill>
                <a:latin typeface="Arial" pitchFamily="34" charset="0"/>
              </a:rPr>
              <a:pPr eaLnBrk="1" hangingPunct="1">
                <a:spcBef>
                  <a:spcPct val="20000"/>
                </a:spcBef>
              </a:pPr>
              <a:t>17</a:t>
            </a:fld>
            <a:endParaRPr lang="en-GB" altLang="en-US">
              <a:solidFill>
                <a:prstClr val="black"/>
              </a:solidFill>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Explore different ways of finding this.</a:t>
            </a:r>
          </a:p>
          <a:p>
            <a:pPr eaLnBrk="1" hangingPunct="1">
              <a:spcBef>
                <a:spcPct val="0"/>
              </a:spcBef>
            </a:pPr>
            <a:endParaRPr lang="en-GB" altLang="en-US" smtClean="0"/>
          </a:p>
          <a:p>
            <a:pPr lvl="1" eaLnBrk="1" hangingPunct="1">
              <a:spcBef>
                <a:spcPct val="0"/>
              </a:spcBef>
              <a:buFontTx/>
              <a:buChar char="•"/>
            </a:pPr>
            <a:r>
              <a:rPr lang="en-GB" altLang="en-US" smtClean="0"/>
              <a:t> dividing each one up into ‘units’ and comparing;</a:t>
            </a:r>
          </a:p>
          <a:p>
            <a:pPr lvl="1" eaLnBrk="1" hangingPunct="1">
              <a:spcBef>
                <a:spcPct val="0"/>
              </a:spcBef>
              <a:buFontTx/>
              <a:buChar char="•"/>
            </a:pPr>
            <a:r>
              <a:rPr lang="en-GB" altLang="en-US" smtClean="0"/>
              <a:t> putting pinks end to end and blacks end to end until the two trains both match.</a:t>
            </a:r>
          </a:p>
          <a:p>
            <a:pPr lvl="1" eaLnBrk="1" hangingPunct="1">
              <a:spcBef>
                <a:spcPct val="0"/>
              </a:spcBef>
              <a:buFontTx/>
              <a:buChar char="•"/>
            </a:pPr>
            <a:endParaRPr lang="en-GB" altLang="en-US" smtClean="0"/>
          </a:p>
          <a:p>
            <a:pPr lvl="1" eaLnBrk="1" hangingPunct="1">
              <a:spcBef>
                <a:spcPct val="0"/>
              </a:spcBef>
            </a:pPr>
            <a:r>
              <a:rPr lang="en-GB" altLang="en-US" smtClean="0"/>
              <a:t>Reflect on the role of the ‘4’ and the ‘7’</a:t>
            </a:r>
          </a:p>
          <a:p>
            <a:pPr lvl="1" eaLnBrk="1" hangingPunct="1">
              <a:spcBef>
                <a:spcPct val="0"/>
              </a:spcBef>
            </a:pPr>
            <a:r>
              <a:rPr lang="en-GB" altLang="en-US" smtClean="0"/>
              <a:t>What would this be for other rods? </a:t>
            </a: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39283B99-550E-4FE6-A9EC-C15B4B8A4498}" type="slidenum">
              <a:rPr lang="en-GB" altLang="en-US">
                <a:solidFill>
                  <a:prstClr val="black"/>
                </a:solidFill>
                <a:latin typeface="Arial" pitchFamily="34" charset="0"/>
              </a:rPr>
              <a:pPr eaLnBrk="1" hangingPunct="1">
                <a:spcBef>
                  <a:spcPct val="20000"/>
                </a:spcBef>
              </a:pPr>
              <a:t>18</a:t>
            </a:fld>
            <a:endParaRPr lang="en-GB" altLang="en-US">
              <a:solidFill>
                <a:prstClr val="black"/>
              </a:solidFill>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‘One for you and one for me’ is a very early and intuitive representation for division.</a:t>
            </a:r>
          </a:p>
          <a:p>
            <a:pPr eaLnBrk="1" hangingPunct="1">
              <a:spcBef>
                <a:spcPct val="0"/>
              </a:spcBef>
            </a:pPr>
            <a:r>
              <a:rPr lang="en-GB" altLang="en-US" smtClean="0"/>
              <a:t>Changing this by altering the ‘1’ to others numbers is good way in to ratio and proportion.</a:t>
            </a:r>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49C9E4DF-71D6-40AC-BDD0-21B59C8884B4}" type="slidenum">
              <a:rPr lang="en-GB" altLang="en-US">
                <a:solidFill>
                  <a:prstClr val="black"/>
                </a:solidFill>
                <a:latin typeface="Arial" pitchFamily="34" charset="0"/>
              </a:rPr>
              <a:pPr eaLnBrk="1" hangingPunct="1">
                <a:spcBef>
                  <a:spcPct val="20000"/>
                </a:spcBef>
              </a:pPr>
              <a:t>19</a:t>
            </a:fld>
            <a:endParaRPr lang="en-GB" altLang="en-US">
              <a:solidFill>
                <a:prstClr val="black"/>
              </a:solidFill>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Pick some pairs of numbers of your own from the table and discuss what relationships exist.</a:t>
            </a:r>
          </a:p>
          <a:p>
            <a:pPr eaLnBrk="1" hangingPunct="1">
              <a:spcBef>
                <a:spcPct val="0"/>
              </a:spcBef>
            </a:pPr>
            <a:r>
              <a:rPr lang="en-GB" altLang="en-US" smtClean="0"/>
              <a:t>Think about the inverse relationships as well.</a:t>
            </a:r>
          </a:p>
          <a:p>
            <a:pPr eaLnBrk="1" hangingPunct="1">
              <a:spcBef>
                <a:spcPct val="0"/>
              </a:spcBef>
            </a:pPr>
            <a:endParaRPr lang="en-GB" altLang="en-US" smtClean="0"/>
          </a:p>
          <a:p>
            <a:pPr eaLnBrk="1" hangingPunct="1">
              <a:spcBef>
                <a:spcPct val="0"/>
              </a:spcBef>
            </a:pPr>
            <a:r>
              <a:rPr lang="en-GB" altLang="en-US" smtClean="0"/>
              <a:t>Invite participants to do this before showing next 3 slides.</a:t>
            </a: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84214F9E-EE11-437C-B4F7-3EFDD13456C6}" type="slidenum">
              <a:rPr lang="en-GB" altLang="en-US">
                <a:solidFill>
                  <a:prstClr val="black"/>
                </a:solidFill>
                <a:latin typeface="Arial" pitchFamily="34" charset="0"/>
              </a:rPr>
              <a:pPr eaLnBrk="1" hangingPunct="1">
                <a:spcBef>
                  <a:spcPct val="20000"/>
                </a:spcBef>
              </a:pPr>
              <a:t>20</a:t>
            </a:fld>
            <a:endParaRPr lang="en-GB" altLang="en-US">
              <a:solidFill>
                <a:prstClr val="black"/>
              </a:solidFill>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6EB7EA5B-3DEF-42B3-B907-C5AA015A2862}" type="slidenum">
              <a:rPr lang="en-GB" altLang="en-US">
                <a:solidFill>
                  <a:prstClr val="black"/>
                </a:solidFill>
                <a:latin typeface="Arial" pitchFamily="34" charset="0"/>
              </a:rPr>
              <a:pPr eaLnBrk="1" hangingPunct="1">
                <a:spcBef>
                  <a:spcPct val="20000"/>
                </a:spcBef>
              </a:pPr>
              <a:t>23</a:t>
            </a:fld>
            <a:endParaRPr lang="en-GB" altLang="en-US">
              <a:solidFill>
                <a:prstClr val="black"/>
              </a:solidFill>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hangingPunct="1"/>
            <a:fld id="{90925ADE-0D2C-4C96-A384-47907A7D68ED}" type="slidenum">
              <a:rPr lang="en-GB" altLang="en-US" sz="1200">
                <a:solidFill>
                  <a:prstClr val="black"/>
                </a:solidFill>
              </a:rPr>
              <a:pPr eaLnBrk="1" hangingPunct="1"/>
              <a:t>35</a:t>
            </a:fld>
            <a:endParaRPr lang="en-GB" altLang="en-US"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72AE18F7-67D8-4079-A476-EB761F17ED46}" type="slidenum">
              <a:rPr lang="en-GB" altLang="en-US">
                <a:solidFill>
                  <a:prstClr val="black"/>
                </a:solidFill>
                <a:latin typeface="Arial" pitchFamily="34" charset="0"/>
              </a:rPr>
              <a:pPr eaLnBrk="1" hangingPunct="1">
                <a:spcBef>
                  <a:spcPct val="20000"/>
                </a:spcBef>
              </a:pPr>
              <a:t>2</a:t>
            </a:fld>
            <a:endParaRPr lang="en-GB" altLang="en-US">
              <a:solidFill>
                <a:prstClr val="black"/>
              </a:solidFill>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72AE18F7-67D8-4079-A476-EB761F17ED46}" type="slidenum">
              <a:rPr lang="en-GB" altLang="en-US">
                <a:solidFill>
                  <a:prstClr val="black"/>
                </a:solidFill>
                <a:latin typeface="Arial" pitchFamily="34" charset="0"/>
              </a:rPr>
              <a:pPr eaLnBrk="1" hangingPunct="1">
                <a:spcBef>
                  <a:spcPct val="20000"/>
                </a:spcBef>
              </a:pPr>
              <a:t>3</a:t>
            </a:fld>
            <a:endParaRPr lang="en-GB" altLang="en-US">
              <a:solidFill>
                <a:prstClr val="black"/>
              </a:solidFill>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785065BD-6546-461A-B10F-5144C99D4AFC}" type="slidenum">
              <a:rPr lang="en-GB" altLang="en-US">
                <a:solidFill>
                  <a:prstClr val="black"/>
                </a:solidFill>
                <a:latin typeface="Arial" pitchFamily="34" charset="0"/>
              </a:rPr>
              <a:pPr eaLnBrk="1" hangingPunct="1">
                <a:spcBef>
                  <a:spcPct val="20000"/>
                </a:spcBef>
              </a:pPr>
              <a:t>4</a:t>
            </a:fld>
            <a:endParaRPr lang="en-GB" altLang="en-US">
              <a:solidFill>
                <a:prstClr val="black"/>
              </a:solidFill>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B8F05065-2958-4209-AF5A-8C68AC741C89}" type="slidenum">
              <a:rPr lang="en-GB" altLang="en-US">
                <a:solidFill>
                  <a:prstClr val="black"/>
                </a:solidFill>
                <a:latin typeface="Arial" pitchFamily="34" charset="0"/>
              </a:rPr>
              <a:pPr eaLnBrk="1" hangingPunct="1">
                <a:spcBef>
                  <a:spcPct val="20000"/>
                </a:spcBef>
              </a:pPr>
              <a:t>5</a:t>
            </a:fld>
            <a:endParaRPr lang="en-GB" altLang="en-US">
              <a:solidFill>
                <a:prstClr val="black"/>
              </a:solidFill>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C42AD2CE-109D-463C-BE5C-05816E390C0E}" type="slidenum">
              <a:rPr lang="en-GB" altLang="en-US">
                <a:solidFill>
                  <a:prstClr val="black"/>
                </a:solidFill>
                <a:latin typeface="Arial" pitchFamily="34" charset="0"/>
              </a:rPr>
              <a:pPr eaLnBrk="1" hangingPunct="1">
                <a:spcBef>
                  <a:spcPct val="20000"/>
                </a:spcBef>
              </a:pPr>
              <a:t>6</a:t>
            </a:fld>
            <a:endParaRPr lang="en-GB" altLang="en-US">
              <a:solidFill>
                <a:prstClr val="black"/>
              </a:solidFill>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20000"/>
              </a:spcBef>
            </a:pPr>
            <a:fld id="{A9414032-87E4-46E3-B8AD-4378C920035E}" type="slidenum">
              <a:rPr lang="en-GB" altLang="en-US">
                <a:solidFill>
                  <a:prstClr val="black"/>
                </a:solidFill>
                <a:latin typeface="Arial" pitchFamily="34" charset="0"/>
              </a:rPr>
              <a:pPr eaLnBrk="1" hangingPunct="1">
                <a:spcBef>
                  <a:spcPct val="20000"/>
                </a:spcBef>
              </a:pPr>
              <a:t>7</a:t>
            </a:fld>
            <a:endParaRPr lang="en-GB" altLang="en-US">
              <a:solidFill>
                <a:prstClr val="black"/>
              </a:solidFill>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hangingPunct="1"/>
            <a:fld id="{2EFAB498-C944-4D1F-BCD2-510B4291CBD9}" type="slidenum">
              <a:rPr lang="en-GB" altLang="en-US" sz="1200">
                <a:solidFill>
                  <a:prstClr val="black"/>
                </a:solidFill>
              </a:rPr>
              <a:pPr eaLnBrk="1" hangingPunct="1"/>
              <a:t>8</a:t>
            </a:fld>
            <a:endParaRPr lang="en-GB" altLang="en-US" sz="120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ea typeface="ＭＳ Ｐゴシック" pitchFamily="34" charset="-128"/>
              </a:rPr>
              <a:t>A reminder from PDLSP R1 of the various models of multiplication and (on the next slide) the importance of seeing multiplication as scaling.</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hemeOverride" Target="../theme/themeOverride2.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dirty="0">
              <a:solidFill>
                <a:srgbClr val="99CCCC"/>
              </a:solidFill>
            </a:endParaRPr>
          </a:p>
        </p:txBody>
      </p:sp>
      <p:pic>
        <p:nvPicPr>
          <p:cNvPr id="9"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447089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5B71E62F-1F5E-44B9-97CE-A97DD37C411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239153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BE99DBA7-E7F4-4A42-A524-3C5E293A97A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858450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spcBef>
                <a:spcPct val="20000"/>
              </a:spcBef>
              <a:buClr>
                <a:srgbClr val="00628C"/>
              </a:buClr>
              <a:buFont typeface="Arial" pitchFamily="34" charset="0"/>
              <a:buChar char="●"/>
              <a:defRPr>
                <a:solidFill>
                  <a:srgbClr val="99CCCC"/>
                </a:solidFill>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a:spcBef>
                <a:spcPct val="20000"/>
              </a:spcBef>
              <a:buClr>
                <a:srgbClr val="00628C"/>
              </a:buClr>
              <a:buFont typeface="Arial" pitchFamily="34" charset="0"/>
              <a:buChar char="●"/>
              <a:defRPr>
                <a:solidFill>
                  <a:srgbClr val="99CCCC"/>
                </a:solidFill>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a:spcBef>
                <a:spcPct val="20000"/>
              </a:spcBef>
              <a:buClr>
                <a:srgbClr val="00628C"/>
              </a:buClr>
              <a:buFont typeface="Arial" pitchFamily="34" charset="0"/>
              <a:buChar char="●"/>
              <a:defRPr>
                <a:solidFill>
                  <a:prstClr val="black">
                    <a:tint val="75000"/>
                  </a:prstClr>
                </a:solidFill>
                <a:latin typeface="Arial" pitchFamily="34" charset="0"/>
              </a:defRPr>
            </a:lvl1pPr>
          </a:lstStyle>
          <a:p>
            <a:pPr>
              <a:defRPr/>
            </a:pPr>
            <a:fld id="{7F3F9057-B22A-4136-8775-1F4F34CC0E43}" type="slidenum">
              <a:rPr lang="en-GB"/>
              <a:pPr>
                <a:defRPr/>
              </a:pPr>
              <a:t>‹#›</a:t>
            </a:fld>
            <a:endParaRPr lang="en-GB"/>
          </a:p>
        </p:txBody>
      </p:sp>
    </p:spTree>
    <p:extLst>
      <p:ext uri="{BB962C8B-B14F-4D97-AF65-F5344CB8AC3E}">
        <p14:creationId xmlns:p14="http://schemas.microsoft.com/office/powerpoint/2010/main" val="3501822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AD0780BD-C33B-4D5E-A060-535E429E7205}" type="slidenum">
              <a:rPr lang="en-GB"/>
              <a:pPr>
                <a:defRPr/>
              </a:pPr>
              <a:t>‹#›</a:t>
            </a:fld>
            <a:endParaRPr lang="en-GB"/>
          </a:p>
        </p:txBody>
      </p:sp>
    </p:spTree>
    <p:extLst>
      <p:ext uri="{BB962C8B-B14F-4D97-AF65-F5344CB8AC3E}">
        <p14:creationId xmlns:p14="http://schemas.microsoft.com/office/powerpoint/2010/main" val="31774636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228BFCF4-C8AC-4CE8-AED7-48A161025B2E}" type="slidenum">
              <a:rPr lang="en-GB"/>
              <a:pPr>
                <a:defRPr/>
              </a:pPr>
              <a:t>‹#›</a:t>
            </a:fld>
            <a:endParaRPr lang="en-GB"/>
          </a:p>
        </p:txBody>
      </p:sp>
    </p:spTree>
    <p:extLst>
      <p:ext uri="{BB962C8B-B14F-4D97-AF65-F5344CB8AC3E}">
        <p14:creationId xmlns:p14="http://schemas.microsoft.com/office/powerpoint/2010/main" val="3339973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Footer Placeholder 5"/>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7" name="Slide Number Placeholder 6"/>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63528B5B-90F2-465C-B0B8-3DA470EE99DB}" type="slidenum">
              <a:rPr lang="en-GB"/>
              <a:pPr>
                <a:defRPr/>
              </a:pPr>
              <a:t>‹#›</a:t>
            </a:fld>
            <a:endParaRPr lang="en-GB"/>
          </a:p>
        </p:txBody>
      </p:sp>
    </p:spTree>
    <p:extLst>
      <p:ext uri="{BB962C8B-B14F-4D97-AF65-F5344CB8AC3E}">
        <p14:creationId xmlns:p14="http://schemas.microsoft.com/office/powerpoint/2010/main" val="2440511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8" name="Footer Placeholder 7"/>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9" name="Slide Number Placeholder 8"/>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AF8F12FB-DC4C-43E1-8E05-7F76C5CA80FC}" type="slidenum">
              <a:rPr lang="en-GB"/>
              <a:pPr>
                <a:defRPr/>
              </a:pPr>
              <a:t>‹#›</a:t>
            </a:fld>
            <a:endParaRPr lang="en-GB"/>
          </a:p>
        </p:txBody>
      </p:sp>
    </p:spTree>
    <p:extLst>
      <p:ext uri="{BB962C8B-B14F-4D97-AF65-F5344CB8AC3E}">
        <p14:creationId xmlns:p14="http://schemas.microsoft.com/office/powerpoint/2010/main" val="613249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4" name="Footer Placeholder 3"/>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5" name="Slide Number Placeholder 4"/>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DCAED0B0-6FA4-47AC-A4E8-55EA31956229}" type="slidenum">
              <a:rPr lang="en-GB"/>
              <a:pPr>
                <a:defRPr/>
              </a:pPr>
              <a:t>‹#›</a:t>
            </a:fld>
            <a:endParaRPr lang="en-GB"/>
          </a:p>
        </p:txBody>
      </p:sp>
    </p:spTree>
    <p:extLst>
      <p:ext uri="{BB962C8B-B14F-4D97-AF65-F5344CB8AC3E}">
        <p14:creationId xmlns:p14="http://schemas.microsoft.com/office/powerpoint/2010/main" val="2278970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3" name="Footer Placeholder 2"/>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4" name="Slide Number Placeholder 3"/>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A0BDA6AA-9168-48BA-8BF6-CBDB7557BF9A}" type="slidenum">
              <a:rPr lang="en-GB"/>
              <a:pPr>
                <a:defRPr/>
              </a:pPr>
              <a:t>‹#›</a:t>
            </a:fld>
            <a:endParaRPr lang="en-GB"/>
          </a:p>
        </p:txBody>
      </p:sp>
    </p:spTree>
    <p:extLst>
      <p:ext uri="{BB962C8B-B14F-4D97-AF65-F5344CB8AC3E}">
        <p14:creationId xmlns:p14="http://schemas.microsoft.com/office/powerpoint/2010/main" val="24916034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Footer Placeholder 5"/>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7" name="Slide Number Placeholder 6"/>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ED4C3D7D-EE96-40FE-9814-A57D8061FAE1}" type="slidenum">
              <a:rPr lang="en-GB"/>
              <a:pPr>
                <a:defRPr/>
              </a:pPr>
              <a:t>‹#›</a:t>
            </a:fld>
            <a:endParaRPr lang="en-GB"/>
          </a:p>
        </p:txBody>
      </p:sp>
    </p:spTree>
    <p:extLst>
      <p:ext uri="{BB962C8B-B14F-4D97-AF65-F5344CB8AC3E}">
        <p14:creationId xmlns:p14="http://schemas.microsoft.com/office/powerpoint/2010/main" val="2661028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89EA70A2-DB71-4C04-8C5D-843965837FD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40898298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Footer Placeholder 5"/>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7" name="Slide Number Placeholder 6"/>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DAF69DED-43B3-4F39-9CE4-3BBD2E4B8701}" type="slidenum">
              <a:rPr lang="en-GB"/>
              <a:pPr>
                <a:defRPr/>
              </a:pPr>
              <a:t>‹#›</a:t>
            </a:fld>
            <a:endParaRPr lang="en-GB"/>
          </a:p>
        </p:txBody>
      </p:sp>
    </p:spTree>
    <p:extLst>
      <p:ext uri="{BB962C8B-B14F-4D97-AF65-F5344CB8AC3E}">
        <p14:creationId xmlns:p14="http://schemas.microsoft.com/office/powerpoint/2010/main" val="5719239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BD64396C-E1EF-45BC-AF4F-807A41E8AF23}" type="slidenum">
              <a:rPr lang="en-GB"/>
              <a:pPr>
                <a:defRPr/>
              </a:pPr>
              <a:t>‹#›</a:t>
            </a:fld>
            <a:endParaRPr lang="en-GB"/>
          </a:p>
        </p:txBody>
      </p:sp>
    </p:spTree>
    <p:extLst>
      <p:ext uri="{BB962C8B-B14F-4D97-AF65-F5344CB8AC3E}">
        <p14:creationId xmlns:p14="http://schemas.microsoft.com/office/powerpoint/2010/main" val="284669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5" name="Footer Placeholder 4"/>
          <p:cNvSpPr>
            <a:spLocks noGrp="1"/>
          </p:cNvSpPr>
          <p:nvPr>
            <p:ph type="ftr" sz="quarter" idx="11"/>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endParaRPr lang="en-GB"/>
          </a:p>
        </p:txBody>
      </p:sp>
      <p:sp>
        <p:nvSpPr>
          <p:cNvPr id="6" name="Slide Number Placeholder 5"/>
          <p:cNvSpPr>
            <a:spLocks noGrp="1"/>
          </p:cNvSpPr>
          <p:nvPr>
            <p:ph type="sldNum" sz="quarter" idx="12"/>
          </p:nvPr>
        </p:nvSpPr>
        <p:spPr/>
        <p:txBody>
          <a:bodyPr/>
          <a:lstStyle>
            <a:lvl1pPr>
              <a:spcBef>
                <a:spcPct val="20000"/>
              </a:spcBef>
              <a:buClr>
                <a:srgbClr val="00628C"/>
              </a:buClr>
              <a:buFont typeface="Arial" pitchFamily="34" charset="0"/>
              <a:buChar char="●"/>
              <a:defRPr>
                <a:latin typeface="Arial" pitchFamily="34" charset="0"/>
              </a:defRPr>
            </a:lvl1pPr>
          </a:lstStyle>
          <a:p>
            <a:pPr>
              <a:defRPr/>
            </a:pPr>
            <a:fld id="{60BAB3B9-C5A0-420A-A53B-02C25A506130}" type="slidenum">
              <a:rPr lang="en-GB"/>
              <a:pPr>
                <a:defRPr/>
              </a:pPr>
              <a:t>‹#›</a:t>
            </a:fld>
            <a:endParaRPr lang="en-GB"/>
          </a:p>
        </p:txBody>
      </p:sp>
    </p:spTree>
    <p:extLst>
      <p:ext uri="{BB962C8B-B14F-4D97-AF65-F5344CB8AC3E}">
        <p14:creationId xmlns:p14="http://schemas.microsoft.com/office/powerpoint/2010/main" val="3970002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rgbClr val="99CCCC"/>
                </a:solidFill>
              </a:defRPr>
            </a:lvl1pPr>
          </a:lstStyle>
          <a:p>
            <a:pPr>
              <a:defRPr/>
            </a:pPr>
            <a:endParaRPr lang="en-GB"/>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rgbClr val="99CCCC"/>
                </a:solidFill>
              </a:defRPr>
            </a:lvl1pPr>
          </a:lstStyle>
          <a:p>
            <a:pPr>
              <a:defRPr/>
            </a:pPr>
            <a:endParaRPr lang="en-GB"/>
          </a:p>
        </p:txBody>
      </p:sp>
      <p:pic>
        <p:nvPicPr>
          <p:cNvPr id="9"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9832299"/>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EA832409-FE40-4A2F-ADC1-5771EC4B8D37}" type="slidenum">
              <a:rPr lang="en-GB"/>
              <a:pPr>
                <a:defRPr/>
              </a:pPr>
              <a:t>‹#›</a:t>
            </a:fld>
            <a:endParaRPr lang="en-GB"/>
          </a:p>
        </p:txBody>
      </p:sp>
    </p:spTree>
    <p:extLst>
      <p:ext uri="{BB962C8B-B14F-4D97-AF65-F5344CB8AC3E}">
        <p14:creationId xmlns:p14="http://schemas.microsoft.com/office/powerpoint/2010/main" val="5139920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3DB4419F-B62B-407C-8BFD-D34E525BFC9F}" type="slidenum">
              <a:rPr lang="en-GB"/>
              <a:pPr>
                <a:defRPr/>
              </a:pPr>
              <a:t>‹#›</a:t>
            </a:fld>
            <a:endParaRPr lang="en-GB"/>
          </a:p>
        </p:txBody>
      </p:sp>
    </p:spTree>
    <p:extLst>
      <p:ext uri="{BB962C8B-B14F-4D97-AF65-F5344CB8AC3E}">
        <p14:creationId xmlns:p14="http://schemas.microsoft.com/office/powerpoint/2010/main" val="225207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29FC007A-FDC5-4C3F-BC30-DDFD72614E40}" type="slidenum">
              <a:rPr lang="en-GB"/>
              <a:pPr>
                <a:defRPr/>
              </a:pPr>
              <a:t>‹#›</a:t>
            </a:fld>
            <a:endParaRPr lang="en-GB"/>
          </a:p>
        </p:txBody>
      </p:sp>
    </p:spTree>
    <p:extLst>
      <p:ext uri="{BB962C8B-B14F-4D97-AF65-F5344CB8AC3E}">
        <p14:creationId xmlns:p14="http://schemas.microsoft.com/office/powerpoint/2010/main" val="34046239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p>
        </p:txBody>
      </p:sp>
      <p:sp>
        <p:nvSpPr>
          <p:cNvPr id="8" name="Rectangle 7"/>
          <p:cNvSpPr>
            <a:spLocks noGrp="1" noChangeArrowheads="1"/>
          </p:cNvSpPr>
          <p:nvPr>
            <p:ph type="ftr" sz="quarter" idx="11"/>
          </p:nvPr>
        </p:nvSpPr>
        <p:spPr>
          <a:ln/>
        </p:spPr>
        <p:txBody>
          <a:bodyPr/>
          <a:lstStyle>
            <a:lvl1pPr>
              <a:defRPr/>
            </a:lvl1pPr>
          </a:lstStyle>
          <a:p>
            <a:pPr>
              <a:defRPr/>
            </a:pPr>
            <a:endParaRPr lang="en-GB"/>
          </a:p>
        </p:txBody>
      </p:sp>
      <p:sp>
        <p:nvSpPr>
          <p:cNvPr id="9" name="Rectangle 8"/>
          <p:cNvSpPr>
            <a:spLocks noGrp="1" noChangeArrowheads="1"/>
          </p:cNvSpPr>
          <p:nvPr>
            <p:ph type="sldNum" sz="quarter" idx="12"/>
          </p:nvPr>
        </p:nvSpPr>
        <p:spPr>
          <a:ln/>
        </p:spPr>
        <p:txBody>
          <a:bodyPr/>
          <a:lstStyle>
            <a:lvl1pPr>
              <a:defRPr/>
            </a:lvl1pPr>
          </a:lstStyle>
          <a:p>
            <a:pPr>
              <a:defRPr/>
            </a:pPr>
            <a:fld id="{FB3456E9-D7A3-4EA0-9109-2A769C48B7CA}" type="slidenum">
              <a:rPr lang="en-GB"/>
              <a:pPr>
                <a:defRPr/>
              </a:pPr>
              <a:t>‹#›</a:t>
            </a:fld>
            <a:endParaRPr lang="en-GB"/>
          </a:p>
        </p:txBody>
      </p:sp>
    </p:spTree>
    <p:extLst>
      <p:ext uri="{BB962C8B-B14F-4D97-AF65-F5344CB8AC3E}">
        <p14:creationId xmlns:p14="http://schemas.microsoft.com/office/powerpoint/2010/main" val="30875366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p>
        </p:txBody>
      </p:sp>
      <p:sp>
        <p:nvSpPr>
          <p:cNvPr id="4" name="Rectangle 7"/>
          <p:cNvSpPr>
            <a:spLocks noGrp="1" noChangeArrowheads="1"/>
          </p:cNvSpPr>
          <p:nvPr>
            <p:ph type="ftr" sz="quarter" idx="11"/>
          </p:nvPr>
        </p:nvSpPr>
        <p:spPr>
          <a:ln/>
        </p:spPr>
        <p:txBody>
          <a:bodyPr/>
          <a:lstStyle>
            <a:lvl1pPr>
              <a:defRPr/>
            </a:lvl1pPr>
          </a:lstStyle>
          <a:p>
            <a:pPr>
              <a:defRPr/>
            </a:pPr>
            <a:endParaRPr lang="en-GB"/>
          </a:p>
        </p:txBody>
      </p:sp>
      <p:sp>
        <p:nvSpPr>
          <p:cNvPr id="5" name="Rectangle 8"/>
          <p:cNvSpPr>
            <a:spLocks noGrp="1" noChangeArrowheads="1"/>
          </p:cNvSpPr>
          <p:nvPr>
            <p:ph type="sldNum" sz="quarter" idx="12"/>
          </p:nvPr>
        </p:nvSpPr>
        <p:spPr>
          <a:ln/>
        </p:spPr>
        <p:txBody>
          <a:bodyPr/>
          <a:lstStyle>
            <a:lvl1pPr>
              <a:defRPr/>
            </a:lvl1pPr>
          </a:lstStyle>
          <a:p>
            <a:pPr>
              <a:defRPr/>
            </a:pPr>
            <a:fld id="{81DE7770-642D-4A28-9D97-209903117745}" type="slidenum">
              <a:rPr lang="en-GB"/>
              <a:pPr>
                <a:defRPr/>
              </a:pPr>
              <a:t>‹#›</a:t>
            </a:fld>
            <a:endParaRPr lang="en-GB"/>
          </a:p>
        </p:txBody>
      </p:sp>
    </p:spTree>
    <p:extLst>
      <p:ext uri="{BB962C8B-B14F-4D97-AF65-F5344CB8AC3E}">
        <p14:creationId xmlns:p14="http://schemas.microsoft.com/office/powerpoint/2010/main" val="25769727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p>
        </p:txBody>
      </p:sp>
      <p:sp>
        <p:nvSpPr>
          <p:cNvPr id="3" name="Rectangle 7"/>
          <p:cNvSpPr>
            <a:spLocks noGrp="1" noChangeArrowheads="1"/>
          </p:cNvSpPr>
          <p:nvPr>
            <p:ph type="ftr" sz="quarter" idx="11"/>
          </p:nvPr>
        </p:nvSpPr>
        <p:spPr>
          <a:ln/>
        </p:spPr>
        <p:txBody>
          <a:bodyPr/>
          <a:lstStyle>
            <a:lvl1pPr>
              <a:defRPr/>
            </a:lvl1pPr>
          </a:lstStyle>
          <a:p>
            <a:pPr>
              <a:defRPr/>
            </a:pPr>
            <a:endParaRPr lang="en-GB"/>
          </a:p>
        </p:txBody>
      </p:sp>
      <p:sp>
        <p:nvSpPr>
          <p:cNvPr id="4" name="Rectangle 8"/>
          <p:cNvSpPr>
            <a:spLocks noGrp="1" noChangeArrowheads="1"/>
          </p:cNvSpPr>
          <p:nvPr>
            <p:ph type="sldNum" sz="quarter" idx="12"/>
          </p:nvPr>
        </p:nvSpPr>
        <p:spPr>
          <a:ln/>
        </p:spPr>
        <p:txBody>
          <a:bodyPr/>
          <a:lstStyle>
            <a:lvl1pPr>
              <a:defRPr/>
            </a:lvl1pPr>
          </a:lstStyle>
          <a:p>
            <a:pPr>
              <a:defRPr/>
            </a:pPr>
            <a:fld id="{C21BB51D-2E6E-494C-AD70-EDF045AAAE94}" type="slidenum">
              <a:rPr lang="en-GB"/>
              <a:pPr>
                <a:defRPr/>
              </a:pPr>
              <a:t>‹#›</a:t>
            </a:fld>
            <a:endParaRPr lang="en-GB"/>
          </a:p>
        </p:txBody>
      </p:sp>
    </p:spTree>
    <p:extLst>
      <p:ext uri="{BB962C8B-B14F-4D97-AF65-F5344CB8AC3E}">
        <p14:creationId xmlns:p14="http://schemas.microsoft.com/office/powerpoint/2010/main" val="3850094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05390372-F042-4B5D-9F06-2892711E1AF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87891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1AFE2E11-0205-40B9-A0EB-A797143BF6D6}" type="slidenum">
              <a:rPr lang="en-GB"/>
              <a:pPr>
                <a:defRPr/>
              </a:pPr>
              <a:t>‹#›</a:t>
            </a:fld>
            <a:endParaRPr lang="en-GB"/>
          </a:p>
        </p:txBody>
      </p:sp>
    </p:spTree>
    <p:extLst>
      <p:ext uri="{BB962C8B-B14F-4D97-AF65-F5344CB8AC3E}">
        <p14:creationId xmlns:p14="http://schemas.microsoft.com/office/powerpoint/2010/main" val="22197689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p>
        </p:txBody>
      </p:sp>
      <p:sp>
        <p:nvSpPr>
          <p:cNvPr id="6" name="Rectangle 7"/>
          <p:cNvSpPr>
            <a:spLocks noGrp="1" noChangeArrowheads="1"/>
          </p:cNvSpPr>
          <p:nvPr>
            <p:ph type="ftr" sz="quarter" idx="11"/>
          </p:nvPr>
        </p:nvSpPr>
        <p:spPr>
          <a:ln/>
        </p:spPr>
        <p:txBody>
          <a:bodyPr/>
          <a:lstStyle>
            <a:lvl1pPr>
              <a:defRPr/>
            </a:lvl1pPr>
          </a:lstStyle>
          <a:p>
            <a:pPr>
              <a:defRPr/>
            </a:pPr>
            <a:endParaRPr lang="en-GB"/>
          </a:p>
        </p:txBody>
      </p:sp>
      <p:sp>
        <p:nvSpPr>
          <p:cNvPr id="7" name="Rectangle 8"/>
          <p:cNvSpPr>
            <a:spLocks noGrp="1" noChangeArrowheads="1"/>
          </p:cNvSpPr>
          <p:nvPr>
            <p:ph type="sldNum" sz="quarter" idx="12"/>
          </p:nvPr>
        </p:nvSpPr>
        <p:spPr>
          <a:ln/>
        </p:spPr>
        <p:txBody>
          <a:bodyPr/>
          <a:lstStyle>
            <a:lvl1pPr>
              <a:defRPr/>
            </a:lvl1pPr>
          </a:lstStyle>
          <a:p>
            <a:pPr>
              <a:defRPr/>
            </a:pPr>
            <a:fld id="{4180F6DA-C12E-4850-BFCB-88AC0962239C}" type="slidenum">
              <a:rPr lang="en-GB"/>
              <a:pPr>
                <a:defRPr/>
              </a:pPr>
              <a:t>‹#›</a:t>
            </a:fld>
            <a:endParaRPr lang="en-GB"/>
          </a:p>
        </p:txBody>
      </p:sp>
    </p:spTree>
    <p:extLst>
      <p:ext uri="{BB962C8B-B14F-4D97-AF65-F5344CB8AC3E}">
        <p14:creationId xmlns:p14="http://schemas.microsoft.com/office/powerpoint/2010/main" val="1437416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F4EE168D-6031-48D8-8201-B38E9719516E}" type="slidenum">
              <a:rPr lang="en-GB"/>
              <a:pPr>
                <a:defRPr/>
              </a:pPr>
              <a:t>‹#›</a:t>
            </a:fld>
            <a:endParaRPr lang="en-GB"/>
          </a:p>
        </p:txBody>
      </p:sp>
    </p:spTree>
    <p:extLst>
      <p:ext uri="{BB962C8B-B14F-4D97-AF65-F5344CB8AC3E}">
        <p14:creationId xmlns:p14="http://schemas.microsoft.com/office/powerpoint/2010/main" val="34466525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p>
        </p:txBody>
      </p:sp>
      <p:sp>
        <p:nvSpPr>
          <p:cNvPr id="5" name="Rectangle 7"/>
          <p:cNvSpPr>
            <a:spLocks noGrp="1" noChangeArrowheads="1"/>
          </p:cNvSpPr>
          <p:nvPr>
            <p:ph type="ftr" sz="quarter" idx="11"/>
          </p:nvPr>
        </p:nvSpPr>
        <p:spPr>
          <a:ln/>
        </p:spPr>
        <p:txBody>
          <a:bodyPr/>
          <a:lstStyle>
            <a:lvl1pPr>
              <a:defRPr/>
            </a:lvl1pPr>
          </a:lstStyle>
          <a:p>
            <a:pPr>
              <a:defRPr/>
            </a:pPr>
            <a:endParaRPr lang="en-GB"/>
          </a:p>
        </p:txBody>
      </p:sp>
      <p:sp>
        <p:nvSpPr>
          <p:cNvPr id="6" name="Rectangle 8"/>
          <p:cNvSpPr>
            <a:spLocks noGrp="1" noChangeArrowheads="1"/>
          </p:cNvSpPr>
          <p:nvPr>
            <p:ph type="sldNum" sz="quarter" idx="12"/>
          </p:nvPr>
        </p:nvSpPr>
        <p:spPr>
          <a:ln/>
        </p:spPr>
        <p:txBody>
          <a:bodyPr/>
          <a:lstStyle>
            <a:lvl1pPr>
              <a:defRPr/>
            </a:lvl1pPr>
          </a:lstStyle>
          <a:p>
            <a:pPr>
              <a:defRPr/>
            </a:pPr>
            <a:fld id="{2E016A7E-C1BB-4BB2-AAFE-C5A7D6AE5DE9}" type="slidenum">
              <a:rPr lang="en-GB"/>
              <a:pPr>
                <a:defRPr/>
              </a:pPr>
              <a:t>‹#›</a:t>
            </a:fld>
            <a:endParaRPr lang="en-GB"/>
          </a:p>
        </p:txBody>
      </p:sp>
    </p:spTree>
    <p:extLst>
      <p:ext uri="{BB962C8B-B14F-4D97-AF65-F5344CB8AC3E}">
        <p14:creationId xmlns:p14="http://schemas.microsoft.com/office/powerpoint/2010/main" val="3279541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7ECF4355-30F7-4EA2-99A1-79B3199F9955}"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94724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9590849E-2BC6-4D72-84E9-ABB90F856568}"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246658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98351CF4-D2F5-4A87-B234-E6ECF3C4E25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538629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C21E18B5-EBE1-4CE9-835A-6893B48F1C3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02883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1EB69349-D3C0-4C92-A835-9E14492C71FD}"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80390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A813E3B5-4AE9-4EB0-9238-693D8AC8EA54}"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517380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atin typeface="Arial" charset="0"/>
              </a:defRPr>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atin typeface="Arial" charset="0"/>
              </a:defRPr>
            </a:lvl1pPr>
          </a:lstStyle>
          <a:p>
            <a:pPr fontAlgn="base">
              <a:spcAft>
                <a:spcPct val="0"/>
              </a:spcAft>
              <a:defRPr/>
            </a:pPr>
            <a:fld id="{C0AFCA3A-1215-493A-B9EC-4A19E31D4F09}"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30692459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409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spcBef>
                <a:spcPts val="0"/>
              </a:spcBef>
              <a:buClrTx/>
              <a:buFontTx/>
              <a:buNone/>
              <a:defRPr sz="1200">
                <a:solidFill>
                  <a:srgbClr val="000000"/>
                </a:solidFill>
                <a:latin typeface="Calibri"/>
              </a:defRPr>
            </a:lvl1pPr>
          </a:lstStyle>
          <a:p>
            <a:pPr fontAlgn="base">
              <a:spcAft>
                <a:spcPct val="0"/>
              </a:spcAft>
              <a:defRPr/>
            </a:pPr>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spcBef>
                <a:spcPts val="0"/>
              </a:spcBef>
              <a:buClrTx/>
              <a:buFontTx/>
              <a:buNone/>
              <a:defRPr sz="1200">
                <a:solidFill>
                  <a:srgbClr val="000000"/>
                </a:solidFill>
                <a:latin typeface="Calibri"/>
              </a:defRPr>
            </a:lvl1pPr>
          </a:lstStyle>
          <a:p>
            <a:pPr fontAlgn="base">
              <a:spcAft>
                <a:spcPct val="0"/>
              </a:spcAft>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spcBef>
                <a:spcPts val="0"/>
              </a:spcBef>
              <a:buClrTx/>
              <a:buFontTx/>
              <a:buNone/>
              <a:defRPr sz="1200" smtClean="0">
                <a:solidFill>
                  <a:srgbClr val="000000"/>
                </a:solidFill>
                <a:latin typeface="Calibri"/>
              </a:defRPr>
            </a:lvl1pPr>
          </a:lstStyle>
          <a:p>
            <a:pPr fontAlgn="base">
              <a:spcAft>
                <a:spcPct val="0"/>
              </a:spcAft>
              <a:defRPr/>
            </a:pPr>
            <a:fld id="{D86B8C4B-BC84-46A7-B9DD-6A378148FF68}" type="slidenum">
              <a:rPr lang="en-GB"/>
              <a:pPr fontAlgn="base">
                <a:spcAft>
                  <a:spcPct val="0"/>
                </a:spcAft>
                <a:defRPr/>
              </a:pPr>
              <a:t>‹#›</a:t>
            </a:fld>
            <a:endParaRPr lang="en-GB"/>
          </a:p>
        </p:txBody>
      </p:sp>
    </p:spTree>
    <p:extLst>
      <p:ext uri="{BB962C8B-B14F-4D97-AF65-F5344CB8AC3E}">
        <p14:creationId xmlns:p14="http://schemas.microsoft.com/office/powerpoint/2010/main" val="12154917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4"/>
          <p:cNvSpPr>
            <a:spLocks noGrp="1" noChangeArrowheads="1"/>
          </p:cNvSpPr>
          <p:nvPr>
            <p:ph type="title"/>
          </p:nvPr>
        </p:nvSpPr>
        <p:spPr bwMode="auto">
          <a:xfrm>
            <a:off x="762000" y="301625"/>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3076" name="Rectangle 5"/>
          <p:cNvSpPr>
            <a:spLocks noGrp="1" noChangeArrowheads="1"/>
          </p:cNvSpPr>
          <p:nvPr>
            <p:ph type="body" idx="1"/>
          </p:nvPr>
        </p:nvSpPr>
        <p:spPr bwMode="auto">
          <a:xfrm>
            <a:off x="762000" y="1827213"/>
            <a:ext cx="7921625"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spcBef>
                <a:spcPct val="0"/>
              </a:spcBef>
              <a:buClrTx/>
              <a:buFontTx/>
              <a:buNone/>
              <a:defRPr sz="1200">
                <a:solidFill>
                  <a:srgbClr val="000000"/>
                </a:solidFill>
                <a:latin typeface="Arial" charset="0"/>
              </a:defRPr>
            </a:lvl1pPr>
          </a:lstStyle>
          <a:p>
            <a:pPr fontAlgn="base">
              <a:spcAft>
                <a:spcPct val="0"/>
              </a:spcAft>
              <a:defRPr/>
            </a:pPr>
            <a:endParaRPr lang="en-GB"/>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solidFill>
                  <a:srgbClr val="000000"/>
                </a:solidFill>
                <a:latin typeface="Arial" charset="0"/>
              </a:defRPr>
            </a:lvl1pPr>
          </a:lstStyle>
          <a:p>
            <a:pPr fontAlgn="base">
              <a:spcAft>
                <a:spcPct val="0"/>
              </a:spcAft>
              <a:defRPr/>
            </a:pPr>
            <a:endParaRPr lang="en-GB"/>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solidFill>
                  <a:srgbClr val="000000"/>
                </a:solidFill>
                <a:latin typeface="Arial" charset="0"/>
              </a:defRPr>
            </a:lvl1pPr>
          </a:lstStyle>
          <a:p>
            <a:pPr fontAlgn="base">
              <a:spcAft>
                <a:spcPct val="0"/>
              </a:spcAft>
              <a:defRPr/>
            </a:pPr>
            <a:fld id="{8E651C1B-E0A9-4E73-BBF7-8AE306337788}" type="slidenum">
              <a:rPr lang="en-GB"/>
              <a:pPr fontAlgn="base">
                <a:spcAft>
                  <a:spcPct val="0"/>
                </a:spcAft>
                <a:defRPr/>
              </a:pPr>
              <a:t>‹#›</a:t>
            </a:fld>
            <a:endParaRPr lang="en-GB"/>
          </a:p>
        </p:txBody>
      </p:sp>
    </p:spTree>
    <p:extLst>
      <p:ext uri="{BB962C8B-B14F-4D97-AF65-F5344CB8AC3E}">
        <p14:creationId xmlns:p14="http://schemas.microsoft.com/office/powerpoint/2010/main" val="212764229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pitchFamily="34"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pitchFamily="34"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pitchFamily="34"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pitchFamily="34"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pitchFamily="34"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jpe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hyperlink" Target="Pictures%20enlargements%20-%20solution.doc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ctrTitle"/>
          </p:nvPr>
        </p:nvSpPr>
        <p:spPr>
          <a:xfrm>
            <a:off x="466725" y="986408"/>
            <a:ext cx="7239000" cy="758825"/>
          </a:xfrm>
        </p:spPr>
        <p:txBody>
          <a:bodyPr/>
          <a:lstStyle/>
          <a:p>
            <a:r>
              <a:rPr lang="en-GB" altLang="en-US" sz="4800" dirty="0" smtClean="0"/>
              <a:t>KS3 Multiplicative Reasoning project</a:t>
            </a:r>
          </a:p>
        </p:txBody>
      </p:sp>
      <p:sp>
        <p:nvSpPr>
          <p:cNvPr id="2" name="Subtitle 1"/>
          <p:cNvSpPr>
            <a:spLocks noGrp="1"/>
          </p:cNvSpPr>
          <p:nvPr>
            <p:ph type="subTitle" idx="1"/>
          </p:nvPr>
        </p:nvSpPr>
        <p:spPr>
          <a:xfrm>
            <a:off x="466725" y="1900808"/>
            <a:ext cx="7239000" cy="1600200"/>
          </a:xfrm>
        </p:spPr>
        <p:txBody>
          <a:bodyPr/>
          <a:lstStyle/>
          <a:p>
            <a:r>
              <a:rPr lang="en-GB" dirty="0" smtClean="0"/>
              <a:t>Day 1 sessions</a:t>
            </a:r>
            <a:endParaRPr lang="en-GB" dirty="0"/>
          </a:p>
        </p:txBody>
      </p:sp>
    </p:spTree>
    <p:extLst>
      <p:ext uri="{BB962C8B-B14F-4D97-AF65-F5344CB8AC3E}">
        <p14:creationId xmlns:p14="http://schemas.microsoft.com/office/powerpoint/2010/main" val="2766662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179512" y="188640"/>
            <a:ext cx="7924800" cy="1727473"/>
          </a:xfrm>
        </p:spPr>
        <p:txBody>
          <a:bodyPr/>
          <a:lstStyle/>
          <a:p>
            <a:r>
              <a:rPr lang="en-GB" altLang="en-US" sz="1800" i="1" dirty="0"/>
              <a:t>Slide  </a:t>
            </a:r>
            <a:r>
              <a:rPr lang="en-GB" altLang="en-US" sz="1800" i="1" dirty="0" smtClean="0"/>
              <a:t>1.6</a:t>
            </a:r>
            <a:br>
              <a:rPr lang="en-GB" altLang="en-US" sz="1800" i="1" dirty="0" smtClean="0"/>
            </a:br>
            <a:r>
              <a:rPr lang="en-GB" altLang="en-US" dirty="0" smtClean="0"/>
              <a:t>How is this maths developed </a:t>
            </a:r>
            <a:br>
              <a:rPr lang="en-GB" altLang="en-US" dirty="0" smtClean="0"/>
            </a:br>
            <a:r>
              <a:rPr lang="en-GB" altLang="en-US" dirty="0" smtClean="0"/>
              <a:t>over the school curriculum?</a:t>
            </a:r>
          </a:p>
        </p:txBody>
      </p:sp>
      <p:sp>
        <p:nvSpPr>
          <p:cNvPr id="3" name="Content Placeholder 2"/>
          <p:cNvSpPr>
            <a:spLocks noGrp="1"/>
          </p:cNvSpPr>
          <p:nvPr>
            <p:ph idx="1"/>
          </p:nvPr>
        </p:nvSpPr>
        <p:spPr>
          <a:xfrm>
            <a:off x="539552" y="3068960"/>
            <a:ext cx="7921625" cy="2952725"/>
          </a:xfrm>
        </p:spPr>
        <p:txBody>
          <a:bodyPr/>
          <a:lstStyle/>
          <a:p>
            <a:pPr marL="0" indent="0">
              <a:defRPr/>
            </a:pPr>
            <a:r>
              <a:rPr lang="en-GB" sz="2800" dirty="0" smtClean="0">
                <a:solidFill>
                  <a:srgbClr val="002060"/>
                </a:solidFill>
              </a:rPr>
              <a:t>The following slides are taken from a NCETM presentation</a:t>
            </a:r>
            <a:r>
              <a:rPr lang="en-GB" sz="2800" dirty="0">
                <a:solidFill>
                  <a:srgbClr val="002060"/>
                </a:solidFill>
              </a:rPr>
              <a:t> </a:t>
            </a:r>
            <a:r>
              <a:rPr lang="en-GB" sz="2800" dirty="0" smtClean="0">
                <a:solidFill>
                  <a:srgbClr val="002060"/>
                </a:solidFill>
              </a:rPr>
              <a:t>on Multiplicative Reasoning</a:t>
            </a:r>
          </a:p>
          <a:p>
            <a:pPr marL="0" indent="0">
              <a:defRPr/>
            </a:pPr>
            <a:endParaRPr lang="en-GB" sz="2800" dirty="0"/>
          </a:p>
          <a:p>
            <a:pPr marL="0" indent="0">
              <a:defRPr/>
            </a:pPr>
            <a:r>
              <a:rPr lang="en-GB" sz="2400" i="1" dirty="0" smtClean="0">
                <a:solidFill>
                  <a:srgbClr val="0070C0"/>
                </a:solidFill>
              </a:rPr>
              <a:t>The full presentation can be found on the NCETM website</a:t>
            </a:r>
            <a:endParaRPr lang="en-GB" sz="2400" i="1" dirty="0">
              <a:solidFill>
                <a:srgbClr val="0070C0"/>
              </a:solidFill>
            </a:endParaRPr>
          </a:p>
        </p:txBody>
      </p:sp>
    </p:spTree>
    <p:extLst>
      <p:ext uri="{BB962C8B-B14F-4D97-AF65-F5344CB8AC3E}">
        <p14:creationId xmlns:p14="http://schemas.microsoft.com/office/powerpoint/2010/main" val="9092380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idx="4294967295"/>
          </p:nvPr>
        </p:nvSpPr>
        <p:spPr>
          <a:xfrm>
            <a:off x="323850" y="44996"/>
            <a:ext cx="6553200" cy="647700"/>
          </a:xfrm>
        </p:spPr>
        <p:txBody>
          <a:bodyPr/>
          <a:lstStyle/>
          <a:p>
            <a:r>
              <a:rPr lang="en-GB" altLang="en-US" sz="1800" i="1" dirty="0"/>
              <a:t>Slide  </a:t>
            </a:r>
            <a:r>
              <a:rPr lang="en-GB" altLang="en-US" sz="1800" i="1" dirty="0" smtClean="0"/>
              <a:t>1.7      </a:t>
            </a:r>
            <a:r>
              <a:rPr lang="en-GB" altLang="en-US" sz="3200" dirty="0" smtClean="0">
                <a:ea typeface="ＭＳ Ｐゴシック" pitchFamily="34" charset="-128"/>
              </a:rPr>
              <a:t>Models for multiplication</a:t>
            </a:r>
          </a:p>
        </p:txBody>
      </p:sp>
      <p:sp>
        <p:nvSpPr>
          <p:cNvPr id="28675" name="Text Box 3"/>
          <p:cNvSpPr txBox="1">
            <a:spLocks noChangeArrowheads="1"/>
          </p:cNvSpPr>
          <p:nvPr/>
        </p:nvSpPr>
        <p:spPr bwMode="auto">
          <a:xfrm>
            <a:off x="152400" y="1827213"/>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Bead Bar</a:t>
            </a:r>
          </a:p>
        </p:txBody>
      </p:sp>
      <p:sp>
        <p:nvSpPr>
          <p:cNvPr id="28676" name="Text Box 4"/>
          <p:cNvSpPr txBox="1">
            <a:spLocks noChangeArrowheads="1"/>
          </p:cNvSpPr>
          <p:nvPr/>
        </p:nvSpPr>
        <p:spPr bwMode="auto">
          <a:xfrm>
            <a:off x="152400" y="3733800"/>
            <a:ext cx="2046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Number Line</a:t>
            </a:r>
          </a:p>
        </p:txBody>
      </p:sp>
      <p:sp>
        <p:nvSpPr>
          <p:cNvPr id="28677" name="Text Box 5"/>
          <p:cNvSpPr txBox="1">
            <a:spLocks noChangeArrowheads="1"/>
          </p:cNvSpPr>
          <p:nvPr/>
        </p:nvSpPr>
        <p:spPr bwMode="auto">
          <a:xfrm>
            <a:off x="152400" y="4953000"/>
            <a:ext cx="1284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Fingers</a:t>
            </a:r>
          </a:p>
        </p:txBody>
      </p:sp>
      <p:pic>
        <p:nvPicPr>
          <p:cNvPr id="28678" name="Picture 6" descr="boy_counting_on_fingers_tcm4-120858%5B1%5D+150_tcm4-1208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5395913"/>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9" name="Text Box 7"/>
          <p:cNvSpPr txBox="1">
            <a:spLocks noChangeArrowheads="1"/>
          </p:cNvSpPr>
          <p:nvPr/>
        </p:nvSpPr>
        <p:spPr bwMode="auto">
          <a:xfrm>
            <a:off x="2998788" y="5334000"/>
            <a:ext cx="420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ja-JP" altLang="en-GB" sz="2000">
                <a:solidFill>
                  <a:srgbClr val="00628C"/>
                </a:solidFill>
                <a:ea typeface="ヒラギノ角ゴ Pro W3"/>
                <a:cs typeface="ヒラギノ角ゴ Pro W3"/>
              </a:rPr>
              <a:t>“</a:t>
            </a:r>
            <a:r>
              <a:rPr lang="en-GB" altLang="ja-JP" sz="2000">
                <a:solidFill>
                  <a:srgbClr val="00628C"/>
                </a:solidFill>
                <a:ea typeface="ヒラギノ角ゴ Pro W3"/>
                <a:cs typeface="ヒラギノ角ゴ Pro W3"/>
              </a:rPr>
              <a:t>6</a:t>
            </a:r>
            <a:r>
              <a:rPr lang="ja-JP" altLang="en-GB" sz="2000">
                <a:solidFill>
                  <a:srgbClr val="00628C"/>
                </a:solidFill>
                <a:ea typeface="ヒラギノ角ゴ Pro W3"/>
                <a:cs typeface="ヒラギノ角ゴ Pro W3"/>
              </a:rPr>
              <a:t>”</a:t>
            </a:r>
            <a:endParaRPr lang="en-GB" altLang="en-US" sz="2000">
              <a:solidFill>
                <a:srgbClr val="00628C"/>
              </a:solidFill>
              <a:ea typeface="ヒラギノ角ゴ Pro W3"/>
              <a:cs typeface="ヒラギノ角ゴ Pro W3"/>
            </a:endParaRPr>
          </a:p>
        </p:txBody>
      </p:sp>
      <p:sp>
        <p:nvSpPr>
          <p:cNvPr id="28680" name="Text Box 8"/>
          <p:cNvSpPr txBox="1">
            <a:spLocks noChangeArrowheads="1"/>
          </p:cNvSpPr>
          <p:nvPr/>
        </p:nvSpPr>
        <p:spPr bwMode="auto">
          <a:xfrm>
            <a:off x="3646488" y="5334000"/>
            <a:ext cx="420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ja-JP" altLang="en-GB" sz="2000">
                <a:solidFill>
                  <a:srgbClr val="00628C"/>
                </a:solidFill>
                <a:ea typeface="ヒラギノ角ゴ Pro W3"/>
                <a:cs typeface="ヒラギノ角ゴ Pro W3"/>
              </a:rPr>
              <a:t>“</a:t>
            </a:r>
            <a:r>
              <a:rPr lang="en-GB" altLang="ja-JP" sz="2000">
                <a:solidFill>
                  <a:srgbClr val="00628C"/>
                </a:solidFill>
                <a:ea typeface="ヒラギノ角ゴ Pro W3"/>
                <a:cs typeface="ヒラギノ角ゴ Pro W3"/>
              </a:rPr>
              <a:t>9</a:t>
            </a:r>
            <a:r>
              <a:rPr lang="ja-JP" altLang="en-GB" sz="2000">
                <a:solidFill>
                  <a:srgbClr val="00628C"/>
                </a:solidFill>
                <a:ea typeface="ヒラギノ角ゴ Pro W3"/>
                <a:cs typeface="ヒラギノ角ゴ Pro W3"/>
              </a:rPr>
              <a:t>”</a:t>
            </a:r>
            <a:endParaRPr lang="en-GB" altLang="en-US" sz="2000">
              <a:solidFill>
                <a:srgbClr val="00628C"/>
              </a:solidFill>
              <a:ea typeface="ヒラギノ角ゴ Pro W3"/>
              <a:cs typeface="ヒラギノ角ゴ Pro W3"/>
            </a:endParaRPr>
          </a:p>
        </p:txBody>
      </p:sp>
      <p:sp>
        <p:nvSpPr>
          <p:cNvPr id="28681" name="Text Box 9"/>
          <p:cNvSpPr txBox="1">
            <a:spLocks noChangeArrowheads="1"/>
          </p:cNvSpPr>
          <p:nvPr/>
        </p:nvSpPr>
        <p:spPr bwMode="auto">
          <a:xfrm>
            <a:off x="4365625" y="5351463"/>
            <a:ext cx="6381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ja-JP" altLang="en-GB" sz="2000">
                <a:solidFill>
                  <a:srgbClr val="00628C"/>
                </a:solidFill>
                <a:ea typeface="ヒラギノ角ゴ Pro W3"/>
                <a:cs typeface="ヒラギノ角ゴ Pro W3"/>
              </a:rPr>
              <a:t>“</a:t>
            </a:r>
            <a:r>
              <a:rPr lang="en-GB" altLang="ja-JP" sz="2000">
                <a:solidFill>
                  <a:srgbClr val="00628C"/>
                </a:solidFill>
                <a:ea typeface="ヒラギノ角ゴ Pro W3"/>
                <a:cs typeface="ヒラギノ角ゴ Pro W3"/>
              </a:rPr>
              <a:t>12</a:t>
            </a:r>
            <a:r>
              <a:rPr lang="ja-JP" altLang="en-GB" sz="2000">
                <a:solidFill>
                  <a:srgbClr val="00628C"/>
                </a:solidFill>
                <a:ea typeface="ヒラギノ角ゴ Pro W3"/>
                <a:cs typeface="ヒラギノ角ゴ Pro W3"/>
              </a:rPr>
              <a:t>”</a:t>
            </a:r>
            <a:endParaRPr lang="en-GB" altLang="en-US" sz="2000">
              <a:solidFill>
                <a:srgbClr val="00628C"/>
              </a:solidFill>
              <a:ea typeface="ヒラギノ角ゴ Pro W3"/>
              <a:cs typeface="ヒラギノ角ゴ Pro W3"/>
            </a:endParaRPr>
          </a:p>
        </p:txBody>
      </p:sp>
      <p:sp>
        <p:nvSpPr>
          <p:cNvPr id="28682" name="Text Box 10"/>
          <p:cNvSpPr txBox="1">
            <a:spLocks noChangeArrowheads="1"/>
          </p:cNvSpPr>
          <p:nvPr/>
        </p:nvSpPr>
        <p:spPr bwMode="auto">
          <a:xfrm>
            <a:off x="2349500" y="5334000"/>
            <a:ext cx="422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ja-JP" altLang="en-GB" sz="2000">
                <a:solidFill>
                  <a:srgbClr val="00628C"/>
                </a:solidFill>
                <a:ea typeface="ヒラギノ角ゴ Pro W3"/>
                <a:cs typeface="ヒラギノ角ゴ Pro W3"/>
              </a:rPr>
              <a:t>“</a:t>
            </a:r>
            <a:r>
              <a:rPr lang="en-GB" altLang="ja-JP" sz="2000">
                <a:solidFill>
                  <a:srgbClr val="00628C"/>
                </a:solidFill>
                <a:ea typeface="ヒラギノ角ゴ Pro W3"/>
                <a:cs typeface="ヒラギノ角ゴ Pro W3"/>
              </a:rPr>
              <a:t>3</a:t>
            </a:r>
            <a:r>
              <a:rPr lang="ja-JP" altLang="en-GB" sz="2000">
                <a:solidFill>
                  <a:srgbClr val="00628C"/>
                </a:solidFill>
                <a:ea typeface="ヒラギノ角ゴ Pro W3"/>
                <a:cs typeface="ヒラギノ角ゴ Pro W3"/>
              </a:rPr>
              <a:t>”</a:t>
            </a:r>
            <a:endParaRPr lang="en-GB" altLang="en-US" sz="2000">
              <a:solidFill>
                <a:srgbClr val="00628C"/>
              </a:solidFill>
              <a:ea typeface="ヒラギノ角ゴ Pro W3"/>
              <a:cs typeface="ヒラギノ角ゴ Pro W3"/>
            </a:endParaRPr>
          </a:p>
        </p:txBody>
      </p:sp>
      <p:pic>
        <p:nvPicPr>
          <p:cNvPr id="28683" name="Picture 11"/>
          <p:cNvPicPr>
            <a:picLocks noChangeAspect="1" noChangeArrowheads="1"/>
          </p:cNvPicPr>
          <p:nvPr/>
        </p:nvPicPr>
        <p:blipFill>
          <a:blip r:embed="rId4">
            <a:extLst>
              <a:ext uri="{28A0092B-C50C-407E-A947-70E740481C1C}">
                <a14:useLocalDpi xmlns:a14="http://schemas.microsoft.com/office/drawing/2010/main" val="0"/>
              </a:ext>
            </a:extLst>
          </a:blip>
          <a:srcRect l="13252" t="39563" r="77121" b="44736"/>
          <a:stretch>
            <a:fillRect/>
          </a:stretch>
        </p:blipFill>
        <p:spPr bwMode="auto">
          <a:xfrm>
            <a:off x="2133600" y="5715000"/>
            <a:ext cx="792163"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12"/>
          <p:cNvPicPr>
            <a:picLocks noChangeAspect="1" noChangeArrowheads="1"/>
          </p:cNvPicPr>
          <p:nvPr/>
        </p:nvPicPr>
        <p:blipFill>
          <a:blip r:embed="rId4">
            <a:extLst>
              <a:ext uri="{28A0092B-C50C-407E-A947-70E740481C1C}">
                <a14:useLocalDpi xmlns:a14="http://schemas.microsoft.com/office/drawing/2010/main" val="0"/>
              </a:ext>
            </a:extLst>
          </a:blip>
          <a:srcRect l="22859" t="39563" r="67516" b="44736"/>
          <a:stretch>
            <a:fillRect/>
          </a:stretch>
        </p:blipFill>
        <p:spPr bwMode="auto">
          <a:xfrm>
            <a:off x="2819400" y="5715000"/>
            <a:ext cx="792163"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13"/>
          <p:cNvPicPr>
            <a:picLocks noChangeAspect="1" noChangeArrowheads="1"/>
          </p:cNvPicPr>
          <p:nvPr/>
        </p:nvPicPr>
        <p:blipFill>
          <a:blip r:embed="rId4">
            <a:extLst>
              <a:ext uri="{28A0092B-C50C-407E-A947-70E740481C1C}">
                <a14:useLocalDpi xmlns:a14="http://schemas.microsoft.com/office/drawing/2010/main" val="0"/>
              </a:ext>
            </a:extLst>
          </a:blip>
          <a:srcRect l="2759" t="54065" r="89371" b="27780"/>
          <a:stretch>
            <a:fillRect/>
          </a:stretch>
        </p:blipFill>
        <p:spPr bwMode="auto">
          <a:xfrm>
            <a:off x="3502025" y="5567363"/>
            <a:ext cx="647700" cy="1081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6" name="Picture 14"/>
          <p:cNvPicPr>
            <a:picLocks noChangeAspect="1" noChangeArrowheads="1"/>
          </p:cNvPicPr>
          <p:nvPr/>
        </p:nvPicPr>
        <p:blipFill>
          <a:blip r:embed="rId4">
            <a:extLst>
              <a:ext uri="{28A0092B-C50C-407E-A947-70E740481C1C}">
                <a14:useLocalDpi xmlns:a14="http://schemas.microsoft.com/office/drawing/2010/main" val="0"/>
              </a:ext>
            </a:extLst>
          </a:blip>
          <a:srcRect l="11497" t="56491" r="78009" b="27780"/>
          <a:stretch>
            <a:fillRect/>
          </a:stretch>
        </p:blipFill>
        <p:spPr bwMode="auto">
          <a:xfrm>
            <a:off x="4149725" y="5713413"/>
            <a:ext cx="863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7" name="Picture 15"/>
          <p:cNvPicPr>
            <a:picLocks noChangeAspect="1" noChangeArrowheads="1"/>
          </p:cNvPicPr>
          <p:nvPr/>
        </p:nvPicPr>
        <p:blipFill>
          <a:blip r:embed="rId5">
            <a:extLst>
              <a:ext uri="{28A0092B-C50C-407E-A947-70E740481C1C}">
                <a14:useLocalDpi xmlns:a14="http://schemas.microsoft.com/office/drawing/2010/main" val="0"/>
              </a:ext>
            </a:extLst>
          </a:blip>
          <a:srcRect l="6888" t="30811" r="67722" b="63281"/>
          <a:stretch>
            <a:fillRect/>
          </a:stretch>
        </p:blipFill>
        <p:spPr bwMode="auto">
          <a:xfrm>
            <a:off x="228600" y="2330450"/>
            <a:ext cx="59055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8" name="Picture 16"/>
          <p:cNvPicPr>
            <a:picLocks noChangeAspect="1" noChangeArrowheads="1"/>
          </p:cNvPicPr>
          <p:nvPr/>
        </p:nvPicPr>
        <p:blipFill>
          <a:blip r:embed="rId6">
            <a:extLst>
              <a:ext uri="{28A0092B-C50C-407E-A947-70E740481C1C}">
                <a14:useLocalDpi xmlns:a14="http://schemas.microsoft.com/office/drawing/2010/main" val="0"/>
              </a:ext>
            </a:extLst>
          </a:blip>
          <a:srcRect l="26381" t="41147" r="48228" b="52945"/>
          <a:stretch>
            <a:fillRect/>
          </a:stretch>
        </p:blipFill>
        <p:spPr bwMode="auto">
          <a:xfrm>
            <a:off x="228600" y="2330450"/>
            <a:ext cx="59055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9" name="Picture 17"/>
          <p:cNvPicPr>
            <a:picLocks noChangeAspect="1" noChangeArrowheads="1"/>
          </p:cNvPicPr>
          <p:nvPr/>
        </p:nvPicPr>
        <p:blipFill>
          <a:blip r:embed="rId7">
            <a:extLst>
              <a:ext uri="{28A0092B-C50C-407E-A947-70E740481C1C}">
                <a14:useLocalDpi xmlns:a14="http://schemas.microsoft.com/office/drawing/2010/main" val="0"/>
              </a:ext>
            </a:extLst>
          </a:blip>
          <a:srcRect l="6888" t="30811" r="67722" b="63281"/>
          <a:stretch>
            <a:fillRect/>
          </a:stretch>
        </p:blipFill>
        <p:spPr bwMode="auto">
          <a:xfrm>
            <a:off x="228600" y="2330450"/>
            <a:ext cx="59055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0" name="Picture 18"/>
          <p:cNvPicPr>
            <a:picLocks noChangeAspect="1" noChangeArrowheads="1"/>
          </p:cNvPicPr>
          <p:nvPr/>
        </p:nvPicPr>
        <p:blipFill>
          <a:blip r:embed="rId8">
            <a:extLst>
              <a:ext uri="{28A0092B-C50C-407E-A947-70E740481C1C}">
                <a14:useLocalDpi xmlns:a14="http://schemas.microsoft.com/office/drawing/2010/main" val="0"/>
              </a:ext>
            </a:extLst>
          </a:blip>
          <a:srcRect l="26381" t="41145" r="48228" b="52946"/>
          <a:stretch>
            <a:fillRect/>
          </a:stretch>
        </p:blipFill>
        <p:spPr bwMode="auto">
          <a:xfrm>
            <a:off x="228600" y="2330450"/>
            <a:ext cx="59055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91" name="Picture 19"/>
          <p:cNvPicPr>
            <a:picLocks noChangeAspect="1" noChangeArrowheads="1"/>
          </p:cNvPicPr>
          <p:nvPr/>
        </p:nvPicPr>
        <p:blipFill>
          <a:blip r:embed="rId9">
            <a:extLst>
              <a:ext uri="{28A0092B-C50C-407E-A947-70E740481C1C}">
                <a14:useLocalDpi xmlns:a14="http://schemas.microsoft.com/office/drawing/2010/main" val="0"/>
              </a:ext>
            </a:extLst>
          </a:blip>
          <a:srcRect l="26381" t="41145" r="48228" b="52946"/>
          <a:stretch>
            <a:fillRect/>
          </a:stretch>
        </p:blipFill>
        <p:spPr bwMode="auto">
          <a:xfrm>
            <a:off x="228600" y="2330450"/>
            <a:ext cx="59055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92" name="Group 20"/>
          <p:cNvGrpSpPr>
            <a:grpSpLocks/>
          </p:cNvGrpSpPr>
          <p:nvPr/>
        </p:nvGrpSpPr>
        <p:grpSpPr bwMode="auto">
          <a:xfrm>
            <a:off x="228600" y="4595813"/>
            <a:ext cx="8424863" cy="360362"/>
            <a:chOff x="158" y="3974"/>
            <a:chExt cx="5307" cy="227"/>
          </a:xfrm>
        </p:grpSpPr>
        <p:sp>
          <p:nvSpPr>
            <p:cNvPr id="28739" name="Line 21"/>
            <p:cNvSpPr>
              <a:spLocks noChangeShapeType="1"/>
            </p:cNvSpPr>
            <p:nvPr/>
          </p:nvSpPr>
          <p:spPr bwMode="auto">
            <a:xfrm>
              <a:off x="158" y="4020"/>
              <a:ext cx="5307" cy="0"/>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nvGrpSpPr>
            <p:cNvPr id="28740" name="Group 22"/>
            <p:cNvGrpSpPr>
              <a:grpSpLocks/>
            </p:cNvGrpSpPr>
            <p:nvPr/>
          </p:nvGrpSpPr>
          <p:grpSpPr bwMode="auto">
            <a:xfrm>
              <a:off x="431" y="3974"/>
              <a:ext cx="136" cy="227"/>
              <a:chOff x="431" y="3974"/>
              <a:chExt cx="136" cy="227"/>
            </a:xfrm>
          </p:grpSpPr>
          <p:sp>
            <p:nvSpPr>
              <p:cNvPr id="28741" name="Line 23"/>
              <p:cNvSpPr>
                <a:spLocks noChangeShapeType="1"/>
              </p:cNvSpPr>
              <p:nvPr/>
            </p:nvSpPr>
            <p:spPr bwMode="auto">
              <a:xfrm>
                <a:off x="476" y="3974"/>
                <a:ext cx="0" cy="91"/>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8742" name="Text Box 24"/>
              <p:cNvSpPr txBox="1">
                <a:spLocks noChangeArrowheads="1"/>
              </p:cNvSpPr>
              <p:nvPr/>
            </p:nvSpPr>
            <p:spPr bwMode="auto">
              <a:xfrm>
                <a:off x="431" y="4065"/>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en-GB" altLang="en-US" sz="1400" b="1">
                    <a:solidFill>
                      <a:srgbClr val="00628C"/>
                    </a:solidFill>
                    <a:ea typeface="ヒラギノ角ゴ Pro W3"/>
                    <a:cs typeface="ヒラギノ角ゴ Pro W3"/>
                  </a:rPr>
                  <a:t> 0</a:t>
                </a:r>
              </a:p>
            </p:txBody>
          </p:sp>
        </p:grpSp>
      </p:grpSp>
      <p:grpSp>
        <p:nvGrpSpPr>
          <p:cNvPr id="28693" name="Group 25"/>
          <p:cNvGrpSpPr>
            <a:grpSpLocks/>
          </p:cNvGrpSpPr>
          <p:nvPr/>
        </p:nvGrpSpPr>
        <p:grpSpPr bwMode="auto">
          <a:xfrm>
            <a:off x="735013" y="4321175"/>
            <a:ext cx="1222375" cy="622300"/>
            <a:chOff x="477" y="3811"/>
            <a:chExt cx="770" cy="392"/>
          </a:xfrm>
        </p:grpSpPr>
        <p:sp>
          <p:nvSpPr>
            <p:cNvPr id="28735" name="Freeform 26"/>
            <p:cNvSpPr>
              <a:spLocks/>
            </p:cNvSpPr>
            <p:nvPr/>
          </p:nvSpPr>
          <p:spPr bwMode="auto">
            <a:xfrm>
              <a:off x="477" y="3811"/>
              <a:ext cx="679" cy="73"/>
            </a:xfrm>
            <a:custGeom>
              <a:avLst/>
              <a:gdLst>
                <a:gd name="T0" fmla="*/ 0 w 589"/>
                <a:gd name="T1" fmla="*/ 73 h 73"/>
                <a:gd name="T2" fmla="*/ 9544 w 589"/>
                <a:gd name="T3" fmla="*/ 0 h 73"/>
                <a:gd name="T4" fmla="*/ 20613 w 589"/>
                <a:gd name="T5" fmla="*/ 73 h 73"/>
                <a:gd name="T6" fmla="*/ 0 60000 65536"/>
                <a:gd name="T7" fmla="*/ 0 60000 65536"/>
                <a:gd name="T8" fmla="*/ 0 60000 65536"/>
                <a:gd name="T9" fmla="*/ 0 w 589"/>
                <a:gd name="T10" fmla="*/ 0 h 73"/>
                <a:gd name="T11" fmla="*/ 589 w 589"/>
                <a:gd name="T12" fmla="*/ 73 h 73"/>
              </a:gdLst>
              <a:ahLst/>
              <a:cxnLst>
                <a:cxn ang="T6">
                  <a:pos x="T0" y="T1"/>
                </a:cxn>
                <a:cxn ang="T7">
                  <a:pos x="T2" y="T3"/>
                </a:cxn>
                <a:cxn ang="T8">
                  <a:pos x="T4" y="T5"/>
                </a:cxn>
              </a:cxnLst>
              <a:rect l="T9" t="T10" r="T11" b="T12"/>
              <a:pathLst>
                <a:path w="589" h="73">
                  <a:moveTo>
                    <a:pt x="0" y="73"/>
                  </a:moveTo>
                  <a:cubicBezTo>
                    <a:pt x="87" y="36"/>
                    <a:pt x="174" y="0"/>
                    <a:pt x="272" y="0"/>
                  </a:cubicBezTo>
                  <a:cubicBezTo>
                    <a:pt x="370" y="0"/>
                    <a:pt x="536" y="61"/>
                    <a:pt x="589" y="73"/>
                  </a:cubicBezTo>
                </a:path>
              </a:pathLst>
            </a:custGeom>
            <a:noFill/>
            <a:ln w="57150" cap="flat" cmpd="sng">
              <a:solidFill>
                <a:srgbClr val="00628C"/>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nvGrpSpPr>
            <p:cNvPr id="28736" name="Group 27"/>
            <p:cNvGrpSpPr>
              <a:grpSpLocks/>
            </p:cNvGrpSpPr>
            <p:nvPr/>
          </p:nvGrpSpPr>
          <p:grpSpPr bwMode="auto">
            <a:xfrm>
              <a:off x="1111" y="3976"/>
              <a:ext cx="136" cy="227"/>
              <a:chOff x="431" y="3974"/>
              <a:chExt cx="136" cy="227"/>
            </a:xfrm>
          </p:grpSpPr>
          <p:sp>
            <p:nvSpPr>
              <p:cNvPr id="28737" name="Line 28"/>
              <p:cNvSpPr>
                <a:spLocks noChangeShapeType="1"/>
              </p:cNvSpPr>
              <p:nvPr/>
            </p:nvSpPr>
            <p:spPr bwMode="auto">
              <a:xfrm>
                <a:off x="476" y="3974"/>
                <a:ext cx="0" cy="91"/>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8738" name="Text Box 29"/>
              <p:cNvSpPr txBox="1">
                <a:spLocks noChangeArrowheads="1"/>
              </p:cNvSpPr>
              <p:nvPr/>
            </p:nvSpPr>
            <p:spPr bwMode="auto">
              <a:xfrm>
                <a:off x="431" y="4065"/>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en-GB" altLang="en-US" sz="1400" b="1">
                    <a:solidFill>
                      <a:srgbClr val="00628C"/>
                    </a:solidFill>
                    <a:ea typeface="ヒラギノ角ゴ Pro W3"/>
                    <a:cs typeface="ヒラギノ角ゴ Pro W3"/>
                  </a:rPr>
                  <a:t> 3</a:t>
                </a:r>
              </a:p>
            </p:txBody>
          </p:sp>
        </p:grpSp>
      </p:grpSp>
      <p:grpSp>
        <p:nvGrpSpPr>
          <p:cNvPr id="28694" name="Group 30"/>
          <p:cNvGrpSpPr>
            <a:grpSpLocks/>
          </p:cNvGrpSpPr>
          <p:nvPr/>
        </p:nvGrpSpPr>
        <p:grpSpPr bwMode="auto">
          <a:xfrm>
            <a:off x="1812925" y="4321175"/>
            <a:ext cx="1223963" cy="619125"/>
            <a:chOff x="1156" y="3811"/>
            <a:chExt cx="771" cy="390"/>
          </a:xfrm>
        </p:grpSpPr>
        <p:grpSp>
          <p:nvGrpSpPr>
            <p:cNvPr id="28731" name="Group 31"/>
            <p:cNvGrpSpPr>
              <a:grpSpLocks/>
            </p:cNvGrpSpPr>
            <p:nvPr/>
          </p:nvGrpSpPr>
          <p:grpSpPr bwMode="auto">
            <a:xfrm>
              <a:off x="1791" y="3974"/>
              <a:ext cx="136" cy="227"/>
              <a:chOff x="431" y="3974"/>
              <a:chExt cx="136" cy="227"/>
            </a:xfrm>
          </p:grpSpPr>
          <p:sp>
            <p:nvSpPr>
              <p:cNvPr id="28733" name="Line 32"/>
              <p:cNvSpPr>
                <a:spLocks noChangeShapeType="1"/>
              </p:cNvSpPr>
              <p:nvPr/>
            </p:nvSpPr>
            <p:spPr bwMode="auto">
              <a:xfrm>
                <a:off x="476" y="3974"/>
                <a:ext cx="0" cy="91"/>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8734" name="Text Box 33"/>
              <p:cNvSpPr txBox="1">
                <a:spLocks noChangeArrowheads="1"/>
              </p:cNvSpPr>
              <p:nvPr/>
            </p:nvSpPr>
            <p:spPr bwMode="auto">
              <a:xfrm>
                <a:off x="431" y="4065"/>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en-GB" altLang="en-US" sz="1400" b="1">
                    <a:solidFill>
                      <a:srgbClr val="00628C"/>
                    </a:solidFill>
                    <a:ea typeface="ヒラギノ角ゴ Pro W3"/>
                    <a:cs typeface="ヒラギノ角ゴ Pro W3"/>
                  </a:rPr>
                  <a:t> 6</a:t>
                </a:r>
              </a:p>
            </p:txBody>
          </p:sp>
        </p:grpSp>
        <p:sp>
          <p:nvSpPr>
            <p:cNvPr id="28732" name="Freeform 34"/>
            <p:cNvSpPr>
              <a:spLocks/>
            </p:cNvSpPr>
            <p:nvPr/>
          </p:nvSpPr>
          <p:spPr bwMode="auto">
            <a:xfrm>
              <a:off x="1156" y="3811"/>
              <a:ext cx="679" cy="73"/>
            </a:xfrm>
            <a:custGeom>
              <a:avLst/>
              <a:gdLst>
                <a:gd name="T0" fmla="*/ 0 w 589"/>
                <a:gd name="T1" fmla="*/ 73 h 73"/>
                <a:gd name="T2" fmla="*/ 9544 w 589"/>
                <a:gd name="T3" fmla="*/ 0 h 73"/>
                <a:gd name="T4" fmla="*/ 20613 w 589"/>
                <a:gd name="T5" fmla="*/ 73 h 73"/>
                <a:gd name="T6" fmla="*/ 0 60000 65536"/>
                <a:gd name="T7" fmla="*/ 0 60000 65536"/>
                <a:gd name="T8" fmla="*/ 0 60000 65536"/>
                <a:gd name="T9" fmla="*/ 0 w 589"/>
                <a:gd name="T10" fmla="*/ 0 h 73"/>
                <a:gd name="T11" fmla="*/ 589 w 589"/>
                <a:gd name="T12" fmla="*/ 73 h 73"/>
              </a:gdLst>
              <a:ahLst/>
              <a:cxnLst>
                <a:cxn ang="T6">
                  <a:pos x="T0" y="T1"/>
                </a:cxn>
                <a:cxn ang="T7">
                  <a:pos x="T2" y="T3"/>
                </a:cxn>
                <a:cxn ang="T8">
                  <a:pos x="T4" y="T5"/>
                </a:cxn>
              </a:cxnLst>
              <a:rect l="T9" t="T10" r="T11" b="T12"/>
              <a:pathLst>
                <a:path w="589" h="73">
                  <a:moveTo>
                    <a:pt x="0" y="73"/>
                  </a:moveTo>
                  <a:cubicBezTo>
                    <a:pt x="87" y="36"/>
                    <a:pt x="174" y="0"/>
                    <a:pt x="272" y="0"/>
                  </a:cubicBezTo>
                  <a:cubicBezTo>
                    <a:pt x="370" y="0"/>
                    <a:pt x="536" y="61"/>
                    <a:pt x="589" y="73"/>
                  </a:cubicBezTo>
                </a:path>
              </a:pathLst>
            </a:custGeom>
            <a:noFill/>
            <a:ln w="57150" cap="flat" cmpd="sng">
              <a:solidFill>
                <a:srgbClr val="00628C"/>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grpSp>
        <p:nvGrpSpPr>
          <p:cNvPr id="28695" name="Group 35"/>
          <p:cNvGrpSpPr>
            <a:grpSpLocks/>
          </p:cNvGrpSpPr>
          <p:nvPr/>
        </p:nvGrpSpPr>
        <p:grpSpPr bwMode="auto">
          <a:xfrm>
            <a:off x="2894013" y="4292600"/>
            <a:ext cx="1223962" cy="647700"/>
            <a:chOff x="1837" y="3793"/>
            <a:chExt cx="771" cy="408"/>
          </a:xfrm>
        </p:grpSpPr>
        <p:grpSp>
          <p:nvGrpSpPr>
            <p:cNvPr id="28727" name="Group 36"/>
            <p:cNvGrpSpPr>
              <a:grpSpLocks/>
            </p:cNvGrpSpPr>
            <p:nvPr/>
          </p:nvGrpSpPr>
          <p:grpSpPr bwMode="auto">
            <a:xfrm>
              <a:off x="2472" y="3974"/>
              <a:ext cx="136" cy="227"/>
              <a:chOff x="431" y="3974"/>
              <a:chExt cx="136" cy="227"/>
            </a:xfrm>
          </p:grpSpPr>
          <p:sp>
            <p:nvSpPr>
              <p:cNvPr id="28729" name="Line 37"/>
              <p:cNvSpPr>
                <a:spLocks noChangeShapeType="1"/>
              </p:cNvSpPr>
              <p:nvPr/>
            </p:nvSpPr>
            <p:spPr bwMode="auto">
              <a:xfrm>
                <a:off x="476" y="3974"/>
                <a:ext cx="0" cy="91"/>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8730" name="Text Box 38"/>
              <p:cNvSpPr txBox="1">
                <a:spLocks noChangeArrowheads="1"/>
              </p:cNvSpPr>
              <p:nvPr/>
            </p:nvSpPr>
            <p:spPr bwMode="auto">
              <a:xfrm>
                <a:off x="431" y="4065"/>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en-GB" altLang="en-US" sz="1400" b="1">
                    <a:solidFill>
                      <a:srgbClr val="00628C"/>
                    </a:solidFill>
                    <a:ea typeface="ヒラギノ角ゴ Pro W3"/>
                    <a:cs typeface="ヒラギノ角ゴ Pro W3"/>
                  </a:rPr>
                  <a:t> 9</a:t>
                </a:r>
              </a:p>
            </p:txBody>
          </p:sp>
        </p:grpSp>
        <p:sp>
          <p:nvSpPr>
            <p:cNvPr id="28728" name="Freeform 39"/>
            <p:cNvSpPr>
              <a:spLocks/>
            </p:cNvSpPr>
            <p:nvPr/>
          </p:nvSpPr>
          <p:spPr bwMode="auto">
            <a:xfrm>
              <a:off x="1837" y="3793"/>
              <a:ext cx="679" cy="73"/>
            </a:xfrm>
            <a:custGeom>
              <a:avLst/>
              <a:gdLst>
                <a:gd name="T0" fmla="*/ 0 w 589"/>
                <a:gd name="T1" fmla="*/ 73 h 73"/>
                <a:gd name="T2" fmla="*/ 9544 w 589"/>
                <a:gd name="T3" fmla="*/ 0 h 73"/>
                <a:gd name="T4" fmla="*/ 20613 w 589"/>
                <a:gd name="T5" fmla="*/ 73 h 73"/>
                <a:gd name="T6" fmla="*/ 0 60000 65536"/>
                <a:gd name="T7" fmla="*/ 0 60000 65536"/>
                <a:gd name="T8" fmla="*/ 0 60000 65536"/>
                <a:gd name="T9" fmla="*/ 0 w 589"/>
                <a:gd name="T10" fmla="*/ 0 h 73"/>
                <a:gd name="T11" fmla="*/ 589 w 589"/>
                <a:gd name="T12" fmla="*/ 73 h 73"/>
              </a:gdLst>
              <a:ahLst/>
              <a:cxnLst>
                <a:cxn ang="T6">
                  <a:pos x="T0" y="T1"/>
                </a:cxn>
                <a:cxn ang="T7">
                  <a:pos x="T2" y="T3"/>
                </a:cxn>
                <a:cxn ang="T8">
                  <a:pos x="T4" y="T5"/>
                </a:cxn>
              </a:cxnLst>
              <a:rect l="T9" t="T10" r="T11" b="T12"/>
              <a:pathLst>
                <a:path w="589" h="73">
                  <a:moveTo>
                    <a:pt x="0" y="73"/>
                  </a:moveTo>
                  <a:cubicBezTo>
                    <a:pt x="87" y="36"/>
                    <a:pt x="174" y="0"/>
                    <a:pt x="272" y="0"/>
                  </a:cubicBezTo>
                  <a:cubicBezTo>
                    <a:pt x="370" y="0"/>
                    <a:pt x="536" y="61"/>
                    <a:pt x="589" y="73"/>
                  </a:cubicBezTo>
                </a:path>
              </a:pathLst>
            </a:custGeom>
            <a:noFill/>
            <a:ln w="57150" cap="flat" cmpd="sng">
              <a:solidFill>
                <a:srgbClr val="00628C"/>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grpSp>
        <p:nvGrpSpPr>
          <p:cNvPr id="28696" name="Group 40"/>
          <p:cNvGrpSpPr>
            <a:grpSpLocks/>
          </p:cNvGrpSpPr>
          <p:nvPr/>
        </p:nvGrpSpPr>
        <p:grpSpPr bwMode="auto">
          <a:xfrm>
            <a:off x="3976688" y="4292600"/>
            <a:ext cx="1222375" cy="647700"/>
            <a:chOff x="2519" y="3793"/>
            <a:chExt cx="770" cy="408"/>
          </a:xfrm>
        </p:grpSpPr>
        <p:grpSp>
          <p:nvGrpSpPr>
            <p:cNvPr id="28723" name="Group 41"/>
            <p:cNvGrpSpPr>
              <a:grpSpLocks/>
            </p:cNvGrpSpPr>
            <p:nvPr/>
          </p:nvGrpSpPr>
          <p:grpSpPr bwMode="auto">
            <a:xfrm>
              <a:off x="3107" y="3974"/>
              <a:ext cx="182" cy="227"/>
              <a:chOff x="3107" y="3974"/>
              <a:chExt cx="182" cy="227"/>
            </a:xfrm>
          </p:grpSpPr>
          <p:sp>
            <p:nvSpPr>
              <p:cNvPr id="28725" name="Line 42"/>
              <p:cNvSpPr>
                <a:spLocks noChangeShapeType="1"/>
              </p:cNvSpPr>
              <p:nvPr/>
            </p:nvSpPr>
            <p:spPr bwMode="auto">
              <a:xfrm>
                <a:off x="3212" y="3974"/>
                <a:ext cx="0" cy="91"/>
              </a:xfrm>
              <a:prstGeom prst="line">
                <a:avLst/>
              </a:prstGeom>
              <a:noFill/>
              <a:ln w="28575">
                <a:solidFill>
                  <a:srgbClr val="00628C"/>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8726" name="Text Box 43"/>
              <p:cNvSpPr txBox="1">
                <a:spLocks noChangeArrowheads="1"/>
              </p:cNvSpPr>
              <p:nvPr/>
            </p:nvSpPr>
            <p:spPr bwMode="auto">
              <a:xfrm>
                <a:off x="3107" y="4065"/>
                <a:ext cx="18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None/>
                </a:pPr>
                <a:r>
                  <a:rPr lang="en-GB" altLang="en-US" sz="1400" b="1">
                    <a:solidFill>
                      <a:srgbClr val="00628C"/>
                    </a:solidFill>
                    <a:ea typeface="ヒラギノ角ゴ Pro W3"/>
                    <a:cs typeface="ヒラギノ角ゴ Pro W3"/>
                  </a:rPr>
                  <a:t> 12</a:t>
                </a:r>
              </a:p>
            </p:txBody>
          </p:sp>
        </p:grpSp>
        <p:sp>
          <p:nvSpPr>
            <p:cNvPr id="28724" name="Freeform 44"/>
            <p:cNvSpPr>
              <a:spLocks/>
            </p:cNvSpPr>
            <p:nvPr/>
          </p:nvSpPr>
          <p:spPr bwMode="auto">
            <a:xfrm>
              <a:off x="2519" y="3793"/>
              <a:ext cx="679" cy="73"/>
            </a:xfrm>
            <a:custGeom>
              <a:avLst/>
              <a:gdLst>
                <a:gd name="T0" fmla="*/ 0 w 589"/>
                <a:gd name="T1" fmla="*/ 73 h 73"/>
                <a:gd name="T2" fmla="*/ 9544 w 589"/>
                <a:gd name="T3" fmla="*/ 0 h 73"/>
                <a:gd name="T4" fmla="*/ 20613 w 589"/>
                <a:gd name="T5" fmla="*/ 73 h 73"/>
                <a:gd name="T6" fmla="*/ 0 60000 65536"/>
                <a:gd name="T7" fmla="*/ 0 60000 65536"/>
                <a:gd name="T8" fmla="*/ 0 60000 65536"/>
                <a:gd name="T9" fmla="*/ 0 w 589"/>
                <a:gd name="T10" fmla="*/ 0 h 73"/>
                <a:gd name="T11" fmla="*/ 589 w 589"/>
                <a:gd name="T12" fmla="*/ 73 h 73"/>
              </a:gdLst>
              <a:ahLst/>
              <a:cxnLst>
                <a:cxn ang="T6">
                  <a:pos x="T0" y="T1"/>
                </a:cxn>
                <a:cxn ang="T7">
                  <a:pos x="T2" y="T3"/>
                </a:cxn>
                <a:cxn ang="T8">
                  <a:pos x="T4" y="T5"/>
                </a:cxn>
              </a:cxnLst>
              <a:rect l="T9" t="T10" r="T11" b="T12"/>
              <a:pathLst>
                <a:path w="589" h="73">
                  <a:moveTo>
                    <a:pt x="0" y="73"/>
                  </a:moveTo>
                  <a:cubicBezTo>
                    <a:pt x="87" y="36"/>
                    <a:pt x="174" y="0"/>
                    <a:pt x="272" y="0"/>
                  </a:cubicBezTo>
                  <a:cubicBezTo>
                    <a:pt x="370" y="0"/>
                    <a:pt x="536" y="61"/>
                    <a:pt x="589" y="73"/>
                  </a:cubicBezTo>
                </a:path>
              </a:pathLst>
            </a:custGeom>
            <a:noFill/>
            <a:ln w="57150" cap="flat" cmpd="sng">
              <a:solidFill>
                <a:srgbClr val="00628C"/>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sp>
        <p:nvSpPr>
          <p:cNvPr id="28697" name="Text Box 45"/>
          <p:cNvSpPr txBox="1">
            <a:spLocks noChangeArrowheads="1"/>
          </p:cNvSpPr>
          <p:nvPr/>
        </p:nvSpPr>
        <p:spPr bwMode="auto">
          <a:xfrm>
            <a:off x="1219200" y="1447800"/>
            <a:ext cx="62642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50000"/>
              </a:spcBef>
              <a:spcAft>
                <a:spcPct val="0"/>
              </a:spcAft>
              <a:buClr>
                <a:srgbClr val="00628C"/>
              </a:buClr>
              <a:buFont typeface="Arial" pitchFamily="34" charset="0"/>
              <a:buChar char="●"/>
            </a:pPr>
            <a:endParaRPr lang="en-US" altLang="en-US" sz="3600">
              <a:solidFill>
                <a:srgbClr val="C8E2E8"/>
              </a:solidFill>
              <a:ea typeface="ヒラギノ角ゴ Pro W3"/>
              <a:cs typeface="ヒラギノ角ゴ Pro W3"/>
            </a:endParaRPr>
          </a:p>
        </p:txBody>
      </p:sp>
      <p:sp>
        <p:nvSpPr>
          <p:cNvPr id="28698" name="Text Box 5"/>
          <p:cNvSpPr txBox="1">
            <a:spLocks noChangeArrowheads="1"/>
          </p:cNvSpPr>
          <p:nvPr/>
        </p:nvSpPr>
        <p:spPr bwMode="auto">
          <a:xfrm>
            <a:off x="152400" y="990600"/>
            <a:ext cx="3646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Lots of the </a:t>
            </a:r>
            <a:r>
              <a:rPr lang="ja-JP" altLang="en-GB" sz="2400" b="1">
                <a:solidFill>
                  <a:srgbClr val="00628C"/>
                </a:solidFill>
                <a:ea typeface="ヒラギノ角ゴ Pro W3"/>
                <a:cs typeface="ヒラギノ角ゴ Pro W3"/>
              </a:rPr>
              <a:t>‘</a:t>
            </a:r>
            <a:r>
              <a:rPr lang="en-GB" altLang="ja-JP" sz="2400" b="1">
                <a:solidFill>
                  <a:srgbClr val="00628C"/>
                </a:solidFill>
                <a:ea typeface="ヒラギノ角ゴ Pro W3"/>
                <a:cs typeface="ヒラギノ角ゴ Pro W3"/>
              </a:rPr>
              <a:t>same thing</a:t>
            </a:r>
            <a:r>
              <a:rPr lang="ja-JP" altLang="en-GB" sz="2400" b="1">
                <a:solidFill>
                  <a:srgbClr val="00628C"/>
                </a:solidFill>
                <a:ea typeface="ヒラギノ角ゴ Pro W3"/>
                <a:cs typeface="ヒラギノ角ゴ Pro W3"/>
              </a:rPr>
              <a:t>’</a:t>
            </a:r>
            <a:endParaRPr lang="en-GB" altLang="en-US" sz="2400" b="1">
              <a:solidFill>
                <a:srgbClr val="00628C"/>
              </a:solidFill>
              <a:ea typeface="ヒラギノ角ゴ Pro W3"/>
              <a:cs typeface="ヒラギノ角ゴ Pro W3"/>
            </a:endParaRPr>
          </a:p>
        </p:txBody>
      </p:sp>
      <p:grpSp>
        <p:nvGrpSpPr>
          <p:cNvPr id="28699" name="Group 107"/>
          <p:cNvGrpSpPr>
            <a:grpSpLocks/>
          </p:cNvGrpSpPr>
          <p:nvPr/>
        </p:nvGrpSpPr>
        <p:grpSpPr bwMode="auto">
          <a:xfrm>
            <a:off x="3886200" y="838200"/>
            <a:ext cx="990600" cy="838200"/>
            <a:chOff x="2448" y="528"/>
            <a:chExt cx="624" cy="528"/>
          </a:xfrm>
        </p:grpSpPr>
        <p:grpSp>
          <p:nvGrpSpPr>
            <p:cNvPr id="28718" name="Group 90"/>
            <p:cNvGrpSpPr>
              <a:grpSpLocks/>
            </p:cNvGrpSpPr>
            <p:nvPr/>
          </p:nvGrpSpPr>
          <p:grpSpPr bwMode="auto">
            <a:xfrm>
              <a:off x="2640" y="624"/>
              <a:ext cx="309" cy="357"/>
              <a:chOff x="2880" y="768"/>
              <a:chExt cx="309" cy="357"/>
            </a:xfrm>
          </p:grpSpPr>
          <p:sp>
            <p:nvSpPr>
              <p:cNvPr id="28720" name="Rectangle 171"/>
              <p:cNvSpPr>
                <a:spLocks noChangeArrowheads="1"/>
              </p:cNvSpPr>
              <p:nvPr/>
            </p:nvSpPr>
            <p:spPr bwMode="auto">
              <a:xfrm>
                <a:off x="2880" y="76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21" name="Rectangle 171"/>
              <p:cNvSpPr>
                <a:spLocks noChangeArrowheads="1"/>
              </p:cNvSpPr>
              <p:nvPr/>
            </p:nvSpPr>
            <p:spPr bwMode="auto">
              <a:xfrm>
                <a:off x="3072" y="864"/>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22" name="Rectangle 171"/>
              <p:cNvSpPr>
                <a:spLocks noChangeArrowheads="1"/>
              </p:cNvSpPr>
              <p:nvPr/>
            </p:nvSpPr>
            <p:spPr bwMode="auto">
              <a:xfrm>
                <a:off x="2880" y="100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grpSp>
        <p:sp>
          <p:nvSpPr>
            <p:cNvPr id="28719" name="Oval 103"/>
            <p:cNvSpPr>
              <a:spLocks noChangeArrowheads="1"/>
            </p:cNvSpPr>
            <p:nvPr/>
          </p:nvSpPr>
          <p:spPr bwMode="auto">
            <a:xfrm>
              <a:off x="2448" y="528"/>
              <a:ext cx="624" cy="528"/>
            </a:xfrm>
            <a:prstGeom prst="ellipse">
              <a:avLst/>
            </a:prstGeom>
            <a:noFill/>
            <a:ln w="38100">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28700" name="Group 108"/>
          <p:cNvGrpSpPr>
            <a:grpSpLocks/>
          </p:cNvGrpSpPr>
          <p:nvPr/>
        </p:nvGrpSpPr>
        <p:grpSpPr bwMode="auto">
          <a:xfrm>
            <a:off x="5638800" y="949325"/>
            <a:ext cx="990600" cy="838200"/>
            <a:chOff x="3552" y="576"/>
            <a:chExt cx="624" cy="528"/>
          </a:xfrm>
        </p:grpSpPr>
        <p:grpSp>
          <p:nvGrpSpPr>
            <p:cNvPr id="28713" name="Group 91"/>
            <p:cNvGrpSpPr>
              <a:grpSpLocks/>
            </p:cNvGrpSpPr>
            <p:nvPr/>
          </p:nvGrpSpPr>
          <p:grpSpPr bwMode="auto">
            <a:xfrm>
              <a:off x="3723" y="672"/>
              <a:ext cx="309" cy="357"/>
              <a:chOff x="2880" y="768"/>
              <a:chExt cx="309" cy="357"/>
            </a:xfrm>
          </p:grpSpPr>
          <p:sp>
            <p:nvSpPr>
              <p:cNvPr id="28715" name="Rectangle 171"/>
              <p:cNvSpPr>
                <a:spLocks noChangeArrowheads="1"/>
              </p:cNvSpPr>
              <p:nvPr/>
            </p:nvSpPr>
            <p:spPr bwMode="auto">
              <a:xfrm>
                <a:off x="2880" y="76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16" name="Rectangle 171"/>
              <p:cNvSpPr>
                <a:spLocks noChangeArrowheads="1"/>
              </p:cNvSpPr>
              <p:nvPr/>
            </p:nvSpPr>
            <p:spPr bwMode="auto">
              <a:xfrm>
                <a:off x="3072" y="864"/>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17" name="Rectangle 171"/>
              <p:cNvSpPr>
                <a:spLocks noChangeArrowheads="1"/>
              </p:cNvSpPr>
              <p:nvPr/>
            </p:nvSpPr>
            <p:spPr bwMode="auto">
              <a:xfrm>
                <a:off x="2880" y="100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grpSp>
        <p:sp>
          <p:nvSpPr>
            <p:cNvPr id="28714" name="Oval 104"/>
            <p:cNvSpPr>
              <a:spLocks noChangeArrowheads="1"/>
            </p:cNvSpPr>
            <p:nvPr/>
          </p:nvSpPr>
          <p:spPr bwMode="auto">
            <a:xfrm>
              <a:off x="3552" y="576"/>
              <a:ext cx="624" cy="528"/>
            </a:xfrm>
            <a:prstGeom prst="ellipse">
              <a:avLst/>
            </a:prstGeom>
            <a:noFill/>
            <a:ln w="38100">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28701" name="Group 109"/>
          <p:cNvGrpSpPr>
            <a:grpSpLocks/>
          </p:cNvGrpSpPr>
          <p:nvPr/>
        </p:nvGrpSpPr>
        <p:grpSpPr bwMode="auto">
          <a:xfrm>
            <a:off x="3124200" y="1447800"/>
            <a:ext cx="990600" cy="838200"/>
            <a:chOff x="1968" y="912"/>
            <a:chExt cx="624" cy="528"/>
          </a:xfrm>
        </p:grpSpPr>
        <p:grpSp>
          <p:nvGrpSpPr>
            <p:cNvPr id="28708" name="Group 95"/>
            <p:cNvGrpSpPr>
              <a:grpSpLocks/>
            </p:cNvGrpSpPr>
            <p:nvPr/>
          </p:nvGrpSpPr>
          <p:grpSpPr bwMode="auto">
            <a:xfrm>
              <a:off x="2160" y="1008"/>
              <a:ext cx="309" cy="357"/>
              <a:chOff x="2880" y="768"/>
              <a:chExt cx="309" cy="357"/>
            </a:xfrm>
          </p:grpSpPr>
          <p:sp>
            <p:nvSpPr>
              <p:cNvPr id="28710" name="Rectangle 171"/>
              <p:cNvSpPr>
                <a:spLocks noChangeArrowheads="1"/>
              </p:cNvSpPr>
              <p:nvPr/>
            </p:nvSpPr>
            <p:spPr bwMode="auto">
              <a:xfrm>
                <a:off x="2880" y="76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11" name="Rectangle 171"/>
              <p:cNvSpPr>
                <a:spLocks noChangeArrowheads="1"/>
              </p:cNvSpPr>
              <p:nvPr/>
            </p:nvSpPr>
            <p:spPr bwMode="auto">
              <a:xfrm>
                <a:off x="3072" y="864"/>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12" name="Rectangle 171"/>
              <p:cNvSpPr>
                <a:spLocks noChangeArrowheads="1"/>
              </p:cNvSpPr>
              <p:nvPr/>
            </p:nvSpPr>
            <p:spPr bwMode="auto">
              <a:xfrm>
                <a:off x="2880" y="100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grpSp>
        <p:sp>
          <p:nvSpPr>
            <p:cNvPr id="28709" name="Oval 105"/>
            <p:cNvSpPr>
              <a:spLocks noChangeArrowheads="1"/>
            </p:cNvSpPr>
            <p:nvPr/>
          </p:nvSpPr>
          <p:spPr bwMode="auto">
            <a:xfrm>
              <a:off x="1968" y="912"/>
              <a:ext cx="624" cy="528"/>
            </a:xfrm>
            <a:prstGeom prst="ellipse">
              <a:avLst/>
            </a:prstGeom>
            <a:noFill/>
            <a:ln w="38100">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28702" name="Group 110"/>
          <p:cNvGrpSpPr>
            <a:grpSpLocks/>
          </p:cNvGrpSpPr>
          <p:nvPr/>
        </p:nvGrpSpPr>
        <p:grpSpPr bwMode="auto">
          <a:xfrm>
            <a:off x="4724400" y="1371600"/>
            <a:ext cx="990600" cy="838200"/>
            <a:chOff x="2976" y="864"/>
            <a:chExt cx="624" cy="528"/>
          </a:xfrm>
        </p:grpSpPr>
        <p:grpSp>
          <p:nvGrpSpPr>
            <p:cNvPr id="28703" name="Group 99"/>
            <p:cNvGrpSpPr>
              <a:grpSpLocks/>
            </p:cNvGrpSpPr>
            <p:nvPr/>
          </p:nvGrpSpPr>
          <p:grpSpPr bwMode="auto">
            <a:xfrm>
              <a:off x="3168" y="960"/>
              <a:ext cx="309" cy="357"/>
              <a:chOff x="2880" y="768"/>
              <a:chExt cx="309" cy="357"/>
            </a:xfrm>
          </p:grpSpPr>
          <p:sp>
            <p:nvSpPr>
              <p:cNvPr id="28705" name="Rectangle 171"/>
              <p:cNvSpPr>
                <a:spLocks noChangeArrowheads="1"/>
              </p:cNvSpPr>
              <p:nvPr/>
            </p:nvSpPr>
            <p:spPr bwMode="auto">
              <a:xfrm>
                <a:off x="2880" y="76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06" name="Rectangle 171"/>
              <p:cNvSpPr>
                <a:spLocks noChangeArrowheads="1"/>
              </p:cNvSpPr>
              <p:nvPr/>
            </p:nvSpPr>
            <p:spPr bwMode="auto">
              <a:xfrm>
                <a:off x="3072" y="864"/>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sp>
            <p:nvSpPr>
              <p:cNvPr id="28707" name="Rectangle 171"/>
              <p:cNvSpPr>
                <a:spLocks noChangeArrowheads="1"/>
              </p:cNvSpPr>
              <p:nvPr/>
            </p:nvSpPr>
            <p:spPr bwMode="auto">
              <a:xfrm>
                <a:off x="2880" y="1008"/>
                <a:ext cx="117" cy="117"/>
              </a:xfrm>
              <a:prstGeom prst="rect">
                <a:avLst/>
              </a:prstGeom>
              <a:solidFill>
                <a:srgbClr val="FFFF00"/>
              </a:solidFill>
              <a:ln w="9525">
                <a:solidFill>
                  <a:srgbClr val="00628C"/>
                </a:solidFill>
                <a:miter lim="800000"/>
                <a:headEnd/>
                <a:tailEnd/>
              </a:ln>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a typeface="ヒラギノ角ゴ Pro W3"/>
                  <a:cs typeface="ヒラギノ角ゴ Pro W3"/>
                </a:endParaRPr>
              </a:p>
            </p:txBody>
          </p:sp>
        </p:grpSp>
        <p:sp>
          <p:nvSpPr>
            <p:cNvPr id="28704" name="Oval 106"/>
            <p:cNvSpPr>
              <a:spLocks noChangeArrowheads="1"/>
            </p:cNvSpPr>
            <p:nvPr/>
          </p:nvSpPr>
          <p:spPr bwMode="auto">
            <a:xfrm>
              <a:off x="2976" y="864"/>
              <a:ext cx="624" cy="528"/>
            </a:xfrm>
            <a:prstGeom prst="ellipse">
              <a:avLst/>
            </a:prstGeom>
            <a:noFill/>
            <a:ln w="38100">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spTree>
    <p:extLst>
      <p:ext uri="{BB962C8B-B14F-4D97-AF65-F5344CB8AC3E}">
        <p14:creationId xmlns:p14="http://schemas.microsoft.com/office/powerpoint/2010/main" val="310867796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8" name="Line 86"/>
          <p:cNvSpPr>
            <a:spLocks noChangeShapeType="1"/>
          </p:cNvSpPr>
          <p:nvPr/>
        </p:nvSpPr>
        <p:spPr bwMode="auto">
          <a:xfrm flipV="1">
            <a:off x="5791200" y="3733800"/>
            <a:ext cx="0" cy="106680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8279" name="Line 87"/>
          <p:cNvSpPr>
            <a:spLocks noChangeShapeType="1"/>
          </p:cNvSpPr>
          <p:nvPr/>
        </p:nvSpPr>
        <p:spPr bwMode="auto">
          <a:xfrm flipV="1">
            <a:off x="5791200" y="2667000"/>
            <a:ext cx="0" cy="106680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9700" name="Rectangle 2"/>
          <p:cNvSpPr>
            <a:spLocks noGrp="1" noChangeArrowheads="1"/>
          </p:cNvSpPr>
          <p:nvPr>
            <p:ph type="title" idx="4294967295"/>
          </p:nvPr>
        </p:nvSpPr>
        <p:spPr>
          <a:xfrm>
            <a:off x="304800" y="405036"/>
            <a:ext cx="6553200" cy="647700"/>
          </a:xfrm>
        </p:spPr>
        <p:txBody>
          <a:bodyPr/>
          <a:lstStyle/>
          <a:p>
            <a:r>
              <a:rPr lang="en-GB" altLang="en-US" sz="1800" i="1" dirty="0"/>
              <a:t>Slide  </a:t>
            </a:r>
            <a:r>
              <a:rPr lang="en-GB" altLang="en-US" sz="1800" i="1" dirty="0" smtClean="0"/>
              <a:t>1.8 </a:t>
            </a:r>
            <a:br>
              <a:rPr lang="en-GB" altLang="en-US" sz="1800" i="1" dirty="0" smtClean="0"/>
            </a:br>
            <a:r>
              <a:rPr lang="en-GB" altLang="en-US" dirty="0" smtClean="0">
                <a:ea typeface="ＭＳ Ｐゴシック" pitchFamily="34" charset="-128"/>
              </a:rPr>
              <a:t>Models for multiplication</a:t>
            </a:r>
          </a:p>
        </p:txBody>
      </p:sp>
      <p:sp>
        <p:nvSpPr>
          <p:cNvPr id="8276" name="Line 84"/>
          <p:cNvSpPr>
            <a:spLocks noChangeShapeType="1"/>
          </p:cNvSpPr>
          <p:nvPr/>
        </p:nvSpPr>
        <p:spPr bwMode="auto">
          <a:xfrm flipV="1">
            <a:off x="3657600" y="4724400"/>
            <a:ext cx="0" cy="106680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2" name="Text Box 5"/>
          <p:cNvSpPr txBox="1">
            <a:spLocks noChangeArrowheads="1"/>
          </p:cNvSpPr>
          <p:nvPr/>
        </p:nvSpPr>
        <p:spPr bwMode="auto">
          <a:xfrm>
            <a:off x="4062413" y="4038600"/>
            <a:ext cx="12446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3 times</a:t>
            </a:r>
          </a:p>
          <a:p>
            <a:pPr algn="ctr" fontAlgn="base">
              <a:spcBef>
                <a:spcPct val="20000"/>
              </a:spcBef>
              <a:spcAft>
                <a:spcPct val="0"/>
              </a:spcAft>
              <a:buClr>
                <a:srgbClr val="00628C"/>
              </a:buClr>
              <a:buFont typeface="Arial" pitchFamily="34" charset="0"/>
              <a:buNone/>
            </a:pPr>
            <a:r>
              <a:rPr lang="en-GB" altLang="en-US" sz="2400" b="1">
                <a:solidFill>
                  <a:srgbClr val="00628C"/>
                </a:solidFill>
                <a:ea typeface="ヒラギノ角ゴ Pro W3"/>
                <a:cs typeface="ヒラギノ角ゴ Pro W3"/>
              </a:rPr>
              <a:t>as tall</a:t>
            </a:r>
          </a:p>
        </p:txBody>
      </p:sp>
      <p:sp>
        <p:nvSpPr>
          <p:cNvPr id="8285" name="Line 93"/>
          <p:cNvSpPr>
            <a:spLocks noChangeShapeType="1"/>
          </p:cNvSpPr>
          <p:nvPr/>
        </p:nvSpPr>
        <p:spPr bwMode="auto">
          <a:xfrm flipV="1">
            <a:off x="3657600" y="2819400"/>
            <a:ext cx="1905000" cy="175260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8344" name="Line 152"/>
          <p:cNvSpPr>
            <a:spLocks noChangeShapeType="1"/>
          </p:cNvSpPr>
          <p:nvPr/>
        </p:nvSpPr>
        <p:spPr bwMode="auto">
          <a:xfrm flipV="1">
            <a:off x="5791200" y="4724400"/>
            <a:ext cx="0" cy="106680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nvGrpSpPr>
          <p:cNvPr id="3" name="Group 155"/>
          <p:cNvGrpSpPr>
            <a:grpSpLocks/>
          </p:cNvGrpSpPr>
          <p:nvPr/>
        </p:nvGrpSpPr>
        <p:grpSpPr bwMode="auto">
          <a:xfrm>
            <a:off x="5562600" y="2514600"/>
            <a:ext cx="457200" cy="3352800"/>
            <a:chOff x="3216" y="528"/>
            <a:chExt cx="288" cy="2112"/>
          </a:xfrm>
        </p:grpSpPr>
        <p:sp>
          <p:nvSpPr>
            <p:cNvPr id="29710" name="Rectangle 154"/>
            <p:cNvSpPr>
              <a:spLocks noChangeArrowheads="1"/>
            </p:cNvSpPr>
            <p:nvPr/>
          </p:nvSpPr>
          <p:spPr bwMode="auto">
            <a:xfrm>
              <a:off x="3216" y="528"/>
              <a:ext cx="288" cy="2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29711" name="Line 90"/>
            <p:cNvSpPr>
              <a:spLocks noChangeShapeType="1"/>
            </p:cNvSpPr>
            <p:nvPr/>
          </p:nvSpPr>
          <p:spPr bwMode="auto">
            <a:xfrm flipV="1">
              <a:off x="3360" y="624"/>
              <a:ext cx="0" cy="1968"/>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grpSp>
      <p:sp>
        <p:nvSpPr>
          <p:cNvPr id="20" name="Cloud Callout 19"/>
          <p:cNvSpPr>
            <a:spLocks noChangeArrowheads="1"/>
          </p:cNvSpPr>
          <p:nvPr/>
        </p:nvSpPr>
        <p:spPr bwMode="auto">
          <a:xfrm>
            <a:off x="381000" y="1600200"/>
            <a:ext cx="4114800" cy="1905000"/>
          </a:xfrm>
          <a:prstGeom prst="cloudCallout">
            <a:avLst>
              <a:gd name="adj1" fmla="val 39468"/>
              <a:gd name="adj2" fmla="val 76773"/>
            </a:avLst>
          </a:prstGeom>
          <a:noFill/>
          <a:ln w="31750" algn="ctr">
            <a:solidFill>
              <a:srgbClr val="00628C"/>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a:solidFill>
                  <a:srgbClr val="00628C"/>
                </a:solidFill>
              </a:rPr>
              <a:t>This can be generalised to include any multiplier including those less than one – i.e. making smaller </a:t>
            </a:r>
          </a:p>
        </p:txBody>
      </p:sp>
      <p:sp>
        <p:nvSpPr>
          <p:cNvPr id="21" name="Oval 20"/>
          <p:cNvSpPr>
            <a:spLocks noChangeArrowheads="1"/>
          </p:cNvSpPr>
          <p:nvPr/>
        </p:nvSpPr>
        <p:spPr bwMode="auto">
          <a:xfrm>
            <a:off x="3962400" y="3962400"/>
            <a:ext cx="533400" cy="533400"/>
          </a:xfrm>
          <a:prstGeom prst="ellipse">
            <a:avLst/>
          </a:prstGeom>
          <a:noFill/>
          <a:ln w="317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16" name="Line 84"/>
          <p:cNvSpPr>
            <a:spLocks noChangeShapeType="1"/>
          </p:cNvSpPr>
          <p:nvPr/>
        </p:nvSpPr>
        <p:spPr bwMode="auto">
          <a:xfrm flipV="1">
            <a:off x="8077200" y="4724400"/>
            <a:ext cx="0" cy="1066800"/>
          </a:xfrm>
          <a:prstGeom prst="line">
            <a:avLst/>
          </a:prstGeom>
          <a:noFill/>
          <a:ln w="57150">
            <a:solidFill>
              <a:srgbClr val="00628C"/>
            </a:solidFill>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
        <p:nvSpPr>
          <p:cNvPr id="17" name="Line 93"/>
          <p:cNvSpPr>
            <a:spLocks noChangeShapeType="1"/>
          </p:cNvSpPr>
          <p:nvPr/>
        </p:nvSpPr>
        <p:spPr bwMode="auto">
          <a:xfrm rot="10800000" flipH="1" flipV="1">
            <a:off x="6096000" y="2819400"/>
            <a:ext cx="1905000" cy="1752600"/>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pPr fontAlgn="base">
              <a:spcBef>
                <a:spcPct val="20000"/>
              </a:spcBef>
              <a:spcAft>
                <a:spcPct val="0"/>
              </a:spcAft>
              <a:buClr>
                <a:srgbClr val="00628C"/>
              </a:buClr>
              <a:buFont typeface="Arial" pitchFamily="34" charset="0"/>
              <a:buChar char="●"/>
            </a:pPr>
            <a:endParaRPr lang="en-GB" sz="2800">
              <a:solidFill>
                <a:srgbClr val="000000"/>
              </a:solidFill>
            </a:endParaRPr>
          </a:p>
        </p:txBody>
      </p:sp>
    </p:spTree>
    <p:extLst>
      <p:ext uri="{BB962C8B-B14F-4D97-AF65-F5344CB8AC3E}">
        <p14:creationId xmlns:p14="http://schemas.microsoft.com/office/powerpoint/2010/main" val="38350298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276"/>
                                        </p:tgtEl>
                                        <p:attrNameLst>
                                          <p:attrName>style.visibility</p:attrName>
                                        </p:attrNameLst>
                                      </p:cBhvr>
                                      <p:to>
                                        <p:strVal val="visible"/>
                                      </p:to>
                                    </p:set>
                                    <p:animEffect transition="in" filter="dissolve">
                                      <p:cBhvr>
                                        <p:cTn id="7" dur="500"/>
                                        <p:tgtEl>
                                          <p:spTgt spid="82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8344"/>
                                        </p:tgtEl>
                                        <p:attrNameLst>
                                          <p:attrName>style.visibility</p:attrName>
                                        </p:attrNameLst>
                                      </p:cBhvr>
                                      <p:to>
                                        <p:strVal val="visible"/>
                                      </p:to>
                                    </p:set>
                                    <p:animEffect transition="in" filter="dissolve">
                                      <p:cBhvr>
                                        <p:cTn id="16" dur="500"/>
                                        <p:tgtEl>
                                          <p:spTgt spid="8344"/>
                                        </p:tgtEl>
                                      </p:cBhvr>
                                    </p:animEffect>
                                  </p:childTnLst>
                                </p:cTn>
                              </p:par>
                            </p:childTnLst>
                          </p:cTn>
                        </p:par>
                        <p:par>
                          <p:cTn id="17" fill="hold" nodeType="afterGroup">
                            <p:stCondLst>
                              <p:cond delay="1000"/>
                            </p:stCondLst>
                            <p:childTnLst>
                              <p:par>
                                <p:cTn id="18" presetID="9" presetClass="entr" presetSubtype="0" fill="hold" grpId="0" nodeType="afterEffect">
                                  <p:stCondLst>
                                    <p:cond delay="0"/>
                                  </p:stCondLst>
                                  <p:childTnLst>
                                    <p:set>
                                      <p:cBhvr>
                                        <p:cTn id="19" dur="1" fill="hold">
                                          <p:stCondLst>
                                            <p:cond delay="0"/>
                                          </p:stCondLst>
                                        </p:cTn>
                                        <p:tgtEl>
                                          <p:spTgt spid="8278"/>
                                        </p:tgtEl>
                                        <p:attrNameLst>
                                          <p:attrName>style.visibility</p:attrName>
                                        </p:attrNameLst>
                                      </p:cBhvr>
                                      <p:to>
                                        <p:strVal val="visible"/>
                                      </p:to>
                                    </p:set>
                                    <p:animEffect transition="in" filter="dissolve">
                                      <p:cBhvr>
                                        <p:cTn id="20" dur="500"/>
                                        <p:tgtEl>
                                          <p:spTgt spid="8278"/>
                                        </p:tgtEl>
                                      </p:cBhvr>
                                    </p:animEffect>
                                  </p:childTnLst>
                                </p:cTn>
                              </p:par>
                            </p:childTnLst>
                          </p:cTn>
                        </p:par>
                        <p:par>
                          <p:cTn id="21" fill="hold" nodeType="afterGroup">
                            <p:stCondLst>
                              <p:cond delay="1500"/>
                            </p:stCondLst>
                            <p:childTnLst>
                              <p:par>
                                <p:cTn id="22" presetID="9" presetClass="entr" presetSubtype="0" fill="hold" grpId="0" nodeType="afterEffect">
                                  <p:stCondLst>
                                    <p:cond delay="0"/>
                                  </p:stCondLst>
                                  <p:childTnLst>
                                    <p:set>
                                      <p:cBhvr>
                                        <p:cTn id="23" dur="1" fill="hold">
                                          <p:stCondLst>
                                            <p:cond delay="0"/>
                                          </p:stCondLst>
                                        </p:cTn>
                                        <p:tgtEl>
                                          <p:spTgt spid="8279"/>
                                        </p:tgtEl>
                                        <p:attrNameLst>
                                          <p:attrName>style.visibility</p:attrName>
                                        </p:attrNameLst>
                                      </p:cBhvr>
                                      <p:to>
                                        <p:strVal val="visible"/>
                                      </p:to>
                                    </p:set>
                                    <p:animEffect transition="in" filter="dissolve">
                                      <p:cBhvr>
                                        <p:cTn id="24" dur="500"/>
                                        <p:tgtEl>
                                          <p:spTgt spid="8279"/>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9"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dissolve">
                                      <p:cBhvr>
                                        <p:cTn id="29" dur="500"/>
                                        <p:tgtEl>
                                          <p:spTgt spid="3"/>
                                        </p:tgtEl>
                                      </p:cBhvr>
                                    </p:animEffect>
                                  </p:childTnLst>
                                </p:cTn>
                              </p:par>
                            </p:childTnLst>
                          </p:cTn>
                        </p:par>
                        <p:par>
                          <p:cTn id="30" fill="hold" nodeType="afterGroup">
                            <p:stCondLst>
                              <p:cond delay="500"/>
                            </p:stCondLst>
                            <p:childTnLst>
                              <p:par>
                                <p:cTn id="31" presetID="9" presetClass="entr" presetSubtype="0" fill="hold" grpId="0" nodeType="afterEffect">
                                  <p:stCondLst>
                                    <p:cond delay="0"/>
                                  </p:stCondLst>
                                  <p:childTnLst>
                                    <p:set>
                                      <p:cBhvr>
                                        <p:cTn id="32" dur="1" fill="hold">
                                          <p:stCondLst>
                                            <p:cond delay="0"/>
                                          </p:stCondLst>
                                        </p:cTn>
                                        <p:tgtEl>
                                          <p:spTgt spid="8285"/>
                                        </p:tgtEl>
                                        <p:attrNameLst>
                                          <p:attrName>style.visibility</p:attrName>
                                        </p:attrNameLst>
                                      </p:cBhvr>
                                      <p:to>
                                        <p:strVal val="visible"/>
                                      </p:to>
                                    </p:set>
                                    <p:animEffect transition="in" filter="dissolve">
                                      <p:cBhvr>
                                        <p:cTn id="33" dur="500"/>
                                        <p:tgtEl>
                                          <p:spTgt spid="828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dissolve">
                                      <p:cBhvr>
                                        <p:cTn id="38" dur="500"/>
                                        <p:tgtEl>
                                          <p:spTgt spid="21"/>
                                        </p:tgtEl>
                                      </p:cBhvr>
                                    </p:animEffect>
                                  </p:childTnLst>
                                </p:cTn>
                              </p:par>
                            </p:childTnLst>
                          </p:cTn>
                        </p:par>
                        <p:par>
                          <p:cTn id="39" fill="hold" nodeType="afterGroup">
                            <p:stCondLst>
                              <p:cond delay="500"/>
                            </p:stCondLst>
                            <p:childTnLst>
                              <p:par>
                                <p:cTn id="40" presetID="9" presetClass="entr" presetSubtype="0"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ssolve">
                                      <p:cBhvr>
                                        <p:cTn id="42" dur="500"/>
                                        <p:tgtEl>
                                          <p:spTgt spid="2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dissolve">
                                      <p:cBhvr>
                                        <p:cTn id="47" dur="500"/>
                                        <p:tgtEl>
                                          <p:spTgt spid="17"/>
                                        </p:tgtEl>
                                      </p:cBhvr>
                                    </p:animEffect>
                                  </p:childTnLst>
                                </p:cTn>
                              </p:par>
                            </p:childTnLst>
                          </p:cTn>
                        </p:par>
                        <p:par>
                          <p:cTn id="48" fill="hold" nodeType="afterGroup">
                            <p:stCondLst>
                              <p:cond delay="500"/>
                            </p:stCondLst>
                            <p:childTnLst>
                              <p:par>
                                <p:cTn id="49" presetID="9"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78" grpId="0" animBg="1"/>
      <p:bldP spid="8279" grpId="0" animBg="1"/>
      <p:bldP spid="8276" grpId="0" animBg="1"/>
      <p:bldP spid="2" grpId="0"/>
      <p:bldP spid="8285" grpId="0" animBg="1"/>
      <p:bldP spid="8344" grpId="0" animBg="1"/>
      <p:bldP spid="20" grpId="0" animBg="1"/>
      <p:bldP spid="21"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179388" y="443707"/>
            <a:ext cx="6840537" cy="681037"/>
          </a:xfrm>
        </p:spPr>
        <p:txBody>
          <a:bodyPr/>
          <a:lstStyle/>
          <a:p>
            <a:r>
              <a:rPr lang="en-GB" altLang="en-US" sz="1800" i="1" dirty="0"/>
              <a:t>Slide  </a:t>
            </a:r>
            <a:r>
              <a:rPr lang="en-GB" altLang="en-US" sz="1800" i="1" dirty="0" smtClean="0"/>
              <a:t>1.9</a:t>
            </a:r>
            <a:br>
              <a:rPr lang="en-GB" altLang="en-US" sz="1800" i="1" dirty="0" smtClean="0"/>
            </a:br>
            <a:r>
              <a:rPr lang="en-GB" altLang="en-US" dirty="0" smtClean="0"/>
              <a:t>Repeated addition or scaling?</a:t>
            </a:r>
          </a:p>
        </p:txBody>
      </p:sp>
      <p:sp>
        <p:nvSpPr>
          <p:cNvPr id="3" name="Content Placeholder 2"/>
          <p:cNvSpPr>
            <a:spLocks noGrp="1"/>
          </p:cNvSpPr>
          <p:nvPr>
            <p:ph idx="1"/>
          </p:nvPr>
        </p:nvSpPr>
        <p:spPr>
          <a:xfrm>
            <a:off x="762000" y="1827213"/>
            <a:ext cx="7921625" cy="4410075"/>
          </a:xfrm>
        </p:spPr>
        <p:txBody>
          <a:bodyPr/>
          <a:lstStyle/>
          <a:p>
            <a:pPr marL="0" indent="0">
              <a:buFont typeface="Arial" charset="0"/>
              <a:buNone/>
              <a:defRPr/>
            </a:pPr>
            <a:r>
              <a:rPr lang="en-GB" sz="2800" dirty="0" smtClean="0">
                <a:solidFill>
                  <a:srgbClr val="00628C"/>
                </a:solidFill>
              </a:rPr>
              <a:t>There are 16 sweets in each packet.  Mary has 4 packets of sweets.  How many sweets altogether?</a:t>
            </a:r>
          </a:p>
          <a:p>
            <a:pPr marL="0" indent="0">
              <a:buFont typeface="Arial" charset="0"/>
              <a:buNone/>
              <a:defRPr/>
            </a:pPr>
            <a:endParaRPr lang="en-GB" sz="2800" dirty="0" smtClean="0">
              <a:solidFill>
                <a:srgbClr val="00628C"/>
              </a:solidFill>
            </a:endParaRPr>
          </a:p>
          <a:p>
            <a:pPr marL="0" indent="0">
              <a:buFont typeface="Arial" charset="0"/>
              <a:buNone/>
              <a:defRPr/>
            </a:pPr>
            <a:r>
              <a:rPr lang="en-GB" sz="2800" dirty="0" smtClean="0">
                <a:solidFill>
                  <a:srgbClr val="00628C"/>
                </a:solidFill>
              </a:rPr>
              <a:t>One Mars bar cost 80p. How much do 5 Mars bars cost?</a:t>
            </a:r>
          </a:p>
          <a:p>
            <a:pPr marL="0" indent="0">
              <a:buFont typeface="Arial" charset="0"/>
              <a:buNone/>
              <a:defRPr/>
            </a:pPr>
            <a:endParaRPr lang="en-GB" sz="2800" dirty="0" smtClean="0">
              <a:solidFill>
                <a:srgbClr val="00628C"/>
              </a:solidFill>
            </a:endParaRPr>
          </a:p>
          <a:p>
            <a:pPr marL="0" indent="0">
              <a:buFont typeface="Arial" charset="0"/>
              <a:buNone/>
              <a:defRPr/>
            </a:pPr>
            <a:r>
              <a:rPr lang="en-GB" sz="2800" dirty="0" smtClean="0">
                <a:solidFill>
                  <a:srgbClr val="00628C"/>
                </a:solidFill>
              </a:rPr>
              <a:t>John is 16 years old.  His grandfather is four times his age.  How old is his grandfather?</a:t>
            </a:r>
          </a:p>
          <a:p>
            <a:pPr>
              <a:buFont typeface="Arial" charset="0"/>
              <a:buNone/>
              <a:defRPr/>
            </a:pPr>
            <a:endParaRPr lang="en-GB" dirty="0" smtClean="0"/>
          </a:p>
        </p:txBody>
      </p:sp>
    </p:spTree>
    <p:extLst>
      <p:ext uri="{BB962C8B-B14F-4D97-AF65-F5344CB8AC3E}">
        <p14:creationId xmlns:p14="http://schemas.microsoft.com/office/powerpoint/2010/main" val="1380211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p:cNvSpPr>
          <p:nvPr/>
        </p:nvSpPr>
        <p:spPr bwMode="auto">
          <a:xfrm>
            <a:off x="261938" y="169863"/>
            <a:ext cx="7056437"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r>
              <a:rPr lang="en-GB" altLang="en-US" sz="1800" b="1" i="1" kern="0" dirty="0">
                <a:solidFill>
                  <a:srgbClr val="00628C"/>
                </a:solidFill>
                <a:latin typeface="Arial"/>
              </a:rPr>
              <a:t>Slide  1.10    </a:t>
            </a:r>
            <a:r>
              <a:rPr lang="en-GB" altLang="en-US" sz="3600" b="1" dirty="0">
                <a:solidFill>
                  <a:srgbClr val="00628C"/>
                </a:solidFill>
                <a:latin typeface="Calibri" pitchFamily="34" charset="0"/>
              </a:rPr>
              <a:t>Division</a:t>
            </a:r>
          </a:p>
        </p:txBody>
      </p:sp>
      <p:sp>
        <p:nvSpPr>
          <p:cNvPr id="31747" name="Rectangle 1"/>
          <p:cNvSpPr>
            <a:spLocks noChangeArrowheads="1"/>
          </p:cNvSpPr>
          <p:nvPr/>
        </p:nvSpPr>
        <p:spPr bwMode="auto">
          <a:xfrm>
            <a:off x="-396875" y="981075"/>
            <a:ext cx="45720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algn="ctr" eaLnBrk="1" fontAlgn="base" hangingPunct="1">
              <a:spcBef>
                <a:spcPct val="0"/>
              </a:spcBef>
              <a:spcAft>
                <a:spcPct val="0"/>
              </a:spcAft>
            </a:pPr>
            <a:r>
              <a:rPr lang="en-GB" altLang="en-US">
                <a:solidFill>
                  <a:srgbClr val="000000"/>
                </a:solidFill>
                <a:latin typeface="Calibri" pitchFamily="34" charset="0"/>
              </a:rPr>
              <a:t>Interpreting division </a:t>
            </a:r>
          </a:p>
          <a:p>
            <a:pPr algn="ctr" eaLnBrk="1" fontAlgn="base" hangingPunct="1">
              <a:spcBef>
                <a:spcPct val="0"/>
              </a:spcBef>
              <a:spcAft>
                <a:spcPct val="0"/>
              </a:spcAft>
            </a:pPr>
            <a:r>
              <a:rPr lang="en-GB" altLang="en-US">
                <a:solidFill>
                  <a:srgbClr val="000000"/>
                </a:solidFill>
                <a:latin typeface="Calibri" pitchFamily="34" charset="0"/>
              </a:rPr>
              <a:t>as </a:t>
            </a:r>
          </a:p>
          <a:p>
            <a:pPr algn="ctr" eaLnBrk="1" fontAlgn="base" hangingPunct="1">
              <a:spcBef>
                <a:spcPct val="0"/>
              </a:spcBef>
              <a:spcAft>
                <a:spcPct val="0"/>
              </a:spcAft>
            </a:pPr>
            <a:r>
              <a:rPr lang="en-GB" altLang="en-US">
                <a:solidFill>
                  <a:srgbClr val="000000"/>
                </a:solidFill>
                <a:latin typeface="Calibri" pitchFamily="34" charset="0"/>
              </a:rPr>
              <a:t>sharing   or   grouping</a:t>
            </a:r>
          </a:p>
        </p:txBody>
      </p:sp>
      <p:grpSp>
        <p:nvGrpSpPr>
          <p:cNvPr id="31748" name="Group 7"/>
          <p:cNvGrpSpPr>
            <a:grpSpLocks/>
          </p:cNvGrpSpPr>
          <p:nvPr/>
        </p:nvGrpSpPr>
        <p:grpSpPr bwMode="auto">
          <a:xfrm>
            <a:off x="1757363" y="4576763"/>
            <a:ext cx="757237" cy="539750"/>
            <a:chOff x="864202" y="2733056"/>
            <a:chExt cx="756444" cy="539750"/>
          </a:xfrm>
        </p:grpSpPr>
        <p:pic>
          <p:nvPicPr>
            <p:cNvPr id="3192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30"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sp>
        <p:nvSpPr>
          <p:cNvPr id="31750" name="TextBox 4"/>
          <p:cNvSpPr txBox="1">
            <a:spLocks noChangeArrowheads="1"/>
          </p:cNvSpPr>
          <p:nvPr/>
        </p:nvSpPr>
        <p:spPr bwMode="auto">
          <a:xfrm>
            <a:off x="4378325" y="3467100"/>
            <a:ext cx="7318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r>
              <a:rPr lang="en-GB" altLang="en-US" sz="3600" b="1" u="sng">
                <a:solidFill>
                  <a:srgbClr val="1F497D"/>
                </a:solidFill>
                <a:latin typeface="Calibri" pitchFamily="34" charset="0"/>
              </a:rPr>
              <a:t>45</a:t>
            </a:r>
          </a:p>
          <a:p>
            <a:pPr eaLnBrk="1" fontAlgn="base" hangingPunct="1">
              <a:spcBef>
                <a:spcPct val="0"/>
              </a:spcBef>
              <a:spcAft>
                <a:spcPct val="0"/>
              </a:spcAft>
            </a:pPr>
            <a:r>
              <a:rPr lang="en-GB" altLang="en-US" sz="3600" b="1">
                <a:solidFill>
                  <a:srgbClr val="1F497D"/>
                </a:solidFill>
                <a:latin typeface="Calibri" pitchFamily="34" charset="0"/>
              </a:rPr>
              <a:t> 9</a:t>
            </a:r>
          </a:p>
        </p:txBody>
      </p:sp>
      <p:sp>
        <p:nvSpPr>
          <p:cNvPr id="31751" name="Rectangle 5"/>
          <p:cNvSpPr>
            <a:spLocks noChangeArrowheads="1"/>
          </p:cNvSpPr>
          <p:nvPr/>
        </p:nvSpPr>
        <p:spPr bwMode="auto">
          <a:xfrm>
            <a:off x="4030663" y="2122488"/>
            <a:ext cx="14287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r>
              <a:rPr lang="en-GB" altLang="en-US" sz="3600" b="1">
                <a:solidFill>
                  <a:srgbClr val="1F497D"/>
                </a:solidFill>
                <a:latin typeface="Calibri" pitchFamily="34" charset="0"/>
              </a:rPr>
              <a:t>45 ÷ 9 </a:t>
            </a:r>
            <a:endParaRPr lang="en-GB" altLang="en-US" sz="1800">
              <a:solidFill>
                <a:srgbClr val="000000"/>
              </a:solidFill>
              <a:latin typeface="Calibri" pitchFamily="34" charset="0"/>
            </a:endParaRPr>
          </a:p>
        </p:txBody>
      </p:sp>
      <p:grpSp>
        <p:nvGrpSpPr>
          <p:cNvPr id="31752" name="Group 17"/>
          <p:cNvGrpSpPr>
            <a:grpSpLocks/>
          </p:cNvGrpSpPr>
          <p:nvPr/>
        </p:nvGrpSpPr>
        <p:grpSpPr bwMode="auto">
          <a:xfrm>
            <a:off x="3635375" y="4491038"/>
            <a:ext cx="1955800" cy="466725"/>
            <a:chOff x="3896894" y="3283243"/>
            <a:chExt cx="1239058" cy="632097"/>
          </a:xfrm>
        </p:grpSpPr>
        <p:cxnSp>
          <p:nvCxnSpPr>
            <p:cNvPr id="9" name="Straight Arrow Connector 8"/>
            <p:cNvCxnSpPr/>
            <p:nvPr/>
          </p:nvCxnSpPr>
          <p:spPr>
            <a:xfrm flipH="1">
              <a:off x="3896894" y="3283243"/>
              <a:ext cx="401286" cy="63209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715557" y="3283243"/>
              <a:ext cx="420395" cy="632097"/>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grpSp>
      <p:cxnSp>
        <p:nvCxnSpPr>
          <p:cNvPr id="234" name="Straight Arrow Connector 233"/>
          <p:cNvCxnSpPr/>
          <p:nvPr/>
        </p:nvCxnSpPr>
        <p:spPr>
          <a:xfrm>
            <a:off x="4716463" y="2768600"/>
            <a:ext cx="0" cy="73183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grpSp>
        <p:nvGrpSpPr>
          <p:cNvPr id="31754" name="Group 226"/>
          <p:cNvGrpSpPr>
            <a:grpSpLocks/>
          </p:cNvGrpSpPr>
          <p:nvPr/>
        </p:nvGrpSpPr>
        <p:grpSpPr bwMode="auto">
          <a:xfrm>
            <a:off x="985838" y="4565650"/>
            <a:ext cx="757237" cy="539750"/>
            <a:chOff x="864202" y="2733056"/>
            <a:chExt cx="756444" cy="539750"/>
          </a:xfrm>
        </p:grpSpPr>
        <p:pic>
          <p:nvPicPr>
            <p:cNvPr id="3191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21"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22"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55" name="Group 236"/>
          <p:cNvGrpSpPr>
            <a:grpSpLocks/>
          </p:cNvGrpSpPr>
          <p:nvPr/>
        </p:nvGrpSpPr>
        <p:grpSpPr bwMode="auto">
          <a:xfrm>
            <a:off x="2551113" y="4565650"/>
            <a:ext cx="755650" cy="539750"/>
            <a:chOff x="864202" y="2733056"/>
            <a:chExt cx="756444" cy="539750"/>
          </a:xfrm>
        </p:grpSpPr>
        <p:pic>
          <p:nvPicPr>
            <p:cNvPr id="31911"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1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16"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56" name="Group 243"/>
          <p:cNvGrpSpPr>
            <a:grpSpLocks/>
          </p:cNvGrpSpPr>
          <p:nvPr/>
        </p:nvGrpSpPr>
        <p:grpSpPr bwMode="auto">
          <a:xfrm>
            <a:off x="954088" y="5146675"/>
            <a:ext cx="757237" cy="539750"/>
            <a:chOff x="864202" y="2733056"/>
            <a:chExt cx="756444" cy="539750"/>
          </a:xfrm>
        </p:grpSpPr>
        <p:pic>
          <p:nvPicPr>
            <p:cNvPr id="3190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10"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57" name="Group 250"/>
          <p:cNvGrpSpPr>
            <a:grpSpLocks/>
          </p:cNvGrpSpPr>
          <p:nvPr/>
        </p:nvGrpSpPr>
        <p:grpSpPr bwMode="auto">
          <a:xfrm>
            <a:off x="1800225" y="5768975"/>
            <a:ext cx="757238" cy="539750"/>
            <a:chOff x="864202" y="2733056"/>
            <a:chExt cx="756444" cy="539750"/>
          </a:xfrm>
        </p:grpSpPr>
        <p:pic>
          <p:nvPicPr>
            <p:cNvPr id="3189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1"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90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904"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58" name="Group 257"/>
          <p:cNvGrpSpPr>
            <a:grpSpLocks/>
          </p:cNvGrpSpPr>
          <p:nvPr/>
        </p:nvGrpSpPr>
        <p:grpSpPr bwMode="auto">
          <a:xfrm>
            <a:off x="1774825" y="5165725"/>
            <a:ext cx="757238" cy="539750"/>
            <a:chOff x="864202" y="2733056"/>
            <a:chExt cx="756444" cy="539750"/>
          </a:xfrm>
        </p:grpSpPr>
        <p:pic>
          <p:nvPicPr>
            <p:cNvPr id="3189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98"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59" name="Group 264"/>
          <p:cNvGrpSpPr>
            <a:grpSpLocks/>
          </p:cNvGrpSpPr>
          <p:nvPr/>
        </p:nvGrpSpPr>
        <p:grpSpPr bwMode="auto">
          <a:xfrm>
            <a:off x="2536825" y="5156200"/>
            <a:ext cx="755650" cy="539750"/>
            <a:chOff x="864202" y="2733056"/>
            <a:chExt cx="756444" cy="539750"/>
          </a:xfrm>
        </p:grpSpPr>
        <p:pic>
          <p:nvPicPr>
            <p:cNvPr id="3188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91"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92"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60" name="Group 271"/>
          <p:cNvGrpSpPr>
            <a:grpSpLocks/>
          </p:cNvGrpSpPr>
          <p:nvPr/>
        </p:nvGrpSpPr>
        <p:grpSpPr bwMode="auto">
          <a:xfrm>
            <a:off x="2592388" y="5757863"/>
            <a:ext cx="755650" cy="539750"/>
            <a:chOff x="864202" y="2733056"/>
            <a:chExt cx="756444" cy="539750"/>
          </a:xfrm>
        </p:grpSpPr>
        <p:pic>
          <p:nvPicPr>
            <p:cNvPr id="31881"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8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86"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61" name="Group 278"/>
          <p:cNvGrpSpPr>
            <a:grpSpLocks/>
          </p:cNvGrpSpPr>
          <p:nvPr/>
        </p:nvGrpSpPr>
        <p:grpSpPr bwMode="auto">
          <a:xfrm>
            <a:off x="985838" y="5746750"/>
            <a:ext cx="757237" cy="539750"/>
            <a:chOff x="864202" y="2733056"/>
            <a:chExt cx="756444" cy="539750"/>
          </a:xfrm>
        </p:grpSpPr>
        <p:pic>
          <p:nvPicPr>
            <p:cNvPr id="3187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80102" y="283442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32515" y="287093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007871" y="3014607"/>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355522" y="306858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1172212" y="300293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80" name="Oval 21"/>
            <p:cNvSpPr>
              <a:spLocks noChangeAspect="1" noChangeArrowheads="1"/>
            </p:cNvSpPr>
            <p:nvPr/>
          </p:nvSpPr>
          <p:spPr bwMode="auto">
            <a:xfrm>
              <a:off x="864202" y="273305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grpSp>
      <p:grpSp>
        <p:nvGrpSpPr>
          <p:cNvPr id="31762" name="Group 9"/>
          <p:cNvGrpSpPr>
            <a:grpSpLocks/>
          </p:cNvGrpSpPr>
          <p:nvPr/>
        </p:nvGrpSpPr>
        <p:grpSpPr bwMode="auto">
          <a:xfrm>
            <a:off x="5954713" y="4562475"/>
            <a:ext cx="755650" cy="539750"/>
            <a:chOff x="5870802" y="2833286"/>
            <a:chExt cx="756444" cy="539750"/>
          </a:xfrm>
        </p:grpSpPr>
        <p:pic>
          <p:nvPicPr>
            <p:cNvPr id="3186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297420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57732" y="295865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309644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47596" y="308973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49024" y="299521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02598" y="298849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71" name="Oval 21"/>
            <p:cNvSpPr>
              <a:spLocks noChangeAspect="1" noChangeArrowheads="1"/>
            </p:cNvSpPr>
            <p:nvPr/>
          </p:nvSpPr>
          <p:spPr bwMode="auto">
            <a:xfrm>
              <a:off x="5870802" y="283328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pic>
          <p:nvPicPr>
            <p:cNvPr id="3187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80448" y="313951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24266" y="3128550"/>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7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160614" y="320484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63" name="Group 286"/>
          <p:cNvGrpSpPr>
            <a:grpSpLocks/>
          </p:cNvGrpSpPr>
          <p:nvPr/>
        </p:nvGrpSpPr>
        <p:grpSpPr bwMode="auto">
          <a:xfrm>
            <a:off x="6399213" y="5102225"/>
            <a:ext cx="755650" cy="539750"/>
            <a:chOff x="5870802" y="2833286"/>
            <a:chExt cx="756444" cy="539750"/>
          </a:xfrm>
        </p:grpSpPr>
        <p:pic>
          <p:nvPicPr>
            <p:cNvPr id="3185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297420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57732" y="295865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309644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47596" y="308973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49024" y="299521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02598" y="298849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61" name="Oval 21"/>
            <p:cNvSpPr>
              <a:spLocks noChangeAspect="1" noChangeArrowheads="1"/>
            </p:cNvSpPr>
            <p:nvPr/>
          </p:nvSpPr>
          <p:spPr bwMode="auto">
            <a:xfrm>
              <a:off x="5870802" y="283328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pic>
          <p:nvPicPr>
            <p:cNvPr id="3186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80448" y="313951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24266" y="3128550"/>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6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160614" y="320484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64" name="Group 359"/>
          <p:cNvGrpSpPr>
            <a:grpSpLocks/>
          </p:cNvGrpSpPr>
          <p:nvPr/>
        </p:nvGrpSpPr>
        <p:grpSpPr bwMode="auto">
          <a:xfrm>
            <a:off x="6810375" y="4576763"/>
            <a:ext cx="757238" cy="539750"/>
            <a:chOff x="5870802" y="2833286"/>
            <a:chExt cx="756444" cy="539750"/>
          </a:xfrm>
        </p:grpSpPr>
        <p:pic>
          <p:nvPicPr>
            <p:cNvPr id="3184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297420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57732" y="295865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309644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47596" y="308973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49024" y="299521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02598" y="298849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51" name="Oval 21"/>
            <p:cNvSpPr>
              <a:spLocks noChangeAspect="1" noChangeArrowheads="1"/>
            </p:cNvSpPr>
            <p:nvPr/>
          </p:nvSpPr>
          <p:spPr bwMode="auto">
            <a:xfrm>
              <a:off x="5870802" y="283328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pic>
          <p:nvPicPr>
            <p:cNvPr id="3185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80448" y="313951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24266" y="3128550"/>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5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160614" y="320484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65" name="Group 370"/>
          <p:cNvGrpSpPr>
            <a:grpSpLocks/>
          </p:cNvGrpSpPr>
          <p:nvPr/>
        </p:nvGrpSpPr>
        <p:grpSpPr bwMode="auto">
          <a:xfrm>
            <a:off x="5962650" y="5591175"/>
            <a:ext cx="757238" cy="539750"/>
            <a:chOff x="5870802" y="2833286"/>
            <a:chExt cx="756444" cy="539750"/>
          </a:xfrm>
        </p:grpSpPr>
        <p:pic>
          <p:nvPicPr>
            <p:cNvPr id="3183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297420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57732" y="295865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309644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47596" y="308973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49024" y="299521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02598" y="298849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41" name="Oval 21"/>
            <p:cNvSpPr>
              <a:spLocks noChangeAspect="1" noChangeArrowheads="1"/>
            </p:cNvSpPr>
            <p:nvPr/>
          </p:nvSpPr>
          <p:spPr bwMode="auto">
            <a:xfrm>
              <a:off x="5870802" y="283328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pic>
          <p:nvPicPr>
            <p:cNvPr id="3184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80448" y="313951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24266" y="3128550"/>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4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160614" y="320484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66" name="Group 381"/>
          <p:cNvGrpSpPr>
            <a:grpSpLocks/>
          </p:cNvGrpSpPr>
          <p:nvPr/>
        </p:nvGrpSpPr>
        <p:grpSpPr bwMode="auto">
          <a:xfrm>
            <a:off x="6911975" y="5576888"/>
            <a:ext cx="755650" cy="539750"/>
            <a:chOff x="5870802" y="2833286"/>
            <a:chExt cx="756444" cy="539750"/>
          </a:xfrm>
        </p:grpSpPr>
        <p:pic>
          <p:nvPicPr>
            <p:cNvPr id="31825"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297420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26"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57732" y="2958656"/>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27"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083600" y="309644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28"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5947596" y="3089733"/>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29"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49024" y="299521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0"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02598" y="2988491"/>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31" name="Oval 21"/>
            <p:cNvSpPr>
              <a:spLocks noChangeAspect="1" noChangeArrowheads="1"/>
            </p:cNvSpPr>
            <p:nvPr/>
          </p:nvSpPr>
          <p:spPr bwMode="auto">
            <a:xfrm>
              <a:off x="5870802" y="2833286"/>
              <a:ext cx="756444" cy="539750"/>
            </a:xfrm>
            <a:prstGeom prst="ellipse">
              <a:avLst/>
            </a:prstGeom>
            <a:noFill/>
            <a:ln w="28575">
              <a:solidFill>
                <a:srgbClr val="00628C"/>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eaLnBrk="1" fontAlgn="base" hangingPunct="1">
                <a:spcBef>
                  <a:spcPct val="0"/>
                </a:spcBef>
                <a:spcAft>
                  <a:spcPct val="0"/>
                </a:spcAft>
              </a:pPr>
              <a:endParaRPr lang="en-US" altLang="en-US" sz="1800">
                <a:solidFill>
                  <a:srgbClr val="000000"/>
                </a:solidFill>
                <a:latin typeface="Calibri" pitchFamily="34" charset="0"/>
              </a:endParaRPr>
            </a:p>
          </p:txBody>
        </p:sp>
        <p:pic>
          <p:nvPicPr>
            <p:cNvPr id="31832"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280448" y="3139512"/>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3"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424266" y="3128550"/>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834" name="Picture 94"/>
            <p:cNvPicPr>
              <a:picLocks noChangeAspect="1" noChangeArrowheads="1"/>
            </p:cNvPicPr>
            <p:nvPr/>
          </p:nvPicPr>
          <p:blipFill>
            <a:blip r:embed="rId3">
              <a:extLst>
                <a:ext uri="{28A0092B-C50C-407E-A947-70E740481C1C}">
                  <a14:useLocalDpi xmlns:a14="http://schemas.microsoft.com/office/drawing/2010/main" val="0"/>
                </a:ext>
              </a:extLst>
            </a:blip>
            <a:srcRect l="48508" t="30296" r="48668" b="66203"/>
            <a:stretch>
              <a:fillRect/>
            </a:stretch>
          </p:blipFill>
          <p:spPr bwMode="auto">
            <a:xfrm>
              <a:off x="6160614" y="3204849"/>
              <a:ext cx="108744"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767" name="Group 13"/>
          <p:cNvGrpSpPr>
            <a:grpSpLocks/>
          </p:cNvGrpSpPr>
          <p:nvPr/>
        </p:nvGrpSpPr>
        <p:grpSpPr bwMode="auto">
          <a:xfrm>
            <a:off x="6177244" y="283389"/>
            <a:ext cx="2209800" cy="2879725"/>
            <a:chOff x="5746448" y="103884"/>
            <a:chExt cx="2209928" cy="2878607"/>
          </a:xfrm>
        </p:grpSpPr>
        <p:grpSp>
          <p:nvGrpSpPr>
            <p:cNvPr id="31768" name="Group 21"/>
            <p:cNvGrpSpPr>
              <a:grpSpLocks/>
            </p:cNvGrpSpPr>
            <p:nvPr/>
          </p:nvGrpSpPr>
          <p:grpSpPr bwMode="auto">
            <a:xfrm>
              <a:off x="6882390" y="666050"/>
              <a:ext cx="174089" cy="1632786"/>
              <a:chOff x="1156" y="2760"/>
              <a:chExt cx="153" cy="1350"/>
            </a:xfrm>
          </p:grpSpPr>
          <p:sp>
            <p:nvSpPr>
              <p:cNvPr id="31818" name="Oval 6"/>
              <p:cNvSpPr>
                <a:spLocks noChangeArrowheads="1"/>
              </p:cNvSpPr>
              <p:nvPr/>
            </p:nvSpPr>
            <p:spPr bwMode="auto">
              <a:xfrm>
                <a:off x="1156" y="27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9" name="Oval 64"/>
              <p:cNvSpPr>
                <a:spLocks noChangeArrowheads="1"/>
              </p:cNvSpPr>
              <p:nvPr/>
            </p:nvSpPr>
            <p:spPr bwMode="auto">
              <a:xfrm>
                <a:off x="1159" y="2951"/>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20" name="Oval 73"/>
              <p:cNvSpPr>
                <a:spLocks noChangeArrowheads="1"/>
              </p:cNvSpPr>
              <p:nvPr/>
            </p:nvSpPr>
            <p:spPr bwMode="auto">
              <a:xfrm>
                <a:off x="1159" y="3153"/>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21" name="Oval 82"/>
              <p:cNvSpPr>
                <a:spLocks noChangeArrowheads="1"/>
              </p:cNvSpPr>
              <p:nvPr/>
            </p:nvSpPr>
            <p:spPr bwMode="auto">
              <a:xfrm>
                <a:off x="1159" y="3355"/>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22" name="Oval 91"/>
              <p:cNvSpPr>
                <a:spLocks noChangeArrowheads="1"/>
              </p:cNvSpPr>
              <p:nvPr/>
            </p:nvSpPr>
            <p:spPr bwMode="auto">
              <a:xfrm>
                <a:off x="1159" y="3557"/>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23" name="Oval 100"/>
              <p:cNvSpPr>
                <a:spLocks noChangeArrowheads="1"/>
              </p:cNvSpPr>
              <p:nvPr/>
            </p:nvSpPr>
            <p:spPr bwMode="auto">
              <a:xfrm>
                <a:off x="1159" y="3758"/>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24" name="Oval 109"/>
              <p:cNvSpPr>
                <a:spLocks noChangeArrowheads="1"/>
              </p:cNvSpPr>
              <p:nvPr/>
            </p:nvSpPr>
            <p:spPr bwMode="auto">
              <a:xfrm>
                <a:off x="1158" y="39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69" name="Group 29"/>
            <p:cNvGrpSpPr>
              <a:grpSpLocks/>
            </p:cNvGrpSpPr>
            <p:nvPr/>
          </p:nvGrpSpPr>
          <p:grpSpPr bwMode="auto">
            <a:xfrm>
              <a:off x="7215222" y="666050"/>
              <a:ext cx="174089" cy="1632786"/>
              <a:chOff x="1406" y="2760"/>
              <a:chExt cx="153" cy="1350"/>
            </a:xfrm>
          </p:grpSpPr>
          <p:sp>
            <p:nvSpPr>
              <p:cNvPr id="31811" name="Oval 7"/>
              <p:cNvSpPr>
                <a:spLocks noChangeArrowheads="1"/>
              </p:cNvSpPr>
              <p:nvPr/>
            </p:nvSpPr>
            <p:spPr bwMode="auto">
              <a:xfrm>
                <a:off x="1406" y="27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2" name="Oval 65"/>
              <p:cNvSpPr>
                <a:spLocks noChangeArrowheads="1"/>
              </p:cNvSpPr>
              <p:nvPr/>
            </p:nvSpPr>
            <p:spPr bwMode="auto">
              <a:xfrm>
                <a:off x="1409" y="2951"/>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3" name="Oval 74"/>
              <p:cNvSpPr>
                <a:spLocks noChangeArrowheads="1"/>
              </p:cNvSpPr>
              <p:nvPr/>
            </p:nvSpPr>
            <p:spPr bwMode="auto">
              <a:xfrm>
                <a:off x="1409" y="3153"/>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4" name="Oval 83"/>
              <p:cNvSpPr>
                <a:spLocks noChangeArrowheads="1"/>
              </p:cNvSpPr>
              <p:nvPr/>
            </p:nvSpPr>
            <p:spPr bwMode="auto">
              <a:xfrm>
                <a:off x="1409" y="3355"/>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5" name="Oval 92"/>
              <p:cNvSpPr>
                <a:spLocks noChangeArrowheads="1"/>
              </p:cNvSpPr>
              <p:nvPr/>
            </p:nvSpPr>
            <p:spPr bwMode="auto">
              <a:xfrm>
                <a:off x="1409" y="3557"/>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6" name="Oval 101"/>
              <p:cNvSpPr>
                <a:spLocks noChangeArrowheads="1"/>
              </p:cNvSpPr>
              <p:nvPr/>
            </p:nvSpPr>
            <p:spPr bwMode="auto">
              <a:xfrm>
                <a:off x="1409" y="3758"/>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7" name="Oval 110"/>
              <p:cNvSpPr>
                <a:spLocks noChangeArrowheads="1"/>
              </p:cNvSpPr>
              <p:nvPr/>
            </p:nvSpPr>
            <p:spPr bwMode="auto">
              <a:xfrm>
                <a:off x="1408" y="3960"/>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70" name="Group 37"/>
            <p:cNvGrpSpPr>
              <a:grpSpLocks/>
            </p:cNvGrpSpPr>
            <p:nvPr/>
          </p:nvGrpSpPr>
          <p:grpSpPr bwMode="auto">
            <a:xfrm>
              <a:off x="7546722" y="666050"/>
              <a:ext cx="174090" cy="1632786"/>
              <a:chOff x="1655" y="2760"/>
              <a:chExt cx="153" cy="1350"/>
            </a:xfrm>
          </p:grpSpPr>
          <p:sp>
            <p:nvSpPr>
              <p:cNvPr id="31804" name="Oval 8"/>
              <p:cNvSpPr>
                <a:spLocks noChangeArrowheads="1"/>
              </p:cNvSpPr>
              <p:nvPr/>
            </p:nvSpPr>
            <p:spPr bwMode="auto">
              <a:xfrm>
                <a:off x="1655" y="27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5" name="Oval 66"/>
              <p:cNvSpPr>
                <a:spLocks noChangeArrowheads="1"/>
              </p:cNvSpPr>
              <p:nvPr/>
            </p:nvSpPr>
            <p:spPr bwMode="auto">
              <a:xfrm>
                <a:off x="1658" y="2951"/>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6" name="Oval 75"/>
              <p:cNvSpPr>
                <a:spLocks noChangeArrowheads="1"/>
              </p:cNvSpPr>
              <p:nvPr/>
            </p:nvSpPr>
            <p:spPr bwMode="auto">
              <a:xfrm>
                <a:off x="1658" y="3153"/>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7" name="Oval 84"/>
              <p:cNvSpPr>
                <a:spLocks noChangeArrowheads="1"/>
              </p:cNvSpPr>
              <p:nvPr/>
            </p:nvSpPr>
            <p:spPr bwMode="auto">
              <a:xfrm>
                <a:off x="1658" y="3355"/>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8" name="Oval 93"/>
              <p:cNvSpPr>
                <a:spLocks noChangeArrowheads="1"/>
              </p:cNvSpPr>
              <p:nvPr/>
            </p:nvSpPr>
            <p:spPr bwMode="auto">
              <a:xfrm>
                <a:off x="1658" y="3557"/>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9" name="Oval 102"/>
              <p:cNvSpPr>
                <a:spLocks noChangeArrowheads="1"/>
              </p:cNvSpPr>
              <p:nvPr/>
            </p:nvSpPr>
            <p:spPr bwMode="auto">
              <a:xfrm>
                <a:off x="1658" y="3758"/>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10" name="Oval 111"/>
              <p:cNvSpPr>
                <a:spLocks noChangeArrowheads="1"/>
              </p:cNvSpPr>
              <p:nvPr/>
            </p:nvSpPr>
            <p:spPr bwMode="auto">
              <a:xfrm>
                <a:off x="1657" y="3960"/>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71" name="Group 5"/>
            <p:cNvGrpSpPr>
              <a:grpSpLocks/>
            </p:cNvGrpSpPr>
            <p:nvPr/>
          </p:nvGrpSpPr>
          <p:grpSpPr bwMode="auto">
            <a:xfrm>
              <a:off x="6218058" y="666050"/>
              <a:ext cx="174090" cy="1632786"/>
              <a:chOff x="657" y="2760"/>
              <a:chExt cx="153" cy="1350"/>
            </a:xfrm>
          </p:grpSpPr>
          <p:sp>
            <p:nvSpPr>
              <p:cNvPr id="31797" name="Oval 4"/>
              <p:cNvSpPr>
                <a:spLocks noChangeArrowheads="1"/>
              </p:cNvSpPr>
              <p:nvPr/>
            </p:nvSpPr>
            <p:spPr bwMode="auto">
              <a:xfrm>
                <a:off x="657" y="27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8" name="Oval 62"/>
              <p:cNvSpPr>
                <a:spLocks noChangeArrowheads="1"/>
              </p:cNvSpPr>
              <p:nvPr/>
            </p:nvSpPr>
            <p:spPr bwMode="auto">
              <a:xfrm>
                <a:off x="660" y="2951"/>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9" name="Oval 71"/>
              <p:cNvSpPr>
                <a:spLocks noChangeArrowheads="1"/>
              </p:cNvSpPr>
              <p:nvPr/>
            </p:nvSpPr>
            <p:spPr bwMode="auto">
              <a:xfrm>
                <a:off x="660" y="3153"/>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0" name="Oval 80"/>
              <p:cNvSpPr>
                <a:spLocks noChangeArrowheads="1"/>
              </p:cNvSpPr>
              <p:nvPr/>
            </p:nvSpPr>
            <p:spPr bwMode="auto">
              <a:xfrm>
                <a:off x="660" y="3355"/>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1" name="Oval 89"/>
              <p:cNvSpPr>
                <a:spLocks noChangeArrowheads="1"/>
              </p:cNvSpPr>
              <p:nvPr/>
            </p:nvSpPr>
            <p:spPr bwMode="auto">
              <a:xfrm>
                <a:off x="660" y="3557"/>
                <a:ext cx="150"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2" name="Oval 98"/>
              <p:cNvSpPr>
                <a:spLocks noChangeArrowheads="1"/>
              </p:cNvSpPr>
              <p:nvPr/>
            </p:nvSpPr>
            <p:spPr bwMode="auto">
              <a:xfrm>
                <a:off x="660" y="3758"/>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803" name="Oval 107"/>
              <p:cNvSpPr>
                <a:spLocks noChangeArrowheads="1"/>
              </p:cNvSpPr>
              <p:nvPr/>
            </p:nvSpPr>
            <p:spPr bwMode="auto">
              <a:xfrm>
                <a:off x="660" y="39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72" name="Group 13"/>
            <p:cNvGrpSpPr>
              <a:grpSpLocks/>
            </p:cNvGrpSpPr>
            <p:nvPr/>
          </p:nvGrpSpPr>
          <p:grpSpPr bwMode="auto">
            <a:xfrm>
              <a:off x="6550890" y="666050"/>
              <a:ext cx="172952" cy="1632786"/>
              <a:chOff x="907" y="2760"/>
              <a:chExt cx="152" cy="1350"/>
            </a:xfrm>
          </p:grpSpPr>
          <p:sp>
            <p:nvSpPr>
              <p:cNvPr id="31790" name="Oval 5"/>
              <p:cNvSpPr>
                <a:spLocks noChangeArrowheads="1"/>
              </p:cNvSpPr>
              <p:nvPr/>
            </p:nvSpPr>
            <p:spPr bwMode="auto">
              <a:xfrm>
                <a:off x="907" y="2760"/>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1" name="Oval 63"/>
              <p:cNvSpPr>
                <a:spLocks noChangeArrowheads="1"/>
              </p:cNvSpPr>
              <p:nvPr/>
            </p:nvSpPr>
            <p:spPr bwMode="auto">
              <a:xfrm>
                <a:off x="910" y="2951"/>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2" name="Oval 72"/>
              <p:cNvSpPr>
                <a:spLocks noChangeArrowheads="1"/>
              </p:cNvSpPr>
              <p:nvPr/>
            </p:nvSpPr>
            <p:spPr bwMode="auto">
              <a:xfrm>
                <a:off x="910" y="3153"/>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3" name="Oval 81"/>
              <p:cNvSpPr>
                <a:spLocks noChangeArrowheads="1"/>
              </p:cNvSpPr>
              <p:nvPr/>
            </p:nvSpPr>
            <p:spPr bwMode="auto">
              <a:xfrm>
                <a:off x="910" y="3355"/>
                <a:ext cx="149"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4" name="Oval 90"/>
              <p:cNvSpPr>
                <a:spLocks noChangeArrowheads="1"/>
              </p:cNvSpPr>
              <p:nvPr/>
            </p:nvSpPr>
            <p:spPr bwMode="auto">
              <a:xfrm>
                <a:off x="910" y="3557"/>
                <a:ext cx="149" cy="149"/>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5" name="Oval 99"/>
              <p:cNvSpPr>
                <a:spLocks noChangeArrowheads="1"/>
              </p:cNvSpPr>
              <p:nvPr/>
            </p:nvSpPr>
            <p:spPr bwMode="auto">
              <a:xfrm>
                <a:off x="910" y="3758"/>
                <a:ext cx="149"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96" name="Oval 108"/>
              <p:cNvSpPr>
                <a:spLocks noChangeArrowheads="1"/>
              </p:cNvSpPr>
              <p:nvPr/>
            </p:nvSpPr>
            <p:spPr bwMode="auto">
              <a:xfrm>
                <a:off x="909" y="3960"/>
                <a:ext cx="150" cy="150"/>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73" name="Group 12"/>
            <p:cNvGrpSpPr>
              <a:grpSpLocks/>
            </p:cNvGrpSpPr>
            <p:nvPr/>
          </p:nvGrpSpPr>
          <p:grpSpPr bwMode="auto">
            <a:xfrm>
              <a:off x="6228184" y="2387289"/>
              <a:ext cx="1506158" cy="177615"/>
              <a:chOff x="6246450" y="2437326"/>
              <a:chExt cx="1506158" cy="177615"/>
            </a:xfrm>
          </p:grpSpPr>
          <p:sp>
            <p:nvSpPr>
              <p:cNvPr id="31785" name="Oval 77"/>
              <p:cNvSpPr>
                <a:spLocks noChangeArrowheads="1"/>
              </p:cNvSpPr>
              <p:nvPr/>
            </p:nvSpPr>
            <p:spPr bwMode="auto">
              <a:xfrm rot="5400000">
                <a:off x="7577129" y="2431384"/>
                <a:ext cx="169538"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6" name="Oval 86"/>
              <p:cNvSpPr>
                <a:spLocks noChangeArrowheads="1"/>
              </p:cNvSpPr>
              <p:nvPr/>
            </p:nvSpPr>
            <p:spPr bwMode="auto">
              <a:xfrm rot="5400000">
                <a:off x="7232618" y="2431989"/>
                <a:ext cx="169538" cy="18021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7" name="Oval 95"/>
              <p:cNvSpPr>
                <a:spLocks noChangeArrowheads="1"/>
              </p:cNvSpPr>
              <p:nvPr/>
            </p:nvSpPr>
            <p:spPr bwMode="auto">
              <a:xfrm rot="5400000">
                <a:off x="6913848" y="2440066"/>
                <a:ext cx="169538" cy="18021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8" name="Oval 104"/>
              <p:cNvSpPr>
                <a:spLocks noChangeArrowheads="1"/>
              </p:cNvSpPr>
              <p:nvPr/>
            </p:nvSpPr>
            <p:spPr bwMode="auto">
              <a:xfrm rot="5400000">
                <a:off x="6581090" y="2431384"/>
                <a:ext cx="169538"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9" name="Oval 113"/>
              <p:cNvSpPr>
                <a:spLocks noChangeArrowheads="1"/>
              </p:cNvSpPr>
              <p:nvPr/>
            </p:nvSpPr>
            <p:spPr bwMode="auto">
              <a:xfrm rot="5400000">
                <a:off x="6251823" y="2431953"/>
                <a:ext cx="170676"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nvGrpSpPr>
            <p:cNvPr id="31774" name="Group 70"/>
            <p:cNvGrpSpPr>
              <a:grpSpLocks/>
            </p:cNvGrpSpPr>
            <p:nvPr/>
          </p:nvGrpSpPr>
          <p:grpSpPr bwMode="auto">
            <a:xfrm>
              <a:off x="6065943" y="574772"/>
              <a:ext cx="1890433" cy="2407719"/>
              <a:chOff x="2064" y="2659"/>
              <a:chExt cx="2131" cy="1451"/>
            </a:xfrm>
          </p:grpSpPr>
          <p:sp>
            <p:nvSpPr>
              <p:cNvPr id="31783" name="Line 71"/>
              <p:cNvSpPr>
                <a:spLocks noChangeShapeType="1"/>
              </p:cNvSpPr>
              <p:nvPr/>
            </p:nvSpPr>
            <p:spPr bwMode="auto">
              <a:xfrm>
                <a:off x="2064" y="2659"/>
                <a:ext cx="0" cy="145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prstClr val="black"/>
                  </a:solidFill>
                  <a:latin typeface="Arial" pitchFamily="34" charset="0"/>
                </a:endParaRPr>
              </a:p>
            </p:txBody>
          </p:sp>
          <p:sp>
            <p:nvSpPr>
              <p:cNvPr id="31784" name="Line 72"/>
              <p:cNvSpPr>
                <a:spLocks noChangeShapeType="1"/>
              </p:cNvSpPr>
              <p:nvPr/>
            </p:nvSpPr>
            <p:spPr bwMode="auto">
              <a:xfrm>
                <a:off x="2064" y="2659"/>
                <a:ext cx="2131"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lIns="0" tIns="0" rIns="0" bIns="0" anchor="ctr"/>
              <a:lstStyle/>
              <a:p>
                <a:pPr fontAlgn="base">
                  <a:spcBef>
                    <a:spcPct val="20000"/>
                  </a:spcBef>
                  <a:spcAft>
                    <a:spcPct val="0"/>
                  </a:spcAft>
                  <a:buClr>
                    <a:srgbClr val="00628C"/>
                  </a:buClr>
                  <a:buFont typeface="Arial" pitchFamily="34" charset="0"/>
                  <a:buChar char="●"/>
                </a:pPr>
                <a:endParaRPr lang="en-GB" sz="2800">
                  <a:solidFill>
                    <a:prstClr val="black"/>
                  </a:solidFill>
                  <a:latin typeface="Arial" pitchFamily="34" charset="0"/>
                </a:endParaRPr>
              </a:p>
            </p:txBody>
          </p:sp>
        </p:grpSp>
        <p:sp>
          <p:nvSpPr>
            <p:cNvPr id="31775" name="Text Box 74"/>
            <p:cNvSpPr txBox="1">
              <a:spLocks noChangeArrowheads="1"/>
            </p:cNvSpPr>
            <p:nvPr/>
          </p:nvSpPr>
          <p:spPr bwMode="auto">
            <a:xfrm>
              <a:off x="5746448" y="1349293"/>
              <a:ext cx="33891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buChar char="•"/>
                <a:defRPr sz="3200">
                  <a:solidFill>
                    <a:schemeClr val="tx1"/>
                  </a:solidFill>
                  <a:latin typeface="Calibri" pitchFamily="34" charset="0"/>
                </a:defRPr>
              </a:lvl1pPr>
              <a:lvl2pPr marL="742950" indent="-285750">
                <a:buChar char="–"/>
                <a:defRPr sz="2800">
                  <a:solidFill>
                    <a:schemeClr val="tx1"/>
                  </a:solidFill>
                  <a:latin typeface="Calibri" pitchFamily="34" charset="0"/>
                </a:defRPr>
              </a:lvl2pPr>
              <a:lvl3pPr marL="1143000" indent="-228600">
                <a:buChar char="•"/>
                <a:defRPr sz="2400">
                  <a:solidFill>
                    <a:schemeClr val="tx1"/>
                  </a:solidFill>
                  <a:latin typeface="Calibri" pitchFamily="34" charset="0"/>
                </a:defRPr>
              </a:lvl3pPr>
              <a:lvl4pPr marL="1600200" indent="-228600">
                <a:buChar char="–"/>
                <a:defRPr sz="2000">
                  <a:solidFill>
                    <a:schemeClr val="tx1"/>
                  </a:solidFill>
                  <a:latin typeface="Calibri" pitchFamily="34" charset="0"/>
                </a:defRPr>
              </a:lvl4pPr>
              <a:lvl5pPr marL="2057400" indent="-22860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fontAlgn="base">
                <a:spcBef>
                  <a:spcPct val="50000"/>
                </a:spcBef>
                <a:spcAft>
                  <a:spcPct val="0"/>
                </a:spcAft>
                <a:buFontTx/>
                <a:buNone/>
              </a:pPr>
              <a:r>
                <a:rPr lang="en-GB" altLang="en-US" sz="2800" b="1">
                  <a:solidFill>
                    <a:srgbClr val="00628C"/>
                  </a:solidFill>
                  <a:latin typeface="Arial" pitchFamily="34" charset="0"/>
                  <a:ea typeface="ヒラギノ角ゴ Pro W3"/>
                  <a:cs typeface="Arial" pitchFamily="34" charset="0"/>
                </a:rPr>
                <a:t>9</a:t>
              </a:r>
            </a:p>
          </p:txBody>
        </p:sp>
        <p:sp>
          <p:nvSpPr>
            <p:cNvPr id="31776" name="Text Box 75"/>
            <p:cNvSpPr txBox="1">
              <a:spLocks noChangeArrowheads="1"/>
            </p:cNvSpPr>
            <p:nvPr/>
          </p:nvSpPr>
          <p:spPr bwMode="auto">
            <a:xfrm>
              <a:off x="7194840" y="103884"/>
              <a:ext cx="3962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buChar char="•"/>
                <a:defRPr sz="3200">
                  <a:solidFill>
                    <a:schemeClr val="tx1"/>
                  </a:solidFill>
                  <a:latin typeface="Calibri" pitchFamily="34" charset="0"/>
                </a:defRPr>
              </a:lvl1pPr>
              <a:lvl2pPr marL="742950" indent="-285750">
                <a:buChar char="–"/>
                <a:defRPr sz="2800">
                  <a:solidFill>
                    <a:schemeClr val="tx1"/>
                  </a:solidFill>
                  <a:latin typeface="Calibri" pitchFamily="34" charset="0"/>
                </a:defRPr>
              </a:lvl2pPr>
              <a:lvl3pPr marL="1143000" indent="-228600">
                <a:buChar char="•"/>
                <a:defRPr sz="2400">
                  <a:solidFill>
                    <a:schemeClr val="tx1"/>
                  </a:solidFill>
                  <a:latin typeface="Calibri" pitchFamily="34" charset="0"/>
                </a:defRPr>
              </a:lvl3pPr>
              <a:lvl4pPr marL="1600200" indent="-228600">
                <a:buChar char="–"/>
                <a:defRPr sz="2000">
                  <a:solidFill>
                    <a:schemeClr val="tx1"/>
                  </a:solidFill>
                  <a:latin typeface="Calibri" pitchFamily="34" charset="0"/>
                </a:defRPr>
              </a:lvl4pPr>
              <a:lvl5pPr marL="2057400" indent="-228600">
                <a:buChar char="»"/>
                <a:defRPr sz="2000">
                  <a:solidFill>
                    <a:schemeClr val="tx1"/>
                  </a:solidFill>
                  <a:latin typeface="Calibri" pitchFamily="34" charset="0"/>
                </a:defRPr>
              </a:lvl5pPr>
              <a:lvl6pPr marL="2514600" indent="-2286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fontAlgn="base">
                <a:spcBef>
                  <a:spcPct val="20000"/>
                </a:spcBef>
                <a:spcAft>
                  <a:spcPct val="0"/>
                </a:spcAft>
                <a:buFont typeface="Arial" pitchFamily="34" charset="0"/>
                <a:buChar char="»"/>
                <a:defRPr sz="2000">
                  <a:solidFill>
                    <a:schemeClr val="tx1"/>
                  </a:solidFill>
                  <a:latin typeface="Calibri" pitchFamily="34" charset="0"/>
                </a:defRPr>
              </a:lvl9pPr>
            </a:lstStyle>
            <a:p>
              <a:pPr fontAlgn="base">
                <a:spcBef>
                  <a:spcPct val="50000"/>
                </a:spcBef>
                <a:spcAft>
                  <a:spcPct val="0"/>
                </a:spcAft>
                <a:buFontTx/>
                <a:buNone/>
              </a:pPr>
              <a:r>
                <a:rPr lang="en-GB" altLang="en-US" sz="2800" b="1">
                  <a:solidFill>
                    <a:srgbClr val="00628C"/>
                  </a:solidFill>
                  <a:latin typeface="Arial" pitchFamily="34" charset="0"/>
                  <a:ea typeface="ヒラギノ角ゴ Pro W3"/>
                  <a:cs typeface="Arial" pitchFamily="34" charset="0"/>
                </a:rPr>
                <a:t>5</a:t>
              </a:r>
            </a:p>
          </p:txBody>
        </p:sp>
        <p:grpSp>
          <p:nvGrpSpPr>
            <p:cNvPr id="31777" name="Group 392"/>
            <p:cNvGrpSpPr>
              <a:grpSpLocks/>
            </p:cNvGrpSpPr>
            <p:nvPr/>
          </p:nvGrpSpPr>
          <p:grpSpPr bwMode="auto">
            <a:xfrm>
              <a:off x="6228184" y="2632534"/>
              <a:ext cx="1506158" cy="177615"/>
              <a:chOff x="6246450" y="2437326"/>
              <a:chExt cx="1506158" cy="177615"/>
            </a:xfrm>
          </p:grpSpPr>
          <p:sp>
            <p:nvSpPr>
              <p:cNvPr id="31778" name="Oval 77"/>
              <p:cNvSpPr>
                <a:spLocks noChangeArrowheads="1"/>
              </p:cNvSpPr>
              <p:nvPr/>
            </p:nvSpPr>
            <p:spPr bwMode="auto">
              <a:xfrm rot="5400000">
                <a:off x="7577129" y="2431384"/>
                <a:ext cx="169538"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79" name="Oval 86"/>
              <p:cNvSpPr>
                <a:spLocks noChangeArrowheads="1"/>
              </p:cNvSpPr>
              <p:nvPr/>
            </p:nvSpPr>
            <p:spPr bwMode="auto">
              <a:xfrm rot="5400000">
                <a:off x="7232618" y="2431989"/>
                <a:ext cx="169538" cy="18021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0" name="Oval 95"/>
              <p:cNvSpPr>
                <a:spLocks noChangeArrowheads="1"/>
              </p:cNvSpPr>
              <p:nvPr/>
            </p:nvSpPr>
            <p:spPr bwMode="auto">
              <a:xfrm rot="5400000">
                <a:off x="6913848" y="2440066"/>
                <a:ext cx="169538" cy="18021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1" name="Oval 104"/>
              <p:cNvSpPr>
                <a:spLocks noChangeArrowheads="1"/>
              </p:cNvSpPr>
              <p:nvPr/>
            </p:nvSpPr>
            <p:spPr bwMode="auto">
              <a:xfrm rot="5400000">
                <a:off x="6581090" y="2431384"/>
                <a:ext cx="169538"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sp>
            <p:nvSpPr>
              <p:cNvPr id="31782" name="Oval 113"/>
              <p:cNvSpPr>
                <a:spLocks noChangeArrowheads="1"/>
              </p:cNvSpPr>
              <p:nvPr/>
            </p:nvSpPr>
            <p:spPr bwMode="auto">
              <a:xfrm rot="5400000">
                <a:off x="6251823" y="2431953"/>
                <a:ext cx="170676" cy="181421"/>
              </a:xfrm>
              <a:prstGeom prst="ellipse">
                <a:avLst/>
              </a:prstGeom>
              <a:solidFill>
                <a:srgbClr val="FFCC99"/>
              </a:solidFill>
              <a:ln w="9525">
                <a:solidFill>
                  <a:schemeClr val="tx1"/>
                </a:solidFill>
                <a:round/>
                <a:headEnd/>
                <a:tailEnd/>
              </a:ln>
            </p:spPr>
            <p:txBody>
              <a:bodyPr wrap="none" anchor="ctr"/>
              <a:lstStyle>
                <a:lvl1pPr eaLnBrk="0" hangingPunct="0">
                  <a:defRPr sz="28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defRPr sz="2800">
                    <a:solidFill>
                      <a:schemeClr val="tx1"/>
                    </a:solidFill>
                    <a:latin typeface="Arial" pitchFamily="34" charset="0"/>
                  </a:defRPr>
                </a:lvl3pPr>
                <a:lvl4pPr marL="1600200" indent="-228600" eaLnBrk="0" hangingPunct="0">
                  <a:defRPr sz="2800">
                    <a:solidFill>
                      <a:schemeClr val="tx1"/>
                    </a:solidFill>
                    <a:latin typeface="Arial" pitchFamily="34" charset="0"/>
                  </a:defRPr>
                </a:lvl4pPr>
                <a:lvl5pPr marL="2057400" indent="-228600" eaLnBrk="0" hangingPunct="0">
                  <a:defRPr sz="2800">
                    <a:solidFill>
                      <a:schemeClr val="tx1"/>
                    </a:solidFill>
                    <a:latin typeface="Arial" pitchFamily="34" charset="0"/>
                  </a:defRPr>
                </a:lvl5pPr>
                <a:lvl6pPr marL="25146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6pPr>
                <a:lvl7pPr marL="29718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7pPr>
                <a:lvl8pPr marL="34290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8pPr>
                <a:lvl9pPr marL="3886200" indent="-228600" eaLnBrk="0" fontAlgn="base" hangingPunct="0">
                  <a:spcBef>
                    <a:spcPct val="20000"/>
                  </a:spcBef>
                  <a:spcAft>
                    <a:spcPct val="0"/>
                  </a:spcAft>
                  <a:buClr>
                    <a:srgbClr val="00628C"/>
                  </a:buClr>
                  <a:buFont typeface="Arial" pitchFamily="34" charset="0"/>
                  <a:buChar char="●"/>
                  <a:defRPr sz="2800">
                    <a:solidFill>
                      <a:schemeClr val="tx1"/>
                    </a:solidFill>
                    <a:latin typeface="Arial" pitchFamily="34" charset="0"/>
                  </a:defRPr>
                </a:lvl9pPr>
              </a:lstStyle>
              <a:p>
                <a:pPr fontAlgn="base">
                  <a:spcBef>
                    <a:spcPct val="0"/>
                  </a:spcBef>
                  <a:spcAft>
                    <a:spcPct val="0"/>
                  </a:spcAft>
                </a:pPr>
                <a:endParaRPr lang="en-US" altLang="en-US" sz="2400">
                  <a:solidFill>
                    <a:srgbClr val="000000"/>
                  </a:solidFill>
                  <a:latin typeface="Times New Roman" pitchFamily="18" charset="0"/>
                  <a:ea typeface="ヒラギノ角ゴ Pro W3"/>
                  <a:cs typeface="ヒラギノ角ゴ Pro W3"/>
                </a:endParaRPr>
              </a:p>
            </p:txBody>
          </p:sp>
        </p:grpSp>
      </p:grpSp>
    </p:spTree>
    <p:custDataLst>
      <p:tags r:id="rId1"/>
    </p:custDataLst>
    <p:extLst>
      <p:ext uri="{BB962C8B-B14F-4D97-AF65-F5344CB8AC3E}">
        <p14:creationId xmlns:p14="http://schemas.microsoft.com/office/powerpoint/2010/main" val="9374694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95288" y="917848"/>
            <a:ext cx="6337300" cy="1143000"/>
          </a:xfrm>
        </p:spPr>
        <p:txBody>
          <a:bodyPr/>
          <a:lstStyle/>
          <a:p>
            <a:r>
              <a:rPr lang="en-GB" altLang="en-US" sz="1800" i="1" dirty="0"/>
              <a:t>Slide  </a:t>
            </a:r>
            <a:r>
              <a:rPr lang="en-GB" altLang="en-US" sz="1800" i="1" dirty="0" smtClean="0"/>
              <a:t>1.11</a:t>
            </a:r>
            <a:br>
              <a:rPr lang="en-GB" altLang="en-US" sz="1800" i="1" dirty="0" smtClean="0"/>
            </a:br>
            <a:r>
              <a:rPr lang="en-GB" altLang="en-US" sz="3200" dirty="0" smtClean="0">
                <a:cs typeface="Arial" pitchFamily="34" charset="0"/>
              </a:rPr>
              <a:t>Examples of multiplication or division contexts  </a:t>
            </a:r>
            <a:r>
              <a:rPr lang="en-GB" altLang="en-US" sz="3200" dirty="0" smtClean="0"/>
              <a:t>from KS1 tests</a:t>
            </a:r>
          </a:p>
        </p:txBody>
      </p:sp>
      <p:sp>
        <p:nvSpPr>
          <p:cNvPr id="32771" name="Content Placeholder 2"/>
          <p:cNvSpPr>
            <a:spLocks noGrp="1"/>
          </p:cNvSpPr>
          <p:nvPr>
            <p:ph idx="1"/>
          </p:nvPr>
        </p:nvSpPr>
        <p:spPr>
          <a:xfrm>
            <a:off x="539750" y="2420938"/>
            <a:ext cx="8229600" cy="3097212"/>
          </a:xfrm>
        </p:spPr>
        <p:txBody>
          <a:bodyPr/>
          <a:lstStyle/>
          <a:p>
            <a:r>
              <a:rPr lang="en-GB" altLang="en-US" sz="4800" i="1" dirty="0" err="1" smtClean="0"/>
              <a:t>Sita</a:t>
            </a:r>
            <a:r>
              <a:rPr lang="en-GB" altLang="en-US" sz="4800" i="1" dirty="0" smtClean="0"/>
              <a:t> has 45 cm of ribbon……….</a:t>
            </a:r>
            <a:endParaRPr lang="en-GB" altLang="en-US" sz="4800" dirty="0" smtClean="0"/>
          </a:p>
        </p:txBody>
      </p:sp>
    </p:spTree>
    <p:custDataLst>
      <p:tags r:id="rId1"/>
    </p:custDataLst>
    <p:extLst>
      <p:ext uri="{BB962C8B-B14F-4D97-AF65-F5344CB8AC3E}">
        <p14:creationId xmlns:p14="http://schemas.microsoft.com/office/powerpoint/2010/main" val="29265579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GB" altLang="en-US" sz="1800" i="1" dirty="0"/>
              <a:t>Slide  </a:t>
            </a:r>
            <a:r>
              <a:rPr lang="en-GB" altLang="en-US" sz="1800" i="1" dirty="0" smtClean="0"/>
              <a:t>1.12</a:t>
            </a:r>
            <a:br>
              <a:rPr lang="en-GB" altLang="en-US" sz="1800" i="1" dirty="0" smtClean="0"/>
            </a:br>
            <a:r>
              <a:rPr lang="en-GB" altLang="en-US" dirty="0" smtClean="0"/>
              <a:t>Task sheet</a:t>
            </a:r>
          </a:p>
        </p:txBody>
      </p:sp>
      <p:sp>
        <p:nvSpPr>
          <p:cNvPr id="33795" name="Content Placeholder 2"/>
          <p:cNvSpPr>
            <a:spLocks noGrp="1"/>
          </p:cNvSpPr>
          <p:nvPr>
            <p:ph idx="1"/>
          </p:nvPr>
        </p:nvSpPr>
        <p:spPr/>
        <p:txBody>
          <a:bodyPr/>
          <a:lstStyle/>
          <a:p>
            <a:pPr marL="0" indent="0"/>
            <a:r>
              <a:rPr lang="en-US" altLang="en-US" dirty="0" smtClean="0">
                <a:solidFill>
                  <a:srgbClr val="0070C0"/>
                </a:solidFill>
              </a:rPr>
              <a:t>In pairs have a go at  the questions on the hand out 1.1</a:t>
            </a:r>
          </a:p>
          <a:p>
            <a:pPr marL="0" indent="0"/>
            <a:endParaRPr lang="en-US" altLang="en-US" dirty="0" smtClean="0">
              <a:solidFill>
                <a:srgbClr val="0070C0"/>
              </a:solidFill>
            </a:endParaRPr>
          </a:p>
          <a:p>
            <a:pPr marL="0" indent="0"/>
            <a:r>
              <a:rPr lang="en-US" altLang="en-US" dirty="0" smtClean="0">
                <a:solidFill>
                  <a:srgbClr val="0070C0"/>
                </a:solidFill>
              </a:rPr>
              <a:t>Consider how these support pupils developing understanding.</a:t>
            </a:r>
          </a:p>
        </p:txBody>
      </p:sp>
    </p:spTree>
    <p:extLst>
      <p:ext uri="{BB962C8B-B14F-4D97-AF65-F5344CB8AC3E}">
        <p14:creationId xmlns:p14="http://schemas.microsoft.com/office/powerpoint/2010/main" val="38764074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GB" altLang="en-US" dirty="0" smtClean="0"/>
              <a:t>Coloured rods</a:t>
            </a:r>
          </a:p>
        </p:txBody>
      </p:sp>
      <p:sp>
        <p:nvSpPr>
          <p:cNvPr id="34819" name="Content Placeholder 2"/>
          <p:cNvSpPr>
            <a:spLocks noGrp="1"/>
          </p:cNvSpPr>
          <p:nvPr>
            <p:ph idx="1"/>
          </p:nvPr>
        </p:nvSpPr>
        <p:spPr>
          <a:xfrm>
            <a:off x="762000" y="1827213"/>
            <a:ext cx="7921625" cy="738187"/>
          </a:xfrm>
        </p:spPr>
        <p:txBody>
          <a:bodyPr/>
          <a:lstStyle/>
          <a:p>
            <a:r>
              <a:rPr lang="en-GB" altLang="en-US" dirty="0" smtClean="0">
                <a:solidFill>
                  <a:srgbClr val="00628C"/>
                </a:solidFill>
              </a:rPr>
              <a:t>What fraction is the pink of the black?</a:t>
            </a:r>
          </a:p>
        </p:txBody>
      </p:sp>
      <p:pic>
        <p:nvPicPr>
          <p:cNvPr id="34820" name="Picture 3"/>
          <p:cNvPicPr>
            <a:picLocks noChangeAspect="1" noChangeArrowheads="1"/>
          </p:cNvPicPr>
          <p:nvPr/>
        </p:nvPicPr>
        <p:blipFill>
          <a:blip r:embed="rId3">
            <a:extLst>
              <a:ext uri="{28A0092B-C50C-407E-A947-70E740481C1C}">
                <a14:useLocalDpi xmlns:a14="http://schemas.microsoft.com/office/drawing/2010/main" val="0"/>
              </a:ext>
            </a:extLst>
          </a:blip>
          <a:srcRect l="23920" t="30586" r="30013" b="35085"/>
          <a:stretch>
            <a:fillRect/>
          </a:stretch>
        </p:blipFill>
        <p:spPr bwMode="auto">
          <a:xfrm>
            <a:off x="1692275" y="2924175"/>
            <a:ext cx="54356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179512" y="332656"/>
            <a:ext cx="1313180" cy="369332"/>
          </a:xfrm>
          <a:prstGeom prst="rect">
            <a:avLst/>
          </a:prstGeom>
        </p:spPr>
        <p:txBody>
          <a:bodyPr wrap="none">
            <a:spAutoFit/>
          </a:bodyPr>
          <a:lstStyle/>
          <a:p>
            <a:r>
              <a:rPr lang="en-GB" altLang="en-US" b="1" i="1" dirty="0">
                <a:solidFill>
                  <a:srgbClr val="0070C0"/>
                </a:solidFill>
              </a:rPr>
              <a:t>Slide  </a:t>
            </a:r>
            <a:r>
              <a:rPr lang="en-GB" altLang="en-US" b="1" i="1" dirty="0" smtClean="0">
                <a:solidFill>
                  <a:srgbClr val="0070C0"/>
                </a:solidFill>
              </a:rPr>
              <a:t>1.13</a:t>
            </a:r>
            <a:endParaRPr lang="en-GB" b="1" dirty="0">
              <a:solidFill>
                <a:srgbClr val="0070C0"/>
              </a:solidFill>
            </a:endParaRPr>
          </a:p>
        </p:txBody>
      </p:sp>
    </p:spTree>
    <p:extLst>
      <p:ext uri="{BB962C8B-B14F-4D97-AF65-F5344CB8AC3E}">
        <p14:creationId xmlns:p14="http://schemas.microsoft.com/office/powerpoint/2010/main" val="9183977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Content Placeholder 2"/>
          <p:cNvSpPr>
            <a:spLocks noGrp="1"/>
          </p:cNvSpPr>
          <p:nvPr>
            <p:ph idx="1"/>
          </p:nvPr>
        </p:nvSpPr>
        <p:spPr>
          <a:xfrm>
            <a:off x="762000" y="1827213"/>
            <a:ext cx="7921625" cy="738187"/>
          </a:xfrm>
        </p:spPr>
        <p:txBody>
          <a:bodyPr/>
          <a:lstStyle/>
          <a:p>
            <a:r>
              <a:rPr lang="en-GB" altLang="en-US" dirty="0" smtClean="0">
                <a:solidFill>
                  <a:srgbClr val="00628C"/>
                </a:solidFill>
              </a:rPr>
              <a:t>What fraction is the black of the pink?</a:t>
            </a:r>
          </a:p>
        </p:txBody>
      </p:sp>
      <p:pic>
        <p:nvPicPr>
          <p:cNvPr id="35844" name="Picture 3"/>
          <p:cNvPicPr>
            <a:picLocks noChangeAspect="1" noChangeArrowheads="1"/>
          </p:cNvPicPr>
          <p:nvPr/>
        </p:nvPicPr>
        <p:blipFill>
          <a:blip r:embed="rId3">
            <a:extLst>
              <a:ext uri="{28A0092B-C50C-407E-A947-70E740481C1C}">
                <a14:useLocalDpi xmlns:a14="http://schemas.microsoft.com/office/drawing/2010/main" val="0"/>
              </a:ext>
            </a:extLst>
          </a:blip>
          <a:srcRect l="23920" t="30586" r="30013" b="35085"/>
          <a:stretch>
            <a:fillRect/>
          </a:stretch>
        </p:blipFill>
        <p:spPr bwMode="auto">
          <a:xfrm>
            <a:off x="1692275" y="2924175"/>
            <a:ext cx="54356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784150" y="307058"/>
            <a:ext cx="7924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r>
              <a:rPr lang="en-GB" altLang="en-US" kern="0" dirty="0" smtClean="0"/>
              <a:t>Coloured rods</a:t>
            </a:r>
          </a:p>
        </p:txBody>
      </p:sp>
      <p:sp>
        <p:nvSpPr>
          <p:cNvPr id="6" name="Rectangle 5"/>
          <p:cNvSpPr/>
          <p:nvPr/>
        </p:nvSpPr>
        <p:spPr>
          <a:xfrm>
            <a:off x="179512" y="332656"/>
            <a:ext cx="1313180" cy="369332"/>
          </a:xfrm>
          <a:prstGeom prst="rect">
            <a:avLst/>
          </a:prstGeom>
        </p:spPr>
        <p:txBody>
          <a:bodyPr wrap="none">
            <a:spAutoFit/>
          </a:bodyPr>
          <a:lstStyle/>
          <a:p>
            <a:r>
              <a:rPr lang="en-GB" altLang="en-US" b="1" i="1" dirty="0">
                <a:solidFill>
                  <a:srgbClr val="0070C0"/>
                </a:solidFill>
              </a:rPr>
              <a:t>Slide  </a:t>
            </a:r>
            <a:r>
              <a:rPr lang="en-GB" altLang="en-US" b="1" i="1" dirty="0" smtClean="0">
                <a:solidFill>
                  <a:srgbClr val="0070C0"/>
                </a:solidFill>
              </a:rPr>
              <a:t>1.14</a:t>
            </a:r>
            <a:endParaRPr lang="en-GB" b="1" dirty="0">
              <a:solidFill>
                <a:srgbClr val="0070C0"/>
              </a:solidFill>
            </a:endParaRPr>
          </a:p>
        </p:txBody>
      </p:sp>
    </p:spTree>
    <p:extLst>
      <p:ext uri="{BB962C8B-B14F-4D97-AF65-F5344CB8AC3E}">
        <p14:creationId xmlns:p14="http://schemas.microsoft.com/office/powerpoint/2010/main" val="31896320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762000" y="629816"/>
            <a:ext cx="7924800" cy="1143000"/>
          </a:xfrm>
        </p:spPr>
        <p:txBody>
          <a:bodyPr/>
          <a:lstStyle/>
          <a:p>
            <a:r>
              <a:rPr lang="en-GB" altLang="en-US" dirty="0" smtClean="0"/>
              <a:t>1 for you; 1 for me</a:t>
            </a:r>
          </a:p>
        </p:txBody>
      </p:sp>
      <p:sp>
        <p:nvSpPr>
          <p:cNvPr id="36867" name="Content Placeholder 2"/>
          <p:cNvSpPr>
            <a:spLocks noGrp="1"/>
          </p:cNvSpPr>
          <p:nvPr>
            <p:ph idx="1"/>
          </p:nvPr>
        </p:nvSpPr>
        <p:spPr>
          <a:xfrm>
            <a:off x="762000" y="1971278"/>
            <a:ext cx="7921625" cy="2609850"/>
          </a:xfrm>
        </p:spPr>
        <p:txBody>
          <a:bodyPr/>
          <a:lstStyle/>
          <a:p>
            <a:r>
              <a:rPr lang="en-GB" altLang="en-US" dirty="0" smtClean="0">
                <a:solidFill>
                  <a:srgbClr val="00628C"/>
                </a:solidFill>
              </a:rPr>
              <a:t>Share the counters out:</a:t>
            </a:r>
          </a:p>
          <a:p>
            <a:r>
              <a:rPr lang="en-GB" altLang="en-US" dirty="0" smtClean="0">
                <a:solidFill>
                  <a:srgbClr val="00628C"/>
                </a:solidFill>
              </a:rPr>
              <a:t>2 for you; 3 for me</a:t>
            </a:r>
          </a:p>
          <a:p>
            <a:r>
              <a:rPr lang="en-GB" altLang="en-US" dirty="0" smtClean="0">
                <a:solidFill>
                  <a:srgbClr val="00628C"/>
                </a:solidFill>
              </a:rPr>
              <a:t>2 for you; 3 for me</a:t>
            </a:r>
          </a:p>
          <a:p>
            <a:r>
              <a:rPr lang="en-GB" altLang="en-US" dirty="0" smtClean="0">
                <a:solidFill>
                  <a:srgbClr val="00628C"/>
                </a:solidFill>
              </a:rPr>
              <a:t>…………..</a:t>
            </a:r>
          </a:p>
          <a:p>
            <a:endParaRPr lang="en-GB" altLang="en-US" dirty="0" smtClean="0">
              <a:solidFill>
                <a:srgbClr val="00628C"/>
              </a:solidFill>
            </a:endParaRPr>
          </a:p>
        </p:txBody>
      </p:sp>
      <p:sp>
        <p:nvSpPr>
          <p:cNvPr id="36868" name="TextBox 3"/>
          <p:cNvSpPr txBox="1">
            <a:spLocks noChangeArrowheads="1"/>
          </p:cNvSpPr>
          <p:nvPr/>
        </p:nvSpPr>
        <p:spPr bwMode="auto">
          <a:xfrm>
            <a:off x="971550" y="744116"/>
            <a:ext cx="441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b="1">
                <a:solidFill>
                  <a:srgbClr val="00628C"/>
                </a:solidFill>
              </a:rPr>
              <a:t>2</a:t>
            </a:r>
          </a:p>
        </p:txBody>
      </p:sp>
      <p:sp>
        <p:nvSpPr>
          <p:cNvPr id="36869" name="TextBox 4"/>
          <p:cNvSpPr txBox="1">
            <a:spLocks noChangeArrowheads="1"/>
          </p:cNvSpPr>
          <p:nvPr/>
        </p:nvSpPr>
        <p:spPr bwMode="auto">
          <a:xfrm>
            <a:off x="3051175" y="733004"/>
            <a:ext cx="441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b="1">
                <a:solidFill>
                  <a:srgbClr val="00628C"/>
                </a:solidFill>
              </a:rPr>
              <a:t>3</a:t>
            </a:r>
          </a:p>
        </p:txBody>
      </p:sp>
      <p:cxnSp>
        <p:nvCxnSpPr>
          <p:cNvPr id="36870" name="Straight Connector 6"/>
          <p:cNvCxnSpPr>
            <a:cxnSpLocks noChangeShapeType="1"/>
            <a:stCxn id="36866" idx="1"/>
          </p:cNvCxnSpPr>
          <p:nvPr/>
        </p:nvCxnSpPr>
        <p:spPr bwMode="auto">
          <a:xfrm>
            <a:off x="762000" y="1201316"/>
            <a:ext cx="425450" cy="539750"/>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36871" name="Straight Connector 7"/>
          <p:cNvCxnSpPr>
            <a:cxnSpLocks noChangeShapeType="1"/>
          </p:cNvCxnSpPr>
          <p:nvPr/>
        </p:nvCxnSpPr>
        <p:spPr bwMode="auto">
          <a:xfrm>
            <a:off x="2994025" y="1164804"/>
            <a:ext cx="425450" cy="539750"/>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graphicFrame>
        <p:nvGraphicFramePr>
          <p:cNvPr id="9" name="Table 8"/>
          <p:cNvGraphicFramePr>
            <a:graphicFrameLocks noGrp="1"/>
          </p:cNvGraphicFramePr>
          <p:nvPr/>
        </p:nvGraphicFramePr>
        <p:xfrm>
          <a:off x="1258888" y="5516563"/>
          <a:ext cx="6096000" cy="742950"/>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371475">
                <a:tc>
                  <a:txBody>
                    <a:bodyPr/>
                    <a:lstStyle/>
                    <a:p>
                      <a:pPr algn="ctr"/>
                      <a:r>
                        <a:rPr lang="en-GB" sz="1800" dirty="0" smtClean="0">
                          <a:solidFill>
                            <a:srgbClr val="00628C"/>
                          </a:solidFill>
                        </a:rPr>
                        <a:t>2</a:t>
                      </a:r>
                      <a:endParaRPr lang="en-GB" sz="1800" dirty="0">
                        <a:solidFill>
                          <a:srgbClr val="00628C"/>
                        </a:solidFill>
                      </a:endParaRPr>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r>
              <a:tr h="371475">
                <a:tc>
                  <a:txBody>
                    <a:bodyPr/>
                    <a:lstStyle/>
                    <a:p>
                      <a:pPr algn="ctr"/>
                      <a:r>
                        <a:rPr lang="en-GB" sz="1800" dirty="0" smtClean="0">
                          <a:solidFill>
                            <a:srgbClr val="00628C"/>
                          </a:solidFill>
                        </a:rPr>
                        <a:t>3</a:t>
                      </a:r>
                      <a:endParaRPr lang="en-GB" sz="1800" dirty="0">
                        <a:solidFill>
                          <a:srgbClr val="00628C"/>
                        </a:solidFill>
                      </a:endParaRPr>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c>
                  <a:txBody>
                    <a:bodyPr/>
                    <a:lstStyle/>
                    <a:p>
                      <a:pPr algn="ctr"/>
                      <a:endParaRPr lang="en-GB" sz="1800" dirty="0"/>
                    </a:p>
                  </a:txBody>
                  <a:tcPr marT="45798" marB="45798"/>
                </a:tc>
              </a:tr>
            </a:tbl>
          </a:graphicData>
        </a:graphic>
      </p:graphicFrame>
      <p:sp>
        <p:nvSpPr>
          <p:cNvPr id="10" name="TextBox 9"/>
          <p:cNvSpPr txBox="1">
            <a:spLocks noChangeArrowheads="1"/>
          </p:cNvSpPr>
          <p:nvPr/>
        </p:nvSpPr>
        <p:spPr bwMode="auto">
          <a:xfrm>
            <a:off x="1187450" y="4562475"/>
            <a:ext cx="61928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Record the totals you get in a table</a:t>
            </a:r>
            <a:endParaRPr lang="en-GB" altLang="en-US" sz="2800">
              <a:solidFill>
                <a:srgbClr val="000000"/>
              </a:solidFill>
            </a:endParaRPr>
          </a:p>
        </p:txBody>
      </p:sp>
      <p:sp>
        <p:nvSpPr>
          <p:cNvPr id="7" name="Rectangle 6"/>
          <p:cNvSpPr/>
          <p:nvPr/>
        </p:nvSpPr>
        <p:spPr>
          <a:xfrm>
            <a:off x="323496" y="341517"/>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1.15</a:t>
            </a:r>
            <a:endParaRPr lang="en-GB" sz="2800" dirty="0">
              <a:solidFill>
                <a:srgbClr val="000000"/>
              </a:solidFill>
            </a:endParaRPr>
          </a:p>
        </p:txBody>
      </p:sp>
    </p:spTree>
    <p:extLst>
      <p:ext uri="{BB962C8B-B14F-4D97-AF65-F5344CB8AC3E}">
        <p14:creationId xmlns:p14="http://schemas.microsoft.com/office/powerpoint/2010/main" val="13158117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1560" y="836712"/>
            <a:ext cx="7924800" cy="1143000"/>
          </a:xfrm>
        </p:spPr>
        <p:txBody>
          <a:bodyPr/>
          <a:lstStyle/>
          <a:p>
            <a:r>
              <a:rPr lang="en-GB" altLang="en-US" sz="1800" i="1" dirty="0" smtClean="0"/>
              <a:t>Slide 0.1</a:t>
            </a:r>
            <a:r>
              <a:rPr lang="en-GB" altLang="en-US" dirty="0" smtClean="0"/>
              <a:t/>
            </a:r>
            <a:br>
              <a:rPr lang="en-GB" altLang="en-US" dirty="0" smtClean="0"/>
            </a:br>
            <a:r>
              <a:rPr lang="en-GB" altLang="en-US" dirty="0" smtClean="0"/>
              <a:t>Welcome and setting the scene</a:t>
            </a:r>
          </a:p>
        </p:txBody>
      </p:sp>
    </p:spTree>
    <p:extLst>
      <p:ext uri="{BB962C8B-B14F-4D97-AF65-F5344CB8AC3E}">
        <p14:creationId xmlns:p14="http://schemas.microsoft.com/office/powerpoint/2010/main" val="32244635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762000" y="773832"/>
            <a:ext cx="7924800" cy="1143000"/>
          </a:xfrm>
        </p:spPr>
        <p:txBody>
          <a:bodyPr/>
          <a:lstStyle/>
          <a:p>
            <a:r>
              <a:rPr lang="en-GB" altLang="en-US" smtClean="0"/>
              <a:t>1 for you; 1 for me</a:t>
            </a:r>
          </a:p>
        </p:txBody>
      </p:sp>
      <p:sp>
        <p:nvSpPr>
          <p:cNvPr id="37891" name="Content Placeholder 2"/>
          <p:cNvSpPr>
            <a:spLocks noGrp="1"/>
          </p:cNvSpPr>
          <p:nvPr>
            <p:ph idx="1"/>
          </p:nvPr>
        </p:nvSpPr>
        <p:spPr>
          <a:xfrm>
            <a:off x="827088" y="5140325"/>
            <a:ext cx="7050087" cy="881063"/>
          </a:xfrm>
        </p:spPr>
        <p:txBody>
          <a:bodyPr/>
          <a:lstStyle/>
          <a:p>
            <a:r>
              <a:rPr lang="en-GB" altLang="en-US" smtClean="0">
                <a:solidFill>
                  <a:srgbClr val="00628C"/>
                </a:solidFill>
              </a:rPr>
              <a:t>What relationships exist on this table?</a:t>
            </a:r>
          </a:p>
        </p:txBody>
      </p:sp>
      <p:sp>
        <p:nvSpPr>
          <p:cNvPr id="37892" name="TextBox 3"/>
          <p:cNvSpPr txBox="1">
            <a:spLocks noChangeArrowheads="1"/>
          </p:cNvSpPr>
          <p:nvPr/>
        </p:nvSpPr>
        <p:spPr bwMode="auto">
          <a:xfrm>
            <a:off x="971550" y="888132"/>
            <a:ext cx="441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b="1">
                <a:solidFill>
                  <a:srgbClr val="00628C"/>
                </a:solidFill>
              </a:rPr>
              <a:t>2</a:t>
            </a:r>
          </a:p>
        </p:txBody>
      </p:sp>
      <p:sp>
        <p:nvSpPr>
          <p:cNvPr id="37893" name="TextBox 4"/>
          <p:cNvSpPr txBox="1">
            <a:spLocks noChangeArrowheads="1"/>
          </p:cNvSpPr>
          <p:nvPr/>
        </p:nvSpPr>
        <p:spPr bwMode="auto">
          <a:xfrm>
            <a:off x="3051175" y="877020"/>
            <a:ext cx="4413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b="1">
                <a:solidFill>
                  <a:srgbClr val="00628C"/>
                </a:solidFill>
              </a:rPr>
              <a:t>3</a:t>
            </a:r>
          </a:p>
        </p:txBody>
      </p:sp>
      <p:cxnSp>
        <p:nvCxnSpPr>
          <p:cNvPr id="37894" name="Straight Connector 6"/>
          <p:cNvCxnSpPr>
            <a:cxnSpLocks noChangeShapeType="1"/>
            <a:stCxn id="37890" idx="1"/>
          </p:cNvCxnSpPr>
          <p:nvPr/>
        </p:nvCxnSpPr>
        <p:spPr bwMode="auto">
          <a:xfrm>
            <a:off x="762000" y="1345332"/>
            <a:ext cx="425450" cy="539750"/>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37895" name="Straight Connector 7"/>
          <p:cNvCxnSpPr>
            <a:cxnSpLocks noChangeShapeType="1"/>
          </p:cNvCxnSpPr>
          <p:nvPr/>
        </p:nvCxnSpPr>
        <p:spPr bwMode="auto">
          <a:xfrm>
            <a:off x="2994025" y="1308820"/>
            <a:ext cx="425450" cy="539750"/>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graphicFrame>
        <p:nvGraphicFramePr>
          <p:cNvPr id="9" name="Table 8"/>
          <p:cNvGraphicFramePr>
            <a:graphicFrameLocks noGrp="1"/>
          </p:cNvGraphicFramePr>
          <p:nvPr/>
        </p:nvGraphicFramePr>
        <p:xfrm>
          <a:off x="323850" y="2403475"/>
          <a:ext cx="8280400" cy="2160588"/>
        </p:xfrm>
        <a:graphic>
          <a:graphicData uri="http://schemas.openxmlformats.org/drawingml/2006/table">
            <a:tbl>
              <a:tblPr firstRow="1" bandRow="1">
                <a:tableStyleId>{5C22544A-7EE6-4342-B048-85BDC9FD1C3A}</a:tableStyleId>
              </a:tblPr>
              <a:tblGrid>
                <a:gridCol w="1035050"/>
                <a:gridCol w="1035050"/>
                <a:gridCol w="1035050"/>
                <a:gridCol w="1035050"/>
                <a:gridCol w="1035050"/>
                <a:gridCol w="1035050"/>
                <a:gridCol w="1035050"/>
                <a:gridCol w="1035050"/>
              </a:tblGrid>
              <a:tr h="1080294">
                <a:tc>
                  <a:txBody>
                    <a:bodyPr/>
                    <a:lstStyle/>
                    <a:p>
                      <a:pPr algn="ctr"/>
                      <a:r>
                        <a:rPr lang="en-GB" sz="4400" b="1" dirty="0" smtClean="0">
                          <a:solidFill>
                            <a:srgbClr val="00628C"/>
                          </a:solidFill>
                        </a:rPr>
                        <a:t>2</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4</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6</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8</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10</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12</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14</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16</a:t>
                      </a:r>
                      <a:endParaRPr lang="en-GB" sz="4400" b="1" dirty="0">
                        <a:solidFill>
                          <a:srgbClr val="00628C"/>
                        </a:solidFill>
                      </a:endParaRPr>
                    </a:p>
                  </a:txBody>
                  <a:tcPr marL="91434" marR="91434" marT="45727" marB="45727"/>
                </a:tc>
              </a:tr>
              <a:tr h="1080294">
                <a:tc>
                  <a:txBody>
                    <a:bodyPr/>
                    <a:lstStyle/>
                    <a:p>
                      <a:pPr algn="ctr"/>
                      <a:r>
                        <a:rPr lang="en-GB" sz="4400" b="1" dirty="0" smtClean="0">
                          <a:solidFill>
                            <a:srgbClr val="00628C"/>
                          </a:solidFill>
                        </a:rPr>
                        <a:t>3</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6</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9</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12</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15</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18</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21</a:t>
                      </a:r>
                      <a:endParaRPr lang="en-GB" sz="4400" b="1" dirty="0">
                        <a:solidFill>
                          <a:srgbClr val="00628C"/>
                        </a:solidFill>
                      </a:endParaRPr>
                    </a:p>
                  </a:txBody>
                  <a:tcPr marL="91434" marR="91434" marT="45727" marB="45727"/>
                </a:tc>
                <a:tc>
                  <a:txBody>
                    <a:bodyPr/>
                    <a:lstStyle/>
                    <a:p>
                      <a:pPr algn="ctr"/>
                      <a:r>
                        <a:rPr lang="en-GB" sz="4400" b="1" dirty="0" smtClean="0">
                          <a:solidFill>
                            <a:srgbClr val="00628C"/>
                          </a:solidFill>
                        </a:rPr>
                        <a:t>24</a:t>
                      </a:r>
                      <a:endParaRPr lang="en-GB" sz="4400" b="1" dirty="0">
                        <a:solidFill>
                          <a:srgbClr val="00628C"/>
                        </a:solidFill>
                      </a:endParaRPr>
                    </a:p>
                  </a:txBody>
                  <a:tcPr marL="91434" marR="91434" marT="45727" marB="45727"/>
                </a:tc>
              </a:tr>
            </a:tbl>
          </a:graphicData>
        </a:graphic>
      </p:graphicFrame>
      <p:grpSp>
        <p:nvGrpSpPr>
          <p:cNvPr id="2" name="Group 1"/>
          <p:cNvGrpSpPr>
            <a:grpSpLocks/>
          </p:cNvGrpSpPr>
          <p:nvPr/>
        </p:nvGrpSpPr>
        <p:grpSpPr bwMode="auto">
          <a:xfrm>
            <a:off x="468313" y="2403475"/>
            <a:ext cx="4895850" cy="1871663"/>
            <a:chOff x="468313" y="2403475"/>
            <a:chExt cx="4895850" cy="1871663"/>
          </a:xfrm>
        </p:grpSpPr>
        <p:grpSp>
          <p:nvGrpSpPr>
            <p:cNvPr id="37936" name="Group 13"/>
            <p:cNvGrpSpPr>
              <a:grpSpLocks/>
            </p:cNvGrpSpPr>
            <p:nvPr/>
          </p:nvGrpSpPr>
          <p:grpSpPr bwMode="auto">
            <a:xfrm>
              <a:off x="468313" y="2403475"/>
              <a:ext cx="719137" cy="1871663"/>
              <a:chOff x="467544" y="1844824"/>
              <a:chExt cx="720080" cy="1872208"/>
            </a:xfrm>
          </p:grpSpPr>
          <p:sp>
            <p:nvSpPr>
              <p:cNvPr id="37940" name="Oval 9"/>
              <p:cNvSpPr>
                <a:spLocks noChangeArrowheads="1"/>
              </p:cNvSpPr>
              <p:nvPr/>
            </p:nvSpPr>
            <p:spPr bwMode="auto">
              <a:xfrm>
                <a:off x="467544" y="1844824"/>
                <a:ext cx="720080" cy="792088"/>
              </a:xfrm>
              <a:prstGeom prst="ellipse">
                <a:avLst/>
              </a:prstGeom>
              <a:noFill/>
              <a:ln w="381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7941" name="Oval 11"/>
              <p:cNvSpPr>
                <a:spLocks noChangeArrowheads="1"/>
              </p:cNvSpPr>
              <p:nvPr/>
            </p:nvSpPr>
            <p:spPr bwMode="auto">
              <a:xfrm>
                <a:off x="467544" y="2924944"/>
                <a:ext cx="720080" cy="792088"/>
              </a:xfrm>
              <a:prstGeom prst="ellipse">
                <a:avLst/>
              </a:prstGeom>
              <a:noFill/>
              <a:ln w="381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37937" name="Group 14"/>
            <p:cNvGrpSpPr>
              <a:grpSpLocks/>
            </p:cNvGrpSpPr>
            <p:nvPr/>
          </p:nvGrpSpPr>
          <p:grpSpPr bwMode="auto">
            <a:xfrm>
              <a:off x="4643438" y="2403475"/>
              <a:ext cx="720725" cy="1871663"/>
              <a:chOff x="4644008" y="1844824"/>
              <a:chExt cx="720080" cy="1872208"/>
            </a:xfrm>
          </p:grpSpPr>
          <p:sp>
            <p:nvSpPr>
              <p:cNvPr id="37938" name="Oval 10"/>
              <p:cNvSpPr>
                <a:spLocks noChangeArrowheads="1"/>
              </p:cNvSpPr>
              <p:nvPr/>
            </p:nvSpPr>
            <p:spPr bwMode="auto">
              <a:xfrm>
                <a:off x="4644008" y="1844824"/>
                <a:ext cx="720080" cy="792088"/>
              </a:xfrm>
              <a:prstGeom prst="ellipse">
                <a:avLst/>
              </a:prstGeom>
              <a:noFill/>
              <a:ln w="381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7939" name="Oval 12"/>
              <p:cNvSpPr>
                <a:spLocks noChangeArrowheads="1"/>
              </p:cNvSpPr>
              <p:nvPr/>
            </p:nvSpPr>
            <p:spPr bwMode="auto">
              <a:xfrm>
                <a:off x="4644008" y="2924944"/>
                <a:ext cx="720080" cy="792088"/>
              </a:xfrm>
              <a:prstGeom prst="ellipse">
                <a:avLst/>
              </a:prstGeom>
              <a:noFill/>
              <a:ln w="381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sp>
        <p:nvSpPr>
          <p:cNvPr id="20" name="Right Arrow 19"/>
          <p:cNvSpPr>
            <a:spLocks noChangeArrowheads="1"/>
          </p:cNvSpPr>
          <p:nvPr/>
        </p:nvSpPr>
        <p:spPr bwMode="auto">
          <a:xfrm>
            <a:off x="1187450" y="2636838"/>
            <a:ext cx="3529013" cy="287337"/>
          </a:xfrm>
          <a:prstGeom prst="rightArrow">
            <a:avLst>
              <a:gd name="adj1" fmla="val 50000"/>
              <a:gd name="adj2" fmla="val 50151"/>
            </a:avLst>
          </a:prstGeom>
          <a:solidFill>
            <a:srgbClr val="FFFF0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24" name="Right Arrow 23"/>
          <p:cNvSpPr>
            <a:spLocks noChangeArrowheads="1"/>
          </p:cNvSpPr>
          <p:nvPr/>
        </p:nvSpPr>
        <p:spPr bwMode="auto">
          <a:xfrm>
            <a:off x="1187450" y="3716338"/>
            <a:ext cx="3529013" cy="288925"/>
          </a:xfrm>
          <a:prstGeom prst="rightArrow">
            <a:avLst>
              <a:gd name="adj1" fmla="val 50000"/>
              <a:gd name="adj2" fmla="val 49875"/>
            </a:avLst>
          </a:prstGeom>
          <a:solidFill>
            <a:srgbClr val="FFFF0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15" name="Group 33"/>
          <p:cNvGrpSpPr>
            <a:grpSpLocks/>
          </p:cNvGrpSpPr>
          <p:nvPr/>
        </p:nvGrpSpPr>
        <p:grpSpPr bwMode="auto">
          <a:xfrm>
            <a:off x="1042988" y="2636838"/>
            <a:ext cx="3313112" cy="1368425"/>
            <a:chOff x="1043608" y="2636912"/>
            <a:chExt cx="3312369" cy="1368151"/>
          </a:xfrm>
        </p:grpSpPr>
        <p:sp>
          <p:nvSpPr>
            <p:cNvPr id="37934" name="Right Arrow 18"/>
            <p:cNvSpPr>
              <a:spLocks noChangeArrowheads="1"/>
            </p:cNvSpPr>
            <p:nvPr/>
          </p:nvSpPr>
          <p:spPr bwMode="auto">
            <a:xfrm rot="10800000">
              <a:off x="1043608" y="2636912"/>
              <a:ext cx="3312368" cy="288032"/>
            </a:xfrm>
            <a:prstGeom prst="rightArrow">
              <a:avLst>
                <a:gd name="adj1" fmla="val 50000"/>
                <a:gd name="adj2" fmla="val 49993"/>
              </a:avLst>
            </a:prstGeom>
            <a:solidFill>
              <a:srgbClr val="FFFF0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7935" name="Right Arrow 20"/>
            <p:cNvSpPr>
              <a:spLocks noChangeArrowheads="1"/>
            </p:cNvSpPr>
            <p:nvPr/>
          </p:nvSpPr>
          <p:spPr bwMode="auto">
            <a:xfrm rot="10800000">
              <a:off x="1043609" y="3717031"/>
              <a:ext cx="3312368" cy="288032"/>
            </a:xfrm>
            <a:prstGeom prst="rightArrow">
              <a:avLst>
                <a:gd name="adj1" fmla="val 50000"/>
                <a:gd name="adj2" fmla="val 49993"/>
              </a:avLst>
            </a:prstGeom>
            <a:solidFill>
              <a:srgbClr val="FFFF0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sp>
        <p:nvSpPr>
          <p:cNvPr id="29" name="Down Arrow 28"/>
          <p:cNvSpPr>
            <a:spLocks noChangeArrowheads="1"/>
          </p:cNvSpPr>
          <p:nvPr/>
        </p:nvSpPr>
        <p:spPr bwMode="auto">
          <a:xfrm>
            <a:off x="717550" y="3128963"/>
            <a:ext cx="215900" cy="431800"/>
          </a:xfrm>
          <a:prstGeom prst="downArrow">
            <a:avLst>
              <a:gd name="adj1" fmla="val 50000"/>
              <a:gd name="adj2" fmla="val 50000"/>
            </a:avLst>
          </a:prstGeom>
          <a:solidFill>
            <a:srgbClr val="92D05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0" name="Down Arrow 29"/>
          <p:cNvSpPr>
            <a:spLocks noChangeArrowheads="1"/>
          </p:cNvSpPr>
          <p:nvPr/>
        </p:nvSpPr>
        <p:spPr bwMode="auto">
          <a:xfrm>
            <a:off x="4906963" y="3141663"/>
            <a:ext cx="215900" cy="431800"/>
          </a:xfrm>
          <a:prstGeom prst="downArrow">
            <a:avLst>
              <a:gd name="adj1" fmla="val 50000"/>
              <a:gd name="adj2" fmla="val 50000"/>
            </a:avLst>
          </a:prstGeom>
          <a:solidFill>
            <a:srgbClr val="92D05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16" name="Group 34"/>
          <p:cNvGrpSpPr>
            <a:grpSpLocks/>
          </p:cNvGrpSpPr>
          <p:nvPr/>
        </p:nvGrpSpPr>
        <p:grpSpPr bwMode="auto">
          <a:xfrm>
            <a:off x="722313" y="2924175"/>
            <a:ext cx="4400550" cy="446088"/>
            <a:chOff x="721668" y="2924944"/>
            <a:chExt cx="4400996" cy="444748"/>
          </a:xfrm>
        </p:grpSpPr>
        <p:sp>
          <p:nvSpPr>
            <p:cNvPr id="37932" name="Down Arrow 31"/>
            <p:cNvSpPr>
              <a:spLocks noChangeArrowheads="1"/>
            </p:cNvSpPr>
            <p:nvPr/>
          </p:nvSpPr>
          <p:spPr bwMode="auto">
            <a:xfrm rot="10800000">
              <a:off x="721668" y="2937644"/>
              <a:ext cx="216024" cy="432048"/>
            </a:xfrm>
            <a:prstGeom prst="downArrow">
              <a:avLst>
                <a:gd name="adj1" fmla="val 50000"/>
                <a:gd name="adj2" fmla="val 50000"/>
              </a:avLst>
            </a:prstGeom>
            <a:solidFill>
              <a:srgbClr val="92D05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7933" name="Down Arrow 32"/>
            <p:cNvSpPr>
              <a:spLocks noChangeArrowheads="1"/>
            </p:cNvSpPr>
            <p:nvPr/>
          </p:nvSpPr>
          <p:spPr bwMode="auto">
            <a:xfrm rot="10800000">
              <a:off x="4906640" y="2924944"/>
              <a:ext cx="216024" cy="432048"/>
            </a:xfrm>
            <a:prstGeom prst="downArrow">
              <a:avLst>
                <a:gd name="adj1" fmla="val 50000"/>
                <a:gd name="adj2" fmla="val 50000"/>
              </a:avLst>
            </a:prstGeom>
            <a:solidFill>
              <a:srgbClr val="92D050"/>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sp>
        <p:nvSpPr>
          <p:cNvPr id="5" name="Rectangle 4"/>
          <p:cNvSpPr/>
          <p:nvPr/>
        </p:nvSpPr>
        <p:spPr>
          <a:xfrm>
            <a:off x="344584" y="332656"/>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1.16</a:t>
            </a:r>
            <a:endParaRPr lang="en-GB" sz="2800" dirty="0">
              <a:solidFill>
                <a:srgbClr val="000000"/>
              </a:solidFill>
            </a:endParaRPr>
          </a:p>
        </p:txBody>
      </p:sp>
    </p:spTree>
    <p:extLst>
      <p:ext uri="{BB962C8B-B14F-4D97-AF65-F5344CB8AC3E}">
        <p14:creationId xmlns:p14="http://schemas.microsoft.com/office/powerpoint/2010/main" val="14446435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500"/>
                                        <p:tgtEl>
                                          <p:spTgt spid="2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dissolve">
                                      <p:cBhvr>
                                        <p:cTn id="16" dur="500"/>
                                        <p:tgtEl>
                                          <p:spTgt spid="2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dissolve">
                                      <p:cBhvr>
                                        <p:cTn id="21" dur="500"/>
                                        <p:tgtEl>
                                          <p:spTgt spid="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dissolve">
                                      <p:cBhvr>
                                        <p:cTn id="26" dur="500"/>
                                        <p:tgtEl>
                                          <p:spTgt spid="3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dissolve">
                                      <p:cBhvr>
                                        <p:cTn id="31" dur="500"/>
                                        <p:tgtEl>
                                          <p:spTgt spid="1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dissolv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9" grpId="0" animBg="1"/>
      <p:bldP spid="3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31838" y="2979738"/>
          <a:ext cx="6096000" cy="741362"/>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370681">
                <a:tc>
                  <a:txBody>
                    <a:bodyPr/>
                    <a:lstStyle/>
                    <a:p>
                      <a:pPr algn="ctr"/>
                      <a:r>
                        <a:rPr lang="en-GB" sz="1800" b="1" dirty="0" smtClean="0">
                          <a:solidFill>
                            <a:srgbClr val="00628C"/>
                          </a:solidFill>
                        </a:rPr>
                        <a:t>2</a:t>
                      </a:r>
                      <a:endParaRPr lang="en-GB" sz="1800" b="1" dirty="0">
                        <a:solidFill>
                          <a:srgbClr val="00628C"/>
                        </a:solidFill>
                      </a:endParaRPr>
                    </a:p>
                  </a:txBody>
                  <a:tcPr marT="45700" marB="45700"/>
                </a:tc>
                <a:tc>
                  <a:txBody>
                    <a:bodyPr/>
                    <a:lstStyle/>
                    <a:p>
                      <a:pPr algn="ctr"/>
                      <a:r>
                        <a:rPr lang="en-GB" sz="1800" b="1" dirty="0" smtClean="0">
                          <a:solidFill>
                            <a:srgbClr val="00628C"/>
                          </a:solidFill>
                        </a:rPr>
                        <a:t>4</a:t>
                      </a:r>
                      <a:endParaRPr lang="en-GB" sz="1800" b="1" dirty="0">
                        <a:solidFill>
                          <a:srgbClr val="00628C"/>
                        </a:solidFill>
                      </a:endParaRPr>
                    </a:p>
                  </a:txBody>
                  <a:tcPr marT="45700" marB="45700"/>
                </a:tc>
                <a:tc>
                  <a:txBody>
                    <a:bodyPr/>
                    <a:lstStyle/>
                    <a:p>
                      <a:pPr algn="ctr"/>
                      <a:r>
                        <a:rPr lang="en-GB" sz="1800" b="1" dirty="0" smtClean="0">
                          <a:solidFill>
                            <a:srgbClr val="00628C"/>
                          </a:solidFill>
                        </a:rPr>
                        <a:t>6</a:t>
                      </a:r>
                      <a:endParaRPr lang="en-GB" sz="1800" b="1" dirty="0">
                        <a:solidFill>
                          <a:srgbClr val="00628C"/>
                        </a:solidFill>
                      </a:endParaRPr>
                    </a:p>
                  </a:txBody>
                  <a:tcPr marT="45700" marB="45700"/>
                </a:tc>
                <a:tc>
                  <a:txBody>
                    <a:bodyPr/>
                    <a:lstStyle/>
                    <a:p>
                      <a:pPr algn="ctr"/>
                      <a:r>
                        <a:rPr lang="en-GB" sz="1800" b="1" dirty="0" smtClean="0">
                          <a:solidFill>
                            <a:srgbClr val="00628C"/>
                          </a:solidFill>
                        </a:rPr>
                        <a:t>8</a:t>
                      </a:r>
                      <a:endParaRPr lang="en-GB" sz="1800" b="1" dirty="0">
                        <a:solidFill>
                          <a:srgbClr val="00628C"/>
                        </a:solidFill>
                      </a:endParaRPr>
                    </a:p>
                  </a:txBody>
                  <a:tcPr marT="45700" marB="45700"/>
                </a:tc>
                <a:tc>
                  <a:txBody>
                    <a:bodyPr/>
                    <a:lstStyle/>
                    <a:p>
                      <a:pPr algn="ctr"/>
                      <a:r>
                        <a:rPr lang="en-GB" sz="1800" b="1" dirty="0" smtClean="0">
                          <a:solidFill>
                            <a:srgbClr val="00628C"/>
                          </a:solidFill>
                        </a:rPr>
                        <a:t>10</a:t>
                      </a:r>
                      <a:endParaRPr lang="en-GB" sz="1800" b="1" dirty="0">
                        <a:solidFill>
                          <a:srgbClr val="00628C"/>
                        </a:solidFill>
                      </a:endParaRPr>
                    </a:p>
                  </a:txBody>
                  <a:tcPr marT="45700" marB="45700"/>
                </a:tc>
                <a:tc>
                  <a:txBody>
                    <a:bodyPr/>
                    <a:lstStyle/>
                    <a:p>
                      <a:pPr algn="ctr"/>
                      <a:r>
                        <a:rPr lang="en-GB" sz="1800" b="1" dirty="0" smtClean="0">
                          <a:solidFill>
                            <a:srgbClr val="00628C"/>
                          </a:solidFill>
                        </a:rPr>
                        <a:t>12</a:t>
                      </a:r>
                      <a:endParaRPr lang="en-GB" sz="1800" b="1" dirty="0">
                        <a:solidFill>
                          <a:srgbClr val="00628C"/>
                        </a:solidFill>
                      </a:endParaRPr>
                    </a:p>
                  </a:txBody>
                  <a:tcPr marT="45700" marB="45700"/>
                </a:tc>
                <a:tc>
                  <a:txBody>
                    <a:bodyPr/>
                    <a:lstStyle/>
                    <a:p>
                      <a:pPr algn="ctr"/>
                      <a:r>
                        <a:rPr lang="en-GB" sz="1800" b="1" dirty="0" smtClean="0">
                          <a:solidFill>
                            <a:srgbClr val="00628C"/>
                          </a:solidFill>
                        </a:rPr>
                        <a:t>14</a:t>
                      </a:r>
                      <a:endParaRPr lang="en-GB" sz="1800" b="1" dirty="0">
                        <a:solidFill>
                          <a:srgbClr val="00628C"/>
                        </a:solidFill>
                      </a:endParaRPr>
                    </a:p>
                  </a:txBody>
                  <a:tcPr marT="45700" marB="45700"/>
                </a:tc>
                <a:tc>
                  <a:txBody>
                    <a:bodyPr/>
                    <a:lstStyle/>
                    <a:p>
                      <a:pPr algn="ctr"/>
                      <a:r>
                        <a:rPr lang="en-GB" sz="1800" b="1" dirty="0" smtClean="0">
                          <a:solidFill>
                            <a:srgbClr val="00628C"/>
                          </a:solidFill>
                        </a:rPr>
                        <a:t>16</a:t>
                      </a:r>
                      <a:endParaRPr lang="en-GB" sz="1800" b="1" dirty="0">
                        <a:solidFill>
                          <a:srgbClr val="00628C"/>
                        </a:solidFill>
                      </a:endParaRPr>
                    </a:p>
                  </a:txBody>
                  <a:tcPr marT="45700" marB="45700"/>
                </a:tc>
              </a:tr>
              <a:tr h="370681">
                <a:tc>
                  <a:txBody>
                    <a:bodyPr/>
                    <a:lstStyle/>
                    <a:p>
                      <a:pPr algn="ctr"/>
                      <a:r>
                        <a:rPr lang="en-GB" sz="1800" b="1" dirty="0" smtClean="0">
                          <a:solidFill>
                            <a:srgbClr val="00628C"/>
                          </a:solidFill>
                        </a:rPr>
                        <a:t>3</a:t>
                      </a:r>
                      <a:endParaRPr lang="en-GB" sz="1800" b="1" dirty="0">
                        <a:solidFill>
                          <a:srgbClr val="00628C"/>
                        </a:solidFill>
                      </a:endParaRPr>
                    </a:p>
                  </a:txBody>
                  <a:tcPr marT="45700" marB="45700"/>
                </a:tc>
                <a:tc>
                  <a:txBody>
                    <a:bodyPr/>
                    <a:lstStyle/>
                    <a:p>
                      <a:pPr algn="ctr"/>
                      <a:r>
                        <a:rPr lang="en-GB" sz="1800" b="1" dirty="0" smtClean="0">
                          <a:solidFill>
                            <a:srgbClr val="00628C"/>
                          </a:solidFill>
                        </a:rPr>
                        <a:t>6</a:t>
                      </a:r>
                      <a:endParaRPr lang="en-GB" sz="1800" b="1" dirty="0">
                        <a:solidFill>
                          <a:srgbClr val="00628C"/>
                        </a:solidFill>
                      </a:endParaRPr>
                    </a:p>
                  </a:txBody>
                  <a:tcPr marT="45700" marB="45700"/>
                </a:tc>
                <a:tc>
                  <a:txBody>
                    <a:bodyPr/>
                    <a:lstStyle/>
                    <a:p>
                      <a:pPr algn="ctr"/>
                      <a:r>
                        <a:rPr lang="en-GB" sz="1800" b="1" dirty="0" smtClean="0">
                          <a:solidFill>
                            <a:srgbClr val="00628C"/>
                          </a:solidFill>
                        </a:rPr>
                        <a:t>9</a:t>
                      </a:r>
                      <a:endParaRPr lang="en-GB" sz="1800" b="1" dirty="0">
                        <a:solidFill>
                          <a:srgbClr val="00628C"/>
                        </a:solidFill>
                      </a:endParaRPr>
                    </a:p>
                  </a:txBody>
                  <a:tcPr marT="45700" marB="45700"/>
                </a:tc>
                <a:tc>
                  <a:txBody>
                    <a:bodyPr/>
                    <a:lstStyle/>
                    <a:p>
                      <a:pPr algn="ctr"/>
                      <a:r>
                        <a:rPr lang="en-GB" sz="1800" b="1" dirty="0" smtClean="0">
                          <a:solidFill>
                            <a:srgbClr val="00628C"/>
                          </a:solidFill>
                        </a:rPr>
                        <a:t>12</a:t>
                      </a:r>
                      <a:endParaRPr lang="en-GB" sz="1800" b="1" dirty="0">
                        <a:solidFill>
                          <a:srgbClr val="00628C"/>
                        </a:solidFill>
                      </a:endParaRPr>
                    </a:p>
                  </a:txBody>
                  <a:tcPr marT="45700" marB="45700"/>
                </a:tc>
                <a:tc>
                  <a:txBody>
                    <a:bodyPr/>
                    <a:lstStyle/>
                    <a:p>
                      <a:pPr algn="ctr"/>
                      <a:r>
                        <a:rPr lang="en-GB" sz="1800" b="1" dirty="0" smtClean="0">
                          <a:solidFill>
                            <a:srgbClr val="00628C"/>
                          </a:solidFill>
                        </a:rPr>
                        <a:t>15</a:t>
                      </a:r>
                      <a:endParaRPr lang="en-GB" sz="1800" b="1" dirty="0">
                        <a:solidFill>
                          <a:srgbClr val="00628C"/>
                        </a:solidFill>
                      </a:endParaRPr>
                    </a:p>
                  </a:txBody>
                  <a:tcPr marT="45700" marB="45700"/>
                </a:tc>
                <a:tc>
                  <a:txBody>
                    <a:bodyPr/>
                    <a:lstStyle/>
                    <a:p>
                      <a:pPr algn="ctr"/>
                      <a:r>
                        <a:rPr lang="en-GB" sz="1800" b="1" dirty="0" smtClean="0">
                          <a:solidFill>
                            <a:srgbClr val="00628C"/>
                          </a:solidFill>
                        </a:rPr>
                        <a:t>18</a:t>
                      </a:r>
                      <a:endParaRPr lang="en-GB" sz="1800" b="1" dirty="0">
                        <a:solidFill>
                          <a:srgbClr val="00628C"/>
                        </a:solidFill>
                      </a:endParaRPr>
                    </a:p>
                  </a:txBody>
                  <a:tcPr marT="45700" marB="45700"/>
                </a:tc>
                <a:tc>
                  <a:txBody>
                    <a:bodyPr/>
                    <a:lstStyle/>
                    <a:p>
                      <a:pPr algn="ctr"/>
                      <a:r>
                        <a:rPr lang="en-GB" sz="1800" b="1" dirty="0" smtClean="0">
                          <a:solidFill>
                            <a:srgbClr val="00628C"/>
                          </a:solidFill>
                        </a:rPr>
                        <a:t>21</a:t>
                      </a:r>
                      <a:endParaRPr lang="en-GB" sz="1800" b="1" dirty="0">
                        <a:solidFill>
                          <a:srgbClr val="00628C"/>
                        </a:solidFill>
                      </a:endParaRPr>
                    </a:p>
                  </a:txBody>
                  <a:tcPr marT="45700" marB="45700"/>
                </a:tc>
                <a:tc>
                  <a:txBody>
                    <a:bodyPr/>
                    <a:lstStyle/>
                    <a:p>
                      <a:pPr algn="ctr"/>
                      <a:r>
                        <a:rPr lang="en-GB" sz="1800" b="1" dirty="0" smtClean="0">
                          <a:solidFill>
                            <a:srgbClr val="00628C"/>
                          </a:solidFill>
                        </a:rPr>
                        <a:t>24</a:t>
                      </a:r>
                      <a:endParaRPr lang="en-GB" sz="1800" b="1" dirty="0">
                        <a:solidFill>
                          <a:srgbClr val="00628C"/>
                        </a:solidFill>
                      </a:endParaRPr>
                    </a:p>
                  </a:txBody>
                  <a:tcPr marT="45700" marB="45700"/>
                </a:tc>
              </a:tr>
            </a:tbl>
          </a:graphicData>
        </a:graphic>
      </p:graphicFrame>
      <p:sp>
        <p:nvSpPr>
          <p:cNvPr id="5" name="TextBox 4"/>
          <p:cNvSpPr txBox="1">
            <a:spLocks noChangeArrowheads="1"/>
          </p:cNvSpPr>
          <p:nvPr/>
        </p:nvSpPr>
        <p:spPr bwMode="auto">
          <a:xfrm>
            <a:off x="611188" y="4059238"/>
            <a:ext cx="7416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800">
                <a:solidFill>
                  <a:srgbClr val="DB31D3"/>
                </a:solidFill>
              </a:rPr>
              <a:t>If 2 articles cost £3, how much will 8 articles cost?</a:t>
            </a:r>
          </a:p>
        </p:txBody>
      </p:sp>
      <p:grpSp>
        <p:nvGrpSpPr>
          <p:cNvPr id="2" name="Group 7"/>
          <p:cNvGrpSpPr>
            <a:grpSpLocks/>
          </p:cNvGrpSpPr>
          <p:nvPr/>
        </p:nvGrpSpPr>
        <p:grpSpPr bwMode="auto">
          <a:xfrm>
            <a:off x="968375" y="3022600"/>
            <a:ext cx="287338" cy="649288"/>
            <a:chOff x="1475656" y="4149080"/>
            <a:chExt cx="288032" cy="648072"/>
          </a:xfrm>
        </p:grpSpPr>
        <p:sp>
          <p:nvSpPr>
            <p:cNvPr id="38957" name="Oval 5"/>
            <p:cNvSpPr>
              <a:spLocks noChangeArrowheads="1"/>
            </p:cNvSpPr>
            <p:nvPr/>
          </p:nvSpPr>
          <p:spPr bwMode="auto">
            <a:xfrm>
              <a:off x="1475656" y="414908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8958" name="Oval 6"/>
            <p:cNvSpPr>
              <a:spLocks noChangeArrowheads="1"/>
            </p:cNvSpPr>
            <p:nvPr/>
          </p:nvSpPr>
          <p:spPr bwMode="auto">
            <a:xfrm>
              <a:off x="1475656" y="450912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3" name="Group 14"/>
          <p:cNvGrpSpPr>
            <a:grpSpLocks/>
          </p:cNvGrpSpPr>
          <p:nvPr/>
        </p:nvGrpSpPr>
        <p:grpSpPr bwMode="auto">
          <a:xfrm>
            <a:off x="3252788" y="3022600"/>
            <a:ext cx="287337" cy="720725"/>
            <a:chOff x="3779912" y="4149080"/>
            <a:chExt cx="288032" cy="720080"/>
          </a:xfrm>
        </p:grpSpPr>
        <p:sp>
          <p:nvSpPr>
            <p:cNvPr id="38953" name="Oval 9"/>
            <p:cNvSpPr>
              <a:spLocks noChangeArrowheads="1"/>
            </p:cNvSpPr>
            <p:nvPr/>
          </p:nvSpPr>
          <p:spPr bwMode="auto">
            <a:xfrm>
              <a:off x="3779912" y="414908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38954" name="Group 12"/>
            <p:cNvGrpSpPr>
              <a:grpSpLocks/>
            </p:cNvGrpSpPr>
            <p:nvPr/>
          </p:nvGrpSpPr>
          <p:grpSpPr bwMode="auto">
            <a:xfrm>
              <a:off x="3779912" y="4499828"/>
              <a:ext cx="288032" cy="369332"/>
              <a:chOff x="3419872" y="5445224"/>
              <a:chExt cx="288032" cy="369332"/>
            </a:xfrm>
          </p:grpSpPr>
          <p:sp>
            <p:nvSpPr>
              <p:cNvPr id="38955" name="TextBox 11"/>
              <p:cNvSpPr txBox="1">
                <a:spLocks noChangeArrowheads="1"/>
              </p:cNvSpPr>
              <p:nvPr/>
            </p:nvSpPr>
            <p:spPr bwMode="auto">
              <a:xfrm>
                <a:off x="3419872" y="5445224"/>
                <a:ext cx="28803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b="1">
                    <a:solidFill>
                      <a:srgbClr val="00628C"/>
                    </a:solidFill>
                  </a:rPr>
                  <a:t>?</a:t>
                </a:r>
              </a:p>
            </p:txBody>
          </p:sp>
          <p:sp>
            <p:nvSpPr>
              <p:cNvPr id="38956" name="Oval 10"/>
              <p:cNvSpPr>
                <a:spLocks noChangeArrowheads="1"/>
              </p:cNvSpPr>
              <p:nvPr/>
            </p:nvSpPr>
            <p:spPr bwMode="auto">
              <a:xfrm>
                <a:off x="3419872" y="5482802"/>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sp>
        <p:nvSpPr>
          <p:cNvPr id="38946" name="Title 1"/>
          <p:cNvSpPr>
            <a:spLocks noGrp="1"/>
          </p:cNvSpPr>
          <p:nvPr>
            <p:ph type="title"/>
          </p:nvPr>
        </p:nvSpPr>
        <p:spPr>
          <a:xfrm>
            <a:off x="250825" y="589558"/>
            <a:ext cx="6978650" cy="1111250"/>
          </a:xfrm>
        </p:spPr>
        <p:txBody>
          <a:bodyPr/>
          <a:lstStyle/>
          <a:p>
            <a:r>
              <a:rPr lang="en-GB" altLang="en-US" dirty="0" smtClean="0"/>
              <a:t>Putting in context and posing questions</a:t>
            </a:r>
          </a:p>
        </p:txBody>
      </p:sp>
      <p:sp>
        <p:nvSpPr>
          <p:cNvPr id="23" name="TextBox 22"/>
          <p:cNvSpPr txBox="1">
            <a:spLocks noChangeArrowheads="1"/>
          </p:cNvSpPr>
          <p:nvPr/>
        </p:nvSpPr>
        <p:spPr bwMode="auto">
          <a:xfrm>
            <a:off x="633413" y="5138738"/>
            <a:ext cx="7993062"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800">
                <a:solidFill>
                  <a:srgbClr val="FF0000"/>
                </a:solidFill>
              </a:rPr>
              <a:t>If you need 3 eggs to make a dish for 2 people, how many eggs will you need for 10 people?</a:t>
            </a:r>
          </a:p>
        </p:txBody>
      </p:sp>
      <p:grpSp>
        <p:nvGrpSpPr>
          <p:cNvPr id="6" name="Group 5"/>
          <p:cNvGrpSpPr>
            <a:grpSpLocks/>
          </p:cNvGrpSpPr>
          <p:nvPr/>
        </p:nvGrpSpPr>
        <p:grpSpPr bwMode="auto">
          <a:xfrm>
            <a:off x="3995738" y="2979738"/>
            <a:ext cx="333375" cy="844550"/>
            <a:chOff x="3995936" y="1988840"/>
            <a:chExt cx="333710" cy="845272"/>
          </a:xfrm>
        </p:grpSpPr>
        <p:sp>
          <p:nvSpPr>
            <p:cNvPr id="38950" name="Oval 9"/>
            <p:cNvSpPr>
              <a:spLocks noChangeArrowheads="1"/>
            </p:cNvSpPr>
            <p:nvPr/>
          </p:nvSpPr>
          <p:spPr bwMode="auto">
            <a:xfrm>
              <a:off x="3995936" y="1988840"/>
              <a:ext cx="333710" cy="332328"/>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8951" name="TextBox 11"/>
            <p:cNvSpPr txBox="1">
              <a:spLocks noChangeArrowheads="1"/>
            </p:cNvSpPr>
            <p:nvPr/>
          </p:nvSpPr>
          <p:spPr bwMode="auto">
            <a:xfrm>
              <a:off x="3995936" y="2407981"/>
              <a:ext cx="333710" cy="4261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b="1">
                  <a:solidFill>
                    <a:srgbClr val="00628C"/>
                  </a:solidFill>
                </a:rPr>
                <a:t>?</a:t>
              </a:r>
            </a:p>
          </p:txBody>
        </p:sp>
        <p:sp>
          <p:nvSpPr>
            <p:cNvPr id="38952" name="Oval 10"/>
            <p:cNvSpPr>
              <a:spLocks noChangeArrowheads="1"/>
            </p:cNvSpPr>
            <p:nvPr/>
          </p:nvSpPr>
          <p:spPr bwMode="auto">
            <a:xfrm>
              <a:off x="3995936" y="2420888"/>
              <a:ext cx="333710" cy="332328"/>
            </a:xfrm>
            <a:prstGeom prst="ellipse">
              <a:avLst/>
            </a:prstGeom>
            <a:noFill/>
            <a:ln w="254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sp>
        <p:nvSpPr>
          <p:cNvPr id="7" name="Rectangle 6"/>
          <p:cNvSpPr/>
          <p:nvPr/>
        </p:nvSpPr>
        <p:spPr>
          <a:xfrm>
            <a:off x="433388" y="1773238"/>
            <a:ext cx="8193087" cy="708025"/>
          </a:xfrm>
          <a:prstGeom prst="rect">
            <a:avLst/>
          </a:prstGeom>
        </p:spPr>
        <p:txBody>
          <a:bodyPr>
            <a:spAutoFit/>
          </a:bodyPr>
          <a:lstStyle/>
          <a:p>
            <a:pPr eaLnBrk="0" fontAlgn="base" hangingPunct="0">
              <a:spcBef>
                <a:spcPct val="0"/>
              </a:spcBef>
              <a:spcAft>
                <a:spcPct val="0"/>
              </a:spcAft>
              <a:buFont typeface="Arial" pitchFamily="34" charset="0"/>
              <a:buNone/>
              <a:defRPr/>
            </a:pPr>
            <a:r>
              <a:rPr lang="en-GB" altLang="en-US" sz="2000" b="1" kern="0" dirty="0">
                <a:solidFill>
                  <a:srgbClr val="00628C"/>
                </a:solidFill>
              </a:rPr>
              <a:t>Can you suggest a context for the table below and a related question? </a:t>
            </a:r>
          </a:p>
        </p:txBody>
      </p:sp>
      <p:sp>
        <p:nvSpPr>
          <p:cNvPr id="19" name="Rectangle 18"/>
          <p:cNvSpPr/>
          <p:nvPr/>
        </p:nvSpPr>
        <p:spPr>
          <a:xfrm>
            <a:off x="251520" y="260648"/>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1.17</a:t>
            </a:r>
            <a:endParaRPr lang="en-GB" sz="2800" dirty="0">
              <a:solidFill>
                <a:srgbClr val="000000"/>
              </a:solidFill>
            </a:endParaRPr>
          </a:p>
        </p:txBody>
      </p:sp>
    </p:spTree>
    <p:extLst>
      <p:ext uri="{BB962C8B-B14F-4D97-AF65-F5344CB8AC3E}">
        <p14:creationId xmlns:p14="http://schemas.microsoft.com/office/powerpoint/2010/main" val="40901855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dissolve">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395288" y="1893888"/>
          <a:ext cx="6096000" cy="742950"/>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371475">
                <a:tc>
                  <a:txBody>
                    <a:bodyPr/>
                    <a:lstStyle/>
                    <a:p>
                      <a:pPr algn="ctr"/>
                      <a:r>
                        <a:rPr lang="en-GB" sz="1800" b="1" dirty="0" smtClean="0">
                          <a:solidFill>
                            <a:srgbClr val="00628C"/>
                          </a:solidFill>
                        </a:rPr>
                        <a:t>2</a:t>
                      </a:r>
                      <a:endParaRPr lang="en-GB" sz="1800" b="1" dirty="0">
                        <a:solidFill>
                          <a:srgbClr val="00628C"/>
                        </a:solidFill>
                      </a:endParaRPr>
                    </a:p>
                  </a:txBody>
                  <a:tcPr marT="45798" marB="45798"/>
                </a:tc>
                <a:tc>
                  <a:txBody>
                    <a:bodyPr/>
                    <a:lstStyle/>
                    <a:p>
                      <a:pPr algn="ctr"/>
                      <a:r>
                        <a:rPr lang="en-GB" sz="1800" b="1" dirty="0" smtClean="0">
                          <a:solidFill>
                            <a:srgbClr val="00628C"/>
                          </a:solidFill>
                        </a:rPr>
                        <a:t>4</a:t>
                      </a:r>
                      <a:endParaRPr lang="en-GB" sz="1800" b="1" dirty="0">
                        <a:solidFill>
                          <a:srgbClr val="00628C"/>
                        </a:solidFill>
                      </a:endParaRPr>
                    </a:p>
                  </a:txBody>
                  <a:tcPr marT="45798" marB="45798"/>
                </a:tc>
                <a:tc>
                  <a:txBody>
                    <a:bodyPr/>
                    <a:lstStyle/>
                    <a:p>
                      <a:pPr algn="ctr"/>
                      <a:r>
                        <a:rPr lang="en-GB" sz="1800" b="1" dirty="0" smtClean="0">
                          <a:solidFill>
                            <a:srgbClr val="00628C"/>
                          </a:solidFill>
                        </a:rPr>
                        <a:t>6</a:t>
                      </a:r>
                      <a:endParaRPr lang="en-GB" sz="1800" b="1" dirty="0">
                        <a:solidFill>
                          <a:srgbClr val="00628C"/>
                        </a:solidFill>
                      </a:endParaRPr>
                    </a:p>
                  </a:txBody>
                  <a:tcPr marT="45798" marB="45798"/>
                </a:tc>
                <a:tc>
                  <a:txBody>
                    <a:bodyPr/>
                    <a:lstStyle/>
                    <a:p>
                      <a:pPr algn="ctr"/>
                      <a:r>
                        <a:rPr lang="en-GB" sz="1800" b="1" dirty="0" smtClean="0">
                          <a:solidFill>
                            <a:srgbClr val="00628C"/>
                          </a:solidFill>
                        </a:rPr>
                        <a:t>8</a:t>
                      </a:r>
                      <a:endParaRPr lang="en-GB" sz="1800" b="1" dirty="0">
                        <a:solidFill>
                          <a:srgbClr val="00628C"/>
                        </a:solidFill>
                      </a:endParaRPr>
                    </a:p>
                  </a:txBody>
                  <a:tcPr marT="45798" marB="45798"/>
                </a:tc>
                <a:tc>
                  <a:txBody>
                    <a:bodyPr/>
                    <a:lstStyle/>
                    <a:p>
                      <a:pPr algn="ctr"/>
                      <a:r>
                        <a:rPr lang="en-GB" sz="1800" b="1" dirty="0" smtClean="0">
                          <a:solidFill>
                            <a:srgbClr val="00628C"/>
                          </a:solidFill>
                        </a:rPr>
                        <a:t>10</a:t>
                      </a:r>
                      <a:endParaRPr lang="en-GB" sz="1800" b="1" dirty="0">
                        <a:solidFill>
                          <a:srgbClr val="00628C"/>
                        </a:solidFill>
                      </a:endParaRPr>
                    </a:p>
                  </a:txBody>
                  <a:tcPr marT="45798" marB="45798"/>
                </a:tc>
                <a:tc>
                  <a:txBody>
                    <a:bodyPr/>
                    <a:lstStyle/>
                    <a:p>
                      <a:pPr algn="ctr"/>
                      <a:r>
                        <a:rPr lang="en-GB" sz="1800" b="1" dirty="0" smtClean="0">
                          <a:solidFill>
                            <a:srgbClr val="00628C"/>
                          </a:solidFill>
                        </a:rPr>
                        <a:t>12</a:t>
                      </a:r>
                      <a:endParaRPr lang="en-GB" sz="1800" b="1" dirty="0">
                        <a:solidFill>
                          <a:srgbClr val="00628C"/>
                        </a:solidFill>
                      </a:endParaRPr>
                    </a:p>
                  </a:txBody>
                  <a:tcPr marT="45798" marB="45798"/>
                </a:tc>
                <a:tc>
                  <a:txBody>
                    <a:bodyPr/>
                    <a:lstStyle/>
                    <a:p>
                      <a:pPr algn="ctr"/>
                      <a:r>
                        <a:rPr lang="en-GB" sz="1800" b="1" dirty="0" smtClean="0">
                          <a:solidFill>
                            <a:srgbClr val="00628C"/>
                          </a:solidFill>
                        </a:rPr>
                        <a:t>14</a:t>
                      </a:r>
                      <a:endParaRPr lang="en-GB" sz="1800" b="1" dirty="0">
                        <a:solidFill>
                          <a:srgbClr val="00628C"/>
                        </a:solidFill>
                      </a:endParaRPr>
                    </a:p>
                  </a:txBody>
                  <a:tcPr marT="45798" marB="45798"/>
                </a:tc>
                <a:tc>
                  <a:txBody>
                    <a:bodyPr/>
                    <a:lstStyle/>
                    <a:p>
                      <a:pPr algn="ctr"/>
                      <a:r>
                        <a:rPr lang="en-GB" sz="1800" b="1" dirty="0" smtClean="0">
                          <a:solidFill>
                            <a:srgbClr val="00628C"/>
                          </a:solidFill>
                        </a:rPr>
                        <a:t>16</a:t>
                      </a:r>
                      <a:endParaRPr lang="en-GB" sz="1800" b="1" dirty="0">
                        <a:solidFill>
                          <a:srgbClr val="00628C"/>
                        </a:solidFill>
                      </a:endParaRPr>
                    </a:p>
                  </a:txBody>
                  <a:tcPr marT="45798" marB="45798"/>
                </a:tc>
              </a:tr>
              <a:tr h="371475">
                <a:tc>
                  <a:txBody>
                    <a:bodyPr/>
                    <a:lstStyle/>
                    <a:p>
                      <a:pPr algn="ctr"/>
                      <a:r>
                        <a:rPr lang="en-GB" sz="1800" b="1" dirty="0" smtClean="0">
                          <a:solidFill>
                            <a:srgbClr val="00628C"/>
                          </a:solidFill>
                        </a:rPr>
                        <a:t>3</a:t>
                      </a:r>
                      <a:endParaRPr lang="en-GB" sz="1800" b="1" dirty="0">
                        <a:solidFill>
                          <a:srgbClr val="00628C"/>
                        </a:solidFill>
                      </a:endParaRPr>
                    </a:p>
                  </a:txBody>
                  <a:tcPr marT="45798" marB="45798"/>
                </a:tc>
                <a:tc>
                  <a:txBody>
                    <a:bodyPr/>
                    <a:lstStyle/>
                    <a:p>
                      <a:pPr algn="ctr"/>
                      <a:r>
                        <a:rPr lang="en-GB" sz="1800" b="1" dirty="0" smtClean="0">
                          <a:solidFill>
                            <a:srgbClr val="00628C"/>
                          </a:solidFill>
                        </a:rPr>
                        <a:t>6</a:t>
                      </a:r>
                      <a:endParaRPr lang="en-GB" sz="1800" b="1" dirty="0">
                        <a:solidFill>
                          <a:srgbClr val="00628C"/>
                        </a:solidFill>
                      </a:endParaRPr>
                    </a:p>
                  </a:txBody>
                  <a:tcPr marT="45798" marB="45798"/>
                </a:tc>
                <a:tc>
                  <a:txBody>
                    <a:bodyPr/>
                    <a:lstStyle/>
                    <a:p>
                      <a:pPr algn="ctr"/>
                      <a:r>
                        <a:rPr lang="en-GB" sz="1800" b="1" dirty="0" smtClean="0">
                          <a:solidFill>
                            <a:srgbClr val="00628C"/>
                          </a:solidFill>
                        </a:rPr>
                        <a:t>9</a:t>
                      </a:r>
                      <a:endParaRPr lang="en-GB" sz="1800" b="1" dirty="0">
                        <a:solidFill>
                          <a:srgbClr val="00628C"/>
                        </a:solidFill>
                      </a:endParaRPr>
                    </a:p>
                  </a:txBody>
                  <a:tcPr marT="45798" marB="45798"/>
                </a:tc>
                <a:tc>
                  <a:txBody>
                    <a:bodyPr/>
                    <a:lstStyle/>
                    <a:p>
                      <a:pPr algn="ctr"/>
                      <a:r>
                        <a:rPr lang="en-GB" sz="1800" b="1" dirty="0" smtClean="0">
                          <a:solidFill>
                            <a:srgbClr val="00628C"/>
                          </a:solidFill>
                        </a:rPr>
                        <a:t>12</a:t>
                      </a:r>
                      <a:endParaRPr lang="en-GB" sz="1800" b="1" dirty="0">
                        <a:solidFill>
                          <a:srgbClr val="00628C"/>
                        </a:solidFill>
                      </a:endParaRPr>
                    </a:p>
                  </a:txBody>
                  <a:tcPr marT="45798" marB="45798"/>
                </a:tc>
                <a:tc>
                  <a:txBody>
                    <a:bodyPr/>
                    <a:lstStyle/>
                    <a:p>
                      <a:pPr algn="ctr"/>
                      <a:r>
                        <a:rPr lang="en-GB" sz="1800" b="1" dirty="0" smtClean="0">
                          <a:solidFill>
                            <a:srgbClr val="00628C"/>
                          </a:solidFill>
                        </a:rPr>
                        <a:t>15</a:t>
                      </a:r>
                      <a:endParaRPr lang="en-GB" sz="1800" b="1" dirty="0">
                        <a:solidFill>
                          <a:srgbClr val="00628C"/>
                        </a:solidFill>
                      </a:endParaRPr>
                    </a:p>
                  </a:txBody>
                  <a:tcPr marT="45798" marB="45798"/>
                </a:tc>
                <a:tc>
                  <a:txBody>
                    <a:bodyPr/>
                    <a:lstStyle/>
                    <a:p>
                      <a:pPr algn="ctr"/>
                      <a:r>
                        <a:rPr lang="en-GB" sz="1800" b="1" dirty="0" smtClean="0">
                          <a:solidFill>
                            <a:srgbClr val="00628C"/>
                          </a:solidFill>
                        </a:rPr>
                        <a:t>18</a:t>
                      </a:r>
                      <a:endParaRPr lang="en-GB" sz="1800" b="1" dirty="0">
                        <a:solidFill>
                          <a:srgbClr val="00628C"/>
                        </a:solidFill>
                      </a:endParaRPr>
                    </a:p>
                  </a:txBody>
                  <a:tcPr marT="45798" marB="45798"/>
                </a:tc>
                <a:tc>
                  <a:txBody>
                    <a:bodyPr/>
                    <a:lstStyle/>
                    <a:p>
                      <a:pPr algn="ctr"/>
                      <a:r>
                        <a:rPr lang="en-GB" sz="1800" b="1" dirty="0" smtClean="0">
                          <a:solidFill>
                            <a:srgbClr val="00628C"/>
                          </a:solidFill>
                        </a:rPr>
                        <a:t>21</a:t>
                      </a:r>
                      <a:endParaRPr lang="en-GB" sz="1800" b="1" dirty="0">
                        <a:solidFill>
                          <a:srgbClr val="00628C"/>
                        </a:solidFill>
                      </a:endParaRPr>
                    </a:p>
                  </a:txBody>
                  <a:tcPr marT="45798" marB="45798"/>
                </a:tc>
                <a:tc>
                  <a:txBody>
                    <a:bodyPr/>
                    <a:lstStyle/>
                    <a:p>
                      <a:pPr algn="ctr"/>
                      <a:r>
                        <a:rPr lang="en-GB" sz="1800" b="1" dirty="0" smtClean="0">
                          <a:solidFill>
                            <a:srgbClr val="00628C"/>
                          </a:solidFill>
                        </a:rPr>
                        <a:t>24</a:t>
                      </a:r>
                      <a:endParaRPr lang="en-GB" sz="1800" b="1" dirty="0">
                        <a:solidFill>
                          <a:srgbClr val="00628C"/>
                        </a:solidFill>
                      </a:endParaRPr>
                    </a:p>
                  </a:txBody>
                  <a:tcPr marT="45798" marB="45798"/>
                </a:tc>
              </a:tr>
            </a:tbl>
          </a:graphicData>
        </a:graphic>
      </p:graphicFrame>
      <p:sp>
        <p:nvSpPr>
          <p:cNvPr id="5" name="TextBox 4"/>
          <p:cNvSpPr txBox="1">
            <a:spLocks noChangeArrowheads="1"/>
          </p:cNvSpPr>
          <p:nvPr/>
        </p:nvSpPr>
        <p:spPr bwMode="auto">
          <a:xfrm>
            <a:off x="395288" y="2781300"/>
            <a:ext cx="7416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If it takes 2 hours to walk 3 miles, how many miles will you walk in 6 hours?</a:t>
            </a:r>
          </a:p>
        </p:txBody>
      </p:sp>
      <p:grpSp>
        <p:nvGrpSpPr>
          <p:cNvPr id="39968" name="Group 13"/>
          <p:cNvGrpSpPr>
            <a:grpSpLocks/>
          </p:cNvGrpSpPr>
          <p:nvPr/>
        </p:nvGrpSpPr>
        <p:grpSpPr bwMode="auto">
          <a:xfrm>
            <a:off x="612775" y="1928813"/>
            <a:ext cx="287338" cy="647700"/>
            <a:chOff x="1475656" y="4149080"/>
            <a:chExt cx="288032" cy="648072"/>
          </a:xfrm>
        </p:grpSpPr>
        <p:sp>
          <p:nvSpPr>
            <p:cNvPr id="40032" name="Oval 14"/>
            <p:cNvSpPr>
              <a:spLocks noChangeArrowheads="1"/>
            </p:cNvSpPr>
            <p:nvPr/>
          </p:nvSpPr>
          <p:spPr bwMode="auto">
            <a:xfrm>
              <a:off x="1475656" y="414908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40033" name="Oval 15"/>
            <p:cNvSpPr>
              <a:spLocks noChangeArrowheads="1"/>
            </p:cNvSpPr>
            <p:nvPr/>
          </p:nvSpPr>
          <p:spPr bwMode="auto">
            <a:xfrm>
              <a:off x="1475656" y="450912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39969" name="Group 16"/>
          <p:cNvGrpSpPr>
            <a:grpSpLocks/>
          </p:cNvGrpSpPr>
          <p:nvPr/>
        </p:nvGrpSpPr>
        <p:grpSpPr bwMode="auto">
          <a:xfrm>
            <a:off x="2152650" y="1954213"/>
            <a:ext cx="288925" cy="669925"/>
            <a:chOff x="2555776" y="4136554"/>
            <a:chExt cx="288032" cy="669890"/>
          </a:xfrm>
        </p:grpSpPr>
        <p:sp>
          <p:nvSpPr>
            <p:cNvPr id="40028" name="Oval 17"/>
            <p:cNvSpPr>
              <a:spLocks noChangeArrowheads="1"/>
            </p:cNvSpPr>
            <p:nvPr/>
          </p:nvSpPr>
          <p:spPr bwMode="auto">
            <a:xfrm>
              <a:off x="2555776" y="4136554"/>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40029" name="Group 12"/>
            <p:cNvGrpSpPr>
              <a:grpSpLocks/>
            </p:cNvGrpSpPr>
            <p:nvPr/>
          </p:nvGrpSpPr>
          <p:grpSpPr bwMode="auto">
            <a:xfrm>
              <a:off x="2555776" y="4437112"/>
              <a:ext cx="288032" cy="369332"/>
              <a:chOff x="3419872" y="5445224"/>
              <a:chExt cx="288032" cy="369332"/>
            </a:xfrm>
          </p:grpSpPr>
          <p:sp>
            <p:nvSpPr>
              <p:cNvPr id="40030" name="TextBox 19"/>
              <p:cNvSpPr txBox="1">
                <a:spLocks noChangeArrowheads="1"/>
              </p:cNvSpPr>
              <p:nvPr/>
            </p:nvSpPr>
            <p:spPr bwMode="auto">
              <a:xfrm>
                <a:off x="3419872" y="5445224"/>
                <a:ext cx="28803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b="1">
                    <a:solidFill>
                      <a:srgbClr val="00628C"/>
                    </a:solidFill>
                  </a:rPr>
                  <a:t>?</a:t>
                </a:r>
              </a:p>
            </p:txBody>
          </p:sp>
          <p:sp>
            <p:nvSpPr>
              <p:cNvPr id="40031" name="Oval 20"/>
              <p:cNvSpPr>
                <a:spLocks noChangeArrowheads="1"/>
              </p:cNvSpPr>
              <p:nvPr/>
            </p:nvSpPr>
            <p:spPr bwMode="auto">
              <a:xfrm>
                <a:off x="3419872" y="5482802"/>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sp>
        <p:nvSpPr>
          <p:cNvPr id="22" name="Cloud Callout 21"/>
          <p:cNvSpPr>
            <a:spLocks noChangeArrowheads="1"/>
          </p:cNvSpPr>
          <p:nvPr/>
        </p:nvSpPr>
        <p:spPr bwMode="auto">
          <a:xfrm>
            <a:off x="6911975" y="3213100"/>
            <a:ext cx="2232025" cy="863600"/>
          </a:xfrm>
          <a:prstGeom prst="cloudCallout">
            <a:avLst>
              <a:gd name="adj1" fmla="val -69949"/>
              <a:gd name="adj2" fmla="val 43111"/>
            </a:avLst>
          </a:prstGeom>
          <a:solidFill>
            <a:schemeClr val="accent1"/>
          </a:solidFill>
          <a:ln w="9525">
            <a:solidFill>
              <a:srgbClr val="00628C"/>
            </a:solidFill>
            <a:round/>
            <a:headEnd/>
            <a:tailEnd/>
          </a:ln>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1800">
                <a:solidFill>
                  <a:srgbClr val="00628C"/>
                </a:solidFill>
              </a:rPr>
              <a:t>Dave Hewitt extract </a:t>
            </a:r>
          </a:p>
        </p:txBody>
      </p:sp>
      <p:graphicFrame>
        <p:nvGraphicFramePr>
          <p:cNvPr id="15" name="Table 14"/>
          <p:cNvGraphicFramePr>
            <a:graphicFrameLocks noGrp="1"/>
          </p:cNvGraphicFramePr>
          <p:nvPr/>
        </p:nvGraphicFramePr>
        <p:xfrm>
          <a:off x="515938" y="4437063"/>
          <a:ext cx="6096000" cy="742950"/>
        </p:xfrm>
        <a:graphic>
          <a:graphicData uri="http://schemas.openxmlformats.org/drawingml/2006/table">
            <a:tbl>
              <a:tblPr firstRow="1" bandRow="1">
                <a:tableStyleId>{5C22544A-7EE6-4342-B048-85BDC9FD1C3A}</a:tableStyleId>
              </a:tblPr>
              <a:tblGrid>
                <a:gridCol w="762000"/>
                <a:gridCol w="762000"/>
                <a:gridCol w="762000"/>
                <a:gridCol w="762000"/>
                <a:gridCol w="762000"/>
                <a:gridCol w="762000"/>
                <a:gridCol w="762000"/>
                <a:gridCol w="762000"/>
              </a:tblGrid>
              <a:tr h="371475">
                <a:tc>
                  <a:txBody>
                    <a:bodyPr/>
                    <a:lstStyle/>
                    <a:p>
                      <a:pPr algn="ctr"/>
                      <a:r>
                        <a:rPr lang="en-GB" sz="1800" b="1" dirty="0" smtClean="0">
                          <a:solidFill>
                            <a:srgbClr val="00628C"/>
                          </a:solidFill>
                        </a:rPr>
                        <a:t>2</a:t>
                      </a:r>
                      <a:endParaRPr lang="en-GB" sz="1800" b="1" dirty="0">
                        <a:solidFill>
                          <a:srgbClr val="00628C"/>
                        </a:solidFill>
                      </a:endParaRPr>
                    </a:p>
                  </a:txBody>
                  <a:tcPr marT="45798" marB="45798"/>
                </a:tc>
                <a:tc>
                  <a:txBody>
                    <a:bodyPr/>
                    <a:lstStyle/>
                    <a:p>
                      <a:pPr algn="ctr"/>
                      <a:r>
                        <a:rPr lang="en-GB" sz="1800" b="1" dirty="0" smtClean="0">
                          <a:solidFill>
                            <a:srgbClr val="00628C"/>
                          </a:solidFill>
                        </a:rPr>
                        <a:t>4</a:t>
                      </a:r>
                      <a:endParaRPr lang="en-GB" sz="1800" b="1" dirty="0">
                        <a:solidFill>
                          <a:srgbClr val="00628C"/>
                        </a:solidFill>
                      </a:endParaRPr>
                    </a:p>
                  </a:txBody>
                  <a:tcPr marT="45798" marB="45798"/>
                </a:tc>
                <a:tc>
                  <a:txBody>
                    <a:bodyPr/>
                    <a:lstStyle/>
                    <a:p>
                      <a:pPr algn="ctr"/>
                      <a:r>
                        <a:rPr lang="en-GB" sz="1800" b="1" dirty="0" smtClean="0">
                          <a:solidFill>
                            <a:srgbClr val="00628C"/>
                          </a:solidFill>
                        </a:rPr>
                        <a:t>6</a:t>
                      </a:r>
                      <a:endParaRPr lang="en-GB" sz="1800" b="1" dirty="0">
                        <a:solidFill>
                          <a:srgbClr val="00628C"/>
                        </a:solidFill>
                      </a:endParaRPr>
                    </a:p>
                  </a:txBody>
                  <a:tcPr marT="45798" marB="45798"/>
                </a:tc>
                <a:tc>
                  <a:txBody>
                    <a:bodyPr/>
                    <a:lstStyle/>
                    <a:p>
                      <a:pPr algn="ctr"/>
                      <a:r>
                        <a:rPr lang="en-GB" sz="1800" b="1" dirty="0" smtClean="0">
                          <a:solidFill>
                            <a:srgbClr val="00628C"/>
                          </a:solidFill>
                        </a:rPr>
                        <a:t>8</a:t>
                      </a:r>
                      <a:endParaRPr lang="en-GB" sz="1800" b="1" dirty="0">
                        <a:solidFill>
                          <a:srgbClr val="00628C"/>
                        </a:solidFill>
                      </a:endParaRPr>
                    </a:p>
                  </a:txBody>
                  <a:tcPr marT="45798" marB="45798"/>
                </a:tc>
                <a:tc>
                  <a:txBody>
                    <a:bodyPr/>
                    <a:lstStyle/>
                    <a:p>
                      <a:pPr algn="ctr"/>
                      <a:r>
                        <a:rPr lang="en-GB" sz="1800" b="1" dirty="0" smtClean="0">
                          <a:solidFill>
                            <a:srgbClr val="00628C"/>
                          </a:solidFill>
                        </a:rPr>
                        <a:t>10</a:t>
                      </a:r>
                      <a:endParaRPr lang="en-GB" sz="1800" b="1" dirty="0">
                        <a:solidFill>
                          <a:srgbClr val="00628C"/>
                        </a:solidFill>
                      </a:endParaRPr>
                    </a:p>
                  </a:txBody>
                  <a:tcPr marT="45798" marB="45798"/>
                </a:tc>
                <a:tc>
                  <a:txBody>
                    <a:bodyPr/>
                    <a:lstStyle/>
                    <a:p>
                      <a:pPr algn="ctr"/>
                      <a:r>
                        <a:rPr lang="en-GB" sz="1800" b="1" dirty="0" smtClean="0">
                          <a:solidFill>
                            <a:srgbClr val="00628C"/>
                          </a:solidFill>
                        </a:rPr>
                        <a:t>12</a:t>
                      </a:r>
                      <a:endParaRPr lang="en-GB" sz="1800" b="1" dirty="0">
                        <a:solidFill>
                          <a:srgbClr val="00628C"/>
                        </a:solidFill>
                      </a:endParaRPr>
                    </a:p>
                  </a:txBody>
                  <a:tcPr marT="45798" marB="45798"/>
                </a:tc>
                <a:tc>
                  <a:txBody>
                    <a:bodyPr/>
                    <a:lstStyle/>
                    <a:p>
                      <a:pPr algn="ctr"/>
                      <a:r>
                        <a:rPr lang="en-GB" sz="1800" b="1" dirty="0" smtClean="0">
                          <a:solidFill>
                            <a:srgbClr val="00628C"/>
                          </a:solidFill>
                        </a:rPr>
                        <a:t>14</a:t>
                      </a:r>
                      <a:endParaRPr lang="en-GB" sz="1800" b="1" dirty="0">
                        <a:solidFill>
                          <a:srgbClr val="00628C"/>
                        </a:solidFill>
                      </a:endParaRPr>
                    </a:p>
                  </a:txBody>
                  <a:tcPr marT="45798" marB="45798"/>
                </a:tc>
                <a:tc>
                  <a:txBody>
                    <a:bodyPr/>
                    <a:lstStyle/>
                    <a:p>
                      <a:pPr algn="ctr"/>
                      <a:r>
                        <a:rPr lang="en-GB" sz="1800" b="1" dirty="0" smtClean="0">
                          <a:solidFill>
                            <a:srgbClr val="00628C"/>
                          </a:solidFill>
                        </a:rPr>
                        <a:t>16</a:t>
                      </a:r>
                      <a:endParaRPr lang="en-GB" sz="1800" b="1" dirty="0">
                        <a:solidFill>
                          <a:srgbClr val="00628C"/>
                        </a:solidFill>
                      </a:endParaRPr>
                    </a:p>
                  </a:txBody>
                  <a:tcPr marT="45798" marB="45798"/>
                </a:tc>
              </a:tr>
              <a:tr h="371475">
                <a:tc>
                  <a:txBody>
                    <a:bodyPr/>
                    <a:lstStyle/>
                    <a:p>
                      <a:pPr algn="ctr"/>
                      <a:r>
                        <a:rPr lang="en-GB" sz="1800" b="1" dirty="0" smtClean="0">
                          <a:solidFill>
                            <a:srgbClr val="00628C"/>
                          </a:solidFill>
                        </a:rPr>
                        <a:t>3</a:t>
                      </a:r>
                      <a:endParaRPr lang="en-GB" sz="1800" b="1" dirty="0">
                        <a:solidFill>
                          <a:srgbClr val="00628C"/>
                        </a:solidFill>
                      </a:endParaRPr>
                    </a:p>
                  </a:txBody>
                  <a:tcPr marT="45798" marB="45798"/>
                </a:tc>
                <a:tc>
                  <a:txBody>
                    <a:bodyPr/>
                    <a:lstStyle/>
                    <a:p>
                      <a:pPr algn="ctr"/>
                      <a:r>
                        <a:rPr lang="en-GB" sz="1800" b="1" dirty="0" smtClean="0">
                          <a:solidFill>
                            <a:srgbClr val="00628C"/>
                          </a:solidFill>
                        </a:rPr>
                        <a:t>6</a:t>
                      </a:r>
                      <a:endParaRPr lang="en-GB" sz="1800" b="1" dirty="0">
                        <a:solidFill>
                          <a:srgbClr val="00628C"/>
                        </a:solidFill>
                      </a:endParaRPr>
                    </a:p>
                  </a:txBody>
                  <a:tcPr marT="45798" marB="45798"/>
                </a:tc>
                <a:tc>
                  <a:txBody>
                    <a:bodyPr/>
                    <a:lstStyle/>
                    <a:p>
                      <a:pPr algn="ctr"/>
                      <a:r>
                        <a:rPr lang="en-GB" sz="1800" b="1" dirty="0" smtClean="0">
                          <a:solidFill>
                            <a:srgbClr val="00628C"/>
                          </a:solidFill>
                        </a:rPr>
                        <a:t>9</a:t>
                      </a:r>
                      <a:endParaRPr lang="en-GB" sz="1800" b="1" dirty="0">
                        <a:solidFill>
                          <a:srgbClr val="00628C"/>
                        </a:solidFill>
                      </a:endParaRPr>
                    </a:p>
                  </a:txBody>
                  <a:tcPr marT="45798" marB="45798"/>
                </a:tc>
                <a:tc>
                  <a:txBody>
                    <a:bodyPr/>
                    <a:lstStyle/>
                    <a:p>
                      <a:pPr algn="ctr"/>
                      <a:r>
                        <a:rPr lang="en-GB" sz="1800" b="1" dirty="0" smtClean="0">
                          <a:solidFill>
                            <a:srgbClr val="00628C"/>
                          </a:solidFill>
                        </a:rPr>
                        <a:t>12</a:t>
                      </a:r>
                      <a:endParaRPr lang="en-GB" sz="1800" b="1" dirty="0">
                        <a:solidFill>
                          <a:srgbClr val="00628C"/>
                        </a:solidFill>
                      </a:endParaRPr>
                    </a:p>
                  </a:txBody>
                  <a:tcPr marT="45798" marB="45798"/>
                </a:tc>
                <a:tc>
                  <a:txBody>
                    <a:bodyPr/>
                    <a:lstStyle/>
                    <a:p>
                      <a:pPr algn="ctr"/>
                      <a:r>
                        <a:rPr lang="en-GB" sz="1800" b="1" dirty="0" smtClean="0">
                          <a:solidFill>
                            <a:srgbClr val="00628C"/>
                          </a:solidFill>
                        </a:rPr>
                        <a:t>15</a:t>
                      </a:r>
                      <a:endParaRPr lang="en-GB" sz="1800" b="1" dirty="0">
                        <a:solidFill>
                          <a:srgbClr val="00628C"/>
                        </a:solidFill>
                      </a:endParaRPr>
                    </a:p>
                  </a:txBody>
                  <a:tcPr marT="45798" marB="45798"/>
                </a:tc>
                <a:tc>
                  <a:txBody>
                    <a:bodyPr/>
                    <a:lstStyle/>
                    <a:p>
                      <a:pPr algn="ctr"/>
                      <a:r>
                        <a:rPr lang="en-GB" sz="1800" b="1" dirty="0" smtClean="0">
                          <a:solidFill>
                            <a:srgbClr val="00628C"/>
                          </a:solidFill>
                        </a:rPr>
                        <a:t>18</a:t>
                      </a:r>
                      <a:endParaRPr lang="en-GB" sz="1800" b="1" dirty="0">
                        <a:solidFill>
                          <a:srgbClr val="00628C"/>
                        </a:solidFill>
                      </a:endParaRPr>
                    </a:p>
                  </a:txBody>
                  <a:tcPr marT="45798" marB="45798"/>
                </a:tc>
                <a:tc>
                  <a:txBody>
                    <a:bodyPr/>
                    <a:lstStyle/>
                    <a:p>
                      <a:pPr algn="ctr"/>
                      <a:r>
                        <a:rPr lang="en-GB" sz="1800" b="1" dirty="0" smtClean="0">
                          <a:solidFill>
                            <a:srgbClr val="00628C"/>
                          </a:solidFill>
                        </a:rPr>
                        <a:t>21</a:t>
                      </a:r>
                      <a:endParaRPr lang="en-GB" sz="1800" b="1" dirty="0">
                        <a:solidFill>
                          <a:srgbClr val="00628C"/>
                        </a:solidFill>
                      </a:endParaRPr>
                    </a:p>
                  </a:txBody>
                  <a:tcPr marT="45798" marB="45798"/>
                </a:tc>
                <a:tc>
                  <a:txBody>
                    <a:bodyPr/>
                    <a:lstStyle/>
                    <a:p>
                      <a:pPr algn="ctr"/>
                      <a:r>
                        <a:rPr lang="en-GB" sz="1800" b="1" dirty="0" smtClean="0">
                          <a:solidFill>
                            <a:srgbClr val="00628C"/>
                          </a:solidFill>
                        </a:rPr>
                        <a:t>24</a:t>
                      </a:r>
                      <a:endParaRPr lang="en-GB" sz="1800" b="1" dirty="0">
                        <a:solidFill>
                          <a:srgbClr val="00628C"/>
                        </a:solidFill>
                      </a:endParaRPr>
                    </a:p>
                  </a:txBody>
                  <a:tcPr marT="45798" marB="45798"/>
                </a:tc>
              </a:tr>
            </a:tbl>
          </a:graphicData>
        </a:graphic>
      </p:graphicFrame>
      <p:grpSp>
        <p:nvGrpSpPr>
          <p:cNvPr id="27713" name="Group 7"/>
          <p:cNvGrpSpPr>
            <a:grpSpLocks/>
          </p:cNvGrpSpPr>
          <p:nvPr/>
        </p:nvGrpSpPr>
        <p:grpSpPr bwMode="auto">
          <a:xfrm>
            <a:off x="739775" y="4510088"/>
            <a:ext cx="287338" cy="647700"/>
            <a:chOff x="1475656" y="4149080"/>
            <a:chExt cx="288032" cy="648072"/>
          </a:xfrm>
        </p:grpSpPr>
        <p:sp>
          <p:nvSpPr>
            <p:cNvPr id="40026" name="Oval 5"/>
            <p:cNvSpPr>
              <a:spLocks noChangeArrowheads="1"/>
            </p:cNvSpPr>
            <p:nvPr/>
          </p:nvSpPr>
          <p:spPr bwMode="auto">
            <a:xfrm>
              <a:off x="1475656" y="414908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40027" name="Oval 6"/>
            <p:cNvSpPr>
              <a:spLocks noChangeArrowheads="1"/>
            </p:cNvSpPr>
            <p:nvPr/>
          </p:nvSpPr>
          <p:spPr bwMode="auto">
            <a:xfrm>
              <a:off x="1475656" y="4509120"/>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nvGrpSpPr>
          <p:cNvPr id="27714" name="Group 14"/>
          <p:cNvGrpSpPr>
            <a:grpSpLocks/>
          </p:cNvGrpSpPr>
          <p:nvPr/>
        </p:nvGrpSpPr>
        <p:grpSpPr bwMode="auto">
          <a:xfrm>
            <a:off x="2676525" y="4508500"/>
            <a:ext cx="288925" cy="669925"/>
            <a:chOff x="2555776" y="4136554"/>
            <a:chExt cx="288032" cy="669890"/>
          </a:xfrm>
        </p:grpSpPr>
        <p:sp>
          <p:nvSpPr>
            <p:cNvPr id="40022" name="Oval 15"/>
            <p:cNvSpPr>
              <a:spLocks noChangeArrowheads="1"/>
            </p:cNvSpPr>
            <p:nvPr/>
          </p:nvSpPr>
          <p:spPr bwMode="auto">
            <a:xfrm>
              <a:off x="2555776" y="4136554"/>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40023" name="Group 12"/>
            <p:cNvGrpSpPr>
              <a:grpSpLocks/>
            </p:cNvGrpSpPr>
            <p:nvPr/>
          </p:nvGrpSpPr>
          <p:grpSpPr bwMode="auto">
            <a:xfrm>
              <a:off x="2555776" y="4437112"/>
              <a:ext cx="288032" cy="369332"/>
              <a:chOff x="3419872" y="5445224"/>
              <a:chExt cx="288032" cy="369332"/>
            </a:xfrm>
          </p:grpSpPr>
          <p:sp>
            <p:nvSpPr>
              <p:cNvPr id="40024" name="TextBox 17"/>
              <p:cNvSpPr txBox="1">
                <a:spLocks noChangeArrowheads="1"/>
              </p:cNvSpPr>
              <p:nvPr/>
            </p:nvSpPr>
            <p:spPr bwMode="auto">
              <a:xfrm>
                <a:off x="3419872" y="5445224"/>
                <a:ext cx="28803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b="1">
                    <a:solidFill>
                      <a:srgbClr val="00628C"/>
                    </a:solidFill>
                  </a:rPr>
                  <a:t>?</a:t>
                </a:r>
              </a:p>
            </p:txBody>
          </p:sp>
          <p:sp>
            <p:nvSpPr>
              <p:cNvPr id="40025" name="Oval 18"/>
              <p:cNvSpPr>
                <a:spLocks noChangeArrowheads="1"/>
              </p:cNvSpPr>
              <p:nvPr/>
            </p:nvSpPr>
            <p:spPr bwMode="auto">
              <a:xfrm>
                <a:off x="3419872" y="5482802"/>
                <a:ext cx="288032" cy="288032"/>
              </a:xfrm>
              <a:prstGeom prst="ellipse">
                <a:avLst/>
              </a:prstGeom>
              <a:noFill/>
              <a:ln w="25400">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grpSp>
      <p:grpSp>
        <p:nvGrpSpPr>
          <p:cNvPr id="25" name="Group 38"/>
          <p:cNvGrpSpPr>
            <a:grpSpLocks/>
          </p:cNvGrpSpPr>
          <p:nvPr/>
        </p:nvGrpSpPr>
        <p:grpSpPr bwMode="auto">
          <a:xfrm>
            <a:off x="34925" y="5470525"/>
            <a:ext cx="7200900" cy="1100138"/>
            <a:chOff x="808534" y="5065428"/>
            <a:chExt cx="7200800" cy="1099876"/>
          </a:xfrm>
        </p:grpSpPr>
        <p:cxnSp>
          <p:nvCxnSpPr>
            <p:cNvPr id="40004" name="Straight Connector 19"/>
            <p:cNvCxnSpPr>
              <a:cxnSpLocks noChangeShapeType="1"/>
            </p:cNvCxnSpPr>
            <p:nvPr/>
          </p:nvCxnSpPr>
          <p:spPr bwMode="auto">
            <a:xfrm>
              <a:off x="808534" y="5589240"/>
              <a:ext cx="7200800" cy="0"/>
            </a:xfrm>
            <a:prstGeom prst="line">
              <a:avLst/>
            </a:prstGeom>
            <a:noFill/>
            <a:ln w="38100">
              <a:solidFill>
                <a:srgbClr val="00628C"/>
              </a:solidFill>
              <a:round/>
              <a:headEnd/>
              <a:tailEnd/>
            </a:ln>
            <a:extLst>
              <a:ext uri="{909E8E84-426E-40DD-AFC4-6F175D3DCCD1}">
                <a14:hiddenFill xmlns:a14="http://schemas.microsoft.com/office/drawing/2010/main">
                  <a:noFill/>
                </a14:hiddenFill>
              </a:ext>
            </a:extLst>
          </p:spPr>
        </p:cxnSp>
        <p:cxnSp>
          <p:nvCxnSpPr>
            <p:cNvPr id="40005" name="Straight Connector 20"/>
            <p:cNvCxnSpPr>
              <a:cxnSpLocks noChangeShapeType="1"/>
            </p:cNvCxnSpPr>
            <p:nvPr/>
          </p:nvCxnSpPr>
          <p:spPr bwMode="auto">
            <a:xfrm>
              <a:off x="1644055"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06" name="Straight Connector 21"/>
            <p:cNvCxnSpPr>
              <a:cxnSpLocks noChangeShapeType="1"/>
            </p:cNvCxnSpPr>
            <p:nvPr/>
          </p:nvCxnSpPr>
          <p:spPr bwMode="auto">
            <a:xfrm>
              <a:off x="203267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07" name="Straight Connector 22"/>
            <p:cNvCxnSpPr>
              <a:cxnSpLocks noChangeShapeType="1"/>
            </p:cNvCxnSpPr>
            <p:nvPr/>
          </p:nvCxnSpPr>
          <p:spPr bwMode="auto">
            <a:xfrm>
              <a:off x="239271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08" name="Straight Connector 23"/>
            <p:cNvCxnSpPr>
              <a:cxnSpLocks noChangeShapeType="1"/>
            </p:cNvCxnSpPr>
            <p:nvPr/>
          </p:nvCxnSpPr>
          <p:spPr bwMode="auto">
            <a:xfrm>
              <a:off x="277180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09" name="Straight Connector 24"/>
            <p:cNvCxnSpPr>
              <a:cxnSpLocks noChangeShapeType="1"/>
            </p:cNvCxnSpPr>
            <p:nvPr/>
          </p:nvCxnSpPr>
          <p:spPr bwMode="auto">
            <a:xfrm>
              <a:off x="3165748"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0" name="Straight Connector 25"/>
            <p:cNvCxnSpPr>
              <a:cxnSpLocks noChangeShapeType="1"/>
            </p:cNvCxnSpPr>
            <p:nvPr/>
          </p:nvCxnSpPr>
          <p:spPr bwMode="auto">
            <a:xfrm>
              <a:off x="356808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1" name="Straight Connector 26"/>
            <p:cNvCxnSpPr>
              <a:cxnSpLocks noChangeShapeType="1"/>
            </p:cNvCxnSpPr>
            <p:nvPr/>
          </p:nvCxnSpPr>
          <p:spPr bwMode="auto">
            <a:xfrm>
              <a:off x="3937645"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2" name="Straight Connector 27"/>
            <p:cNvCxnSpPr>
              <a:cxnSpLocks noChangeShapeType="1"/>
            </p:cNvCxnSpPr>
            <p:nvPr/>
          </p:nvCxnSpPr>
          <p:spPr bwMode="auto">
            <a:xfrm>
              <a:off x="4303018" y="5353460"/>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3" name="Straight Connector 28"/>
            <p:cNvCxnSpPr>
              <a:cxnSpLocks noChangeShapeType="1"/>
            </p:cNvCxnSpPr>
            <p:nvPr/>
          </p:nvCxnSpPr>
          <p:spPr bwMode="auto">
            <a:xfrm>
              <a:off x="470535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4" name="Straight Connector 29"/>
            <p:cNvCxnSpPr>
              <a:cxnSpLocks noChangeShapeType="1"/>
            </p:cNvCxnSpPr>
            <p:nvPr/>
          </p:nvCxnSpPr>
          <p:spPr bwMode="auto">
            <a:xfrm>
              <a:off x="506539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5" name="Straight Connector 30"/>
            <p:cNvCxnSpPr>
              <a:cxnSpLocks noChangeShapeType="1"/>
            </p:cNvCxnSpPr>
            <p:nvPr/>
          </p:nvCxnSpPr>
          <p:spPr bwMode="auto">
            <a:xfrm>
              <a:off x="546353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6" name="Straight Connector 31"/>
            <p:cNvCxnSpPr>
              <a:cxnSpLocks noChangeShapeType="1"/>
            </p:cNvCxnSpPr>
            <p:nvPr/>
          </p:nvCxnSpPr>
          <p:spPr bwMode="auto">
            <a:xfrm>
              <a:off x="584262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7" name="Straight Connector 33"/>
            <p:cNvCxnSpPr>
              <a:cxnSpLocks noChangeShapeType="1"/>
            </p:cNvCxnSpPr>
            <p:nvPr/>
          </p:nvCxnSpPr>
          <p:spPr bwMode="auto">
            <a:xfrm>
              <a:off x="6229325"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8" name="Straight Connector 34"/>
            <p:cNvCxnSpPr>
              <a:cxnSpLocks noChangeShapeType="1"/>
            </p:cNvCxnSpPr>
            <p:nvPr/>
          </p:nvCxnSpPr>
          <p:spPr bwMode="auto">
            <a:xfrm>
              <a:off x="6589365"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cxnSp>
          <p:nvCxnSpPr>
            <p:cNvPr id="40019" name="Straight Connector 35"/>
            <p:cNvCxnSpPr>
              <a:cxnSpLocks noChangeShapeType="1"/>
            </p:cNvCxnSpPr>
            <p:nvPr/>
          </p:nvCxnSpPr>
          <p:spPr bwMode="auto">
            <a:xfrm>
              <a:off x="6977980" y="5373216"/>
              <a:ext cx="0" cy="432048"/>
            </a:xfrm>
            <a:prstGeom prst="line">
              <a:avLst/>
            </a:prstGeom>
            <a:noFill/>
            <a:ln w="25400">
              <a:solidFill>
                <a:srgbClr val="00628C"/>
              </a:solidFill>
              <a:round/>
              <a:headEnd/>
              <a:tailEnd/>
            </a:ln>
            <a:extLst>
              <a:ext uri="{909E8E84-426E-40DD-AFC4-6F175D3DCCD1}">
                <a14:hiddenFill xmlns:a14="http://schemas.microsoft.com/office/drawing/2010/main">
                  <a:noFill/>
                </a14:hiddenFill>
              </a:ext>
            </a:extLst>
          </p:spPr>
        </p:cxnSp>
        <p:sp>
          <p:nvSpPr>
            <p:cNvPr id="40020" name="TextBox 36"/>
            <p:cNvSpPr txBox="1">
              <a:spLocks noChangeArrowheads="1"/>
            </p:cNvSpPr>
            <p:nvPr/>
          </p:nvSpPr>
          <p:spPr bwMode="auto">
            <a:xfrm>
              <a:off x="1502488" y="5795972"/>
              <a:ext cx="288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a:solidFill>
                    <a:srgbClr val="00628C"/>
                  </a:solidFill>
                </a:rPr>
                <a:t>3</a:t>
              </a:r>
            </a:p>
          </p:txBody>
        </p:sp>
        <p:sp>
          <p:nvSpPr>
            <p:cNvPr id="40021" name="TextBox 37"/>
            <p:cNvSpPr txBox="1">
              <a:spLocks noChangeArrowheads="1"/>
            </p:cNvSpPr>
            <p:nvPr/>
          </p:nvSpPr>
          <p:spPr bwMode="auto">
            <a:xfrm>
              <a:off x="1502488" y="5065428"/>
              <a:ext cx="2880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1800">
                  <a:solidFill>
                    <a:srgbClr val="00628C"/>
                  </a:solidFill>
                </a:rPr>
                <a:t>2</a:t>
              </a:r>
            </a:p>
          </p:txBody>
        </p:sp>
      </p:grpSp>
      <p:sp>
        <p:nvSpPr>
          <p:cNvPr id="40003" name="Title 1"/>
          <p:cNvSpPr>
            <a:spLocks noGrp="1"/>
          </p:cNvSpPr>
          <p:nvPr>
            <p:ph type="title"/>
          </p:nvPr>
        </p:nvSpPr>
        <p:spPr>
          <a:xfrm>
            <a:off x="250825" y="589558"/>
            <a:ext cx="6978650" cy="1111250"/>
          </a:xfrm>
        </p:spPr>
        <p:txBody>
          <a:bodyPr/>
          <a:lstStyle/>
          <a:p>
            <a:r>
              <a:rPr lang="en-GB" altLang="en-US" dirty="0" smtClean="0"/>
              <a:t>Putting in context and posing questions</a:t>
            </a:r>
          </a:p>
        </p:txBody>
      </p:sp>
      <p:sp>
        <p:nvSpPr>
          <p:cNvPr id="42" name="Rectangle 41"/>
          <p:cNvSpPr/>
          <p:nvPr/>
        </p:nvSpPr>
        <p:spPr>
          <a:xfrm>
            <a:off x="344584" y="188640"/>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1.18</a:t>
            </a:r>
            <a:endParaRPr lang="en-GB" sz="2800" dirty="0">
              <a:solidFill>
                <a:srgbClr val="000000"/>
              </a:solidFill>
            </a:endParaRPr>
          </a:p>
        </p:txBody>
      </p:sp>
    </p:spTree>
    <p:extLst>
      <p:ext uri="{BB962C8B-B14F-4D97-AF65-F5344CB8AC3E}">
        <p14:creationId xmlns:p14="http://schemas.microsoft.com/office/powerpoint/2010/main" val="5478796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27713"/>
                                        </p:tgtEl>
                                        <p:attrNameLst>
                                          <p:attrName>style.visibility</p:attrName>
                                        </p:attrNameLst>
                                      </p:cBhvr>
                                      <p:to>
                                        <p:strVal val="visible"/>
                                      </p:to>
                                    </p:set>
                                    <p:animEffect transition="in" filter="fade">
                                      <p:cBhvr>
                                        <p:cTn id="20" dur="500"/>
                                        <p:tgtEl>
                                          <p:spTgt spid="27713"/>
                                        </p:tgtEl>
                                      </p:cBhvr>
                                    </p:animEffect>
                                  </p:childTnLst>
                                </p:cTn>
                              </p:par>
                              <p:par>
                                <p:cTn id="21" presetID="10" presetClass="entr" presetSubtype="0" fill="hold" nodeType="withEffect">
                                  <p:stCondLst>
                                    <p:cond delay="0"/>
                                  </p:stCondLst>
                                  <p:childTnLst>
                                    <p:set>
                                      <p:cBhvr>
                                        <p:cTn id="22" dur="1" fill="hold">
                                          <p:stCondLst>
                                            <p:cond delay="0"/>
                                          </p:stCondLst>
                                        </p:cTn>
                                        <p:tgtEl>
                                          <p:spTgt spid="27714"/>
                                        </p:tgtEl>
                                        <p:attrNameLst>
                                          <p:attrName>style.visibility</p:attrName>
                                        </p:attrNameLst>
                                      </p:cBhvr>
                                      <p:to>
                                        <p:strVal val="visible"/>
                                      </p:to>
                                    </p:set>
                                    <p:animEffect transition="in" filter="fade">
                                      <p:cBhvr>
                                        <p:cTn id="23" dur="500"/>
                                        <p:tgtEl>
                                          <p:spTgt spid="2771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dissolv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Content Placeholder 2"/>
          <p:cNvSpPr>
            <a:spLocks noGrp="1"/>
          </p:cNvSpPr>
          <p:nvPr>
            <p:ph idx="1"/>
          </p:nvPr>
        </p:nvSpPr>
        <p:spPr>
          <a:xfrm>
            <a:off x="323528" y="1843832"/>
            <a:ext cx="7921625" cy="2881312"/>
          </a:xfrm>
        </p:spPr>
        <p:txBody>
          <a:bodyPr/>
          <a:lstStyle/>
          <a:p>
            <a:r>
              <a:rPr lang="en-GB" altLang="en-US" dirty="0" smtClean="0">
                <a:solidFill>
                  <a:srgbClr val="00628C"/>
                </a:solidFill>
              </a:rPr>
              <a:t>Ratio table</a:t>
            </a:r>
          </a:p>
          <a:p>
            <a:r>
              <a:rPr lang="en-GB" altLang="en-US" dirty="0" smtClean="0">
                <a:solidFill>
                  <a:srgbClr val="00628C"/>
                </a:solidFill>
              </a:rPr>
              <a:t>Double Number Line</a:t>
            </a:r>
          </a:p>
          <a:p>
            <a:r>
              <a:rPr lang="en-GB" altLang="en-US" dirty="0" smtClean="0">
                <a:solidFill>
                  <a:srgbClr val="00628C"/>
                </a:solidFill>
              </a:rPr>
              <a:t>Stretching elastic</a:t>
            </a:r>
          </a:p>
          <a:p>
            <a:r>
              <a:rPr lang="en-GB" altLang="en-US" dirty="0" smtClean="0">
                <a:solidFill>
                  <a:srgbClr val="0070C0"/>
                </a:solidFill>
              </a:rPr>
              <a:t>Similar shapes:</a:t>
            </a:r>
          </a:p>
          <a:p>
            <a:r>
              <a:rPr lang="en-GB" altLang="en-US" dirty="0" smtClean="0">
                <a:solidFill>
                  <a:srgbClr val="0070C0"/>
                </a:solidFill>
              </a:rPr>
              <a:t>enlargement</a:t>
            </a:r>
          </a:p>
          <a:p>
            <a:endParaRPr lang="en-GB" altLang="en-US" dirty="0" smtClean="0">
              <a:solidFill>
                <a:srgbClr val="00628C"/>
              </a:solidFill>
            </a:endParaRPr>
          </a:p>
          <a:p>
            <a:endParaRPr lang="en-GB" altLang="en-US" dirty="0" smtClean="0"/>
          </a:p>
        </p:txBody>
      </p:sp>
      <p:sp>
        <p:nvSpPr>
          <p:cNvPr id="40963" name="Title 1"/>
          <p:cNvSpPr>
            <a:spLocks noGrp="1"/>
          </p:cNvSpPr>
          <p:nvPr>
            <p:ph type="title"/>
          </p:nvPr>
        </p:nvSpPr>
        <p:spPr>
          <a:xfrm>
            <a:off x="250825" y="359519"/>
            <a:ext cx="6978650" cy="1444625"/>
          </a:xfrm>
        </p:spPr>
        <p:txBody>
          <a:bodyPr/>
          <a:lstStyle/>
          <a:p>
            <a:r>
              <a:rPr lang="en-GB" altLang="en-US" dirty="0" smtClean="0"/>
              <a:t>Models and images to support multiplicative reasoning</a:t>
            </a:r>
          </a:p>
        </p:txBody>
      </p:sp>
      <p:pic>
        <p:nvPicPr>
          <p:cNvPr id="1027" name="Picture 3">
            <a:hlinkClick r:id="rId3" action="ppaction://hlinkfile"/>
          </p:cNvPr>
          <p:cNvPicPr>
            <a:picLocks noChangeAspect="1" noChangeArrowheads="1"/>
          </p:cNvPicPr>
          <p:nvPr/>
        </p:nvPicPr>
        <p:blipFill>
          <a:blip r:embed="rId4"/>
          <a:srcRect l="11905" t="21207" r="11905" b="12348"/>
          <a:stretch>
            <a:fillRect/>
          </a:stretch>
        </p:blipFill>
        <p:spPr bwMode="auto">
          <a:xfrm>
            <a:off x="3924300" y="3190875"/>
            <a:ext cx="5075238" cy="3541713"/>
          </a:xfrm>
          <a:prstGeom prst="rect">
            <a:avLst/>
          </a:prstGeom>
          <a:ln w="38100" cap="sq">
            <a:solidFill>
              <a:srgbClr val="00628C"/>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344584" y="188640"/>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1.19</a:t>
            </a:r>
            <a:endParaRPr lang="en-GB" sz="2800" dirty="0">
              <a:solidFill>
                <a:srgbClr val="000000"/>
              </a:solidFill>
            </a:endParaRPr>
          </a:p>
        </p:txBody>
      </p:sp>
    </p:spTree>
    <p:extLst>
      <p:ext uri="{BB962C8B-B14F-4D97-AF65-F5344CB8AC3E}">
        <p14:creationId xmlns:p14="http://schemas.microsoft.com/office/powerpoint/2010/main" val="40972463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19"/>
          <p:cNvSpPr txBox="1">
            <a:spLocks noChangeArrowheads="1"/>
          </p:cNvSpPr>
          <p:nvPr/>
        </p:nvSpPr>
        <p:spPr bwMode="auto">
          <a:xfrm>
            <a:off x="323850" y="550639"/>
            <a:ext cx="28082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dirty="0">
                <a:solidFill>
                  <a:srgbClr val="00628C"/>
                </a:solidFill>
              </a:rPr>
              <a:t>Percentages</a:t>
            </a:r>
          </a:p>
        </p:txBody>
      </p:sp>
      <p:sp>
        <p:nvSpPr>
          <p:cNvPr id="41987" name="TextBox 21"/>
          <p:cNvSpPr txBox="1">
            <a:spLocks noChangeArrowheads="1"/>
          </p:cNvSpPr>
          <p:nvPr/>
        </p:nvSpPr>
        <p:spPr bwMode="auto">
          <a:xfrm>
            <a:off x="468313" y="1412875"/>
            <a:ext cx="7848600" cy="509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I have a sum of money</a:t>
            </a:r>
          </a:p>
          <a:p>
            <a:pPr eaLnBrk="1" fontAlgn="base" hangingPunct="1">
              <a:spcBef>
                <a:spcPct val="20000"/>
              </a:spcBef>
              <a:spcAft>
                <a:spcPct val="0"/>
              </a:spcAft>
              <a:buClr>
                <a:srgbClr val="00628C"/>
              </a:buClr>
              <a:buFont typeface="Arial" pitchFamily="34" charset="0"/>
              <a:buNone/>
            </a:pPr>
            <a:endParaRPr lang="en-GB" altLang="en-US" sz="2800">
              <a:solidFill>
                <a:srgbClr val="00628C"/>
              </a:solidFill>
            </a:endParaRPr>
          </a:p>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I increase this by 50% and then decrease the new amount by 50%</a:t>
            </a:r>
          </a:p>
          <a:p>
            <a:pPr eaLnBrk="1" fontAlgn="base" hangingPunct="1">
              <a:spcBef>
                <a:spcPct val="20000"/>
              </a:spcBef>
              <a:spcAft>
                <a:spcPct val="0"/>
              </a:spcAft>
              <a:buClr>
                <a:srgbClr val="00628C"/>
              </a:buClr>
              <a:buFont typeface="Arial" pitchFamily="34" charset="0"/>
              <a:buNone/>
            </a:pPr>
            <a:endParaRPr lang="en-GB" altLang="en-US" sz="2800">
              <a:solidFill>
                <a:srgbClr val="00628C"/>
              </a:solidFill>
            </a:endParaRPr>
          </a:p>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What happens?</a:t>
            </a:r>
          </a:p>
          <a:p>
            <a:pPr eaLnBrk="1" fontAlgn="base" hangingPunct="1">
              <a:spcBef>
                <a:spcPct val="20000"/>
              </a:spcBef>
              <a:spcAft>
                <a:spcPct val="0"/>
              </a:spcAft>
              <a:buClr>
                <a:srgbClr val="00628C"/>
              </a:buClr>
              <a:buFont typeface="Arial" pitchFamily="34" charset="0"/>
              <a:buNone/>
            </a:pPr>
            <a:endParaRPr lang="en-GB" altLang="en-US" sz="2800">
              <a:solidFill>
                <a:srgbClr val="00628C"/>
              </a:solidFill>
            </a:endParaRPr>
          </a:p>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Why isn’t this the same as leaving it as it is?</a:t>
            </a:r>
          </a:p>
          <a:p>
            <a:pPr eaLnBrk="1" fontAlgn="base" hangingPunct="1">
              <a:spcBef>
                <a:spcPct val="20000"/>
              </a:spcBef>
              <a:spcAft>
                <a:spcPct val="0"/>
              </a:spcAft>
              <a:buClr>
                <a:srgbClr val="00628C"/>
              </a:buClr>
              <a:buFont typeface="Arial" pitchFamily="34" charset="0"/>
              <a:buNone/>
            </a:pPr>
            <a:endParaRPr lang="en-GB" altLang="en-US" sz="2800">
              <a:solidFill>
                <a:srgbClr val="00628C"/>
              </a:solidFill>
            </a:endParaRPr>
          </a:p>
          <a:p>
            <a:pPr eaLnBrk="1" fontAlgn="base" hangingPunct="1">
              <a:spcBef>
                <a:spcPct val="20000"/>
              </a:spcBef>
              <a:spcAft>
                <a:spcPct val="0"/>
              </a:spcAft>
              <a:buClr>
                <a:srgbClr val="00628C"/>
              </a:buClr>
              <a:buFont typeface="Arial" pitchFamily="34" charset="0"/>
              <a:buNone/>
            </a:pPr>
            <a:r>
              <a:rPr lang="en-GB" altLang="en-US" sz="2800">
                <a:solidFill>
                  <a:srgbClr val="00628C"/>
                </a:solidFill>
              </a:rPr>
              <a:t>What is it the same as?</a:t>
            </a:r>
          </a:p>
        </p:txBody>
      </p:sp>
      <p:sp>
        <p:nvSpPr>
          <p:cNvPr id="4" name="Cloud Callout 3"/>
          <p:cNvSpPr>
            <a:spLocks noChangeArrowheads="1"/>
          </p:cNvSpPr>
          <p:nvPr/>
        </p:nvSpPr>
        <p:spPr bwMode="auto">
          <a:xfrm>
            <a:off x="4284663" y="2997200"/>
            <a:ext cx="4714875" cy="1944688"/>
          </a:xfrm>
          <a:prstGeom prst="cloudCallout">
            <a:avLst>
              <a:gd name="adj1" fmla="val -56917"/>
              <a:gd name="adj2" fmla="val 37426"/>
            </a:avLst>
          </a:prstGeom>
          <a:solidFill>
            <a:schemeClr val="accent1"/>
          </a:solidFill>
          <a:ln w="9525">
            <a:solidFill>
              <a:srgbClr val="00628C"/>
            </a:solidFill>
            <a:round/>
            <a:headEnd/>
            <a:tailEnd/>
          </a:ln>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400">
                <a:solidFill>
                  <a:srgbClr val="00628C"/>
                </a:solidFill>
              </a:rPr>
              <a:t>Can you produce a model or picture which shows this?</a:t>
            </a:r>
          </a:p>
        </p:txBody>
      </p:sp>
      <p:sp>
        <p:nvSpPr>
          <p:cNvPr id="5" name="Rectangle 4"/>
          <p:cNvSpPr/>
          <p:nvPr/>
        </p:nvSpPr>
        <p:spPr>
          <a:xfrm>
            <a:off x="344584" y="260648"/>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1.20</a:t>
            </a:r>
            <a:endParaRPr lang="en-GB" sz="2800" dirty="0">
              <a:solidFill>
                <a:srgbClr val="000000"/>
              </a:solidFill>
            </a:endParaRPr>
          </a:p>
        </p:txBody>
      </p:sp>
    </p:spTree>
    <p:extLst>
      <p:ext uri="{BB962C8B-B14F-4D97-AF65-F5344CB8AC3E}">
        <p14:creationId xmlns:p14="http://schemas.microsoft.com/office/powerpoint/2010/main" val="24024441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9"/>
          <p:cNvGrpSpPr>
            <a:grpSpLocks/>
          </p:cNvGrpSpPr>
          <p:nvPr/>
        </p:nvGrpSpPr>
        <p:grpSpPr bwMode="auto">
          <a:xfrm>
            <a:off x="2124075" y="1916113"/>
            <a:ext cx="1800225" cy="2847975"/>
            <a:chOff x="2123728" y="1916832"/>
            <a:chExt cx="1800200" cy="2847221"/>
          </a:xfrm>
        </p:grpSpPr>
        <p:cxnSp>
          <p:nvCxnSpPr>
            <p:cNvPr id="43028" name="Straight Arrow Connector 5"/>
            <p:cNvCxnSpPr>
              <a:cxnSpLocks noChangeShapeType="1"/>
            </p:cNvCxnSpPr>
            <p:nvPr/>
          </p:nvCxnSpPr>
          <p:spPr bwMode="auto">
            <a:xfrm flipV="1">
              <a:off x="2123728" y="1916832"/>
              <a:ext cx="1728192" cy="2304256"/>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sp>
          <p:nvSpPr>
            <p:cNvPr id="43029" name="TextBox 10"/>
            <p:cNvSpPr txBox="1">
              <a:spLocks noChangeArrowheads="1"/>
            </p:cNvSpPr>
            <p:nvPr/>
          </p:nvSpPr>
          <p:spPr bwMode="auto">
            <a:xfrm>
              <a:off x="2267744" y="3933056"/>
              <a:ext cx="16561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400">
                  <a:solidFill>
                    <a:srgbClr val="00628C"/>
                  </a:solidFill>
                </a:rPr>
                <a:t>Increase by 50%</a:t>
              </a:r>
            </a:p>
          </p:txBody>
        </p:sp>
      </p:grpSp>
      <p:sp>
        <p:nvSpPr>
          <p:cNvPr id="43011" name="Rectangle 12"/>
          <p:cNvSpPr>
            <a:spLocks noChangeArrowheads="1"/>
          </p:cNvSpPr>
          <p:nvPr/>
        </p:nvSpPr>
        <p:spPr bwMode="auto">
          <a:xfrm>
            <a:off x="1258888" y="3357563"/>
            <a:ext cx="576262" cy="3311525"/>
          </a:xfrm>
          <a:prstGeom prst="rect">
            <a:avLst/>
          </a:prstGeom>
          <a:solidFill>
            <a:srgbClr val="C8E2E8"/>
          </a:solidFill>
          <a:ln w="9525">
            <a:solidFill>
              <a:schemeClr val="tx1"/>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grpSp>
        <p:nvGrpSpPr>
          <p:cNvPr id="3" name="Group 41"/>
          <p:cNvGrpSpPr>
            <a:grpSpLocks/>
          </p:cNvGrpSpPr>
          <p:nvPr/>
        </p:nvGrpSpPr>
        <p:grpSpPr bwMode="auto">
          <a:xfrm>
            <a:off x="4140200" y="1628775"/>
            <a:ext cx="576263" cy="5040313"/>
            <a:chOff x="4139952" y="1628800"/>
            <a:chExt cx="576064" cy="5040560"/>
          </a:xfrm>
        </p:grpSpPr>
        <p:sp>
          <p:nvSpPr>
            <p:cNvPr id="43025" name="Rectangle 17"/>
            <p:cNvSpPr>
              <a:spLocks noChangeArrowheads="1"/>
            </p:cNvSpPr>
            <p:nvPr/>
          </p:nvSpPr>
          <p:spPr bwMode="auto">
            <a:xfrm>
              <a:off x="4139952" y="1628800"/>
              <a:ext cx="576064" cy="5040560"/>
            </a:xfrm>
            <a:prstGeom prst="rect">
              <a:avLst/>
            </a:prstGeom>
            <a:solidFill>
              <a:srgbClr val="C8E2E8"/>
            </a:solidFill>
            <a:ln w="9525">
              <a:solidFill>
                <a:schemeClr val="tx1"/>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cxnSp>
          <p:nvCxnSpPr>
            <p:cNvPr id="43026" name="Straight Connector 19"/>
            <p:cNvCxnSpPr>
              <a:cxnSpLocks noChangeShapeType="1"/>
            </p:cNvCxnSpPr>
            <p:nvPr/>
          </p:nvCxnSpPr>
          <p:spPr bwMode="auto">
            <a:xfrm flipH="1">
              <a:off x="4139952" y="3356992"/>
              <a:ext cx="57606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027" name="Straight Connector 20"/>
            <p:cNvCxnSpPr>
              <a:cxnSpLocks noChangeShapeType="1"/>
            </p:cNvCxnSpPr>
            <p:nvPr/>
          </p:nvCxnSpPr>
          <p:spPr bwMode="auto">
            <a:xfrm flipH="1">
              <a:off x="4139952" y="4979268"/>
              <a:ext cx="57606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23" name="Straight Connector 22"/>
          <p:cNvCxnSpPr>
            <a:cxnSpLocks noChangeShapeType="1"/>
          </p:cNvCxnSpPr>
          <p:nvPr/>
        </p:nvCxnSpPr>
        <p:spPr bwMode="auto">
          <a:xfrm flipH="1">
            <a:off x="1258888" y="4975225"/>
            <a:ext cx="57626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 name="Group 40"/>
          <p:cNvGrpSpPr>
            <a:grpSpLocks/>
          </p:cNvGrpSpPr>
          <p:nvPr/>
        </p:nvGrpSpPr>
        <p:grpSpPr bwMode="auto">
          <a:xfrm>
            <a:off x="5003800" y="1989138"/>
            <a:ext cx="1728788" cy="2774950"/>
            <a:chOff x="5004048" y="1988840"/>
            <a:chExt cx="1728192" cy="2775213"/>
          </a:xfrm>
        </p:grpSpPr>
        <p:sp>
          <p:nvSpPr>
            <p:cNvPr id="43023" name="TextBox 23"/>
            <p:cNvSpPr txBox="1">
              <a:spLocks noChangeArrowheads="1"/>
            </p:cNvSpPr>
            <p:nvPr/>
          </p:nvSpPr>
          <p:spPr bwMode="auto">
            <a:xfrm>
              <a:off x="5004048" y="3933056"/>
              <a:ext cx="16561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2400">
                  <a:solidFill>
                    <a:srgbClr val="00628C"/>
                  </a:solidFill>
                </a:rPr>
                <a:t>Decrease by 50%</a:t>
              </a:r>
            </a:p>
          </p:txBody>
        </p:sp>
        <p:cxnSp>
          <p:nvCxnSpPr>
            <p:cNvPr id="43024" name="Straight Arrow Connector 24"/>
            <p:cNvCxnSpPr>
              <a:cxnSpLocks noChangeShapeType="1"/>
            </p:cNvCxnSpPr>
            <p:nvPr/>
          </p:nvCxnSpPr>
          <p:spPr bwMode="auto">
            <a:xfrm>
              <a:off x="5004048" y="1988840"/>
              <a:ext cx="1728192" cy="2304256"/>
            </a:xfrm>
            <a:prstGeom prst="straightConnector1">
              <a:avLst/>
            </a:prstGeom>
            <a:noFill/>
            <a:ln w="25400">
              <a:solidFill>
                <a:srgbClr val="FF0000"/>
              </a:solidFill>
              <a:round/>
              <a:headEnd/>
              <a:tailEnd type="arrow" w="med" len="med"/>
            </a:ln>
            <a:extLst>
              <a:ext uri="{909E8E84-426E-40DD-AFC4-6F175D3DCCD1}">
                <a14:hiddenFill xmlns:a14="http://schemas.microsoft.com/office/drawing/2010/main">
                  <a:noFill/>
                </a14:hiddenFill>
              </a:ext>
            </a:extLst>
          </p:spPr>
        </p:cxnSp>
      </p:grpSp>
      <p:cxnSp>
        <p:nvCxnSpPr>
          <p:cNvPr id="29" name="Straight Connector 28"/>
          <p:cNvCxnSpPr>
            <a:cxnSpLocks noChangeShapeType="1"/>
          </p:cNvCxnSpPr>
          <p:nvPr/>
        </p:nvCxnSpPr>
        <p:spPr bwMode="auto">
          <a:xfrm flipH="1">
            <a:off x="4140200" y="4149725"/>
            <a:ext cx="576263" cy="0"/>
          </a:xfrm>
          <a:prstGeom prst="line">
            <a:avLst/>
          </a:prstGeom>
          <a:noFill/>
          <a:ln w="25400">
            <a:solidFill>
              <a:srgbClr val="00B050"/>
            </a:solidFill>
            <a:round/>
            <a:headEnd/>
            <a:tailEnd/>
          </a:ln>
          <a:extLst>
            <a:ext uri="{909E8E84-426E-40DD-AFC4-6F175D3DCCD1}">
              <a14:hiddenFill xmlns:a14="http://schemas.microsoft.com/office/drawing/2010/main">
                <a:noFill/>
              </a14:hiddenFill>
            </a:ext>
          </a:extLst>
        </p:spPr>
      </p:cxnSp>
      <p:sp>
        <p:nvSpPr>
          <p:cNvPr id="30" name="Rectangle 29"/>
          <p:cNvSpPr>
            <a:spLocks noChangeArrowheads="1"/>
          </p:cNvSpPr>
          <p:nvPr/>
        </p:nvSpPr>
        <p:spPr bwMode="auto">
          <a:xfrm>
            <a:off x="6875463" y="4149725"/>
            <a:ext cx="576262" cy="2519363"/>
          </a:xfrm>
          <a:prstGeom prst="rect">
            <a:avLst/>
          </a:prstGeom>
          <a:solidFill>
            <a:srgbClr val="C8E2E8"/>
          </a:solidFill>
          <a:ln w="9525">
            <a:solidFill>
              <a:schemeClr val="tx1"/>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31" name="Cloud Callout 30"/>
          <p:cNvSpPr>
            <a:spLocks noChangeArrowheads="1"/>
          </p:cNvSpPr>
          <p:nvPr/>
        </p:nvSpPr>
        <p:spPr bwMode="auto">
          <a:xfrm>
            <a:off x="2051050" y="4868863"/>
            <a:ext cx="1728788" cy="576262"/>
          </a:xfrm>
          <a:prstGeom prst="cloudCallout">
            <a:avLst>
              <a:gd name="adj1" fmla="val -20833"/>
              <a:gd name="adj2" fmla="val 62500"/>
            </a:avLst>
          </a:prstGeom>
          <a:solidFill>
            <a:srgbClr val="C8E2E8"/>
          </a:solidFill>
          <a:ln w="9525">
            <a:solidFill>
              <a:srgbClr val="00628C"/>
            </a:solidFill>
            <a:round/>
            <a:headEnd/>
            <a:tailEnd/>
          </a:ln>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1800" b="1">
                <a:solidFill>
                  <a:srgbClr val="FF00FF"/>
                </a:solidFill>
              </a:rPr>
              <a:t>× by 1.5</a:t>
            </a:r>
          </a:p>
        </p:txBody>
      </p:sp>
      <p:sp>
        <p:nvSpPr>
          <p:cNvPr id="32" name="Cloud Callout 31"/>
          <p:cNvSpPr>
            <a:spLocks noChangeArrowheads="1"/>
          </p:cNvSpPr>
          <p:nvPr/>
        </p:nvSpPr>
        <p:spPr bwMode="auto">
          <a:xfrm>
            <a:off x="4932363" y="4868863"/>
            <a:ext cx="1727200" cy="576262"/>
          </a:xfrm>
          <a:prstGeom prst="cloudCallout">
            <a:avLst>
              <a:gd name="adj1" fmla="val -20833"/>
              <a:gd name="adj2" fmla="val 62500"/>
            </a:avLst>
          </a:prstGeom>
          <a:solidFill>
            <a:srgbClr val="C8E2E8"/>
          </a:solidFill>
          <a:ln w="9525">
            <a:solidFill>
              <a:srgbClr val="00628C"/>
            </a:solidFill>
            <a:round/>
            <a:headEnd/>
            <a:tailEnd/>
          </a:ln>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1800" b="1">
                <a:solidFill>
                  <a:srgbClr val="FF00FF"/>
                </a:solidFill>
              </a:rPr>
              <a:t>× by 0.5</a:t>
            </a:r>
          </a:p>
        </p:txBody>
      </p:sp>
      <p:sp>
        <p:nvSpPr>
          <p:cNvPr id="33" name="Cloud Callout 32"/>
          <p:cNvSpPr>
            <a:spLocks noChangeArrowheads="1"/>
          </p:cNvSpPr>
          <p:nvPr/>
        </p:nvSpPr>
        <p:spPr bwMode="auto">
          <a:xfrm>
            <a:off x="3132138" y="44450"/>
            <a:ext cx="2735262" cy="1223963"/>
          </a:xfrm>
          <a:prstGeom prst="cloudCallout">
            <a:avLst>
              <a:gd name="adj1" fmla="val -9694"/>
              <a:gd name="adj2" fmla="val 43824"/>
            </a:avLst>
          </a:prstGeom>
          <a:solidFill>
            <a:srgbClr val="C8E2E8"/>
          </a:solidFill>
          <a:ln w="9525">
            <a:solidFill>
              <a:srgbClr val="00628C"/>
            </a:solidFill>
            <a:round/>
            <a:headEnd/>
            <a:tailEnd/>
          </a:ln>
        </p:spPr>
        <p:txBody>
          <a:bodyPr anchor="ct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2800" b="1">
                <a:solidFill>
                  <a:srgbClr val="FF00FF"/>
                </a:solidFill>
              </a:rPr>
              <a:t>× by 0.75</a:t>
            </a:r>
          </a:p>
        </p:txBody>
      </p:sp>
      <p:sp>
        <p:nvSpPr>
          <p:cNvPr id="39" name="Curved Down Arrow 38"/>
          <p:cNvSpPr>
            <a:spLocks noChangeArrowheads="1"/>
          </p:cNvSpPr>
          <p:nvPr/>
        </p:nvSpPr>
        <p:spPr bwMode="auto">
          <a:xfrm>
            <a:off x="1258888" y="1341438"/>
            <a:ext cx="6408737" cy="1944687"/>
          </a:xfrm>
          <a:prstGeom prst="curvedDownArrow">
            <a:avLst>
              <a:gd name="adj1" fmla="val 24991"/>
              <a:gd name="adj2" fmla="val 49982"/>
              <a:gd name="adj3" fmla="val 13241"/>
            </a:avLst>
          </a:prstGeom>
          <a:solidFill>
            <a:srgbClr val="C8E2E8"/>
          </a:solidFill>
          <a:ln w="9525">
            <a:solidFill>
              <a:srgbClr val="00628C"/>
            </a:solidFill>
            <a:miter lim="800000"/>
            <a:headEnd/>
            <a:tailEnd/>
          </a:ln>
        </p:spPr>
        <p:txBody>
          <a:bodyPr/>
          <a:lstStyle>
            <a:lvl1pPr marL="742950" indent="-285750"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endParaRPr lang="en-US" altLang="en-US" sz="2800">
              <a:solidFill>
                <a:srgbClr val="000000"/>
              </a:solidFill>
            </a:endParaRPr>
          </a:p>
        </p:txBody>
      </p:sp>
      <p:sp>
        <p:nvSpPr>
          <p:cNvPr id="43021" name="TextBox 19"/>
          <p:cNvSpPr txBox="1">
            <a:spLocks noChangeArrowheads="1"/>
          </p:cNvSpPr>
          <p:nvPr/>
        </p:nvSpPr>
        <p:spPr bwMode="auto">
          <a:xfrm>
            <a:off x="323850" y="622647"/>
            <a:ext cx="28082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3600" dirty="0">
                <a:solidFill>
                  <a:srgbClr val="00628C"/>
                </a:solidFill>
              </a:rPr>
              <a:t>Percentages</a:t>
            </a:r>
          </a:p>
        </p:txBody>
      </p:sp>
      <p:sp>
        <p:nvSpPr>
          <p:cNvPr id="21" name="TextBox 20"/>
          <p:cNvSpPr txBox="1">
            <a:spLocks noChangeArrowheads="1"/>
          </p:cNvSpPr>
          <p:nvPr/>
        </p:nvSpPr>
        <p:spPr bwMode="auto">
          <a:xfrm>
            <a:off x="3419475" y="765175"/>
            <a:ext cx="201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algn="ctr" eaLnBrk="1" fontAlgn="base" hangingPunct="1">
              <a:spcBef>
                <a:spcPct val="20000"/>
              </a:spcBef>
              <a:spcAft>
                <a:spcPct val="0"/>
              </a:spcAft>
              <a:buClr>
                <a:srgbClr val="00628C"/>
              </a:buClr>
              <a:buFont typeface="Arial" pitchFamily="34" charset="0"/>
              <a:buNone/>
            </a:pPr>
            <a:r>
              <a:rPr lang="en-GB" altLang="en-US" sz="2000" b="1">
                <a:solidFill>
                  <a:srgbClr val="FF0000"/>
                </a:solidFill>
              </a:rPr>
              <a:t>(1.5 × 0.5)</a:t>
            </a:r>
          </a:p>
        </p:txBody>
      </p:sp>
      <p:sp>
        <p:nvSpPr>
          <p:cNvPr id="22" name="Rectangle 21"/>
          <p:cNvSpPr/>
          <p:nvPr/>
        </p:nvSpPr>
        <p:spPr>
          <a:xfrm>
            <a:off x="344584" y="332656"/>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1.21</a:t>
            </a:r>
            <a:endParaRPr lang="en-GB" sz="2800" dirty="0">
              <a:solidFill>
                <a:srgbClr val="000000"/>
              </a:solidFill>
            </a:endParaRPr>
          </a:p>
        </p:txBody>
      </p:sp>
    </p:spTree>
    <p:extLst>
      <p:ext uri="{BB962C8B-B14F-4D97-AF65-F5344CB8AC3E}">
        <p14:creationId xmlns:p14="http://schemas.microsoft.com/office/powerpoint/2010/main" val="1857778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dissolve">
                                      <p:cBhvr>
                                        <p:cTn id="12" dur="500"/>
                                        <p:tgtEl>
                                          <p:spTgt spid="23"/>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5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dissolve">
                                      <p:cBhvr>
                                        <p:cTn id="21" dur="500"/>
                                        <p:tgtEl>
                                          <p:spTgt spid="4"/>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dissolve">
                                      <p:cBhvr>
                                        <p:cTn id="26" dur="500"/>
                                        <p:tgtEl>
                                          <p:spTgt spid="29"/>
                                        </p:tgtEl>
                                      </p:cBhvr>
                                    </p:animEffect>
                                  </p:childTnLst>
                                </p:cTn>
                              </p:par>
                            </p:childTnLst>
                          </p:cTn>
                        </p:par>
                        <p:par>
                          <p:cTn id="27" fill="hold" nodeType="afterGroup">
                            <p:stCondLst>
                              <p:cond delay="500"/>
                            </p:stCondLst>
                            <p:childTnLst>
                              <p:par>
                                <p:cTn id="28" presetID="9" presetClass="entr" presetSubtype="0"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dissolve">
                                      <p:cBhvr>
                                        <p:cTn id="30" dur="500"/>
                                        <p:tgtEl>
                                          <p:spTgt spid="3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dissolve">
                                      <p:cBhvr>
                                        <p:cTn id="35" dur="500"/>
                                        <p:tgtEl>
                                          <p:spTgt spid="3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dissolve">
                                      <p:cBhvr>
                                        <p:cTn id="40" dur="500"/>
                                        <p:tgtEl>
                                          <p:spTgt spid="32"/>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dissolve">
                                      <p:cBhvr>
                                        <p:cTn id="45" dur="500"/>
                                        <p:tgtEl>
                                          <p:spTgt spid="39"/>
                                        </p:tgtEl>
                                      </p:cBhvr>
                                    </p:animEffect>
                                  </p:childTnLst>
                                </p:cTn>
                              </p:par>
                            </p:childTnLst>
                          </p:cTn>
                        </p:par>
                        <p:par>
                          <p:cTn id="46" fill="hold" nodeType="afterGroup">
                            <p:stCondLst>
                              <p:cond delay="500"/>
                            </p:stCondLst>
                            <p:childTnLst>
                              <p:par>
                                <p:cTn id="47" presetID="9"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dissolve">
                                      <p:cBhvr>
                                        <p:cTn id="49" dur="500"/>
                                        <p:tgtEl>
                                          <p:spTgt spid="33"/>
                                        </p:tgtEl>
                                      </p:cBhvr>
                                    </p:animEffect>
                                  </p:childTnLst>
                                </p:cTn>
                              </p:par>
                            </p:childTnLst>
                          </p:cTn>
                        </p:par>
                        <p:par>
                          <p:cTn id="50" fill="hold" nodeType="afterGroup">
                            <p:stCondLst>
                              <p:cond delay="1000"/>
                            </p:stCondLst>
                            <p:childTnLst>
                              <p:par>
                                <p:cTn id="51" presetID="9" presetClass="entr" presetSubtype="0" fill="hold" nodeType="afterEffect">
                                  <p:stCondLst>
                                    <p:cond delay="0"/>
                                  </p:stCondLst>
                                  <p:childTnLst>
                                    <p:set>
                                      <p:cBhvr>
                                        <p:cTn id="52" dur="1" fill="hold">
                                          <p:stCondLst>
                                            <p:cond delay="0"/>
                                          </p:stCondLst>
                                        </p:cTn>
                                        <p:tgtEl>
                                          <p:spTgt spid="21">
                                            <p:txEl>
                                              <p:pRg st="0" end="0"/>
                                            </p:txEl>
                                          </p:spTgt>
                                        </p:tgtEl>
                                        <p:attrNameLst>
                                          <p:attrName>style.visibility</p:attrName>
                                        </p:attrNameLst>
                                      </p:cBhvr>
                                      <p:to>
                                        <p:strVal val="visible"/>
                                      </p:to>
                                    </p:set>
                                    <p:animEffect transition="in" filter="dissolve">
                                      <p:cBhvr>
                                        <p:cTn id="53" dur="5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611560" y="1124744"/>
            <a:ext cx="7924800" cy="1143000"/>
          </a:xfrm>
        </p:spPr>
        <p:txBody>
          <a:bodyPr/>
          <a:lstStyle/>
          <a:p>
            <a:r>
              <a:rPr lang="en-US" altLang="en-US" dirty="0" smtClean="0"/>
              <a:t>What is the progression in the new curriculum?</a:t>
            </a:r>
          </a:p>
        </p:txBody>
      </p:sp>
      <p:sp>
        <p:nvSpPr>
          <p:cNvPr id="44035" name="Content Placeholder 2"/>
          <p:cNvSpPr>
            <a:spLocks noGrp="1"/>
          </p:cNvSpPr>
          <p:nvPr>
            <p:ph idx="1"/>
          </p:nvPr>
        </p:nvSpPr>
        <p:spPr>
          <a:xfrm>
            <a:off x="611560" y="2564904"/>
            <a:ext cx="7921625" cy="2376264"/>
          </a:xfrm>
        </p:spPr>
        <p:txBody>
          <a:bodyPr/>
          <a:lstStyle/>
          <a:p>
            <a:pPr marL="0" indent="0"/>
            <a:r>
              <a:rPr lang="en-GB" altLang="en-US" sz="2800" dirty="0" smtClean="0">
                <a:solidFill>
                  <a:srgbClr val="004F8A"/>
                </a:solidFill>
              </a:rPr>
              <a:t>Scan the extracts from the new curriculum and note any references to multiplicative or proportional reasoning.</a:t>
            </a:r>
          </a:p>
          <a:p>
            <a:pPr marL="0" indent="0"/>
            <a:endParaRPr lang="en-GB" altLang="en-US" sz="1000" dirty="0" smtClean="0">
              <a:solidFill>
                <a:srgbClr val="004F8A"/>
              </a:solidFill>
            </a:endParaRPr>
          </a:p>
          <a:p>
            <a:pPr marL="0" indent="0"/>
            <a:endParaRPr lang="en-GB" altLang="en-US" sz="1000" dirty="0" smtClean="0">
              <a:solidFill>
                <a:srgbClr val="004F8A"/>
              </a:solidFill>
            </a:endParaRPr>
          </a:p>
          <a:p>
            <a:pPr marL="0" indent="0"/>
            <a:r>
              <a:rPr lang="en-GB" altLang="en-US" sz="2800" dirty="0" smtClean="0">
                <a:solidFill>
                  <a:srgbClr val="004F8A"/>
                </a:solidFill>
              </a:rPr>
              <a:t>Also note references to fractions, decimals, percentages, ratio and proportion</a:t>
            </a:r>
          </a:p>
        </p:txBody>
      </p:sp>
      <p:sp>
        <p:nvSpPr>
          <p:cNvPr id="4" name="Rectangle 3"/>
          <p:cNvSpPr/>
          <p:nvPr/>
        </p:nvSpPr>
        <p:spPr>
          <a:xfrm>
            <a:off x="344584" y="332656"/>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1.22</a:t>
            </a:r>
            <a:endParaRPr lang="en-GB" sz="2800" dirty="0">
              <a:solidFill>
                <a:srgbClr val="000000"/>
              </a:solidFill>
            </a:endParaRPr>
          </a:p>
        </p:txBody>
      </p:sp>
    </p:spTree>
    <p:extLst>
      <p:ext uri="{BB962C8B-B14F-4D97-AF65-F5344CB8AC3E}">
        <p14:creationId xmlns:p14="http://schemas.microsoft.com/office/powerpoint/2010/main" val="24474822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9845" y="1196752"/>
            <a:ext cx="7499763" cy="5447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44584" y="332656"/>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1.23</a:t>
            </a:r>
            <a:endParaRPr lang="en-GB" sz="2800" dirty="0">
              <a:solidFill>
                <a:srgbClr val="000000"/>
              </a:solidFill>
            </a:endParaRPr>
          </a:p>
        </p:txBody>
      </p:sp>
    </p:spTree>
    <p:extLst>
      <p:ext uri="{BB962C8B-B14F-4D97-AF65-F5344CB8AC3E}">
        <p14:creationId xmlns:p14="http://schemas.microsoft.com/office/powerpoint/2010/main" val="5694932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9" y="692969"/>
            <a:ext cx="8229600" cy="1367879"/>
          </a:xfrm>
        </p:spPr>
        <p:txBody>
          <a:bodyPr>
            <a:normAutofit/>
          </a:bodyPr>
          <a:lstStyle/>
          <a:p>
            <a:r>
              <a:rPr lang="en-GB" sz="2700" b="1" dirty="0"/>
              <a:t>Questions for Calculations</a:t>
            </a:r>
            <a:r>
              <a:rPr lang="en-GB" sz="2700" dirty="0"/>
              <a:t/>
            </a:r>
            <a:br>
              <a:rPr lang="en-GB" sz="2700" dirty="0"/>
            </a:br>
            <a:r>
              <a:rPr lang="en-GB" sz="2700" b="1" dirty="0"/>
              <a:t>Using flour scenario identify questions for these </a:t>
            </a:r>
            <a:r>
              <a:rPr lang="en-GB" sz="2700" b="1" dirty="0" smtClean="0"/>
              <a:t>calculation</a:t>
            </a:r>
            <a:endParaRPr lang="en-GB" dirty="0"/>
          </a:p>
        </p:txBody>
      </p:sp>
      <p:grpSp>
        <p:nvGrpSpPr>
          <p:cNvPr id="3" name="Group 2"/>
          <p:cNvGrpSpPr/>
          <p:nvPr/>
        </p:nvGrpSpPr>
        <p:grpSpPr>
          <a:xfrm>
            <a:off x="1043608" y="2139702"/>
            <a:ext cx="7532290" cy="4112989"/>
            <a:chOff x="1043608" y="2139702"/>
            <a:chExt cx="7532290" cy="4112989"/>
          </a:xfrm>
        </p:grpSpPr>
        <p:grpSp>
          <p:nvGrpSpPr>
            <p:cNvPr id="4" name="Group 2"/>
            <p:cNvGrpSpPr>
              <a:grpSpLocks/>
            </p:cNvGrpSpPr>
            <p:nvPr/>
          </p:nvGrpSpPr>
          <p:grpSpPr bwMode="auto">
            <a:xfrm>
              <a:off x="1043608" y="2191519"/>
              <a:ext cx="1223739" cy="733425"/>
              <a:chOff x="1200" y="640"/>
              <a:chExt cx="1290" cy="1155"/>
            </a:xfrm>
          </p:grpSpPr>
          <p:sp>
            <p:nvSpPr>
              <p:cNvPr id="5" name="Text Box 3"/>
              <p:cNvSpPr txBox="1">
                <a:spLocks noChangeArrowheads="1"/>
              </p:cNvSpPr>
              <p:nvPr/>
            </p:nvSpPr>
            <p:spPr bwMode="auto">
              <a:xfrm>
                <a:off x="1200" y="640"/>
                <a:ext cx="1290" cy="115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u="sng" dirty="0">
                    <a:solidFill>
                      <a:prstClr val="black"/>
                    </a:solidFill>
                    <a:cs typeface="Arial" pitchFamily="34" charset="0"/>
                  </a:rPr>
                  <a:t>750</a:t>
                </a:r>
              </a:p>
              <a:p>
                <a:pPr algn="ctr" fontAlgn="base">
                  <a:spcBef>
                    <a:spcPct val="0"/>
                  </a:spcBef>
                  <a:spcAft>
                    <a:spcPts val="1000"/>
                  </a:spcAft>
                </a:pPr>
                <a:r>
                  <a:rPr lang="en-GB" sz="2400" b="1" dirty="0">
                    <a:solidFill>
                      <a:prstClr val="black"/>
                    </a:solidFill>
                    <a:cs typeface="Arial" pitchFamily="34" charset="0"/>
                  </a:rPr>
                  <a:t>5</a:t>
                </a:r>
                <a:endParaRPr lang="en-US" dirty="0">
                  <a:solidFill>
                    <a:prstClr val="black"/>
                  </a:solidFill>
                  <a:latin typeface="Arial" pitchFamily="34" charset="0"/>
                  <a:cs typeface="Arial" pitchFamily="34" charset="0"/>
                </a:endParaRPr>
              </a:p>
            </p:txBody>
          </p:sp>
        </p:grpSp>
        <p:grpSp>
          <p:nvGrpSpPr>
            <p:cNvPr id="6" name="Group 4"/>
            <p:cNvGrpSpPr>
              <a:grpSpLocks/>
            </p:cNvGrpSpPr>
            <p:nvPr/>
          </p:nvGrpSpPr>
          <p:grpSpPr bwMode="auto">
            <a:xfrm>
              <a:off x="1116012" y="3716338"/>
              <a:ext cx="1117600" cy="831850"/>
              <a:chOff x="1060" y="2760"/>
              <a:chExt cx="1760" cy="1310"/>
            </a:xfrm>
          </p:grpSpPr>
          <p:sp>
            <p:nvSpPr>
              <p:cNvPr id="7" name="Text Box 5"/>
              <p:cNvSpPr txBox="1">
                <a:spLocks noChangeArrowheads="1"/>
              </p:cNvSpPr>
              <p:nvPr/>
            </p:nvSpPr>
            <p:spPr bwMode="auto">
              <a:xfrm>
                <a:off x="1060" y="2760"/>
                <a:ext cx="1760" cy="13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dirty="0">
                    <a:solidFill>
                      <a:prstClr val="black"/>
                    </a:solidFill>
                    <a:cs typeface="Arial" pitchFamily="34" charset="0"/>
                  </a:rPr>
                  <a:t>£1.20</a:t>
                </a:r>
              </a:p>
              <a:p>
                <a:pPr algn="ctr" fontAlgn="base">
                  <a:spcBef>
                    <a:spcPct val="0"/>
                  </a:spcBef>
                  <a:spcAft>
                    <a:spcPts val="1000"/>
                  </a:spcAft>
                </a:pPr>
                <a:r>
                  <a:rPr lang="en-GB" sz="2400" b="1" dirty="0">
                    <a:solidFill>
                      <a:prstClr val="black"/>
                    </a:solidFill>
                    <a:cs typeface="Arial" pitchFamily="34" charset="0"/>
                  </a:rPr>
                  <a:t>5</a:t>
                </a:r>
                <a:endParaRPr lang="en-US" dirty="0">
                  <a:solidFill>
                    <a:prstClr val="black"/>
                  </a:solidFill>
                  <a:latin typeface="Arial" pitchFamily="34" charset="0"/>
                  <a:cs typeface="Arial" pitchFamily="34" charset="0"/>
                </a:endParaRPr>
              </a:p>
            </p:txBody>
          </p:sp>
          <p:sp>
            <p:nvSpPr>
              <p:cNvPr id="8" name="Line 6"/>
              <p:cNvSpPr>
                <a:spLocks noChangeShapeType="1"/>
              </p:cNvSpPr>
              <p:nvPr/>
            </p:nvSpPr>
            <p:spPr bwMode="auto">
              <a:xfrm>
                <a:off x="1300" y="3395"/>
                <a:ext cx="126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9" name="Group 7"/>
            <p:cNvGrpSpPr>
              <a:grpSpLocks/>
            </p:cNvGrpSpPr>
            <p:nvPr/>
          </p:nvGrpSpPr>
          <p:grpSpPr bwMode="auto">
            <a:xfrm>
              <a:off x="1324645" y="5373216"/>
              <a:ext cx="727075" cy="879475"/>
              <a:chOff x="1180" y="4645"/>
              <a:chExt cx="1145" cy="1385"/>
            </a:xfrm>
          </p:grpSpPr>
          <p:sp>
            <p:nvSpPr>
              <p:cNvPr id="10" name="Text Box 8"/>
              <p:cNvSpPr txBox="1">
                <a:spLocks noChangeArrowheads="1"/>
              </p:cNvSpPr>
              <p:nvPr/>
            </p:nvSpPr>
            <p:spPr bwMode="auto">
              <a:xfrm>
                <a:off x="1180" y="4645"/>
                <a:ext cx="1145" cy="13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u="sng" dirty="0">
                    <a:solidFill>
                      <a:prstClr val="black"/>
                    </a:solidFill>
                    <a:cs typeface="Arial" pitchFamily="34" charset="0"/>
                  </a:rPr>
                  <a:t>120</a:t>
                </a:r>
              </a:p>
              <a:p>
                <a:pPr algn="ctr" fontAlgn="base">
                  <a:spcBef>
                    <a:spcPct val="0"/>
                  </a:spcBef>
                  <a:spcAft>
                    <a:spcPts val="1000"/>
                  </a:spcAft>
                </a:pPr>
                <a:r>
                  <a:rPr lang="en-GB" sz="2400" b="1" dirty="0">
                    <a:solidFill>
                      <a:prstClr val="black"/>
                    </a:solidFill>
                    <a:cs typeface="Arial" pitchFamily="34" charset="0"/>
                  </a:rPr>
                  <a:t>750</a:t>
                </a:r>
                <a:endParaRPr lang="en-US" dirty="0">
                  <a:solidFill>
                    <a:prstClr val="black"/>
                  </a:solidFill>
                  <a:latin typeface="Arial" pitchFamily="34" charset="0"/>
                  <a:cs typeface="Arial" pitchFamily="34" charset="0"/>
                </a:endParaRPr>
              </a:p>
            </p:txBody>
          </p:sp>
        </p:grpSp>
        <p:grpSp>
          <p:nvGrpSpPr>
            <p:cNvPr id="11" name="Group 9"/>
            <p:cNvGrpSpPr>
              <a:grpSpLocks/>
            </p:cNvGrpSpPr>
            <p:nvPr/>
          </p:nvGrpSpPr>
          <p:grpSpPr bwMode="auto">
            <a:xfrm>
              <a:off x="3980507" y="2139702"/>
              <a:ext cx="714375" cy="857250"/>
              <a:chOff x="1035" y="6600"/>
              <a:chExt cx="1125" cy="1350"/>
            </a:xfrm>
          </p:grpSpPr>
          <p:sp>
            <p:nvSpPr>
              <p:cNvPr id="12" name="Text Box 10"/>
              <p:cNvSpPr txBox="1">
                <a:spLocks noChangeArrowheads="1"/>
              </p:cNvSpPr>
              <p:nvPr/>
            </p:nvSpPr>
            <p:spPr bwMode="auto">
              <a:xfrm>
                <a:off x="1035" y="6600"/>
                <a:ext cx="1125" cy="1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en-GB" sz="2400" b="1" u="sng" dirty="0">
                    <a:solidFill>
                      <a:prstClr val="black"/>
                    </a:solidFill>
                    <a:cs typeface="Arial" pitchFamily="34" charset="0"/>
                  </a:rPr>
                  <a:t>750</a:t>
                </a:r>
              </a:p>
              <a:p>
                <a:pPr fontAlgn="base">
                  <a:spcBef>
                    <a:spcPct val="0"/>
                  </a:spcBef>
                  <a:spcAft>
                    <a:spcPts val="1000"/>
                  </a:spcAft>
                </a:pPr>
                <a:r>
                  <a:rPr lang="en-GB" sz="2400" b="1" dirty="0">
                    <a:solidFill>
                      <a:prstClr val="black"/>
                    </a:solidFill>
                    <a:cs typeface="Arial" pitchFamily="34" charset="0"/>
                  </a:rPr>
                  <a:t>120</a:t>
                </a:r>
                <a:endParaRPr lang="en-US" dirty="0">
                  <a:solidFill>
                    <a:prstClr val="black"/>
                  </a:solidFill>
                  <a:latin typeface="Arial" pitchFamily="34" charset="0"/>
                  <a:cs typeface="Arial" pitchFamily="34" charset="0"/>
                </a:endParaRPr>
              </a:p>
            </p:txBody>
          </p:sp>
        </p:grpSp>
        <p:grpSp>
          <p:nvGrpSpPr>
            <p:cNvPr id="13" name="Group 11"/>
            <p:cNvGrpSpPr>
              <a:grpSpLocks/>
            </p:cNvGrpSpPr>
            <p:nvPr/>
          </p:nvGrpSpPr>
          <p:grpSpPr bwMode="auto">
            <a:xfrm>
              <a:off x="3806552" y="3645024"/>
              <a:ext cx="2133600" cy="863600"/>
              <a:chOff x="975" y="8860"/>
              <a:chExt cx="3360" cy="1360"/>
            </a:xfrm>
          </p:grpSpPr>
          <p:sp>
            <p:nvSpPr>
              <p:cNvPr id="14" name="Text Box 12"/>
              <p:cNvSpPr txBox="1">
                <a:spLocks noChangeArrowheads="1"/>
              </p:cNvSpPr>
              <p:nvPr/>
            </p:nvSpPr>
            <p:spPr bwMode="auto">
              <a:xfrm>
                <a:off x="975" y="8860"/>
                <a:ext cx="1495" cy="136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dirty="0">
                    <a:solidFill>
                      <a:prstClr val="black"/>
                    </a:solidFill>
                    <a:cs typeface="Arial" pitchFamily="34" charset="0"/>
                  </a:rPr>
                  <a:t>1.20</a:t>
                </a:r>
              </a:p>
              <a:p>
                <a:pPr algn="ctr" fontAlgn="base">
                  <a:spcBef>
                    <a:spcPct val="0"/>
                  </a:spcBef>
                  <a:spcAft>
                    <a:spcPts val="1000"/>
                  </a:spcAft>
                </a:pPr>
                <a:r>
                  <a:rPr lang="en-GB" sz="2400" b="1" dirty="0">
                    <a:solidFill>
                      <a:prstClr val="black"/>
                    </a:solidFill>
                    <a:cs typeface="Arial" pitchFamily="34" charset="0"/>
                  </a:rPr>
                  <a:t>750</a:t>
                </a:r>
                <a:endParaRPr lang="en-US" dirty="0">
                  <a:solidFill>
                    <a:prstClr val="black"/>
                  </a:solidFill>
                  <a:latin typeface="Arial" pitchFamily="34" charset="0"/>
                  <a:cs typeface="Arial" pitchFamily="34" charset="0"/>
                </a:endParaRPr>
              </a:p>
            </p:txBody>
          </p:sp>
          <p:sp>
            <p:nvSpPr>
              <p:cNvPr id="15" name="Line 13"/>
              <p:cNvSpPr>
                <a:spLocks noChangeShapeType="1"/>
              </p:cNvSpPr>
              <p:nvPr/>
            </p:nvSpPr>
            <p:spPr bwMode="auto">
              <a:xfrm>
                <a:off x="1260" y="9475"/>
                <a:ext cx="103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16" name="Text Box 14"/>
              <p:cNvSpPr txBox="1">
                <a:spLocks noChangeArrowheads="1"/>
              </p:cNvSpPr>
              <p:nvPr/>
            </p:nvSpPr>
            <p:spPr bwMode="auto">
              <a:xfrm>
                <a:off x="2170" y="9180"/>
                <a:ext cx="2165" cy="78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en-GB" sz="2400" b="1">
                    <a:solidFill>
                      <a:prstClr val="black"/>
                    </a:solidFill>
                    <a:cs typeface="Arial" pitchFamily="34" charset="0"/>
                  </a:rPr>
                  <a:t>X 1000</a:t>
                </a:r>
                <a:endParaRPr lang="en-US">
                  <a:solidFill>
                    <a:prstClr val="black"/>
                  </a:solidFill>
                  <a:latin typeface="Arial" pitchFamily="34" charset="0"/>
                  <a:cs typeface="Arial" pitchFamily="34" charset="0"/>
                </a:endParaRPr>
              </a:p>
            </p:txBody>
          </p:sp>
        </p:grpSp>
        <p:grpSp>
          <p:nvGrpSpPr>
            <p:cNvPr id="17" name="Group 15"/>
            <p:cNvGrpSpPr>
              <a:grpSpLocks/>
            </p:cNvGrpSpPr>
            <p:nvPr/>
          </p:nvGrpSpPr>
          <p:grpSpPr bwMode="auto">
            <a:xfrm>
              <a:off x="4001765" y="5373216"/>
              <a:ext cx="930275" cy="854075"/>
              <a:chOff x="1060" y="10600"/>
              <a:chExt cx="1465" cy="1345"/>
            </a:xfrm>
          </p:grpSpPr>
          <p:sp>
            <p:nvSpPr>
              <p:cNvPr id="18" name="Text Box 16"/>
              <p:cNvSpPr txBox="1">
                <a:spLocks noChangeArrowheads="1"/>
              </p:cNvSpPr>
              <p:nvPr/>
            </p:nvSpPr>
            <p:spPr bwMode="auto">
              <a:xfrm>
                <a:off x="1060" y="10600"/>
                <a:ext cx="1465" cy="13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dirty="0">
                    <a:solidFill>
                      <a:prstClr val="black"/>
                    </a:solidFill>
                    <a:cs typeface="Arial" pitchFamily="34" charset="0"/>
                  </a:rPr>
                  <a:t>750</a:t>
                </a:r>
                <a:br>
                  <a:rPr lang="en-GB" sz="2400" b="1" dirty="0">
                    <a:solidFill>
                      <a:prstClr val="black"/>
                    </a:solidFill>
                    <a:cs typeface="Arial" pitchFamily="34" charset="0"/>
                  </a:rPr>
                </a:br>
                <a:r>
                  <a:rPr lang="en-GB" sz="2400" b="1" dirty="0">
                    <a:solidFill>
                      <a:prstClr val="black"/>
                    </a:solidFill>
                    <a:cs typeface="Arial" pitchFamily="34" charset="0"/>
                  </a:rPr>
                  <a:t>1.20</a:t>
                </a:r>
                <a:endParaRPr lang="en-US" dirty="0">
                  <a:solidFill>
                    <a:prstClr val="black"/>
                  </a:solidFill>
                  <a:latin typeface="Arial" pitchFamily="34" charset="0"/>
                  <a:cs typeface="Arial" pitchFamily="34" charset="0"/>
                </a:endParaRPr>
              </a:p>
            </p:txBody>
          </p:sp>
          <p:sp>
            <p:nvSpPr>
              <p:cNvPr id="19" name="Line 17"/>
              <p:cNvSpPr>
                <a:spLocks noChangeShapeType="1"/>
              </p:cNvSpPr>
              <p:nvPr/>
            </p:nvSpPr>
            <p:spPr bwMode="auto">
              <a:xfrm>
                <a:off x="1270" y="11265"/>
                <a:ext cx="97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grpSp>
        <p:grpSp>
          <p:nvGrpSpPr>
            <p:cNvPr id="20" name="Group 18"/>
            <p:cNvGrpSpPr>
              <a:grpSpLocks/>
            </p:cNvGrpSpPr>
            <p:nvPr/>
          </p:nvGrpSpPr>
          <p:grpSpPr bwMode="auto">
            <a:xfrm>
              <a:off x="6804248" y="2214885"/>
              <a:ext cx="1771650" cy="854075"/>
              <a:chOff x="1105" y="12870"/>
              <a:chExt cx="2790" cy="1345"/>
            </a:xfrm>
          </p:grpSpPr>
          <p:sp>
            <p:nvSpPr>
              <p:cNvPr id="21" name="Text Box 19"/>
              <p:cNvSpPr txBox="1">
                <a:spLocks noChangeArrowheads="1"/>
              </p:cNvSpPr>
              <p:nvPr/>
            </p:nvSpPr>
            <p:spPr bwMode="auto">
              <a:xfrm>
                <a:off x="1105" y="12870"/>
                <a:ext cx="1405" cy="13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GB" sz="2400" b="1" dirty="0">
                    <a:solidFill>
                      <a:prstClr val="black"/>
                    </a:solidFill>
                    <a:cs typeface="Arial" pitchFamily="34" charset="0"/>
                  </a:rPr>
                  <a:t>1.20</a:t>
                </a:r>
              </a:p>
              <a:p>
                <a:pPr algn="ctr" fontAlgn="base">
                  <a:spcBef>
                    <a:spcPct val="0"/>
                  </a:spcBef>
                  <a:spcAft>
                    <a:spcPts val="1000"/>
                  </a:spcAft>
                </a:pPr>
                <a:r>
                  <a:rPr lang="en-GB" sz="2400" b="1" dirty="0">
                    <a:solidFill>
                      <a:prstClr val="black"/>
                    </a:solidFill>
                    <a:cs typeface="Arial" pitchFamily="34" charset="0"/>
                  </a:rPr>
                  <a:t>5</a:t>
                </a:r>
                <a:endParaRPr lang="en-US" dirty="0">
                  <a:solidFill>
                    <a:prstClr val="black"/>
                  </a:solidFill>
                  <a:latin typeface="Arial" pitchFamily="34" charset="0"/>
                  <a:cs typeface="Arial" pitchFamily="34" charset="0"/>
                </a:endParaRPr>
              </a:p>
            </p:txBody>
          </p:sp>
          <p:sp>
            <p:nvSpPr>
              <p:cNvPr id="22" name="Line 20"/>
              <p:cNvSpPr>
                <a:spLocks noChangeShapeType="1"/>
              </p:cNvSpPr>
              <p:nvPr/>
            </p:nvSpPr>
            <p:spPr bwMode="auto">
              <a:xfrm>
                <a:off x="1225" y="13515"/>
                <a:ext cx="11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GB">
                  <a:solidFill>
                    <a:prstClr val="black"/>
                  </a:solidFill>
                </a:endParaRPr>
              </a:p>
            </p:txBody>
          </p:sp>
          <p:sp>
            <p:nvSpPr>
              <p:cNvPr id="23" name="Text Box 21"/>
              <p:cNvSpPr txBox="1">
                <a:spLocks noChangeArrowheads="1"/>
              </p:cNvSpPr>
              <p:nvPr/>
            </p:nvSpPr>
            <p:spPr bwMode="auto">
              <a:xfrm>
                <a:off x="2390" y="13160"/>
                <a:ext cx="1505" cy="770"/>
              </a:xfrm>
              <a:prstGeom prst="rect">
                <a:avLst/>
              </a:prstGeom>
              <a:solidFill>
                <a:srgbClr val="FFFFFF"/>
              </a:solidFill>
              <a:ln>
                <a:noFill/>
              </a:ln>
              <a:extLst>
                <a:ext uri="{91240B29-F687-4F45-9708-019B960494DF}">
                  <a14:hiddenLine xmlns:a14="http://schemas.microsoft.com/office/drawing/2010/main" w="9525">
                    <a:solidFill>
                      <a:srgbClr val="003300"/>
                    </a:solidFill>
                    <a:miter lim="800000"/>
                    <a:headEnd/>
                    <a:tailEnd/>
                  </a14:hiddenLine>
                </a:ext>
              </a:extLst>
            </p:spPr>
            <p:txBody>
              <a:bodyPr vert="horz" wrap="square" lIns="91440" tIns="45720" rIns="91440" bIns="45720" numCol="1" anchor="t" anchorCtr="0" compatLnSpc="1">
                <a:prstTxWarp prst="textNoShape">
                  <a:avLst/>
                </a:prstTxWarp>
              </a:bodyPr>
              <a:lstStyle/>
              <a:p>
                <a:pPr fontAlgn="base">
                  <a:spcBef>
                    <a:spcPct val="0"/>
                  </a:spcBef>
                  <a:spcAft>
                    <a:spcPts val="1000"/>
                  </a:spcAft>
                </a:pPr>
                <a:r>
                  <a:rPr lang="en-GB" sz="2400" b="1">
                    <a:solidFill>
                      <a:prstClr val="black"/>
                    </a:solidFill>
                    <a:cs typeface="Arial" pitchFamily="34" charset="0"/>
                  </a:rPr>
                  <a:t>X 50</a:t>
                </a:r>
                <a:endParaRPr lang="en-US">
                  <a:solidFill>
                    <a:prstClr val="black"/>
                  </a:solidFill>
                  <a:latin typeface="Arial" pitchFamily="34" charset="0"/>
                  <a:cs typeface="Arial" pitchFamily="34" charset="0"/>
                </a:endParaRPr>
              </a:p>
            </p:txBody>
          </p:sp>
        </p:grpSp>
        <p:grpSp>
          <p:nvGrpSpPr>
            <p:cNvPr id="24" name="Group 22"/>
            <p:cNvGrpSpPr>
              <a:grpSpLocks/>
            </p:cNvGrpSpPr>
            <p:nvPr/>
          </p:nvGrpSpPr>
          <p:grpSpPr bwMode="auto">
            <a:xfrm>
              <a:off x="6305382" y="5335116"/>
              <a:ext cx="2160241" cy="892175"/>
              <a:chOff x="1402" y="14760"/>
              <a:chExt cx="993" cy="1405"/>
            </a:xfrm>
          </p:grpSpPr>
          <p:sp>
            <p:nvSpPr>
              <p:cNvPr id="25" name="Text Box 23"/>
              <p:cNvSpPr txBox="1">
                <a:spLocks noChangeArrowheads="1"/>
              </p:cNvSpPr>
              <p:nvPr/>
            </p:nvSpPr>
            <p:spPr bwMode="auto">
              <a:xfrm>
                <a:off x="1402" y="14760"/>
                <a:ext cx="993" cy="14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46088" algn="ctr" fontAlgn="base">
                  <a:spcBef>
                    <a:spcPct val="0"/>
                  </a:spcBef>
                </a:pPr>
                <a:r>
                  <a:rPr lang="en-GB" sz="2400" b="1" dirty="0">
                    <a:solidFill>
                      <a:prstClr val="black"/>
                    </a:solidFill>
                    <a:cs typeface="Arial" pitchFamily="34" charset="0"/>
                  </a:rPr>
                  <a:t> </a:t>
                </a:r>
                <a:r>
                  <a:rPr lang="en-GB" sz="2400" b="1" u="sng" dirty="0" smtClean="0">
                    <a:solidFill>
                      <a:prstClr val="black"/>
                    </a:solidFill>
                    <a:cs typeface="Arial" pitchFamily="34" charset="0"/>
                  </a:rPr>
                  <a:t>100 </a:t>
                </a:r>
                <a:r>
                  <a:rPr lang="en-GB" sz="2400" b="1" dirty="0" smtClean="0">
                    <a:solidFill>
                      <a:prstClr val="black"/>
                    </a:solidFill>
                    <a:cs typeface="Arial" pitchFamily="34" charset="0"/>
                  </a:rPr>
                  <a:t>  x 5</a:t>
                </a:r>
              </a:p>
              <a:p>
                <a:pPr marL="893763" indent="-893763" algn="ctr" fontAlgn="base">
                  <a:spcBef>
                    <a:spcPct val="0"/>
                  </a:spcBef>
                  <a:spcAft>
                    <a:spcPts val="1000"/>
                  </a:spcAft>
                </a:pPr>
                <a:r>
                  <a:rPr lang="en-GB" sz="2400" b="1" dirty="0" smtClean="0">
                    <a:solidFill>
                      <a:prstClr val="black"/>
                    </a:solidFill>
                    <a:cs typeface="Arial" pitchFamily="34" charset="0"/>
                  </a:rPr>
                  <a:t>1.20</a:t>
                </a:r>
                <a:endParaRPr lang="en-US" dirty="0">
                  <a:solidFill>
                    <a:prstClr val="black"/>
                  </a:solidFill>
                  <a:latin typeface="Arial" pitchFamily="34" charset="0"/>
                  <a:cs typeface="Arial" pitchFamily="34" charset="0"/>
                </a:endParaRPr>
              </a:p>
            </p:txBody>
          </p:sp>
        </p:grpSp>
      </p:grpSp>
    </p:spTree>
    <p:extLst>
      <p:ext uri="{BB962C8B-B14F-4D97-AF65-F5344CB8AC3E}">
        <p14:creationId xmlns:p14="http://schemas.microsoft.com/office/powerpoint/2010/main" val="35767976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11560" y="2926685"/>
            <a:ext cx="6480720" cy="646331"/>
          </a:xfrm>
          <a:prstGeom prst="rect">
            <a:avLst/>
          </a:prstGeom>
          <a:solidFill>
            <a:schemeClr val="bg1">
              <a:lumMod val="75000"/>
            </a:schemeClr>
          </a:solidFill>
        </p:spPr>
        <p:txBody>
          <a:bodyPr wrap="square" rtlCol="0">
            <a:spAutoFit/>
          </a:bodyPr>
          <a:lstStyle/>
          <a:p>
            <a:endParaRPr lang="en-GB" dirty="0" smtClean="0"/>
          </a:p>
          <a:p>
            <a:endParaRPr lang="en-GB" dirty="0"/>
          </a:p>
        </p:txBody>
      </p:sp>
      <p:sp>
        <p:nvSpPr>
          <p:cNvPr id="2" name="Title 1"/>
          <p:cNvSpPr>
            <a:spLocks noGrp="1"/>
          </p:cNvSpPr>
          <p:nvPr>
            <p:ph type="title"/>
          </p:nvPr>
        </p:nvSpPr>
        <p:spPr>
          <a:xfrm>
            <a:off x="358455" y="836712"/>
            <a:ext cx="7924800" cy="613187"/>
          </a:xfrm>
        </p:spPr>
        <p:txBody>
          <a:bodyPr/>
          <a:lstStyle/>
          <a:p>
            <a:r>
              <a:rPr lang="en-GB" sz="4000" dirty="0" smtClean="0"/>
              <a:t>Session 2</a:t>
            </a:r>
            <a:endParaRPr lang="en-GB" sz="4000" dirty="0"/>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2.0</a:t>
            </a:r>
            <a:endParaRPr lang="en-GB" sz="2800" dirty="0">
              <a:solidFill>
                <a:srgbClr val="000000"/>
              </a:solidFill>
            </a:endParaRPr>
          </a:p>
        </p:txBody>
      </p:sp>
      <p:sp>
        <p:nvSpPr>
          <p:cNvPr id="5" name="Title 1"/>
          <p:cNvSpPr txBox="1">
            <a:spLocks/>
          </p:cNvSpPr>
          <p:nvPr/>
        </p:nvSpPr>
        <p:spPr bwMode="auto">
          <a:xfrm>
            <a:off x="395536" y="1556792"/>
            <a:ext cx="8208912"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97500"/>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defRPr/>
            </a:pPr>
            <a:r>
              <a:rPr lang="en-GB" sz="3700" kern="0" dirty="0" smtClean="0"/>
              <a:t>Overview</a:t>
            </a:r>
            <a:r>
              <a:rPr lang="en-GB" kern="0" dirty="0" smtClean="0"/>
              <a:t> of the project</a:t>
            </a:r>
          </a:p>
        </p:txBody>
      </p:sp>
      <p:sp>
        <p:nvSpPr>
          <p:cNvPr id="3" name="TextBox 2"/>
          <p:cNvSpPr txBox="1"/>
          <p:nvPr/>
        </p:nvSpPr>
        <p:spPr>
          <a:xfrm>
            <a:off x="611560" y="2852936"/>
            <a:ext cx="6835358" cy="1785104"/>
          </a:xfrm>
          <a:prstGeom prst="rect">
            <a:avLst/>
          </a:prstGeom>
          <a:noFill/>
        </p:spPr>
        <p:txBody>
          <a:bodyPr wrap="square" rtlCol="0">
            <a:spAutoFit/>
          </a:bodyPr>
          <a:lstStyle/>
          <a:p>
            <a:pPr marL="342900" indent="-342900">
              <a:buFont typeface="Arial" panose="020B0604020202020204" pitchFamily="34" charset="0"/>
              <a:buChar char="−"/>
            </a:pPr>
            <a:r>
              <a:rPr lang="en-GB" sz="2200" dirty="0" smtClean="0">
                <a:solidFill>
                  <a:schemeClr val="tx2"/>
                </a:solidFill>
              </a:rPr>
              <a:t>To consider the structure for the delivery of the project</a:t>
            </a:r>
          </a:p>
          <a:p>
            <a:endParaRPr lang="en-GB" sz="2200" dirty="0" smtClean="0">
              <a:solidFill>
                <a:schemeClr val="tx2"/>
              </a:solidFill>
            </a:endParaRPr>
          </a:p>
          <a:p>
            <a:pPr marL="342900" indent="-342900">
              <a:buFont typeface="Arial" panose="020B0604020202020204" pitchFamily="34" charset="0"/>
              <a:buChar char="−"/>
            </a:pPr>
            <a:r>
              <a:rPr lang="en-GB" sz="2200" dirty="0" smtClean="0">
                <a:solidFill>
                  <a:schemeClr val="tx2"/>
                </a:solidFill>
              </a:rPr>
              <a:t>Give an overview of the Maths focus for the project and its different elements</a:t>
            </a:r>
          </a:p>
        </p:txBody>
      </p:sp>
      <p:sp>
        <p:nvSpPr>
          <p:cNvPr id="6" name="Rectangle 5"/>
          <p:cNvSpPr/>
          <p:nvPr/>
        </p:nvSpPr>
        <p:spPr>
          <a:xfrm>
            <a:off x="697449" y="5205848"/>
            <a:ext cx="8549135" cy="707886"/>
          </a:xfrm>
          <a:prstGeom prst="rect">
            <a:avLst/>
          </a:prstGeom>
        </p:spPr>
        <p:txBody>
          <a:bodyPr wrap="none">
            <a:spAutoFit/>
          </a:bodyPr>
          <a:lstStyle/>
          <a:p>
            <a:r>
              <a:rPr lang="en-GB" sz="2000" i="1" dirty="0" smtClean="0"/>
              <a:t>Rationale and details of the project can be viewed on the NCETM website</a:t>
            </a:r>
          </a:p>
          <a:p>
            <a:r>
              <a:rPr lang="en-GB" sz="2000" i="1" dirty="0" smtClean="0"/>
              <a:t>https</a:t>
            </a:r>
            <a:r>
              <a:rPr lang="en-GB" sz="2000" i="1" dirty="0"/>
              <a:t>://www.ncetm.org.uk/resources/41469</a:t>
            </a:r>
          </a:p>
        </p:txBody>
      </p:sp>
    </p:spTree>
    <p:extLst>
      <p:ext uri="{BB962C8B-B14F-4D97-AF65-F5344CB8AC3E}">
        <p14:creationId xmlns:p14="http://schemas.microsoft.com/office/powerpoint/2010/main" val="26015926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9832" y="3933056"/>
            <a:ext cx="4824536" cy="369332"/>
          </a:xfrm>
          <a:prstGeom prst="rect">
            <a:avLst/>
          </a:prstGeom>
          <a:solidFill>
            <a:schemeClr val="bg1">
              <a:lumMod val="75000"/>
            </a:schemeClr>
          </a:solidFill>
        </p:spPr>
        <p:txBody>
          <a:bodyPr wrap="square" rtlCol="0">
            <a:spAutoFit/>
          </a:bodyPr>
          <a:lstStyle/>
          <a:p>
            <a:endParaRPr lang="en-GB" dirty="0"/>
          </a:p>
        </p:txBody>
      </p:sp>
      <p:sp>
        <p:nvSpPr>
          <p:cNvPr id="19458" name="Title 1"/>
          <p:cNvSpPr>
            <a:spLocks noGrp="1"/>
          </p:cNvSpPr>
          <p:nvPr>
            <p:ph type="title"/>
          </p:nvPr>
        </p:nvSpPr>
        <p:spPr>
          <a:xfrm>
            <a:off x="251520" y="269776"/>
            <a:ext cx="7924800" cy="1143000"/>
          </a:xfrm>
        </p:spPr>
        <p:txBody>
          <a:bodyPr/>
          <a:lstStyle/>
          <a:p>
            <a:r>
              <a:rPr lang="en-GB" altLang="en-US" sz="1800" i="1" dirty="0" smtClean="0"/>
              <a:t>Slide 0.2</a:t>
            </a:r>
            <a:r>
              <a:rPr lang="en-GB" altLang="en-US" dirty="0" smtClean="0"/>
              <a:t/>
            </a:r>
            <a:br>
              <a:rPr lang="en-GB" altLang="en-US" dirty="0" smtClean="0"/>
            </a:br>
            <a:r>
              <a:rPr lang="en-GB" altLang="en-US" dirty="0" smtClean="0"/>
              <a:t>   </a:t>
            </a:r>
            <a:r>
              <a:rPr lang="en-GB" altLang="en-US" sz="2400" dirty="0" smtClean="0"/>
              <a:t>Day 1 Agenda</a:t>
            </a:r>
          </a:p>
        </p:txBody>
      </p:sp>
      <p:graphicFrame>
        <p:nvGraphicFramePr>
          <p:cNvPr id="3" name="Table 2"/>
          <p:cNvGraphicFramePr>
            <a:graphicFrameLocks noGrp="1"/>
          </p:cNvGraphicFramePr>
          <p:nvPr>
            <p:extLst>
              <p:ext uri="{D42A27DB-BD31-4B8C-83A1-F6EECF244321}">
                <p14:modId xmlns:p14="http://schemas.microsoft.com/office/powerpoint/2010/main" val="2504871027"/>
              </p:ext>
            </p:extLst>
          </p:nvPr>
        </p:nvGraphicFramePr>
        <p:xfrm>
          <a:off x="827584" y="1412778"/>
          <a:ext cx="7776864" cy="5164212"/>
        </p:xfrm>
        <a:graphic>
          <a:graphicData uri="http://schemas.openxmlformats.org/drawingml/2006/table">
            <a:tbl>
              <a:tblPr firstRow="1" firstCol="1" bandRow="1"/>
              <a:tblGrid>
                <a:gridCol w="2232248"/>
                <a:gridCol w="5544616"/>
              </a:tblGrid>
              <a:tr h="442226">
                <a:tc>
                  <a:txBody>
                    <a:bodyPr/>
                    <a:lstStyle/>
                    <a:p>
                      <a:pPr>
                        <a:lnSpc>
                          <a:spcPts val="1150"/>
                        </a:lnSpc>
                        <a:spcBef>
                          <a:spcPts val="600"/>
                        </a:spcBef>
                        <a:spcAft>
                          <a:spcPts val="600"/>
                        </a:spcAft>
                      </a:pPr>
                      <a:r>
                        <a:rPr lang="en-GB" sz="1600" b="1" dirty="0">
                          <a:effectLst/>
                          <a:latin typeface="Arial"/>
                          <a:ea typeface="Calibri"/>
                          <a:cs typeface="Arial"/>
                        </a:rPr>
                        <a:t>Time</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a:effectLst/>
                          <a:latin typeface="Arial"/>
                          <a:ea typeface="Calibri"/>
                          <a:cs typeface="Arial"/>
                        </a:rPr>
                        <a:t>Session</a:t>
                      </a:r>
                      <a:endParaRPr lang="en-GB" sz="2000" dirty="0">
                        <a:effectLst/>
                        <a:latin typeface="Arial"/>
                        <a:ea typeface="Times New Roman"/>
                        <a:cs typeface="Times New Roman"/>
                      </a:endParaRPr>
                    </a:p>
                  </a:txBody>
                  <a:tcPr marL="68580" marR="68580" marT="0" marB="0">
                    <a:lnL>
                      <a:noFill/>
                    </a:lnL>
                    <a:lnR>
                      <a:noFill/>
                    </a:lnR>
                    <a:lnT>
                      <a:noFill/>
                    </a:lnT>
                    <a:lnB>
                      <a:noFill/>
                    </a:lnB>
                  </a:tcPr>
                </a:tc>
              </a:tr>
              <a:tr h="421868">
                <a:tc>
                  <a:txBody>
                    <a:bodyPr/>
                    <a:lstStyle/>
                    <a:p>
                      <a:pPr>
                        <a:lnSpc>
                          <a:spcPts val="1150"/>
                        </a:lnSpc>
                        <a:spcBef>
                          <a:spcPts val="600"/>
                        </a:spcBef>
                        <a:spcAft>
                          <a:spcPts val="600"/>
                        </a:spcAft>
                      </a:pPr>
                      <a:r>
                        <a:rPr lang="en-GB" sz="1600" dirty="0">
                          <a:effectLst/>
                          <a:latin typeface="Arial"/>
                          <a:ea typeface="Calibri"/>
                          <a:cs typeface="Arial"/>
                        </a:rPr>
                        <a:t>09:00 – 09:30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1800" dirty="0">
                          <a:effectLst/>
                          <a:latin typeface="Arial"/>
                          <a:ea typeface="Calibri"/>
                          <a:cs typeface="Arial"/>
                        </a:rPr>
                        <a:t>Arrival and coffee</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09:30 – 09:45</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smtClean="0">
                          <a:effectLst/>
                          <a:latin typeface="Arial"/>
                          <a:ea typeface="Calibri"/>
                          <a:cs typeface="Arial"/>
                        </a:rPr>
                        <a:t>Introduction</a:t>
                      </a:r>
                      <a:r>
                        <a:rPr lang="en-GB" sz="1800" b="1" dirty="0" smtClean="0">
                          <a:effectLst/>
                          <a:latin typeface="Arial"/>
                          <a:ea typeface="Calibri"/>
                          <a:cs typeface="Arial"/>
                        </a:rPr>
                        <a:t> </a:t>
                      </a:r>
                      <a:endParaRPr lang="en-GB" sz="1800" b="1" dirty="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09:45– 11:00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a:effectLst/>
                          <a:latin typeface="Arial"/>
                          <a:ea typeface="Calibri"/>
                          <a:cs typeface="Arial"/>
                        </a:rPr>
                        <a:t>Session 1</a:t>
                      </a:r>
                      <a:r>
                        <a:rPr lang="en-GB" sz="2000" dirty="0">
                          <a:effectLst/>
                          <a:latin typeface="Arial"/>
                          <a:ea typeface="Calibri"/>
                          <a:cs typeface="Arial"/>
                        </a:rPr>
                        <a:t>:</a:t>
                      </a:r>
                      <a:r>
                        <a:rPr lang="en-GB" sz="1800" dirty="0">
                          <a:effectLst/>
                          <a:latin typeface="Arial"/>
                          <a:ea typeface="Calibri"/>
                          <a:cs typeface="Arial"/>
                        </a:rPr>
                        <a:t>  What is Multiplicative Reasoning? </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11:00 – 11:20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1800">
                          <a:effectLst/>
                          <a:latin typeface="Arial"/>
                          <a:ea typeface="Calibri"/>
                          <a:cs typeface="Arial"/>
                        </a:rPr>
                        <a:t>Break</a:t>
                      </a:r>
                      <a:endParaRPr lang="en-GB" sz="180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11:20 – 12:00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a:effectLst/>
                          <a:latin typeface="Arial"/>
                          <a:ea typeface="Calibri"/>
                          <a:cs typeface="Arial"/>
                        </a:rPr>
                        <a:t>Session 2</a:t>
                      </a:r>
                      <a:r>
                        <a:rPr lang="en-GB" sz="1800" b="1" dirty="0">
                          <a:effectLst/>
                          <a:latin typeface="Arial"/>
                          <a:ea typeface="Calibri"/>
                          <a:cs typeface="Arial"/>
                        </a:rPr>
                        <a:t>:</a:t>
                      </a:r>
                      <a:r>
                        <a:rPr lang="en-GB" sz="1800" dirty="0">
                          <a:effectLst/>
                          <a:latin typeface="Arial"/>
                          <a:ea typeface="Calibri"/>
                          <a:cs typeface="Arial"/>
                        </a:rPr>
                        <a:t>  Overview and structure of the project </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12:00 – 12:30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a:effectLst/>
                          <a:latin typeface="Arial"/>
                          <a:ea typeface="Calibri"/>
                          <a:cs typeface="Arial"/>
                        </a:rPr>
                        <a:t>Session 3:</a:t>
                      </a:r>
                      <a:r>
                        <a:rPr lang="en-GB" sz="1800" dirty="0">
                          <a:effectLst/>
                          <a:latin typeface="Arial"/>
                          <a:ea typeface="Calibri"/>
                          <a:cs typeface="Arial"/>
                        </a:rPr>
                        <a:t>  NCETM Portal and community </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12:30 – 1:20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1800">
                          <a:effectLst/>
                          <a:latin typeface="Arial"/>
                          <a:ea typeface="Calibri"/>
                          <a:cs typeface="Arial"/>
                        </a:rPr>
                        <a:t>Lunch</a:t>
                      </a:r>
                      <a:endParaRPr lang="en-GB" sz="1800">
                        <a:effectLst/>
                        <a:latin typeface="Arial"/>
                        <a:ea typeface="Times New Roman"/>
                        <a:cs typeface="Times New Roman"/>
                      </a:endParaRPr>
                    </a:p>
                  </a:txBody>
                  <a:tcPr marL="68580" marR="68580" marT="0" marB="0">
                    <a:lnL>
                      <a:noFill/>
                    </a:lnL>
                    <a:lnR>
                      <a:noFill/>
                    </a:lnR>
                    <a:lnT>
                      <a:noFill/>
                    </a:lnT>
                    <a:lnB>
                      <a:noFill/>
                    </a:lnB>
                  </a:tcPr>
                </a:tc>
              </a:tr>
              <a:tr h="442226">
                <a:tc>
                  <a:txBody>
                    <a:bodyPr/>
                    <a:lstStyle/>
                    <a:p>
                      <a:pPr>
                        <a:lnSpc>
                          <a:spcPts val="1150"/>
                        </a:lnSpc>
                        <a:spcBef>
                          <a:spcPts val="600"/>
                        </a:spcBef>
                        <a:spcAft>
                          <a:spcPts val="600"/>
                        </a:spcAft>
                      </a:pPr>
                      <a:r>
                        <a:rPr lang="en-GB" sz="1600" dirty="0">
                          <a:effectLst/>
                          <a:latin typeface="Arial"/>
                          <a:ea typeface="Calibri"/>
                          <a:cs typeface="Arial"/>
                        </a:rPr>
                        <a:t>1:20 – 2:25</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2000" b="1" dirty="0">
                          <a:effectLst/>
                          <a:latin typeface="Arial"/>
                          <a:ea typeface="Calibri"/>
                          <a:cs typeface="Arial"/>
                        </a:rPr>
                        <a:t>Session 4:</a:t>
                      </a:r>
                      <a:r>
                        <a:rPr lang="en-GB" sz="2000" dirty="0">
                          <a:effectLst/>
                          <a:latin typeface="Arial"/>
                          <a:ea typeface="Calibri"/>
                          <a:cs typeface="Arial"/>
                        </a:rPr>
                        <a:t>  </a:t>
                      </a:r>
                      <a:r>
                        <a:rPr lang="en-GB" sz="1800" dirty="0">
                          <a:effectLst/>
                          <a:latin typeface="Arial"/>
                          <a:ea typeface="Calibri"/>
                          <a:cs typeface="Arial"/>
                        </a:rPr>
                        <a:t>Children’s thinking  </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748934">
                <a:tc>
                  <a:txBody>
                    <a:bodyPr/>
                    <a:lstStyle/>
                    <a:p>
                      <a:pPr>
                        <a:lnSpc>
                          <a:spcPts val="1150"/>
                        </a:lnSpc>
                        <a:spcBef>
                          <a:spcPts val="600"/>
                        </a:spcBef>
                        <a:spcAft>
                          <a:spcPts val="600"/>
                        </a:spcAft>
                      </a:pPr>
                      <a:r>
                        <a:rPr lang="en-GB" sz="1600" dirty="0">
                          <a:effectLst/>
                          <a:latin typeface="Arial"/>
                          <a:ea typeface="Calibri"/>
                          <a:cs typeface="Arial"/>
                        </a:rPr>
                        <a:t>2:25 – 2.35</a:t>
                      </a:r>
                      <a:endParaRPr lang="en-GB" sz="1600" dirty="0">
                        <a:effectLst/>
                        <a:latin typeface="Arial"/>
                        <a:ea typeface="Times New Roman"/>
                        <a:cs typeface="Times New Roman"/>
                      </a:endParaRPr>
                    </a:p>
                    <a:p>
                      <a:pPr>
                        <a:lnSpc>
                          <a:spcPts val="1150"/>
                        </a:lnSpc>
                        <a:spcBef>
                          <a:spcPts val="600"/>
                        </a:spcBef>
                        <a:spcAft>
                          <a:spcPts val="600"/>
                        </a:spcAft>
                      </a:pPr>
                      <a:r>
                        <a:rPr lang="en-GB" sz="1600" dirty="0">
                          <a:effectLst/>
                          <a:latin typeface="Arial"/>
                          <a:ea typeface="Calibri"/>
                          <a:cs typeface="Arial"/>
                        </a:rPr>
                        <a:t>2.35 – 3.10 </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1800" dirty="0">
                          <a:effectLst/>
                          <a:latin typeface="Arial"/>
                          <a:ea typeface="Calibri"/>
                          <a:cs typeface="Arial"/>
                        </a:rPr>
                        <a:t>Short break</a:t>
                      </a:r>
                      <a:endParaRPr lang="en-GB" sz="1800" dirty="0">
                        <a:effectLst/>
                        <a:latin typeface="Arial"/>
                        <a:ea typeface="Times New Roman"/>
                        <a:cs typeface="Times New Roman"/>
                      </a:endParaRPr>
                    </a:p>
                    <a:p>
                      <a:pPr>
                        <a:lnSpc>
                          <a:spcPts val="1150"/>
                        </a:lnSpc>
                        <a:spcBef>
                          <a:spcPts val="1200"/>
                        </a:spcBef>
                        <a:spcAft>
                          <a:spcPts val="600"/>
                        </a:spcAft>
                      </a:pPr>
                      <a:r>
                        <a:rPr lang="en-GB" sz="2000" b="1" dirty="0">
                          <a:effectLst/>
                          <a:latin typeface="Arial"/>
                          <a:ea typeface="Calibri"/>
                          <a:cs typeface="Arial"/>
                        </a:rPr>
                        <a:t>Session 5</a:t>
                      </a:r>
                      <a:r>
                        <a:rPr lang="en-GB" sz="1800" b="1" dirty="0">
                          <a:effectLst/>
                          <a:latin typeface="Arial"/>
                          <a:ea typeface="Calibri"/>
                          <a:cs typeface="Arial"/>
                        </a:rPr>
                        <a:t>:</a:t>
                      </a:r>
                      <a:r>
                        <a:rPr lang="en-GB" sz="1800" dirty="0">
                          <a:effectLst/>
                          <a:latin typeface="Arial"/>
                          <a:ea typeface="Calibri"/>
                          <a:cs typeface="Arial"/>
                        </a:rPr>
                        <a:t> Unit 0  </a:t>
                      </a:r>
                      <a:endParaRPr lang="en-GB" sz="1800" dirty="0">
                        <a:effectLst/>
                        <a:latin typeface="Arial"/>
                        <a:ea typeface="Times New Roman"/>
                        <a:cs typeface="Times New Roman"/>
                      </a:endParaRPr>
                    </a:p>
                  </a:txBody>
                  <a:tcPr marL="68580" marR="68580" marT="0" marB="0">
                    <a:lnL>
                      <a:noFill/>
                    </a:lnL>
                    <a:lnR>
                      <a:noFill/>
                    </a:lnR>
                    <a:lnT>
                      <a:noFill/>
                    </a:lnT>
                    <a:lnB>
                      <a:noFill/>
                    </a:lnB>
                  </a:tcPr>
                </a:tc>
              </a:tr>
              <a:tr h="455602">
                <a:tc>
                  <a:txBody>
                    <a:bodyPr/>
                    <a:lstStyle/>
                    <a:p>
                      <a:pPr>
                        <a:lnSpc>
                          <a:spcPts val="1150"/>
                        </a:lnSpc>
                        <a:spcBef>
                          <a:spcPts val="600"/>
                        </a:spcBef>
                        <a:spcAft>
                          <a:spcPts val="600"/>
                        </a:spcAft>
                      </a:pPr>
                      <a:r>
                        <a:rPr lang="en-GB" sz="1600" dirty="0">
                          <a:effectLst/>
                          <a:latin typeface="Arial"/>
                          <a:ea typeface="Calibri"/>
                          <a:cs typeface="Arial"/>
                        </a:rPr>
                        <a:t>3:10 – 3:20</a:t>
                      </a:r>
                      <a:endParaRPr lang="en-GB" sz="1600" dirty="0">
                        <a:effectLst/>
                        <a:latin typeface="Arial"/>
                        <a:ea typeface="Times New Roman"/>
                        <a:cs typeface="Times New Roman"/>
                      </a:endParaRPr>
                    </a:p>
                  </a:txBody>
                  <a:tcPr marL="68580" marR="68580" marT="0" marB="0">
                    <a:lnL>
                      <a:noFill/>
                    </a:lnL>
                    <a:lnR>
                      <a:noFill/>
                    </a:lnR>
                    <a:lnT>
                      <a:noFill/>
                    </a:lnT>
                    <a:lnB>
                      <a:noFill/>
                    </a:lnB>
                  </a:tcPr>
                </a:tc>
                <a:tc>
                  <a:txBody>
                    <a:bodyPr/>
                    <a:lstStyle/>
                    <a:p>
                      <a:pPr>
                        <a:lnSpc>
                          <a:spcPts val="1150"/>
                        </a:lnSpc>
                        <a:spcBef>
                          <a:spcPts val="600"/>
                        </a:spcBef>
                        <a:spcAft>
                          <a:spcPts val="600"/>
                        </a:spcAft>
                      </a:pPr>
                      <a:r>
                        <a:rPr lang="en-GB" sz="1800" dirty="0">
                          <a:effectLst/>
                          <a:latin typeface="Arial"/>
                          <a:ea typeface="Calibri"/>
                          <a:cs typeface="Arial"/>
                        </a:rPr>
                        <a:t>Plenary </a:t>
                      </a:r>
                      <a:endParaRPr lang="en-GB" sz="1800" dirty="0">
                        <a:effectLst/>
                        <a:latin typeface="Arial"/>
                        <a:ea typeface="Times New Roman"/>
                        <a:cs typeface="Times New Roman"/>
                      </a:endParaRPr>
                    </a:p>
                  </a:txBody>
                  <a:tcPr marL="68580" marR="68580" marT="0" marB="0">
                    <a:lnL>
                      <a:noFill/>
                    </a:lnL>
                    <a:lnR>
                      <a:noFill/>
                    </a:lnR>
                    <a:lnT>
                      <a:noFill/>
                    </a:lnT>
                    <a:lnB>
                      <a:noFill/>
                    </a:lnB>
                  </a:tcPr>
                </a:tc>
              </a:tr>
            </a:tbl>
          </a:graphicData>
        </a:graphic>
      </p:graphicFrame>
    </p:spTree>
    <p:extLst>
      <p:ext uri="{BB962C8B-B14F-4D97-AF65-F5344CB8AC3E}">
        <p14:creationId xmlns:p14="http://schemas.microsoft.com/office/powerpoint/2010/main" val="3194772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476672"/>
            <a:ext cx="8064896" cy="6186309"/>
          </a:xfrm>
          <a:prstGeom prst="rect">
            <a:avLst/>
          </a:prstGeom>
          <a:solidFill>
            <a:schemeClr val="bg1">
              <a:lumMod val="75000"/>
            </a:schemeClr>
          </a:solidFill>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5122" name="Rectangle 13"/>
          <p:cNvSpPr>
            <a:spLocks noGrp="1" noChangeArrowheads="1"/>
          </p:cNvSpPr>
          <p:nvPr>
            <p:ph type="title"/>
          </p:nvPr>
        </p:nvSpPr>
        <p:spPr>
          <a:xfrm>
            <a:off x="762000" y="301625"/>
            <a:ext cx="7924800" cy="750888"/>
          </a:xfrm>
        </p:spPr>
        <p:txBody>
          <a:bodyPr/>
          <a:lstStyle/>
          <a:p>
            <a:pPr eaLnBrk="1" hangingPunct="1"/>
            <a:r>
              <a:rPr lang="en-US" altLang="en-US" dirty="0" smtClean="0"/>
              <a:t>Project structure</a:t>
            </a:r>
          </a:p>
        </p:txBody>
      </p:sp>
      <p:graphicFrame>
        <p:nvGraphicFramePr>
          <p:cNvPr id="4" name="Diagram 3"/>
          <p:cNvGraphicFramePr/>
          <p:nvPr/>
        </p:nvGraphicFramePr>
        <p:xfrm>
          <a:off x="1043608" y="1412776"/>
          <a:ext cx="7416824" cy="44644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4"/>
          <p:cNvSpPr/>
          <p:nvPr/>
        </p:nvSpPr>
        <p:spPr>
          <a:xfrm>
            <a:off x="345517" y="122048"/>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2.3</a:t>
            </a:r>
            <a:endParaRPr lang="en-GB" sz="2800" dirty="0">
              <a:solidFill>
                <a:srgbClr val="000000"/>
              </a:solidFill>
            </a:endParaRPr>
          </a:p>
        </p:txBody>
      </p:sp>
    </p:spTree>
    <p:extLst>
      <p:ext uri="{BB962C8B-B14F-4D97-AF65-F5344CB8AC3E}">
        <p14:creationId xmlns:p14="http://schemas.microsoft.com/office/powerpoint/2010/main" val="291341198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5576" y="476672"/>
            <a:ext cx="8064896" cy="6186309"/>
          </a:xfrm>
          <a:prstGeom prst="rect">
            <a:avLst/>
          </a:prstGeom>
          <a:solidFill>
            <a:schemeClr val="bg1">
              <a:lumMod val="75000"/>
            </a:schemeClr>
          </a:solidFill>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2" name="Title 1"/>
          <p:cNvSpPr>
            <a:spLocks noGrp="1"/>
          </p:cNvSpPr>
          <p:nvPr>
            <p:ph type="title"/>
          </p:nvPr>
        </p:nvSpPr>
        <p:spPr/>
        <p:txBody>
          <a:bodyPr/>
          <a:lstStyle/>
          <a:p>
            <a:r>
              <a:rPr lang="en-GB" dirty="0" smtClean="0"/>
              <a:t>TIME team workshops</a:t>
            </a:r>
            <a:endParaRPr lang="en-GB" sz="1800" i="1" dirty="0">
              <a:solidFill>
                <a:srgbClr val="AB057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77925539"/>
              </p:ext>
            </p:extLst>
          </p:nvPr>
        </p:nvGraphicFramePr>
        <p:xfrm>
          <a:off x="755576" y="1556792"/>
          <a:ext cx="6978352" cy="4755156"/>
        </p:xfrm>
        <a:graphic>
          <a:graphicData uri="http://schemas.openxmlformats.org/drawingml/2006/table">
            <a:tbl>
              <a:tblPr firstRow="1" bandRow="1">
                <a:tableStyleId>{08FB837D-C827-4EFA-A057-4D05807E0F7C}</a:tableStyleId>
              </a:tblPr>
              <a:tblGrid>
                <a:gridCol w="792088"/>
                <a:gridCol w="1080120"/>
                <a:gridCol w="5106144"/>
              </a:tblGrid>
              <a:tr h="504056">
                <a:tc>
                  <a:txBody>
                    <a:bodyPr/>
                    <a:lstStyle/>
                    <a:p>
                      <a:pPr algn="ctr"/>
                      <a:r>
                        <a:rPr lang="en-GB" dirty="0" smtClean="0"/>
                        <a:t>Day</a:t>
                      </a:r>
                      <a:endParaRPr lang="en-GB" dirty="0">
                        <a:solidFill>
                          <a:schemeClr val="accent4"/>
                        </a:solidFill>
                      </a:endParaRPr>
                    </a:p>
                  </a:txBody>
                  <a:tcPr/>
                </a:tc>
                <a:tc>
                  <a:txBody>
                    <a:bodyPr/>
                    <a:lstStyle/>
                    <a:p>
                      <a:r>
                        <a:rPr lang="en-GB" dirty="0" smtClean="0"/>
                        <a:t>Date </a:t>
                      </a:r>
                    </a:p>
                    <a:p>
                      <a:r>
                        <a:rPr lang="en-GB" b="0" dirty="0" err="1" smtClean="0">
                          <a:solidFill>
                            <a:schemeClr val="bg1"/>
                          </a:solidFill>
                        </a:rPr>
                        <a:t>Wk</a:t>
                      </a:r>
                      <a:r>
                        <a:rPr lang="en-GB" b="0" dirty="0" smtClean="0">
                          <a:solidFill>
                            <a:schemeClr val="accent4"/>
                          </a:solidFill>
                        </a:rPr>
                        <a:t> </a:t>
                      </a:r>
                      <a:endParaRPr lang="en-GB" b="0" dirty="0">
                        <a:solidFill>
                          <a:schemeClr val="accent4"/>
                        </a:solidFill>
                      </a:endParaRPr>
                    </a:p>
                  </a:txBody>
                  <a:tcPr/>
                </a:tc>
                <a:tc>
                  <a:txBody>
                    <a:bodyPr/>
                    <a:lstStyle/>
                    <a:p>
                      <a:r>
                        <a:rPr lang="en-GB" dirty="0" smtClean="0"/>
                        <a:t>Activity/ focus</a:t>
                      </a:r>
                      <a:endParaRPr lang="en-GB" dirty="0">
                        <a:solidFill>
                          <a:schemeClr val="accent4"/>
                        </a:solidFill>
                      </a:endParaRPr>
                    </a:p>
                  </a:txBody>
                  <a:tcPr/>
                </a:tc>
              </a:tr>
              <a:tr h="663009">
                <a:tc>
                  <a:txBody>
                    <a:bodyPr/>
                    <a:lstStyle/>
                    <a:p>
                      <a:pPr algn="ctr"/>
                      <a:r>
                        <a:rPr lang="en-GB" dirty="0" smtClean="0"/>
                        <a:t>1 &amp; 2</a:t>
                      </a:r>
                      <a:endParaRPr lang="en-GB" dirty="0"/>
                    </a:p>
                  </a:txBody>
                  <a:tcPr/>
                </a:tc>
                <a:tc>
                  <a:txBody>
                    <a:bodyPr/>
                    <a:lstStyle/>
                    <a:p>
                      <a:r>
                        <a:rPr lang="en-GB" dirty="0" smtClean="0"/>
                        <a:t>Oct/Nov</a:t>
                      </a:r>
                      <a:endParaRPr lang="en-GB" dirty="0"/>
                    </a:p>
                  </a:txBody>
                  <a:tcPr/>
                </a:tc>
                <a:tc>
                  <a:txBody>
                    <a:bodyPr/>
                    <a:lstStyle/>
                    <a:p>
                      <a:r>
                        <a:rPr lang="en-GB" dirty="0" smtClean="0"/>
                        <a:t>What is Multiplicative Reasoning?</a:t>
                      </a:r>
                    </a:p>
                    <a:p>
                      <a:r>
                        <a:rPr lang="en-GB" dirty="0" smtClean="0"/>
                        <a:t>What are children thinking?</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Unit 0 </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professional development aspects of the project</a:t>
                      </a:r>
                    </a:p>
                  </a:txBody>
                  <a:tcPr/>
                </a:tc>
              </a:tr>
              <a:tr h="663009">
                <a:tc>
                  <a:txBody>
                    <a:bodyPr/>
                    <a:lstStyle/>
                    <a:p>
                      <a:pPr algn="ctr"/>
                      <a:r>
                        <a:rPr lang="en-GB" dirty="0" smtClean="0"/>
                        <a:t>3</a:t>
                      </a:r>
                      <a:endParaRPr lang="en-GB" dirty="0"/>
                    </a:p>
                  </a:txBody>
                  <a:tcPr/>
                </a:tc>
                <a:tc>
                  <a:txBody>
                    <a:bodyPr/>
                    <a:lstStyle/>
                    <a:p>
                      <a:r>
                        <a:rPr lang="en-GB" dirty="0" smtClean="0"/>
                        <a:t>2</a:t>
                      </a:r>
                      <a:r>
                        <a:rPr lang="en-GB" baseline="0" dirty="0" smtClean="0"/>
                        <a:t> Dec</a:t>
                      </a:r>
                      <a:endParaRPr lang="en-GB" dirty="0"/>
                    </a:p>
                  </a:txBody>
                  <a:tcPr/>
                </a:tc>
                <a:tc>
                  <a:txBody>
                    <a:bodyPr/>
                    <a:lstStyle/>
                    <a:p>
                      <a:r>
                        <a:rPr lang="en-GB" dirty="0" smtClean="0"/>
                        <a:t>Feedback</a:t>
                      </a:r>
                      <a:r>
                        <a:rPr lang="en-GB" baseline="0" dirty="0" smtClean="0"/>
                        <a:t> on Unit 0</a:t>
                      </a:r>
                    </a:p>
                    <a:p>
                      <a:r>
                        <a:rPr lang="en-GB" baseline="0" dirty="0" smtClean="0"/>
                        <a:t>Introduction to Unit 1</a:t>
                      </a:r>
                      <a:endParaRPr lang="en-GB" dirty="0"/>
                    </a:p>
                  </a:txBody>
                  <a:tcPr/>
                </a:tc>
              </a:tr>
              <a:tr h="663009">
                <a:tc>
                  <a:txBody>
                    <a:bodyPr/>
                    <a:lstStyle/>
                    <a:p>
                      <a:pPr algn="ctr"/>
                      <a:r>
                        <a:rPr lang="en-GB" dirty="0" smtClean="0"/>
                        <a:t>4</a:t>
                      </a:r>
                      <a:endParaRPr lang="en-GB" dirty="0"/>
                    </a:p>
                  </a:txBody>
                  <a:tcPr/>
                </a:tc>
                <a:tc>
                  <a:txBody>
                    <a:bodyPr/>
                    <a:lstStyle/>
                    <a:p>
                      <a:r>
                        <a:rPr lang="en-GB" dirty="0" smtClean="0"/>
                        <a:t>10 Feb</a:t>
                      </a:r>
                      <a:endParaRPr lang="en-GB" dirty="0"/>
                    </a:p>
                  </a:txBody>
                  <a:tcPr/>
                </a:tc>
                <a:tc>
                  <a:txBody>
                    <a:bodyPr/>
                    <a:lstStyle/>
                    <a:p>
                      <a:r>
                        <a:rPr lang="en-GB" dirty="0" smtClean="0"/>
                        <a:t>Feedback</a:t>
                      </a:r>
                      <a:r>
                        <a:rPr lang="en-GB" baseline="0" dirty="0" smtClean="0"/>
                        <a:t> from Unit 1</a:t>
                      </a:r>
                    </a:p>
                    <a:p>
                      <a:r>
                        <a:rPr lang="en-GB" baseline="0" dirty="0" smtClean="0"/>
                        <a:t>Introduction to Unit 2</a:t>
                      </a:r>
                      <a:endParaRPr lang="en-GB" dirty="0"/>
                    </a:p>
                  </a:txBody>
                  <a:tcPr/>
                </a:tc>
              </a:tr>
              <a:tr h="663009">
                <a:tc>
                  <a:txBody>
                    <a:bodyPr/>
                    <a:lstStyle/>
                    <a:p>
                      <a:pPr algn="ctr"/>
                      <a:r>
                        <a:rPr lang="en-GB" dirty="0" smtClean="0"/>
                        <a:t>5</a:t>
                      </a:r>
                      <a:endParaRPr lang="en-GB" dirty="0"/>
                    </a:p>
                  </a:txBody>
                  <a:tcPr/>
                </a:tc>
                <a:tc>
                  <a:txBody>
                    <a:bodyPr/>
                    <a:lstStyle/>
                    <a:p>
                      <a:r>
                        <a:rPr lang="en-GB" dirty="0" smtClean="0"/>
                        <a:t>31 Mar</a:t>
                      </a:r>
                      <a:endParaRPr lang="en-GB" dirty="0"/>
                    </a:p>
                  </a:txBody>
                  <a:tcPr/>
                </a:tc>
                <a:tc>
                  <a:txBody>
                    <a:bodyPr/>
                    <a:lstStyle/>
                    <a:p>
                      <a:r>
                        <a:rPr lang="en-GB" dirty="0" smtClean="0"/>
                        <a:t>Feedback</a:t>
                      </a:r>
                      <a:r>
                        <a:rPr lang="en-GB" baseline="0" dirty="0" smtClean="0"/>
                        <a:t> from Unit 2 </a:t>
                      </a:r>
                    </a:p>
                    <a:p>
                      <a:r>
                        <a:rPr lang="en-GB" baseline="0" dirty="0" smtClean="0"/>
                        <a:t>Introduction to Unit 3</a:t>
                      </a:r>
                      <a:endParaRPr lang="en-GB" dirty="0"/>
                    </a:p>
                  </a:txBody>
                  <a:tcPr/>
                </a:tc>
              </a:tr>
              <a:tr h="663009">
                <a:tc>
                  <a:txBody>
                    <a:bodyPr/>
                    <a:lstStyle/>
                    <a:p>
                      <a:pPr algn="ctr"/>
                      <a:r>
                        <a:rPr lang="en-GB" dirty="0" smtClean="0"/>
                        <a:t>6</a:t>
                      </a:r>
                      <a:endParaRPr lang="en-GB" dirty="0"/>
                    </a:p>
                  </a:txBody>
                  <a:tcPr/>
                </a:tc>
                <a:tc>
                  <a:txBody>
                    <a:bodyPr/>
                    <a:lstStyle/>
                    <a:p>
                      <a:r>
                        <a:rPr lang="en-GB" dirty="0" smtClean="0"/>
                        <a:t>30 June</a:t>
                      </a:r>
                      <a:endParaRPr lang="en-GB" dirty="0"/>
                    </a:p>
                  </a:txBody>
                  <a:tcPr/>
                </a:tc>
                <a:tc>
                  <a:txBody>
                    <a:bodyPr/>
                    <a:lstStyle/>
                    <a:p>
                      <a:r>
                        <a:rPr lang="en-GB" dirty="0" smtClean="0"/>
                        <a:t>Feedback on Unit 3</a:t>
                      </a:r>
                    </a:p>
                    <a:p>
                      <a:r>
                        <a:rPr lang="en-GB" dirty="0" smtClean="0"/>
                        <a:t>Taking</a:t>
                      </a:r>
                      <a:r>
                        <a:rPr lang="en-GB" baseline="0" dirty="0" smtClean="0"/>
                        <a:t> MR forward</a:t>
                      </a:r>
                      <a:endParaRPr lang="en-GB" dirty="0"/>
                    </a:p>
                  </a:txBody>
                  <a:tcPr/>
                </a:tc>
              </a:tr>
            </a:tbl>
          </a:graphicData>
        </a:graphic>
      </p:graphicFrame>
      <p:sp>
        <p:nvSpPr>
          <p:cNvPr id="5" name="Rectangle 4"/>
          <p:cNvSpPr/>
          <p:nvPr/>
        </p:nvSpPr>
        <p:spPr>
          <a:xfrm>
            <a:off x="345517" y="122048"/>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2.4</a:t>
            </a:r>
            <a:endParaRPr lang="en-GB" sz="2800" dirty="0">
              <a:solidFill>
                <a:srgbClr val="000000"/>
              </a:solidFill>
            </a:endParaRPr>
          </a:p>
        </p:txBody>
      </p:sp>
    </p:spTree>
    <p:extLst>
      <p:ext uri="{BB962C8B-B14F-4D97-AF65-F5344CB8AC3E}">
        <p14:creationId xmlns:p14="http://schemas.microsoft.com/office/powerpoint/2010/main" val="16002557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hangingPunct="1">
              <a:buClrTx/>
            </a:pPr>
            <a:fld id="{12714341-EC60-4EC9-A507-A14996A6B62F}" type="slidenum">
              <a:rPr lang="en-GB" altLang="en-US" sz="1200" smtClean="0">
                <a:solidFill>
                  <a:srgbClr val="000000"/>
                </a:solidFill>
              </a:rPr>
              <a:pPr eaLnBrk="1" hangingPunct="1">
                <a:buClrTx/>
              </a:pPr>
              <a:t>32</a:t>
            </a:fld>
            <a:endParaRPr lang="en-GB" altLang="en-US" sz="1200" smtClean="0">
              <a:solidFill>
                <a:srgbClr val="000000"/>
              </a:solidFill>
            </a:endParaRPr>
          </a:p>
        </p:txBody>
      </p:sp>
      <p:sp>
        <p:nvSpPr>
          <p:cNvPr id="4" name="Rectangle 3"/>
          <p:cNvSpPr/>
          <p:nvPr/>
        </p:nvSpPr>
        <p:spPr>
          <a:xfrm>
            <a:off x="663366" y="1664967"/>
            <a:ext cx="7775575" cy="3927229"/>
          </a:xfrm>
          <a:prstGeom prst="rect">
            <a:avLst/>
          </a:prstGeom>
          <a:ln w="12700">
            <a:noFill/>
          </a:ln>
        </p:spPr>
        <p:txBody>
          <a:bodyPr>
            <a:spAutoFit/>
          </a:bodyPr>
          <a:lstStyle/>
          <a:p>
            <a:pPr fontAlgn="base">
              <a:spcAft>
                <a:spcPts val="1200"/>
              </a:spcAft>
              <a:buClr>
                <a:srgbClr val="00628C"/>
              </a:buClr>
              <a:buFont typeface="Arial" pitchFamily="34" charset="0"/>
              <a:buNone/>
              <a:defRPr/>
            </a:pPr>
            <a:r>
              <a:rPr lang="en-GB" sz="2400" dirty="0" smtClean="0">
                <a:solidFill>
                  <a:schemeClr val="tx2"/>
                </a:solidFill>
                <a:latin typeface="Calibri" panose="020F0502020204030204" pitchFamily="34" charset="0"/>
              </a:rPr>
              <a:t>The </a:t>
            </a:r>
            <a:r>
              <a:rPr lang="en-GB" sz="2400" dirty="0">
                <a:solidFill>
                  <a:schemeClr val="tx2"/>
                </a:solidFill>
                <a:latin typeface="Calibri" panose="020F0502020204030204" pitchFamily="34" charset="0"/>
              </a:rPr>
              <a:t>mathematical focus for</a:t>
            </a:r>
            <a:r>
              <a:rPr lang="en-GB" sz="2400" b="1" dirty="0">
                <a:solidFill>
                  <a:schemeClr val="tx2"/>
                </a:solidFill>
                <a:latin typeface="Calibri" panose="020F0502020204030204" pitchFamily="34" charset="0"/>
              </a:rPr>
              <a:t> </a:t>
            </a:r>
            <a:r>
              <a:rPr lang="en-GB" sz="2400" i="1" dirty="0">
                <a:solidFill>
                  <a:schemeClr val="tx2"/>
                </a:solidFill>
                <a:latin typeface="Calibri" panose="020F0502020204030204" pitchFamily="34" charset="0"/>
              </a:rPr>
              <a:t>teachers and pupils will be</a:t>
            </a:r>
            <a:r>
              <a:rPr lang="en-GB" sz="2400" i="1" dirty="0" smtClean="0">
                <a:solidFill>
                  <a:schemeClr val="tx2"/>
                </a:solidFill>
                <a:latin typeface="Calibri" panose="020F0502020204030204" pitchFamily="34" charset="0"/>
              </a:rPr>
              <a:t>:</a:t>
            </a:r>
            <a:endParaRPr lang="en-GB" sz="2400" dirty="0">
              <a:solidFill>
                <a:schemeClr val="tx2"/>
              </a:solidFill>
              <a:latin typeface="Calibri" panose="020F0502020204030204" pitchFamily="34" charset="0"/>
            </a:endParaRPr>
          </a:p>
          <a:p>
            <a:pPr marL="342900" indent="-342900" fontAlgn="base">
              <a:spcBef>
                <a:spcPct val="20000"/>
              </a:spcBef>
              <a:spcAft>
                <a:spcPct val="0"/>
              </a:spcAft>
              <a:buClr>
                <a:srgbClr val="00628C"/>
              </a:buClr>
              <a:buFont typeface="Arial" pitchFamily="34" charset="0"/>
              <a:buChar char="●"/>
              <a:defRPr/>
            </a:pPr>
            <a:r>
              <a:rPr lang="en-GB" sz="2800" b="1" dirty="0">
                <a:solidFill>
                  <a:schemeClr val="tx2"/>
                </a:solidFill>
                <a:latin typeface="Calibri" panose="020F0502020204030204" pitchFamily="34" charset="0"/>
              </a:rPr>
              <a:t>Making connections in mathematics based on a deeper understanding of multiplicative structures</a:t>
            </a:r>
            <a:r>
              <a:rPr lang="en-GB" sz="2800" b="1" dirty="0" smtClean="0">
                <a:solidFill>
                  <a:schemeClr val="tx2"/>
                </a:solidFill>
                <a:latin typeface="Calibri" panose="020F0502020204030204" pitchFamily="34" charset="0"/>
              </a:rPr>
              <a:t>.</a:t>
            </a:r>
          </a:p>
          <a:p>
            <a:pPr marL="342900" indent="-342900" fontAlgn="base">
              <a:spcBef>
                <a:spcPct val="20000"/>
              </a:spcBef>
              <a:spcAft>
                <a:spcPct val="0"/>
              </a:spcAft>
              <a:buClr>
                <a:srgbClr val="00628C"/>
              </a:buClr>
              <a:buFont typeface="Arial" pitchFamily="34" charset="0"/>
              <a:buChar char="●"/>
              <a:defRPr/>
            </a:pPr>
            <a:endParaRPr lang="en-GB" sz="1000" dirty="0">
              <a:solidFill>
                <a:schemeClr val="tx2"/>
              </a:solidFill>
              <a:latin typeface="Calibri" panose="020F0502020204030204" pitchFamily="34" charset="0"/>
            </a:endParaRPr>
          </a:p>
          <a:p>
            <a:pPr marL="342900" indent="-342900" fontAlgn="base">
              <a:spcBef>
                <a:spcPct val="20000"/>
              </a:spcBef>
              <a:spcAft>
                <a:spcPct val="0"/>
              </a:spcAft>
              <a:buClr>
                <a:srgbClr val="00628C"/>
              </a:buClr>
              <a:buFont typeface="Arial" pitchFamily="34" charset="0"/>
              <a:buChar char="●"/>
              <a:defRPr/>
            </a:pPr>
            <a:r>
              <a:rPr lang="en-GB" sz="2800" b="1" dirty="0">
                <a:solidFill>
                  <a:schemeClr val="tx2"/>
                </a:solidFill>
                <a:latin typeface="Calibri" panose="020F0502020204030204" pitchFamily="34" charset="0"/>
              </a:rPr>
              <a:t>Deepening the understanding of the mathematics related to solving problems involving multiplicative reasoning </a:t>
            </a:r>
            <a:r>
              <a:rPr lang="en-GB" sz="2400" i="1" dirty="0">
                <a:solidFill>
                  <a:schemeClr val="tx2"/>
                </a:solidFill>
                <a:latin typeface="Calibri" panose="020F0502020204030204" pitchFamily="34" charset="0"/>
              </a:rPr>
              <a:t>(in particular fractions</a:t>
            </a:r>
            <a:r>
              <a:rPr lang="en-GB" sz="2400" i="1" dirty="0" smtClean="0">
                <a:solidFill>
                  <a:schemeClr val="tx2"/>
                </a:solidFill>
                <a:latin typeface="Calibri" panose="020F0502020204030204" pitchFamily="34" charset="0"/>
              </a:rPr>
              <a:t>)</a:t>
            </a:r>
            <a:endParaRPr lang="en-GB" sz="2800" i="1" dirty="0">
              <a:solidFill>
                <a:schemeClr val="tx2"/>
              </a:solidFill>
              <a:latin typeface="Calibri" panose="020F0502020204030204" pitchFamily="34" charset="0"/>
            </a:endParaRPr>
          </a:p>
        </p:txBody>
      </p:sp>
      <p:sp>
        <p:nvSpPr>
          <p:cNvPr id="5" name="Rectangle 4"/>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2.5</a:t>
            </a:r>
            <a:endParaRPr lang="en-GB" sz="2800" dirty="0">
              <a:solidFill>
                <a:srgbClr val="000000"/>
              </a:solidFill>
            </a:endParaRPr>
          </a:p>
        </p:txBody>
      </p:sp>
      <p:sp>
        <p:nvSpPr>
          <p:cNvPr id="3" name="Rectangle 2"/>
          <p:cNvSpPr/>
          <p:nvPr/>
        </p:nvSpPr>
        <p:spPr>
          <a:xfrm>
            <a:off x="395536" y="766445"/>
            <a:ext cx="6192688" cy="646331"/>
          </a:xfrm>
          <a:prstGeom prst="rect">
            <a:avLst/>
          </a:prstGeom>
        </p:spPr>
        <p:txBody>
          <a:bodyPr wrap="square">
            <a:spAutoFit/>
          </a:bodyPr>
          <a:lstStyle/>
          <a:p>
            <a:r>
              <a:rPr lang="en-GB" sz="3600" b="1" kern="0" dirty="0" smtClean="0">
                <a:solidFill>
                  <a:srgbClr val="00628C"/>
                </a:solidFill>
              </a:rPr>
              <a:t>Mathematical focus</a:t>
            </a:r>
            <a:endParaRPr lang="en-GB" dirty="0"/>
          </a:p>
        </p:txBody>
      </p:sp>
    </p:spTree>
    <p:extLst>
      <p:ext uri="{BB962C8B-B14F-4D97-AF65-F5344CB8AC3E}">
        <p14:creationId xmlns:p14="http://schemas.microsoft.com/office/powerpoint/2010/main" val="8248944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2524" y="1772816"/>
            <a:ext cx="8229600" cy="4857750"/>
          </a:xfrm>
        </p:spPr>
        <p:txBody>
          <a:bodyPr/>
          <a:lstStyle/>
          <a:p>
            <a:pPr marL="0" indent="0">
              <a:defRPr/>
            </a:pPr>
            <a:r>
              <a:rPr lang="en-GB" sz="2400" b="1" dirty="0" smtClean="0">
                <a:solidFill>
                  <a:schemeClr val="tx2"/>
                </a:solidFill>
              </a:rPr>
              <a:t>Overview </a:t>
            </a:r>
            <a:r>
              <a:rPr lang="en-GB" sz="2400" b="1" dirty="0" smtClean="0">
                <a:solidFill>
                  <a:srgbClr val="FF0000"/>
                </a:solidFill>
              </a:rPr>
              <a:t> </a:t>
            </a:r>
            <a:r>
              <a:rPr lang="en-GB" sz="2400" b="1" dirty="0" smtClean="0">
                <a:solidFill>
                  <a:srgbClr val="0070C0"/>
                </a:solidFill>
              </a:rPr>
              <a:t>of </a:t>
            </a:r>
            <a:r>
              <a:rPr lang="en-GB" sz="2400" b="1" dirty="0" smtClean="0">
                <a:solidFill>
                  <a:schemeClr val="tx2"/>
                </a:solidFill>
              </a:rPr>
              <a:t>KS3 Multiplicative </a:t>
            </a:r>
            <a:r>
              <a:rPr lang="en-GB" sz="2400" b="1" dirty="0">
                <a:solidFill>
                  <a:schemeClr val="tx2"/>
                </a:solidFill>
              </a:rPr>
              <a:t>R</a:t>
            </a:r>
            <a:r>
              <a:rPr lang="en-GB" sz="2400" b="1" dirty="0" smtClean="0">
                <a:solidFill>
                  <a:schemeClr val="tx2"/>
                </a:solidFill>
              </a:rPr>
              <a:t>easoning  Project</a:t>
            </a:r>
          </a:p>
          <a:p>
            <a:pPr marL="0" indent="0">
              <a:defRPr/>
            </a:pPr>
            <a:endParaRPr lang="en-GB" sz="2200" b="1" dirty="0" smtClean="0">
              <a:solidFill>
                <a:schemeClr val="tx2"/>
              </a:solidFill>
            </a:endParaRPr>
          </a:p>
          <a:p>
            <a:pPr marL="0" indent="0">
              <a:defRPr/>
            </a:pPr>
            <a:r>
              <a:rPr lang="en-GB" sz="2200" b="1" dirty="0" smtClean="0">
                <a:solidFill>
                  <a:srgbClr val="0070C0"/>
                </a:solidFill>
              </a:rPr>
              <a:t>Task 1:</a:t>
            </a:r>
            <a:endParaRPr lang="en-GB" sz="2200" b="1" dirty="0">
              <a:solidFill>
                <a:srgbClr val="0070C0"/>
              </a:solidFill>
            </a:endParaRPr>
          </a:p>
          <a:p>
            <a:pPr>
              <a:buFont typeface="Arial" panose="020B0604020202020204" pitchFamily="34" charset="0"/>
              <a:buChar char="•"/>
              <a:defRPr/>
            </a:pPr>
            <a:r>
              <a:rPr lang="en-GB" sz="2200" dirty="0" smtClean="0">
                <a:solidFill>
                  <a:srgbClr val="0070C0"/>
                </a:solidFill>
              </a:rPr>
              <a:t>Glance over the above document noting references to:</a:t>
            </a:r>
          </a:p>
          <a:p>
            <a:pPr marL="714375" lvl="2" indent="-263525">
              <a:defRPr/>
            </a:pPr>
            <a:r>
              <a:rPr lang="en-GB" sz="2200" dirty="0">
                <a:solidFill>
                  <a:srgbClr val="0070C0"/>
                </a:solidFill>
              </a:rPr>
              <a:t>T</a:t>
            </a:r>
            <a:r>
              <a:rPr lang="en-GB" sz="2200" dirty="0" smtClean="0">
                <a:solidFill>
                  <a:srgbClr val="0070C0"/>
                </a:solidFill>
              </a:rPr>
              <a:t>eaching units</a:t>
            </a:r>
          </a:p>
          <a:p>
            <a:pPr marL="714375" lvl="2" indent="-263525">
              <a:defRPr/>
            </a:pPr>
            <a:r>
              <a:rPr lang="en-GB" sz="2200" dirty="0" smtClean="0">
                <a:solidFill>
                  <a:srgbClr val="0070C0"/>
                </a:solidFill>
              </a:rPr>
              <a:t>Mathematics addressed</a:t>
            </a:r>
          </a:p>
          <a:p>
            <a:pPr marL="714375" lvl="2" indent="-263525">
              <a:defRPr/>
            </a:pPr>
            <a:r>
              <a:rPr lang="en-GB" sz="2200" dirty="0">
                <a:solidFill>
                  <a:srgbClr val="0070C0"/>
                </a:solidFill>
              </a:rPr>
              <a:t>P</a:t>
            </a:r>
            <a:r>
              <a:rPr lang="en-GB" sz="2200" dirty="0" smtClean="0">
                <a:solidFill>
                  <a:srgbClr val="0070C0"/>
                </a:solidFill>
              </a:rPr>
              <a:t>rofessional development.</a:t>
            </a:r>
          </a:p>
          <a:p>
            <a:pPr marL="450850" lvl="2" indent="0">
              <a:buNone/>
              <a:defRPr/>
            </a:pPr>
            <a:endParaRPr lang="en-GB" sz="2200" dirty="0">
              <a:solidFill>
                <a:srgbClr val="0070C0"/>
              </a:solidFill>
            </a:endParaRPr>
          </a:p>
          <a:p>
            <a:pPr marL="450850" lvl="2" indent="-450850">
              <a:buNone/>
              <a:defRPr/>
            </a:pPr>
            <a:r>
              <a:rPr lang="en-GB" sz="2200" b="1" dirty="0" smtClean="0">
                <a:solidFill>
                  <a:srgbClr val="0070C0"/>
                </a:solidFill>
              </a:rPr>
              <a:t>Task 2:</a:t>
            </a:r>
          </a:p>
          <a:p>
            <a:pPr>
              <a:buFont typeface="Arial" panose="020B0604020202020204" pitchFamily="34" charset="0"/>
              <a:buChar char="•"/>
              <a:defRPr/>
            </a:pPr>
            <a:r>
              <a:rPr lang="en-GB" sz="2200" dirty="0" smtClean="0">
                <a:solidFill>
                  <a:srgbClr val="0070C0"/>
                </a:solidFill>
              </a:rPr>
              <a:t>Look for references to ‘</a:t>
            </a:r>
            <a:r>
              <a:rPr lang="en-GB" sz="2200" b="1" dirty="0" smtClean="0">
                <a:solidFill>
                  <a:srgbClr val="0070C0"/>
                </a:solidFill>
              </a:rPr>
              <a:t>understanding</a:t>
            </a:r>
            <a:r>
              <a:rPr lang="en-GB" sz="2200" dirty="0" smtClean="0">
                <a:solidFill>
                  <a:srgbClr val="0070C0"/>
                </a:solidFill>
              </a:rPr>
              <a:t>’ and consider the significance of this in good teaching</a:t>
            </a:r>
            <a:endParaRPr lang="en-GB" sz="2200" b="1" dirty="0" smtClean="0">
              <a:solidFill>
                <a:srgbClr val="0070C0"/>
              </a:solidFill>
            </a:endParaRPr>
          </a:p>
          <a:p>
            <a:pPr>
              <a:defRPr/>
            </a:pPr>
            <a:endParaRPr lang="en-GB" dirty="0"/>
          </a:p>
        </p:txBody>
      </p:sp>
      <p:sp>
        <p:nvSpPr>
          <p:cNvPr id="47107" name="Slide Number Placeholder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hangingPunct="1">
              <a:buClrTx/>
            </a:pPr>
            <a:fld id="{B112A18D-A0D5-476B-8222-C6BFEE9C8E47}" type="slidenum">
              <a:rPr lang="en-GB" altLang="en-US" sz="1200" smtClean="0">
                <a:solidFill>
                  <a:srgbClr val="000000"/>
                </a:solidFill>
              </a:rPr>
              <a:pPr eaLnBrk="1" hangingPunct="1">
                <a:buClrTx/>
              </a:pPr>
              <a:t>33</a:t>
            </a:fld>
            <a:endParaRPr lang="en-GB" altLang="en-US" sz="1200" smtClean="0">
              <a:solidFill>
                <a:srgbClr val="000000"/>
              </a:solidFill>
            </a:endParaRPr>
          </a:p>
        </p:txBody>
      </p:sp>
      <p:sp>
        <p:nvSpPr>
          <p:cNvPr id="7" name="Rectangle 6"/>
          <p:cNvSpPr/>
          <p:nvPr/>
        </p:nvSpPr>
        <p:spPr>
          <a:xfrm>
            <a:off x="344584" y="260648"/>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2.6</a:t>
            </a:r>
            <a:endParaRPr lang="en-GB" sz="2800" dirty="0">
              <a:solidFill>
                <a:srgbClr val="000000"/>
              </a:solidFill>
            </a:endParaRPr>
          </a:p>
        </p:txBody>
      </p:sp>
      <p:sp>
        <p:nvSpPr>
          <p:cNvPr id="8" name="Rectangle 7"/>
          <p:cNvSpPr/>
          <p:nvPr/>
        </p:nvSpPr>
        <p:spPr>
          <a:xfrm>
            <a:off x="395536" y="548680"/>
            <a:ext cx="6192688" cy="646331"/>
          </a:xfrm>
          <a:prstGeom prst="rect">
            <a:avLst/>
          </a:prstGeom>
        </p:spPr>
        <p:txBody>
          <a:bodyPr wrap="square">
            <a:spAutoFit/>
          </a:bodyPr>
          <a:lstStyle/>
          <a:p>
            <a:r>
              <a:rPr lang="en-GB" sz="3600" b="1" kern="0" dirty="0" smtClean="0">
                <a:solidFill>
                  <a:srgbClr val="00628C"/>
                </a:solidFill>
              </a:rPr>
              <a:t>Key elements of the project</a:t>
            </a:r>
            <a:endParaRPr lang="en-GB" dirty="0"/>
          </a:p>
        </p:txBody>
      </p:sp>
    </p:spTree>
    <p:extLst>
      <p:ext uri="{BB962C8B-B14F-4D97-AF65-F5344CB8AC3E}">
        <p14:creationId xmlns:p14="http://schemas.microsoft.com/office/powerpoint/2010/main" val="115036407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584" y="629980"/>
            <a:ext cx="4875488" cy="1142836"/>
          </a:xfrm>
        </p:spPr>
        <p:txBody>
          <a:bodyPr/>
          <a:lstStyle/>
          <a:p>
            <a:r>
              <a:rPr lang="en-GB" dirty="0" smtClean="0"/>
              <a:t>Focus on conceptual understanding</a:t>
            </a:r>
            <a:endParaRPr lang="en-GB" dirty="0"/>
          </a:p>
        </p:txBody>
      </p:sp>
      <p:sp>
        <p:nvSpPr>
          <p:cNvPr id="3" name="Content Placeholder 2"/>
          <p:cNvSpPr>
            <a:spLocks noGrp="1"/>
          </p:cNvSpPr>
          <p:nvPr>
            <p:ph idx="1"/>
          </p:nvPr>
        </p:nvSpPr>
        <p:spPr>
          <a:xfrm>
            <a:off x="344584" y="2060848"/>
            <a:ext cx="7921625" cy="4114800"/>
          </a:xfrm>
        </p:spPr>
        <p:txBody>
          <a:bodyPr/>
          <a:lstStyle/>
          <a:p>
            <a:endParaRPr lang="en-GB" dirty="0"/>
          </a:p>
        </p:txBody>
      </p:sp>
      <p:sp>
        <p:nvSpPr>
          <p:cNvPr id="4" name="Rectangle 3"/>
          <p:cNvSpPr/>
          <p:nvPr/>
        </p:nvSpPr>
        <p:spPr>
          <a:xfrm>
            <a:off x="344584" y="260648"/>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2.7</a:t>
            </a:r>
            <a:endParaRPr lang="en-GB" sz="2800" dirty="0">
              <a:solidFill>
                <a:srgbClr val="000000"/>
              </a:solidFill>
            </a:endParaRPr>
          </a:p>
        </p:txBody>
      </p:sp>
    </p:spTree>
    <p:extLst>
      <p:ext uri="{BB962C8B-B14F-4D97-AF65-F5344CB8AC3E}">
        <p14:creationId xmlns:p14="http://schemas.microsoft.com/office/powerpoint/2010/main" val="21633322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476672"/>
            <a:ext cx="8496944" cy="6186309"/>
          </a:xfrm>
          <a:prstGeom prst="rect">
            <a:avLst/>
          </a:prstGeom>
          <a:solidFill>
            <a:schemeClr val="bg1">
              <a:lumMod val="75000"/>
            </a:schemeClr>
          </a:solidFill>
        </p:spPr>
        <p:txBody>
          <a:bodyPr wrap="square" rtlCol="0">
            <a:spAutoFit/>
          </a:bodyPr>
          <a:lstStyle/>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endParaRPr lang="en-GB" dirty="0"/>
          </a:p>
        </p:txBody>
      </p:sp>
      <p:sp>
        <p:nvSpPr>
          <p:cNvPr id="50178" name="Title 1"/>
          <p:cNvSpPr>
            <a:spLocks noGrp="1"/>
          </p:cNvSpPr>
          <p:nvPr>
            <p:ph type="title"/>
          </p:nvPr>
        </p:nvSpPr>
        <p:spPr>
          <a:xfrm>
            <a:off x="395536" y="908720"/>
            <a:ext cx="7924800" cy="1111968"/>
          </a:xfrm>
        </p:spPr>
        <p:txBody>
          <a:bodyPr/>
          <a:lstStyle/>
          <a:p>
            <a:r>
              <a:rPr lang="en-GB" altLang="en-US" dirty="0" smtClean="0"/>
              <a:t>Session 3</a:t>
            </a:r>
            <a:br>
              <a:rPr lang="en-GB" altLang="en-US" dirty="0" smtClean="0"/>
            </a:br>
            <a:r>
              <a:rPr lang="en-GB" altLang="en-US" dirty="0" smtClean="0"/>
              <a:t>Exploring the NCETM website</a:t>
            </a:r>
          </a:p>
        </p:txBody>
      </p:sp>
      <p:sp>
        <p:nvSpPr>
          <p:cNvPr id="3" name="Content Placeholder 2"/>
          <p:cNvSpPr>
            <a:spLocks noGrp="1"/>
          </p:cNvSpPr>
          <p:nvPr>
            <p:ph idx="1"/>
          </p:nvPr>
        </p:nvSpPr>
        <p:spPr>
          <a:xfrm>
            <a:off x="467544" y="2204864"/>
            <a:ext cx="8424863" cy="4114800"/>
          </a:xfrm>
        </p:spPr>
        <p:txBody>
          <a:bodyPr/>
          <a:lstStyle/>
          <a:p>
            <a:pPr marL="0" indent="0">
              <a:defRPr/>
            </a:pPr>
            <a:r>
              <a:rPr lang="en-GB" sz="2400" b="1" dirty="0" smtClean="0"/>
              <a:t>Exploring the website</a:t>
            </a:r>
          </a:p>
          <a:p>
            <a:pPr marL="633413" indent="-279400">
              <a:buFont typeface="Arial" pitchFamily="34" charset="0"/>
              <a:buChar char="•"/>
              <a:defRPr/>
            </a:pPr>
            <a:r>
              <a:rPr lang="en-GB" sz="2400" b="1" dirty="0" smtClean="0">
                <a:solidFill>
                  <a:schemeClr val="tx1">
                    <a:lumMod val="50000"/>
                    <a:lumOff val="50000"/>
                  </a:schemeClr>
                </a:solidFill>
              </a:rPr>
              <a:t>Working within an online community</a:t>
            </a:r>
          </a:p>
          <a:p>
            <a:pPr marL="633413" indent="-279400">
              <a:buFont typeface="Arial" pitchFamily="34" charset="0"/>
              <a:buChar char="•"/>
              <a:defRPr/>
            </a:pPr>
            <a:r>
              <a:rPr lang="en-GB" sz="2400" b="1" dirty="0" smtClean="0">
                <a:solidFill>
                  <a:schemeClr val="tx1">
                    <a:lumMod val="50000"/>
                    <a:lumOff val="50000"/>
                  </a:schemeClr>
                </a:solidFill>
              </a:rPr>
              <a:t>Communication</a:t>
            </a:r>
          </a:p>
          <a:p>
            <a:pPr marL="633413" indent="-279400">
              <a:buFont typeface="Arial" pitchFamily="34" charset="0"/>
              <a:buChar char="•"/>
              <a:defRPr/>
            </a:pPr>
            <a:r>
              <a:rPr lang="en-GB" sz="2400" b="1" dirty="0" smtClean="0">
                <a:solidFill>
                  <a:schemeClr val="tx1">
                    <a:lumMod val="50000"/>
                    <a:lumOff val="50000"/>
                  </a:schemeClr>
                </a:solidFill>
              </a:rPr>
              <a:t>Sharing resources</a:t>
            </a:r>
          </a:p>
          <a:p>
            <a:pPr>
              <a:buFont typeface="Arial" pitchFamily="34" charset="0"/>
              <a:buChar char="•"/>
              <a:defRPr/>
            </a:pPr>
            <a:endParaRPr lang="en-GB" sz="1800" dirty="0"/>
          </a:p>
          <a:p>
            <a:pPr marL="0" indent="0">
              <a:defRPr/>
            </a:pPr>
            <a:r>
              <a:rPr lang="en-GB" sz="2400" b="1" dirty="0" smtClean="0"/>
              <a:t>KS3 multiplicative reasoning project PD lead community</a:t>
            </a:r>
          </a:p>
          <a:p>
            <a:pPr marL="636588">
              <a:buFont typeface="Arial" panose="020B0604020202020204" pitchFamily="34" charset="0"/>
              <a:buChar char="•"/>
              <a:defRPr/>
            </a:pPr>
            <a:r>
              <a:rPr lang="en-GB" sz="2400" b="1" dirty="0" smtClean="0">
                <a:solidFill>
                  <a:schemeClr val="tx1">
                    <a:lumMod val="50000"/>
                    <a:lumOff val="50000"/>
                  </a:schemeClr>
                </a:solidFill>
              </a:rPr>
              <a:t>Hidden community</a:t>
            </a:r>
          </a:p>
          <a:p>
            <a:pPr marL="636588">
              <a:buFont typeface="Arial" panose="020B0604020202020204" pitchFamily="34" charset="0"/>
              <a:buChar char="•"/>
              <a:defRPr/>
            </a:pPr>
            <a:r>
              <a:rPr lang="en-GB" sz="2400" b="1" dirty="0" smtClean="0">
                <a:solidFill>
                  <a:schemeClr val="tx1">
                    <a:lumMod val="50000"/>
                    <a:lumOff val="50000"/>
                  </a:schemeClr>
                </a:solidFill>
              </a:rPr>
              <a:t>View Documents </a:t>
            </a:r>
          </a:p>
          <a:p>
            <a:pPr marL="636588">
              <a:buFont typeface="Arial" panose="020B0604020202020204" pitchFamily="34" charset="0"/>
              <a:buChar char="•"/>
              <a:defRPr/>
            </a:pPr>
            <a:r>
              <a:rPr lang="en-GB" sz="2400" b="1" dirty="0">
                <a:solidFill>
                  <a:srgbClr val="FF0000"/>
                </a:solidFill>
              </a:rPr>
              <a:t>T</a:t>
            </a:r>
            <a:r>
              <a:rPr lang="en-GB" sz="2400" b="1" dirty="0" smtClean="0">
                <a:solidFill>
                  <a:schemeClr val="tx1">
                    <a:lumMod val="50000"/>
                    <a:lumOff val="50000"/>
                  </a:schemeClr>
                </a:solidFill>
              </a:rPr>
              <a:t>opic forum</a:t>
            </a:r>
          </a:p>
          <a:p>
            <a:pPr marL="0" indent="0">
              <a:defRPr/>
            </a:pPr>
            <a:endParaRPr lang="en-GB" sz="2800" dirty="0" smtClean="0"/>
          </a:p>
          <a:p>
            <a:pPr>
              <a:defRPr/>
            </a:pPr>
            <a:endParaRPr lang="en-GB" dirty="0"/>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3.0</a:t>
            </a:r>
            <a:endParaRPr lang="en-GB" sz="2800" dirty="0">
              <a:solidFill>
                <a:srgbClr val="000000"/>
              </a:solidFill>
            </a:endParaRPr>
          </a:p>
        </p:txBody>
      </p:sp>
    </p:spTree>
    <p:extLst>
      <p:ext uri="{BB962C8B-B14F-4D97-AF65-F5344CB8AC3E}">
        <p14:creationId xmlns:p14="http://schemas.microsoft.com/office/powerpoint/2010/main" val="14086734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55" y="836712"/>
            <a:ext cx="7924800" cy="613187"/>
          </a:xfrm>
        </p:spPr>
        <p:txBody>
          <a:bodyPr/>
          <a:lstStyle/>
          <a:p>
            <a:r>
              <a:rPr lang="en-GB" dirty="0" smtClean="0"/>
              <a:t>Session 4</a:t>
            </a:r>
            <a:endParaRPr lang="en-GB" dirty="0"/>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.0</a:t>
            </a:r>
            <a:endParaRPr lang="en-GB" sz="2800" dirty="0">
              <a:solidFill>
                <a:srgbClr val="000000"/>
              </a:solidFill>
            </a:endParaRPr>
          </a:p>
        </p:txBody>
      </p:sp>
      <p:sp>
        <p:nvSpPr>
          <p:cNvPr id="5" name="Title 1"/>
          <p:cNvSpPr txBox="1">
            <a:spLocks/>
          </p:cNvSpPr>
          <p:nvPr/>
        </p:nvSpPr>
        <p:spPr bwMode="auto">
          <a:xfrm>
            <a:off x="344584" y="1556792"/>
            <a:ext cx="8208912"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normAutofit fontScale="97500"/>
          </a:bodyPr>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defRPr/>
            </a:pPr>
            <a:r>
              <a:rPr lang="en-GB" sz="4000" kern="0" dirty="0" smtClean="0"/>
              <a:t>Pupils’ Thinking</a:t>
            </a:r>
            <a:endParaRPr lang="en-GB" kern="0" dirty="0"/>
          </a:p>
        </p:txBody>
      </p:sp>
      <p:sp>
        <p:nvSpPr>
          <p:cNvPr id="3" name="TextBox 2"/>
          <p:cNvSpPr txBox="1"/>
          <p:nvPr/>
        </p:nvSpPr>
        <p:spPr>
          <a:xfrm>
            <a:off x="632616" y="2846713"/>
            <a:ext cx="7632848" cy="2831544"/>
          </a:xfrm>
          <a:prstGeom prst="rect">
            <a:avLst/>
          </a:prstGeom>
          <a:noFill/>
        </p:spPr>
        <p:txBody>
          <a:bodyPr wrap="square" rtlCol="0">
            <a:spAutoFit/>
          </a:bodyPr>
          <a:lstStyle/>
          <a:p>
            <a:pPr marL="342900" indent="-342900">
              <a:buFont typeface="Arial" panose="020B0604020202020204" pitchFamily="34" charset="0"/>
              <a:buChar char="•"/>
            </a:pPr>
            <a:r>
              <a:rPr lang="en-GB" sz="2200" dirty="0" smtClean="0">
                <a:solidFill>
                  <a:srgbClr val="000000"/>
                </a:solidFill>
              </a:rPr>
              <a:t>Developing </a:t>
            </a:r>
            <a:r>
              <a:rPr lang="en-GB" sz="2200" dirty="0">
                <a:solidFill>
                  <a:srgbClr val="000000"/>
                </a:solidFill>
              </a:rPr>
              <a:t>an understanding of the issues and misconceptions pupils have had in the past and a sense of how prevalent they still are</a:t>
            </a:r>
            <a:r>
              <a:rPr lang="en-GB" sz="2200" dirty="0" smtClean="0">
                <a:solidFill>
                  <a:srgbClr val="000000"/>
                </a:solidFill>
              </a:rPr>
              <a:t>.</a:t>
            </a:r>
            <a:r>
              <a:rPr lang="en-GB" altLang="en-US" sz="2200" b="1" dirty="0">
                <a:latin typeface="Calibri" pitchFamily="34" charset="0"/>
                <a:ea typeface="Times New Roman" pitchFamily="18" charset="0"/>
                <a:cs typeface="Arial" pitchFamily="34" charset="0"/>
              </a:rPr>
              <a:t> </a:t>
            </a:r>
            <a:endParaRPr lang="en-GB" altLang="en-US" sz="2200" b="1" dirty="0" smtClean="0">
              <a:latin typeface="Calibri" pitchFamily="34" charset="0"/>
              <a:ea typeface="Times New Roman" pitchFamily="18" charset="0"/>
              <a:cs typeface="Arial" pitchFamily="34" charset="0"/>
            </a:endParaRPr>
          </a:p>
          <a:p>
            <a:pPr marL="285750" indent="-285750">
              <a:buFont typeface="Arial" panose="020B0604020202020204" pitchFamily="34" charset="0"/>
              <a:buChar char="•"/>
            </a:pPr>
            <a:endParaRPr lang="en-GB" altLang="en-US" sz="1400" b="1" dirty="0">
              <a:latin typeface="Calibri" pitchFamily="34" charset="0"/>
              <a:ea typeface="Times New Roman" pitchFamily="18" charset="0"/>
              <a:cs typeface="Arial" pitchFamily="34" charset="0"/>
            </a:endParaRPr>
          </a:p>
          <a:p>
            <a:pPr marL="342900" indent="-342900">
              <a:buFont typeface="Arial" panose="020B0604020202020204" pitchFamily="34" charset="0"/>
              <a:buChar char="•"/>
            </a:pPr>
            <a:r>
              <a:rPr lang="en-GB" altLang="en-US" sz="2200" dirty="0" smtClean="0">
                <a:ea typeface="Times New Roman" pitchFamily="18" charset="0"/>
                <a:cs typeface="Arial" pitchFamily="34" charset="0"/>
              </a:rPr>
              <a:t>Gaining </a:t>
            </a:r>
            <a:r>
              <a:rPr lang="en-GB" altLang="en-US" sz="2200" dirty="0">
                <a:ea typeface="Times New Roman" pitchFamily="18" charset="0"/>
                <a:cs typeface="Arial" pitchFamily="34" charset="0"/>
              </a:rPr>
              <a:t>an overview of some of the data that exists regarding pupils  multiplicative reasoning, including international comparisons</a:t>
            </a:r>
            <a:r>
              <a:rPr lang="en-GB" altLang="en-US" sz="2200" dirty="0">
                <a:cs typeface="Arial" pitchFamily="34" charset="0"/>
              </a:rPr>
              <a:t> </a:t>
            </a:r>
          </a:p>
          <a:p>
            <a:pPr lvl="0"/>
            <a:endParaRPr lang="en-GB" sz="1400" dirty="0">
              <a:solidFill>
                <a:srgbClr val="000000"/>
              </a:solidFill>
              <a:ea typeface="Times New Roman"/>
              <a:cs typeface="Times New Roman"/>
            </a:endParaRPr>
          </a:p>
          <a:p>
            <a:endParaRPr lang="en-GB" dirty="0"/>
          </a:p>
        </p:txBody>
      </p:sp>
    </p:spTree>
    <p:extLst>
      <p:ext uri="{BB962C8B-B14F-4D97-AF65-F5344CB8AC3E}">
        <p14:creationId xmlns:p14="http://schemas.microsoft.com/office/powerpoint/2010/main" val="21190186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GB" altLang="en-US" dirty="0" smtClean="0"/>
              <a:t/>
            </a:r>
            <a:br>
              <a:rPr lang="en-GB" altLang="en-US" dirty="0" smtClean="0"/>
            </a:br>
            <a:r>
              <a:rPr lang="en-GB" altLang="en-US" dirty="0" smtClean="0"/>
              <a:t>Pupil Errors</a:t>
            </a:r>
          </a:p>
        </p:txBody>
      </p:sp>
      <p:sp>
        <p:nvSpPr>
          <p:cNvPr id="3" name="Content Placeholder 2"/>
          <p:cNvSpPr>
            <a:spLocks noGrp="1"/>
          </p:cNvSpPr>
          <p:nvPr>
            <p:ph idx="1"/>
          </p:nvPr>
        </p:nvSpPr>
        <p:spPr/>
        <p:txBody>
          <a:bodyPr/>
          <a:lstStyle/>
          <a:p>
            <a:pPr>
              <a:defRPr/>
            </a:pPr>
            <a:r>
              <a:rPr lang="en-GB" sz="2800" dirty="0" smtClean="0">
                <a:solidFill>
                  <a:schemeClr val="tx2"/>
                </a:solidFill>
              </a:rPr>
              <a:t>Look at </a:t>
            </a:r>
            <a:r>
              <a:rPr lang="en-GB" sz="2800" dirty="0" err="1" smtClean="0">
                <a:solidFill>
                  <a:schemeClr val="tx2"/>
                </a:solidFill>
              </a:rPr>
              <a:t>Saira</a:t>
            </a:r>
            <a:r>
              <a:rPr lang="en-GB" sz="2800" dirty="0" smtClean="0">
                <a:solidFill>
                  <a:schemeClr val="tx2"/>
                </a:solidFill>
              </a:rPr>
              <a:t> and Damian’s work</a:t>
            </a:r>
          </a:p>
          <a:p>
            <a:pPr marL="457200" indent="-457200">
              <a:buFont typeface="Arial" pitchFamily="34" charset="0"/>
              <a:buChar char="•"/>
              <a:defRPr/>
            </a:pPr>
            <a:r>
              <a:rPr lang="en-GB" sz="2800" dirty="0" smtClean="0">
                <a:solidFill>
                  <a:schemeClr val="tx2"/>
                </a:solidFill>
              </a:rPr>
              <a:t>What </a:t>
            </a:r>
            <a:r>
              <a:rPr lang="en-GB" sz="2800" dirty="0">
                <a:solidFill>
                  <a:schemeClr val="tx2"/>
                </a:solidFill>
              </a:rPr>
              <a:t>errors have the pupils made?</a:t>
            </a:r>
          </a:p>
          <a:p>
            <a:pPr marL="457200" indent="-457200">
              <a:buFont typeface="Arial" pitchFamily="34" charset="0"/>
              <a:buChar char="•"/>
              <a:defRPr/>
            </a:pPr>
            <a:r>
              <a:rPr lang="en-GB" sz="2800" dirty="0">
                <a:solidFill>
                  <a:schemeClr val="tx2"/>
                </a:solidFill>
              </a:rPr>
              <a:t>What (erroneous) thinking may have led to these errors?</a:t>
            </a:r>
          </a:p>
          <a:p>
            <a:pPr>
              <a:defRPr/>
            </a:pPr>
            <a:endParaRPr lang="en-GB" dirty="0" smtClean="0"/>
          </a:p>
          <a:p>
            <a:pPr>
              <a:defRPr/>
            </a:pPr>
            <a:endParaRPr lang="en-GB" dirty="0"/>
          </a:p>
          <a:p>
            <a:pPr>
              <a:defRPr/>
            </a:pPr>
            <a:endParaRPr lang="en-GB" sz="1800" i="1" dirty="0" smtClean="0"/>
          </a:p>
          <a:p>
            <a:pPr>
              <a:defRPr/>
            </a:pPr>
            <a:r>
              <a:rPr lang="en-GB" sz="1800" i="1" dirty="0" smtClean="0">
                <a:solidFill>
                  <a:srgbClr val="FF0000"/>
                </a:solidFill>
              </a:rPr>
              <a:t>From: Improving Learning in Mathematics PD2</a:t>
            </a:r>
            <a:endParaRPr lang="en-GB" sz="1800" i="1" dirty="0">
              <a:solidFill>
                <a:srgbClr val="FF0000"/>
              </a:solidFill>
            </a:endParaRP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.1</a:t>
            </a:r>
            <a:endParaRPr lang="en-GB" sz="2800" dirty="0">
              <a:solidFill>
                <a:srgbClr val="000000"/>
              </a:solidFill>
            </a:endParaRPr>
          </a:p>
        </p:txBody>
      </p:sp>
    </p:spTree>
    <p:extLst>
      <p:ext uri="{BB962C8B-B14F-4D97-AF65-F5344CB8AC3E}">
        <p14:creationId xmlns:p14="http://schemas.microsoft.com/office/powerpoint/2010/main" val="37999733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GB" altLang="en-US" dirty="0" smtClean="0"/>
              <a:t>CSMS questions</a:t>
            </a:r>
          </a:p>
        </p:txBody>
      </p:sp>
      <p:sp>
        <p:nvSpPr>
          <p:cNvPr id="3" name="Content Placeholder 2"/>
          <p:cNvSpPr>
            <a:spLocks noGrp="1"/>
          </p:cNvSpPr>
          <p:nvPr>
            <p:ph idx="1"/>
          </p:nvPr>
        </p:nvSpPr>
        <p:spPr/>
        <p:txBody>
          <a:bodyPr/>
          <a:lstStyle/>
          <a:p>
            <a:pPr>
              <a:defRPr/>
            </a:pPr>
            <a:r>
              <a:rPr lang="en-GB" sz="2400" b="1" dirty="0" smtClean="0">
                <a:solidFill>
                  <a:srgbClr val="0067B4"/>
                </a:solidFill>
              </a:rPr>
              <a:t>Look at the questions</a:t>
            </a:r>
          </a:p>
          <a:p>
            <a:pPr marL="457200" indent="-457200">
              <a:buFont typeface="Arial" pitchFamily="34" charset="0"/>
              <a:buChar char="•"/>
              <a:defRPr/>
            </a:pPr>
            <a:r>
              <a:rPr lang="en-GB" sz="2400" dirty="0" smtClean="0">
                <a:solidFill>
                  <a:srgbClr val="0067B4"/>
                </a:solidFill>
              </a:rPr>
              <a:t>What errors do you think pupils made with these questions?</a:t>
            </a:r>
          </a:p>
          <a:p>
            <a:pPr marL="0" indent="0">
              <a:defRPr/>
            </a:pPr>
            <a:endParaRPr lang="en-GB" sz="2400" dirty="0" smtClean="0">
              <a:solidFill>
                <a:srgbClr val="0067B4"/>
              </a:solidFill>
            </a:endParaRPr>
          </a:p>
          <a:p>
            <a:pPr marL="457200" indent="-457200">
              <a:buFont typeface="Arial" pitchFamily="34" charset="0"/>
              <a:buChar char="•"/>
              <a:defRPr/>
            </a:pPr>
            <a:r>
              <a:rPr lang="en-GB" sz="2400" dirty="0" smtClean="0">
                <a:solidFill>
                  <a:srgbClr val="0067B4"/>
                </a:solidFill>
              </a:rPr>
              <a:t>What misconceptions do pupils have related to MR content?</a:t>
            </a:r>
          </a:p>
          <a:p>
            <a:pPr marL="0" indent="0">
              <a:defRPr/>
            </a:pPr>
            <a:endParaRPr lang="en-GB" dirty="0"/>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.2</a:t>
            </a:r>
            <a:endParaRPr lang="en-GB" sz="2800" dirty="0">
              <a:solidFill>
                <a:srgbClr val="000000"/>
              </a:solidFill>
            </a:endParaRPr>
          </a:p>
        </p:txBody>
      </p:sp>
    </p:spTree>
    <p:extLst>
      <p:ext uri="{BB962C8B-B14F-4D97-AF65-F5344CB8AC3E}">
        <p14:creationId xmlns:p14="http://schemas.microsoft.com/office/powerpoint/2010/main" val="6396895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Replies to P20</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35814424"/>
              </p:ext>
            </p:extLst>
          </p:nvPr>
        </p:nvGraphicFramePr>
        <p:xfrm>
          <a:off x="457200" y="1855788"/>
          <a:ext cx="8229600" cy="185420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endParaRPr lang="en-GB" dirty="0"/>
                    </a:p>
                  </a:txBody>
                  <a:tcPr/>
                </a:tc>
                <a:tc>
                  <a:txBody>
                    <a:bodyPr/>
                    <a:lstStyle/>
                    <a:p>
                      <a:r>
                        <a:rPr lang="en-GB" dirty="0" smtClean="0"/>
                        <a:t>9/24</a:t>
                      </a:r>
                      <a:r>
                        <a:rPr lang="en-GB" baseline="0" dirty="0" smtClean="0"/>
                        <a:t> or 3/8</a:t>
                      </a:r>
                      <a:endParaRPr lang="en-GB" dirty="0"/>
                    </a:p>
                  </a:txBody>
                  <a:tcPr/>
                </a:tc>
                <a:tc>
                  <a:txBody>
                    <a:bodyPr/>
                    <a:lstStyle/>
                    <a:p>
                      <a:r>
                        <a:rPr lang="en-GB" dirty="0" smtClean="0"/>
                        <a:t>4&amp;1/2  / 12</a:t>
                      </a:r>
                      <a:endParaRPr lang="en-GB" dirty="0"/>
                    </a:p>
                  </a:txBody>
                  <a:tcPr/>
                </a:tc>
              </a:tr>
              <a:tr h="370840">
                <a:tc>
                  <a:txBody>
                    <a:bodyPr/>
                    <a:lstStyle/>
                    <a:p>
                      <a:r>
                        <a:rPr lang="en-GB" dirty="0" smtClean="0"/>
                        <a:t>12 </a:t>
                      </a:r>
                      <a:r>
                        <a:rPr lang="en-GB" dirty="0" err="1" smtClean="0"/>
                        <a:t>yrs</a:t>
                      </a:r>
                      <a:endParaRPr lang="en-GB" dirty="0"/>
                    </a:p>
                  </a:txBody>
                  <a:tcPr/>
                </a:tc>
                <a:tc>
                  <a:txBody>
                    <a:bodyPr/>
                    <a:lstStyle/>
                    <a:p>
                      <a:r>
                        <a:rPr lang="en-GB" dirty="0" smtClean="0"/>
                        <a:t>30.5</a:t>
                      </a:r>
                      <a:endParaRPr lang="en-GB" dirty="0"/>
                    </a:p>
                  </a:txBody>
                  <a:tcPr/>
                </a:tc>
                <a:tc>
                  <a:txBody>
                    <a:bodyPr/>
                    <a:lstStyle/>
                    <a:p>
                      <a:r>
                        <a:rPr lang="en-GB" dirty="0" smtClean="0"/>
                        <a:t>18.7</a:t>
                      </a:r>
                      <a:endParaRPr lang="en-GB" dirty="0"/>
                    </a:p>
                  </a:txBody>
                  <a:tcPr/>
                </a:tc>
              </a:tr>
              <a:tr h="370840">
                <a:tc>
                  <a:txBody>
                    <a:bodyPr/>
                    <a:lstStyle/>
                    <a:p>
                      <a:r>
                        <a:rPr lang="en-GB" dirty="0" smtClean="0"/>
                        <a:t>13 </a:t>
                      </a:r>
                      <a:r>
                        <a:rPr lang="en-GB" dirty="0" err="1" smtClean="0"/>
                        <a:t>yrs</a:t>
                      </a:r>
                      <a:endParaRPr lang="en-GB" dirty="0"/>
                    </a:p>
                  </a:txBody>
                  <a:tcPr/>
                </a:tc>
                <a:tc>
                  <a:txBody>
                    <a:bodyPr/>
                    <a:lstStyle/>
                    <a:p>
                      <a:r>
                        <a:rPr lang="en-GB" dirty="0" smtClean="0"/>
                        <a:t>28.8</a:t>
                      </a:r>
                      <a:endParaRPr lang="en-GB" dirty="0"/>
                    </a:p>
                  </a:txBody>
                  <a:tcPr/>
                </a:tc>
                <a:tc>
                  <a:txBody>
                    <a:bodyPr/>
                    <a:lstStyle/>
                    <a:p>
                      <a:r>
                        <a:rPr lang="en-GB" dirty="0" smtClean="0"/>
                        <a:t>22.0</a:t>
                      </a:r>
                      <a:endParaRPr lang="en-GB" dirty="0"/>
                    </a:p>
                  </a:txBody>
                  <a:tcPr/>
                </a:tc>
              </a:tr>
              <a:tr h="370840">
                <a:tc>
                  <a:txBody>
                    <a:bodyPr/>
                    <a:lstStyle/>
                    <a:p>
                      <a:r>
                        <a:rPr lang="en-GB" dirty="0" smtClean="0"/>
                        <a:t>14 </a:t>
                      </a:r>
                      <a:r>
                        <a:rPr lang="en-GB" dirty="0" err="1" smtClean="0"/>
                        <a:t>yrs</a:t>
                      </a:r>
                      <a:endParaRPr lang="en-GB" dirty="0"/>
                    </a:p>
                  </a:txBody>
                  <a:tcPr/>
                </a:tc>
                <a:tc>
                  <a:txBody>
                    <a:bodyPr/>
                    <a:lstStyle/>
                    <a:p>
                      <a:r>
                        <a:rPr lang="en-GB" dirty="0" smtClean="0"/>
                        <a:t>37.0</a:t>
                      </a:r>
                      <a:endParaRPr lang="en-GB" dirty="0"/>
                    </a:p>
                  </a:txBody>
                  <a:tcPr/>
                </a:tc>
                <a:tc>
                  <a:txBody>
                    <a:bodyPr/>
                    <a:lstStyle/>
                    <a:p>
                      <a:r>
                        <a:rPr lang="en-GB" dirty="0" smtClean="0"/>
                        <a:t>21.4</a:t>
                      </a:r>
                      <a:endParaRPr lang="en-GB" dirty="0"/>
                    </a:p>
                  </a:txBody>
                  <a:tcPr/>
                </a:tc>
              </a:tr>
              <a:tr h="370840">
                <a:tc>
                  <a:txBody>
                    <a:bodyPr/>
                    <a:lstStyle/>
                    <a:p>
                      <a:r>
                        <a:rPr lang="en-GB" dirty="0" smtClean="0"/>
                        <a:t>15 </a:t>
                      </a:r>
                      <a:r>
                        <a:rPr lang="en-GB" dirty="0" err="1" smtClean="0"/>
                        <a:t>yrs</a:t>
                      </a:r>
                      <a:endParaRPr lang="en-GB" dirty="0"/>
                    </a:p>
                  </a:txBody>
                  <a:tcPr/>
                </a:tc>
                <a:tc>
                  <a:txBody>
                    <a:bodyPr/>
                    <a:lstStyle/>
                    <a:p>
                      <a:r>
                        <a:rPr lang="en-GB" dirty="0" smtClean="0"/>
                        <a:t>42.3</a:t>
                      </a:r>
                      <a:endParaRPr lang="en-GB" dirty="0"/>
                    </a:p>
                  </a:txBody>
                  <a:tcPr/>
                </a:tc>
                <a:tc>
                  <a:txBody>
                    <a:bodyPr/>
                    <a:lstStyle/>
                    <a:p>
                      <a:r>
                        <a:rPr lang="en-GB" dirty="0" smtClean="0"/>
                        <a:t>20.5</a:t>
                      </a:r>
                      <a:endParaRPr lang="en-GB" dirty="0"/>
                    </a:p>
                  </a:txBody>
                  <a:tcPr/>
                </a:tc>
              </a:tr>
            </a:tbl>
          </a:graphicData>
        </a:graphic>
      </p:graphicFrame>
      <p:sp>
        <p:nvSpPr>
          <p:cNvPr id="5" name="Rectangle 4"/>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.3</a:t>
            </a:r>
            <a:endParaRPr lang="en-GB" sz="2800" dirty="0">
              <a:solidFill>
                <a:srgbClr val="000000"/>
              </a:solidFill>
            </a:endParaRPr>
          </a:p>
        </p:txBody>
      </p:sp>
    </p:spTree>
    <p:extLst>
      <p:ext uri="{BB962C8B-B14F-4D97-AF65-F5344CB8AC3E}">
        <p14:creationId xmlns:p14="http://schemas.microsoft.com/office/powerpoint/2010/main" val="2856436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6551613" cy="1224135"/>
          </a:xfrm>
        </p:spPr>
        <p:txBody>
          <a:bodyPr>
            <a:normAutofit fontScale="90000"/>
          </a:bodyPr>
          <a:lstStyle/>
          <a:p>
            <a:pPr>
              <a:defRPr/>
            </a:pPr>
            <a:r>
              <a:rPr lang="en-GB" sz="3100" dirty="0" smtClean="0"/>
              <a:t/>
            </a:r>
            <a:br>
              <a:rPr lang="en-GB" sz="3100" dirty="0" smtClean="0"/>
            </a:br>
            <a:r>
              <a:rPr lang="en-GB" sz="3100" dirty="0" smtClean="0"/>
              <a:t/>
            </a:r>
            <a:br>
              <a:rPr lang="en-GB" sz="3100" dirty="0" smtClean="0"/>
            </a:br>
            <a:r>
              <a:rPr lang="en-GB" sz="3100" dirty="0"/>
              <a:t/>
            </a:r>
            <a:br>
              <a:rPr lang="en-GB" sz="3100" dirty="0"/>
            </a:br>
            <a:r>
              <a:rPr lang="en-GB" sz="3100" dirty="0" smtClean="0"/>
              <a:t/>
            </a:r>
            <a:br>
              <a:rPr lang="en-GB" sz="3100" dirty="0" smtClean="0"/>
            </a:br>
            <a:r>
              <a:rPr lang="en-GB" sz="3100" dirty="0"/>
              <a:t/>
            </a:r>
            <a:br>
              <a:rPr lang="en-GB" sz="3100" dirty="0"/>
            </a:br>
            <a:r>
              <a:rPr lang="en-GB" sz="3100" dirty="0" smtClean="0"/>
              <a:t>Session 1</a:t>
            </a:r>
            <a:br>
              <a:rPr lang="en-GB" sz="3100" dirty="0" smtClean="0"/>
            </a:br>
            <a:r>
              <a:rPr lang="en-GB" sz="3100" dirty="0" smtClean="0"/>
              <a:t> </a:t>
            </a:r>
            <a:r>
              <a:rPr lang="en-GB" altLang="en-US" sz="2000" i="1" dirty="0"/>
              <a:t>Slide  </a:t>
            </a:r>
            <a:r>
              <a:rPr lang="en-GB" altLang="en-US" sz="2000" i="1" dirty="0" smtClean="0"/>
              <a:t>1.0</a:t>
            </a:r>
            <a:r>
              <a:rPr lang="en-GB" sz="3100" dirty="0" smtClean="0"/>
              <a:t/>
            </a:r>
            <a:br>
              <a:rPr lang="en-GB" sz="3100" dirty="0" smtClean="0"/>
            </a:br>
            <a:endParaRPr lang="en-GB" sz="1800" dirty="0"/>
          </a:p>
        </p:txBody>
      </p:sp>
      <p:sp>
        <p:nvSpPr>
          <p:cNvPr id="4" name="Title 1"/>
          <p:cNvSpPr txBox="1">
            <a:spLocks/>
          </p:cNvSpPr>
          <p:nvPr/>
        </p:nvSpPr>
        <p:spPr bwMode="auto">
          <a:xfrm>
            <a:off x="539750" y="1268760"/>
            <a:ext cx="8064500"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spcBef>
                <a:spcPts val="600"/>
              </a:spcBef>
              <a:defRPr/>
            </a:pPr>
            <a:r>
              <a:rPr lang="en-GB" kern="0" dirty="0" smtClean="0"/>
              <a:t>Multiplicative reasoning in school mathematics </a:t>
            </a:r>
          </a:p>
          <a:p>
            <a:pPr>
              <a:spcBef>
                <a:spcPts val="600"/>
              </a:spcBef>
              <a:defRPr/>
            </a:pPr>
            <a:r>
              <a:rPr lang="en-GB" sz="2000" i="1" kern="0" dirty="0" smtClean="0"/>
              <a:t>Getting a feel for the meaning and scope of MR in the school maths curriculum</a:t>
            </a:r>
            <a:endParaRPr lang="en-GB" sz="2000" kern="0" dirty="0"/>
          </a:p>
        </p:txBody>
      </p:sp>
      <p:sp>
        <p:nvSpPr>
          <p:cNvPr id="3" name="TextBox 2"/>
          <p:cNvSpPr txBox="1"/>
          <p:nvPr/>
        </p:nvSpPr>
        <p:spPr>
          <a:xfrm>
            <a:off x="755576" y="3573016"/>
            <a:ext cx="7272808" cy="2123658"/>
          </a:xfrm>
          <a:prstGeom prst="rect">
            <a:avLst/>
          </a:prstGeom>
          <a:noFill/>
        </p:spPr>
        <p:txBody>
          <a:bodyPr wrap="square" rtlCol="0">
            <a:spAutoFit/>
          </a:bodyPr>
          <a:lstStyle/>
          <a:p>
            <a:r>
              <a:rPr lang="en-GB" sz="2200" b="1" dirty="0" smtClean="0">
                <a:solidFill>
                  <a:schemeClr val="tx2"/>
                </a:solidFill>
              </a:rPr>
              <a:t>To Consider:</a:t>
            </a:r>
          </a:p>
          <a:p>
            <a:pPr marL="342900" indent="-342900">
              <a:buFont typeface="Arial" panose="020B0604020202020204" pitchFamily="34" charset="0"/>
              <a:buChar char="•"/>
            </a:pPr>
            <a:r>
              <a:rPr lang="en-GB" sz="2200" dirty="0" smtClean="0">
                <a:solidFill>
                  <a:schemeClr val="tx2"/>
                </a:solidFill>
              </a:rPr>
              <a:t>what we mean by multiplicative reasoning and its place in the school curriculum?</a:t>
            </a:r>
          </a:p>
          <a:p>
            <a:endParaRPr lang="en-GB" sz="2200" dirty="0" smtClean="0">
              <a:solidFill>
                <a:schemeClr val="tx2"/>
              </a:solidFill>
            </a:endParaRPr>
          </a:p>
          <a:p>
            <a:pPr marL="342900" indent="-342900">
              <a:buFont typeface="Arial" panose="020B0604020202020204" pitchFamily="34" charset="0"/>
              <a:buChar char="•"/>
            </a:pPr>
            <a:r>
              <a:rPr lang="en-GB" sz="2200" dirty="0" smtClean="0">
                <a:solidFill>
                  <a:schemeClr val="tx2"/>
                </a:solidFill>
              </a:rPr>
              <a:t>What type of mathematics underpins Multiplicative reasoning and how is it developed in the curriculum?</a:t>
            </a:r>
            <a:endParaRPr lang="en-GB" sz="2200" dirty="0">
              <a:solidFill>
                <a:schemeClr val="tx2"/>
              </a:solidFill>
            </a:endParaRPr>
          </a:p>
        </p:txBody>
      </p:sp>
    </p:spTree>
    <p:extLst>
      <p:ext uri="{BB962C8B-B14F-4D97-AF65-F5344CB8AC3E}">
        <p14:creationId xmlns:p14="http://schemas.microsoft.com/office/powerpoint/2010/main" val="16692256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Replies to P19 &amp; C19</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25500447"/>
              </p:ext>
            </p:extLst>
          </p:nvPr>
        </p:nvGraphicFramePr>
        <p:xfrm>
          <a:off x="457200" y="1855788"/>
          <a:ext cx="8229600" cy="1854200"/>
        </p:xfrm>
        <a:graphic>
          <a:graphicData uri="http://schemas.openxmlformats.org/drawingml/2006/table">
            <a:tbl>
              <a:tblPr firstRow="1" bandRow="1">
                <a:tableStyleId>{5C22544A-7EE6-4342-B048-85BDC9FD1C3A}</a:tableStyleId>
              </a:tblPr>
              <a:tblGrid>
                <a:gridCol w="2743200"/>
                <a:gridCol w="2883768"/>
                <a:gridCol w="2602632"/>
              </a:tblGrid>
              <a:tr h="370840">
                <a:tc>
                  <a:txBody>
                    <a:bodyPr/>
                    <a:lstStyle/>
                    <a:p>
                      <a:endParaRPr lang="en-GB" dirty="0"/>
                    </a:p>
                  </a:txBody>
                  <a:tcPr/>
                </a:tc>
                <a:tc>
                  <a:txBody>
                    <a:bodyPr/>
                    <a:lstStyle/>
                    <a:p>
                      <a:r>
                        <a:rPr lang="en-GB" dirty="0" smtClean="0"/>
                        <a:t>5/8</a:t>
                      </a:r>
                      <a:r>
                        <a:rPr lang="en-GB" baseline="0" dirty="0" smtClean="0"/>
                        <a:t> on P19</a:t>
                      </a:r>
                      <a:endParaRPr lang="en-GB" dirty="0"/>
                    </a:p>
                  </a:txBody>
                  <a:tcPr/>
                </a:tc>
                <a:tc>
                  <a:txBody>
                    <a:bodyPr/>
                    <a:lstStyle/>
                    <a:p>
                      <a:r>
                        <a:rPr lang="en-GB" dirty="0" smtClean="0"/>
                        <a:t>5/8on C19</a:t>
                      </a:r>
                      <a:endParaRPr lang="en-GB" dirty="0"/>
                    </a:p>
                  </a:txBody>
                  <a:tcPr/>
                </a:tc>
              </a:tr>
              <a:tr h="370840">
                <a:tc>
                  <a:txBody>
                    <a:bodyPr/>
                    <a:lstStyle/>
                    <a:p>
                      <a:r>
                        <a:rPr lang="en-GB" dirty="0" smtClean="0"/>
                        <a:t>12 </a:t>
                      </a:r>
                      <a:r>
                        <a:rPr lang="en-GB" dirty="0" err="1" smtClean="0"/>
                        <a:t>yrs</a:t>
                      </a:r>
                      <a:endParaRPr lang="en-GB" dirty="0"/>
                    </a:p>
                  </a:txBody>
                  <a:tcPr/>
                </a:tc>
                <a:tc>
                  <a:txBody>
                    <a:bodyPr/>
                    <a:lstStyle/>
                    <a:p>
                      <a:r>
                        <a:rPr lang="en-GB" dirty="0" smtClean="0"/>
                        <a:t>77.0</a:t>
                      </a:r>
                      <a:endParaRPr lang="en-GB" dirty="0"/>
                    </a:p>
                  </a:txBody>
                  <a:tcPr/>
                </a:tc>
                <a:tc>
                  <a:txBody>
                    <a:bodyPr/>
                    <a:lstStyle/>
                    <a:p>
                      <a:r>
                        <a:rPr lang="en-GB" dirty="0" smtClean="0"/>
                        <a:t>77.6</a:t>
                      </a:r>
                      <a:endParaRPr lang="en-GB" dirty="0"/>
                    </a:p>
                  </a:txBody>
                  <a:tcPr/>
                </a:tc>
              </a:tr>
              <a:tr h="370840">
                <a:tc>
                  <a:txBody>
                    <a:bodyPr/>
                    <a:lstStyle/>
                    <a:p>
                      <a:r>
                        <a:rPr lang="en-GB" dirty="0" smtClean="0"/>
                        <a:t>13 </a:t>
                      </a:r>
                      <a:r>
                        <a:rPr lang="en-GB" dirty="0" err="1" smtClean="0"/>
                        <a:t>yrs</a:t>
                      </a:r>
                      <a:endParaRPr lang="en-GB" dirty="0"/>
                    </a:p>
                  </a:txBody>
                  <a:tcPr/>
                </a:tc>
                <a:tc>
                  <a:txBody>
                    <a:bodyPr/>
                    <a:lstStyle/>
                    <a:p>
                      <a:r>
                        <a:rPr lang="en-GB" dirty="0" smtClean="0"/>
                        <a:t>73.0</a:t>
                      </a:r>
                      <a:endParaRPr lang="en-GB" dirty="0"/>
                    </a:p>
                  </a:txBody>
                  <a:tcPr/>
                </a:tc>
                <a:tc>
                  <a:txBody>
                    <a:bodyPr/>
                    <a:lstStyle/>
                    <a:p>
                      <a:r>
                        <a:rPr lang="en-GB" dirty="0" smtClean="0"/>
                        <a:t>66.3</a:t>
                      </a:r>
                      <a:endParaRPr lang="en-GB" dirty="0"/>
                    </a:p>
                  </a:txBody>
                  <a:tcPr/>
                </a:tc>
              </a:tr>
              <a:tr h="370840">
                <a:tc>
                  <a:txBody>
                    <a:bodyPr/>
                    <a:lstStyle/>
                    <a:p>
                      <a:r>
                        <a:rPr lang="en-GB" dirty="0" smtClean="0"/>
                        <a:t>14 </a:t>
                      </a:r>
                      <a:r>
                        <a:rPr lang="en-GB" dirty="0" err="1" smtClean="0"/>
                        <a:t>yrs</a:t>
                      </a:r>
                      <a:endParaRPr lang="en-GB" dirty="0"/>
                    </a:p>
                  </a:txBody>
                  <a:tcPr/>
                </a:tc>
                <a:tc>
                  <a:txBody>
                    <a:bodyPr/>
                    <a:lstStyle/>
                    <a:p>
                      <a:r>
                        <a:rPr lang="en-GB" dirty="0" smtClean="0"/>
                        <a:t>80.8</a:t>
                      </a:r>
                      <a:endParaRPr lang="en-GB" dirty="0"/>
                    </a:p>
                  </a:txBody>
                  <a:tcPr/>
                </a:tc>
                <a:tc>
                  <a:txBody>
                    <a:bodyPr/>
                    <a:lstStyle/>
                    <a:p>
                      <a:r>
                        <a:rPr lang="en-GB" dirty="0" smtClean="0"/>
                        <a:t>71.8</a:t>
                      </a:r>
                      <a:endParaRPr lang="en-GB" dirty="0"/>
                    </a:p>
                  </a:txBody>
                  <a:tcPr/>
                </a:tc>
              </a:tr>
              <a:tr h="370840">
                <a:tc>
                  <a:txBody>
                    <a:bodyPr/>
                    <a:lstStyle/>
                    <a:p>
                      <a:r>
                        <a:rPr lang="en-GB" dirty="0" smtClean="0"/>
                        <a:t>15 </a:t>
                      </a:r>
                      <a:r>
                        <a:rPr lang="en-GB" dirty="0" err="1" smtClean="0"/>
                        <a:t>yrs</a:t>
                      </a:r>
                      <a:endParaRPr lang="en-GB" dirty="0"/>
                    </a:p>
                  </a:txBody>
                  <a:tcPr/>
                </a:tc>
                <a:tc>
                  <a:txBody>
                    <a:bodyPr/>
                    <a:lstStyle/>
                    <a:p>
                      <a:r>
                        <a:rPr lang="en-GB" dirty="0" smtClean="0"/>
                        <a:t>77.2</a:t>
                      </a:r>
                      <a:endParaRPr lang="en-GB" dirty="0"/>
                    </a:p>
                  </a:txBody>
                  <a:tcPr/>
                </a:tc>
                <a:tc>
                  <a:txBody>
                    <a:bodyPr/>
                    <a:lstStyle/>
                    <a:p>
                      <a:r>
                        <a:rPr lang="en-GB" dirty="0" smtClean="0"/>
                        <a:t>67.9</a:t>
                      </a:r>
                      <a:endParaRPr lang="en-GB" dirty="0"/>
                    </a:p>
                  </a:txBody>
                  <a:tcPr/>
                </a:tc>
              </a:tr>
            </a:tbl>
          </a:graphicData>
        </a:graphic>
      </p:graphicFrame>
      <p:sp>
        <p:nvSpPr>
          <p:cNvPr id="5" name="Rectangle 4"/>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.4</a:t>
            </a:r>
            <a:endParaRPr lang="en-GB" sz="2800" dirty="0">
              <a:solidFill>
                <a:srgbClr val="000000"/>
              </a:solidFill>
            </a:endParaRPr>
          </a:p>
        </p:txBody>
      </p:sp>
    </p:spTree>
    <p:extLst>
      <p:ext uri="{BB962C8B-B14F-4D97-AF65-F5344CB8AC3E}">
        <p14:creationId xmlns:p14="http://schemas.microsoft.com/office/powerpoint/2010/main" val="32404632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Correct replies to 8</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00267401"/>
              </p:ext>
            </p:extLst>
          </p:nvPr>
        </p:nvGraphicFramePr>
        <p:xfrm>
          <a:off x="1763688" y="1844824"/>
          <a:ext cx="5698976" cy="1849120"/>
        </p:xfrm>
        <a:graphic>
          <a:graphicData uri="http://schemas.openxmlformats.org/drawingml/2006/table">
            <a:tbl>
              <a:tblPr firstRow="1" bandRow="1">
                <a:tableStyleId>{5C22544A-7EE6-4342-B048-85BDC9FD1C3A}</a:tableStyleId>
              </a:tblPr>
              <a:tblGrid>
                <a:gridCol w="2166918"/>
                <a:gridCol w="1197221"/>
                <a:gridCol w="1197221"/>
                <a:gridCol w="1137616"/>
              </a:tblGrid>
              <a:tr h="349076">
                <a:tc>
                  <a:txBody>
                    <a:bodyPr/>
                    <a:lstStyle/>
                    <a:p>
                      <a:endParaRPr lang="en-GB" dirty="0"/>
                    </a:p>
                  </a:txBody>
                  <a:tcPr/>
                </a:tc>
                <a:tc>
                  <a:txBody>
                    <a:bodyPr/>
                    <a:lstStyle/>
                    <a:p>
                      <a:r>
                        <a:rPr lang="en-GB" dirty="0" smtClean="0"/>
                        <a:t>8b</a:t>
                      </a:r>
                      <a:endParaRPr lang="en-GB" dirty="0"/>
                    </a:p>
                  </a:txBody>
                  <a:tcPr/>
                </a:tc>
                <a:tc>
                  <a:txBody>
                    <a:bodyPr/>
                    <a:lstStyle/>
                    <a:p>
                      <a:r>
                        <a:rPr lang="en-GB" dirty="0" smtClean="0"/>
                        <a:t>8c</a:t>
                      </a:r>
                      <a:endParaRPr lang="en-GB" dirty="0"/>
                    </a:p>
                  </a:txBody>
                  <a:tcPr/>
                </a:tc>
                <a:tc>
                  <a:txBody>
                    <a:bodyPr/>
                    <a:lstStyle/>
                    <a:p>
                      <a:r>
                        <a:rPr lang="en-GB" dirty="0" smtClean="0"/>
                        <a:t>8d</a:t>
                      </a:r>
                      <a:endParaRPr lang="en-GB" dirty="0"/>
                    </a:p>
                  </a:txBody>
                  <a:tcPr/>
                </a:tc>
              </a:tr>
              <a:tr h="370840">
                <a:tc>
                  <a:txBody>
                    <a:bodyPr/>
                    <a:lstStyle/>
                    <a:p>
                      <a:r>
                        <a:rPr lang="en-GB" dirty="0" smtClean="0"/>
                        <a:t>12 </a:t>
                      </a:r>
                      <a:r>
                        <a:rPr lang="en-GB" dirty="0" err="1" smtClean="0"/>
                        <a:t>yrs</a:t>
                      </a:r>
                      <a:endParaRPr lang="en-GB" dirty="0"/>
                    </a:p>
                  </a:txBody>
                  <a:tcPr/>
                </a:tc>
                <a:tc>
                  <a:txBody>
                    <a:bodyPr/>
                    <a:lstStyle/>
                    <a:p>
                      <a:endParaRPr lang="en-GB"/>
                    </a:p>
                  </a:txBody>
                  <a:tcPr/>
                </a:tc>
                <a:tc>
                  <a:txBody>
                    <a:bodyPr/>
                    <a:lstStyle/>
                    <a:p>
                      <a:endParaRPr lang="en-GB"/>
                    </a:p>
                  </a:txBody>
                  <a:tcPr/>
                </a:tc>
                <a:tc>
                  <a:txBody>
                    <a:bodyPr/>
                    <a:lstStyle/>
                    <a:p>
                      <a:endParaRPr lang="en-GB"/>
                    </a:p>
                  </a:txBody>
                  <a:tcPr/>
                </a:tc>
              </a:tr>
              <a:tr h="370840">
                <a:tc>
                  <a:txBody>
                    <a:bodyPr/>
                    <a:lstStyle/>
                    <a:p>
                      <a:r>
                        <a:rPr lang="en-GB" dirty="0" smtClean="0"/>
                        <a:t>13 </a:t>
                      </a:r>
                      <a:r>
                        <a:rPr lang="en-GB" dirty="0" err="1" smtClean="0"/>
                        <a:t>yrs</a:t>
                      </a:r>
                      <a:endParaRPr lang="en-GB" dirty="0"/>
                    </a:p>
                  </a:txBody>
                  <a:tcPr/>
                </a:tc>
                <a:tc>
                  <a:txBody>
                    <a:bodyPr/>
                    <a:lstStyle/>
                    <a:p>
                      <a:r>
                        <a:rPr lang="en-GB" dirty="0" smtClean="0"/>
                        <a:t>36.6</a:t>
                      </a:r>
                      <a:endParaRPr lang="en-GB" dirty="0"/>
                    </a:p>
                  </a:txBody>
                  <a:tcPr/>
                </a:tc>
                <a:tc>
                  <a:txBody>
                    <a:bodyPr/>
                    <a:lstStyle/>
                    <a:p>
                      <a:r>
                        <a:rPr lang="en-GB" dirty="0" smtClean="0"/>
                        <a:t>32.0</a:t>
                      </a:r>
                      <a:endParaRPr lang="en-GB" dirty="0"/>
                    </a:p>
                  </a:txBody>
                  <a:tcPr/>
                </a:tc>
                <a:tc>
                  <a:txBody>
                    <a:bodyPr/>
                    <a:lstStyle/>
                    <a:p>
                      <a:r>
                        <a:rPr lang="en-GB" dirty="0" smtClean="0"/>
                        <a:t>20.0</a:t>
                      </a:r>
                      <a:endParaRPr lang="en-GB" dirty="0"/>
                    </a:p>
                  </a:txBody>
                  <a:tcPr/>
                </a:tc>
              </a:tr>
              <a:tr h="370840">
                <a:tc>
                  <a:txBody>
                    <a:bodyPr/>
                    <a:lstStyle/>
                    <a:p>
                      <a:r>
                        <a:rPr lang="en-GB" dirty="0" smtClean="0"/>
                        <a:t>14 </a:t>
                      </a:r>
                      <a:r>
                        <a:rPr lang="en-GB" dirty="0" err="1" smtClean="0"/>
                        <a:t>yrs</a:t>
                      </a:r>
                      <a:endParaRPr lang="en-GB" dirty="0"/>
                    </a:p>
                  </a:txBody>
                  <a:tcPr/>
                </a:tc>
                <a:tc>
                  <a:txBody>
                    <a:bodyPr/>
                    <a:lstStyle/>
                    <a:p>
                      <a:r>
                        <a:rPr lang="en-GB" dirty="0" smtClean="0"/>
                        <a:t>45.5</a:t>
                      </a:r>
                      <a:endParaRPr lang="en-GB" dirty="0"/>
                    </a:p>
                  </a:txBody>
                  <a:tcPr/>
                </a:tc>
                <a:tc>
                  <a:txBody>
                    <a:bodyPr/>
                    <a:lstStyle/>
                    <a:p>
                      <a:r>
                        <a:rPr lang="en-GB" dirty="0" smtClean="0"/>
                        <a:t>39.6</a:t>
                      </a:r>
                      <a:endParaRPr lang="en-GB" dirty="0"/>
                    </a:p>
                  </a:txBody>
                  <a:tcPr/>
                </a:tc>
                <a:tc>
                  <a:txBody>
                    <a:bodyPr/>
                    <a:lstStyle/>
                    <a:p>
                      <a:r>
                        <a:rPr lang="en-GB" dirty="0" smtClean="0"/>
                        <a:t>26.5</a:t>
                      </a:r>
                      <a:endParaRPr lang="en-GB" dirty="0"/>
                    </a:p>
                  </a:txBody>
                  <a:tcPr/>
                </a:tc>
              </a:tr>
              <a:tr h="370840">
                <a:tc>
                  <a:txBody>
                    <a:bodyPr/>
                    <a:lstStyle/>
                    <a:p>
                      <a:r>
                        <a:rPr lang="en-GB" dirty="0" smtClean="0"/>
                        <a:t>15 </a:t>
                      </a:r>
                      <a:r>
                        <a:rPr lang="en-GB" dirty="0" err="1" smtClean="0"/>
                        <a:t>yrs</a:t>
                      </a:r>
                      <a:endParaRPr lang="en-GB" dirty="0"/>
                    </a:p>
                  </a:txBody>
                  <a:tcPr/>
                </a:tc>
                <a:tc>
                  <a:txBody>
                    <a:bodyPr/>
                    <a:lstStyle/>
                    <a:p>
                      <a:r>
                        <a:rPr lang="en-GB" dirty="0" smtClean="0"/>
                        <a:t>57.7</a:t>
                      </a:r>
                      <a:endParaRPr lang="en-GB" dirty="0"/>
                    </a:p>
                  </a:txBody>
                  <a:tcPr/>
                </a:tc>
                <a:tc>
                  <a:txBody>
                    <a:bodyPr/>
                    <a:lstStyle/>
                    <a:p>
                      <a:r>
                        <a:rPr lang="en-GB" dirty="0" smtClean="0"/>
                        <a:t>47.6</a:t>
                      </a:r>
                      <a:endParaRPr lang="en-GB" dirty="0"/>
                    </a:p>
                  </a:txBody>
                  <a:tcPr/>
                </a:tc>
                <a:tc>
                  <a:txBody>
                    <a:bodyPr/>
                    <a:lstStyle/>
                    <a:p>
                      <a:r>
                        <a:rPr lang="en-GB" dirty="0" smtClean="0"/>
                        <a:t>35.4</a:t>
                      </a:r>
                      <a:endParaRPr lang="en-GB" dirty="0"/>
                    </a:p>
                  </a:txBody>
                  <a:tcPr/>
                </a:tc>
              </a:tr>
            </a:tbl>
          </a:graphicData>
        </a:graphic>
      </p:graphicFrame>
      <p:sp>
        <p:nvSpPr>
          <p:cNvPr id="5" name="Rectangle 4"/>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4.5</a:t>
            </a:r>
            <a:endParaRPr lang="en-GB" sz="2800" dirty="0">
              <a:solidFill>
                <a:srgbClr val="000000"/>
              </a:solidFill>
            </a:endParaRPr>
          </a:p>
        </p:txBody>
      </p:sp>
    </p:spTree>
    <p:extLst>
      <p:ext uri="{BB962C8B-B14F-4D97-AF65-F5344CB8AC3E}">
        <p14:creationId xmlns:p14="http://schemas.microsoft.com/office/powerpoint/2010/main" val="83010993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GB" altLang="en-US" dirty="0" smtClean="0"/>
              <a:t>TIMSS questions</a:t>
            </a:r>
          </a:p>
        </p:txBody>
      </p:sp>
      <p:sp>
        <p:nvSpPr>
          <p:cNvPr id="3" name="Content Placeholder 2"/>
          <p:cNvSpPr>
            <a:spLocks noGrp="1"/>
          </p:cNvSpPr>
          <p:nvPr>
            <p:ph idx="1"/>
          </p:nvPr>
        </p:nvSpPr>
        <p:spPr/>
        <p:txBody>
          <a:bodyPr/>
          <a:lstStyle/>
          <a:p>
            <a:pPr>
              <a:defRPr/>
            </a:pPr>
            <a:r>
              <a:rPr lang="en-GB" sz="2400" b="1" dirty="0" smtClean="0">
                <a:solidFill>
                  <a:srgbClr val="0067B4"/>
                </a:solidFill>
              </a:rPr>
              <a:t>Which questions did English pupils ‘do best’ on?</a:t>
            </a:r>
          </a:p>
          <a:p>
            <a:pPr marL="457200" indent="-457200">
              <a:buFont typeface="Arial" pitchFamily="34" charset="0"/>
              <a:buChar char="•"/>
              <a:defRPr/>
            </a:pPr>
            <a:r>
              <a:rPr lang="en-GB" sz="2400" dirty="0" smtClean="0">
                <a:solidFill>
                  <a:srgbClr val="0067B4"/>
                </a:solidFill>
              </a:rPr>
              <a:t>Percentage of pupils with the correct response</a:t>
            </a:r>
          </a:p>
          <a:p>
            <a:pPr marL="457200" indent="-457200">
              <a:buFont typeface="Arial" pitchFamily="34" charset="0"/>
              <a:buChar char="•"/>
              <a:defRPr/>
            </a:pPr>
            <a:r>
              <a:rPr lang="en-GB" sz="2400" dirty="0" smtClean="0">
                <a:solidFill>
                  <a:srgbClr val="0067B4"/>
                </a:solidFill>
              </a:rPr>
              <a:t>Position compared to other countries</a:t>
            </a:r>
          </a:p>
          <a:p>
            <a:pPr marL="457200" indent="-457200">
              <a:buFont typeface="Arial" pitchFamily="34" charset="0"/>
              <a:buChar char="•"/>
              <a:defRPr/>
            </a:pPr>
            <a:r>
              <a:rPr lang="en-GB" sz="2400" dirty="0" smtClean="0">
                <a:solidFill>
                  <a:srgbClr val="0067B4"/>
                </a:solidFill>
              </a:rPr>
              <a:t>…</a:t>
            </a:r>
          </a:p>
          <a:p>
            <a:pPr marL="0" indent="0">
              <a:defRPr/>
            </a:pPr>
            <a:r>
              <a:rPr lang="en-GB" sz="2400" b="1" dirty="0" smtClean="0">
                <a:solidFill>
                  <a:srgbClr val="0067B4"/>
                </a:solidFill>
              </a:rPr>
              <a:t>What errors might they have made?</a:t>
            </a: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.6</a:t>
            </a:r>
            <a:endParaRPr lang="en-GB" sz="2800" dirty="0">
              <a:solidFill>
                <a:srgbClr val="000000"/>
              </a:solidFill>
            </a:endParaRPr>
          </a:p>
        </p:txBody>
      </p:sp>
    </p:spTree>
    <p:extLst>
      <p:ext uri="{BB962C8B-B14F-4D97-AF65-F5344CB8AC3E}">
        <p14:creationId xmlns:p14="http://schemas.microsoft.com/office/powerpoint/2010/main" val="4955388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79388" y="260350"/>
          <a:ext cx="8785226" cy="5905501"/>
        </p:xfrm>
        <a:graphic>
          <a:graphicData uri="http://schemas.openxmlformats.org/drawingml/2006/table">
            <a:tbl>
              <a:tblPr firstRow="1" firstCol="1" bandRow="1">
                <a:tableStyleId>{5C22544A-7EE6-4342-B048-85BDC9FD1C3A}</a:tableStyleId>
              </a:tblPr>
              <a:tblGrid>
                <a:gridCol w="1479129"/>
                <a:gridCol w="897203"/>
                <a:gridCol w="936131"/>
                <a:gridCol w="861646"/>
                <a:gridCol w="940133"/>
                <a:gridCol w="940133"/>
                <a:gridCol w="940133"/>
                <a:gridCol w="845046"/>
                <a:gridCol w="945672"/>
              </a:tblGrid>
              <a:tr h="760436">
                <a:tc>
                  <a:txBody>
                    <a:bodyPr/>
                    <a:lstStyle/>
                    <a:p>
                      <a:pPr>
                        <a:lnSpc>
                          <a:spcPct val="115000"/>
                        </a:lnSpc>
                        <a:spcAft>
                          <a:spcPts val="0"/>
                        </a:spcAft>
                      </a:pPr>
                      <a:r>
                        <a:rPr lang="en-GB" sz="2400" dirty="0">
                          <a:solidFill>
                            <a:schemeClr val="tx1"/>
                          </a:solidFill>
                          <a:effectLst/>
                        </a:rPr>
                        <a:t>England</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p180</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p183</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p185</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p187</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p189</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p191</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p195</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solidFill>
                            <a:schemeClr val="tx1"/>
                          </a:solidFill>
                          <a:effectLst/>
                        </a:rPr>
                        <a:t>p201</a:t>
                      </a:r>
                      <a:endParaRPr lang="en-GB" sz="2400" dirty="0">
                        <a:solidFill>
                          <a:schemeClr val="tx1"/>
                        </a:solidFill>
                        <a:effectLst/>
                        <a:latin typeface="Cambria"/>
                        <a:ea typeface="Calibri"/>
                        <a:cs typeface="Times New Roman"/>
                      </a:endParaRPr>
                    </a:p>
                  </a:txBody>
                  <a:tcPr marL="64830" marR="64830" marT="0" marB="0" anchor="ctr"/>
                </a:tc>
              </a:tr>
              <a:tr h="760436">
                <a:tc>
                  <a:txBody>
                    <a:bodyPr/>
                    <a:lstStyle/>
                    <a:p>
                      <a:pPr>
                        <a:lnSpc>
                          <a:spcPct val="115000"/>
                        </a:lnSpc>
                        <a:spcAft>
                          <a:spcPts val="0"/>
                        </a:spcAft>
                      </a:pPr>
                      <a:r>
                        <a:rPr lang="en-GB" sz="2400">
                          <a:solidFill>
                            <a:schemeClr val="tx1"/>
                          </a:solidFill>
                          <a:effectLst/>
                        </a:rPr>
                        <a:t>Position</a:t>
                      </a:r>
                      <a:endParaRPr lang="en-GB" sz="240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32</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a:effectLst/>
                        </a:rPr>
                        <a:t>12</a:t>
                      </a:r>
                      <a:endParaRPr lang="en-GB" sz="240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36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15</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25</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14</a:t>
                      </a:r>
                      <a:endParaRPr lang="en-GB" sz="2400" dirty="0">
                        <a:effectLst/>
                        <a:latin typeface="Cambria"/>
                        <a:ea typeface="Calibri"/>
                        <a:cs typeface="Times New Roman"/>
                      </a:endParaRPr>
                    </a:p>
                  </a:txBody>
                  <a:tcPr marL="64830" marR="64830" marT="0" marB="0" anchor="ctr"/>
                </a:tc>
              </a:tr>
              <a:tr h="760436">
                <a:tc>
                  <a:txBody>
                    <a:bodyPr/>
                    <a:lstStyle/>
                    <a:p>
                      <a:pPr>
                        <a:lnSpc>
                          <a:spcPct val="115000"/>
                        </a:lnSpc>
                        <a:spcAft>
                          <a:spcPts val="0"/>
                        </a:spcAft>
                      </a:pPr>
                      <a:r>
                        <a:rPr lang="en-GB" sz="2400">
                          <a:solidFill>
                            <a:schemeClr val="tx1"/>
                          </a:solidFill>
                          <a:effectLst/>
                        </a:rPr>
                        <a:t>%</a:t>
                      </a:r>
                      <a:endParaRPr lang="en-GB" sz="240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50</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68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a:effectLst/>
                        </a:rPr>
                        <a:t>57</a:t>
                      </a:r>
                      <a:endParaRPr lang="en-GB" sz="240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20</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62</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44</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16</a:t>
                      </a:r>
                      <a:endParaRPr lang="en-GB" sz="2400" dirty="0">
                        <a:effectLst/>
                        <a:latin typeface="Cambria"/>
                        <a:ea typeface="Calibri"/>
                        <a:cs typeface="Times New Roman"/>
                      </a:endParaRPr>
                    </a:p>
                  </a:txBody>
                  <a:tcPr marL="64830" marR="64830" marT="0" marB="0" anchor="ctr"/>
                </a:tc>
              </a:tr>
              <a:tr h="798757">
                <a:tc>
                  <a:txBody>
                    <a:bodyPr/>
                    <a:lstStyle/>
                    <a:p>
                      <a:pPr>
                        <a:lnSpc>
                          <a:spcPct val="115000"/>
                        </a:lnSpc>
                        <a:spcAft>
                          <a:spcPts val="0"/>
                        </a:spcAft>
                      </a:pPr>
                      <a:r>
                        <a:rPr lang="en-GB" sz="2400">
                          <a:solidFill>
                            <a:schemeClr val="tx1"/>
                          </a:solidFill>
                          <a:effectLst/>
                        </a:rPr>
                        <a:t>Top %</a:t>
                      </a:r>
                      <a:endParaRPr lang="en-GB" sz="240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77</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82</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85</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a:effectLst/>
                        </a:rPr>
                        <a:t>85</a:t>
                      </a:r>
                      <a:endParaRPr lang="en-GB" sz="240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56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88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79</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64</a:t>
                      </a:r>
                      <a:endParaRPr lang="en-GB" sz="2400" dirty="0">
                        <a:effectLst/>
                        <a:latin typeface="Cambria"/>
                        <a:ea typeface="Calibri"/>
                        <a:cs typeface="Times New Roman"/>
                      </a:endParaRPr>
                    </a:p>
                  </a:txBody>
                  <a:tcPr marL="64830" marR="64830" marT="0" marB="0" anchor="ctr"/>
                </a:tc>
              </a:tr>
              <a:tr h="935962">
                <a:tc>
                  <a:txBody>
                    <a:bodyPr/>
                    <a:lstStyle/>
                    <a:p>
                      <a:pPr>
                        <a:lnSpc>
                          <a:spcPct val="115000"/>
                        </a:lnSpc>
                        <a:spcAft>
                          <a:spcPts val="0"/>
                        </a:spcAft>
                      </a:pPr>
                      <a:r>
                        <a:rPr lang="en-GB" sz="2400" dirty="0" smtClean="0">
                          <a:solidFill>
                            <a:schemeClr val="tx1"/>
                          </a:solidFill>
                          <a:effectLst/>
                        </a:rPr>
                        <a:t>Int. </a:t>
                      </a:r>
                      <a:r>
                        <a:rPr lang="en-GB" sz="2400" dirty="0">
                          <a:solidFill>
                            <a:schemeClr val="tx1"/>
                          </a:solidFill>
                          <a:effectLst/>
                        </a:rPr>
                        <a:t>Average</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50</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40</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52</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a:effectLst/>
                        </a:rPr>
                        <a:t>48</a:t>
                      </a:r>
                      <a:endParaRPr lang="en-GB" sz="240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49</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44</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12</a:t>
                      </a:r>
                      <a:endParaRPr lang="en-GB" sz="2400" dirty="0">
                        <a:effectLst/>
                        <a:latin typeface="Cambria"/>
                        <a:ea typeface="Calibri"/>
                        <a:cs typeface="Times New Roman"/>
                      </a:endParaRPr>
                    </a:p>
                  </a:txBody>
                  <a:tcPr marL="64830" marR="64830" marT="0" marB="0" anchor="ctr"/>
                </a:tc>
              </a:tr>
              <a:tr h="798757">
                <a:tc>
                  <a:txBody>
                    <a:bodyPr/>
                    <a:lstStyle/>
                    <a:p>
                      <a:pPr>
                        <a:lnSpc>
                          <a:spcPct val="115000"/>
                        </a:lnSpc>
                        <a:spcAft>
                          <a:spcPts val="0"/>
                        </a:spcAft>
                      </a:pPr>
                      <a:r>
                        <a:rPr lang="en-GB" sz="2400" dirty="0" smtClean="0">
                          <a:solidFill>
                            <a:schemeClr val="tx1"/>
                          </a:solidFill>
                          <a:effectLst/>
                        </a:rPr>
                        <a:t>Low</a:t>
                      </a:r>
                      <a:r>
                        <a:rPr lang="en-GB" sz="2400" baseline="0" dirty="0" smtClean="0">
                          <a:solidFill>
                            <a:schemeClr val="tx1"/>
                          </a:solidFill>
                          <a:effectLst/>
                        </a:rPr>
                        <a:t> </a:t>
                      </a:r>
                      <a:r>
                        <a:rPr lang="en-GB" sz="2400" dirty="0" smtClean="0">
                          <a:solidFill>
                            <a:schemeClr val="tx1"/>
                          </a:solidFill>
                          <a:effectLst/>
                        </a:rPr>
                        <a:t>%</a:t>
                      </a:r>
                      <a:endParaRPr lang="en-GB" sz="24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38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20</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a:effectLst/>
                        </a:rPr>
                        <a:t>24</a:t>
                      </a:r>
                      <a:endParaRPr lang="en-GB" sz="240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12</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8</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16</a:t>
                      </a:r>
                      <a:endParaRPr lang="en-GB" sz="24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2400" dirty="0">
                          <a:effectLst/>
                        </a:rPr>
                        <a:t>0</a:t>
                      </a:r>
                      <a:endParaRPr lang="en-GB" sz="2400" dirty="0">
                        <a:effectLst/>
                        <a:latin typeface="Cambria"/>
                        <a:ea typeface="Calibri"/>
                        <a:cs typeface="Times New Roman"/>
                      </a:endParaRPr>
                    </a:p>
                  </a:txBody>
                  <a:tcPr marL="64830" marR="64830" marT="0" marB="0" anchor="ctr"/>
                </a:tc>
              </a:tr>
              <a:tr h="1090717">
                <a:tc>
                  <a:txBody>
                    <a:bodyPr/>
                    <a:lstStyle/>
                    <a:p>
                      <a:pPr>
                        <a:lnSpc>
                          <a:spcPct val="115000"/>
                        </a:lnSpc>
                        <a:spcAft>
                          <a:spcPts val="0"/>
                        </a:spcAft>
                      </a:pPr>
                      <a:r>
                        <a:rPr lang="en-GB" sz="1200" dirty="0">
                          <a:solidFill>
                            <a:schemeClr val="tx1"/>
                          </a:solidFill>
                          <a:effectLst/>
                        </a:rPr>
                        <a:t>Cognitive domain</a:t>
                      </a:r>
                      <a:endParaRPr lang="en-GB" sz="1200" dirty="0">
                        <a:solidFill>
                          <a:schemeClr val="tx1"/>
                        </a:solidFill>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Knowing facts and procedures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Knowing facts and procedures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Solving routine problems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Solving routine problems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Solving routine problems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Using concepts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Using concepts</a:t>
                      </a:r>
                      <a:endParaRPr lang="en-GB" sz="1200" dirty="0">
                        <a:effectLst/>
                        <a:latin typeface="Cambria"/>
                        <a:ea typeface="Calibri"/>
                        <a:cs typeface="Times New Roman"/>
                      </a:endParaRPr>
                    </a:p>
                  </a:txBody>
                  <a:tcPr marL="64830" marR="64830" marT="0" marB="0" anchor="ctr"/>
                </a:tc>
                <a:tc>
                  <a:txBody>
                    <a:bodyPr/>
                    <a:lstStyle/>
                    <a:p>
                      <a:pPr algn="ctr">
                        <a:lnSpc>
                          <a:spcPct val="115000"/>
                        </a:lnSpc>
                        <a:spcAft>
                          <a:spcPts val="0"/>
                        </a:spcAft>
                      </a:pPr>
                      <a:r>
                        <a:rPr lang="en-GB" sz="1200" dirty="0">
                          <a:effectLst/>
                        </a:rPr>
                        <a:t>Reasoning</a:t>
                      </a:r>
                      <a:endParaRPr lang="en-GB" sz="1200" dirty="0">
                        <a:effectLst/>
                        <a:latin typeface="Cambria"/>
                        <a:ea typeface="Calibri"/>
                        <a:cs typeface="Times New Roman"/>
                      </a:endParaRPr>
                    </a:p>
                  </a:txBody>
                  <a:tcPr marL="64830" marR="64830" marT="0" marB="0" anchor="ctr"/>
                </a:tc>
              </a:tr>
            </a:tbl>
          </a:graphicData>
        </a:graphic>
      </p:graphicFrame>
      <p:sp>
        <p:nvSpPr>
          <p:cNvPr id="3" name="Rectangle 2"/>
          <p:cNvSpPr/>
          <p:nvPr/>
        </p:nvSpPr>
        <p:spPr>
          <a:xfrm>
            <a:off x="344584" y="129917"/>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4</a:t>
            </a:r>
            <a:r>
              <a:rPr lang="en-GB" altLang="en-US" b="1" i="1" kern="0" dirty="0" smtClean="0">
                <a:solidFill>
                  <a:srgbClr val="00628C"/>
                </a:solidFill>
              </a:rPr>
              <a:t>.7</a:t>
            </a:r>
            <a:endParaRPr lang="en-GB" sz="2800" dirty="0">
              <a:solidFill>
                <a:srgbClr val="000000"/>
              </a:solidFill>
            </a:endParaRPr>
          </a:p>
        </p:txBody>
      </p:sp>
    </p:spTree>
    <p:extLst>
      <p:ext uri="{BB962C8B-B14F-4D97-AF65-F5344CB8AC3E}">
        <p14:creationId xmlns:p14="http://schemas.microsoft.com/office/powerpoint/2010/main" val="7281617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Session 5</a:t>
            </a:r>
            <a:endParaRPr lang="en-GB" dirty="0"/>
          </a:p>
        </p:txBody>
      </p:sp>
      <p:sp>
        <p:nvSpPr>
          <p:cNvPr id="3" name="Content Placeholder 2"/>
          <p:cNvSpPr>
            <a:spLocks noGrp="1"/>
          </p:cNvSpPr>
          <p:nvPr>
            <p:ph idx="1"/>
          </p:nvPr>
        </p:nvSpPr>
        <p:spPr/>
        <p:txBody>
          <a:bodyPr/>
          <a:lstStyle/>
          <a:p>
            <a:r>
              <a:rPr lang="en-GB" b="1" dirty="0" smtClean="0">
                <a:solidFill>
                  <a:schemeClr val="tx2"/>
                </a:solidFill>
              </a:rPr>
              <a:t>Introducing the first school based task</a:t>
            </a:r>
            <a:r>
              <a:rPr lang="en-GB" dirty="0" smtClean="0">
                <a:solidFill>
                  <a:schemeClr val="tx2"/>
                </a:solidFill>
              </a:rPr>
              <a:t>:</a:t>
            </a:r>
          </a:p>
          <a:p>
            <a:r>
              <a:rPr lang="en-GB" b="1" dirty="0" smtClean="0">
                <a:solidFill>
                  <a:schemeClr val="tx2"/>
                </a:solidFill>
              </a:rPr>
              <a:t>Unit 0</a:t>
            </a:r>
          </a:p>
          <a:p>
            <a:endParaRPr lang="en-GB" b="1" dirty="0">
              <a:solidFill>
                <a:schemeClr val="tx2"/>
              </a:solidFill>
            </a:endParaRPr>
          </a:p>
          <a:p>
            <a:pPr marL="457200" indent="-457200">
              <a:buFont typeface="Arial" panose="020B0604020202020204" pitchFamily="34" charset="0"/>
              <a:buChar char="•"/>
            </a:pPr>
            <a:r>
              <a:rPr lang="en-GB" sz="2800" dirty="0" smtClean="0">
                <a:solidFill>
                  <a:schemeClr val="tx2"/>
                </a:solidFill>
              </a:rPr>
              <a:t>To consider how you might gain insight into the misconceptions of your pupils</a:t>
            </a:r>
          </a:p>
          <a:p>
            <a:pPr marL="0" indent="0"/>
            <a:endParaRPr lang="en-GB" sz="2800" dirty="0" smtClean="0">
              <a:solidFill>
                <a:schemeClr val="tx2"/>
              </a:solidFill>
            </a:endParaRPr>
          </a:p>
          <a:p>
            <a:pPr marL="457200" indent="-457200">
              <a:buFont typeface="Arial" panose="020B0604020202020204" pitchFamily="34" charset="0"/>
              <a:buChar char="•"/>
            </a:pPr>
            <a:r>
              <a:rPr lang="en-GB" sz="2800" dirty="0" smtClean="0">
                <a:solidFill>
                  <a:schemeClr val="tx2"/>
                </a:solidFill>
              </a:rPr>
              <a:t>To introduce unit 0 resources</a:t>
            </a: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5.0</a:t>
            </a:r>
            <a:endParaRPr lang="en-GB" sz="2800" dirty="0">
              <a:solidFill>
                <a:srgbClr val="000000"/>
              </a:solidFill>
            </a:endParaRPr>
          </a:p>
        </p:txBody>
      </p:sp>
    </p:spTree>
    <p:extLst>
      <p:ext uri="{BB962C8B-B14F-4D97-AF65-F5344CB8AC3E}">
        <p14:creationId xmlns:p14="http://schemas.microsoft.com/office/powerpoint/2010/main" val="17695929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GB" altLang="en-US" smtClean="0"/>
              <a:t>Identifying misconceptions</a:t>
            </a:r>
          </a:p>
        </p:txBody>
      </p:sp>
      <p:sp>
        <p:nvSpPr>
          <p:cNvPr id="41987" name="Content Placeholder 2"/>
          <p:cNvSpPr>
            <a:spLocks noGrp="1"/>
          </p:cNvSpPr>
          <p:nvPr>
            <p:ph idx="1"/>
          </p:nvPr>
        </p:nvSpPr>
        <p:spPr/>
        <p:txBody>
          <a:bodyPr/>
          <a:lstStyle/>
          <a:p>
            <a:pPr>
              <a:buFont typeface="Arial" panose="020B0604020202020204" pitchFamily="34" charset="0"/>
              <a:buChar char="•"/>
            </a:pPr>
            <a:r>
              <a:rPr lang="en-GB" altLang="en-US" sz="2400" dirty="0" smtClean="0">
                <a:solidFill>
                  <a:srgbClr val="0067B4"/>
                </a:solidFill>
              </a:rPr>
              <a:t>Look at the list of errors you have identified from the previous test questions</a:t>
            </a:r>
          </a:p>
          <a:p>
            <a:pPr>
              <a:buFont typeface="Arial" panose="020B0604020202020204" pitchFamily="34" charset="0"/>
              <a:buChar char="•"/>
            </a:pPr>
            <a:endParaRPr lang="en-GB" altLang="en-US" sz="2400" dirty="0" smtClean="0">
              <a:solidFill>
                <a:srgbClr val="0067B4"/>
              </a:solidFill>
            </a:endParaRPr>
          </a:p>
          <a:p>
            <a:pPr>
              <a:buFont typeface="Arial" panose="020B0604020202020204" pitchFamily="34" charset="0"/>
              <a:buChar char="•"/>
            </a:pPr>
            <a:r>
              <a:rPr lang="en-GB" altLang="en-US" sz="2400" dirty="0" smtClean="0">
                <a:solidFill>
                  <a:srgbClr val="0067B4"/>
                </a:solidFill>
              </a:rPr>
              <a:t>Choose 2 or 3 common misconceptions from the list and identify different ways in which these could be uncovered by teachers</a:t>
            </a:r>
          </a:p>
          <a:p>
            <a:endParaRPr lang="en-GB" altLang="en-US" dirty="0" smtClean="0"/>
          </a:p>
        </p:txBody>
      </p:sp>
      <p:sp>
        <p:nvSpPr>
          <p:cNvPr id="4" name="Rectangle 3"/>
          <p:cNvSpPr/>
          <p:nvPr/>
        </p:nvSpPr>
        <p:spPr>
          <a:xfrm>
            <a:off x="344584" y="332656"/>
            <a:ext cx="124906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5.01</a:t>
            </a:r>
            <a:endParaRPr lang="en-GB" sz="2800" dirty="0">
              <a:solidFill>
                <a:srgbClr val="000000"/>
              </a:solidFill>
            </a:endParaRPr>
          </a:p>
        </p:txBody>
      </p:sp>
    </p:spTree>
    <p:extLst>
      <p:ext uri="{BB962C8B-B14F-4D97-AF65-F5344CB8AC3E}">
        <p14:creationId xmlns:p14="http://schemas.microsoft.com/office/powerpoint/2010/main" val="32165169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584" y="980728"/>
            <a:ext cx="7924800" cy="1143000"/>
          </a:xfrm>
        </p:spPr>
        <p:txBody>
          <a:bodyPr/>
          <a:lstStyle/>
          <a:p>
            <a:r>
              <a:rPr lang="en-GB" sz="3400" dirty="0" smtClean="0"/>
              <a:t>Uncovering the mathematical thinking of your pupils</a:t>
            </a:r>
            <a:endParaRPr lang="en-GB" sz="3400" dirty="0"/>
          </a:p>
        </p:txBody>
      </p:sp>
      <p:sp>
        <p:nvSpPr>
          <p:cNvPr id="3" name="Content Placeholder 2"/>
          <p:cNvSpPr>
            <a:spLocks noGrp="1"/>
          </p:cNvSpPr>
          <p:nvPr>
            <p:ph idx="1"/>
          </p:nvPr>
        </p:nvSpPr>
        <p:spPr>
          <a:xfrm>
            <a:off x="351480" y="2420888"/>
            <a:ext cx="7921625" cy="4114800"/>
          </a:xfrm>
        </p:spPr>
        <p:txBody>
          <a:bodyPr/>
          <a:lstStyle/>
          <a:p>
            <a:pPr marL="0" indent="0"/>
            <a:r>
              <a:rPr lang="en-GB" b="1" dirty="0" smtClean="0">
                <a:solidFill>
                  <a:srgbClr val="0070C0"/>
                </a:solidFill>
              </a:rPr>
              <a:t>Unit 0:  Four </a:t>
            </a:r>
            <a:r>
              <a:rPr lang="en-GB" b="1" dirty="0">
                <a:solidFill>
                  <a:srgbClr val="0070C0"/>
                </a:solidFill>
              </a:rPr>
              <a:t>key questions</a:t>
            </a:r>
          </a:p>
          <a:p>
            <a:pPr marL="457200" indent="-457200">
              <a:buFont typeface="Arial" panose="020B0604020202020204" pitchFamily="34" charset="0"/>
              <a:buChar char="•"/>
            </a:pPr>
            <a:r>
              <a:rPr lang="en-GB" sz="2800" dirty="0" smtClean="0">
                <a:solidFill>
                  <a:srgbClr val="0067B4"/>
                </a:solidFill>
              </a:rPr>
              <a:t>4 core questions to be used by everyone to help uncover </a:t>
            </a:r>
            <a:r>
              <a:rPr lang="en-GB" sz="2800" dirty="0">
                <a:solidFill>
                  <a:srgbClr val="0067B4"/>
                </a:solidFill>
              </a:rPr>
              <a:t>children’s thinking about some of the key aspects of MR</a:t>
            </a:r>
          </a:p>
          <a:p>
            <a:pPr marL="457200" indent="-457200">
              <a:buFont typeface="Arial" panose="020B0604020202020204" pitchFamily="34" charset="0"/>
              <a:buChar char="•"/>
            </a:pPr>
            <a:endParaRPr lang="en-GB" sz="2800" dirty="0" smtClean="0">
              <a:solidFill>
                <a:srgbClr val="0067B4"/>
              </a:solidFill>
            </a:endParaRPr>
          </a:p>
          <a:p>
            <a:pPr marL="457200" indent="-457200">
              <a:buFont typeface="Arial" panose="020B0604020202020204" pitchFamily="34" charset="0"/>
              <a:buChar char="•"/>
            </a:pPr>
            <a:r>
              <a:rPr lang="en-GB" sz="2800" dirty="0" smtClean="0">
                <a:solidFill>
                  <a:srgbClr val="0067B4"/>
                </a:solidFill>
              </a:rPr>
              <a:t>A collection of other questions which can be used as required or as interest dictates </a:t>
            </a:r>
            <a:endParaRPr lang="en-GB" sz="2800" dirty="0">
              <a:solidFill>
                <a:srgbClr val="0067B4"/>
              </a:solidFill>
            </a:endParaRP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5.1</a:t>
            </a:r>
            <a:endParaRPr lang="en-GB" sz="2800" dirty="0">
              <a:solidFill>
                <a:srgbClr val="000000"/>
              </a:solidFill>
            </a:endParaRPr>
          </a:p>
        </p:txBody>
      </p:sp>
    </p:spTree>
    <p:extLst>
      <p:ext uri="{BB962C8B-B14F-4D97-AF65-F5344CB8AC3E}">
        <p14:creationId xmlns:p14="http://schemas.microsoft.com/office/powerpoint/2010/main" val="2764510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dirty="0" smtClean="0"/>
              <a:t>MR Question 1</a:t>
            </a:r>
          </a:p>
        </p:txBody>
      </p:sp>
      <p:sp>
        <p:nvSpPr>
          <p:cNvPr id="6147" name="Rectangle 3"/>
          <p:cNvSpPr>
            <a:spLocks noGrp="1" noRot="1" noChangeAspect="1" noMove="1" noResize="1" noEditPoints="1" noAdjustHandles="1" noChangeArrowheads="1" noChangeShapeType="1" noTextEdit="1"/>
          </p:cNvSpPr>
          <p:nvPr>
            <p:ph type="body" idx="1"/>
          </p:nvPr>
        </p:nvSpPr>
        <p:spPr>
          <a:blipFill rotWithShape="1">
            <a:blip r:embed="rId2"/>
            <a:stretch>
              <a:fillRect l="-1925" t="-1926"/>
            </a:stretch>
          </a:blipFill>
          <a:extLst/>
        </p:spPr>
        <p:txBody>
          <a:bodyPr/>
          <a:lstStyle/>
          <a:p>
            <a:pPr>
              <a:defRPr/>
            </a:pPr>
            <a:r>
              <a:rPr lang="en-GB" dirty="0">
                <a:noFill/>
              </a:rPr>
              <a:t> </a:t>
            </a: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5.2</a:t>
            </a:r>
            <a:endParaRPr lang="en-GB" sz="2800" dirty="0">
              <a:solidFill>
                <a:srgbClr val="000000"/>
              </a:solidFill>
            </a:endParaRPr>
          </a:p>
        </p:txBody>
      </p:sp>
    </p:spTree>
    <p:extLst>
      <p:ext uri="{BB962C8B-B14F-4D97-AF65-F5344CB8AC3E}">
        <p14:creationId xmlns:p14="http://schemas.microsoft.com/office/powerpoint/2010/main" val="249163043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dirty="0" smtClean="0"/>
              <a:t>MR Question 2</a:t>
            </a:r>
          </a:p>
        </p:txBody>
      </p:sp>
      <p:sp>
        <p:nvSpPr>
          <p:cNvPr id="20483" name="Content Placeholder 16"/>
          <p:cNvSpPr>
            <a:spLocks noGrp="1"/>
          </p:cNvSpPr>
          <p:nvPr>
            <p:ph idx="1"/>
          </p:nvPr>
        </p:nvSpPr>
        <p:spPr>
          <a:xfrm>
            <a:off x="762000" y="1827213"/>
            <a:ext cx="7921625" cy="4697412"/>
          </a:xfrm>
        </p:spPr>
        <p:txBody>
          <a:bodyPr/>
          <a:lstStyle/>
          <a:p>
            <a:r>
              <a:rPr lang="en-GB" altLang="en-US" dirty="0" smtClean="0"/>
              <a:t>These two letters are the same shape, but one is larger than the other.</a:t>
            </a:r>
          </a:p>
          <a:p>
            <a:endParaRPr lang="en-GB" altLang="en-US" dirty="0" smtClean="0"/>
          </a:p>
          <a:p>
            <a:endParaRPr lang="en-GB" altLang="en-US" dirty="0" smtClean="0"/>
          </a:p>
          <a:p>
            <a:endParaRPr lang="en-GB" altLang="en-US" dirty="0" smtClean="0"/>
          </a:p>
          <a:p>
            <a:endParaRPr lang="en-GB" altLang="en-US" dirty="0" smtClean="0"/>
          </a:p>
          <a:p>
            <a:endParaRPr lang="en-GB" altLang="en-US" dirty="0" smtClean="0"/>
          </a:p>
          <a:p>
            <a:r>
              <a:rPr lang="en-GB" altLang="en-US" dirty="0" smtClean="0"/>
              <a:t>How long is the curve AB?</a:t>
            </a:r>
          </a:p>
        </p:txBody>
      </p:sp>
      <p:sp>
        <p:nvSpPr>
          <p:cNvPr id="20484" name="Freeform 1"/>
          <p:cNvSpPr>
            <a:spLocks/>
          </p:cNvSpPr>
          <p:nvPr/>
        </p:nvSpPr>
        <p:spPr bwMode="auto">
          <a:xfrm>
            <a:off x="3505200" y="3997325"/>
            <a:ext cx="755650" cy="1905000"/>
          </a:xfrm>
          <a:custGeom>
            <a:avLst/>
            <a:gdLst>
              <a:gd name="T0" fmla="*/ 222674 w 1392864"/>
              <a:gd name="T1" fmla="*/ 0 h 2572099"/>
              <a:gd name="T2" fmla="*/ 69945 w 1392864"/>
              <a:gd name="T3" fmla="*/ 920614 h 2572099"/>
              <a:gd name="T4" fmla="*/ 11036 w 1392864"/>
              <a:gd name="T5" fmla="*/ 1037078 h 2572099"/>
              <a:gd name="T6" fmla="*/ 126 w 1392864"/>
              <a:gd name="T7" fmla="*/ 1025986 h 257209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92864" h="2572099">
                <a:moveTo>
                  <a:pt x="1392864" y="0"/>
                </a:moveTo>
                <a:cubicBezTo>
                  <a:pt x="1025511" y="920086"/>
                  <a:pt x="658159" y="1840173"/>
                  <a:pt x="437520" y="2265528"/>
                </a:cubicBezTo>
                <a:cubicBezTo>
                  <a:pt x="216881" y="2690883"/>
                  <a:pt x="141819" y="2508913"/>
                  <a:pt x="69031" y="2552131"/>
                </a:cubicBezTo>
                <a:cubicBezTo>
                  <a:pt x="-3757" y="2595349"/>
                  <a:pt x="-1483" y="2560092"/>
                  <a:pt x="792" y="2524836"/>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485" name="Freeform 2"/>
          <p:cNvSpPr>
            <a:spLocks/>
          </p:cNvSpPr>
          <p:nvPr/>
        </p:nvSpPr>
        <p:spPr bwMode="auto">
          <a:xfrm>
            <a:off x="3871913" y="3409950"/>
            <a:ext cx="646112" cy="2768600"/>
          </a:xfrm>
          <a:custGeom>
            <a:avLst/>
            <a:gdLst>
              <a:gd name="T0" fmla="*/ 190720 w 1188934"/>
              <a:gd name="T1" fmla="*/ 0 h 3736080"/>
              <a:gd name="T2" fmla="*/ 131609 w 1188934"/>
              <a:gd name="T3" fmla="*/ 277596 h 3736080"/>
              <a:gd name="T4" fmla="*/ 122852 w 1188934"/>
              <a:gd name="T5" fmla="*/ 416394 h 3736080"/>
              <a:gd name="T6" fmla="*/ 122852 w 1188934"/>
              <a:gd name="T7" fmla="*/ 1115936 h 3736080"/>
              <a:gd name="T8" fmla="*/ 17767 w 1188934"/>
              <a:gd name="T9" fmla="*/ 1493467 h 3736080"/>
              <a:gd name="T10" fmla="*/ 253 w 1188934"/>
              <a:gd name="T11" fmla="*/ 1487915 h 3736080"/>
              <a:gd name="T12" fmla="*/ 9010 w 1188934"/>
              <a:gd name="T13" fmla="*/ 1487915 h 37360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8934" h="3736080">
                <a:moveTo>
                  <a:pt x="1188934" y="0"/>
                </a:moveTo>
                <a:cubicBezTo>
                  <a:pt x="1039945" y="255895"/>
                  <a:pt x="890957" y="511791"/>
                  <a:pt x="820444" y="682388"/>
                </a:cubicBezTo>
                <a:cubicBezTo>
                  <a:pt x="749931" y="852985"/>
                  <a:pt x="774951" y="680113"/>
                  <a:pt x="765853" y="1023582"/>
                </a:cubicBezTo>
                <a:cubicBezTo>
                  <a:pt x="756755" y="1367051"/>
                  <a:pt x="875035" y="2301922"/>
                  <a:pt x="765853" y="2743200"/>
                </a:cubicBezTo>
                <a:cubicBezTo>
                  <a:pt x="656671" y="3184478"/>
                  <a:pt x="238140" y="3518848"/>
                  <a:pt x="110761" y="3671248"/>
                </a:cubicBezTo>
                <a:cubicBezTo>
                  <a:pt x="-16618" y="3823648"/>
                  <a:pt x="10677" y="3659875"/>
                  <a:pt x="1578" y="3657600"/>
                </a:cubicBezTo>
                <a:cubicBezTo>
                  <a:pt x="-7521" y="3655325"/>
                  <a:pt x="24324" y="3656462"/>
                  <a:pt x="56170" y="3657600"/>
                </a:cubicBezTo>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0486" name="Group 5"/>
          <p:cNvGrpSpPr>
            <a:grpSpLocks/>
          </p:cNvGrpSpPr>
          <p:nvPr/>
        </p:nvGrpSpPr>
        <p:grpSpPr bwMode="auto">
          <a:xfrm>
            <a:off x="3349625" y="2889250"/>
            <a:ext cx="915988" cy="2398713"/>
            <a:chOff x="0" y="0"/>
            <a:chExt cx="1790700" cy="3467100"/>
          </a:xfrm>
        </p:grpSpPr>
        <p:sp>
          <p:nvSpPr>
            <p:cNvPr id="7" name="Freeform 6"/>
            <p:cNvSpPr/>
            <p:nvPr/>
          </p:nvSpPr>
          <p:spPr>
            <a:xfrm>
              <a:off x="0" y="0"/>
              <a:ext cx="617590" cy="3405146"/>
            </a:xfrm>
            <a:custGeom>
              <a:avLst/>
              <a:gdLst>
                <a:gd name="connsiteX0" fmla="*/ 619125 w 619125"/>
                <a:gd name="connsiteY0" fmla="*/ 0 h 3406034"/>
                <a:gd name="connsiteX1" fmla="*/ 342900 w 619125"/>
                <a:gd name="connsiteY1" fmla="*/ 866775 h 3406034"/>
                <a:gd name="connsiteX2" fmla="*/ 200025 w 619125"/>
                <a:gd name="connsiteY2" fmla="*/ 3124200 h 3406034"/>
                <a:gd name="connsiteX3" fmla="*/ 0 w 619125"/>
                <a:gd name="connsiteY3" fmla="*/ 3295650 h 3406034"/>
              </a:gdLst>
              <a:ahLst/>
              <a:cxnLst>
                <a:cxn ang="0">
                  <a:pos x="connsiteX0" y="connsiteY0"/>
                </a:cxn>
                <a:cxn ang="0">
                  <a:pos x="connsiteX1" y="connsiteY1"/>
                </a:cxn>
                <a:cxn ang="0">
                  <a:pos x="connsiteX2" y="connsiteY2"/>
                </a:cxn>
                <a:cxn ang="0">
                  <a:pos x="connsiteX3" y="connsiteY3"/>
                </a:cxn>
              </a:cxnLst>
              <a:rect l="l" t="t" r="r" b="b"/>
              <a:pathLst>
                <a:path w="619125" h="3406034">
                  <a:moveTo>
                    <a:pt x="619125" y="0"/>
                  </a:moveTo>
                  <a:cubicBezTo>
                    <a:pt x="515937" y="173037"/>
                    <a:pt x="412750" y="346075"/>
                    <a:pt x="342900" y="866775"/>
                  </a:cubicBezTo>
                  <a:cubicBezTo>
                    <a:pt x="273050" y="1387475"/>
                    <a:pt x="257175" y="2719388"/>
                    <a:pt x="200025" y="3124200"/>
                  </a:cubicBezTo>
                  <a:cubicBezTo>
                    <a:pt x="142875" y="3529013"/>
                    <a:pt x="71437" y="3412331"/>
                    <a:pt x="0" y="329565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8" name="Freeform 7"/>
            <p:cNvSpPr/>
            <p:nvPr/>
          </p:nvSpPr>
          <p:spPr>
            <a:xfrm>
              <a:off x="285519" y="1496061"/>
              <a:ext cx="1505181" cy="1971039"/>
            </a:xfrm>
            <a:custGeom>
              <a:avLst/>
              <a:gdLst>
                <a:gd name="connsiteX0" fmla="*/ 0 w 1638300"/>
                <a:gd name="connsiteY0" fmla="*/ 533644 h 2181469"/>
                <a:gd name="connsiteX1" fmla="*/ 219075 w 1638300"/>
                <a:gd name="connsiteY1" fmla="*/ 143119 h 2181469"/>
                <a:gd name="connsiteX2" fmla="*/ 485775 w 1638300"/>
                <a:gd name="connsiteY2" fmla="*/ 244 h 2181469"/>
                <a:gd name="connsiteX3" fmla="*/ 904875 w 1638300"/>
                <a:gd name="connsiteY3" fmla="*/ 124069 h 2181469"/>
                <a:gd name="connsiteX4" fmla="*/ 1152525 w 1638300"/>
                <a:gd name="connsiteY4" fmla="*/ 600319 h 2181469"/>
                <a:gd name="connsiteX5" fmla="*/ 1419225 w 1638300"/>
                <a:gd name="connsiteY5" fmla="*/ 1886194 h 2181469"/>
                <a:gd name="connsiteX6" fmla="*/ 1638300 w 1638300"/>
                <a:gd name="connsiteY6" fmla="*/ 2181469 h 218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8300" h="2181469">
                  <a:moveTo>
                    <a:pt x="0" y="533644"/>
                  </a:moveTo>
                  <a:cubicBezTo>
                    <a:pt x="69056" y="382831"/>
                    <a:pt x="138113" y="232019"/>
                    <a:pt x="219075" y="143119"/>
                  </a:cubicBezTo>
                  <a:cubicBezTo>
                    <a:pt x="300037" y="54219"/>
                    <a:pt x="371475" y="3419"/>
                    <a:pt x="485775" y="244"/>
                  </a:cubicBezTo>
                  <a:cubicBezTo>
                    <a:pt x="600075" y="-2931"/>
                    <a:pt x="793750" y="24056"/>
                    <a:pt x="904875" y="124069"/>
                  </a:cubicBezTo>
                  <a:cubicBezTo>
                    <a:pt x="1016000" y="224081"/>
                    <a:pt x="1066800" y="306632"/>
                    <a:pt x="1152525" y="600319"/>
                  </a:cubicBezTo>
                  <a:cubicBezTo>
                    <a:pt x="1238250" y="894006"/>
                    <a:pt x="1338263" y="1622669"/>
                    <a:pt x="1419225" y="1886194"/>
                  </a:cubicBezTo>
                  <a:cubicBezTo>
                    <a:pt x="1500187" y="2149719"/>
                    <a:pt x="1569243" y="2165594"/>
                    <a:pt x="1638300" y="218146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grpSp>
      <p:sp>
        <p:nvSpPr>
          <p:cNvPr id="9" name="Text Box 2"/>
          <p:cNvSpPr txBox="1">
            <a:spLocks noChangeArrowheads="1"/>
          </p:cNvSpPr>
          <p:nvPr/>
        </p:nvSpPr>
        <p:spPr bwMode="auto">
          <a:xfrm>
            <a:off x="3144148" y="3571123"/>
            <a:ext cx="383199" cy="1255027"/>
          </a:xfrm>
          <a:prstGeom prst="rect">
            <a:avLst/>
          </a:prstGeom>
          <a:noFill/>
          <a:ln w="0">
            <a:noFill/>
            <a:miter lim="800000"/>
            <a:headEnd/>
            <a:tailEnd/>
          </a:ln>
        </p:spPr>
        <p:txBody>
          <a:bodyPr vert="vert270"/>
          <a:lstStyle/>
          <a:p>
            <a:pPr>
              <a:lnSpc>
                <a:spcPct val="115000"/>
              </a:lnSpc>
              <a:spcAft>
                <a:spcPts val="1000"/>
              </a:spcAft>
              <a:buFont typeface="Arial" charset="0"/>
              <a:buNone/>
              <a:defRPr/>
            </a:pPr>
            <a:r>
              <a:rPr lang="en-GB" sz="1400" dirty="0">
                <a:latin typeface="Arial"/>
                <a:ea typeface="Calibri"/>
                <a:cs typeface="Times New Roman"/>
              </a:rPr>
              <a:t>4cm</a:t>
            </a:r>
            <a:endParaRPr lang="en-GB" sz="1100" dirty="0">
              <a:latin typeface="Cambria"/>
              <a:ea typeface="Calibri"/>
              <a:cs typeface="Times New Roman"/>
            </a:endParaRPr>
          </a:p>
        </p:txBody>
      </p:sp>
      <p:sp>
        <p:nvSpPr>
          <p:cNvPr id="10" name="Text Box 2"/>
          <p:cNvSpPr txBox="1">
            <a:spLocks noChangeArrowheads="1"/>
          </p:cNvSpPr>
          <p:nvPr/>
        </p:nvSpPr>
        <p:spPr bwMode="auto">
          <a:xfrm rot="18045282">
            <a:off x="3933825" y="3581401"/>
            <a:ext cx="523875" cy="920750"/>
          </a:xfrm>
          <a:prstGeom prst="rect">
            <a:avLst/>
          </a:prstGeom>
          <a:noFill/>
          <a:ln w="0">
            <a:noFill/>
            <a:miter lim="800000"/>
            <a:headEnd/>
            <a:tailEnd/>
          </a:ln>
        </p:spPr>
        <p:txBody>
          <a:bodyPr vert="vert"/>
          <a:lstStyle/>
          <a:p>
            <a:pPr>
              <a:lnSpc>
                <a:spcPct val="115000"/>
              </a:lnSpc>
              <a:spcAft>
                <a:spcPts val="1000"/>
              </a:spcAft>
              <a:buFont typeface="Arial" charset="0"/>
              <a:buNone/>
              <a:defRPr/>
            </a:pPr>
            <a:r>
              <a:rPr lang="en-GB" sz="1400" dirty="0">
                <a:latin typeface="Arial"/>
                <a:ea typeface="Calibri"/>
                <a:cs typeface="Times New Roman"/>
              </a:rPr>
              <a:t>5cm</a:t>
            </a:r>
            <a:endParaRPr lang="en-GB" sz="1100" dirty="0">
              <a:latin typeface="Cambria"/>
              <a:ea typeface="Calibri"/>
              <a:cs typeface="Times New Roman"/>
            </a:endParaRPr>
          </a:p>
        </p:txBody>
      </p:sp>
      <p:grpSp>
        <p:nvGrpSpPr>
          <p:cNvPr id="20489" name="Group 10"/>
          <p:cNvGrpSpPr>
            <a:grpSpLocks/>
          </p:cNvGrpSpPr>
          <p:nvPr/>
        </p:nvGrpSpPr>
        <p:grpSpPr bwMode="auto">
          <a:xfrm>
            <a:off x="5895975" y="2727325"/>
            <a:ext cx="1643063" cy="3195638"/>
            <a:chOff x="0" y="0"/>
            <a:chExt cx="1790700" cy="3467100"/>
          </a:xfrm>
        </p:grpSpPr>
        <p:sp>
          <p:nvSpPr>
            <p:cNvPr id="12" name="Freeform 11"/>
            <p:cNvSpPr/>
            <p:nvPr/>
          </p:nvSpPr>
          <p:spPr>
            <a:xfrm>
              <a:off x="0" y="0"/>
              <a:ext cx="619392" cy="3406817"/>
            </a:xfrm>
            <a:custGeom>
              <a:avLst/>
              <a:gdLst>
                <a:gd name="connsiteX0" fmla="*/ 619125 w 619125"/>
                <a:gd name="connsiteY0" fmla="*/ 0 h 3406034"/>
                <a:gd name="connsiteX1" fmla="*/ 342900 w 619125"/>
                <a:gd name="connsiteY1" fmla="*/ 866775 h 3406034"/>
                <a:gd name="connsiteX2" fmla="*/ 200025 w 619125"/>
                <a:gd name="connsiteY2" fmla="*/ 3124200 h 3406034"/>
                <a:gd name="connsiteX3" fmla="*/ 0 w 619125"/>
                <a:gd name="connsiteY3" fmla="*/ 3295650 h 3406034"/>
              </a:gdLst>
              <a:ahLst/>
              <a:cxnLst>
                <a:cxn ang="0">
                  <a:pos x="connsiteX0" y="connsiteY0"/>
                </a:cxn>
                <a:cxn ang="0">
                  <a:pos x="connsiteX1" y="connsiteY1"/>
                </a:cxn>
                <a:cxn ang="0">
                  <a:pos x="connsiteX2" y="connsiteY2"/>
                </a:cxn>
                <a:cxn ang="0">
                  <a:pos x="connsiteX3" y="connsiteY3"/>
                </a:cxn>
              </a:cxnLst>
              <a:rect l="l" t="t" r="r" b="b"/>
              <a:pathLst>
                <a:path w="619125" h="3406034">
                  <a:moveTo>
                    <a:pt x="619125" y="0"/>
                  </a:moveTo>
                  <a:cubicBezTo>
                    <a:pt x="515937" y="173037"/>
                    <a:pt x="412750" y="346075"/>
                    <a:pt x="342900" y="866775"/>
                  </a:cubicBezTo>
                  <a:cubicBezTo>
                    <a:pt x="273050" y="1387475"/>
                    <a:pt x="257175" y="2719388"/>
                    <a:pt x="200025" y="3124200"/>
                  </a:cubicBezTo>
                  <a:cubicBezTo>
                    <a:pt x="142875" y="3529013"/>
                    <a:pt x="71437" y="3412331"/>
                    <a:pt x="0" y="329565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13" name="Freeform 12"/>
            <p:cNvSpPr/>
            <p:nvPr/>
          </p:nvSpPr>
          <p:spPr>
            <a:xfrm>
              <a:off x="285474" y="1495004"/>
              <a:ext cx="1505226" cy="1972096"/>
            </a:xfrm>
            <a:custGeom>
              <a:avLst/>
              <a:gdLst>
                <a:gd name="connsiteX0" fmla="*/ 0 w 1638300"/>
                <a:gd name="connsiteY0" fmla="*/ 533644 h 2181469"/>
                <a:gd name="connsiteX1" fmla="*/ 219075 w 1638300"/>
                <a:gd name="connsiteY1" fmla="*/ 143119 h 2181469"/>
                <a:gd name="connsiteX2" fmla="*/ 485775 w 1638300"/>
                <a:gd name="connsiteY2" fmla="*/ 244 h 2181469"/>
                <a:gd name="connsiteX3" fmla="*/ 904875 w 1638300"/>
                <a:gd name="connsiteY3" fmla="*/ 124069 h 2181469"/>
                <a:gd name="connsiteX4" fmla="*/ 1152525 w 1638300"/>
                <a:gd name="connsiteY4" fmla="*/ 600319 h 2181469"/>
                <a:gd name="connsiteX5" fmla="*/ 1419225 w 1638300"/>
                <a:gd name="connsiteY5" fmla="*/ 1886194 h 2181469"/>
                <a:gd name="connsiteX6" fmla="*/ 1638300 w 1638300"/>
                <a:gd name="connsiteY6" fmla="*/ 2181469 h 218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8300" h="2181469">
                  <a:moveTo>
                    <a:pt x="0" y="533644"/>
                  </a:moveTo>
                  <a:cubicBezTo>
                    <a:pt x="69056" y="382831"/>
                    <a:pt x="138113" y="232019"/>
                    <a:pt x="219075" y="143119"/>
                  </a:cubicBezTo>
                  <a:cubicBezTo>
                    <a:pt x="300037" y="54219"/>
                    <a:pt x="371475" y="3419"/>
                    <a:pt x="485775" y="244"/>
                  </a:cubicBezTo>
                  <a:cubicBezTo>
                    <a:pt x="600075" y="-2931"/>
                    <a:pt x="793750" y="24056"/>
                    <a:pt x="904875" y="124069"/>
                  </a:cubicBezTo>
                  <a:cubicBezTo>
                    <a:pt x="1016000" y="224081"/>
                    <a:pt x="1066800" y="306632"/>
                    <a:pt x="1152525" y="600319"/>
                  </a:cubicBezTo>
                  <a:cubicBezTo>
                    <a:pt x="1238250" y="894006"/>
                    <a:pt x="1338263" y="1622669"/>
                    <a:pt x="1419225" y="1886194"/>
                  </a:cubicBezTo>
                  <a:cubicBezTo>
                    <a:pt x="1500187" y="2149719"/>
                    <a:pt x="1569243" y="2165594"/>
                    <a:pt x="1638300" y="218146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grpSp>
      <p:sp>
        <p:nvSpPr>
          <p:cNvPr id="14" name="Text Box 2"/>
          <p:cNvSpPr txBox="1">
            <a:spLocks noChangeArrowheads="1"/>
          </p:cNvSpPr>
          <p:nvPr/>
        </p:nvSpPr>
        <p:spPr bwMode="auto">
          <a:xfrm>
            <a:off x="5744473" y="3914023"/>
            <a:ext cx="383199" cy="1255027"/>
          </a:xfrm>
          <a:prstGeom prst="rect">
            <a:avLst/>
          </a:prstGeom>
          <a:noFill/>
          <a:ln w="0">
            <a:noFill/>
            <a:miter lim="800000"/>
            <a:headEnd/>
            <a:tailEnd/>
          </a:ln>
        </p:spPr>
        <p:txBody>
          <a:bodyPr vert="vert270"/>
          <a:lstStyle/>
          <a:p>
            <a:pPr>
              <a:lnSpc>
                <a:spcPct val="115000"/>
              </a:lnSpc>
              <a:spcAft>
                <a:spcPts val="1000"/>
              </a:spcAft>
              <a:buFont typeface="Arial" charset="0"/>
              <a:buNone/>
              <a:defRPr/>
            </a:pPr>
            <a:r>
              <a:rPr lang="en-GB" sz="1400" dirty="0">
                <a:latin typeface="Arial"/>
                <a:ea typeface="Calibri"/>
                <a:cs typeface="Times New Roman"/>
              </a:rPr>
              <a:t>10cm</a:t>
            </a:r>
            <a:endParaRPr lang="en-GB" sz="1100" dirty="0">
              <a:latin typeface="Cambria"/>
              <a:ea typeface="Calibri"/>
              <a:cs typeface="Times New Roman"/>
            </a:endParaRPr>
          </a:p>
        </p:txBody>
      </p:sp>
      <p:sp>
        <p:nvSpPr>
          <p:cNvPr id="20492" name="TextBox 17"/>
          <p:cNvSpPr txBox="1">
            <a:spLocks noChangeArrowheads="1"/>
          </p:cNvSpPr>
          <p:nvPr/>
        </p:nvSpPr>
        <p:spPr bwMode="auto">
          <a:xfrm>
            <a:off x="6084888" y="3735388"/>
            <a:ext cx="48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lr>
                <a:schemeClr val="accent2"/>
              </a:buClr>
              <a:defRPr sz="1900">
                <a:solidFill>
                  <a:schemeClr val="tx1"/>
                </a:solidFill>
                <a:latin typeface="Arial" charset="0"/>
              </a:defRPr>
            </a:lvl4pPr>
            <a:lvl5pPr marL="2057400" indent="-228600" eaLnBrk="0" hangingPunct="0">
              <a:buClr>
                <a:schemeClr val="tx2"/>
              </a:buClr>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9pPr>
          </a:lstStyle>
          <a:p>
            <a:pPr eaLnBrk="1" hangingPunct="1">
              <a:buClr>
                <a:srgbClr val="00628C"/>
              </a:buClr>
              <a:buFont typeface="Arial" charset="0"/>
              <a:buNone/>
            </a:pPr>
            <a:r>
              <a:rPr lang="en-GB" altLang="en-US" sz="2800"/>
              <a:t>A</a:t>
            </a:r>
          </a:p>
        </p:txBody>
      </p:sp>
      <p:sp>
        <p:nvSpPr>
          <p:cNvPr id="20493" name="TextBox 20"/>
          <p:cNvSpPr txBox="1">
            <a:spLocks noChangeArrowheads="1"/>
          </p:cNvSpPr>
          <p:nvPr/>
        </p:nvSpPr>
        <p:spPr bwMode="auto">
          <a:xfrm>
            <a:off x="7539038" y="5661025"/>
            <a:ext cx="484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lr>
                <a:schemeClr val="accent2"/>
              </a:buClr>
              <a:defRPr sz="1900">
                <a:solidFill>
                  <a:schemeClr val="tx1"/>
                </a:solidFill>
                <a:latin typeface="Arial" charset="0"/>
              </a:defRPr>
            </a:lvl4pPr>
            <a:lvl5pPr marL="2057400" indent="-228600" eaLnBrk="0" hangingPunct="0">
              <a:buClr>
                <a:schemeClr val="tx2"/>
              </a:buClr>
              <a:defRPr sz="1900">
                <a:solidFill>
                  <a:schemeClr val="tx1"/>
                </a:solidFill>
                <a:latin typeface="Arial" charset="0"/>
              </a:defRPr>
            </a:lvl5pPr>
            <a:lvl6pPr marL="25146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6pPr>
            <a:lvl7pPr marL="29718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7pPr>
            <a:lvl8pPr marL="34290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8pPr>
            <a:lvl9pPr marL="3886200" indent="-228600" eaLnBrk="0" fontAlgn="base" hangingPunct="0">
              <a:spcBef>
                <a:spcPct val="20000"/>
              </a:spcBef>
              <a:spcAft>
                <a:spcPct val="0"/>
              </a:spcAft>
              <a:buClr>
                <a:schemeClr val="tx2"/>
              </a:buClr>
              <a:buFont typeface="Arial" charset="0"/>
              <a:buChar char="●"/>
              <a:defRPr sz="1900">
                <a:solidFill>
                  <a:schemeClr val="tx1"/>
                </a:solidFill>
                <a:latin typeface="Arial" charset="0"/>
              </a:defRPr>
            </a:lvl9pPr>
          </a:lstStyle>
          <a:p>
            <a:pPr eaLnBrk="1" hangingPunct="1">
              <a:buClr>
                <a:srgbClr val="00628C"/>
              </a:buClr>
              <a:buFont typeface="Arial" charset="0"/>
              <a:buNone/>
            </a:pPr>
            <a:r>
              <a:rPr lang="en-GB" altLang="en-US" sz="2800"/>
              <a:t>B</a:t>
            </a:r>
          </a:p>
        </p:txBody>
      </p:sp>
      <p:sp>
        <p:nvSpPr>
          <p:cNvPr id="18" name="Rectangle 17"/>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5.3</a:t>
            </a:r>
            <a:endParaRPr lang="en-GB" sz="2800" dirty="0">
              <a:solidFill>
                <a:srgbClr val="000000"/>
              </a:solidFill>
            </a:endParaRPr>
          </a:p>
        </p:txBody>
      </p:sp>
    </p:spTree>
    <p:extLst>
      <p:ext uri="{BB962C8B-B14F-4D97-AF65-F5344CB8AC3E}">
        <p14:creationId xmlns:p14="http://schemas.microsoft.com/office/powerpoint/2010/main" val="39530845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MR Question 3</a:t>
            </a:r>
            <a:endParaRPr lang="en-GB" dirty="0"/>
          </a:p>
        </p:txBody>
      </p:sp>
      <p:sp>
        <p:nvSpPr>
          <p:cNvPr id="3" name="Content Placeholder 2"/>
          <p:cNvSpPr>
            <a:spLocks noGrp="1"/>
          </p:cNvSpPr>
          <p:nvPr>
            <p:ph idx="1"/>
          </p:nvPr>
        </p:nvSpPr>
        <p:spPr/>
        <p:txBody>
          <a:bodyPr/>
          <a:lstStyle/>
          <a:p>
            <a:r>
              <a:rPr lang="en-GB" dirty="0"/>
              <a:t>Three friends share petrol costs.  </a:t>
            </a:r>
          </a:p>
          <a:p>
            <a:pPr marL="0" indent="0"/>
            <a:r>
              <a:rPr lang="en-GB" dirty="0"/>
              <a:t>Annie travels 3 km, Barry travels 5km and Carol travels 8km.  </a:t>
            </a:r>
          </a:p>
          <a:p>
            <a:r>
              <a:rPr lang="en-GB" dirty="0"/>
              <a:t>The cost of the petrol is £3.20  </a:t>
            </a:r>
          </a:p>
          <a:p>
            <a:pPr marL="0" indent="0"/>
            <a:r>
              <a:rPr lang="en-GB" dirty="0"/>
              <a:t>How much should each person pay for it to be fair?</a:t>
            </a:r>
          </a:p>
          <a:p>
            <a:r>
              <a:rPr lang="en-GB" dirty="0"/>
              <a:t> </a:t>
            </a:r>
          </a:p>
          <a:p>
            <a:r>
              <a:rPr lang="en-GB" sz="2400" dirty="0"/>
              <a:t> </a:t>
            </a:r>
          </a:p>
          <a:p>
            <a:r>
              <a:rPr lang="en-GB" sz="2400" dirty="0"/>
              <a:t> </a:t>
            </a: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5.4</a:t>
            </a:r>
            <a:endParaRPr lang="en-GB" sz="2800" dirty="0">
              <a:solidFill>
                <a:srgbClr val="000000"/>
              </a:solidFill>
            </a:endParaRPr>
          </a:p>
        </p:txBody>
      </p:sp>
    </p:spTree>
    <p:extLst>
      <p:ext uri="{BB962C8B-B14F-4D97-AF65-F5344CB8AC3E}">
        <p14:creationId xmlns:p14="http://schemas.microsoft.com/office/powerpoint/2010/main" val="26614337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16509"/>
            <a:ext cx="8229600" cy="4968875"/>
          </a:xfrm>
        </p:spPr>
        <p:txBody>
          <a:bodyPr>
            <a:normAutofit/>
          </a:bodyPr>
          <a:lstStyle/>
          <a:p>
            <a:pPr marL="0" indent="0">
              <a:defRPr/>
            </a:pPr>
            <a:r>
              <a:rPr lang="en-GB" sz="2400" b="1" dirty="0" smtClean="0">
                <a:solidFill>
                  <a:srgbClr val="002060"/>
                </a:solidFill>
              </a:rPr>
              <a:t>Task 1</a:t>
            </a:r>
            <a:r>
              <a:rPr lang="en-GB" sz="2000" b="1" dirty="0" smtClean="0">
                <a:solidFill>
                  <a:srgbClr val="002060"/>
                </a:solidFill>
              </a:rPr>
              <a:t>: </a:t>
            </a:r>
            <a:r>
              <a:rPr lang="en-GB" sz="2000" dirty="0" smtClean="0">
                <a:solidFill>
                  <a:srgbClr val="002060"/>
                </a:solidFill>
              </a:rPr>
              <a:t>Briefly </a:t>
            </a:r>
            <a:r>
              <a:rPr lang="en-GB" sz="2000" dirty="0">
                <a:solidFill>
                  <a:srgbClr val="002060"/>
                </a:solidFill>
              </a:rPr>
              <a:t>glance through questions </a:t>
            </a:r>
            <a:r>
              <a:rPr lang="en-GB" sz="2000" dirty="0" smtClean="0">
                <a:solidFill>
                  <a:srgbClr val="002060"/>
                </a:solidFill>
              </a:rPr>
              <a:t>on your own </a:t>
            </a:r>
            <a:r>
              <a:rPr lang="en-GB" sz="2000" i="1" dirty="0" smtClean="0">
                <a:solidFill>
                  <a:srgbClr val="002060"/>
                </a:solidFill>
              </a:rPr>
              <a:t>(not </a:t>
            </a:r>
            <a:r>
              <a:rPr lang="en-GB" sz="2000" i="1" dirty="0">
                <a:solidFill>
                  <a:srgbClr val="002060"/>
                </a:solidFill>
              </a:rPr>
              <a:t>in detail </a:t>
            </a:r>
            <a:r>
              <a:rPr lang="en-GB" sz="2000" i="1" dirty="0" smtClean="0">
                <a:solidFill>
                  <a:srgbClr val="002060"/>
                </a:solidFill>
              </a:rPr>
              <a:t>	and not </a:t>
            </a:r>
            <a:r>
              <a:rPr lang="en-GB" sz="2000" i="1" dirty="0">
                <a:solidFill>
                  <a:srgbClr val="002060"/>
                </a:solidFill>
              </a:rPr>
              <a:t>doing them) </a:t>
            </a:r>
            <a:r>
              <a:rPr lang="en-GB" sz="2000" dirty="0">
                <a:solidFill>
                  <a:srgbClr val="002060"/>
                </a:solidFill>
              </a:rPr>
              <a:t>– </a:t>
            </a:r>
            <a:r>
              <a:rPr lang="en-GB" sz="2000" dirty="0" smtClean="0">
                <a:solidFill>
                  <a:srgbClr val="002060"/>
                </a:solidFill>
              </a:rPr>
              <a:t>then discuss in pairs  any 	observations.</a:t>
            </a:r>
          </a:p>
          <a:p>
            <a:pPr>
              <a:defRPr/>
            </a:pPr>
            <a:endParaRPr lang="en-GB" sz="800" dirty="0">
              <a:solidFill>
                <a:srgbClr val="002060"/>
              </a:solidFill>
            </a:endParaRPr>
          </a:p>
          <a:p>
            <a:pPr lvl="1">
              <a:lnSpc>
                <a:spcPct val="150000"/>
              </a:lnSpc>
              <a:defRPr/>
            </a:pPr>
            <a:r>
              <a:rPr lang="en-GB" sz="2000" b="1" i="1" dirty="0">
                <a:solidFill>
                  <a:srgbClr val="002060"/>
                </a:solidFill>
              </a:rPr>
              <a:t>What might a pupil’s response be to all these </a:t>
            </a:r>
            <a:r>
              <a:rPr lang="en-GB" sz="2000" b="1" i="1" dirty="0" smtClean="0">
                <a:solidFill>
                  <a:srgbClr val="002060"/>
                </a:solidFill>
              </a:rPr>
              <a:t>questions? </a:t>
            </a:r>
          </a:p>
          <a:p>
            <a:pPr lvl="1">
              <a:lnSpc>
                <a:spcPct val="150000"/>
              </a:lnSpc>
              <a:defRPr/>
            </a:pPr>
            <a:r>
              <a:rPr lang="en-GB" sz="2000" b="1" i="1" dirty="0" smtClean="0">
                <a:solidFill>
                  <a:srgbClr val="002060"/>
                </a:solidFill>
              </a:rPr>
              <a:t>What’s </a:t>
            </a:r>
            <a:r>
              <a:rPr lang="en-GB" sz="2000" b="1" i="1" dirty="0">
                <a:solidFill>
                  <a:srgbClr val="002060"/>
                </a:solidFill>
              </a:rPr>
              <a:t>different, what’s the same? </a:t>
            </a:r>
          </a:p>
          <a:p>
            <a:pPr lvl="1">
              <a:lnSpc>
                <a:spcPct val="150000"/>
              </a:lnSpc>
              <a:defRPr/>
            </a:pPr>
            <a:r>
              <a:rPr lang="en-GB" sz="2000" b="1" i="1" dirty="0">
                <a:solidFill>
                  <a:srgbClr val="002060"/>
                </a:solidFill>
              </a:rPr>
              <a:t>What issues might arise for them? </a:t>
            </a:r>
          </a:p>
          <a:p>
            <a:pPr marL="457200" lvl="1" indent="0">
              <a:lnSpc>
                <a:spcPct val="150000"/>
              </a:lnSpc>
              <a:buNone/>
              <a:defRPr/>
            </a:pPr>
            <a:endParaRPr lang="en-GB" sz="1000" b="1" dirty="0" smtClean="0">
              <a:solidFill>
                <a:srgbClr val="002060"/>
              </a:solidFill>
            </a:endParaRPr>
          </a:p>
          <a:p>
            <a:pPr marL="0" indent="0">
              <a:defRPr/>
            </a:pPr>
            <a:r>
              <a:rPr lang="en-GB" sz="2400" b="1" dirty="0" smtClean="0">
                <a:solidFill>
                  <a:srgbClr val="002060"/>
                </a:solidFill>
              </a:rPr>
              <a:t>Task 2:</a:t>
            </a:r>
          </a:p>
          <a:p>
            <a:pPr>
              <a:spcBef>
                <a:spcPts val="0"/>
              </a:spcBef>
              <a:spcAft>
                <a:spcPts val="1200"/>
              </a:spcAft>
              <a:buFont typeface="Arial" pitchFamily="34" charset="0"/>
              <a:buChar char="•"/>
              <a:defRPr/>
            </a:pPr>
            <a:r>
              <a:rPr lang="en-GB" sz="2000" b="1" i="1" dirty="0">
                <a:solidFill>
                  <a:srgbClr val="002060"/>
                </a:solidFill>
              </a:rPr>
              <a:t>What  </a:t>
            </a:r>
            <a:r>
              <a:rPr lang="en-GB" sz="2000" b="1" i="1" dirty="0" smtClean="0">
                <a:solidFill>
                  <a:srgbClr val="002060"/>
                </a:solidFill>
              </a:rPr>
              <a:t>connects the questions </a:t>
            </a:r>
            <a:r>
              <a:rPr lang="en-GB" sz="2000" b="1" i="1" dirty="0">
                <a:solidFill>
                  <a:srgbClr val="002060"/>
                </a:solidFill>
              </a:rPr>
              <a:t>and how would you define this</a:t>
            </a:r>
            <a:r>
              <a:rPr lang="en-GB" sz="2000" b="1" i="1" dirty="0" smtClean="0">
                <a:solidFill>
                  <a:srgbClr val="002060"/>
                </a:solidFill>
              </a:rPr>
              <a:t>?</a:t>
            </a:r>
          </a:p>
          <a:p>
            <a:pPr>
              <a:spcBef>
                <a:spcPts val="0"/>
              </a:spcBef>
              <a:spcAft>
                <a:spcPts val="1200"/>
              </a:spcAft>
              <a:buFont typeface="Arial" pitchFamily="34" charset="0"/>
              <a:buChar char="•"/>
              <a:defRPr/>
            </a:pPr>
            <a:r>
              <a:rPr lang="en-GB" sz="2000" b="1" i="1" dirty="0" smtClean="0">
                <a:solidFill>
                  <a:srgbClr val="002060"/>
                </a:solidFill>
              </a:rPr>
              <a:t>What other areas of the curriculum could this link to?</a:t>
            </a:r>
          </a:p>
          <a:p>
            <a:pPr>
              <a:spcBef>
                <a:spcPts val="0"/>
              </a:spcBef>
              <a:spcAft>
                <a:spcPts val="1200"/>
              </a:spcAft>
              <a:buFont typeface="Arial" pitchFamily="34" charset="0"/>
              <a:buChar char="•"/>
              <a:defRPr/>
            </a:pPr>
            <a:r>
              <a:rPr lang="en-GB" sz="2000" b="1" i="1" dirty="0" smtClean="0">
                <a:solidFill>
                  <a:srgbClr val="002060"/>
                </a:solidFill>
              </a:rPr>
              <a:t>What might be the implications for teaching and learning?</a:t>
            </a:r>
          </a:p>
          <a:p>
            <a:pPr marL="0" indent="0">
              <a:defRPr/>
            </a:pPr>
            <a:endParaRPr lang="en-GB" dirty="0" smtClean="0"/>
          </a:p>
        </p:txBody>
      </p:sp>
      <p:sp>
        <p:nvSpPr>
          <p:cNvPr id="21507" name="Title 3"/>
          <p:cNvSpPr>
            <a:spLocks noGrp="1"/>
          </p:cNvSpPr>
          <p:nvPr>
            <p:ph type="title"/>
          </p:nvPr>
        </p:nvSpPr>
        <p:spPr>
          <a:xfrm>
            <a:off x="323528" y="260648"/>
            <a:ext cx="6624736" cy="2088232"/>
          </a:xfrm>
        </p:spPr>
        <p:txBody>
          <a:bodyPr/>
          <a:lstStyle/>
          <a:p>
            <a:pPr lvl="0" eaLnBrk="1" fontAlgn="auto" hangingPunct="1">
              <a:spcBef>
                <a:spcPts val="0"/>
              </a:spcBef>
              <a:spcAft>
                <a:spcPts val="0"/>
              </a:spcAft>
            </a:pPr>
            <a:r>
              <a:rPr lang="en-GB" altLang="en-US" sz="3200" dirty="0" smtClean="0"/>
              <a:t/>
            </a:r>
            <a:br>
              <a:rPr lang="en-GB" altLang="en-US" sz="3200" dirty="0" smtClean="0"/>
            </a:br>
            <a:r>
              <a:rPr lang="en-GB" altLang="en-US" sz="1800" i="1" dirty="0" smtClean="0"/>
              <a:t>Slide  1.1</a:t>
            </a:r>
            <a:r>
              <a:rPr lang="en-GB" altLang="en-US" sz="3200" dirty="0" smtClean="0"/>
              <a:t/>
            </a:r>
            <a:br>
              <a:rPr lang="en-GB" altLang="en-US" sz="3200" dirty="0" smtClean="0"/>
            </a:br>
            <a:r>
              <a:rPr lang="en-GB" altLang="en-US" dirty="0" smtClean="0"/>
              <a:t>Looking at some GCSE exam questions   </a:t>
            </a:r>
            <a:r>
              <a:rPr lang="en-GB" altLang="en-US" sz="1800" dirty="0" smtClean="0"/>
              <a:t>What’s </a:t>
            </a:r>
            <a:r>
              <a:rPr lang="en-GB" altLang="en-US" sz="1800" dirty="0"/>
              <a:t>it like for pupils?</a:t>
            </a:r>
            <a:br>
              <a:rPr lang="en-GB" altLang="en-US" sz="1800" dirty="0"/>
            </a:br>
            <a:endParaRPr lang="en-GB" altLang="en-US" dirty="0" smtClean="0"/>
          </a:p>
        </p:txBody>
      </p:sp>
    </p:spTree>
    <p:extLst>
      <p:ext uri="{BB962C8B-B14F-4D97-AF65-F5344CB8AC3E}">
        <p14:creationId xmlns:p14="http://schemas.microsoft.com/office/powerpoint/2010/main" val="222144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12310" y="1792191"/>
            <a:ext cx="7921625" cy="4114800"/>
          </a:xfrm>
        </p:spPr>
        <p:txBody>
          <a:bodyPr/>
          <a:lstStyle/>
          <a:p>
            <a:r>
              <a:rPr lang="en-GB" sz="2800" dirty="0"/>
              <a:t>The picture shows some buttons sewn onto a piece of ribbon.  There are no gaps </a:t>
            </a:r>
            <a:r>
              <a:rPr lang="en-GB" sz="2800" dirty="0" smtClean="0"/>
              <a:t>between </a:t>
            </a:r>
            <a:r>
              <a:rPr lang="en-GB" sz="2800" dirty="0"/>
              <a:t>the buttons</a:t>
            </a:r>
            <a:r>
              <a:rPr lang="en-GB" sz="2800" dirty="0" smtClean="0"/>
              <a:t>.</a:t>
            </a:r>
          </a:p>
          <a:p>
            <a:endParaRPr lang="en-GB" dirty="0" smtClean="0"/>
          </a:p>
          <a:p>
            <a:endParaRPr lang="en-GB" dirty="0"/>
          </a:p>
          <a:p>
            <a:endParaRPr lang="en-GB" dirty="0"/>
          </a:p>
        </p:txBody>
      </p:sp>
      <p:sp>
        <p:nvSpPr>
          <p:cNvPr id="2" name="Title 1"/>
          <p:cNvSpPr>
            <a:spLocks noGrp="1"/>
          </p:cNvSpPr>
          <p:nvPr>
            <p:ph type="title"/>
          </p:nvPr>
        </p:nvSpPr>
        <p:spPr/>
        <p:txBody>
          <a:bodyPr/>
          <a:lstStyle/>
          <a:p>
            <a:r>
              <a:rPr lang="en-GB" dirty="0" smtClean="0"/>
              <a:t>MR Question 4</a:t>
            </a: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3575" y="3287713"/>
            <a:ext cx="5276850"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279210"/>
            <a:ext cx="638175"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195736" y="4316538"/>
            <a:ext cx="6336704" cy="1661993"/>
          </a:xfrm>
          <a:prstGeom prst="rect">
            <a:avLst/>
          </a:prstGeom>
          <a:noFill/>
        </p:spPr>
        <p:txBody>
          <a:bodyPr wrap="square" rtlCol="0">
            <a:spAutoFit/>
          </a:bodyPr>
          <a:lstStyle/>
          <a:p>
            <a:r>
              <a:rPr lang="en-GB" sz="2800" dirty="0" smtClean="0"/>
              <a:t>A </a:t>
            </a:r>
            <a:r>
              <a:rPr lang="en-GB" sz="2800" dirty="0"/>
              <a:t>button is </a:t>
            </a:r>
            <a:r>
              <a:rPr lang="en-GB" sz="2800" baseline="30000" dirty="0" smtClean="0"/>
              <a:t>1</a:t>
            </a:r>
            <a:r>
              <a:rPr lang="en-GB" sz="2800" dirty="0" smtClean="0"/>
              <a:t>/</a:t>
            </a:r>
            <a:r>
              <a:rPr lang="en-GB" sz="2800" baseline="-25000" dirty="0"/>
              <a:t>3</a:t>
            </a:r>
            <a:r>
              <a:rPr lang="en-GB" sz="2800" dirty="0" smtClean="0"/>
              <a:t> </a:t>
            </a:r>
            <a:r>
              <a:rPr lang="en-GB" sz="2800" dirty="0"/>
              <a:t>inch wide.  </a:t>
            </a:r>
          </a:p>
          <a:p>
            <a:r>
              <a:rPr lang="en-GB" sz="2800" dirty="0"/>
              <a:t>Roughly how many buttons will fit onto a ribbon 3½ inches long?</a:t>
            </a:r>
          </a:p>
          <a:p>
            <a:endParaRPr lang="en-GB" dirty="0"/>
          </a:p>
        </p:txBody>
      </p:sp>
      <p:cxnSp>
        <p:nvCxnSpPr>
          <p:cNvPr id="6" name="Straight Arrow Connector 5"/>
          <p:cNvCxnSpPr/>
          <p:nvPr/>
        </p:nvCxnSpPr>
        <p:spPr bwMode="auto">
          <a:xfrm>
            <a:off x="827584" y="4917385"/>
            <a:ext cx="432048" cy="95791"/>
          </a:xfrm>
          <a:prstGeom prst="straightConnector1">
            <a:avLst/>
          </a:prstGeom>
          <a:noFill/>
          <a:ln>
            <a:noFill/>
            <a:headEnd type="arrow"/>
            <a:tailEnd type="arrow"/>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9" name="AutoShape 5"/>
          <p:cNvCxnSpPr>
            <a:cxnSpLocks noChangeShapeType="1"/>
          </p:cNvCxnSpPr>
          <p:nvPr/>
        </p:nvCxnSpPr>
        <p:spPr bwMode="auto">
          <a:xfrm>
            <a:off x="920452" y="5138661"/>
            <a:ext cx="452437"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2" name="TextBox 11"/>
          <p:cNvSpPr txBox="1"/>
          <p:nvPr/>
        </p:nvSpPr>
        <p:spPr>
          <a:xfrm>
            <a:off x="755576" y="5359340"/>
            <a:ext cx="1008112" cy="369332"/>
          </a:xfrm>
          <a:prstGeom prst="rect">
            <a:avLst/>
          </a:prstGeom>
          <a:noFill/>
        </p:spPr>
        <p:txBody>
          <a:bodyPr wrap="square" rtlCol="0">
            <a:spAutoFit/>
          </a:bodyPr>
          <a:lstStyle/>
          <a:p>
            <a:r>
              <a:rPr lang="en-GB" baseline="30000" dirty="0" smtClean="0"/>
              <a:t>1</a:t>
            </a:r>
            <a:r>
              <a:rPr lang="en-GB" dirty="0" smtClean="0"/>
              <a:t>/</a:t>
            </a:r>
            <a:r>
              <a:rPr lang="en-GB" baseline="-25000" dirty="0"/>
              <a:t>3</a:t>
            </a:r>
            <a:r>
              <a:rPr lang="en-GB" dirty="0" smtClean="0"/>
              <a:t> </a:t>
            </a:r>
            <a:r>
              <a:rPr lang="en-GB" dirty="0"/>
              <a:t>inch</a:t>
            </a:r>
          </a:p>
        </p:txBody>
      </p:sp>
      <p:sp>
        <p:nvSpPr>
          <p:cNvPr id="10" name="Rectangle 9"/>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5.5</a:t>
            </a:r>
            <a:endParaRPr lang="en-GB" sz="2800" dirty="0">
              <a:solidFill>
                <a:srgbClr val="000000"/>
              </a:solidFill>
            </a:endParaRPr>
          </a:p>
        </p:txBody>
      </p:sp>
      <p:sp>
        <p:nvSpPr>
          <p:cNvPr id="5" name="Rectangle 4"/>
          <p:cNvSpPr/>
          <p:nvPr/>
        </p:nvSpPr>
        <p:spPr bwMode="auto">
          <a:xfrm>
            <a:off x="1933575" y="3287713"/>
            <a:ext cx="118145" cy="714375"/>
          </a:xfrm>
          <a:prstGeom prst="rect">
            <a:avLst/>
          </a:prstGeom>
          <a:solidFill>
            <a:schemeClr val="bg1"/>
          </a:solidFill>
          <a:ln>
            <a:noFill/>
          </a:ln>
          <a:effectLs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2411873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Other questions</a:t>
            </a:r>
            <a:endParaRPr lang="en-GB" dirty="0"/>
          </a:p>
        </p:txBody>
      </p:sp>
      <p:sp>
        <p:nvSpPr>
          <p:cNvPr id="3" name="Content Placeholder 2"/>
          <p:cNvSpPr>
            <a:spLocks noGrp="1"/>
          </p:cNvSpPr>
          <p:nvPr>
            <p:ph idx="1"/>
          </p:nvPr>
        </p:nvSpPr>
        <p:spPr/>
        <p:txBody>
          <a:bodyPr/>
          <a:lstStyle/>
          <a:p>
            <a:pPr marL="0" indent="0"/>
            <a:r>
              <a:rPr lang="en-GB" sz="2400" dirty="0" smtClean="0">
                <a:solidFill>
                  <a:srgbClr val="0067B4"/>
                </a:solidFill>
              </a:rPr>
              <a:t>There are a selection of other questions available to use including the TIMSS and CSMS ones.</a:t>
            </a:r>
          </a:p>
          <a:p>
            <a:pPr marL="0" indent="0"/>
            <a:endParaRPr lang="en-GB" sz="2400" dirty="0" smtClean="0">
              <a:solidFill>
                <a:srgbClr val="0067B4"/>
              </a:solidFill>
            </a:endParaRPr>
          </a:p>
          <a:p>
            <a:pPr marL="457200" indent="-457200">
              <a:buFont typeface="Arial" panose="020B0604020202020204" pitchFamily="34" charset="0"/>
              <a:buChar char="•"/>
            </a:pPr>
            <a:r>
              <a:rPr lang="en-GB" sz="2000" dirty="0" smtClean="0">
                <a:solidFill>
                  <a:srgbClr val="0067B4"/>
                </a:solidFill>
              </a:rPr>
              <a:t>There may be some that you would like to try with pupils for your own interest.</a:t>
            </a:r>
          </a:p>
          <a:p>
            <a:pPr marL="0" indent="0"/>
            <a:endParaRPr lang="en-GB" sz="2000" dirty="0" smtClean="0">
              <a:solidFill>
                <a:srgbClr val="0067B4"/>
              </a:solidFill>
            </a:endParaRPr>
          </a:p>
          <a:p>
            <a:pPr marL="457200" indent="-457200">
              <a:buFont typeface="Arial" panose="020B0604020202020204" pitchFamily="34" charset="0"/>
              <a:buChar char="•"/>
            </a:pPr>
            <a:r>
              <a:rPr lang="en-GB" sz="2000" dirty="0">
                <a:solidFill>
                  <a:srgbClr val="0067B4"/>
                </a:solidFill>
              </a:rPr>
              <a:t>H</a:t>
            </a:r>
            <a:r>
              <a:rPr lang="en-GB" sz="2000" dirty="0" smtClean="0">
                <a:solidFill>
                  <a:srgbClr val="0067B4"/>
                </a:solidFill>
              </a:rPr>
              <a:t>aving used the 4 core questions with pupils, you may wish to follow up with further questions.</a:t>
            </a:r>
            <a:endParaRPr lang="en-GB" sz="2000" dirty="0">
              <a:solidFill>
                <a:srgbClr val="0067B4"/>
              </a:solidFill>
            </a:endParaRP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5.6</a:t>
            </a:r>
            <a:endParaRPr lang="en-GB" sz="2800" dirty="0">
              <a:solidFill>
                <a:srgbClr val="000000"/>
              </a:solidFill>
            </a:endParaRPr>
          </a:p>
        </p:txBody>
      </p:sp>
    </p:spTree>
    <p:extLst>
      <p:ext uri="{BB962C8B-B14F-4D97-AF65-F5344CB8AC3E}">
        <p14:creationId xmlns:p14="http://schemas.microsoft.com/office/powerpoint/2010/main" val="38903446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Overnight thinking:</a:t>
            </a:r>
            <a:endParaRPr lang="en-GB"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GB" dirty="0" smtClean="0">
                <a:solidFill>
                  <a:srgbClr val="0067B4"/>
                </a:solidFill>
              </a:rPr>
              <a:t>In what different ways might you use these with pupils?</a:t>
            </a:r>
            <a:endParaRPr lang="en-GB" dirty="0">
              <a:solidFill>
                <a:srgbClr val="0067B4"/>
              </a:solidFill>
            </a:endParaRPr>
          </a:p>
        </p:txBody>
      </p:sp>
      <p:sp>
        <p:nvSpPr>
          <p:cNvPr id="4" name="Rectangle 3"/>
          <p:cNvSpPr/>
          <p:nvPr/>
        </p:nvSpPr>
        <p:spPr>
          <a:xfrm>
            <a:off x="344584" y="332656"/>
            <a:ext cx="1120820" cy="369332"/>
          </a:xfrm>
          <a:prstGeom prst="rect">
            <a:avLst/>
          </a:prstGeom>
        </p:spPr>
        <p:txBody>
          <a:bodyPr wrap="none">
            <a:spAutoFit/>
          </a:bodyPr>
          <a:lstStyle/>
          <a:p>
            <a:pPr fontAlgn="base">
              <a:spcBef>
                <a:spcPct val="20000"/>
              </a:spcBef>
              <a:spcAft>
                <a:spcPct val="0"/>
              </a:spcAft>
              <a:buClr>
                <a:srgbClr val="00628C"/>
              </a:buClr>
              <a:buFont typeface="Arial" pitchFamily="34" charset="0"/>
              <a:buNone/>
            </a:pPr>
            <a:r>
              <a:rPr lang="en-GB" altLang="en-US" b="1" i="1" kern="0" dirty="0">
                <a:solidFill>
                  <a:srgbClr val="00628C"/>
                </a:solidFill>
              </a:rPr>
              <a:t>Slide </a:t>
            </a:r>
            <a:r>
              <a:rPr lang="en-GB" altLang="en-US" b="1" i="1" kern="0" dirty="0" smtClean="0">
                <a:solidFill>
                  <a:srgbClr val="00628C"/>
                </a:solidFill>
              </a:rPr>
              <a:t>5.7</a:t>
            </a:r>
            <a:endParaRPr lang="en-GB" sz="2800" dirty="0">
              <a:solidFill>
                <a:srgbClr val="000000"/>
              </a:solidFill>
            </a:endParaRPr>
          </a:p>
        </p:txBody>
      </p:sp>
    </p:spTree>
    <p:extLst>
      <p:ext uri="{BB962C8B-B14F-4D97-AF65-F5344CB8AC3E}">
        <p14:creationId xmlns:p14="http://schemas.microsoft.com/office/powerpoint/2010/main" val="738405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GB"/>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3385760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4593" y="1395412"/>
            <a:ext cx="2849563" cy="178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8513" y="4323730"/>
            <a:ext cx="3265487" cy="186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763" y="790336"/>
            <a:ext cx="4451350" cy="215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3"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588" y="3746500"/>
            <a:ext cx="2592387" cy="281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4" name="Rectangle 7"/>
          <p:cNvSpPr>
            <a:spLocks noChangeArrowheads="1"/>
          </p:cNvSpPr>
          <p:nvPr/>
        </p:nvSpPr>
        <p:spPr bwMode="auto">
          <a:xfrm>
            <a:off x="2222500" y="4867275"/>
            <a:ext cx="56165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Char char="●"/>
            </a:pPr>
            <a:r>
              <a:rPr lang="en-GB" altLang="en-US" dirty="0">
                <a:solidFill>
                  <a:srgbClr val="FF33CC"/>
                </a:solidFill>
                <a:ea typeface="Calibri" pitchFamily="34" charset="0"/>
                <a:cs typeface="Times New Roman" pitchFamily="18" charset="0"/>
              </a:rPr>
              <a:t>Percentage changes</a:t>
            </a:r>
          </a:p>
          <a:p>
            <a:pPr eaLnBrk="1" fontAlgn="base" hangingPunct="1">
              <a:lnSpc>
                <a:spcPct val="115000"/>
              </a:lnSpc>
              <a:spcBef>
                <a:spcPct val="20000"/>
              </a:spcBef>
              <a:spcAft>
                <a:spcPts val="1000"/>
              </a:spcAft>
              <a:buClr>
                <a:srgbClr val="00628C"/>
              </a:buClr>
              <a:buFont typeface="Arial" pitchFamily="34" charset="0"/>
              <a:buChar char="●"/>
            </a:pPr>
            <a:r>
              <a:rPr lang="en-GB" altLang="en-US" sz="2000" dirty="0">
                <a:solidFill>
                  <a:srgbClr val="990099"/>
                </a:solidFill>
                <a:ea typeface="Calibri" pitchFamily="34" charset="0"/>
                <a:cs typeface="Times New Roman" pitchFamily="18" charset="0"/>
              </a:rPr>
              <a:t>Proportional and inverse proportional graphs</a:t>
            </a:r>
          </a:p>
        </p:txBody>
      </p:sp>
      <p:sp>
        <p:nvSpPr>
          <p:cNvPr id="22535" name="Rectangle 8"/>
          <p:cNvSpPr>
            <a:spLocks noChangeArrowheads="1"/>
          </p:cNvSpPr>
          <p:nvPr/>
        </p:nvSpPr>
        <p:spPr bwMode="auto">
          <a:xfrm>
            <a:off x="4823619" y="1412441"/>
            <a:ext cx="1722438" cy="80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4000" dirty="0">
                <a:solidFill>
                  <a:srgbClr val="FF0000"/>
                </a:solidFill>
                <a:ea typeface="Calibri" pitchFamily="34" charset="0"/>
                <a:cs typeface="Times New Roman" pitchFamily="18" charset="0"/>
              </a:rPr>
              <a:t>Ratio</a:t>
            </a:r>
          </a:p>
        </p:txBody>
      </p:sp>
      <p:sp>
        <p:nvSpPr>
          <p:cNvPr id="22536" name="Rectangle 9"/>
          <p:cNvSpPr>
            <a:spLocks noChangeArrowheads="1"/>
          </p:cNvSpPr>
          <p:nvPr/>
        </p:nvSpPr>
        <p:spPr bwMode="auto">
          <a:xfrm>
            <a:off x="3373034" y="721812"/>
            <a:ext cx="203676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4000" dirty="0">
                <a:solidFill>
                  <a:srgbClr val="00B0F0"/>
                </a:solidFill>
                <a:ea typeface="Calibri" pitchFamily="34" charset="0"/>
                <a:cs typeface="Times New Roman" pitchFamily="18" charset="0"/>
              </a:rPr>
              <a:t>Recipes</a:t>
            </a:r>
          </a:p>
        </p:txBody>
      </p:sp>
      <p:sp>
        <p:nvSpPr>
          <p:cNvPr id="22537" name="Rectangle 10"/>
          <p:cNvSpPr>
            <a:spLocks noChangeArrowheads="1"/>
          </p:cNvSpPr>
          <p:nvPr/>
        </p:nvSpPr>
        <p:spPr bwMode="auto">
          <a:xfrm>
            <a:off x="4770034" y="2617788"/>
            <a:ext cx="37973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2800" dirty="0">
                <a:solidFill>
                  <a:srgbClr val="9966FF"/>
                </a:solidFill>
                <a:ea typeface="Calibri" pitchFamily="34" charset="0"/>
                <a:cs typeface="Times New Roman" pitchFamily="18" charset="0"/>
              </a:rPr>
              <a:t>What is the cost of …..</a:t>
            </a:r>
          </a:p>
        </p:txBody>
      </p:sp>
      <p:sp>
        <p:nvSpPr>
          <p:cNvPr id="22538" name="Rectangle 11"/>
          <p:cNvSpPr>
            <a:spLocks noChangeArrowheads="1"/>
          </p:cNvSpPr>
          <p:nvPr/>
        </p:nvSpPr>
        <p:spPr bwMode="auto">
          <a:xfrm>
            <a:off x="5765800" y="3746500"/>
            <a:ext cx="30353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4000" dirty="0">
                <a:solidFill>
                  <a:srgbClr val="00B050"/>
                </a:solidFill>
                <a:ea typeface="Calibri" pitchFamily="34" charset="0"/>
                <a:cs typeface="Times New Roman" pitchFamily="18" charset="0"/>
              </a:rPr>
              <a:t>Conversions</a:t>
            </a:r>
          </a:p>
        </p:txBody>
      </p:sp>
      <p:sp>
        <p:nvSpPr>
          <p:cNvPr id="22539" name="Rectangle 1"/>
          <p:cNvSpPr>
            <a:spLocks noChangeArrowheads="1"/>
          </p:cNvSpPr>
          <p:nvPr/>
        </p:nvSpPr>
        <p:spPr bwMode="auto">
          <a:xfrm>
            <a:off x="1443317" y="1789112"/>
            <a:ext cx="1782762"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2800" dirty="0">
                <a:solidFill>
                  <a:srgbClr val="0070C0"/>
                </a:solidFill>
                <a:ea typeface="Calibri" pitchFamily="34" charset="0"/>
                <a:cs typeface="Times New Roman" pitchFamily="18" charset="0"/>
              </a:rPr>
              <a:t>Pie charts</a:t>
            </a:r>
          </a:p>
        </p:txBody>
      </p:sp>
      <p:sp>
        <p:nvSpPr>
          <p:cNvPr id="22540" name="Rectangle 3"/>
          <p:cNvSpPr>
            <a:spLocks noChangeArrowheads="1"/>
          </p:cNvSpPr>
          <p:nvPr/>
        </p:nvSpPr>
        <p:spPr bwMode="auto">
          <a:xfrm>
            <a:off x="817563" y="2769617"/>
            <a:ext cx="1644650"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2800" dirty="0">
                <a:solidFill>
                  <a:srgbClr val="C00000"/>
                </a:solidFill>
                <a:ea typeface="Calibri" pitchFamily="34" charset="0"/>
                <a:cs typeface="Times New Roman" pitchFamily="18" charset="0"/>
              </a:rPr>
              <a:t>Similarity</a:t>
            </a:r>
          </a:p>
        </p:txBody>
      </p:sp>
      <p:sp>
        <p:nvSpPr>
          <p:cNvPr id="22541" name="Rectangle 12"/>
          <p:cNvSpPr>
            <a:spLocks noChangeArrowheads="1"/>
          </p:cNvSpPr>
          <p:nvPr/>
        </p:nvSpPr>
        <p:spPr bwMode="auto">
          <a:xfrm>
            <a:off x="3101975" y="3994324"/>
            <a:ext cx="2582863" cy="65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dirty="0">
                <a:solidFill>
                  <a:srgbClr val="FFC000"/>
                </a:solidFill>
                <a:ea typeface="Calibri" pitchFamily="34" charset="0"/>
                <a:cs typeface="Times New Roman" pitchFamily="18" charset="0"/>
              </a:rPr>
              <a:t>Trigonometry</a:t>
            </a:r>
          </a:p>
        </p:txBody>
      </p:sp>
      <p:sp>
        <p:nvSpPr>
          <p:cNvPr id="22542" name="TextBox 13"/>
          <p:cNvSpPr txBox="1">
            <a:spLocks noChangeArrowheads="1"/>
          </p:cNvSpPr>
          <p:nvPr/>
        </p:nvSpPr>
        <p:spPr bwMode="auto">
          <a:xfrm>
            <a:off x="35496" y="24001"/>
            <a:ext cx="77479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spcBef>
                <a:spcPct val="20000"/>
              </a:spcBef>
              <a:spcAft>
                <a:spcPct val="0"/>
              </a:spcAft>
              <a:buClr>
                <a:srgbClr val="00628C"/>
              </a:buClr>
              <a:buFont typeface="Arial" pitchFamily="34" charset="0"/>
              <a:buNone/>
            </a:pPr>
            <a:r>
              <a:rPr lang="en-GB" altLang="en-US" sz="1800" b="1" i="1" kern="0" dirty="0">
                <a:solidFill>
                  <a:srgbClr val="00628C"/>
                </a:solidFill>
                <a:latin typeface="Arial"/>
              </a:rPr>
              <a:t>Slide  1.2     </a:t>
            </a:r>
            <a:r>
              <a:rPr lang="en-GB" altLang="en-US" sz="3600" b="1" dirty="0" smtClean="0">
                <a:solidFill>
                  <a:srgbClr val="0070C0"/>
                </a:solidFill>
              </a:rPr>
              <a:t>What's </a:t>
            </a:r>
            <a:r>
              <a:rPr lang="en-GB" altLang="en-US" sz="3600" b="1" dirty="0">
                <a:solidFill>
                  <a:srgbClr val="0070C0"/>
                </a:solidFill>
              </a:rPr>
              <a:t>it like for a student?</a:t>
            </a:r>
          </a:p>
        </p:txBody>
      </p:sp>
      <p:sp>
        <p:nvSpPr>
          <p:cNvPr id="22543" name="Rectangle 15"/>
          <p:cNvSpPr>
            <a:spLocks noChangeArrowheads="1"/>
          </p:cNvSpPr>
          <p:nvPr/>
        </p:nvSpPr>
        <p:spPr bwMode="auto">
          <a:xfrm>
            <a:off x="5409797" y="3129657"/>
            <a:ext cx="3836307" cy="587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2800" dirty="0">
                <a:solidFill>
                  <a:srgbClr val="92D050"/>
                </a:solidFill>
                <a:ea typeface="Calibri" pitchFamily="34" charset="0"/>
                <a:cs typeface="Times New Roman" pitchFamily="18" charset="0"/>
              </a:rPr>
              <a:t>What is the weight </a:t>
            </a:r>
            <a:r>
              <a:rPr lang="en-GB" altLang="en-US" sz="2800" dirty="0" smtClean="0">
                <a:solidFill>
                  <a:srgbClr val="92D050"/>
                </a:solidFill>
                <a:ea typeface="Calibri" pitchFamily="34" charset="0"/>
                <a:cs typeface="Times New Roman" pitchFamily="18" charset="0"/>
              </a:rPr>
              <a:t>of</a:t>
            </a:r>
            <a:endParaRPr lang="en-GB" altLang="en-US" sz="2800" dirty="0">
              <a:solidFill>
                <a:srgbClr val="000000"/>
              </a:solidFill>
              <a:ea typeface="Calibri" pitchFamily="34" charset="0"/>
              <a:cs typeface="Times New Roman" pitchFamily="18" charset="0"/>
            </a:endParaRPr>
          </a:p>
        </p:txBody>
      </p:sp>
      <p:sp>
        <p:nvSpPr>
          <p:cNvPr id="22544" name="Rectangle 16"/>
          <p:cNvSpPr>
            <a:spLocks noChangeArrowheads="1"/>
          </p:cNvSpPr>
          <p:nvPr/>
        </p:nvSpPr>
        <p:spPr bwMode="auto">
          <a:xfrm>
            <a:off x="2602036" y="3242940"/>
            <a:ext cx="218598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buClr>
                <a:schemeClr val="tx2"/>
              </a:buClr>
              <a:defRPr sz="3200">
                <a:solidFill>
                  <a:schemeClr val="tx1"/>
                </a:solidFill>
                <a:latin typeface="Arial" pitchFamily="34" charset="0"/>
              </a:defRPr>
            </a:lvl1pPr>
            <a:lvl2pPr marL="742950" indent="-285750" eaLnBrk="0" hangingPunct="0">
              <a:defRPr sz="2800">
                <a:solidFill>
                  <a:schemeClr val="tx1"/>
                </a:solidFill>
                <a:latin typeface="Arial" pitchFamily="34" charset="0"/>
              </a:defRPr>
            </a:lvl2pPr>
            <a:lvl3pPr marL="1143000" indent="-228600" eaLnBrk="0" hangingPunct="0">
              <a:buChar char="–"/>
              <a:defRPr sz="2400">
                <a:solidFill>
                  <a:schemeClr val="tx1"/>
                </a:solidFill>
                <a:latin typeface="Arial" pitchFamily="34" charset="0"/>
              </a:defRPr>
            </a:lvl3pPr>
            <a:lvl4pPr marL="1600200" indent="-228600" eaLnBrk="0" hangingPunct="0">
              <a:buClr>
                <a:schemeClr val="accent2"/>
              </a:buClr>
              <a:defRPr sz="1900">
                <a:solidFill>
                  <a:schemeClr val="tx1"/>
                </a:solidFill>
                <a:latin typeface="Arial" pitchFamily="34" charset="0"/>
              </a:defRPr>
            </a:lvl4pPr>
            <a:lvl5pPr marL="2057400" indent="-228600" eaLnBrk="0" hangingPunct="0">
              <a:buClr>
                <a:schemeClr val="tx2"/>
              </a:buClr>
              <a:defRPr sz="1900">
                <a:solidFill>
                  <a:schemeClr val="tx1"/>
                </a:solidFill>
                <a:latin typeface="Arial" pitchFamily="34" charset="0"/>
              </a:defRPr>
            </a:lvl5pPr>
            <a:lvl6pPr marL="25146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6pPr>
            <a:lvl7pPr marL="29718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7pPr>
            <a:lvl8pPr marL="34290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8pPr>
            <a:lvl9pPr marL="3886200" indent="-228600" eaLnBrk="0" fontAlgn="base" hangingPunct="0">
              <a:spcBef>
                <a:spcPct val="20000"/>
              </a:spcBef>
              <a:spcAft>
                <a:spcPct val="0"/>
              </a:spcAft>
              <a:buClr>
                <a:schemeClr val="tx2"/>
              </a:buClr>
              <a:buFont typeface="Arial" pitchFamily="34" charset="0"/>
              <a:buChar char="●"/>
              <a:defRPr sz="1900">
                <a:solidFill>
                  <a:schemeClr val="tx1"/>
                </a:solidFill>
                <a:latin typeface="Arial" pitchFamily="34" charset="0"/>
              </a:defRPr>
            </a:lvl9pPr>
          </a:lstStyle>
          <a:p>
            <a:pPr eaLnBrk="1" fontAlgn="base" hangingPunct="1">
              <a:lnSpc>
                <a:spcPct val="115000"/>
              </a:lnSpc>
              <a:spcBef>
                <a:spcPct val="20000"/>
              </a:spcBef>
              <a:spcAft>
                <a:spcPts val="1000"/>
              </a:spcAft>
              <a:buClr>
                <a:srgbClr val="00628C"/>
              </a:buClr>
              <a:buFont typeface="Arial" pitchFamily="34" charset="0"/>
              <a:buChar char="●"/>
            </a:pPr>
            <a:r>
              <a:rPr lang="en-GB" altLang="en-US" sz="2800" dirty="0">
                <a:solidFill>
                  <a:srgbClr val="C0504D"/>
                </a:solidFill>
                <a:ea typeface="Calibri" pitchFamily="34" charset="0"/>
                <a:cs typeface="Times New Roman" pitchFamily="18" charset="0"/>
              </a:rPr>
              <a:t>enlargement</a:t>
            </a:r>
          </a:p>
        </p:txBody>
      </p:sp>
    </p:spTree>
    <p:custDataLst>
      <p:tags r:id="rId1"/>
    </p:custDataLst>
    <p:extLst>
      <p:ext uri="{BB962C8B-B14F-4D97-AF65-F5344CB8AC3E}">
        <p14:creationId xmlns:p14="http://schemas.microsoft.com/office/powerpoint/2010/main" val="30570680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395536" y="288750"/>
            <a:ext cx="6480175" cy="1916114"/>
          </a:xfrm>
        </p:spPr>
        <p:txBody>
          <a:bodyPr/>
          <a:lstStyle/>
          <a:p>
            <a:r>
              <a:rPr lang="en-GB" altLang="en-US" sz="3200" dirty="0" smtClean="0"/>
              <a:t/>
            </a:r>
            <a:br>
              <a:rPr lang="en-GB" altLang="en-US" sz="3200" dirty="0" smtClean="0"/>
            </a:br>
            <a:r>
              <a:rPr lang="en-GB" altLang="en-US" sz="1800" i="1" dirty="0" smtClean="0"/>
              <a:t>Slide  1.3</a:t>
            </a:r>
            <a:r>
              <a:rPr lang="en-GB" altLang="en-US" sz="4800" dirty="0" smtClean="0"/>
              <a:t/>
            </a:r>
            <a:br>
              <a:rPr lang="en-GB" altLang="en-US" sz="4800" dirty="0" smtClean="0"/>
            </a:br>
            <a:r>
              <a:rPr lang="en-GB" altLang="en-US" dirty="0" smtClean="0"/>
              <a:t>What type of maths is involved?</a:t>
            </a:r>
            <a:r>
              <a:rPr lang="en-GB" altLang="en-US" sz="3200" dirty="0" smtClean="0"/>
              <a:t/>
            </a:r>
            <a:br>
              <a:rPr lang="en-GB" altLang="en-US" sz="3200" dirty="0" smtClean="0"/>
            </a:br>
            <a:endParaRPr lang="en-GB" altLang="en-US" sz="3200" dirty="0" smtClean="0"/>
          </a:p>
        </p:txBody>
      </p:sp>
      <p:sp>
        <p:nvSpPr>
          <p:cNvPr id="3" name="Content Placeholder 2"/>
          <p:cNvSpPr>
            <a:spLocks noGrp="1"/>
          </p:cNvSpPr>
          <p:nvPr>
            <p:ph idx="1"/>
          </p:nvPr>
        </p:nvSpPr>
        <p:spPr>
          <a:xfrm>
            <a:off x="762000" y="2259930"/>
            <a:ext cx="7921625" cy="3689350"/>
          </a:xfrm>
        </p:spPr>
        <p:txBody>
          <a:bodyPr>
            <a:normAutofit fontScale="25000" lnSpcReduction="20000"/>
          </a:bodyPr>
          <a:lstStyle/>
          <a:p>
            <a:pPr>
              <a:defRPr/>
            </a:pPr>
            <a:endParaRPr lang="en-GB" sz="5000" dirty="0" smtClean="0"/>
          </a:p>
          <a:p>
            <a:pPr marL="0" indent="0">
              <a:defRPr/>
            </a:pPr>
            <a:r>
              <a:rPr lang="en-GB" sz="11200" dirty="0">
                <a:solidFill>
                  <a:srgbClr val="00628C"/>
                </a:solidFill>
              </a:rPr>
              <a:t>Now have </a:t>
            </a:r>
            <a:r>
              <a:rPr lang="en-GB" sz="11200" dirty="0" smtClean="0">
                <a:solidFill>
                  <a:srgbClr val="00628C"/>
                </a:solidFill>
              </a:rPr>
              <a:t>a go </a:t>
            </a:r>
            <a:r>
              <a:rPr lang="en-GB" sz="11200" dirty="0">
                <a:solidFill>
                  <a:srgbClr val="00628C"/>
                </a:solidFill>
              </a:rPr>
              <a:t>at answering some questions on your own and discuss different approaches with your neighbour</a:t>
            </a:r>
            <a:r>
              <a:rPr lang="en-GB" sz="11200" dirty="0" smtClean="0">
                <a:solidFill>
                  <a:srgbClr val="00628C"/>
                </a:solidFill>
              </a:rPr>
              <a:t>.</a:t>
            </a:r>
          </a:p>
          <a:p>
            <a:pPr marL="0" indent="0">
              <a:defRPr/>
            </a:pPr>
            <a:endParaRPr lang="en-GB" sz="8800" dirty="0">
              <a:solidFill>
                <a:srgbClr val="00628C"/>
              </a:solidFill>
            </a:endParaRPr>
          </a:p>
          <a:p>
            <a:pPr lvl="1">
              <a:lnSpc>
                <a:spcPct val="170000"/>
              </a:lnSpc>
              <a:defRPr/>
            </a:pPr>
            <a:r>
              <a:rPr lang="en-GB" sz="9600" b="1" i="1" dirty="0">
                <a:solidFill>
                  <a:srgbClr val="00628C"/>
                </a:solidFill>
              </a:rPr>
              <a:t>Start with </a:t>
            </a:r>
            <a:r>
              <a:rPr lang="en-GB" sz="9600" b="1" i="1" dirty="0" smtClean="0">
                <a:solidFill>
                  <a:srgbClr val="00628C"/>
                </a:solidFill>
              </a:rPr>
              <a:t>Q8 </a:t>
            </a:r>
            <a:r>
              <a:rPr lang="en-GB" sz="9600" b="1" i="1" dirty="0">
                <a:solidFill>
                  <a:srgbClr val="00628C"/>
                </a:solidFill>
              </a:rPr>
              <a:t>then choose one or two others</a:t>
            </a:r>
          </a:p>
          <a:p>
            <a:pPr lvl="1">
              <a:lnSpc>
                <a:spcPct val="170000"/>
              </a:lnSpc>
              <a:defRPr/>
            </a:pPr>
            <a:r>
              <a:rPr lang="en-GB" sz="9600" b="1" i="1" dirty="0" smtClean="0">
                <a:solidFill>
                  <a:srgbClr val="00628C"/>
                </a:solidFill>
              </a:rPr>
              <a:t>What </a:t>
            </a:r>
            <a:r>
              <a:rPr lang="en-GB" sz="9600" b="1" i="1" dirty="0">
                <a:solidFill>
                  <a:srgbClr val="00628C"/>
                </a:solidFill>
              </a:rPr>
              <a:t>issues might there be?</a:t>
            </a:r>
          </a:p>
          <a:p>
            <a:pPr lvl="1">
              <a:lnSpc>
                <a:spcPct val="170000"/>
              </a:lnSpc>
              <a:defRPr/>
            </a:pPr>
            <a:r>
              <a:rPr lang="en-GB" sz="9600" b="1" i="1" dirty="0">
                <a:solidFill>
                  <a:srgbClr val="00628C"/>
                </a:solidFill>
              </a:rPr>
              <a:t>What type of maths is involved?</a:t>
            </a:r>
          </a:p>
          <a:p>
            <a:pPr>
              <a:defRPr/>
            </a:pPr>
            <a:endParaRPr lang="en-GB" dirty="0" smtClean="0">
              <a:solidFill>
                <a:srgbClr val="00628C"/>
              </a:solidFill>
            </a:endParaRPr>
          </a:p>
          <a:p>
            <a:pPr>
              <a:defRPr/>
            </a:pPr>
            <a:endParaRPr lang="en-GB" dirty="0" smtClean="0">
              <a:solidFill>
                <a:srgbClr val="00628C"/>
              </a:solidFill>
            </a:endParaRPr>
          </a:p>
          <a:p>
            <a:pPr>
              <a:defRPr/>
            </a:pPr>
            <a:endParaRPr lang="en-GB" dirty="0">
              <a:solidFill>
                <a:srgbClr val="00628C"/>
              </a:solidFill>
            </a:endParaRPr>
          </a:p>
          <a:p>
            <a:pPr>
              <a:defRPr/>
            </a:pPr>
            <a:endParaRPr lang="en-GB" dirty="0" smtClean="0">
              <a:solidFill>
                <a:srgbClr val="00628C"/>
              </a:solidFill>
            </a:endParaRPr>
          </a:p>
          <a:p>
            <a:pPr>
              <a:defRPr/>
            </a:pPr>
            <a:endParaRPr lang="en-GB" dirty="0">
              <a:solidFill>
                <a:srgbClr val="00628C"/>
              </a:solidFill>
            </a:endParaRPr>
          </a:p>
          <a:p>
            <a:pPr marL="0" indent="0">
              <a:defRPr/>
            </a:pPr>
            <a:endParaRPr lang="en-GB" dirty="0" smtClean="0"/>
          </a:p>
          <a:p>
            <a:pPr>
              <a:defRPr/>
            </a:pPr>
            <a:endParaRPr lang="en-GB" dirty="0"/>
          </a:p>
        </p:txBody>
      </p:sp>
    </p:spTree>
    <p:extLst>
      <p:ext uri="{BB962C8B-B14F-4D97-AF65-F5344CB8AC3E}">
        <p14:creationId xmlns:p14="http://schemas.microsoft.com/office/powerpoint/2010/main" val="38292069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179512" y="116632"/>
            <a:ext cx="6877050" cy="1008112"/>
          </a:xfrm>
        </p:spPr>
        <p:txBody>
          <a:bodyPr/>
          <a:lstStyle/>
          <a:p>
            <a:r>
              <a:rPr lang="en-GB" altLang="en-US" sz="1800" i="1" dirty="0" smtClean="0"/>
              <a:t>Slide  1.4 </a:t>
            </a:r>
            <a:br>
              <a:rPr lang="en-GB" altLang="en-US" sz="1800" i="1" dirty="0" smtClean="0"/>
            </a:br>
            <a:r>
              <a:rPr lang="en-GB" altLang="en-US" dirty="0" smtClean="0"/>
              <a:t>Looking at a question in depth</a:t>
            </a:r>
          </a:p>
        </p:txBody>
      </p:sp>
      <p:sp>
        <p:nvSpPr>
          <p:cNvPr id="24579" name="Content Placeholder 2"/>
          <p:cNvSpPr>
            <a:spLocks noGrp="1"/>
          </p:cNvSpPr>
          <p:nvPr>
            <p:ph idx="1"/>
          </p:nvPr>
        </p:nvSpPr>
        <p:spPr>
          <a:xfrm>
            <a:off x="755650" y="1268413"/>
            <a:ext cx="7921625" cy="4968875"/>
          </a:xfrm>
        </p:spPr>
        <p:txBody>
          <a:bodyPr/>
          <a:lstStyle/>
          <a:p>
            <a:r>
              <a:rPr lang="en-GB" altLang="en-US" sz="2800" b="1" dirty="0" smtClean="0">
                <a:solidFill>
                  <a:srgbClr val="002060"/>
                </a:solidFill>
                <a:latin typeface="Calibri" pitchFamily="34" charset="0"/>
                <a:ea typeface="Calibri" pitchFamily="34" charset="0"/>
                <a:cs typeface="Times New Roman" pitchFamily="18" charset="0"/>
              </a:rPr>
              <a:t>Q8 –</a:t>
            </a:r>
            <a:r>
              <a:rPr lang="en-GB" altLang="en-US" sz="2800" i="1" dirty="0" smtClean="0">
                <a:solidFill>
                  <a:srgbClr val="002060"/>
                </a:solidFill>
                <a:latin typeface="Calibri" pitchFamily="34" charset="0"/>
                <a:ea typeface="Calibri" pitchFamily="34" charset="0"/>
                <a:cs typeface="Times New Roman" pitchFamily="18" charset="0"/>
              </a:rPr>
              <a:t>two particular approaches</a:t>
            </a:r>
          </a:p>
          <a:p>
            <a:endParaRPr lang="en-GB" altLang="en-US" sz="1000" b="1" dirty="0" smtClean="0">
              <a:latin typeface="Calibri" pitchFamily="34" charset="0"/>
              <a:ea typeface="Calibri" pitchFamily="34" charset="0"/>
              <a:cs typeface="Times New Roman" pitchFamily="18" charset="0"/>
            </a:endParaRPr>
          </a:p>
          <a:p>
            <a:r>
              <a:rPr lang="en-GB" altLang="en-US" sz="2200" b="1" dirty="0" smtClean="0">
                <a:solidFill>
                  <a:srgbClr val="0070C0"/>
                </a:solidFill>
                <a:latin typeface="Calibri" pitchFamily="34" charset="0"/>
                <a:ea typeface="Calibri" pitchFamily="34" charset="0"/>
                <a:cs typeface="Times New Roman" pitchFamily="18" charset="0"/>
              </a:rPr>
              <a:t>3275 ÷ 100 = 32.75</a:t>
            </a:r>
            <a:r>
              <a:rPr lang="en-GB" altLang="en-US" sz="2200" b="1" dirty="0" smtClean="0">
                <a:latin typeface="Calibri" pitchFamily="34" charset="0"/>
                <a:ea typeface="Calibri" pitchFamily="34" charset="0"/>
                <a:cs typeface="Times New Roman" pitchFamily="18" charset="0"/>
              </a:rPr>
              <a:t>			</a:t>
            </a:r>
            <a:r>
              <a:rPr lang="en-GB" altLang="en-US" sz="2200" b="1" dirty="0" smtClean="0">
                <a:solidFill>
                  <a:srgbClr val="FF0000"/>
                </a:solidFill>
                <a:latin typeface="Calibri" pitchFamily="34" charset="0"/>
                <a:ea typeface="Calibri" pitchFamily="34" charset="0"/>
                <a:cs typeface="Times New Roman" pitchFamily="18" charset="0"/>
              </a:rPr>
              <a:t>17 ÷ 100 = 0.17</a:t>
            </a:r>
            <a:r>
              <a:rPr lang="en-GB" altLang="en-US" sz="2200" b="1" dirty="0" smtClean="0">
                <a:solidFill>
                  <a:srgbClr val="0070C0"/>
                </a:solidFill>
                <a:latin typeface="Calibri" pitchFamily="34" charset="0"/>
                <a:ea typeface="Calibri" pitchFamily="34" charset="0"/>
                <a:cs typeface="Times New Roman" pitchFamily="18" charset="0"/>
              </a:rPr>
              <a:t>	</a:t>
            </a:r>
          </a:p>
          <a:p>
            <a:endParaRPr lang="en-GB" altLang="en-US" sz="2200" b="1" dirty="0" smtClean="0">
              <a:solidFill>
                <a:srgbClr val="0070C0"/>
              </a:solidFill>
              <a:latin typeface="Calibri" pitchFamily="34" charset="0"/>
              <a:ea typeface="Calibri" pitchFamily="34" charset="0"/>
              <a:cs typeface="Times New Roman" pitchFamily="18" charset="0"/>
            </a:endParaRPr>
          </a:p>
          <a:p>
            <a:r>
              <a:rPr lang="en-GB" altLang="en-US" sz="2200" b="1" dirty="0" smtClean="0">
                <a:latin typeface="Calibri" pitchFamily="34" charset="0"/>
                <a:ea typeface="Calibri" pitchFamily="34" charset="0"/>
                <a:cs typeface="Times New Roman" pitchFamily="18" charset="0"/>
              </a:rPr>
              <a:t> </a:t>
            </a:r>
            <a:r>
              <a:rPr lang="en-GB" altLang="en-US" sz="2200" b="1" dirty="0" smtClean="0">
                <a:solidFill>
                  <a:srgbClr val="0070C0"/>
                </a:solidFill>
                <a:latin typeface="Calibri" pitchFamily="34" charset="0"/>
                <a:ea typeface="Calibri" pitchFamily="34" charset="0"/>
                <a:cs typeface="Times New Roman" pitchFamily="18" charset="0"/>
              </a:rPr>
              <a:t>32.75 x 17 = 556.75</a:t>
            </a:r>
            <a:r>
              <a:rPr lang="en-GB" altLang="en-US" sz="2200" b="1" dirty="0" smtClean="0">
                <a:solidFill>
                  <a:srgbClr val="FF0000"/>
                </a:solidFill>
                <a:latin typeface="Calibri" pitchFamily="34" charset="0"/>
                <a:ea typeface="Calibri" pitchFamily="34" charset="0"/>
                <a:cs typeface="Times New Roman" pitchFamily="18" charset="0"/>
              </a:rPr>
              <a:t>			0.17 x 3275 = 556.75</a:t>
            </a:r>
          </a:p>
          <a:p>
            <a:r>
              <a:rPr lang="en-GB" altLang="en-US" sz="2200" b="1" dirty="0" smtClean="0">
                <a:latin typeface="Calibri" pitchFamily="34" charset="0"/>
                <a:ea typeface="Calibri" pitchFamily="34" charset="0"/>
                <a:cs typeface="Times New Roman" pitchFamily="18" charset="0"/>
              </a:rPr>
              <a:t>			 </a:t>
            </a:r>
          </a:p>
          <a:p>
            <a:r>
              <a:rPr lang="en-GB" altLang="en-US" sz="2200" b="1" u="sng" dirty="0" smtClean="0">
                <a:solidFill>
                  <a:srgbClr val="0070C0"/>
                </a:solidFill>
                <a:latin typeface="Calibri" pitchFamily="34" charset="0"/>
                <a:ea typeface="Calibri" pitchFamily="34" charset="0"/>
                <a:cs typeface="Times New Roman" pitchFamily="18" charset="0"/>
              </a:rPr>
              <a:t>3275 /100 x 17 = 556.75</a:t>
            </a:r>
            <a:r>
              <a:rPr lang="en-GB" altLang="en-US" sz="2200" b="1" dirty="0" smtClean="0">
                <a:solidFill>
                  <a:srgbClr val="0070C0"/>
                </a:solidFill>
                <a:latin typeface="Calibri" pitchFamily="34" charset="0"/>
                <a:ea typeface="Calibri" pitchFamily="34" charset="0"/>
                <a:cs typeface="Times New Roman" pitchFamily="18" charset="0"/>
              </a:rPr>
              <a:t>	</a:t>
            </a:r>
            <a:r>
              <a:rPr lang="en-GB" altLang="en-US" sz="2200" b="1" dirty="0" smtClean="0">
                <a:latin typeface="Calibri" pitchFamily="34" charset="0"/>
                <a:ea typeface="Calibri" pitchFamily="34" charset="0"/>
                <a:cs typeface="Times New Roman" pitchFamily="18" charset="0"/>
              </a:rPr>
              <a:t>	</a:t>
            </a:r>
            <a:r>
              <a:rPr lang="en-GB" altLang="en-US" sz="2200" b="1" u="sng" dirty="0" smtClean="0">
                <a:solidFill>
                  <a:srgbClr val="FF0000"/>
                </a:solidFill>
                <a:latin typeface="Calibri" pitchFamily="34" charset="0"/>
                <a:ea typeface="Calibri" pitchFamily="34" charset="0"/>
                <a:cs typeface="Times New Roman" pitchFamily="18" charset="0"/>
              </a:rPr>
              <a:t>17/100 x 3275 = 556.75</a:t>
            </a:r>
          </a:p>
          <a:p>
            <a:endParaRPr lang="en-GB" altLang="en-US" sz="1050" dirty="0" smtClean="0">
              <a:ea typeface="Calibri" pitchFamily="34" charset="0"/>
              <a:cs typeface="Times New Roman" pitchFamily="18" charset="0"/>
            </a:endParaRPr>
          </a:p>
          <a:p>
            <a:endParaRPr lang="en-GB" altLang="en-US" sz="1050" dirty="0" smtClean="0">
              <a:ea typeface="Calibri" pitchFamily="34" charset="0"/>
              <a:cs typeface="Times New Roman" pitchFamily="18" charset="0"/>
            </a:endParaRPr>
          </a:p>
          <a:p>
            <a:pPr>
              <a:buFont typeface="Arial" pitchFamily="34" charset="0"/>
              <a:buChar char="•"/>
            </a:pPr>
            <a:r>
              <a:rPr lang="en-GB" altLang="en-US" sz="2100" b="1" i="1" dirty="0" smtClean="0">
                <a:solidFill>
                  <a:srgbClr val="00B050"/>
                </a:solidFill>
                <a:ea typeface="Calibri" pitchFamily="34" charset="0"/>
                <a:cs typeface="Times New Roman" pitchFamily="18" charset="0"/>
              </a:rPr>
              <a:t>How would you describe these two different approaches?</a:t>
            </a:r>
          </a:p>
          <a:p>
            <a:pPr>
              <a:buFont typeface="Arial" pitchFamily="34" charset="0"/>
              <a:buChar char="•"/>
            </a:pPr>
            <a:r>
              <a:rPr lang="en-GB" altLang="en-US" sz="2100" b="1" i="1" dirty="0" smtClean="0">
                <a:solidFill>
                  <a:srgbClr val="00B050"/>
                </a:solidFill>
                <a:ea typeface="Calibri" pitchFamily="34" charset="0"/>
                <a:cs typeface="Times New Roman" pitchFamily="18" charset="0"/>
              </a:rPr>
              <a:t>Why do they give the same  answer?</a:t>
            </a:r>
          </a:p>
          <a:p>
            <a:pPr>
              <a:buFont typeface="Arial" pitchFamily="34" charset="0"/>
              <a:buChar char="•"/>
            </a:pPr>
            <a:endParaRPr lang="en-GB" altLang="en-US" sz="900" b="1" i="1" dirty="0" smtClean="0">
              <a:ea typeface="Calibri" pitchFamily="34" charset="0"/>
              <a:cs typeface="Times New Roman" pitchFamily="18" charset="0"/>
            </a:endParaRPr>
          </a:p>
          <a:p>
            <a:pPr>
              <a:buFont typeface="Arial" pitchFamily="34" charset="0"/>
              <a:buChar char="•"/>
            </a:pPr>
            <a:r>
              <a:rPr lang="en-GB" altLang="en-US" sz="2100" b="1" i="1" dirty="0" smtClean="0">
                <a:solidFill>
                  <a:srgbClr val="002060"/>
                </a:solidFill>
                <a:ea typeface="Calibri" pitchFamily="34" charset="0"/>
                <a:cs typeface="Times New Roman" pitchFamily="18" charset="0"/>
              </a:rPr>
              <a:t>Does teaching different approaches confuse or improve understanding?</a:t>
            </a:r>
          </a:p>
          <a:p>
            <a:pPr>
              <a:buFont typeface="Arial" pitchFamily="34" charset="0"/>
              <a:buChar char="•"/>
            </a:pPr>
            <a:r>
              <a:rPr lang="en-GB" altLang="en-US" sz="2100" b="1" i="1" dirty="0" smtClean="0">
                <a:solidFill>
                  <a:srgbClr val="00B050"/>
                </a:solidFill>
                <a:ea typeface="Calibri" pitchFamily="34" charset="0"/>
                <a:cs typeface="Times New Roman" pitchFamily="18" charset="0"/>
              </a:rPr>
              <a:t>How do these approaches link with other questions?</a:t>
            </a:r>
          </a:p>
        </p:txBody>
      </p:sp>
      <p:cxnSp>
        <p:nvCxnSpPr>
          <p:cNvPr id="5" name="Straight Connector 4"/>
          <p:cNvCxnSpPr/>
          <p:nvPr/>
        </p:nvCxnSpPr>
        <p:spPr bwMode="auto">
          <a:xfrm>
            <a:off x="4356100" y="1924460"/>
            <a:ext cx="0" cy="1943100"/>
          </a:xfrm>
          <a:prstGeom prst="line">
            <a:avLst/>
          </a:prstGeom>
          <a:ln w="28575">
            <a:prstDash val="sysDash"/>
          </a:ln>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1899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57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57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579">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4579">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579">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579">
                                            <p:txEl>
                                              <p:pRg st="12" end="1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57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924" y="188913"/>
            <a:ext cx="8653463" cy="6408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3" name="Picture 2" descr="NCETM-logo-letterhead"/>
          <p:cNvPicPr>
            <a:picLocks noChangeAspect="1" noChangeArrowheads="1"/>
          </p:cNvPicPr>
          <p:nvPr/>
        </p:nvPicPr>
        <p:blipFill>
          <a:blip r:embed="rId4" cstate="print">
            <a:extLst>
              <a:ext uri="{28A0092B-C50C-407E-A947-70E740481C1C}">
                <a14:useLocalDpi xmlns:a14="http://schemas.microsoft.com/office/drawing/2010/main" val="0"/>
              </a:ext>
            </a:extLst>
          </a:blip>
          <a:srcRect b="46576"/>
          <a:stretch>
            <a:fillRect/>
          </a:stretch>
        </p:blipFill>
        <p:spPr bwMode="auto">
          <a:xfrm>
            <a:off x="7196138" y="-171400"/>
            <a:ext cx="1947862"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Arrow Connector 5"/>
          <p:cNvCxnSpPr/>
          <p:nvPr/>
        </p:nvCxnSpPr>
        <p:spPr bwMode="auto">
          <a:xfrm flipV="1">
            <a:off x="7642069" y="2996952"/>
            <a:ext cx="674347" cy="216024"/>
          </a:xfrm>
          <a:prstGeom prst="straightConnector1">
            <a:avLst/>
          </a:prstGeom>
          <a:noFill/>
          <a:ln w="9525"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flipH="1">
            <a:off x="3995936" y="4293096"/>
            <a:ext cx="584720" cy="432048"/>
          </a:xfrm>
          <a:prstGeom prst="straightConnector1">
            <a:avLst/>
          </a:prstGeom>
          <a:noFill/>
          <a:ln w="9525"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Arrow Connector 24"/>
          <p:cNvCxnSpPr/>
          <p:nvPr/>
        </p:nvCxnSpPr>
        <p:spPr bwMode="auto">
          <a:xfrm flipV="1">
            <a:off x="6228184" y="1886399"/>
            <a:ext cx="864096" cy="288032"/>
          </a:xfrm>
          <a:prstGeom prst="straightConnector1">
            <a:avLst/>
          </a:prstGeom>
          <a:noFill/>
          <a:ln w="9525"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p:nvPr/>
        </p:nvCxnSpPr>
        <p:spPr bwMode="auto">
          <a:xfrm flipH="1" flipV="1">
            <a:off x="4067944" y="2852936"/>
            <a:ext cx="512712" cy="648072"/>
          </a:xfrm>
          <a:prstGeom prst="straightConnector1">
            <a:avLst/>
          </a:prstGeom>
          <a:noFill/>
          <a:ln w="9525" cap="flat" cmpd="sng" algn="ctr">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601" name="Rectangle 25600"/>
          <p:cNvSpPr/>
          <p:nvPr/>
        </p:nvSpPr>
        <p:spPr>
          <a:xfrm>
            <a:off x="253924" y="488434"/>
            <a:ext cx="1120820" cy="369332"/>
          </a:xfrm>
          <a:prstGeom prst="rect">
            <a:avLst/>
          </a:prstGeom>
        </p:spPr>
        <p:txBody>
          <a:bodyPr wrap="none">
            <a:spAutoFit/>
          </a:bodyPr>
          <a:lstStyle/>
          <a:p>
            <a:r>
              <a:rPr lang="en-GB" altLang="en-US" b="1" i="1" dirty="0">
                <a:solidFill>
                  <a:srgbClr val="0070C0"/>
                </a:solidFill>
              </a:rPr>
              <a:t>Slide </a:t>
            </a:r>
            <a:r>
              <a:rPr lang="en-GB" altLang="en-US" b="1" i="1" dirty="0" smtClean="0">
                <a:solidFill>
                  <a:srgbClr val="0070C0"/>
                </a:solidFill>
              </a:rPr>
              <a:t>1.5</a:t>
            </a:r>
            <a:endParaRPr lang="en-GB" b="1" dirty="0">
              <a:solidFill>
                <a:srgbClr val="0070C0"/>
              </a:solidFill>
            </a:endParaRPr>
          </a:p>
        </p:txBody>
      </p:sp>
    </p:spTree>
    <p:custDataLst>
      <p:tags r:id="rId1"/>
    </p:custDataLst>
    <p:extLst>
      <p:ext uri="{BB962C8B-B14F-4D97-AF65-F5344CB8AC3E}">
        <p14:creationId xmlns:p14="http://schemas.microsoft.com/office/powerpoint/2010/main" val="207886220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3.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4.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3882</TotalTime>
  <Words>2246</Words>
  <Application>Microsoft Office PowerPoint</Application>
  <PresentationFormat>On-screen Show (4:3)</PresentationFormat>
  <Paragraphs>676</Paragraphs>
  <Slides>53</Slides>
  <Notes>17</Notes>
  <HiddenSlides>0</HiddenSlides>
  <MMClips>0</MMClips>
  <ScaleCrop>false</ScaleCrop>
  <HeadingPairs>
    <vt:vector size="4" baseType="variant">
      <vt:variant>
        <vt:lpstr>Theme</vt:lpstr>
      </vt:variant>
      <vt:variant>
        <vt:i4>3</vt:i4>
      </vt:variant>
      <vt:variant>
        <vt:lpstr>Slide Titles</vt:lpstr>
      </vt:variant>
      <vt:variant>
        <vt:i4>53</vt:i4>
      </vt:variant>
    </vt:vector>
  </HeadingPairs>
  <TitlesOfParts>
    <vt:vector size="56" baseType="lpstr">
      <vt:lpstr>nctem1</vt:lpstr>
      <vt:lpstr>1_Office Theme</vt:lpstr>
      <vt:lpstr>1_nctem1</vt:lpstr>
      <vt:lpstr>KS3 Multiplicative Reasoning project</vt:lpstr>
      <vt:lpstr>Slide 0.1 Welcome and setting the scene</vt:lpstr>
      <vt:lpstr>Slide 0.2    Day 1 Agenda</vt:lpstr>
      <vt:lpstr>     Session 1  Slide  1.0 </vt:lpstr>
      <vt:lpstr> Slide  1.1 Looking at some GCSE exam questions   What’s it like for pupils? </vt:lpstr>
      <vt:lpstr>PowerPoint Presentation</vt:lpstr>
      <vt:lpstr> Slide  1.3 What type of maths is involved? </vt:lpstr>
      <vt:lpstr>Slide  1.4  Looking at a question in depth</vt:lpstr>
      <vt:lpstr>PowerPoint Presentation</vt:lpstr>
      <vt:lpstr>Slide  1.6 How is this maths developed  over the school curriculum?</vt:lpstr>
      <vt:lpstr>Slide  1.7      Models for multiplication</vt:lpstr>
      <vt:lpstr>Slide  1.8  Models for multiplication</vt:lpstr>
      <vt:lpstr>Slide  1.9 Repeated addition or scaling?</vt:lpstr>
      <vt:lpstr>PowerPoint Presentation</vt:lpstr>
      <vt:lpstr>Slide  1.11 Examples of multiplication or division contexts  from KS1 tests</vt:lpstr>
      <vt:lpstr>Slide  1.12 Task sheet</vt:lpstr>
      <vt:lpstr>Coloured rods</vt:lpstr>
      <vt:lpstr>PowerPoint Presentation</vt:lpstr>
      <vt:lpstr>1 for you; 1 for me</vt:lpstr>
      <vt:lpstr>1 for you; 1 for me</vt:lpstr>
      <vt:lpstr>Putting in context and posing questions</vt:lpstr>
      <vt:lpstr>Putting in context and posing questions</vt:lpstr>
      <vt:lpstr>Models and images to support multiplicative reasoning</vt:lpstr>
      <vt:lpstr>PowerPoint Presentation</vt:lpstr>
      <vt:lpstr>PowerPoint Presentation</vt:lpstr>
      <vt:lpstr>What is the progression in the new curriculum?</vt:lpstr>
      <vt:lpstr>PowerPoint Presentation</vt:lpstr>
      <vt:lpstr>Questions for Calculations Using flour scenario identify questions for these calculation</vt:lpstr>
      <vt:lpstr>Session 2</vt:lpstr>
      <vt:lpstr>Project structure</vt:lpstr>
      <vt:lpstr>TIME team workshops</vt:lpstr>
      <vt:lpstr>PowerPoint Presentation</vt:lpstr>
      <vt:lpstr>PowerPoint Presentation</vt:lpstr>
      <vt:lpstr>Focus on conceptual understanding</vt:lpstr>
      <vt:lpstr>Session 3 Exploring the NCETM website</vt:lpstr>
      <vt:lpstr>Session 4</vt:lpstr>
      <vt:lpstr> Pupil Errors</vt:lpstr>
      <vt:lpstr>CSMS questions</vt:lpstr>
      <vt:lpstr>Replies to P20</vt:lpstr>
      <vt:lpstr>Replies to P19 &amp; C19</vt:lpstr>
      <vt:lpstr>Correct replies to 8</vt:lpstr>
      <vt:lpstr>TIMSS questions</vt:lpstr>
      <vt:lpstr>PowerPoint Presentation</vt:lpstr>
      <vt:lpstr>Session 5</vt:lpstr>
      <vt:lpstr>Identifying misconceptions</vt:lpstr>
      <vt:lpstr>Uncovering the mathematical thinking of your pupils</vt:lpstr>
      <vt:lpstr>MR Question 1</vt:lpstr>
      <vt:lpstr>MR Question 2</vt:lpstr>
      <vt:lpstr>MR Question 3</vt:lpstr>
      <vt:lpstr>MR Question 4</vt:lpstr>
      <vt:lpstr>Other questions</vt:lpstr>
      <vt:lpstr>Overnight thinking:</vt:lpstr>
      <vt:lpstr>PowerPoint Presentation</vt:lpstr>
    </vt:vector>
  </TitlesOfParts>
  <Company>Tribal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KS3 Multiplicative reasoning project</dc:title>
  <dc:creator>Rob Tait</dc:creator>
  <cp:lastModifiedBy>Jane Imrie</cp:lastModifiedBy>
  <cp:revision>85</cp:revision>
  <cp:lastPrinted>2013-09-29T13:50:11Z</cp:lastPrinted>
  <dcterms:created xsi:type="dcterms:W3CDTF">2013-09-29T13:48:18Z</dcterms:created>
  <dcterms:modified xsi:type="dcterms:W3CDTF">2016-03-30T20:49:50Z</dcterms:modified>
</cp:coreProperties>
</file>