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Override2.xml" ContentType="application/vnd.openxmlformats-officedocument.themeOverrid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1"/>
    <p:sldMasterId id="2147483672" r:id="rId2"/>
  </p:sldMasterIdLst>
  <p:notesMasterIdLst>
    <p:notesMasterId r:id="rId26"/>
  </p:notesMasterIdLst>
  <p:handoutMasterIdLst>
    <p:handoutMasterId r:id="rId27"/>
  </p:handoutMasterIdLst>
  <p:sldIdLst>
    <p:sldId id="257" r:id="rId3"/>
    <p:sldId id="286" r:id="rId4"/>
    <p:sldId id="295" r:id="rId5"/>
    <p:sldId id="300" r:id="rId6"/>
    <p:sldId id="288" r:id="rId7"/>
    <p:sldId id="264" r:id="rId8"/>
    <p:sldId id="285" r:id="rId9"/>
    <p:sldId id="296" r:id="rId10"/>
    <p:sldId id="299" r:id="rId11"/>
    <p:sldId id="298" r:id="rId12"/>
    <p:sldId id="275" r:id="rId13"/>
    <p:sldId id="276" r:id="rId14"/>
    <p:sldId id="277" r:id="rId15"/>
    <p:sldId id="265" r:id="rId16"/>
    <p:sldId id="272" r:id="rId17"/>
    <p:sldId id="297" r:id="rId18"/>
    <p:sldId id="271" r:id="rId19"/>
    <p:sldId id="273" r:id="rId20"/>
    <p:sldId id="266" r:id="rId21"/>
    <p:sldId id="268" r:id="rId22"/>
    <p:sldId id="269" r:id="rId23"/>
    <p:sldId id="270" r:id="rId24"/>
    <p:sldId id="274" r:id="rId25"/>
  </p:sldIdLst>
  <p:sldSz cx="9144000" cy="6858000" type="screen4x3"/>
  <p:notesSz cx="6858000" cy="99456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ohn Westwell" initials="JW"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34" autoAdjust="0"/>
    <p:restoredTop sz="96980" autoAdjust="0"/>
  </p:normalViewPr>
  <p:slideViewPr>
    <p:cSldViewPr>
      <p:cViewPr varScale="1">
        <p:scale>
          <a:sx n="49" d="100"/>
          <a:sy n="49" d="100"/>
        </p:scale>
        <p:origin x="-1214" y="-67"/>
      </p:cViewPr>
      <p:guideLst>
        <p:guide orient="horz" pos="2160"/>
        <p:guide pos="2880"/>
      </p:guideLst>
    </p:cSldViewPr>
  </p:slideViewPr>
  <p:notesTextViewPr>
    <p:cViewPr>
      <p:scale>
        <a:sx n="1" d="1"/>
        <a:sy n="1" d="1"/>
      </p:scale>
      <p:origin x="0" y="0"/>
    </p:cViewPr>
  </p:notesTextViewPr>
  <p:sorterViewPr>
    <p:cViewPr>
      <p:scale>
        <a:sx n="100" d="100"/>
        <a:sy n="100" d="100"/>
      </p:scale>
      <p:origin x="0" y="14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commentAuthors" Target="commentAuthor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3-10-07T18:14:07.781" idx="2">
    <p:pos x="10" y="10"/>
    <p:text>activites rather than outcomes</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72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97284"/>
          </a:xfrm>
          <a:prstGeom prst="rect">
            <a:avLst/>
          </a:prstGeom>
        </p:spPr>
        <p:txBody>
          <a:bodyPr vert="horz" lIns="91440" tIns="45720" rIns="91440" bIns="45720" rtlCol="0"/>
          <a:lstStyle>
            <a:lvl1pPr algn="r">
              <a:defRPr sz="1200"/>
            </a:lvl1pPr>
          </a:lstStyle>
          <a:p>
            <a:fld id="{803DA5CE-B0EA-4E1B-984E-18409BBED0D6}" type="datetimeFigureOut">
              <a:rPr lang="en-GB" smtClean="0"/>
              <a:t>30/03/2016</a:t>
            </a:fld>
            <a:endParaRPr lang="en-GB"/>
          </a:p>
        </p:txBody>
      </p:sp>
      <p:sp>
        <p:nvSpPr>
          <p:cNvPr id="4" name="Footer Placeholder 3"/>
          <p:cNvSpPr>
            <a:spLocks noGrp="1"/>
          </p:cNvSpPr>
          <p:nvPr>
            <p:ph type="ftr" sz="quarter" idx="2"/>
          </p:nvPr>
        </p:nvSpPr>
        <p:spPr>
          <a:xfrm>
            <a:off x="0" y="9446678"/>
            <a:ext cx="2971800" cy="4972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9446678"/>
            <a:ext cx="2971800" cy="497284"/>
          </a:xfrm>
          <a:prstGeom prst="rect">
            <a:avLst/>
          </a:prstGeom>
        </p:spPr>
        <p:txBody>
          <a:bodyPr vert="horz" lIns="91440" tIns="45720" rIns="91440" bIns="45720" rtlCol="0" anchor="b"/>
          <a:lstStyle>
            <a:lvl1pPr algn="r">
              <a:defRPr sz="1200"/>
            </a:lvl1pPr>
          </a:lstStyle>
          <a:p>
            <a:fld id="{8665AC4F-1EF4-479C-8AE8-75EC341AE3F4}" type="slidenum">
              <a:rPr lang="en-GB" smtClean="0"/>
              <a:t>‹#›</a:t>
            </a:fld>
            <a:endParaRPr lang="en-GB"/>
          </a:p>
        </p:txBody>
      </p:sp>
    </p:spTree>
    <p:extLst>
      <p:ext uri="{BB962C8B-B14F-4D97-AF65-F5344CB8AC3E}">
        <p14:creationId xmlns:p14="http://schemas.microsoft.com/office/powerpoint/2010/main" val="16508136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72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97284"/>
          </a:xfrm>
          <a:prstGeom prst="rect">
            <a:avLst/>
          </a:prstGeom>
        </p:spPr>
        <p:txBody>
          <a:bodyPr vert="horz" lIns="91440" tIns="45720" rIns="91440" bIns="45720" rtlCol="0"/>
          <a:lstStyle>
            <a:lvl1pPr algn="r">
              <a:defRPr sz="1200"/>
            </a:lvl1pPr>
          </a:lstStyle>
          <a:p>
            <a:fld id="{7AF187E1-AF29-43FE-B0D0-8DE9D2A1B5B8}" type="datetimeFigureOut">
              <a:rPr lang="en-GB" smtClean="0"/>
              <a:t>30/03/2016</a:t>
            </a:fld>
            <a:endParaRPr lang="en-GB"/>
          </a:p>
        </p:txBody>
      </p:sp>
      <p:sp>
        <p:nvSpPr>
          <p:cNvPr id="4" name="Slide Image Placeholder 3"/>
          <p:cNvSpPr>
            <a:spLocks noGrp="1" noRot="1" noChangeAspect="1"/>
          </p:cNvSpPr>
          <p:nvPr>
            <p:ph type="sldImg" idx="2"/>
          </p:nvPr>
        </p:nvSpPr>
        <p:spPr>
          <a:xfrm>
            <a:off x="942975" y="746125"/>
            <a:ext cx="4972050" cy="3729038"/>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724202"/>
            <a:ext cx="5486400" cy="447556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446678"/>
            <a:ext cx="2971800" cy="497284"/>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9446678"/>
            <a:ext cx="2971800" cy="497284"/>
          </a:xfrm>
          <a:prstGeom prst="rect">
            <a:avLst/>
          </a:prstGeom>
        </p:spPr>
        <p:txBody>
          <a:bodyPr vert="horz" lIns="91440" tIns="45720" rIns="91440" bIns="45720" rtlCol="0" anchor="b"/>
          <a:lstStyle>
            <a:lvl1pPr algn="r">
              <a:defRPr sz="1200"/>
            </a:lvl1pPr>
          </a:lstStyle>
          <a:p>
            <a:fld id="{36FE8EBB-9034-433A-B29C-AF213E299B2E}" type="slidenum">
              <a:rPr lang="en-GB" smtClean="0"/>
              <a:t>‹#›</a:t>
            </a:fld>
            <a:endParaRPr lang="en-GB"/>
          </a:p>
        </p:txBody>
      </p:sp>
    </p:spTree>
    <p:extLst>
      <p:ext uri="{BB962C8B-B14F-4D97-AF65-F5344CB8AC3E}">
        <p14:creationId xmlns:p14="http://schemas.microsoft.com/office/powerpoint/2010/main" val="12794823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860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20000"/>
              </a:spcBef>
            </a:pPr>
            <a:fld id="{3A0F1F54-348D-4AA0-8DC5-C5D5E247BC18}" type="slidenum">
              <a:rPr lang="en-GB" altLang="en-US">
                <a:solidFill>
                  <a:prstClr val="black"/>
                </a:solidFill>
                <a:latin typeface="Arial" pitchFamily="34" charset="0"/>
              </a:rPr>
              <a:pPr eaLnBrk="1" hangingPunct="1">
                <a:spcBef>
                  <a:spcPct val="20000"/>
                </a:spcBef>
              </a:pPr>
              <a:t>1</a:t>
            </a:fld>
            <a:endParaRPr lang="en-GB" altLang="en-US">
              <a:solidFill>
                <a:prstClr val="black"/>
              </a:solidFill>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hemeOverride" Target="../theme/themeOverride1.xml"/><Relationship Id="rId5" Type="http://schemas.openxmlformats.org/officeDocument/2006/relationships/image" Target="../media/image1.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2.xml"/><Relationship Id="rId1" Type="http://schemas.openxmlformats.org/officeDocument/2006/relationships/themeOverride" Target="../theme/themeOverride2.xml"/><Relationship Id="rId5" Type="http://schemas.openxmlformats.org/officeDocument/2006/relationships/image" Target="../media/image4.jpeg"/><Relationship Id="rId4"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38" y="-14288"/>
            <a:ext cx="9144000"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767013" y="6149975"/>
            <a:ext cx="6297612" cy="59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6"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51500" y="4006850"/>
            <a:ext cx="3222625" cy="165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466725" y="341313"/>
            <a:ext cx="7239000" cy="758825"/>
          </a:xfrm>
          <a:extLst/>
        </p:spPr>
        <p:txBody>
          <a:bodyPr/>
          <a:lstStyle>
            <a:lvl1pPr>
              <a:defRPr>
                <a:solidFill>
                  <a:schemeClr val="bg1"/>
                </a:solidFill>
              </a:defRPr>
            </a:lvl1pPr>
          </a:lstStyle>
          <a:p>
            <a:pPr lvl="0"/>
            <a:r>
              <a:rPr lang="en-GB" noProof="0" smtClean="0"/>
              <a:t>Click to edit Master title style</a:t>
            </a:r>
          </a:p>
        </p:txBody>
      </p:sp>
      <p:sp>
        <p:nvSpPr>
          <p:cNvPr id="44037" name="Rectangle 5"/>
          <p:cNvSpPr>
            <a:spLocks noGrp="1" noChangeArrowheads="1"/>
          </p:cNvSpPr>
          <p:nvPr>
            <p:ph type="subTitle" idx="1"/>
          </p:nvPr>
        </p:nvSpPr>
        <p:spPr>
          <a:xfrm>
            <a:off x="466725" y="1255713"/>
            <a:ext cx="7239000" cy="1600200"/>
          </a:xfrm>
        </p:spPr>
        <p:txBody>
          <a:bodyPr/>
          <a:lstStyle>
            <a:lvl1pPr marL="0" indent="0">
              <a:defRPr sz="3500">
                <a:solidFill>
                  <a:schemeClr val="bg1"/>
                </a:solidFill>
              </a:defRPr>
            </a:lvl1pPr>
          </a:lstStyle>
          <a:p>
            <a:pPr lvl="0"/>
            <a:r>
              <a:rPr lang="en-GB" noProof="0" smtClean="0"/>
              <a:t>Click to edit Master subtitle style</a:t>
            </a:r>
          </a:p>
        </p:txBody>
      </p:sp>
      <p:sp>
        <p:nvSpPr>
          <p:cNvPr id="7" name="Rectangle 6"/>
          <p:cNvSpPr>
            <a:spLocks noGrp="1" noChangeArrowheads="1"/>
          </p:cNvSpPr>
          <p:nvPr>
            <p:ph type="dt" sz="half" idx="10"/>
          </p:nvPr>
        </p:nvSpPr>
        <p:spPr/>
        <p:txBody>
          <a:bodyPr/>
          <a:lstStyle>
            <a:lvl1pPr>
              <a:defRPr>
                <a:solidFill>
                  <a:schemeClr val="accent2"/>
                </a:solidFill>
              </a:defRPr>
            </a:lvl1pPr>
          </a:lstStyle>
          <a:p>
            <a:pPr>
              <a:defRPr/>
            </a:pPr>
            <a:endParaRPr lang="en-GB">
              <a:solidFill>
                <a:srgbClr val="99CCCC"/>
              </a:solidFill>
            </a:endParaRPr>
          </a:p>
        </p:txBody>
      </p:sp>
      <p:sp>
        <p:nvSpPr>
          <p:cNvPr id="8" name="Rectangle 7"/>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a:defRPr/>
            </a:pPr>
            <a:endParaRPr lang="en-GB">
              <a:solidFill>
                <a:srgbClr val="99CCCC"/>
              </a:solidFill>
            </a:endParaRPr>
          </a:p>
        </p:txBody>
      </p:sp>
    </p:spTree>
    <p:extLst>
      <p:ext uri="{BB962C8B-B14F-4D97-AF65-F5344CB8AC3E}">
        <p14:creationId xmlns:p14="http://schemas.microsoft.com/office/powerpoint/2010/main" val="2825181417"/>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8"/>
          <p:cNvSpPr>
            <a:spLocks noGrp="1" noChangeArrowheads="1"/>
          </p:cNvSpPr>
          <p:nvPr>
            <p:ph type="sldNum" sz="quarter" idx="12"/>
          </p:nvPr>
        </p:nvSpPr>
        <p:spPr>
          <a:ln/>
        </p:spPr>
        <p:txBody>
          <a:bodyPr/>
          <a:lstStyle>
            <a:lvl1pPr>
              <a:defRPr/>
            </a:lvl1pPr>
          </a:lstStyle>
          <a:p>
            <a:pPr>
              <a:defRPr/>
            </a:pPr>
            <a:fld id="{5B71E62F-1F5E-44B9-97CE-A97DD37C4114}"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0578181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5600" y="301625"/>
            <a:ext cx="1981200" cy="564038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762000" y="301625"/>
            <a:ext cx="5791200" cy="56403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8"/>
          <p:cNvSpPr>
            <a:spLocks noGrp="1" noChangeArrowheads="1"/>
          </p:cNvSpPr>
          <p:nvPr>
            <p:ph type="sldNum" sz="quarter" idx="12"/>
          </p:nvPr>
        </p:nvSpPr>
        <p:spPr>
          <a:ln/>
        </p:spPr>
        <p:txBody>
          <a:bodyPr/>
          <a:lstStyle>
            <a:lvl1pPr>
              <a:defRPr/>
            </a:lvl1pPr>
          </a:lstStyle>
          <a:p>
            <a:pPr>
              <a:defRPr/>
            </a:pPr>
            <a:fld id="{BE99DBA7-E7F4-4A42-A524-3C5E293A97AA}"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37224933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38" y="-14288"/>
            <a:ext cx="9144000"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51500" y="4006850"/>
            <a:ext cx="3222625" cy="165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466725" y="341313"/>
            <a:ext cx="7239000" cy="758825"/>
          </a:xfrm>
          <a:extLst/>
        </p:spPr>
        <p:txBody>
          <a:bodyPr/>
          <a:lstStyle>
            <a:lvl1pPr>
              <a:defRPr>
                <a:solidFill>
                  <a:schemeClr val="bg1"/>
                </a:solidFill>
              </a:defRPr>
            </a:lvl1pPr>
          </a:lstStyle>
          <a:p>
            <a:pPr lvl="0"/>
            <a:r>
              <a:rPr lang="en-GB" noProof="0" smtClean="0"/>
              <a:t>Click to edit Master title style</a:t>
            </a:r>
          </a:p>
        </p:txBody>
      </p:sp>
      <p:sp>
        <p:nvSpPr>
          <p:cNvPr id="44037" name="Rectangle 5"/>
          <p:cNvSpPr>
            <a:spLocks noGrp="1" noChangeArrowheads="1"/>
          </p:cNvSpPr>
          <p:nvPr>
            <p:ph type="subTitle" idx="1"/>
          </p:nvPr>
        </p:nvSpPr>
        <p:spPr>
          <a:xfrm>
            <a:off x="466725" y="1255713"/>
            <a:ext cx="7239000" cy="1600200"/>
          </a:xfrm>
        </p:spPr>
        <p:txBody>
          <a:bodyPr/>
          <a:lstStyle>
            <a:lvl1pPr marL="0" indent="0">
              <a:defRPr sz="3500">
                <a:solidFill>
                  <a:schemeClr val="bg1"/>
                </a:solidFill>
              </a:defRPr>
            </a:lvl1pPr>
          </a:lstStyle>
          <a:p>
            <a:pPr lvl="0"/>
            <a:r>
              <a:rPr lang="en-GB" noProof="0" smtClean="0"/>
              <a:t>Click to edit Master subtitle style</a:t>
            </a:r>
          </a:p>
        </p:txBody>
      </p:sp>
      <p:sp>
        <p:nvSpPr>
          <p:cNvPr id="7" name="Rectangle 6"/>
          <p:cNvSpPr>
            <a:spLocks noGrp="1" noChangeArrowheads="1"/>
          </p:cNvSpPr>
          <p:nvPr>
            <p:ph type="dt" sz="half" idx="10"/>
          </p:nvPr>
        </p:nvSpPr>
        <p:spPr/>
        <p:txBody>
          <a:bodyPr/>
          <a:lstStyle>
            <a:lvl1pPr>
              <a:defRPr>
                <a:solidFill>
                  <a:schemeClr val="accent2"/>
                </a:solidFill>
              </a:defRPr>
            </a:lvl1pPr>
          </a:lstStyle>
          <a:p>
            <a:pPr>
              <a:defRPr/>
            </a:pPr>
            <a:endParaRPr lang="en-GB">
              <a:solidFill>
                <a:srgbClr val="99CCCC"/>
              </a:solidFill>
            </a:endParaRPr>
          </a:p>
        </p:txBody>
      </p:sp>
      <p:sp>
        <p:nvSpPr>
          <p:cNvPr id="8" name="Rectangle 7"/>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a:defRPr/>
            </a:pPr>
            <a:endParaRPr lang="en-GB" dirty="0">
              <a:solidFill>
                <a:srgbClr val="99CCCC"/>
              </a:solidFill>
            </a:endParaRPr>
          </a:p>
        </p:txBody>
      </p:sp>
      <p:pic>
        <p:nvPicPr>
          <p:cNvPr id="9" name="Picture 2" descr="Block of logos with new IOE logo"/>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3236913" y="6140450"/>
            <a:ext cx="5799137" cy="58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78927204"/>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8"/>
          <p:cNvSpPr>
            <a:spLocks noGrp="1" noChangeArrowheads="1"/>
          </p:cNvSpPr>
          <p:nvPr>
            <p:ph type="sldNum" sz="quarter" idx="12"/>
          </p:nvPr>
        </p:nvSpPr>
        <p:spPr>
          <a:ln/>
        </p:spPr>
        <p:txBody>
          <a:bodyPr/>
          <a:lstStyle>
            <a:lvl1pPr>
              <a:defRPr/>
            </a:lvl1pPr>
          </a:lstStyle>
          <a:p>
            <a:pPr>
              <a:defRPr/>
            </a:pPr>
            <a:fld id="{89EA70A2-DB71-4C04-8C5D-843965837FD4}"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39412292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8"/>
          <p:cNvSpPr>
            <a:spLocks noGrp="1" noChangeArrowheads="1"/>
          </p:cNvSpPr>
          <p:nvPr>
            <p:ph type="sldNum" sz="quarter" idx="12"/>
          </p:nvPr>
        </p:nvSpPr>
        <p:spPr>
          <a:ln/>
        </p:spPr>
        <p:txBody>
          <a:bodyPr/>
          <a:lstStyle>
            <a:lvl1pPr>
              <a:defRPr/>
            </a:lvl1pPr>
          </a:lstStyle>
          <a:p>
            <a:pPr>
              <a:defRPr/>
            </a:pPr>
            <a:fld id="{05390372-F042-4B5D-9F06-2892711E1AF1}"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29527238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762000" y="1827213"/>
            <a:ext cx="3884613"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99013" y="1827213"/>
            <a:ext cx="3884612"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8"/>
          <p:cNvSpPr>
            <a:spLocks noGrp="1" noChangeArrowheads="1"/>
          </p:cNvSpPr>
          <p:nvPr>
            <p:ph type="sldNum" sz="quarter" idx="12"/>
          </p:nvPr>
        </p:nvSpPr>
        <p:spPr>
          <a:ln/>
        </p:spPr>
        <p:txBody>
          <a:bodyPr/>
          <a:lstStyle>
            <a:lvl1pPr>
              <a:defRPr/>
            </a:lvl1pPr>
          </a:lstStyle>
          <a:p>
            <a:pPr>
              <a:defRPr/>
            </a:pPr>
            <a:fld id="{7ECF4355-30F7-4EA2-99A1-79B3199F9955}"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3578825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8"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9" name="Rectangle 8"/>
          <p:cNvSpPr>
            <a:spLocks noGrp="1" noChangeArrowheads="1"/>
          </p:cNvSpPr>
          <p:nvPr>
            <p:ph type="sldNum" sz="quarter" idx="12"/>
          </p:nvPr>
        </p:nvSpPr>
        <p:spPr>
          <a:ln/>
        </p:spPr>
        <p:txBody>
          <a:bodyPr/>
          <a:lstStyle>
            <a:lvl1pPr>
              <a:defRPr/>
            </a:lvl1pPr>
          </a:lstStyle>
          <a:p>
            <a:pPr>
              <a:defRPr/>
            </a:pPr>
            <a:fld id="{9590849E-2BC6-4D72-84E9-ABB90F856568}"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2540769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4"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5" name="Rectangle 8"/>
          <p:cNvSpPr>
            <a:spLocks noGrp="1" noChangeArrowheads="1"/>
          </p:cNvSpPr>
          <p:nvPr>
            <p:ph type="sldNum" sz="quarter" idx="12"/>
          </p:nvPr>
        </p:nvSpPr>
        <p:spPr>
          <a:ln/>
        </p:spPr>
        <p:txBody>
          <a:bodyPr/>
          <a:lstStyle>
            <a:lvl1pPr>
              <a:defRPr/>
            </a:lvl1pPr>
          </a:lstStyle>
          <a:p>
            <a:pPr>
              <a:defRPr/>
            </a:pPr>
            <a:fld id="{98351CF4-D2F5-4A87-B234-E6ECF3C4E259}"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4113902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3"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4" name="Rectangle 8"/>
          <p:cNvSpPr>
            <a:spLocks noGrp="1" noChangeArrowheads="1"/>
          </p:cNvSpPr>
          <p:nvPr>
            <p:ph type="sldNum" sz="quarter" idx="12"/>
          </p:nvPr>
        </p:nvSpPr>
        <p:spPr>
          <a:ln/>
        </p:spPr>
        <p:txBody>
          <a:bodyPr/>
          <a:lstStyle>
            <a:lvl1pPr>
              <a:defRPr/>
            </a:lvl1pPr>
          </a:lstStyle>
          <a:p>
            <a:pPr>
              <a:defRPr/>
            </a:pPr>
            <a:fld id="{C21E18B5-EBE1-4CE9-835A-6893B48F1C3E}"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9919632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8"/>
          <p:cNvSpPr>
            <a:spLocks noGrp="1" noChangeArrowheads="1"/>
          </p:cNvSpPr>
          <p:nvPr>
            <p:ph type="sldNum" sz="quarter" idx="12"/>
          </p:nvPr>
        </p:nvSpPr>
        <p:spPr>
          <a:ln/>
        </p:spPr>
        <p:txBody>
          <a:bodyPr/>
          <a:lstStyle>
            <a:lvl1pPr>
              <a:defRPr/>
            </a:lvl1pPr>
          </a:lstStyle>
          <a:p>
            <a:pPr>
              <a:defRPr/>
            </a:pPr>
            <a:fld id="{1EB69349-D3C0-4C92-A835-9E14492C71FD}"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996494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8"/>
          <p:cNvSpPr>
            <a:spLocks noGrp="1" noChangeArrowheads="1"/>
          </p:cNvSpPr>
          <p:nvPr>
            <p:ph type="sldNum" sz="quarter" idx="12"/>
          </p:nvPr>
        </p:nvSpPr>
        <p:spPr>
          <a:ln/>
        </p:spPr>
        <p:txBody>
          <a:bodyPr/>
          <a:lstStyle>
            <a:lvl1pPr>
              <a:defRPr/>
            </a:lvl1pPr>
          </a:lstStyle>
          <a:p>
            <a:pPr>
              <a:defRPr/>
            </a:pPr>
            <a:fld id="{89EA70A2-DB71-4C04-8C5D-843965837FD4}"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36406845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8"/>
          <p:cNvSpPr>
            <a:spLocks noGrp="1" noChangeArrowheads="1"/>
          </p:cNvSpPr>
          <p:nvPr>
            <p:ph type="sldNum" sz="quarter" idx="12"/>
          </p:nvPr>
        </p:nvSpPr>
        <p:spPr>
          <a:ln/>
        </p:spPr>
        <p:txBody>
          <a:bodyPr/>
          <a:lstStyle>
            <a:lvl1pPr>
              <a:defRPr/>
            </a:lvl1pPr>
          </a:lstStyle>
          <a:p>
            <a:pPr>
              <a:defRPr/>
            </a:pPr>
            <a:fld id="{A813E3B5-4AE9-4EB0-9238-693D8AC8EA54}"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4950875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8"/>
          <p:cNvSpPr>
            <a:spLocks noGrp="1" noChangeArrowheads="1"/>
          </p:cNvSpPr>
          <p:nvPr>
            <p:ph type="sldNum" sz="quarter" idx="12"/>
          </p:nvPr>
        </p:nvSpPr>
        <p:spPr>
          <a:ln/>
        </p:spPr>
        <p:txBody>
          <a:bodyPr/>
          <a:lstStyle>
            <a:lvl1pPr>
              <a:defRPr/>
            </a:lvl1pPr>
          </a:lstStyle>
          <a:p>
            <a:pPr>
              <a:defRPr/>
            </a:pPr>
            <a:fld id="{5B71E62F-1F5E-44B9-97CE-A97DD37C4114}"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32578048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5600" y="301625"/>
            <a:ext cx="1981200" cy="564038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762000" y="301625"/>
            <a:ext cx="5791200" cy="56403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8"/>
          <p:cNvSpPr>
            <a:spLocks noGrp="1" noChangeArrowheads="1"/>
          </p:cNvSpPr>
          <p:nvPr>
            <p:ph type="sldNum" sz="quarter" idx="12"/>
          </p:nvPr>
        </p:nvSpPr>
        <p:spPr>
          <a:ln/>
        </p:spPr>
        <p:txBody>
          <a:bodyPr/>
          <a:lstStyle>
            <a:lvl1pPr>
              <a:defRPr/>
            </a:lvl1pPr>
          </a:lstStyle>
          <a:p>
            <a:pPr>
              <a:defRPr/>
            </a:pPr>
            <a:fld id="{BE99DBA7-E7F4-4A42-A524-3C5E293A97AA}"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23736278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8"/>
          <p:cNvSpPr>
            <a:spLocks noGrp="1" noChangeArrowheads="1"/>
          </p:cNvSpPr>
          <p:nvPr>
            <p:ph type="sldNum" sz="quarter" idx="12"/>
          </p:nvPr>
        </p:nvSpPr>
        <p:spPr>
          <a:ln/>
        </p:spPr>
        <p:txBody>
          <a:bodyPr/>
          <a:lstStyle>
            <a:lvl1pPr>
              <a:defRPr/>
            </a:lvl1pPr>
          </a:lstStyle>
          <a:p>
            <a:pPr>
              <a:defRPr/>
            </a:pPr>
            <a:fld id="{05390372-F042-4B5D-9F06-2892711E1AF1}"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23504779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762000" y="1827213"/>
            <a:ext cx="3884613"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99013" y="1827213"/>
            <a:ext cx="3884612"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8"/>
          <p:cNvSpPr>
            <a:spLocks noGrp="1" noChangeArrowheads="1"/>
          </p:cNvSpPr>
          <p:nvPr>
            <p:ph type="sldNum" sz="quarter" idx="12"/>
          </p:nvPr>
        </p:nvSpPr>
        <p:spPr>
          <a:ln/>
        </p:spPr>
        <p:txBody>
          <a:bodyPr/>
          <a:lstStyle>
            <a:lvl1pPr>
              <a:defRPr/>
            </a:lvl1pPr>
          </a:lstStyle>
          <a:p>
            <a:pPr>
              <a:defRPr/>
            </a:pPr>
            <a:fld id="{7ECF4355-30F7-4EA2-99A1-79B3199F9955}"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8221266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8"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9" name="Rectangle 8"/>
          <p:cNvSpPr>
            <a:spLocks noGrp="1" noChangeArrowheads="1"/>
          </p:cNvSpPr>
          <p:nvPr>
            <p:ph type="sldNum" sz="quarter" idx="12"/>
          </p:nvPr>
        </p:nvSpPr>
        <p:spPr>
          <a:ln/>
        </p:spPr>
        <p:txBody>
          <a:bodyPr/>
          <a:lstStyle>
            <a:lvl1pPr>
              <a:defRPr/>
            </a:lvl1pPr>
          </a:lstStyle>
          <a:p>
            <a:pPr>
              <a:defRPr/>
            </a:pPr>
            <a:fld id="{9590849E-2BC6-4D72-84E9-ABB90F856568}"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25685217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4"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5" name="Rectangle 8"/>
          <p:cNvSpPr>
            <a:spLocks noGrp="1" noChangeArrowheads="1"/>
          </p:cNvSpPr>
          <p:nvPr>
            <p:ph type="sldNum" sz="quarter" idx="12"/>
          </p:nvPr>
        </p:nvSpPr>
        <p:spPr>
          <a:ln/>
        </p:spPr>
        <p:txBody>
          <a:bodyPr/>
          <a:lstStyle>
            <a:lvl1pPr>
              <a:defRPr/>
            </a:lvl1pPr>
          </a:lstStyle>
          <a:p>
            <a:pPr>
              <a:defRPr/>
            </a:pPr>
            <a:fld id="{98351CF4-D2F5-4A87-B234-E6ECF3C4E259}"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0488323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3"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4" name="Rectangle 8"/>
          <p:cNvSpPr>
            <a:spLocks noGrp="1" noChangeArrowheads="1"/>
          </p:cNvSpPr>
          <p:nvPr>
            <p:ph type="sldNum" sz="quarter" idx="12"/>
          </p:nvPr>
        </p:nvSpPr>
        <p:spPr>
          <a:ln/>
        </p:spPr>
        <p:txBody>
          <a:bodyPr/>
          <a:lstStyle>
            <a:lvl1pPr>
              <a:defRPr/>
            </a:lvl1pPr>
          </a:lstStyle>
          <a:p>
            <a:pPr>
              <a:defRPr/>
            </a:pPr>
            <a:fld id="{C21E18B5-EBE1-4CE9-835A-6893B48F1C3E}"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3396129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8"/>
          <p:cNvSpPr>
            <a:spLocks noGrp="1" noChangeArrowheads="1"/>
          </p:cNvSpPr>
          <p:nvPr>
            <p:ph type="sldNum" sz="quarter" idx="12"/>
          </p:nvPr>
        </p:nvSpPr>
        <p:spPr>
          <a:ln/>
        </p:spPr>
        <p:txBody>
          <a:bodyPr/>
          <a:lstStyle>
            <a:lvl1pPr>
              <a:defRPr/>
            </a:lvl1pPr>
          </a:lstStyle>
          <a:p>
            <a:pPr>
              <a:defRPr/>
            </a:pPr>
            <a:fld id="{1EB69349-D3C0-4C92-A835-9E14492C71FD}"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9618407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8"/>
          <p:cNvSpPr>
            <a:spLocks noGrp="1" noChangeArrowheads="1"/>
          </p:cNvSpPr>
          <p:nvPr>
            <p:ph type="sldNum" sz="quarter" idx="12"/>
          </p:nvPr>
        </p:nvSpPr>
        <p:spPr>
          <a:ln/>
        </p:spPr>
        <p:txBody>
          <a:bodyPr/>
          <a:lstStyle>
            <a:lvl1pPr>
              <a:defRPr/>
            </a:lvl1pPr>
          </a:lstStyle>
          <a:p>
            <a:pPr>
              <a:defRPr/>
            </a:pPr>
            <a:fld id="{A813E3B5-4AE9-4EB0-9238-693D8AC8EA54}"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5548253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8"/>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7029450" y="142875"/>
            <a:ext cx="2011363" cy="103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4"/>
          <p:cNvSpPr>
            <a:spLocks noGrp="1" noChangeArrowheads="1"/>
          </p:cNvSpPr>
          <p:nvPr>
            <p:ph type="title"/>
          </p:nvPr>
        </p:nvSpPr>
        <p:spPr bwMode="auto">
          <a:xfrm>
            <a:off x="762000" y="301625"/>
            <a:ext cx="7924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GB" altLang="en-US" smtClean="0"/>
              <a:t>Click to edit Master title style</a:t>
            </a:r>
          </a:p>
        </p:txBody>
      </p:sp>
      <p:sp>
        <p:nvSpPr>
          <p:cNvPr id="2052" name="Rectangle 5"/>
          <p:cNvSpPr>
            <a:spLocks noGrp="1" noChangeArrowheads="1"/>
          </p:cNvSpPr>
          <p:nvPr>
            <p:ph type="body" idx="1"/>
          </p:nvPr>
        </p:nvSpPr>
        <p:spPr bwMode="auto">
          <a:xfrm>
            <a:off x="762000" y="1827213"/>
            <a:ext cx="792162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smtClean="0"/>
              <a:t>Click to edit Master text styles</a:t>
            </a:r>
          </a:p>
          <a:p>
            <a:pPr lvl="1"/>
            <a:r>
              <a:rPr lang="en-GB" altLang="en-US" smtClean="0"/>
              <a:t>Second level</a:t>
            </a:r>
          </a:p>
          <a:p>
            <a:pPr lvl="2"/>
            <a:r>
              <a:rPr lang="en-GB" altLang="en-US" smtClean="0"/>
              <a:t>Third level</a:t>
            </a:r>
          </a:p>
        </p:txBody>
      </p:sp>
      <p:sp>
        <p:nvSpPr>
          <p:cNvPr id="43014" name="Rectangle 6"/>
          <p:cNvSpPr>
            <a:spLocks noGrp="1" noChangeArrowheads="1"/>
          </p:cNvSpPr>
          <p:nvPr>
            <p:ph type="dt" sz="half" idx="2"/>
          </p:nvPr>
        </p:nvSpPr>
        <p:spPr bwMode="auto">
          <a:xfrm>
            <a:off x="457200" y="6248400"/>
            <a:ext cx="21336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spcBef>
                <a:spcPct val="0"/>
              </a:spcBef>
              <a:buClrTx/>
              <a:buFontTx/>
              <a:buNone/>
              <a:defRPr sz="1200">
                <a:latin typeface="Arial" charset="0"/>
              </a:defRPr>
            </a:lvl1pPr>
          </a:lstStyle>
          <a:p>
            <a:pPr fontAlgn="base">
              <a:spcAft>
                <a:spcPct val="0"/>
              </a:spcAft>
              <a:defRPr/>
            </a:pPr>
            <a:endParaRPr lang="en-GB">
              <a:solidFill>
                <a:srgbClr val="000000"/>
              </a:solidFill>
            </a:endParaRPr>
          </a:p>
        </p:txBody>
      </p:sp>
      <p:sp>
        <p:nvSpPr>
          <p:cNvPr id="43015" name="Rectangle 7"/>
          <p:cNvSpPr>
            <a:spLocks noGrp="1" noChangeArrowheads="1"/>
          </p:cNvSpPr>
          <p:nvPr>
            <p:ph type="ftr" sz="quarter" idx="3"/>
          </p:nvPr>
        </p:nvSpPr>
        <p:spPr bwMode="auto">
          <a:xfrm>
            <a:off x="3124200" y="6248400"/>
            <a:ext cx="28956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ctr">
              <a:spcBef>
                <a:spcPct val="0"/>
              </a:spcBef>
              <a:buClrTx/>
              <a:buFontTx/>
              <a:buNone/>
              <a:defRPr sz="1200">
                <a:latin typeface="Arial" charset="0"/>
              </a:defRPr>
            </a:lvl1pPr>
          </a:lstStyle>
          <a:p>
            <a:pPr fontAlgn="base">
              <a:spcAft>
                <a:spcPct val="0"/>
              </a:spcAft>
              <a:defRPr/>
            </a:pPr>
            <a:endParaRPr lang="en-GB">
              <a:solidFill>
                <a:srgbClr val="000000"/>
              </a:solidFill>
            </a:endParaRPr>
          </a:p>
        </p:txBody>
      </p:sp>
      <p:sp>
        <p:nvSpPr>
          <p:cNvPr id="43016" name="Rectangle 8"/>
          <p:cNvSpPr>
            <a:spLocks noGrp="1" noChangeArrowheads="1"/>
          </p:cNvSpPr>
          <p:nvPr>
            <p:ph type="sldNum" sz="quarter" idx="4"/>
          </p:nvPr>
        </p:nvSpPr>
        <p:spPr bwMode="auto">
          <a:xfrm>
            <a:off x="6553200" y="6248400"/>
            <a:ext cx="21336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spcBef>
                <a:spcPct val="0"/>
              </a:spcBef>
              <a:buClrTx/>
              <a:buFontTx/>
              <a:buNone/>
              <a:defRPr sz="1200">
                <a:latin typeface="Arial" charset="0"/>
              </a:defRPr>
            </a:lvl1pPr>
          </a:lstStyle>
          <a:p>
            <a:pPr fontAlgn="base">
              <a:spcAft>
                <a:spcPct val="0"/>
              </a:spcAft>
              <a:defRPr/>
            </a:pPr>
            <a:fld id="{C0AFCA3A-1215-493A-B9EC-4A19E31D4F09}" type="slidenum">
              <a:rPr lang="en-GB">
                <a:solidFill>
                  <a:srgbClr val="000000"/>
                </a:solidFill>
              </a:rPr>
              <a:pPr fontAlgn="base">
                <a:spcAft>
                  <a:spcPct val="0"/>
                </a:spcAft>
                <a:defRPr/>
              </a:pPr>
              <a:t>‹#›</a:t>
            </a:fld>
            <a:endParaRPr lang="en-GB">
              <a:solidFill>
                <a:srgbClr val="000000"/>
              </a:solidFill>
            </a:endParaRPr>
          </a:p>
        </p:txBody>
      </p:sp>
    </p:spTree>
    <p:extLst>
      <p:ext uri="{BB962C8B-B14F-4D97-AF65-F5344CB8AC3E}">
        <p14:creationId xmlns:p14="http://schemas.microsoft.com/office/powerpoint/2010/main" val="180995417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0" fontAlgn="base" hangingPunct="0">
        <a:spcBef>
          <a:spcPct val="0"/>
        </a:spcBef>
        <a:spcAft>
          <a:spcPct val="0"/>
        </a:spcAft>
        <a:defRPr sz="3600" b="1">
          <a:solidFill>
            <a:srgbClr val="00628C"/>
          </a:solidFill>
          <a:latin typeface="+mj-lt"/>
          <a:ea typeface="+mj-ea"/>
          <a:cs typeface="+mj-cs"/>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p:titleStyle>
    <p:bodyStyle>
      <a:lvl1pPr marL="342900" indent="-342900" algn="l" rtl="0" eaLnBrk="0" fontAlgn="base" hangingPunct="0">
        <a:spcBef>
          <a:spcPct val="20000"/>
        </a:spcBef>
        <a:spcAft>
          <a:spcPct val="0"/>
        </a:spcAft>
        <a:buClr>
          <a:schemeClr val="tx2"/>
        </a:buClr>
        <a:buFont typeface="Arial" pitchFamily="34" charset="0"/>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00628C"/>
        </a:buClr>
        <a:buFont typeface="Arial" pitchFamily="34" charset="0"/>
        <a:buChar char="●"/>
        <a:defRPr sz="2800">
          <a:solidFill>
            <a:schemeClr val="tx1"/>
          </a:solidFill>
          <a:latin typeface="+mn-lt"/>
        </a:defRPr>
      </a:lvl2pPr>
      <a:lvl3pPr marL="1143000" indent="-228600" algn="l" rtl="0" eaLnBrk="0" fontAlgn="base" hangingPunct="0">
        <a:spcBef>
          <a:spcPct val="20000"/>
        </a:spcBef>
        <a:spcAft>
          <a:spcPct val="0"/>
        </a:spcAft>
        <a:buClr>
          <a:srgbClr val="00628C"/>
        </a:buClr>
        <a:buFont typeface="Arial" pitchFamily="34" charset="0"/>
        <a:buChar char="–"/>
        <a:defRPr sz="2400">
          <a:solidFill>
            <a:schemeClr val="tx1"/>
          </a:solidFill>
          <a:latin typeface="+mn-lt"/>
        </a:defRPr>
      </a:lvl3pPr>
      <a:lvl4pPr marL="1600200" indent="-228600" algn="l" rtl="0" eaLnBrk="0" fontAlgn="base" hangingPunct="0">
        <a:spcBef>
          <a:spcPct val="20000"/>
        </a:spcBef>
        <a:spcAft>
          <a:spcPct val="0"/>
        </a:spcAft>
        <a:buClr>
          <a:schemeClr val="accent2"/>
        </a:buClr>
        <a:buFont typeface="Arial" pitchFamily="34" charset="0"/>
        <a:buChar char="●"/>
        <a:defRPr sz="1900">
          <a:solidFill>
            <a:schemeClr val="tx1"/>
          </a:solidFill>
          <a:latin typeface="+mn-lt"/>
        </a:defRPr>
      </a:lvl4pPr>
      <a:lvl5pPr marL="2057400" indent="-228600" algn="l" rtl="0" eaLnBrk="0" fontAlgn="base" hangingPunct="0">
        <a:spcBef>
          <a:spcPct val="20000"/>
        </a:spcBef>
        <a:spcAft>
          <a:spcPct val="0"/>
        </a:spcAft>
        <a:buClr>
          <a:schemeClr val="tx2"/>
        </a:buClr>
        <a:buFont typeface="Arial" pitchFamily="34" charset="0"/>
        <a:buChar char="●"/>
        <a:defRPr sz="1900">
          <a:solidFill>
            <a:schemeClr val="tx1"/>
          </a:solidFill>
          <a:latin typeface="+mn-lt"/>
        </a:defRPr>
      </a:lvl5pPr>
      <a:lvl6pPr marL="2514600" indent="-228600" algn="l" rtl="0" fontAlgn="base">
        <a:spcBef>
          <a:spcPct val="20000"/>
        </a:spcBef>
        <a:spcAft>
          <a:spcPct val="0"/>
        </a:spcAft>
        <a:buClr>
          <a:schemeClr val="tx2"/>
        </a:buClr>
        <a:buFont typeface="Arial" charset="0"/>
        <a:buChar char="●"/>
        <a:defRPr sz="1900">
          <a:solidFill>
            <a:schemeClr val="tx1"/>
          </a:solidFill>
          <a:latin typeface="+mn-lt"/>
        </a:defRPr>
      </a:lvl6pPr>
      <a:lvl7pPr marL="2971800" indent="-228600" algn="l" rtl="0" fontAlgn="base">
        <a:spcBef>
          <a:spcPct val="20000"/>
        </a:spcBef>
        <a:spcAft>
          <a:spcPct val="0"/>
        </a:spcAft>
        <a:buClr>
          <a:schemeClr val="tx2"/>
        </a:buClr>
        <a:buFont typeface="Arial" charset="0"/>
        <a:buChar char="●"/>
        <a:defRPr sz="1900">
          <a:solidFill>
            <a:schemeClr val="tx1"/>
          </a:solidFill>
          <a:latin typeface="+mn-lt"/>
        </a:defRPr>
      </a:lvl7pPr>
      <a:lvl8pPr marL="3429000" indent="-228600" algn="l" rtl="0" fontAlgn="base">
        <a:spcBef>
          <a:spcPct val="20000"/>
        </a:spcBef>
        <a:spcAft>
          <a:spcPct val="0"/>
        </a:spcAft>
        <a:buClr>
          <a:schemeClr val="tx2"/>
        </a:buClr>
        <a:buFont typeface="Arial" charset="0"/>
        <a:buChar char="●"/>
        <a:defRPr sz="1900">
          <a:solidFill>
            <a:schemeClr val="tx1"/>
          </a:solidFill>
          <a:latin typeface="+mn-lt"/>
        </a:defRPr>
      </a:lvl8pPr>
      <a:lvl9pPr marL="3886200" indent="-228600" algn="l" rtl="0" fontAlgn="base">
        <a:spcBef>
          <a:spcPct val="20000"/>
        </a:spcBef>
        <a:spcAft>
          <a:spcPct val="0"/>
        </a:spcAft>
        <a:buClr>
          <a:schemeClr val="tx2"/>
        </a:buClr>
        <a:buFont typeface="Arial" charset="0"/>
        <a:buChar char="●"/>
        <a:defRPr sz="19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8"/>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7029450" y="142875"/>
            <a:ext cx="2011363" cy="103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4"/>
          <p:cNvSpPr>
            <a:spLocks noGrp="1" noChangeArrowheads="1"/>
          </p:cNvSpPr>
          <p:nvPr>
            <p:ph type="title"/>
          </p:nvPr>
        </p:nvSpPr>
        <p:spPr bwMode="auto">
          <a:xfrm>
            <a:off x="762000" y="301625"/>
            <a:ext cx="7924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GB" altLang="en-US" smtClean="0"/>
              <a:t>Click to edit Master title style</a:t>
            </a:r>
          </a:p>
        </p:txBody>
      </p:sp>
      <p:sp>
        <p:nvSpPr>
          <p:cNvPr id="2052" name="Rectangle 5"/>
          <p:cNvSpPr>
            <a:spLocks noGrp="1" noChangeArrowheads="1"/>
          </p:cNvSpPr>
          <p:nvPr>
            <p:ph type="body" idx="1"/>
          </p:nvPr>
        </p:nvSpPr>
        <p:spPr bwMode="auto">
          <a:xfrm>
            <a:off x="762000" y="1827213"/>
            <a:ext cx="792162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smtClean="0"/>
              <a:t>Click to edit Master text styles</a:t>
            </a:r>
          </a:p>
          <a:p>
            <a:pPr lvl="1"/>
            <a:r>
              <a:rPr lang="en-GB" altLang="en-US" smtClean="0"/>
              <a:t>Second level</a:t>
            </a:r>
          </a:p>
          <a:p>
            <a:pPr lvl="2"/>
            <a:r>
              <a:rPr lang="en-GB" altLang="en-US" smtClean="0"/>
              <a:t>Third level</a:t>
            </a:r>
          </a:p>
        </p:txBody>
      </p:sp>
      <p:sp>
        <p:nvSpPr>
          <p:cNvPr id="43014" name="Rectangle 6"/>
          <p:cNvSpPr>
            <a:spLocks noGrp="1" noChangeArrowheads="1"/>
          </p:cNvSpPr>
          <p:nvPr>
            <p:ph type="dt" sz="half" idx="2"/>
          </p:nvPr>
        </p:nvSpPr>
        <p:spPr bwMode="auto">
          <a:xfrm>
            <a:off x="457200" y="6248400"/>
            <a:ext cx="21336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spcBef>
                <a:spcPct val="0"/>
              </a:spcBef>
              <a:buClrTx/>
              <a:buFontTx/>
              <a:buNone/>
              <a:defRPr sz="1200">
                <a:latin typeface="Arial" charset="0"/>
              </a:defRPr>
            </a:lvl1pPr>
          </a:lstStyle>
          <a:p>
            <a:pPr fontAlgn="base">
              <a:spcAft>
                <a:spcPct val="0"/>
              </a:spcAft>
              <a:defRPr/>
            </a:pPr>
            <a:endParaRPr lang="en-GB">
              <a:solidFill>
                <a:srgbClr val="000000"/>
              </a:solidFill>
            </a:endParaRPr>
          </a:p>
        </p:txBody>
      </p:sp>
      <p:sp>
        <p:nvSpPr>
          <p:cNvPr id="43015" name="Rectangle 7"/>
          <p:cNvSpPr>
            <a:spLocks noGrp="1" noChangeArrowheads="1"/>
          </p:cNvSpPr>
          <p:nvPr>
            <p:ph type="ftr" sz="quarter" idx="3"/>
          </p:nvPr>
        </p:nvSpPr>
        <p:spPr bwMode="auto">
          <a:xfrm>
            <a:off x="3124200" y="6248400"/>
            <a:ext cx="28956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ctr">
              <a:spcBef>
                <a:spcPct val="0"/>
              </a:spcBef>
              <a:buClrTx/>
              <a:buFontTx/>
              <a:buNone/>
              <a:defRPr sz="1200">
                <a:latin typeface="Arial" charset="0"/>
              </a:defRPr>
            </a:lvl1pPr>
          </a:lstStyle>
          <a:p>
            <a:pPr fontAlgn="base">
              <a:spcAft>
                <a:spcPct val="0"/>
              </a:spcAft>
              <a:defRPr/>
            </a:pPr>
            <a:endParaRPr lang="en-GB">
              <a:solidFill>
                <a:srgbClr val="000000"/>
              </a:solidFill>
            </a:endParaRPr>
          </a:p>
        </p:txBody>
      </p:sp>
      <p:sp>
        <p:nvSpPr>
          <p:cNvPr id="43016" name="Rectangle 8"/>
          <p:cNvSpPr>
            <a:spLocks noGrp="1" noChangeArrowheads="1"/>
          </p:cNvSpPr>
          <p:nvPr>
            <p:ph type="sldNum" sz="quarter" idx="4"/>
          </p:nvPr>
        </p:nvSpPr>
        <p:spPr bwMode="auto">
          <a:xfrm>
            <a:off x="6553200" y="6248400"/>
            <a:ext cx="21336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spcBef>
                <a:spcPct val="0"/>
              </a:spcBef>
              <a:buClrTx/>
              <a:buFontTx/>
              <a:buNone/>
              <a:defRPr sz="1200">
                <a:latin typeface="Arial" charset="0"/>
              </a:defRPr>
            </a:lvl1pPr>
          </a:lstStyle>
          <a:p>
            <a:pPr fontAlgn="base">
              <a:spcAft>
                <a:spcPct val="0"/>
              </a:spcAft>
              <a:defRPr/>
            </a:pPr>
            <a:fld id="{C0AFCA3A-1215-493A-B9EC-4A19E31D4F09}" type="slidenum">
              <a:rPr lang="en-GB">
                <a:solidFill>
                  <a:srgbClr val="000000"/>
                </a:solidFill>
              </a:rPr>
              <a:pPr fontAlgn="base">
                <a:spcAft>
                  <a:spcPct val="0"/>
                </a:spcAft>
                <a:defRPr/>
              </a:pPr>
              <a:t>‹#›</a:t>
            </a:fld>
            <a:endParaRPr lang="en-GB">
              <a:solidFill>
                <a:srgbClr val="000000"/>
              </a:solidFill>
            </a:endParaRPr>
          </a:p>
        </p:txBody>
      </p:sp>
    </p:spTree>
    <p:extLst>
      <p:ext uri="{BB962C8B-B14F-4D97-AF65-F5344CB8AC3E}">
        <p14:creationId xmlns:p14="http://schemas.microsoft.com/office/powerpoint/2010/main" val="164296887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0" fontAlgn="base" hangingPunct="0">
        <a:spcBef>
          <a:spcPct val="0"/>
        </a:spcBef>
        <a:spcAft>
          <a:spcPct val="0"/>
        </a:spcAft>
        <a:defRPr sz="3600" b="1">
          <a:solidFill>
            <a:srgbClr val="00628C"/>
          </a:solidFill>
          <a:latin typeface="+mj-lt"/>
          <a:ea typeface="+mj-ea"/>
          <a:cs typeface="+mj-cs"/>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p:titleStyle>
    <p:bodyStyle>
      <a:lvl1pPr marL="342900" indent="-342900" algn="l" rtl="0" eaLnBrk="0" fontAlgn="base" hangingPunct="0">
        <a:spcBef>
          <a:spcPct val="20000"/>
        </a:spcBef>
        <a:spcAft>
          <a:spcPct val="0"/>
        </a:spcAft>
        <a:buClr>
          <a:schemeClr val="tx2"/>
        </a:buClr>
        <a:buFont typeface="Arial" pitchFamily="34" charset="0"/>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00628C"/>
        </a:buClr>
        <a:buFont typeface="Arial" pitchFamily="34" charset="0"/>
        <a:buChar char="●"/>
        <a:defRPr sz="2800">
          <a:solidFill>
            <a:schemeClr val="tx1"/>
          </a:solidFill>
          <a:latin typeface="+mn-lt"/>
        </a:defRPr>
      </a:lvl2pPr>
      <a:lvl3pPr marL="1143000" indent="-228600" algn="l" rtl="0" eaLnBrk="0" fontAlgn="base" hangingPunct="0">
        <a:spcBef>
          <a:spcPct val="20000"/>
        </a:spcBef>
        <a:spcAft>
          <a:spcPct val="0"/>
        </a:spcAft>
        <a:buClr>
          <a:srgbClr val="00628C"/>
        </a:buClr>
        <a:buFont typeface="Arial" pitchFamily="34" charset="0"/>
        <a:buChar char="–"/>
        <a:defRPr sz="2400">
          <a:solidFill>
            <a:schemeClr val="tx1"/>
          </a:solidFill>
          <a:latin typeface="+mn-lt"/>
        </a:defRPr>
      </a:lvl3pPr>
      <a:lvl4pPr marL="1600200" indent="-228600" algn="l" rtl="0" eaLnBrk="0" fontAlgn="base" hangingPunct="0">
        <a:spcBef>
          <a:spcPct val="20000"/>
        </a:spcBef>
        <a:spcAft>
          <a:spcPct val="0"/>
        </a:spcAft>
        <a:buClr>
          <a:schemeClr val="accent2"/>
        </a:buClr>
        <a:buFont typeface="Arial" pitchFamily="34" charset="0"/>
        <a:buChar char="●"/>
        <a:defRPr sz="1900">
          <a:solidFill>
            <a:schemeClr val="tx1"/>
          </a:solidFill>
          <a:latin typeface="+mn-lt"/>
        </a:defRPr>
      </a:lvl4pPr>
      <a:lvl5pPr marL="2057400" indent="-228600" algn="l" rtl="0" eaLnBrk="0" fontAlgn="base" hangingPunct="0">
        <a:spcBef>
          <a:spcPct val="20000"/>
        </a:spcBef>
        <a:spcAft>
          <a:spcPct val="0"/>
        </a:spcAft>
        <a:buClr>
          <a:schemeClr val="tx2"/>
        </a:buClr>
        <a:buFont typeface="Arial" pitchFamily="34" charset="0"/>
        <a:buChar char="●"/>
        <a:defRPr sz="1900">
          <a:solidFill>
            <a:schemeClr val="tx1"/>
          </a:solidFill>
          <a:latin typeface="+mn-lt"/>
        </a:defRPr>
      </a:lvl5pPr>
      <a:lvl6pPr marL="2514600" indent="-228600" algn="l" rtl="0" fontAlgn="base">
        <a:spcBef>
          <a:spcPct val="20000"/>
        </a:spcBef>
        <a:spcAft>
          <a:spcPct val="0"/>
        </a:spcAft>
        <a:buClr>
          <a:schemeClr val="tx2"/>
        </a:buClr>
        <a:buFont typeface="Arial" charset="0"/>
        <a:buChar char="●"/>
        <a:defRPr sz="1900">
          <a:solidFill>
            <a:schemeClr val="tx1"/>
          </a:solidFill>
          <a:latin typeface="+mn-lt"/>
        </a:defRPr>
      </a:lvl6pPr>
      <a:lvl7pPr marL="2971800" indent="-228600" algn="l" rtl="0" fontAlgn="base">
        <a:spcBef>
          <a:spcPct val="20000"/>
        </a:spcBef>
        <a:spcAft>
          <a:spcPct val="0"/>
        </a:spcAft>
        <a:buClr>
          <a:schemeClr val="tx2"/>
        </a:buClr>
        <a:buFont typeface="Arial" charset="0"/>
        <a:buChar char="●"/>
        <a:defRPr sz="1900">
          <a:solidFill>
            <a:schemeClr val="tx1"/>
          </a:solidFill>
          <a:latin typeface="+mn-lt"/>
        </a:defRPr>
      </a:lvl7pPr>
      <a:lvl8pPr marL="3429000" indent="-228600" algn="l" rtl="0" fontAlgn="base">
        <a:spcBef>
          <a:spcPct val="20000"/>
        </a:spcBef>
        <a:spcAft>
          <a:spcPct val="0"/>
        </a:spcAft>
        <a:buClr>
          <a:schemeClr val="tx2"/>
        </a:buClr>
        <a:buFont typeface="Arial" charset="0"/>
        <a:buChar char="●"/>
        <a:defRPr sz="1900">
          <a:solidFill>
            <a:schemeClr val="tx1"/>
          </a:solidFill>
          <a:latin typeface="+mn-lt"/>
        </a:defRPr>
      </a:lvl8pPr>
      <a:lvl9pPr marL="3886200" indent="-228600" algn="l" rtl="0" fontAlgn="base">
        <a:spcBef>
          <a:spcPct val="20000"/>
        </a:spcBef>
        <a:spcAft>
          <a:spcPct val="0"/>
        </a:spcAft>
        <a:buClr>
          <a:schemeClr val="tx2"/>
        </a:buClr>
        <a:buFont typeface="Arial" charset="0"/>
        <a:buChar char="●"/>
        <a:defRPr sz="19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hyperlink" Target="DeK%20Fractions.mp4" TargetMode="Externa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ctrTitle"/>
          </p:nvPr>
        </p:nvSpPr>
        <p:spPr>
          <a:xfrm>
            <a:off x="395536" y="908720"/>
            <a:ext cx="7239000" cy="1406897"/>
          </a:xfrm>
        </p:spPr>
        <p:txBody>
          <a:bodyPr/>
          <a:lstStyle/>
          <a:p>
            <a:r>
              <a:rPr lang="en-GB" altLang="en-US" sz="4800" dirty="0" smtClean="0"/>
              <a:t>KS3 Multiplicative Reasoning project</a:t>
            </a:r>
          </a:p>
        </p:txBody>
      </p:sp>
      <p:sp>
        <p:nvSpPr>
          <p:cNvPr id="2" name="TextBox 1"/>
          <p:cNvSpPr txBox="1"/>
          <p:nvPr/>
        </p:nvSpPr>
        <p:spPr>
          <a:xfrm>
            <a:off x="395536" y="2924944"/>
            <a:ext cx="5256584" cy="646331"/>
          </a:xfrm>
          <a:prstGeom prst="rect">
            <a:avLst/>
          </a:prstGeom>
          <a:noFill/>
        </p:spPr>
        <p:txBody>
          <a:bodyPr wrap="square" rtlCol="0">
            <a:spAutoFit/>
          </a:bodyPr>
          <a:lstStyle/>
          <a:p>
            <a:r>
              <a:rPr lang="en-GB" sz="3600" b="1" dirty="0" smtClean="0">
                <a:solidFill>
                  <a:schemeClr val="bg1"/>
                </a:solidFill>
              </a:rPr>
              <a:t>Day </a:t>
            </a:r>
            <a:r>
              <a:rPr lang="en-GB" sz="3600" b="1" dirty="0" smtClean="0">
                <a:solidFill>
                  <a:schemeClr val="bg1"/>
                </a:solidFill>
              </a:rPr>
              <a:t>2 sessions</a:t>
            </a:r>
            <a:endParaRPr lang="en-GB" sz="3600" b="1" dirty="0">
              <a:solidFill>
                <a:schemeClr val="bg1"/>
              </a:solidFill>
            </a:endParaRPr>
          </a:p>
        </p:txBody>
      </p:sp>
    </p:spTree>
    <p:extLst>
      <p:ext uri="{BB962C8B-B14F-4D97-AF65-F5344CB8AC3E}">
        <p14:creationId xmlns:p14="http://schemas.microsoft.com/office/powerpoint/2010/main" val="127196526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539552" y="1844824"/>
            <a:ext cx="8064896" cy="4011867"/>
          </a:xfrm>
          <a:prstGeom prst="rect">
            <a:avLst/>
          </a:prstGeom>
        </p:spPr>
        <p:txBody>
          <a:bodyPr wrap="square">
            <a:spAutoFit/>
          </a:bodyPr>
          <a:lstStyle/>
          <a:p>
            <a:r>
              <a:rPr lang="en-GB" sz="2400" b="1" dirty="0">
                <a:solidFill>
                  <a:srgbClr val="FF0000"/>
                </a:solidFill>
                <a:latin typeface="Calibri"/>
                <a:ea typeface="Calibri"/>
                <a:cs typeface="Times New Roman"/>
              </a:rPr>
              <a:t>Two core activities </a:t>
            </a:r>
            <a:r>
              <a:rPr lang="en-GB" sz="2400" b="1" dirty="0" smtClean="0">
                <a:solidFill>
                  <a:srgbClr val="FF0000"/>
                </a:solidFill>
                <a:latin typeface="Calibri"/>
                <a:ea typeface="Calibri"/>
                <a:cs typeface="Times New Roman"/>
              </a:rPr>
              <a:t>to </a:t>
            </a:r>
            <a:r>
              <a:rPr lang="en-GB" sz="2400" b="1" dirty="0">
                <a:solidFill>
                  <a:srgbClr val="FF0000"/>
                </a:solidFill>
                <a:latin typeface="Calibri"/>
                <a:ea typeface="Calibri"/>
                <a:cs typeface="Times New Roman"/>
              </a:rPr>
              <a:t>support professional development in relation to pupil understanding and progress:</a:t>
            </a:r>
            <a:endParaRPr lang="en-GB" sz="2400" dirty="0">
              <a:solidFill>
                <a:srgbClr val="FF0000"/>
              </a:solidFill>
              <a:latin typeface="Calibri"/>
              <a:ea typeface="Calibri"/>
              <a:cs typeface="Times New Roman"/>
            </a:endParaRPr>
          </a:p>
          <a:p>
            <a:endParaRPr lang="en-GB" sz="2400" b="1" dirty="0" smtClean="0">
              <a:solidFill>
                <a:srgbClr val="FF0000"/>
              </a:solidFill>
              <a:latin typeface="Calibri"/>
              <a:ea typeface="Calibri"/>
              <a:cs typeface="Times New Roman"/>
            </a:endParaRPr>
          </a:p>
          <a:p>
            <a:pPr marL="342900" indent="-342900">
              <a:lnSpc>
                <a:spcPct val="115000"/>
              </a:lnSpc>
              <a:buFont typeface="Symbol"/>
              <a:buChar char=""/>
            </a:pPr>
            <a:r>
              <a:rPr lang="en-GB" sz="2400" b="1" dirty="0">
                <a:solidFill>
                  <a:srgbClr val="0070C0"/>
                </a:solidFill>
                <a:latin typeface="Calibri"/>
                <a:ea typeface="Calibri"/>
                <a:cs typeface="Times New Roman"/>
              </a:rPr>
              <a:t>Carry out pupil assessment interviews </a:t>
            </a:r>
            <a:r>
              <a:rPr lang="en-GB" sz="2400" i="1" dirty="0">
                <a:solidFill>
                  <a:srgbClr val="0070C0"/>
                </a:solidFill>
                <a:latin typeface="Calibri"/>
                <a:ea typeface="Calibri"/>
                <a:cs typeface="Times New Roman"/>
              </a:rPr>
              <a:t>to </a:t>
            </a:r>
            <a:r>
              <a:rPr lang="en-GB" sz="2400" i="1" dirty="0" smtClean="0">
                <a:solidFill>
                  <a:srgbClr val="0070C0"/>
                </a:solidFill>
                <a:latin typeface="Calibri"/>
                <a:ea typeface="Calibri"/>
                <a:cs typeface="Times New Roman"/>
              </a:rPr>
              <a:t>help determine </a:t>
            </a:r>
            <a:r>
              <a:rPr lang="en-GB" sz="2400" i="1" dirty="0">
                <a:solidFill>
                  <a:srgbClr val="0070C0"/>
                </a:solidFill>
                <a:latin typeface="Calibri"/>
                <a:ea typeface="Calibri"/>
                <a:cs typeface="Times New Roman"/>
              </a:rPr>
              <a:t>progress in </a:t>
            </a:r>
            <a:r>
              <a:rPr lang="en-GB" sz="2400" i="1" dirty="0" smtClean="0">
                <a:solidFill>
                  <a:srgbClr val="0070C0"/>
                </a:solidFill>
                <a:latin typeface="Calibri"/>
                <a:ea typeface="Calibri"/>
                <a:cs typeface="Times New Roman"/>
              </a:rPr>
              <a:t>understanding</a:t>
            </a:r>
          </a:p>
          <a:p>
            <a:pPr>
              <a:lnSpc>
                <a:spcPct val="115000"/>
              </a:lnSpc>
            </a:pPr>
            <a:endParaRPr lang="en-GB" sz="2400" b="1" dirty="0">
              <a:solidFill>
                <a:srgbClr val="0070C0"/>
              </a:solidFill>
              <a:latin typeface="Calibri"/>
              <a:ea typeface="Calibri"/>
              <a:cs typeface="Times New Roman"/>
            </a:endParaRPr>
          </a:p>
          <a:p>
            <a:pPr marL="342900" lvl="0" indent="-342900">
              <a:lnSpc>
                <a:spcPct val="115000"/>
              </a:lnSpc>
              <a:buFont typeface="Symbol"/>
              <a:buChar char=""/>
            </a:pPr>
            <a:r>
              <a:rPr lang="en-GB" sz="2400" b="1" dirty="0" smtClean="0">
                <a:solidFill>
                  <a:srgbClr val="0070C0"/>
                </a:solidFill>
                <a:latin typeface="Calibri"/>
                <a:ea typeface="Calibri"/>
                <a:cs typeface="Times New Roman"/>
              </a:rPr>
              <a:t>Carry </a:t>
            </a:r>
            <a:r>
              <a:rPr lang="en-GB" sz="2400" b="1" dirty="0">
                <a:solidFill>
                  <a:srgbClr val="0070C0"/>
                </a:solidFill>
                <a:latin typeface="Calibri"/>
                <a:ea typeface="Calibri"/>
                <a:cs typeface="Times New Roman"/>
              </a:rPr>
              <a:t>out a collaborative lesson study cycle for each </a:t>
            </a:r>
            <a:r>
              <a:rPr lang="en-GB" sz="2400" b="1" dirty="0" smtClean="0">
                <a:solidFill>
                  <a:srgbClr val="0070C0"/>
                </a:solidFill>
                <a:latin typeface="Calibri"/>
                <a:ea typeface="Calibri"/>
                <a:cs typeface="Times New Roman"/>
              </a:rPr>
              <a:t>unit</a:t>
            </a:r>
          </a:p>
          <a:p>
            <a:pPr marL="1714500" lvl="3" indent="-342900">
              <a:lnSpc>
                <a:spcPct val="115000"/>
              </a:lnSpc>
              <a:buFont typeface="Symbol" panose="05050102010706020507" pitchFamily="18" charset="2"/>
              <a:buChar char=""/>
            </a:pPr>
            <a:r>
              <a:rPr lang="en-GB" i="1" dirty="0" smtClean="0">
                <a:solidFill>
                  <a:srgbClr val="0070C0"/>
                </a:solidFill>
                <a:latin typeface="Calibri"/>
                <a:ea typeface="Calibri"/>
                <a:cs typeface="Times New Roman"/>
              </a:rPr>
              <a:t>Guidance on this will be available in the next TIME </a:t>
            </a:r>
            <a:r>
              <a:rPr lang="en-GB" i="1" dirty="0" smtClean="0">
                <a:solidFill>
                  <a:srgbClr val="FF0000"/>
                </a:solidFill>
                <a:latin typeface="Calibri"/>
                <a:ea typeface="Calibri"/>
                <a:cs typeface="Times New Roman"/>
              </a:rPr>
              <a:t>team </a:t>
            </a:r>
            <a:r>
              <a:rPr lang="en-GB" i="1" dirty="0" smtClean="0">
                <a:solidFill>
                  <a:srgbClr val="0070C0"/>
                </a:solidFill>
                <a:latin typeface="Calibri"/>
                <a:ea typeface="Calibri"/>
                <a:cs typeface="Times New Roman"/>
              </a:rPr>
              <a:t>workshop </a:t>
            </a:r>
            <a:endParaRPr lang="en-GB" i="1" dirty="0">
              <a:solidFill>
                <a:srgbClr val="0070C0"/>
              </a:solidFill>
              <a:latin typeface="Calibri"/>
              <a:ea typeface="Calibri"/>
              <a:cs typeface="Times New Roman"/>
            </a:endParaRPr>
          </a:p>
          <a:p>
            <a:pPr lvl="0">
              <a:lnSpc>
                <a:spcPct val="115000"/>
              </a:lnSpc>
            </a:pPr>
            <a:endParaRPr lang="en-GB" sz="2400" b="1" dirty="0">
              <a:solidFill>
                <a:srgbClr val="0070C0"/>
              </a:solidFill>
              <a:latin typeface="Calibri"/>
              <a:ea typeface="Calibri"/>
              <a:cs typeface="Times New Roman"/>
            </a:endParaRPr>
          </a:p>
          <a:p>
            <a:endParaRPr lang="en-GB" sz="2400" dirty="0">
              <a:solidFill>
                <a:srgbClr val="FF0000"/>
              </a:solidFill>
              <a:latin typeface="Calibri"/>
              <a:ea typeface="Calibri"/>
              <a:cs typeface="Times New Roman"/>
            </a:endParaRPr>
          </a:p>
        </p:txBody>
      </p:sp>
      <p:sp>
        <p:nvSpPr>
          <p:cNvPr id="14" name="Rectangle 13"/>
          <p:cNvSpPr/>
          <p:nvPr/>
        </p:nvSpPr>
        <p:spPr>
          <a:xfrm>
            <a:off x="273145" y="296602"/>
            <a:ext cx="1184940" cy="369332"/>
          </a:xfrm>
          <a:prstGeom prst="rect">
            <a:avLst/>
          </a:prstGeom>
        </p:spPr>
        <p:txBody>
          <a:bodyPr wrap="none">
            <a:spAutoFit/>
          </a:bodyPr>
          <a:lstStyle/>
          <a:p>
            <a:r>
              <a:rPr lang="en-GB" b="1" i="1" kern="0" dirty="0">
                <a:solidFill>
                  <a:srgbClr val="00628C"/>
                </a:solidFill>
              </a:rPr>
              <a:t>Slide </a:t>
            </a:r>
            <a:r>
              <a:rPr lang="en-GB" b="1" i="1" kern="0" dirty="0" smtClean="0">
                <a:solidFill>
                  <a:srgbClr val="00628C"/>
                </a:solidFill>
              </a:rPr>
              <a:t>6.5 </a:t>
            </a:r>
            <a:endParaRPr lang="en-GB" dirty="0">
              <a:solidFill>
                <a:srgbClr val="000000"/>
              </a:solidFill>
            </a:endParaRPr>
          </a:p>
        </p:txBody>
      </p:sp>
      <p:sp>
        <p:nvSpPr>
          <p:cNvPr id="2" name="Rectangle 1"/>
          <p:cNvSpPr/>
          <p:nvPr/>
        </p:nvSpPr>
        <p:spPr>
          <a:xfrm>
            <a:off x="395536" y="795100"/>
            <a:ext cx="6497291" cy="523220"/>
          </a:xfrm>
          <a:prstGeom prst="rect">
            <a:avLst/>
          </a:prstGeom>
        </p:spPr>
        <p:txBody>
          <a:bodyPr wrap="none">
            <a:spAutoFit/>
          </a:bodyPr>
          <a:lstStyle/>
          <a:p>
            <a:r>
              <a:rPr lang="en-GB" altLang="en-US" sz="2800" b="1" dirty="0">
                <a:solidFill>
                  <a:srgbClr val="002060"/>
                </a:solidFill>
              </a:rPr>
              <a:t>KS3 Multiplicative Reasoning project</a:t>
            </a:r>
            <a:endParaRPr lang="en-GB" sz="2800" b="1" dirty="0">
              <a:solidFill>
                <a:srgbClr val="002060"/>
              </a:solidFill>
            </a:endParaRPr>
          </a:p>
        </p:txBody>
      </p:sp>
    </p:spTree>
    <p:extLst>
      <p:ext uri="{BB962C8B-B14F-4D97-AF65-F5344CB8AC3E}">
        <p14:creationId xmlns:p14="http://schemas.microsoft.com/office/powerpoint/2010/main" val="191942203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8107" y="332656"/>
            <a:ext cx="7924800" cy="1143000"/>
          </a:xfrm>
        </p:spPr>
        <p:txBody>
          <a:bodyPr/>
          <a:lstStyle/>
          <a:p>
            <a:r>
              <a:rPr lang="en-GB" dirty="0" smtClean="0"/>
              <a:t>Session 7</a:t>
            </a:r>
            <a:endParaRPr lang="en-GB" dirty="0"/>
          </a:p>
        </p:txBody>
      </p:sp>
      <p:sp>
        <p:nvSpPr>
          <p:cNvPr id="3" name="Content Placeholder 2"/>
          <p:cNvSpPr>
            <a:spLocks noGrp="1"/>
          </p:cNvSpPr>
          <p:nvPr>
            <p:ph idx="1"/>
          </p:nvPr>
        </p:nvSpPr>
        <p:spPr>
          <a:xfrm>
            <a:off x="395536" y="1772816"/>
            <a:ext cx="7921625" cy="4114800"/>
          </a:xfrm>
        </p:spPr>
        <p:txBody>
          <a:bodyPr/>
          <a:lstStyle/>
          <a:p>
            <a:pPr marL="0" indent="0"/>
            <a:r>
              <a:rPr lang="en-GB" b="1" dirty="0">
                <a:solidFill>
                  <a:srgbClr val="002060"/>
                </a:solidFill>
              </a:rPr>
              <a:t>Research perspectives and unit 1 lessons</a:t>
            </a:r>
            <a:endParaRPr lang="en-GB" dirty="0">
              <a:solidFill>
                <a:srgbClr val="002060"/>
              </a:solidFill>
            </a:endParaRPr>
          </a:p>
        </p:txBody>
      </p:sp>
      <p:sp>
        <p:nvSpPr>
          <p:cNvPr id="4" name="Rectangle 3"/>
          <p:cNvSpPr/>
          <p:nvPr/>
        </p:nvSpPr>
        <p:spPr>
          <a:xfrm>
            <a:off x="395536" y="332656"/>
            <a:ext cx="1184940" cy="369332"/>
          </a:xfrm>
          <a:prstGeom prst="rect">
            <a:avLst/>
          </a:prstGeom>
        </p:spPr>
        <p:txBody>
          <a:bodyPr wrap="none">
            <a:spAutoFit/>
          </a:bodyPr>
          <a:lstStyle/>
          <a:p>
            <a:r>
              <a:rPr lang="en-GB" b="1" i="1" kern="0" dirty="0">
                <a:solidFill>
                  <a:srgbClr val="00628C"/>
                </a:solidFill>
              </a:rPr>
              <a:t>Slide </a:t>
            </a:r>
            <a:r>
              <a:rPr lang="en-GB" b="1" i="1" kern="0" dirty="0" smtClean="0">
                <a:solidFill>
                  <a:srgbClr val="00628C"/>
                </a:solidFill>
              </a:rPr>
              <a:t>7.0 </a:t>
            </a:r>
            <a:endParaRPr lang="en-GB" dirty="0"/>
          </a:p>
        </p:txBody>
      </p:sp>
      <p:sp>
        <p:nvSpPr>
          <p:cNvPr id="14" name="Rectangle 13"/>
          <p:cNvSpPr/>
          <p:nvPr/>
        </p:nvSpPr>
        <p:spPr>
          <a:xfrm>
            <a:off x="683568" y="3105834"/>
            <a:ext cx="7344816" cy="954107"/>
          </a:xfrm>
          <a:prstGeom prst="rect">
            <a:avLst/>
          </a:prstGeom>
        </p:spPr>
        <p:txBody>
          <a:bodyPr wrap="square">
            <a:spAutoFit/>
          </a:bodyPr>
          <a:lstStyle/>
          <a:p>
            <a:pPr marL="342900" indent="-342900">
              <a:buFont typeface="Arial" panose="020B0604020202020204" pitchFamily="34" charset="0"/>
              <a:buChar char="•"/>
            </a:pPr>
            <a:r>
              <a:rPr lang="en-GB" sz="2800" dirty="0">
                <a:solidFill>
                  <a:srgbClr val="002060"/>
                </a:solidFill>
              </a:rPr>
              <a:t>Appreciation of the research background informing the design of unit 1 lessons</a:t>
            </a:r>
          </a:p>
        </p:txBody>
      </p:sp>
    </p:spTree>
    <p:extLst>
      <p:ext uri="{BB962C8B-B14F-4D97-AF65-F5344CB8AC3E}">
        <p14:creationId xmlns:p14="http://schemas.microsoft.com/office/powerpoint/2010/main" val="304207515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Structure of unit 1</a:t>
            </a:r>
            <a:endParaRPr lang="en-GB" dirty="0"/>
          </a:p>
        </p:txBody>
      </p:sp>
      <p:sp>
        <p:nvSpPr>
          <p:cNvPr id="4" name="TextBox 3"/>
          <p:cNvSpPr txBox="1"/>
          <p:nvPr/>
        </p:nvSpPr>
        <p:spPr>
          <a:xfrm>
            <a:off x="1259632" y="3861048"/>
            <a:ext cx="1440160" cy="1631216"/>
          </a:xfrm>
          <a:prstGeom prst="rect">
            <a:avLst/>
          </a:prstGeom>
          <a:noFill/>
          <a:ln w="19050">
            <a:solidFill>
              <a:schemeClr val="tx1"/>
            </a:solidFill>
          </a:ln>
        </p:spPr>
        <p:txBody>
          <a:bodyPr wrap="square" rtlCol="0">
            <a:spAutoFit/>
          </a:bodyPr>
          <a:lstStyle/>
          <a:p>
            <a:r>
              <a:rPr lang="en-GB" sz="2000" b="1" dirty="0" smtClean="0"/>
              <a:t>Unit 1</a:t>
            </a:r>
          </a:p>
          <a:p>
            <a:r>
              <a:rPr lang="en-GB" sz="2000" b="1" dirty="0" smtClean="0"/>
              <a:t> </a:t>
            </a:r>
          </a:p>
          <a:p>
            <a:r>
              <a:rPr lang="en-GB" sz="2000" dirty="0" smtClean="0"/>
              <a:t>lesson A</a:t>
            </a:r>
          </a:p>
          <a:p>
            <a:endParaRPr lang="en-GB" sz="2000" dirty="0"/>
          </a:p>
          <a:p>
            <a:r>
              <a:rPr lang="en-GB" sz="2000" dirty="0" smtClean="0"/>
              <a:t>Lesson B</a:t>
            </a:r>
            <a:endParaRPr lang="en-GB" sz="2000" dirty="0"/>
          </a:p>
        </p:txBody>
      </p:sp>
      <p:sp>
        <p:nvSpPr>
          <p:cNvPr id="5" name="TextBox 4"/>
          <p:cNvSpPr txBox="1"/>
          <p:nvPr/>
        </p:nvSpPr>
        <p:spPr>
          <a:xfrm>
            <a:off x="3131840" y="3864496"/>
            <a:ext cx="1440160" cy="1631216"/>
          </a:xfrm>
          <a:prstGeom prst="rect">
            <a:avLst/>
          </a:prstGeom>
          <a:noFill/>
          <a:ln w="19050">
            <a:solidFill>
              <a:schemeClr val="tx1"/>
            </a:solidFill>
          </a:ln>
        </p:spPr>
        <p:txBody>
          <a:bodyPr wrap="square" rtlCol="0">
            <a:spAutoFit/>
          </a:bodyPr>
          <a:lstStyle/>
          <a:p>
            <a:r>
              <a:rPr lang="en-GB" sz="2000" b="1" dirty="0" smtClean="0"/>
              <a:t>Unit 1</a:t>
            </a:r>
          </a:p>
          <a:p>
            <a:r>
              <a:rPr lang="en-GB" sz="2000" b="1" dirty="0" smtClean="0"/>
              <a:t> </a:t>
            </a:r>
          </a:p>
          <a:p>
            <a:r>
              <a:rPr lang="en-GB" sz="2000" dirty="0" smtClean="0"/>
              <a:t>lesson C</a:t>
            </a:r>
          </a:p>
          <a:p>
            <a:endParaRPr lang="en-GB" sz="2000" dirty="0"/>
          </a:p>
          <a:p>
            <a:r>
              <a:rPr lang="en-GB" sz="2000" dirty="0" smtClean="0"/>
              <a:t>Lesson D</a:t>
            </a:r>
            <a:endParaRPr lang="en-GB" sz="2000" dirty="0"/>
          </a:p>
        </p:txBody>
      </p:sp>
      <p:sp>
        <p:nvSpPr>
          <p:cNvPr id="6" name="TextBox 5"/>
          <p:cNvSpPr txBox="1"/>
          <p:nvPr/>
        </p:nvSpPr>
        <p:spPr>
          <a:xfrm>
            <a:off x="4932040" y="3861048"/>
            <a:ext cx="1440160" cy="1631216"/>
          </a:xfrm>
          <a:prstGeom prst="rect">
            <a:avLst/>
          </a:prstGeom>
          <a:noFill/>
          <a:ln w="19050">
            <a:solidFill>
              <a:schemeClr val="tx1"/>
            </a:solidFill>
          </a:ln>
        </p:spPr>
        <p:txBody>
          <a:bodyPr wrap="square" rtlCol="0">
            <a:spAutoFit/>
          </a:bodyPr>
          <a:lstStyle/>
          <a:p>
            <a:r>
              <a:rPr lang="en-GB" sz="2000" b="1" dirty="0" smtClean="0"/>
              <a:t>Unit 1</a:t>
            </a:r>
          </a:p>
          <a:p>
            <a:r>
              <a:rPr lang="en-GB" sz="2000" b="1" dirty="0" smtClean="0"/>
              <a:t> </a:t>
            </a:r>
          </a:p>
          <a:p>
            <a:r>
              <a:rPr lang="en-GB" sz="2000" dirty="0" smtClean="0"/>
              <a:t>lesson E</a:t>
            </a:r>
          </a:p>
          <a:p>
            <a:endParaRPr lang="en-GB" sz="2000" dirty="0"/>
          </a:p>
          <a:p>
            <a:r>
              <a:rPr lang="en-GB" sz="2000" dirty="0" smtClean="0"/>
              <a:t>Lesson F</a:t>
            </a:r>
            <a:endParaRPr lang="en-GB" sz="2000" dirty="0"/>
          </a:p>
        </p:txBody>
      </p:sp>
      <p:sp>
        <p:nvSpPr>
          <p:cNvPr id="7" name="TextBox 6"/>
          <p:cNvSpPr txBox="1"/>
          <p:nvPr/>
        </p:nvSpPr>
        <p:spPr>
          <a:xfrm>
            <a:off x="842293" y="1772816"/>
            <a:ext cx="7200800" cy="1600438"/>
          </a:xfrm>
          <a:prstGeom prst="rect">
            <a:avLst/>
          </a:prstGeom>
          <a:noFill/>
        </p:spPr>
        <p:txBody>
          <a:bodyPr wrap="square" rtlCol="0">
            <a:spAutoFit/>
          </a:bodyPr>
          <a:lstStyle/>
          <a:p>
            <a:pPr marL="342900" indent="-342900">
              <a:spcAft>
                <a:spcPts val="600"/>
              </a:spcAft>
              <a:buFont typeface="Arial" panose="020B0604020202020204" pitchFamily="34" charset="0"/>
              <a:buChar char="•"/>
            </a:pPr>
            <a:r>
              <a:rPr lang="en-GB" sz="2400" b="1" dirty="0" smtClean="0"/>
              <a:t>Unit 1 </a:t>
            </a:r>
            <a:r>
              <a:rPr lang="en-GB" sz="2400" dirty="0" smtClean="0"/>
              <a:t>– </a:t>
            </a:r>
            <a:r>
              <a:rPr lang="en-GB" sz="1600" dirty="0" smtClean="0"/>
              <a:t>overall mathematical focus</a:t>
            </a:r>
          </a:p>
          <a:p>
            <a:pPr marL="342900" indent="-342900">
              <a:spcAft>
                <a:spcPts val="600"/>
              </a:spcAft>
              <a:buFont typeface="Arial" panose="020B0604020202020204" pitchFamily="34" charset="0"/>
              <a:buChar char="•"/>
            </a:pPr>
            <a:r>
              <a:rPr lang="en-GB" sz="2400" b="1" dirty="0" smtClean="0"/>
              <a:t>3 sets </a:t>
            </a:r>
            <a:r>
              <a:rPr lang="en-GB" sz="2400" dirty="0" smtClean="0"/>
              <a:t>–</a:t>
            </a:r>
            <a:r>
              <a:rPr lang="en-GB" sz="2400" b="1" dirty="0" smtClean="0"/>
              <a:t> </a:t>
            </a:r>
            <a:r>
              <a:rPr lang="en-GB" sz="1600" dirty="0" smtClean="0"/>
              <a:t>containing two lessons worth of material</a:t>
            </a:r>
          </a:p>
          <a:p>
            <a:pPr marL="342900" indent="-342900">
              <a:spcAft>
                <a:spcPts val="600"/>
              </a:spcAft>
              <a:buFont typeface="Arial" panose="020B0604020202020204" pitchFamily="34" charset="0"/>
              <a:buChar char="•"/>
            </a:pPr>
            <a:r>
              <a:rPr lang="en-GB" sz="2400" b="1" dirty="0" smtClean="0"/>
              <a:t>Research perspectives – </a:t>
            </a:r>
            <a:r>
              <a:rPr lang="en-GB" sz="1600" dirty="0" smtClean="0"/>
              <a:t>each set of lessons will reflect to a certain degree a particular research approach. </a:t>
            </a:r>
            <a:endParaRPr lang="en-GB" sz="1600" dirty="0"/>
          </a:p>
        </p:txBody>
      </p:sp>
      <p:sp>
        <p:nvSpPr>
          <p:cNvPr id="9" name="Rectangle 8"/>
          <p:cNvSpPr/>
          <p:nvPr/>
        </p:nvSpPr>
        <p:spPr>
          <a:xfrm>
            <a:off x="395536" y="332656"/>
            <a:ext cx="1184940" cy="369332"/>
          </a:xfrm>
          <a:prstGeom prst="rect">
            <a:avLst/>
          </a:prstGeom>
        </p:spPr>
        <p:txBody>
          <a:bodyPr wrap="none">
            <a:spAutoFit/>
          </a:bodyPr>
          <a:lstStyle/>
          <a:p>
            <a:r>
              <a:rPr lang="en-GB" b="1" i="1" kern="0" dirty="0">
                <a:solidFill>
                  <a:srgbClr val="00628C"/>
                </a:solidFill>
              </a:rPr>
              <a:t>Slide </a:t>
            </a:r>
            <a:r>
              <a:rPr lang="en-GB" b="1" i="1" kern="0" dirty="0" smtClean="0">
                <a:solidFill>
                  <a:srgbClr val="00628C"/>
                </a:solidFill>
              </a:rPr>
              <a:t>7.1 </a:t>
            </a:r>
            <a:endParaRPr lang="en-GB" dirty="0"/>
          </a:p>
        </p:txBody>
      </p:sp>
    </p:spTree>
    <p:extLst>
      <p:ext uri="{BB962C8B-B14F-4D97-AF65-F5344CB8AC3E}">
        <p14:creationId xmlns:p14="http://schemas.microsoft.com/office/powerpoint/2010/main" val="296801643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11560" y="908720"/>
            <a:ext cx="6408712" cy="4801314"/>
          </a:xfrm>
          <a:prstGeom prst="rect">
            <a:avLst/>
          </a:prstGeom>
          <a:solidFill>
            <a:schemeClr val="bg1">
              <a:lumMod val="75000"/>
            </a:schemeClr>
          </a:solidFill>
        </p:spPr>
        <p:txBody>
          <a:bodyPr wrap="square" rtlCol="0">
            <a:spAutoFit/>
          </a:bodyPr>
          <a:lstStyle/>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a:p>
        </p:txBody>
      </p:sp>
      <p:sp>
        <p:nvSpPr>
          <p:cNvPr id="2" name="Title 1"/>
          <p:cNvSpPr>
            <a:spLocks noGrp="1"/>
          </p:cNvSpPr>
          <p:nvPr>
            <p:ph type="title"/>
          </p:nvPr>
        </p:nvSpPr>
        <p:spPr/>
        <p:txBody>
          <a:bodyPr/>
          <a:lstStyle/>
          <a:p>
            <a:r>
              <a:rPr lang="en-GB" dirty="0" smtClean="0"/>
              <a:t>Research background</a:t>
            </a:r>
            <a:endParaRPr lang="en-GB" dirty="0"/>
          </a:p>
        </p:txBody>
      </p:sp>
      <p:sp>
        <p:nvSpPr>
          <p:cNvPr id="9" name="Rectangle 8"/>
          <p:cNvSpPr/>
          <p:nvPr/>
        </p:nvSpPr>
        <p:spPr>
          <a:xfrm>
            <a:off x="395536" y="332656"/>
            <a:ext cx="1184940" cy="369332"/>
          </a:xfrm>
          <a:prstGeom prst="rect">
            <a:avLst/>
          </a:prstGeom>
        </p:spPr>
        <p:txBody>
          <a:bodyPr wrap="none">
            <a:spAutoFit/>
          </a:bodyPr>
          <a:lstStyle/>
          <a:p>
            <a:r>
              <a:rPr lang="en-GB" b="1" i="1" kern="0" dirty="0">
                <a:solidFill>
                  <a:srgbClr val="00628C"/>
                </a:solidFill>
              </a:rPr>
              <a:t>Slide </a:t>
            </a:r>
            <a:r>
              <a:rPr lang="en-GB" b="1" i="1" kern="0" dirty="0" smtClean="0">
                <a:solidFill>
                  <a:srgbClr val="00628C"/>
                </a:solidFill>
              </a:rPr>
              <a:t>7.2 </a:t>
            </a:r>
            <a:endParaRPr lang="en-GB" dirty="0"/>
          </a:p>
        </p:txBody>
      </p:sp>
    </p:spTree>
    <p:extLst>
      <p:ext uri="{BB962C8B-B14F-4D97-AF65-F5344CB8AC3E}">
        <p14:creationId xmlns:p14="http://schemas.microsoft.com/office/powerpoint/2010/main" val="236495179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73145" y="296602"/>
            <a:ext cx="1184940" cy="369332"/>
          </a:xfrm>
          <a:prstGeom prst="rect">
            <a:avLst/>
          </a:prstGeom>
        </p:spPr>
        <p:txBody>
          <a:bodyPr wrap="none">
            <a:spAutoFit/>
          </a:bodyPr>
          <a:lstStyle/>
          <a:p>
            <a:r>
              <a:rPr lang="en-GB" b="1" i="1" kern="0" dirty="0">
                <a:solidFill>
                  <a:srgbClr val="00628C"/>
                </a:solidFill>
              </a:rPr>
              <a:t>Slide 8</a:t>
            </a:r>
            <a:r>
              <a:rPr lang="en-GB" b="1" i="1" kern="0" dirty="0" smtClean="0">
                <a:solidFill>
                  <a:srgbClr val="00628C"/>
                </a:solidFill>
              </a:rPr>
              <a:t>.0 </a:t>
            </a:r>
            <a:endParaRPr lang="en-GB"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1896" y="1700808"/>
            <a:ext cx="7912906" cy="48245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1619672" y="118373"/>
            <a:ext cx="2533960" cy="646331"/>
          </a:xfrm>
          <a:prstGeom prst="rect">
            <a:avLst/>
          </a:prstGeom>
          <a:noFill/>
        </p:spPr>
        <p:txBody>
          <a:bodyPr wrap="square" rtlCol="0">
            <a:spAutoFit/>
          </a:bodyPr>
          <a:lstStyle/>
          <a:p>
            <a:r>
              <a:rPr lang="en-GB" sz="3600" b="1" kern="0" dirty="0">
                <a:solidFill>
                  <a:srgbClr val="00628C"/>
                </a:solidFill>
              </a:rPr>
              <a:t>Session 8:</a:t>
            </a:r>
            <a:endParaRPr lang="en-GB" dirty="0"/>
          </a:p>
        </p:txBody>
      </p:sp>
      <p:sp>
        <p:nvSpPr>
          <p:cNvPr id="2" name="Title 1"/>
          <p:cNvSpPr>
            <a:spLocks noGrp="1"/>
          </p:cNvSpPr>
          <p:nvPr>
            <p:ph type="title"/>
          </p:nvPr>
        </p:nvSpPr>
        <p:spPr>
          <a:xfrm>
            <a:off x="273145" y="772700"/>
            <a:ext cx="4680520" cy="1143000"/>
          </a:xfrm>
        </p:spPr>
        <p:txBody>
          <a:bodyPr/>
          <a:lstStyle/>
          <a:p>
            <a:r>
              <a:rPr lang="en-GB" dirty="0" smtClean="0"/>
              <a:t/>
            </a:r>
            <a:br>
              <a:rPr lang="en-GB" dirty="0" smtClean="0"/>
            </a:br>
            <a:r>
              <a:rPr lang="en-GB" sz="2400" dirty="0" smtClean="0"/>
              <a:t>Find a fraction for each of </a:t>
            </a:r>
            <a:br>
              <a:rPr lang="en-GB" sz="2400" dirty="0" smtClean="0"/>
            </a:br>
            <a:r>
              <a:rPr lang="en-GB" sz="2400" dirty="0" smtClean="0"/>
              <a:t>the sections</a:t>
            </a:r>
            <a:endParaRPr lang="en-GB" sz="2400" dirty="0"/>
          </a:p>
        </p:txBody>
      </p:sp>
    </p:spTree>
    <p:extLst>
      <p:ext uri="{BB962C8B-B14F-4D97-AF65-F5344CB8AC3E}">
        <p14:creationId xmlns:p14="http://schemas.microsoft.com/office/powerpoint/2010/main" val="73547441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8247" y="764704"/>
            <a:ext cx="7924800" cy="1143000"/>
          </a:xfrm>
        </p:spPr>
        <p:txBody>
          <a:bodyPr/>
          <a:lstStyle/>
          <a:p>
            <a:r>
              <a:rPr lang="en-GB" dirty="0" smtClean="0"/>
              <a:t>Session 9: </a:t>
            </a:r>
            <a:br>
              <a:rPr lang="en-GB" dirty="0" smtClean="0"/>
            </a:br>
            <a:r>
              <a:rPr lang="en-GB" sz="3200" dirty="0" smtClean="0"/>
              <a:t>Planning the delivery of unit 0</a:t>
            </a:r>
            <a:endParaRPr lang="en-GB" sz="3200" dirty="0"/>
          </a:p>
        </p:txBody>
      </p:sp>
      <p:sp>
        <p:nvSpPr>
          <p:cNvPr id="3" name="Content Placeholder 2"/>
          <p:cNvSpPr>
            <a:spLocks noGrp="1"/>
          </p:cNvSpPr>
          <p:nvPr>
            <p:ph idx="1"/>
          </p:nvPr>
        </p:nvSpPr>
        <p:spPr>
          <a:xfrm>
            <a:off x="467544" y="2132856"/>
            <a:ext cx="7921625" cy="4114800"/>
          </a:xfrm>
        </p:spPr>
        <p:txBody>
          <a:bodyPr/>
          <a:lstStyle/>
          <a:p>
            <a:pPr marL="457200" lvl="0" indent="-457200">
              <a:buFont typeface="Arial" panose="020B0604020202020204" pitchFamily="34" charset="0"/>
              <a:buChar char="•"/>
            </a:pPr>
            <a:r>
              <a:rPr lang="en-GB" sz="2800" dirty="0">
                <a:solidFill>
                  <a:srgbClr val="002060"/>
                </a:solidFill>
              </a:rPr>
              <a:t>Recapping the Unit 0 task</a:t>
            </a:r>
          </a:p>
          <a:p>
            <a:pPr marL="457200" indent="-457200">
              <a:buFont typeface="Arial" panose="020B0604020202020204" pitchFamily="34" charset="0"/>
              <a:buChar char="•"/>
            </a:pPr>
            <a:r>
              <a:rPr lang="en-GB" sz="2800" dirty="0">
                <a:solidFill>
                  <a:srgbClr val="002060"/>
                </a:solidFill>
              </a:rPr>
              <a:t>Planning in core pairs its delivery</a:t>
            </a:r>
          </a:p>
        </p:txBody>
      </p:sp>
      <p:sp>
        <p:nvSpPr>
          <p:cNvPr id="5" name="Rectangle 4"/>
          <p:cNvSpPr/>
          <p:nvPr/>
        </p:nvSpPr>
        <p:spPr>
          <a:xfrm>
            <a:off x="273145" y="296602"/>
            <a:ext cx="1184940" cy="369332"/>
          </a:xfrm>
          <a:prstGeom prst="rect">
            <a:avLst/>
          </a:prstGeom>
        </p:spPr>
        <p:txBody>
          <a:bodyPr wrap="none">
            <a:spAutoFit/>
          </a:bodyPr>
          <a:lstStyle/>
          <a:p>
            <a:r>
              <a:rPr lang="en-GB" b="1" i="1" kern="0" dirty="0">
                <a:solidFill>
                  <a:srgbClr val="00628C"/>
                </a:solidFill>
              </a:rPr>
              <a:t>Slide </a:t>
            </a:r>
            <a:r>
              <a:rPr lang="en-GB" b="1" i="1" kern="0" dirty="0" smtClean="0">
                <a:solidFill>
                  <a:srgbClr val="00628C"/>
                </a:solidFill>
              </a:rPr>
              <a:t>9.0 </a:t>
            </a:r>
            <a:endParaRPr lang="en-GB" dirty="0"/>
          </a:p>
        </p:txBody>
      </p:sp>
    </p:spTree>
    <p:extLst>
      <p:ext uri="{BB962C8B-B14F-4D97-AF65-F5344CB8AC3E}">
        <p14:creationId xmlns:p14="http://schemas.microsoft.com/office/powerpoint/2010/main" val="1977276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78657" y="12775"/>
            <a:ext cx="5826224" cy="679921"/>
          </a:xfrm>
        </p:spPr>
        <p:txBody>
          <a:bodyPr/>
          <a:lstStyle/>
          <a:p>
            <a:r>
              <a:rPr lang="en-GB" sz="3200" dirty="0" smtClean="0"/>
              <a:t>Recapping the Unit 0 task</a:t>
            </a:r>
            <a:endParaRPr lang="en-GB" sz="3200" b="0" i="1" dirty="0"/>
          </a:p>
        </p:txBody>
      </p:sp>
      <p:sp>
        <p:nvSpPr>
          <p:cNvPr id="3" name="Content Placeholder 2"/>
          <p:cNvSpPr>
            <a:spLocks noGrp="1"/>
          </p:cNvSpPr>
          <p:nvPr>
            <p:ph idx="1"/>
          </p:nvPr>
        </p:nvSpPr>
        <p:spPr>
          <a:xfrm>
            <a:off x="539552" y="1052736"/>
            <a:ext cx="7921625" cy="5400600"/>
          </a:xfrm>
        </p:spPr>
        <p:txBody>
          <a:bodyPr/>
          <a:lstStyle/>
          <a:p>
            <a:pPr marL="0" indent="0">
              <a:spcBef>
                <a:spcPts val="300"/>
              </a:spcBef>
              <a:spcAft>
                <a:spcPts val="300"/>
              </a:spcAft>
            </a:pPr>
            <a:r>
              <a:rPr lang="en-GB" sz="2000" b="1" dirty="0" smtClean="0"/>
              <a:t>Unit 0 questions</a:t>
            </a:r>
          </a:p>
          <a:p>
            <a:pPr>
              <a:spcBef>
                <a:spcPts val="300"/>
              </a:spcBef>
              <a:spcAft>
                <a:spcPts val="300"/>
              </a:spcAft>
              <a:buFont typeface="Arial" panose="020B0604020202020204" pitchFamily="34" charset="0"/>
              <a:buChar char="•"/>
            </a:pPr>
            <a:r>
              <a:rPr lang="en-GB" sz="1600" dirty="0" smtClean="0"/>
              <a:t>Selected unit 0 questions to be attempted by KS3 classes </a:t>
            </a:r>
          </a:p>
          <a:p>
            <a:pPr>
              <a:spcBef>
                <a:spcPts val="300"/>
              </a:spcBef>
              <a:spcAft>
                <a:spcPts val="300"/>
              </a:spcAft>
              <a:buFont typeface="Arial" panose="020B0604020202020204" pitchFamily="34" charset="0"/>
              <a:buChar char="•"/>
            </a:pPr>
            <a:r>
              <a:rPr lang="en-GB" sz="1600" dirty="0" smtClean="0"/>
              <a:t>Following completion of questions, pupils work </a:t>
            </a:r>
            <a:r>
              <a:rPr lang="en-GB" sz="1600" dirty="0"/>
              <a:t>in </a:t>
            </a:r>
            <a:r>
              <a:rPr lang="en-GB" sz="1600" dirty="0" smtClean="0"/>
              <a:t>pairs explaining  their approaches and thinking.</a:t>
            </a:r>
          </a:p>
          <a:p>
            <a:pPr marL="0" indent="0">
              <a:spcBef>
                <a:spcPts val="300"/>
              </a:spcBef>
              <a:spcAft>
                <a:spcPts val="300"/>
              </a:spcAft>
            </a:pPr>
            <a:endParaRPr lang="en-GB" sz="1600" dirty="0" smtClean="0"/>
          </a:p>
          <a:p>
            <a:pPr marL="0" indent="0">
              <a:spcBef>
                <a:spcPts val="300"/>
              </a:spcBef>
              <a:spcAft>
                <a:spcPts val="300"/>
              </a:spcAft>
            </a:pPr>
            <a:r>
              <a:rPr lang="en-GB" sz="2000" b="1" dirty="0" smtClean="0"/>
              <a:t>Analysis of pupil thinking</a:t>
            </a:r>
          </a:p>
          <a:p>
            <a:pPr>
              <a:spcBef>
                <a:spcPts val="300"/>
              </a:spcBef>
              <a:spcAft>
                <a:spcPts val="300"/>
              </a:spcAft>
              <a:buFont typeface="Arial" panose="020B0604020202020204" pitchFamily="34" charset="0"/>
              <a:buChar char="•"/>
            </a:pPr>
            <a:r>
              <a:rPr lang="en-GB" sz="1600" dirty="0" smtClean="0"/>
              <a:t>Evidence of pupil thinking collected by teacher </a:t>
            </a:r>
            <a:r>
              <a:rPr lang="en-GB" sz="1600" i="1" dirty="0" smtClean="0"/>
              <a:t>(diagrams annotation, posters, audio )</a:t>
            </a:r>
          </a:p>
          <a:p>
            <a:pPr>
              <a:spcBef>
                <a:spcPts val="300"/>
              </a:spcBef>
              <a:spcAft>
                <a:spcPts val="300"/>
              </a:spcAft>
              <a:buFont typeface="Arial" panose="020B0604020202020204" pitchFamily="34" charset="0"/>
              <a:buChar char="•"/>
            </a:pPr>
            <a:r>
              <a:rPr lang="en-GB" sz="1600" dirty="0" smtClean="0"/>
              <a:t>Evidence discussed by core teachers and examples highlighting issues related to pupil conceptual difficulties selected for sharing at next TIME workshop.</a:t>
            </a:r>
          </a:p>
          <a:p>
            <a:pPr marL="0" indent="0">
              <a:spcBef>
                <a:spcPts val="300"/>
              </a:spcBef>
              <a:spcAft>
                <a:spcPts val="300"/>
              </a:spcAft>
            </a:pPr>
            <a:endParaRPr lang="en-GB" sz="1600" dirty="0" smtClean="0"/>
          </a:p>
          <a:p>
            <a:pPr marL="0" indent="0">
              <a:spcBef>
                <a:spcPts val="300"/>
              </a:spcBef>
              <a:spcAft>
                <a:spcPts val="300"/>
              </a:spcAft>
            </a:pPr>
            <a:r>
              <a:rPr lang="en-GB" sz="2000" b="1" dirty="0" smtClean="0"/>
              <a:t>Assessment interviews and pupil progress study</a:t>
            </a:r>
          </a:p>
          <a:p>
            <a:pPr>
              <a:spcBef>
                <a:spcPts val="300"/>
              </a:spcBef>
              <a:spcAft>
                <a:spcPts val="300"/>
              </a:spcAft>
              <a:buFont typeface="Arial" panose="020B0604020202020204" pitchFamily="34" charset="0"/>
              <a:buChar char="•"/>
            </a:pPr>
            <a:r>
              <a:rPr lang="en-GB" sz="1600" dirty="0" smtClean="0"/>
              <a:t>Short recorded interviews of selected pupils </a:t>
            </a:r>
            <a:r>
              <a:rPr lang="en-GB" sz="1600" i="1" dirty="0" smtClean="0"/>
              <a:t>(one or two pairs or individuals) </a:t>
            </a:r>
            <a:r>
              <a:rPr lang="en-GB" sz="1600" dirty="0" smtClean="0"/>
              <a:t>used by core teachers to reflect on nature of understanding and implications for teaching. Experiences to be shared at next TIME workshop.</a:t>
            </a:r>
          </a:p>
          <a:p>
            <a:pPr>
              <a:spcBef>
                <a:spcPts val="300"/>
              </a:spcBef>
              <a:spcAft>
                <a:spcPts val="300"/>
              </a:spcAft>
              <a:buFont typeface="Arial" panose="020B0604020202020204" pitchFamily="34" charset="0"/>
              <a:buChar char="•"/>
            </a:pPr>
            <a:r>
              <a:rPr lang="en-GB" sz="1600" dirty="0" smtClean="0"/>
              <a:t>Recording stored for comparison with post teaching re-interview to determine progress in understanding </a:t>
            </a:r>
            <a:r>
              <a:rPr lang="en-GB" sz="1600" i="1" dirty="0" smtClean="0"/>
              <a:t>(pupil progress study)</a:t>
            </a:r>
          </a:p>
          <a:p>
            <a:pPr marL="0" indent="0"/>
            <a:endParaRPr lang="en-GB" sz="1600" dirty="0" smtClean="0"/>
          </a:p>
        </p:txBody>
      </p:sp>
      <p:sp>
        <p:nvSpPr>
          <p:cNvPr id="4" name="Rectangle 3"/>
          <p:cNvSpPr/>
          <p:nvPr/>
        </p:nvSpPr>
        <p:spPr>
          <a:xfrm>
            <a:off x="273145" y="296602"/>
            <a:ext cx="1184940" cy="369332"/>
          </a:xfrm>
          <a:prstGeom prst="rect">
            <a:avLst/>
          </a:prstGeom>
        </p:spPr>
        <p:txBody>
          <a:bodyPr wrap="none">
            <a:spAutoFit/>
          </a:bodyPr>
          <a:lstStyle/>
          <a:p>
            <a:r>
              <a:rPr lang="en-GB" b="1" i="1" kern="0" dirty="0">
                <a:solidFill>
                  <a:srgbClr val="00628C"/>
                </a:solidFill>
              </a:rPr>
              <a:t>Slide </a:t>
            </a:r>
            <a:r>
              <a:rPr lang="en-GB" b="1" i="1" kern="0" dirty="0" smtClean="0">
                <a:solidFill>
                  <a:srgbClr val="00628C"/>
                </a:solidFill>
              </a:rPr>
              <a:t>9.1 </a:t>
            </a:r>
            <a:endParaRPr lang="en-GB" dirty="0"/>
          </a:p>
        </p:txBody>
      </p:sp>
    </p:spTree>
    <p:extLst>
      <p:ext uri="{BB962C8B-B14F-4D97-AF65-F5344CB8AC3E}">
        <p14:creationId xmlns:p14="http://schemas.microsoft.com/office/powerpoint/2010/main" val="101465970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7481" y="317631"/>
            <a:ext cx="7924800" cy="1143000"/>
          </a:xfrm>
        </p:spPr>
        <p:txBody>
          <a:bodyPr/>
          <a:lstStyle/>
          <a:p>
            <a:r>
              <a:rPr lang="en-GB" dirty="0" smtClean="0"/>
              <a:t>Planning considerations</a:t>
            </a:r>
            <a:endParaRPr lang="en-GB" dirty="0"/>
          </a:p>
        </p:txBody>
      </p:sp>
      <p:sp>
        <p:nvSpPr>
          <p:cNvPr id="3" name="Content Placeholder 2"/>
          <p:cNvSpPr>
            <a:spLocks noGrp="1"/>
          </p:cNvSpPr>
          <p:nvPr>
            <p:ph idx="1"/>
          </p:nvPr>
        </p:nvSpPr>
        <p:spPr>
          <a:xfrm>
            <a:off x="762000" y="1827212"/>
            <a:ext cx="7921625" cy="4554115"/>
          </a:xfrm>
        </p:spPr>
        <p:txBody>
          <a:bodyPr/>
          <a:lstStyle/>
          <a:p>
            <a:pPr marL="457200" lvl="0" indent="-457200">
              <a:buFont typeface="Arial" panose="020B0604020202020204" pitchFamily="34" charset="0"/>
              <a:buChar char="•"/>
            </a:pPr>
            <a:r>
              <a:rPr lang="en-GB" sz="2400" dirty="0" smtClean="0"/>
              <a:t>Which </a:t>
            </a:r>
            <a:r>
              <a:rPr lang="en-GB" sz="2400" dirty="0"/>
              <a:t>resources</a:t>
            </a:r>
          </a:p>
          <a:p>
            <a:pPr marL="457200" lvl="0" indent="-457200">
              <a:buFont typeface="Arial" panose="020B0604020202020204" pitchFamily="34" charset="0"/>
              <a:buChar char="•"/>
            </a:pPr>
            <a:r>
              <a:rPr lang="en-GB" sz="2400" dirty="0"/>
              <a:t>Which classes</a:t>
            </a:r>
          </a:p>
          <a:p>
            <a:pPr marL="457200" lvl="0" indent="-457200">
              <a:buFont typeface="Arial" panose="020B0604020202020204" pitchFamily="34" charset="0"/>
              <a:buChar char="•"/>
            </a:pPr>
            <a:r>
              <a:rPr lang="en-GB" sz="2400" dirty="0"/>
              <a:t>What evidence </a:t>
            </a:r>
            <a:r>
              <a:rPr lang="en-GB" sz="2400" dirty="0" smtClean="0"/>
              <a:t>you </a:t>
            </a:r>
            <a:r>
              <a:rPr lang="en-GB" sz="2400" dirty="0"/>
              <a:t>might collect</a:t>
            </a:r>
          </a:p>
          <a:p>
            <a:pPr marL="457200" lvl="0" indent="-457200">
              <a:buFont typeface="Arial" panose="020B0604020202020204" pitchFamily="34" charset="0"/>
              <a:buChar char="•"/>
            </a:pPr>
            <a:r>
              <a:rPr lang="en-GB" sz="2400" dirty="0"/>
              <a:t>What data collection techniques </a:t>
            </a:r>
            <a:r>
              <a:rPr lang="en-GB" sz="2400" dirty="0" smtClean="0"/>
              <a:t>you </a:t>
            </a:r>
            <a:r>
              <a:rPr lang="en-GB" sz="2400" dirty="0"/>
              <a:t>might use</a:t>
            </a:r>
          </a:p>
          <a:p>
            <a:pPr marL="457200" lvl="0" indent="-457200">
              <a:buFont typeface="Arial" panose="020B0604020202020204" pitchFamily="34" charset="0"/>
              <a:buChar char="•"/>
            </a:pPr>
            <a:r>
              <a:rPr lang="en-GB" sz="2400" dirty="0"/>
              <a:t>Ways in which </a:t>
            </a:r>
            <a:r>
              <a:rPr lang="en-GB" sz="2400" dirty="0" smtClean="0"/>
              <a:t>you </a:t>
            </a:r>
            <a:r>
              <a:rPr lang="en-GB" sz="2400" dirty="0"/>
              <a:t>can collaborate</a:t>
            </a:r>
          </a:p>
          <a:p>
            <a:pPr marL="457200" lvl="0" indent="-457200">
              <a:buFont typeface="Arial" panose="020B0604020202020204" pitchFamily="34" charset="0"/>
              <a:buChar char="•"/>
            </a:pPr>
            <a:r>
              <a:rPr lang="en-GB" sz="2400" dirty="0"/>
              <a:t>Challenges, issues and barriers and how they might be overcome</a:t>
            </a:r>
          </a:p>
          <a:p>
            <a:endParaRPr lang="en-GB" dirty="0"/>
          </a:p>
        </p:txBody>
      </p:sp>
      <p:sp>
        <p:nvSpPr>
          <p:cNvPr id="4" name="Rectangle 3"/>
          <p:cNvSpPr/>
          <p:nvPr/>
        </p:nvSpPr>
        <p:spPr>
          <a:xfrm>
            <a:off x="273145" y="296602"/>
            <a:ext cx="1184940" cy="369332"/>
          </a:xfrm>
          <a:prstGeom prst="rect">
            <a:avLst/>
          </a:prstGeom>
        </p:spPr>
        <p:txBody>
          <a:bodyPr wrap="none">
            <a:spAutoFit/>
          </a:bodyPr>
          <a:lstStyle/>
          <a:p>
            <a:r>
              <a:rPr lang="en-GB" b="1" i="1" kern="0" dirty="0">
                <a:solidFill>
                  <a:srgbClr val="00628C"/>
                </a:solidFill>
              </a:rPr>
              <a:t>Slide </a:t>
            </a:r>
            <a:r>
              <a:rPr lang="en-GB" b="1" i="1" kern="0" dirty="0" smtClean="0">
                <a:solidFill>
                  <a:srgbClr val="00628C"/>
                </a:solidFill>
              </a:rPr>
              <a:t>9.2 </a:t>
            </a:r>
            <a:endParaRPr lang="en-GB" dirty="0"/>
          </a:p>
        </p:txBody>
      </p:sp>
    </p:spTree>
    <p:extLst>
      <p:ext uri="{BB962C8B-B14F-4D97-AF65-F5344CB8AC3E}">
        <p14:creationId xmlns:p14="http://schemas.microsoft.com/office/powerpoint/2010/main" val="314095768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63688" y="116632"/>
            <a:ext cx="2866633" cy="674835"/>
          </a:xfrm>
        </p:spPr>
        <p:txBody>
          <a:bodyPr/>
          <a:lstStyle/>
          <a:p>
            <a:r>
              <a:rPr lang="en-GB" dirty="0" smtClean="0"/>
              <a:t>Session 10: </a:t>
            </a:r>
            <a:endParaRPr lang="en-GB" dirty="0"/>
          </a:p>
        </p:txBody>
      </p:sp>
      <p:sp>
        <p:nvSpPr>
          <p:cNvPr id="3" name="Content Placeholder 2"/>
          <p:cNvSpPr>
            <a:spLocks noGrp="1"/>
          </p:cNvSpPr>
          <p:nvPr>
            <p:ph idx="1"/>
          </p:nvPr>
        </p:nvSpPr>
        <p:spPr>
          <a:xfrm>
            <a:off x="762000" y="2204864"/>
            <a:ext cx="7921625" cy="3168352"/>
          </a:xfrm>
        </p:spPr>
        <p:txBody>
          <a:bodyPr/>
          <a:lstStyle/>
          <a:p>
            <a:pPr marL="0" indent="0"/>
            <a:r>
              <a:rPr lang="en-GB" dirty="0" smtClean="0">
                <a:solidFill>
                  <a:srgbClr val="0070C0"/>
                </a:solidFill>
              </a:rPr>
              <a:t>How can we engage the maths department with the work of the project?</a:t>
            </a:r>
          </a:p>
        </p:txBody>
      </p:sp>
      <p:sp>
        <p:nvSpPr>
          <p:cNvPr id="5" name="Rectangle 4"/>
          <p:cNvSpPr/>
          <p:nvPr/>
        </p:nvSpPr>
        <p:spPr>
          <a:xfrm>
            <a:off x="273145" y="296602"/>
            <a:ext cx="1313180" cy="369332"/>
          </a:xfrm>
          <a:prstGeom prst="rect">
            <a:avLst/>
          </a:prstGeom>
        </p:spPr>
        <p:txBody>
          <a:bodyPr wrap="none">
            <a:spAutoFit/>
          </a:bodyPr>
          <a:lstStyle/>
          <a:p>
            <a:r>
              <a:rPr lang="en-GB" b="1" i="1" kern="0" dirty="0">
                <a:solidFill>
                  <a:srgbClr val="00628C"/>
                </a:solidFill>
              </a:rPr>
              <a:t>Slide </a:t>
            </a:r>
            <a:r>
              <a:rPr lang="en-GB" b="1" i="1" kern="0" dirty="0" smtClean="0">
                <a:solidFill>
                  <a:srgbClr val="00628C"/>
                </a:solidFill>
              </a:rPr>
              <a:t>10.0 </a:t>
            </a:r>
            <a:endParaRPr lang="en-GB" dirty="0"/>
          </a:p>
        </p:txBody>
      </p:sp>
      <p:sp>
        <p:nvSpPr>
          <p:cNvPr id="4" name="TextBox 3"/>
          <p:cNvSpPr txBox="1"/>
          <p:nvPr/>
        </p:nvSpPr>
        <p:spPr>
          <a:xfrm>
            <a:off x="539552" y="908720"/>
            <a:ext cx="6120680" cy="954107"/>
          </a:xfrm>
          <a:prstGeom prst="rect">
            <a:avLst/>
          </a:prstGeom>
          <a:noFill/>
        </p:spPr>
        <p:txBody>
          <a:bodyPr wrap="square" rtlCol="0">
            <a:spAutoFit/>
          </a:bodyPr>
          <a:lstStyle/>
          <a:p>
            <a:r>
              <a:rPr lang="en-GB" sz="2800" b="1" kern="0" dirty="0" smtClean="0">
                <a:solidFill>
                  <a:srgbClr val="00628C"/>
                </a:solidFill>
              </a:rPr>
              <a:t>Working collaboratively with </a:t>
            </a:r>
            <a:r>
              <a:rPr lang="en-GB" sz="2800" b="1" kern="0" dirty="0">
                <a:solidFill>
                  <a:srgbClr val="00628C"/>
                </a:solidFill>
              </a:rPr>
              <a:t>colleagues back in school</a:t>
            </a:r>
            <a:endParaRPr lang="en-GB" sz="2800" dirty="0"/>
          </a:p>
        </p:txBody>
      </p:sp>
    </p:spTree>
    <p:extLst>
      <p:ext uri="{BB962C8B-B14F-4D97-AF65-F5344CB8AC3E}">
        <p14:creationId xmlns:p14="http://schemas.microsoft.com/office/powerpoint/2010/main" val="48154043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Effective CPD</a:t>
            </a:r>
            <a:endParaRPr lang="en-GB" dirty="0"/>
          </a:p>
        </p:txBody>
      </p:sp>
      <p:sp>
        <p:nvSpPr>
          <p:cNvPr id="3" name="Content Placeholder 2"/>
          <p:cNvSpPr>
            <a:spLocks noGrp="1"/>
          </p:cNvSpPr>
          <p:nvPr>
            <p:ph idx="1"/>
          </p:nvPr>
        </p:nvSpPr>
        <p:spPr/>
        <p:txBody>
          <a:bodyPr/>
          <a:lstStyle/>
          <a:p>
            <a:pPr marL="0" indent="0">
              <a:tabLst>
                <a:tab pos="0" algn="l"/>
              </a:tabLst>
            </a:pPr>
            <a:r>
              <a:rPr lang="en-GB" dirty="0" smtClean="0">
                <a:solidFill>
                  <a:srgbClr val="0070C0"/>
                </a:solidFill>
              </a:rPr>
              <a:t>What makes CPD effective in a department?</a:t>
            </a:r>
            <a:endParaRPr lang="en-GB" dirty="0" smtClean="0">
              <a:solidFill>
                <a:srgbClr val="FF0000"/>
              </a:solidFill>
            </a:endParaRPr>
          </a:p>
          <a:p>
            <a:endParaRPr lang="en-GB" dirty="0"/>
          </a:p>
        </p:txBody>
      </p:sp>
      <p:sp>
        <p:nvSpPr>
          <p:cNvPr id="4" name="Rectangle 3"/>
          <p:cNvSpPr/>
          <p:nvPr/>
        </p:nvSpPr>
        <p:spPr>
          <a:xfrm>
            <a:off x="273145" y="296602"/>
            <a:ext cx="1313180" cy="369332"/>
          </a:xfrm>
          <a:prstGeom prst="rect">
            <a:avLst/>
          </a:prstGeom>
        </p:spPr>
        <p:txBody>
          <a:bodyPr wrap="none">
            <a:spAutoFit/>
          </a:bodyPr>
          <a:lstStyle/>
          <a:p>
            <a:r>
              <a:rPr lang="en-GB" b="1" i="1" kern="0" dirty="0">
                <a:solidFill>
                  <a:srgbClr val="00628C"/>
                </a:solidFill>
              </a:rPr>
              <a:t>Slide </a:t>
            </a:r>
            <a:r>
              <a:rPr lang="en-GB" b="1" i="1" kern="0" dirty="0" smtClean="0">
                <a:solidFill>
                  <a:srgbClr val="00628C"/>
                </a:solidFill>
              </a:rPr>
              <a:t>10.1 </a:t>
            </a:r>
            <a:endParaRPr lang="en-GB" dirty="0"/>
          </a:p>
        </p:txBody>
      </p:sp>
    </p:spTree>
    <p:extLst>
      <p:ext uri="{BB962C8B-B14F-4D97-AF65-F5344CB8AC3E}">
        <p14:creationId xmlns:p14="http://schemas.microsoft.com/office/powerpoint/2010/main" val="7673606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260648"/>
            <a:ext cx="7924800" cy="1143000"/>
          </a:xfrm>
        </p:spPr>
        <p:txBody>
          <a:bodyPr/>
          <a:lstStyle/>
          <a:p>
            <a:r>
              <a:rPr lang="en-GB" sz="1800" i="1" dirty="0" smtClean="0"/>
              <a:t>Slide intro 1 </a:t>
            </a:r>
            <a:br>
              <a:rPr lang="en-GB" sz="1800" i="1" dirty="0" smtClean="0"/>
            </a:br>
            <a:r>
              <a:rPr lang="en-GB" dirty="0" smtClean="0"/>
              <a:t>Day 2    Shape of the day</a:t>
            </a:r>
            <a:endParaRPr lang="en-GB" dirty="0"/>
          </a:p>
        </p:txBody>
      </p:sp>
      <p:sp>
        <p:nvSpPr>
          <p:cNvPr id="4" name="TextBox 3"/>
          <p:cNvSpPr txBox="1"/>
          <p:nvPr/>
        </p:nvSpPr>
        <p:spPr>
          <a:xfrm>
            <a:off x="1979712" y="2996952"/>
            <a:ext cx="6696744" cy="646331"/>
          </a:xfrm>
          <a:prstGeom prst="rect">
            <a:avLst/>
          </a:prstGeom>
          <a:solidFill>
            <a:schemeClr val="bg1">
              <a:lumMod val="75000"/>
            </a:schemeClr>
          </a:solidFill>
        </p:spPr>
        <p:txBody>
          <a:bodyPr wrap="square" rtlCol="0">
            <a:spAutoFit/>
          </a:bodyPr>
          <a:lstStyle/>
          <a:p>
            <a:endParaRPr lang="en-GB" dirty="0" smtClean="0"/>
          </a:p>
          <a:p>
            <a:endParaRPr lang="en-GB" dirty="0"/>
          </a:p>
        </p:txBody>
      </p:sp>
      <p:sp>
        <p:nvSpPr>
          <p:cNvPr id="3" name="Content Placeholder 2"/>
          <p:cNvSpPr>
            <a:spLocks noGrp="1"/>
          </p:cNvSpPr>
          <p:nvPr>
            <p:ph idx="1"/>
          </p:nvPr>
        </p:nvSpPr>
        <p:spPr>
          <a:xfrm>
            <a:off x="467544" y="1556792"/>
            <a:ext cx="8382000" cy="4114800"/>
          </a:xfrm>
        </p:spPr>
        <p:txBody>
          <a:bodyPr/>
          <a:lstStyle/>
          <a:p>
            <a:r>
              <a:rPr lang="en-GB" dirty="0" smtClean="0"/>
              <a:t>AM:	   Reflecting </a:t>
            </a:r>
            <a:r>
              <a:rPr lang="en-GB" dirty="0"/>
              <a:t>on </a:t>
            </a:r>
            <a:r>
              <a:rPr lang="en-GB" dirty="0" smtClean="0"/>
              <a:t>certain professional 	   development </a:t>
            </a:r>
            <a:r>
              <a:rPr lang="en-GB" dirty="0"/>
              <a:t>aspects of the </a:t>
            </a:r>
            <a:r>
              <a:rPr lang="en-GB" dirty="0" smtClean="0"/>
              <a:t>project</a:t>
            </a:r>
          </a:p>
          <a:p>
            <a:pPr marL="2152650" lvl="2" indent="-365125"/>
            <a:r>
              <a:rPr lang="en-GB" sz="2000" b="1" i="1" dirty="0" smtClean="0">
                <a:solidFill>
                  <a:srgbClr val="FF0000"/>
                </a:solidFill>
              </a:rPr>
              <a:t>In relation to progress in understanding</a:t>
            </a:r>
          </a:p>
          <a:p>
            <a:pPr marL="2152650" lvl="2" indent="-365125"/>
            <a:r>
              <a:rPr lang="en-GB" sz="2000" b="1" i="1" dirty="0" smtClean="0">
                <a:solidFill>
                  <a:srgbClr val="FF0000"/>
                </a:solidFill>
              </a:rPr>
              <a:t>The research background to some of the project lessons</a:t>
            </a:r>
          </a:p>
          <a:p>
            <a:endParaRPr lang="en-GB" dirty="0" smtClean="0"/>
          </a:p>
          <a:p>
            <a:r>
              <a:rPr lang="en-GB" dirty="0" smtClean="0"/>
              <a:t>PM:	   Planning together</a:t>
            </a:r>
            <a:endParaRPr lang="en-GB" dirty="0"/>
          </a:p>
        </p:txBody>
      </p:sp>
    </p:spTree>
    <p:extLst>
      <p:ext uri="{BB962C8B-B14F-4D97-AF65-F5344CB8AC3E}">
        <p14:creationId xmlns:p14="http://schemas.microsoft.com/office/powerpoint/2010/main" val="2851566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764704"/>
            <a:ext cx="7924800" cy="1143000"/>
          </a:xfrm>
        </p:spPr>
        <p:txBody>
          <a:bodyPr/>
          <a:lstStyle/>
          <a:p>
            <a:r>
              <a:rPr lang="en-GB" sz="3200" dirty="0" smtClean="0">
                <a:latin typeface="+mn-lt"/>
              </a:rPr>
              <a:t>RECME report </a:t>
            </a:r>
            <a:br>
              <a:rPr lang="en-GB" sz="3200" dirty="0" smtClean="0">
                <a:latin typeface="+mn-lt"/>
              </a:rPr>
            </a:br>
            <a:r>
              <a:rPr lang="en-GB" sz="3200" dirty="0" smtClean="0">
                <a:latin typeface="+mn-lt"/>
              </a:rPr>
              <a:t>CPD is effective when:</a:t>
            </a:r>
            <a:endParaRPr lang="en-GB" sz="3200" dirty="0">
              <a:latin typeface="+mn-lt"/>
            </a:endParaRPr>
          </a:p>
        </p:txBody>
      </p:sp>
      <p:sp>
        <p:nvSpPr>
          <p:cNvPr id="3" name="Content Placeholder 2"/>
          <p:cNvSpPr>
            <a:spLocks noGrp="1"/>
          </p:cNvSpPr>
          <p:nvPr>
            <p:ph sz="half" idx="1"/>
          </p:nvPr>
        </p:nvSpPr>
        <p:spPr/>
        <p:txBody>
          <a:bodyPr/>
          <a:lstStyle/>
          <a:p>
            <a:pPr marL="0" indent="0">
              <a:buNone/>
            </a:pPr>
            <a:endParaRPr lang="en-GB" sz="2800" dirty="0" smtClean="0">
              <a:latin typeface="Arial" pitchFamily="34" charset="0"/>
              <a:cs typeface="Arial" pitchFamily="34" charset="0"/>
            </a:endParaRPr>
          </a:p>
          <a:p>
            <a:endParaRPr lang="en-GB" sz="2800" dirty="0"/>
          </a:p>
          <a:p>
            <a:pPr marL="0" indent="0">
              <a:buNone/>
            </a:pPr>
            <a:endParaRPr lang="en-GB" sz="2400" dirty="0" smtClean="0"/>
          </a:p>
        </p:txBody>
      </p:sp>
      <p:sp>
        <p:nvSpPr>
          <p:cNvPr id="4" name="Content Placeholder 3"/>
          <p:cNvSpPr>
            <a:spLocks noGrp="1"/>
          </p:cNvSpPr>
          <p:nvPr>
            <p:ph sz="half" idx="2"/>
          </p:nvPr>
        </p:nvSpPr>
        <p:spPr>
          <a:xfrm>
            <a:off x="539552" y="2492896"/>
            <a:ext cx="8158361" cy="3816424"/>
          </a:xfrm>
        </p:spPr>
        <p:txBody>
          <a:bodyPr/>
          <a:lstStyle/>
          <a:p>
            <a:pPr>
              <a:buFont typeface="Arial" panose="020B0604020202020204" pitchFamily="34" charset="0"/>
              <a:buChar char="•"/>
            </a:pPr>
            <a:r>
              <a:rPr lang="en-GB" sz="2400" dirty="0"/>
              <a:t>The activities and ideas in the programme </a:t>
            </a:r>
            <a:r>
              <a:rPr lang="en-GB" sz="2400" dirty="0" smtClean="0"/>
              <a:t>are relevant </a:t>
            </a:r>
            <a:r>
              <a:rPr lang="en-GB" sz="2400" dirty="0"/>
              <a:t>to the teachers’ practice</a:t>
            </a:r>
            <a:r>
              <a:rPr lang="en-GB" sz="2400" dirty="0" smtClean="0"/>
              <a:t>.</a:t>
            </a:r>
          </a:p>
          <a:p>
            <a:pPr>
              <a:buFont typeface="Arial" panose="020B0604020202020204" pitchFamily="34" charset="0"/>
              <a:buChar char="•"/>
            </a:pPr>
            <a:endParaRPr lang="en-GB" sz="2400" dirty="0" smtClean="0"/>
          </a:p>
          <a:p>
            <a:pPr>
              <a:buFont typeface="Arial" panose="020B0604020202020204" pitchFamily="34" charset="0"/>
              <a:buChar char="•"/>
            </a:pPr>
            <a:r>
              <a:rPr lang="en-GB" sz="2400" dirty="0"/>
              <a:t>T</a:t>
            </a:r>
            <a:r>
              <a:rPr lang="en-GB" sz="2400" dirty="0" smtClean="0"/>
              <a:t>eachers are encouraged to </a:t>
            </a:r>
            <a:r>
              <a:rPr lang="en-GB" sz="2400" dirty="0"/>
              <a:t>try out new ideas in the classroom </a:t>
            </a:r>
            <a:r>
              <a:rPr lang="en-GB" sz="2400" dirty="0" smtClean="0"/>
              <a:t>by being given ‘permission</a:t>
            </a:r>
            <a:r>
              <a:rPr lang="en-GB" sz="2400" dirty="0"/>
              <a:t>’ to do </a:t>
            </a:r>
            <a:r>
              <a:rPr lang="en-GB" sz="2400" dirty="0" smtClean="0"/>
              <a:t>so.</a:t>
            </a:r>
          </a:p>
          <a:p>
            <a:pPr>
              <a:buFont typeface="Arial" panose="020B0604020202020204" pitchFamily="34" charset="0"/>
              <a:buChar char="•"/>
            </a:pPr>
            <a:endParaRPr lang="en-GB" sz="2400" dirty="0" smtClean="0"/>
          </a:p>
          <a:p>
            <a:pPr>
              <a:buFont typeface="Arial" panose="020B0604020202020204" pitchFamily="34" charset="0"/>
              <a:buChar char="•"/>
            </a:pPr>
            <a:r>
              <a:rPr lang="en-GB" sz="2400" dirty="0"/>
              <a:t>Teachers have time to stand back from their day to day practice, to engage with new ideas and to reflect on their practice, their own learning and their students’ learning.</a:t>
            </a:r>
          </a:p>
          <a:p>
            <a:endParaRPr lang="en-GB" sz="2400" dirty="0" smtClean="0"/>
          </a:p>
        </p:txBody>
      </p:sp>
      <p:sp>
        <p:nvSpPr>
          <p:cNvPr id="5" name="Rectangle 4"/>
          <p:cNvSpPr/>
          <p:nvPr/>
        </p:nvSpPr>
        <p:spPr>
          <a:xfrm>
            <a:off x="273145" y="296602"/>
            <a:ext cx="1313180" cy="369332"/>
          </a:xfrm>
          <a:prstGeom prst="rect">
            <a:avLst/>
          </a:prstGeom>
        </p:spPr>
        <p:txBody>
          <a:bodyPr wrap="none">
            <a:spAutoFit/>
          </a:bodyPr>
          <a:lstStyle/>
          <a:p>
            <a:r>
              <a:rPr lang="en-GB" b="1" i="1" kern="0" dirty="0">
                <a:solidFill>
                  <a:srgbClr val="00628C"/>
                </a:solidFill>
              </a:rPr>
              <a:t>Slide </a:t>
            </a:r>
            <a:r>
              <a:rPr lang="en-GB" b="1" i="1" kern="0" dirty="0" smtClean="0">
                <a:solidFill>
                  <a:srgbClr val="00628C"/>
                </a:solidFill>
              </a:rPr>
              <a:t>10.2 </a:t>
            </a:r>
            <a:endParaRPr lang="en-GB" dirty="0"/>
          </a:p>
        </p:txBody>
      </p:sp>
    </p:spTree>
    <p:extLst>
      <p:ext uri="{BB962C8B-B14F-4D97-AF65-F5344CB8AC3E}">
        <p14:creationId xmlns:p14="http://schemas.microsoft.com/office/powerpoint/2010/main" val="101430220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6856" y="908720"/>
            <a:ext cx="8229600" cy="634082"/>
          </a:xfrm>
        </p:spPr>
        <p:txBody>
          <a:bodyPr/>
          <a:lstStyle/>
          <a:p>
            <a:r>
              <a:rPr lang="en-GB" sz="3200" dirty="0" smtClean="0">
                <a:latin typeface="+mn-lt"/>
              </a:rPr>
              <a:t>RECME recommendations:</a:t>
            </a:r>
            <a:endParaRPr lang="en-GB" sz="3200" dirty="0">
              <a:latin typeface="+mn-lt"/>
            </a:endParaRPr>
          </a:p>
        </p:txBody>
      </p:sp>
      <p:sp>
        <p:nvSpPr>
          <p:cNvPr id="3" name="Content Placeholder 2"/>
          <p:cNvSpPr>
            <a:spLocks noGrp="1"/>
          </p:cNvSpPr>
          <p:nvPr>
            <p:ph idx="1"/>
          </p:nvPr>
        </p:nvSpPr>
        <p:spPr>
          <a:xfrm>
            <a:off x="539552" y="1556792"/>
            <a:ext cx="8229600" cy="4680520"/>
          </a:xfrm>
        </p:spPr>
        <p:txBody>
          <a:bodyPr/>
          <a:lstStyle/>
          <a:p>
            <a:endParaRPr lang="en-GB" sz="2400" dirty="0"/>
          </a:p>
          <a:p>
            <a:pPr marL="0" indent="0"/>
            <a:r>
              <a:rPr lang="en-GB" sz="2400" dirty="0"/>
              <a:t>Some of the best teacher learning takes place when the CPD addresses all aspects of mathematical knowledge for teaching, engaging teachers in cycles of deep analysis of mathematics, detailed planning, predicting student responses and discussing actual student responses. </a:t>
            </a:r>
            <a:endParaRPr lang="en-GB" sz="2400" dirty="0">
              <a:latin typeface="Arial" pitchFamily="34" charset="0"/>
              <a:cs typeface="Arial" pitchFamily="34" charset="0"/>
            </a:endParaRPr>
          </a:p>
          <a:p>
            <a:endParaRPr lang="en-GB" sz="2400" dirty="0" smtClean="0">
              <a:latin typeface="Arial" pitchFamily="34" charset="0"/>
              <a:cs typeface="Arial" pitchFamily="34" charset="0"/>
            </a:endParaRPr>
          </a:p>
          <a:p>
            <a:pPr marL="0" indent="0">
              <a:buNone/>
            </a:pPr>
            <a:endParaRPr lang="en-GB" sz="2400" dirty="0" smtClean="0">
              <a:latin typeface="Arial" pitchFamily="34" charset="0"/>
              <a:cs typeface="Arial" pitchFamily="34" charset="0"/>
            </a:endParaRPr>
          </a:p>
          <a:p>
            <a:endParaRPr lang="en-GB" sz="2800" dirty="0"/>
          </a:p>
          <a:p>
            <a:pPr marL="0" indent="0">
              <a:buNone/>
            </a:pPr>
            <a:endParaRPr lang="en-GB" sz="2400" dirty="0" smtClean="0"/>
          </a:p>
        </p:txBody>
      </p:sp>
      <p:sp>
        <p:nvSpPr>
          <p:cNvPr id="4" name="Rectangle 3"/>
          <p:cNvSpPr/>
          <p:nvPr/>
        </p:nvSpPr>
        <p:spPr>
          <a:xfrm>
            <a:off x="273145" y="296602"/>
            <a:ext cx="1249060" cy="369332"/>
          </a:xfrm>
          <a:prstGeom prst="rect">
            <a:avLst/>
          </a:prstGeom>
        </p:spPr>
        <p:txBody>
          <a:bodyPr wrap="none">
            <a:spAutoFit/>
          </a:bodyPr>
          <a:lstStyle/>
          <a:p>
            <a:r>
              <a:rPr lang="en-GB" b="1" i="1" kern="0" dirty="0">
                <a:solidFill>
                  <a:srgbClr val="00628C"/>
                </a:solidFill>
              </a:rPr>
              <a:t>Slide </a:t>
            </a:r>
            <a:r>
              <a:rPr lang="en-GB" b="1" i="1" kern="0" dirty="0" smtClean="0">
                <a:solidFill>
                  <a:srgbClr val="00628C"/>
                </a:solidFill>
              </a:rPr>
              <a:t>10.3</a:t>
            </a:r>
            <a:endParaRPr lang="en-GB" dirty="0"/>
          </a:p>
        </p:txBody>
      </p:sp>
    </p:spTree>
    <p:extLst>
      <p:ext uri="{BB962C8B-B14F-4D97-AF65-F5344CB8AC3E}">
        <p14:creationId xmlns:p14="http://schemas.microsoft.com/office/powerpoint/2010/main" val="427877065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6856" y="908720"/>
            <a:ext cx="8229600" cy="634082"/>
          </a:xfrm>
        </p:spPr>
        <p:txBody>
          <a:bodyPr/>
          <a:lstStyle/>
          <a:p>
            <a:r>
              <a:rPr lang="en-GB" sz="3200" dirty="0" smtClean="0">
                <a:latin typeface="+mn-lt"/>
              </a:rPr>
              <a:t>Planning work with colleagues</a:t>
            </a:r>
            <a:endParaRPr lang="en-GB" sz="3200" strike="sngStrike" dirty="0">
              <a:latin typeface="+mn-lt"/>
            </a:endParaRPr>
          </a:p>
        </p:txBody>
      </p:sp>
      <p:sp>
        <p:nvSpPr>
          <p:cNvPr id="3" name="Content Placeholder 2"/>
          <p:cNvSpPr>
            <a:spLocks noGrp="1"/>
          </p:cNvSpPr>
          <p:nvPr>
            <p:ph idx="1"/>
          </p:nvPr>
        </p:nvSpPr>
        <p:spPr>
          <a:xfrm>
            <a:off x="539552" y="1844824"/>
            <a:ext cx="8229600" cy="4248472"/>
          </a:xfrm>
        </p:spPr>
        <p:txBody>
          <a:bodyPr/>
          <a:lstStyle/>
          <a:p>
            <a:pPr marL="457200" indent="-457200">
              <a:buFont typeface="Arial" panose="020B0604020202020204" pitchFamily="34" charset="0"/>
              <a:buChar char="•"/>
            </a:pPr>
            <a:r>
              <a:rPr lang="en-GB" sz="2800" dirty="0" smtClean="0">
                <a:latin typeface="Arial" pitchFamily="34" charset="0"/>
                <a:cs typeface="Arial" pitchFamily="34" charset="0"/>
              </a:rPr>
              <a:t>Consider how you might work on the project within your department.</a:t>
            </a:r>
          </a:p>
          <a:p>
            <a:pPr marL="457200" indent="-457200">
              <a:buFont typeface="Arial" panose="020B0604020202020204" pitchFamily="34" charset="0"/>
              <a:buChar char="•"/>
            </a:pPr>
            <a:endParaRPr lang="en-GB" sz="1200" dirty="0">
              <a:latin typeface="Arial" pitchFamily="34" charset="0"/>
              <a:cs typeface="Arial" pitchFamily="34" charset="0"/>
            </a:endParaRPr>
          </a:p>
          <a:p>
            <a:pPr marL="457200" indent="-457200">
              <a:buFont typeface="Arial" panose="020B0604020202020204" pitchFamily="34" charset="0"/>
              <a:buChar char="•"/>
            </a:pPr>
            <a:r>
              <a:rPr lang="en-GB" sz="2800" dirty="0" smtClean="0">
                <a:latin typeface="Arial" pitchFamily="34" charset="0"/>
                <a:cs typeface="Arial" pitchFamily="34" charset="0"/>
              </a:rPr>
              <a:t>Devise an outline plan for a specific CPD opportunity – e.g. 15 minutes in a department meeting.</a:t>
            </a:r>
          </a:p>
          <a:p>
            <a:pPr marL="457200" indent="-457200">
              <a:buFont typeface="Arial" panose="020B0604020202020204" pitchFamily="34" charset="0"/>
              <a:buChar char="•"/>
            </a:pPr>
            <a:endParaRPr lang="en-GB" sz="1200" dirty="0" smtClean="0">
              <a:latin typeface="Arial" pitchFamily="34" charset="0"/>
              <a:cs typeface="Arial" pitchFamily="34" charset="0"/>
            </a:endParaRPr>
          </a:p>
          <a:p>
            <a:pPr marL="457200" indent="-457200">
              <a:buFont typeface="Arial" panose="020B0604020202020204" pitchFamily="34" charset="0"/>
              <a:buChar char="•"/>
            </a:pPr>
            <a:r>
              <a:rPr lang="en-GB" sz="2800" dirty="0" smtClean="0">
                <a:latin typeface="Arial" pitchFamily="34" charset="0"/>
                <a:cs typeface="Arial" pitchFamily="34" charset="0"/>
              </a:rPr>
              <a:t>How will you encourage or persuade your colleagues if they are reluctant?</a:t>
            </a:r>
            <a:endParaRPr lang="en-GB" sz="2800" dirty="0">
              <a:latin typeface="Arial" pitchFamily="34" charset="0"/>
              <a:cs typeface="Arial" pitchFamily="34" charset="0"/>
            </a:endParaRPr>
          </a:p>
        </p:txBody>
      </p:sp>
      <p:sp>
        <p:nvSpPr>
          <p:cNvPr id="4" name="Rectangle 3"/>
          <p:cNvSpPr/>
          <p:nvPr/>
        </p:nvSpPr>
        <p:spPr>
          <a:xfrm>
            <a:off x="273145" y="296602"/>
            <a:ext cx="1249060" cy="369332"/>
          </a:xfrm>
          <a:prstGeom prst="rect">
            <a:avLst/>
          </a:prstGeom>
        </p:spPr>
        <p:txBody>
          <a:bodyPr wrap="none">
            <a:spAutoFit/>
          </a:bodyPr>
          <a:lstStyle/>
          <a:p>
            <a:r>
              <a:rPr lang="en-GB" b="1" i="1" kern="0" dirty="0">
                <a:solidFill>
                  <a:srgbClr val="00628C"/>
                </a:solidFill>
              </a:rPr>
              <a:t>Slide </a:t>
            </a:r>
            <a:r>
              <a:rPr lang="en-GB" b="1" i="1" kern="0" dirty="0" smtClean="0">
                <a:solidFill>
                  <a:srgbClr val="00628C"/>
                </a:solidFill>
              </a:rPr>
              <a:t>10.4</a:t>
            </a:r>
            <a:endParaRPr lang="en-GB" dirty="0"/>
          </a:p>
        </p:txBody>
      </p:sp>
    </p:spTree>
    <p:extLst>
      <p:ext uri="{BB962C8B-B14F-4D97-AF65-F5344CB8AC3E}">
        <p14:creationId xmlns:p14="http://schemas.microsoft.com/office/powerpoint/2010/main" val="164448311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222787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396386" y="1124744"/>
            <a:ext cx="8064896" cy="4708981"/>
          </a:xfrm>
          <a:prstGeom prst="rect">
            <a:avLst/>
          </a:prstGeom>
        </p:spPr>
        <p:txBody>
          <a:bodyPr wrap="square">
            <a:spAutoFit/>
          </a:bodyPr>
          <a:lstStyle/>
          <a:p>
            <a:r>
              <a:rPr lang="en-GB" sz="3200" b="1" dirty="0" smtClean="0">
                <a:solidFill>
                  <a:srgbClr val="002060"/>
                </a:solidFill>
                <a:ea typeface="Calibri"/>
                <a:cs typeface="Times New Roman"/>
              </a:rPr>
              <a:t>KS3 multiplicative reasoning overview</a:t>
            </a:r>
          </a:p>
          <a:p>
            <a:endParaRPr lang="en-GB" sz="3200" b="1" dirty="0" smtClean="0">
              <a:solidFill>
                <a:srgbClr val="002060"/>
              </a:solidFill>
              <a:ea typeface="Calibri"/>
              <a:cs typeface="Times New Roman"/>
            </a:endParaRPr>
          </a:p>
          <a:p>
            <a:r>
              <a:rPr lang="en-GB" sz="2800" b="1" dirty="0" smtClean="0">
                <a:solidFill>
                  <a:srgbClr val="0070C0"/>
                </a:solidFill>
                <a:ea typeface="Calibri"/>
                <a:cs typeface="Times New Roman"/>
              </a:rPr>
              <a:t>Look at the over view sheet handed out yesterday. </a:t>
            </a:r>
          </a:p>
          <a:p>
            <a:endParaRPr lang="en-GB" sz="3200" b="1" dirty="0">
              <a:solidFill>
                <a:srgbClr val="0070C0"/>
              </a:solidFill>
              <a:ea typeface="Calibri"/>
              <a:cs typeface="Times New Roman"/>
            </a:endParaRPr>
          </a:p>
          <a:p>
            <a:r>
              <a:rPr lang="en-GB" sz="2800" b="1" dirty="0" smtClean="0">
                <a:solidFill>
                  <a:srgbClr val="0070C0"/>
                </a:solidFill>
                <a:ea typeface="Calibri"/>
                <a:cs typeface="Times New Roman"/>
              </a:rPr>
              <a:t>Today we will be considering the ‘core teacher activities to support professional development’</a:t>
            </a:r>
          </a:p>
          <a:p>
            <a:endParaRPr lang="en-GB" sz="3200" b="1" dirty="0">
              <a:solidFill>
                <a:srgbClr val="0070C0"/>
              </a:solidFill>
              <a:latin typeface="Calibri"/>
              <a:ea typeface="Calibri"/>
              <a:cs typeface="Times New Roman"/>
            </a:endParaRPr>
          </a:p>
          <a:p>
            <a:endParaRPr lang="en-GB" sz="3200" dirty="0">
              <a:solidFill>
                <a:srgbClr val="0070C0"/>
              </a:solidFill>
              <a:latin typeface="Calibri"/>
              <a:ea typeface="Calibri"/>
              <a:cs typeface="Times New Roman"/>
            </a:endParaRPr>
          </a:p>
        </p:txBody>
      </p:sp>
      <p:sp>
        <p:nvSpPr>
          <p:cNvPr id="14" name="Rectangle 13"/>
          <p:cNvSpPr/>
          <p:nvPr/>
        </p:nvSpPr>
        <p:spPr>
          <a:xfrm>
            <a:off x="273145" y="296602"/>
            <a:ext cx="1569660" cy="369332"/>
          </a:xfrm>
          <a:prstGeom prst="rect">
            <a:avLst/>
          </a:prstGeom>
        </p:spPr>
        <p:txBody>
          <a:bodyPr wrap="none">
            <a:spAutoFit/>
          </a:bodyPr>
          <a:lstStyle/>
          <a:p>
            <a:r>
              <a:rPr lang="en-GB" b="1" i="1" kern="0" dirty="0">
                <a:solidFill>
                  <a:srgbClr val="00628C"/>
                </a:solidFill>
              </a:rPr>
              <a:t>Slide </a:t>
            </a:r>
            <a:r>
              <a:rPr lang="en-GB" b="1" i="1" kern="0" dirty="0" smtClean="0">
                <a:solidFill>
                  <a:srgbClr val="00628C"/>
                </a:solidFill>
              </a:rPr>
              <a:t>intro 2 </a:t>
            </a:r>
            <a:endParaRPr lang="en-GB" dirty="0">
              <a:solidFill>
                <a:srgbClr val="000000"/>
              </a:solidFill>
            </a:endParaRPr>
          </a:p>
        </p:txBody>
      </p:sp>
    </p:spTree>
    <p:extLst>
      <p:ext uri="{BB962C8B-B14F-4D97-AF65-F5344CB8AC3E}">
        <p14:creationId xmlns:p14="http://schemas.microsoft.com/office/powerpoint/2010/main" val="7873354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5330154"/>
              </p:ext>
            </p:extLst>
          </p:nvPr>
        </p:nvGraphicFramePr>
        <p:xfrm>
          <a:off x="611560" y="1268760"/>
          <a:ext cx="7920880" cy="5256586"/>
        </p:xfrm>
        <a:graphic>
          <a:graphicData uri="http://schemas.openxmlformats.org/drawingml/2006/table">
            <a:tbl>
              <a:tblPr firstRow="1" firstCol="1" bandRow="1">
                <a:tableStyleId>{5C22544A-7EE6-4342-B048-85BDC9FD1C3A}</a:tableStyleId>
              </a:tblPr>
              <a:tblGrid>
                <a:gridCol w="1396021"/>
                <a:gridCol w="6524859"/>
              </a:tblGrid>
              <a:tr h="470032">
                <a:tc>
                  <a:txBody>
                    <a:bodyPr/>
                    <a:lstStyle/>
                    <a:p>
                      <a:pPr>
                        <a:lnSpc>
                          <a:spcPts val="1150"/>
                        </a:lnSpc>
                        <a:spcBef>
                          <a:spcPts val="600"/>
                        </a:spcBef>
                        <a:spcAft>
                          <a:spcPts val="600"/>
                        </a:spcAft>
                      </a:pPr>
                      <a:r>
                        <a:rPr lang="en-GB" sz="1100" dirty="0">
                          <a:effectLst/>
                        </a:rPr>
                        <a:t>Time</a:t>
                      </a:r>
                      <a:endParaRPr lang="en-GB" sz="1000" dirty="0">
                        <a:effectLst/>
                        <a:latin typeface="Arial"/>
                        <a:ea typeface="Times New Roman"/>
                        <a:cs typeface="Times New Roman"/>
                      </a:endParaRPr>
                    </a:p>
                  </a:txBody>
                  <a:tcPr marL="68580" marR="68580" marT="0" marB="0"/>
                </a:tc>
                <a:tc>
                  <a:txBody>
                    <a:bodyPr/>
                    <a:lstStyle/>
                    <a:p>
                      <a:pPr>
                        <a:lnSpc>
                          <a:spcPts val="1150"/>
                        </a:lnSpc>
                        <a:spcBef>
                          <a:spcPts val="600"/>
                        </a:spcBef>
                        <a:spcAft>
                          <a:spcPts val="600"/>
                        </a:spcAft>
                      </a:pPr>
                      <a:r>
                        <a:rPr lang="en-GB" sz="1100">
                          <a:effectLst/>
                        </a:rPr>
                        <a:t>Session</a:t>
                      </a:r>
                      <a:endParaRPr lang="en-GB" sz="1000">
                        <a:effectLst/>
                        <a:latin typeface="Arial"/>
                        <a:ea typeface="Times New Roman"/>
                        <a:cs typeface="Times New Roman"/>
                      </a:endParaRPr>
                    </a:p>
                  </a:txBody>
                  <a:tcPr marL="68580" marR="68580" marT="0" marB="0"/>
                </a:tc>
              </a:tr>
              <a:tr h="829189">
                <a:tc>
                  <a:txBody>
                    <a:bodyPr/>
                    <a:lstStyle/>
                    <a:p>
                      <a:pPr>
                        <a:lnSpc>
                          <a:spcPts val="1150"/>
                        </a:lnSpc>
                        <a:spcBef>
                          <a:spcPts val="600"/>
                        </a:spcBef>
                        <a:spcAft>
                          <a:spcPts val="600"/>
                        </a:spcAft>
                      </a:pPr>
                      <a:r>
                        <a:rPr lang="en-GB" sz="1100" dirty="0">
                          <a:effectLst/>
                        </a:rPr>
                        <a:t>09:00 – 09:30</a:t>
                      </a:r>
                      <a:endParaRPr lang="en-GB" sz="1000" dirty="0">
                        <a:effectLst/>
                      </a:endParaRPr>
                    </a:p>
                    <a:p>
                      <a:pPr>
                        <a:lnSpc>
                          <a:spcPts val="1150"/>
                        </a:lnSpc>
                        <a:spcBef>
                          <a:spcPts val="600"/>
                        </a:spcBef>
                        <a:spcAft>
                          <a:spcPts val="600"/>
                        </a:spcAft>
                      </a:pPr>
                      <a:r>
                        <a:rPr lang="en-GB" sz="1100" dirty="0">
                          <a:effectLst/>
                        </a:rPr>
                        <a:t>09:30 -  940</a:t>
                      </a:r>
                      <a:endParaRPr lang="en-GB" sz="1000" dirty="0">
                        <a:effectLst/>
                        <a:latin typeface="Arial"/>
                        <a:ea typeface="Times New Roman"/>
                        <a:cs typeface="Times New Roman"/>
                      </a:endParaRPr>
                    </a:p>
                  </a:txBody>
                  <a:tcPr marL="68580" marR="68580" marT="0" marB="0"/>
                </a:tc>
                <a:tc>
                  <a:txBody>
                    <a:bodyPr/>
                    <a:lstStyle/>
                    <a:p>
                      <a:pPr>
                        <a:lnSpc>
                          <a:spcPts val="1150"/>
                        </a:lnSpc>
                        <a:spcBef>
                          <a:spcPts val="600"/>
                        </a:spcBef>
                        <a:spcAft>
                          <a:spcPts val="600"/>
                        </a:spcAft>
                      </a:pPr>
                      <a:r>
                        <a:rPr lang="en-GB" sz="1100" dirty="0">
                          <a:effectLst/>
                        </a:rPr>
                        <a:t>Arrival and </a:t>
                      </a:r>
                      <a:r>
                        <a:rPr lang="en-GB" sz="1100" dirty="0" smtClean="0">
                          <a:effectLst/>
                        </a:rPr>
                        <a:t>coffee</a:t>
                      </a:r>
                    </a:p>
                    <a:p>
                      <a:pPr>
                        <a:lnSpc>
                          <a:spcPts val="1150"/>
                        </a:lnSpc>
                        <a:spcBef>
                          <a:spcPts val="600"/>
                        </a:spcBef>
                        <a:spcAft>
                          <a:spcPts val="600"/>
                        </a:spcAft>
                      </a:pPr>
                      <a:r>
                        <a:rPr lang="en-GB" sz="1100" dirty="0" smtClean="0">
                          <a:effectLst/>
                        </a:rPr>
                        <a:t>Introduction</a:t>
                      </a:r>
                      <a:endParaRPr lang="en-GB" sz="1000" dirty="0">
                        <a:effectLst/>
                      </a:endParaRPr>
                    </a:p>
                  </a:txBody>
                  <a:tcPr marL="68580" marR="68580" marT="0" marB="0"/>
                </a:tc>
              </a:tr>
              <a:tr h="470032">
                <a:tc>
                  <a:txBody>
                    <a:bodyPr/>
                    <a:lstStyle/>
                    <a:p>
                      <a:pPr>
                        <a:lnSpc>
                          <a:spcPts val="1150"/>
                        </a:lnSpc>
                        <a:spcBef>
                          <a:spcPts val="600"/>
                        </a:spcBef>
                        <a:spcAft>
                          <a:spcPts val="600"/>
                        </a:spcAft>
                      </a:pPr>
                      <a:r>
                        <a:rPr lang="en-GB" sz="1100">
                          <a:effectLst/>
                        </a:rPr>
                        <a:t>09:40 – 11:00</a:t>
                      </a:r>
                      <a:endParaRPr lang="en-GB" sz="1000">
                        <a:effectLst/>
                        <a:latin typeface="Arial"/>
                        <a:ea typeface="Times New Roman"/>
                        <a:cs typeface="Times New Roman"/>
                      </a:endParaRPr>
                    </a:p>
                  </a:txBody>
                  <a:tcPr marL="68580" marR="68580" marT="0" marB="0"/>
                </a:tc>
                <a:tc>
                  <a:txBody>
                    <a:bodyPr/>
                    <a:lstStyle/>
                    <a:p>
                      <a:pPr>
                        <a:lnSpc>
                          <a:spcPts val="1150"/>
                        </a:lnSpc>
                        <a:spcBef>
                          <a:spcPts val="600"/>
                        </a:spcBef>
                        <a:spcAft>
                          <a:spcPts val="600"/>
                        </a:spcAft>
                      </a:pPr>
                      <a:r>
                        <a:rPr lang="en-GB" sz="1100">
                          <a:effectLst/>
                        </a:rPr>
                        <a:t>Observing learning </a:t>
                      </a:r>
                      <a:r>
                        <a:rPr lang="en-GB" sz="800">
                          <a:effectLst/>
                        </a:rPr>
                        <a:t> </a:t>
                      </a:r>
                      <a:endParaRPr lang="en-GB" sz="1000">
                        <a:effectLst/>
                        <a:latin typeface="Arial"/>
                        <a:ea typeface="Times New Roman"/>
                        <a:cs typeface="Times New Roman"/>
                      </a:endParaRPr>
                    </a:p>
                  </a:txBody>
                  <a:tcPr marL="68580" marR="68580" marT="0" marB="0"/>
                </a:tc>
              </a:tr>
              <a:tr h="470032">
                <a:tc>
                  <a:txBody>
                    <a:bodyPr/>
                    <a:lstStyle/>
                    <a:p>
                      <a:pPr>
                        <a:lnSpc>
                          <a:spcPts val="1150"/>
                        </a:lnSpc>
                        <a:spcBef>
                          <a:spcPts val="600"/>
                        </a:spcBef>
                        <a:spcAft>
                          <a:spcPts val="600"/>
                        </a:spcAft>
                      </a:pPr>
                      <a:r>
                        <a:rPr lang="en-GB" sz="1100">
                          <a:effectLst/>
                        </a:rPr>
                        <a:t>11:00 – 11:20</a:t>
                      </a:r>
                      <a:endParaRPr lang="en-GB" sz="1000">
                        <a:effectLst/>
                        <a:latin typeface="Arial"/>
                        <a:ea typeface="Times New Roman"/>
                        <a:cs typeface="Times New Roman"/>
                      </a:endParaRPr>
                    </a:p>
                  </a:txBody>
                  <a:tcPr marL="68580" marR="68580" marT="0" marB="0"/>
                </a:tc>
                <a:tc>
                  <a:txBody>
                    <a:bodyPr/>
                    <a:lstStyle/>
                    <a:p>
                      <a:pPr>
                        <a:lnSpc>
                          <a:spcPts val="1150"/>
                        </a:lnSpc>
                        <a:spcBef>
                          <a:spcPts val="600"/>
                        </a:spcBef>
                        <a:spcAft>
                          <a:spcPts val="600"/>
                        </a:spcAft>
                      </a:pPr>
                      <a:r>
                        <a:rPr lang="en-GB" sz="1100">
                          <a:effectLst/>
                        </a:rPr>
                        <a:t>Break</a:t>
                      </a:r>
                      <a:endParaRPr lang="en-GB" sz="1000">
                        <a:effectLst/>
                        <a:latin typeface="Arial"/>
                        <a:ea typeface="Times New Roman"/>
                        <a:cs typeface="Times New Roman"/>
                      </a:endParaRPr>
                    </a:p>
                  </a:txBody>
                  <a:tcPr marL="68580" marR="68580" marT="0" marB="0"/>
                </a:tc>
              </a:tr>
              <a:tr h="470032">
                <a:tc>
                  <a:txBody>
                    <a:bodyPr/>
                    <a:lstStyle/>
                    <a:p>
                      <a:pPr>
                        <a:lnSpc>
                          <a:spcPts val="1150"/>
                        </a:lnSpc>
                        <a:spcBef>
                          <a:spcPts val="600"/>
                        </a:spcBef>
                        <a:spcAft>
                          <a:spcPts val="600"/>
                        </a:spcAft>
                      </a:pPr>
                      <a:r>
                        <a:rPr lang="en-GB" sz="1100">
                          <a:effectLst/>
                        </a:rPr>
                        <a:t>11:20 – 12:45</a:t>
                      </a:r>
                      <a:endParaRPr lang="en-GB" sz="1000">
                        <a:effectLst/>
                        <a:latin typeface="Arial"/>
                        <a:ea typeface="Times New Roman"/>
                        <a:cs typeface="Times New Roman"/>
                      </a:endParaRPr>
                    </a:p>
                  </a:txBody>
                  <a:tcPr marL="68580" marR="68580" marT="0" marB="0"/>
                </a:tc>
                <a:tc>
                  <a:txBody>
                    <a:bodyPr/>
                    <a:lstStyle/>
                    <a:p>
                      <a:pPr>
                        <a:lnSpc>
                          <a:spcPts val="1150"/>
                        </a:lnSpc>
                        <a:spcBef>
                          <a:spcPts val="600"/>
                        </a:spcBef>
                        <a:spcAft>
                          <a:spcPts val="600"/>
                        </a:spcAft>
                      </a:pPr>
                      <a:r>
                        <a:rPr lang="en-GB" sz="1100">
                          <a:effectLst/>
                        </a:rPr>
                        <a:t>Research background to the activities</a:t>
                      </a:r>
                      <a:endParaRPr lang="en-GB" sz="1000">
                        <a:effectLst/>
                        <a:latin typeface="Arial"/>
                        <a:ea typeface="Times New Roman"/>
                        <a:cs typeface="Times New Roman"/>
                      </a:endParaRPr>
                    </a:p>
                  </a:txBody>
                  <a:tcPr marL="68580" marR="68580" marT="0" marB="0"/>
                </a:tc>
              </a:tr>
              <a:tr h="470032">
                <a:tc>
                  <a:txBody>
                    <a:bodyPr/>
                    <a:lstStyle/>
                    <a:p>
                      <a:pPr>
                        <a:lnSpc>
                          <a:spcPts val="1150"/>
                        </a:lnSpc>
                        <a:spcBef>
                          <a:spcPts val="600"/>
                        </a:spcBef>
                        <a:spcAft>
                          <a:spcPts val="600"/>
                        </a:spcAft>
                      </a:pPr>
                      <a:r>
                        <a:rPr lang="en-GB" sz="1100">
                          <a:effectLst/>
                        </a:rPr>
                        <a:t>12:35 – 1:20</a:t>
                      </a:r>
                      <a:endParaRPr lang="en-GB" sz="1000">
                        <a:effectLst/>
                        <a:latin typeface="Arial"/>
                        <a:ea typeface="Times New Roman"/>
                        <a:cs typeface="Times New Roman"/>
                      </a:endParaRPr>
                    </a:p>
                  </a:txBody>
                  <a:tcPr marL="68580" marR="68580" marT="0" marB="0"/>
                </a:tc>
                <a:tc>
                  <a:txBody>
                    <a:bodyPr/>
                    <a:lstStyle/>
                    <a:p>
                      <a:pPr>
                        <a:lnSpc>
                          <a:spcPts val="1150"/>
                        </a:lnSpc>
                        <a:spcBef>
                          <a:spcPts val="600"/>
                        </a:spcBef>
                        <a:spcAft>
                          <a:spcPts val="600"/>
                        </a:spcAft>
                      </a:pPr>
                      <a:r>
                        <a:rPr lang="en-GB" sz="1100">
                          <a:effectLst/>
                        </a:rPr>
                        <a:t>Lunch</a:t>
                      </a:r>
                      <a:endParaRPr lang="en-GB" sz="1000">
                        <a:effectLst/>
                        <a:latin typeface="Arial"/>
                        <a:ea typeface="Times New Roman"/>
                        <a:cs typeface="Times New Roman"/>
                      </a:endParaRPr>
                    </a:p>
                  </a:txBody>
                  <a:tcPr marL="68580" marR="68580" marT="0" marB="0"/>
                </a:tc>
              </a:tr>
              <a:tr h="470032">
                <a:tc>
                  <a:txBody>
                    <a:bodyPr/>
                    <a:lstStyle/>
                    <a:p>
                      <a:pPr>
                        <a:lnSpc>
                          <a:spcPts val="1150"/>
                        </a:lnSpc>
                        <a:spcBef>
                          <a:spcPts val="600"/>
                        </a:spcBef>
                        <a:spcAft>
                          <a:spcPts val="600"/>
                        </a:spcAft>
                      </a:pPr>
                      <a:r>
                        <a:rPr lang="en-GB" sz="1100">
                          <a:effectLst/>
                        </a:rPr>
                        <a:t>1:20 – 1:35</a:t>
                      </a:r>
                      <a:endParaRPr lang="en-GB" sz="1000">
                        <a:effectLst/>
                        <a:latin typeface="Arial"/>
                        <a:ea typeface="Times New Roman"/>
                        <a:cs typeface="Times New Roman"/>
                      </a:endParaRPr>
                    </a:p>
                  </a:txBody>
                  <a:tcPr marL="68580" marR="68580" marT="0" marB="0"/>
                </a:tc>
                <a:tc>
                  <a:txBody>
                    <a:bodyPr/>
                    <a:lstStyle/>
                    <a:p>
                      <a:pPr>
                        <a:lnSpc>
                          <a:spcPts val="1150"/>
                        </a:lnSpc>
                        <a:spcBef>
                          <a:spcPts val="600"/>
                        </a:spcBef>
                        <a:spcAft>
                          <a:spcPts val="600"/>
                        </a:spcAft>
                      </a:pPr>
                      <a:r>
                        <a:rPr lang="en-GB" sz="1100">
                          <a:effectLst/>
                        </a:rPr>
                        <a:t>Mathematics activity</a:t>
                      </a:r>
                      <a:endParaRPr lang="en-GB" sz="1000">
                        <a:effectLst/>
                        <a:latin typeface="Arial"/>
                        <a:ea typeface="Times New Roman"/>
                        <a:cs typeface="Times New Roman"/>
                      </a:endParaRPr>
                    </a:p>
                  </a:txBody>
                  <a:tcPr marL="68580" marR="68580" marT="0" marB="0"/>
                </a:tc>
              </a:tr>
              <a:tr h="470032">
                <a:tc>
                  <a:txBody>
                    <a:bodyPr/>
                    <a:lstStyle/>
                    <a:p>
                      <a:pPr>
                        <a:lnSpc>
                          <a:spcPts val="1150"/>
                        </a:lnSpc>
                        <a:spcBef>
                          <a:spcPts val="600"/>
                        </a:spcBef>
                        <a:spcAft>
                          <a:spcPts val="600"/>
                        </a:spcAft>
                      </a:pPr>
                      <a:r>
                        <a:rPr lang="en-GB" sz="1100">
                          <a:effectLst/>
                        </a:rPr>
                        <a:t>1:35 – 2:35</a:t>
                      </a:r>
                      <a:endParaRPr lang="en-GB" sz="1000">
                        <a:effectLst/>
                        <a:latin typeface="Arial"/>
                        <a:ea typeface="Times New Roman"/>
                        <a:cs typeface="Times New Roman"/>
                      </a:endParaRPr>
                    </a:p>
                  </a:txBody>
                  <a:tcPr marL="68580" marR="68580" marT="0" marB="0"/>
                </a:tc>
                <a:tc>
                  <a:txBody>
                    <a:bodyPr/>
                    <a:lstStyle/>
                    <a:p>
                      <a:pPr>
                        <a:lnSpc>
                          <a:spcPts val="1150"/>
                        </a:lnSpc>
                        <a:spcBef>
                          <a:spcPts val="600"/>
                        </a:spcBef>
                        <a:spcAft>
                          <a:spcPts val="600"/>
                        </a:spcAft>
                      </a:pPr>
                      <a:r>
                        <a:rPr lang="en-GB" sz="1100">
                          <a:effectLst/>
                        </a:rPr>
                        <a:t>Collaborative planning</a:t>
                      </a:r>
                      <a:endParaRPr lang="en-GB" sz="1000">
                        <a:effectLst/>
                        <a:latin typeface="Arial"/>
                        <a:ea typeface="Times New Roman"/>
                        <a:cs typeface="Times New Roman"/>
                      </a:endParaRPr>
                    </a:p>
                  </a:txBody>
                  <a:tcPr marL="68580" marR="68580" marT="0" marB="0"/>
                </a:tc>
              </a:tr>
              <a:tr h="1137173">
                <a:tc>
                  <a:txBody>
                    <a:bodyPr/>
                    <a:lstStyle/>
                    <a:p>
                      <a:pPr>
                        <a:lnSpc>
                          <a:spcPts val="1150"/>
                        </a:lnSpc>
                        <a:spcBef>
                          <a:spcPts val="600"/>
                        </a:spcBef>
                        <a:spcAft>
                          <a:spcPts val="600"/>
                        </a:spcAft>
                      </a:pPr>
                      <a:r>
                        <a:rPr lang="en-GB" sz="1100">
                          <a:effectLst/>
                        </a:rPr>
                        <a:t>2:35 – 2.45</a:t>
                      </a:r>
                      <a:endParaRPr lang="en-GB" sz="1000">
                        <a:effectLst/>
                      </a:endParaRPr>
                    </a:p>
                    <a:p>
                      <a:pPr>
                        <a:lnSpc>
                          <a:spcPts val="1150"/>
                        </a:lnSpc>
                        <a:spcBef>
                          <a:spcPts val="600"/>
                        </a:spcBef>
                        <a:spcAft>
                          <a:spcPts val="600"/>
                        </a:spcAft>
                      </a:pPr>
                      <a:r>
                        <a:rPr lang="en-GB" sz="1100">
                          <a:effectLst/>
                        </a:rPr>
                        <a:t>2.45 - 3:10</a:t>
                      </a:r>
                      <a:endParaRPr lang="en-GB" sz="1000">
                        <a:effectLst/>
                      </a:endParaRPr>
                    </a:p>
                    <a:p>
                      <a:pPr>
                        <a:lnSpc>
                          <a:spcPts val="1150"/>
                        </a:lnSpc>
                        <a:spcBef>
                          <a:spcPts val="600"/>
                        </a:spcBef>
                        <a:spcAft>
                          <a:spcPts val="600"/>
                        </a:spcAft>
                      </a:pPr>
                      <a:r>
                        <a:rPr lang="en-GB" sz="1100">
                          <a:effectLst/>
                        </a:rPr>
                        <a:t>3.10 – 3.30</a:t>
                      </a:r>
                      <a:endParaRPr lang="en-GB" sz="1000">
                        <a:effectLst/>
                        <a:latin typeface="Arial"/>
                        <a:ea typeface="Times New Roman"/>
                        <a:cs typeface="Times New Roman"/>
                      </a:endParaRPr>
                    </a:p>
                  </a:txBody>
                  <a:tcPr marL="68580" marR="68580" marT="0" marB="0"/>
                </a:tc>
                <a:tc>
                  <a:txBody>
                    <a:bodyPr/>
                    <a:lstStyle/>
                    <a:p>
                      <a:pPr>
                        <a:lnSpc>
                          <a:spcPts val="1150"/>
                        </a:lnSpc>
                        <a:spcBef>
                          <a:spcPts val="600"/>
                        </a:spcBef>
                        <a:spcAft>
                          <a:spcPts val="600"/>
                        </a:spcAft>
                      </a:pPr>
                      <a:r>
                        <a:rPr lang="en-GB" sz="1100" dirty="0">
                          <a:effectLst/>
                        </a:rPr>
                        <a:t>Short break</a:t>
                      </a:r>
                      <a:endParaRPr lang="en-GB" sz="1000" dirty="0">
                        <a:effectLst/>
                      </a:endParaRPr>
                    </a:p>
                    <a:p>
                      <a:pPr>
                        <a:lnSpc>
                          <a:spcPts val="1150"/>
                        </a:lnSpc>
                        <a:spcBef>
                          <a:spcPts val="600"/>
                        </a:spcBef>
                        <a:spcAft>
                          <a:spcPts val="600"/>
                        </a:spcAft>
                      </a:pPr>
                      <a:r>
                        <a:rPr lang="en-GB" sz="1100" dirty="0">
                          <a:effectLst/>
                        </a:rPr>
                        <a:t>Working collaboratively with colleagues</a:t>
                      </a:r>
                      <a:r>
                        <a:rPr lang="en-GB" sz="800" dirty="0">
                          <a:effectLst/>
                        </a:rPr>
                        <a:t> </a:t>
                      </a:r>
                      <a:endParaRPr lang="en-GB" sz="1000" dirty="0">
                        <a:effectLst/>
                      </a:endParaRPr>
                    </a:p>
                    <a:p>
                      <a:pPr>
                        <a:lnSpc>
                          <a:spcPts val="1150"/>
                        </a:lnSpc>
                        <a:spcBef>
                          <a:spcPts val="600"/>
                        </a:spcBef>
                        <a:spcAft>
                          <a:spcPts val="600"/>
                        </a:spcAft>
                      </a:pPr>
                      <a:r>
                        <a:rPr lang="en-GB" sz="1100" dirty="0">
                          <a:effectLst/>
                        </a:rPr>
                        <a:t>Summing up and reflection on next steps</a:t>
                      </a:r>
                      <a:endParaRPr lang="en-GB" sz="1000" dirty="0">
                        <a:effectLst/>
                        <a:latin typeface="Arial"/>
                        <a:ea typeface="Times New Roman"/>
                        <a:cs typeface="Times New Roman"/>
                      </a:endParaRPr>
                    </a:p>
                  </a:txBody>
                  <a:tcPr marL="68580" marR="68580" marT="0" marB="0"/>
                </a:tc>
              </a:tr>
            </a:tbl>
          </a:graphicData>
        </a:graphic>
      </p:graphicFrame>
      <p:sp>
        <p:nvSpPr>
          <p:cNvPr id="7" name="TextBox 6"/>
          <p:cNvSpPr txBox="1"/>
          <p:nvPr/>
        </p:nvSpPr>
        <p:spPr>
          <a:xfrm>
            <a:off x="683568" y="476672"/>
            <a:ext cx="5616624" cy="461665"/>
          </a:xfrm>
          <a:prstGeom prst="rect">
            <a:avLst/>
          </a:prstGeom>
          <a:noFill/>
        </p:spPr>
        <p:txBody>
          <a:bodyPr wrap="square" rtlCol="0">
            <a:spAutoFit/>
          </a:bodyPr>
          <a:lstStyle/>
          <a:p>
            <a:r>
              <a:rPr lang="en-GB" sz="2400" b="1" dirty="0" smtClean="0">
                <a:solidFill>
                  <a:srgbClr val="002060"/>
                </a:solidFill>
              </a:rPr>
              <a:t>Day 2 Agenda</a:t>
            </a:r>
            <a:endParaRPr lang="en-GB" sz="2400" b="1" dirty="0">
              <a:solidFill>
                <a:srgbClr val="002060"/>
              </a:solidFill>
            </a:endParaRPr>
          </a:p>
        </p:txBody>
      </p:sp>
    </p:spTree>
    <p:extLst>
      <p:ext uri="{BB962C8B-B14F-4D97-AF65-F5344CB8AC3E}">
        <p14:creationId xmlns:p14="http://schemas.microsoft.com/office/powerpoint/2010/main" val="1680063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1616" y="130488"/>
            <a:ext cx="7924800" cy="1143000"/>
          </a:xfrm>
        </p:spPr>
        <p:txBody>
          <a:bodyPr/>
          <a:lstStyle/>
          <a:p>
            <a:r>
              <a:rPr lang="en-GB" dirty="0" smtClean="0"/>
              <a:t>Session 6</a:t>
            </a:r>
            <a:endParaRPr lang="en-GB" dirty="0"/>
          </a:p>
        </p:txBody>
      </p:sp>
      <p:sp>
        <p:nvSpPr>
          <p:cNvPr id="3" name="Content Placeholder 2"/>
          <p:cNvSpPr>
            <a:spLocks noGrp="1"/>
          </p:cNvSpPr>
          <p:nvPr>
            <p:ph idx="1"/>
          </p:nvPr>
        </p:nvSpPr>
        <p:spPr>
          <a:xfrm>
            <a:off x="539552" y="1412776"/>
            <a:ext cx="7921625" cy="4680520"/>
          </a:xfrm>
        </p:spPr>
        <p:txBody>
          <a:bodyPr/>
          <a:lstStyle/>
          <a:p>
            <a:r>
              <a:rPr lang="en-GB" b="1" dirty="0">
                <a:solidFill>
                  <a:srgbClr val="002060"/>
                </a:solidFill>
              </a:rPr>
              <a:t>Observing learning</a:t>
            </a:r>
            <a:r>
              <a:rPr lang="en-GB" i="1" dirty="0">
                <a:solidFill>
                  <a:srgbClr val="002060"/>
                </a:solidFill>
              </a:rPr>
              <a:t> </a:t>
            </a:r>
            <a:endParaRPr lang="en-GB" i="1" dirty="0" smtClean="0">
              <a:solidFill>
                <a:srgbClr val="002060"/>
              </a:solidFill>
            </a:endParaRPr>
          </a:p>
          <a:p>
            <a:pPr marL="0" indent="0"/>
            <a:r>
              <a:rPr lang="en-GB" sz="2000" i="1" dirty="0" smtClean="0">
                <a:solidFill>
                  <a:srgbClr val="002060"/>
                </a:solidFill>
              </a:rPr>
              <a:t>How </a:t>
            </a:r>
            <a:r>
              <a:rPr lang="en-GB" sz="2000" i="1" dirty="0">
                <a:solidFill>
                  <a:srgbClr val="002060"/>
                </a:solidFill>
              </a:rPr>
              <a:t>can you </a:t>
            </a:r>
            <a:r>
              <a:rPr lang="en-GB" sz="2000" i="1" dirty="0" smtClean="0">
                <a:solidFill>
                  <a:srgbClr val="002060"/>
                </a:solidFill>
              </a:rPr>
              <a:t>tell when pupils are making progress in their understanding?</a:t>
            </a:r>
          </a:p>
          <a:p>
            <a:pPr marL="0" indent="0"/>
            <a:endParaRPr lang="en-GB" sz="800" b="1" dirty="0" smtClean="0">
              <a:solidFill>
                <a:srgbClr val="002060"/>
              </a:solidFill>
            </a:endParaRPr>
          </a:p>
          <a:p>
            <a:pPr marL="0" indent="0"/>
            <a:endParaRPr lang="en-GB" sz="800" b="1" dirty="0" smtClean="0">
              <a:solidFill>
                <a:srgbClr val="002060"/>
              </a:solidFill>
            </a:endParaRPr>
          </a:p>
          <a:p>
            <a:pPr marL="0" indent="0"/>
            <a:r>
              <a:rPr lang="en-GB" sz="2800" b="1" dirty="0" smtClean="0">
                <a:solidFill>
                  <a:srgbClr val="002060"/>
                </a:solidFill>
              </a:rPr>
              <a:t>Purpose</a:t>
            </a:r>
            <a:r>
              <a:rPr lang="en-GB" sz="2800" b="1" dirty="0">
                <a:solidFill>
                  <a:srgbClr val="002060"/>
                </a:solidFill>
              </a:rPr>
              <a:t>:</a:t>
            </a:r>
          </a:p>
          <a:p>
            <a:pPr marL="457200" indent="-457200">
              <a:buFont typeface="Arial" panose="020B0604020202020204" pitchFamily="34" charset="0"/>
              <a:buChar char="•"/>
            </a:pPr>
            <a:r>
              <a:rPr lang="en-GB" sz="2800" dirty="0"/>
              <a:t>To consider a range of ways of collecting evidence on pupil understanding and progress</a:t>
            </a:r>
          </a:p>
          <a:p>
            <a:pPr marL="457200" indent="-457200">
              <a:buFont typeface="Arial" panose="020B0604020202020204" pitchFamily="34" charset="0"/>
              <a:buChar char="•"/>
            </a:pPr>
            <a:endParaRPr lang="en-GB" sz="800" dirty="0" smtClean="0"/>
          </a:p>
          <a:p>
            <a:pPr marL="457200" indent="-457200">
              <a:buFont typeface="Arial" panose="020B0604020202020204" pitchFamily="34" charset="0"/>
              <a:buChar char="•"/>
            </a:pPr>
            <a:endParaRPr lang="en-GB" sz="800" dirty="0"/>
          </a:p>
          <a:p>
            <a:pPr marL="457200" indent="-457200">
              <a:buFont typeface="Arial" panose="020B0604020202020204" pitchFamily="34" charset="0"/>
              <a:buChar char="•"/>
            </a:pPr>
            <a:r>
              <a:rPr lang="en-GB" sz="2800" dirty="0"/>
              <a:t>To consider how we can make best use of this evidence for professional development</a:t>
            </a:r>
          </a:p>
          <a:p>
            <a:pPr marL="0" indent="0"/>
            <a:endParaRPr lang="en-GB" sz="2400" dirty="0">
              <a:solidFill>
                <a:srgbClr val="002060"/>
              </a:solidFill>
            </a:endParaRPr>
          </a:p>
        </p:txBody>
      </p:sp>
      <p:sp>
        <p:nvSpPr>
          <p:cNvPr id="4" name="Rectangle 3"/>
          <p:cNvSpPr/>
          <p:nvPr/>
        </p:nvSpPr>
        <p:spPr>
          <a:xfrm>
            <a:off x="395536" y="332656"/>
            <a:ext cx="1120820" cy="369332"/>
          </a:xfrm>
          <a:prstGeom prst="rect">
            <a:avLst/>
          </a:prstGeom>
        </p:spPr>
        <p:txBody>
          <a:bodyPr wrap="none">
            <a:spAutoFit/>
          </a:bodyPr>
          <a:lstStyle/>
          <a:p>
            <a:r>
              <a:rPr lang="en-GB" b="1" i="1" kern="0" dirty="0">
                <a:solidFill>
                  <a:srgbClr val="00628C"/>
                </a:solidFill>
              </a:rPr>
              <a:t>Slide 6</a:t>
            </a:r>
            <a:r>
              <a:rPr lang="en-GB" b="1" i="1" kern="0" dirty="0" smtClean="0">
                <a:solidFill>
                  <a:srgbClr val="00628C"/>
                </a:solidFill>
              </a:rPr>
              <a:t>.0</a:t>
            </a:r>
            <a:endParaRPr lang="en-GB" dirty="0"/>
          </a:p>
        </p:txBody>
      </p:sp>
    </p:spTree>
    <p:extLst>
      <p:ext uri="{BB962C8B-B14F-4D97-AF65-F5344CB8AC3E}">
        <p14:creationId xmlns:p14="http://schemas.microsoft.com/office/powerpoint/2010/main" val="1936350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620688"/>
            <a:ext cx="7924800" cy="1143000"/>
          </a:xfrm>
        </p:spPr>
        <p:txBody>
          <a:bodyPr/>
          <a:lstStyle/>
          <a:p>
            <a:r>
              <a:rPr lang="en-GB" sz="2800" dirty="0" smtClean="0"/>
              <a:t>How can you tell pupils are making progress?</a:t>
            </a:r>
            <a:endParaRPr lang="en-GB" sz="2800" dirty="0"/>
          </a:p>
        </p:txBody>
      </p:sp>
      <p:sp>
        <p:nvSpPr>
          <p:cNvPr id="3" name="Content Placeholder 2"/>
          <p:cNvSpPr>
            <a:spLocks noGrp="1"/>
          </p:cNvSpPr>
          <p:nvPr>
            <p:ph idx="1"/>
          </p:nvPr>
        </p:nvSpPr>
        <p:spPr>
          <a:xfrm>
            <a:off x="467544" y="1916832"/>
            <a:ext cx="7921625" cy="4114800"/>
          </a:xfrm>
        </p:spPr>
        <p:txBody>
          <a:bodyPr/>
          <a:lstStyle/>
          <a:p>
            <a:pPr marL="457200" lvl="0" indent="-457200">
              <a:lnSpc>
                <a:spcPct val="150000"/>
              </a:lnSpc>
              <a:buFont typeface="Arial" panose="020B0604020202020204" pitchFamily="34" charset="0"/>
              <a:buChar char="•"/>
            </a:pPr>
            <a:r>
              <a:rPr lang="en-GB" sz="2800" dirty="0">
                <a:solidFill>
                  <a:srgbClr val="002060"/>
                </a:solidFill>
              </a:rPr>
              <a:t>How does the teacher know?</a:t>
            </a:r>
          </a:p>
          <a:p>
            <a:pPr marL="457200" lvl="0" indent="-457200">
              <a:lnSpc>
                <a:spcPct val="150000"/>
              </a:lnSpc>
              <a:buFont typeface="Arial" panose="020B0604020202020204" pitchFamily="34" charset="0"/>
              <a:buChar char="•"/>
            </a:pPr>
            <a:r>
              <a:rPr lang="en-GB" sz="2800" dirty="0">
                <a:solidFill>
                  <a:srgbClr val="002060"/>
                </a:solidFill>
              </a:rPr>
              <a:t>How does someone watching a lesson know?</a:t>
            </a:r>
          </a:p>
          <a:p>
            <a:pPr marL="457200" lvl="0" indent="-457200">
              <a:buFont typeface="Arial" panose="020B0604020202020204" pitchFamily="34" charset="0"/>
              <a:buChar char="•"/>
            </a:pPr>
            <a:r>
              <a:rPr lang="en-GB" sz="2800" dirty="0">
                <a:solidFill>
                  <a:srgbClr val="002060"/>
                </a:solidFill>
              </a:rPr>
              <a:t>What ‘evidence’ is it possible to gather to inform your judgement?</a:t>
            </a:r>
          </a:p>
          <a:p>
            <a:endParaRPr lang="en-GB" sz="800" dirty="0" smtClean="0">
              <a:solidFill>
                <a:srgbClr val="FF0000"/>
              </a:solidFill>
            </a:endParaRPr>
          </a:p>
          <a:p>
            <a:r>
              <a:rPr lang="en-GB" dirty="0" smtClean="0">
                <a:solidFill>
                  <a:srgbClr val="0070C0"/>
                </a:solidFill>
              </a:rPr>
              <a:t>Task:</a:t>
            </a:r>
          </a:p>
          <a:p>
            <a:pPr>
              <a:buFont typeface="Arial" panose="020B0604020202020204" pitchFamily="34" charset="0"/>
              <a:buChar char="•"/>
            </a:pPr>
            <a:r>
              <a:rPr lang="en-GB" sz="2400" dirty="0" smtClean="0">
                <a:solidFill>
                  <a:srgbClr val="0070C0"/>
                </a:solidFill>
              </a:rPr>
              <a:t>In pairs come up with a variety of ways of doing this.</a:t>
            </a:r>
          </a:p>
          <a:p>
            <a:pPr>
              <a:buFont typeface="Arial" panose="020B0604020202020204" pitchFamily="34" charset="0"/>
              <a:buChar char="•"/>
            </a:pPr>
            <a:r>
              <a:rPr lang="en-GB" sz="2400" dirty="0" smtClean="0">
                <a:solidFill>
                  <a:srgbClr val="0070C0"/>
                </a:solidFill>
              </a:rPr>
              <a:t>Share with others on your table</a:t>
            </a:r>
          </a:p>
        </p:txBody>
      </p:sp>
      <p:sp>
        <p:nvSpPr>
          <p:cNvPr id="4" name="Rectangle 3"/>
          <p:cNvSpPr/>
          <p:nvPr/>
        </p:nvSpPr>
        <p:spPr>
          <a:xfrm>
            <a:off x="273145" y="296602"/>
            <a:ext cx="1184940" cy="369332"/>
          </a:xfrm>
          <a:prstGeom prst="rect">
            <a:avLst/>
          </a:prstGeom>
        </p:spPr>
        <p:txBody>
          <a:bodyPr wrap="none">
            <a:spAutoFit/>
          </a:bodyPr>
          <a:lstStyle/>
          <a:p>
            <a:r>
              <a:rPr lang="en-GB" b="1" i="1" kern="0" dirty="0">
                <a:solidFill>
                  <a:srgbClr val="00628C"/>
                </a:solidFill>
              </a:rPr>
              <a:t>Slide 6</a:t>
            </a:r>
            <a:r>
              <a:rPr lang="en-GB" b="1" i="1" kern="0" dirty="0" smtClean="0">
                <a:solidFill>
                  <a:srgbClr val="00628C"/>
                </a:solidFill>
              </a:rPr>
              <a:t>.2 </a:t>
            </a:r>
            <a:endParaRPr lang="en-GB" dirty="0"/>
          </a:p>
        </p:txBody>
      </p:sp>
    </p:spTree>
    <p:extLst>
      <p:ext uri="{BB962C8B-B14F-4D97-AF65-F5344CB8AC3E}">
        <p14:creationId xmlns:p14="http://schemas.microsoft.com/office/powerpoint/2010/main" val="3674617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3568" y="3212976"/>
            <a:ext cx="7992888" cy="3139321"/>
          </a:xfrm>
          <a:prstGeom prst="rect">
            <a:avLst/>
          </a:prstGeom>
          <a:solidFill>
            <a:schemeClr val="bg1">
              <a:lumMod val="75000"/>
            </a:schemeClr>
          </a:solidFill>
        </p:spPr>
        <p:txBody>
          <a:bodyPr wrap="square" rtlCol="0">
            <a:spAutoFit/>
          </a:bodyPr>
          <a:lstStyle/>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a:p>
        </p:txBody>
      </p:sp>
      <p:sp>
        <p:nvSpPr>
          <p:cNvPr id="2" name="Title 1"/>
          <p:cNvSpPr>
            <a:spLocks noGrp="1"/>
          </p:cNvSpPr>
          <p:nvPr>
            <p:ph type="title"/>
          </p:nvPr>
        </p:nvSpPr>
        <p:spPr>
          <a:xfrm>
            <a:off x="323528" y="764704"/>
            <a:ext cx="5832648" cy="631693"/>
          </a:xfrm>
        </p:spPr>
        <p:txBody>
          <a:bodyPr/>
          <a:lstStyle/>
          <a:p>
            <a:r>
              <a:rPr lang="en-GB" dirty="0" smtClean="0"/>
              <a:t>Probing understanding</a:t>
            </a:r>
            <a:endParaRPr lang="en-GB" dirty="0"/>
          </a:p>
        </p:txBody>
      </p:sp>
      <p:sp>
        <p:nvSpPr>
          <p:cNvPr id="3" name="Content Placeholder 2"/>
          <p:cNvSpPr>
            <a:spLocks noGrp="1"/>
          </p:cNvSpPr>
          <p:nvPr>
            <p:ph idx="1"/>
          </p:nvPr>
        </p:nvSpPr>
        <p:spPr>
          <a:xfrm>
            <a:off x="762000" y="1827212"/>
            <a:ext cx="7921625" cy="4626123"/>
          </a:xfrm>
        </p:spPr>
        <p:txBody>
          <a:bodyPr/>
          <a:lstStyle/>
          <a:p>
            <a:pPr marL="0" indent="0"/>
            <a:r>
              <a:rPr lang="en-GB" sz="2600" dirty="0" smtClean="0">
                <a:solidFill>
                  <a:srgbClr val="002060"/>
                </a:solidFill>
              </a:rPr>
              <a:t>Look at the hand out - What can you tell from the pupil’s work?</a:t>
            </a:r>
            <a:endParaRPr lang="en-GB" sz="2600" dirty="0">
              <a:solidFill>
                <a:srgbClr val="002060"/>
              </a:solidFill>
            </a:endParaRPr>
          </a:p>
          <a:p>
            <a:endParaRPr lang="en-GB" sz="2800" dirty="0" smtClean="0">
              <a:hlinkClick r:id="rId2" action="ppaction://hlinkfile"/>
            </a:endParaRPr>
          </a:p>
          <a:p>
            <a:r>
              <a:rPr lang="en-GB" sz="4400" dirty="0" smtClean="0">
                <a:hlinkClick r:id="rId2" action="ppaction://hlinkfile"/>
              </a:rPr>
              <a:t>Video</a:t>
            </a:r>
            <a:endParaRPr lang="en-GB" sz="4400" dirty="0" smtClean="0"/>
          </a:p>
          <a:p>
            <a:r>
              <a:rPr lang="en-GB" sz="2800" b="1" dirty="0" smtClean="0">
                <a:solidFill>
                  <a:srgbClr val="002060"/>
                </a:solidFill>
              </a:rPr>
              <a:t>Whilst watching, consider:</a:t>
            </a:r>
          </a:p>
          <a:p>
            <a:pPr marL="457200" indent="-457200">
              <a:buFont typeface="Arial" panose="020B0604020202020204" pitchFamily="34" charset="0"/>
              <a:buChar char="•"/>
            </a:pPr>
            <a:r>
              <a:rPr lang="en-GB" sz="2400" dirty="0" smtClean="0">
                <a:solidFill>
                  <a:srgbClr val="002060"/>
                </a:solidFill>
              </a:rPr>
              <a:t>How does the interviewer probe thinking without leading or teaching? </a:t>
            </a:r>
            <a:endParaRPr lang="en-GB" sz="2400" dirty="0">
              <a:solidFill>
                <a:srgbClr val="002060"/>
              </a:solidFill>
            </a:endParaRPr>
          </a:p>
          <a:p>
            <a:pPr marL="457200" indent="-457200">
              <a:buFont typeface="Arial" panose="020B0604020202020204" pitchFamily="34" charset="0"/>
              <a:buChar char="•"/>
            </a:pPr>
            <a:r>
              <a:rPr lang="en-GB" sz="2400" dirty="0" smtClean="0">
                <a:solidFill>
                  <a:srgbClr val="002060"/>
                </a:solidFill>
              </a:rPr>
              <a:t>What is gained by interviewing pupils?</a:t>
            </a:r>
          </a:p>
          <a:p>
            <a:pPr marL="457200" indent="-457200">
              <a:buFont typeface="Arial" panose="020B0604020202020204" pitchFamily="34" charset="0"/>
              <a:buChar char="•"/>
            </a:pPr>
            <a:r>
              <a:rPr lang="en-GB" sz="2400" dirty="0" smtClean="0">
                <a:solidFill>
                  <a:srgbClr val="002060"/>
                </a:solidFill>
              </a:rPr>
              <a:t>What is gained by videoing the interaction?</a:t>
            </a:r>
            <a:endParaRPr lang="en-GB" sz="2400" dirty="0">
              <a:solidFill>
                <a:srgbClr val="002060"/>
              </a:solidFill>
            </a:endParaRPr>
          </a:p>
        </p:txBody>
      </p:sp>
      <p:sp>
        <p:nvSpPr>
          <p:cNvPr id="4" name="Rectangle 3"/>
          <p:cNvSpPr/>
          <p:nvPr/>
        </p:nvSpPr>
        <p:spPr>
          <a:xfrm>
            <a:off x="273145" y="296602"/>
            <a:ext cx="1184940" cy="369332"/>
          </a:xfrm>
          <a:prstGeom prst="rect">
            <a:avLst/>
          </a:prstGeom>
        </p:spPr>
        <p:txBody>
          <a:bodyPr wrap="none">
            <a:spAutoFit/>
          </a:bodyPr>
          <a:lstStyle/>
          <a:p>
            <a:r>
              <a:rPr lang="en-GB" b="1" i="1" kern="0" dirty="0">
                <a:solidFill>
                  <a:srgbClr val="00628C"/>
                </a:solidFill>
              </a:rPr>
              <a:t>Slide </a:t>
            </a:r>
            <a:r>
              <a:rPr lang="en-GB" b="1" i="1" kern="0" dirty="0" smtClean="0">
                <a:solidFill>
                  <a:srgbClr val="00628C"/>
                </a:solidFill>
              </a:rPr>
              <a:t>6.3 </a:t>
            </a:r>
            <a:endParaRPr lang="en-GB" dirty="0"/>
          </a:p>
        </p:txBody>
      </p:sp>
    </p:spTree>
    <p:extLst>
      <p:ext uri="{BB962C8B-B14F-4D97-AF65-F5344CB8AC3E}">
        <p14:creationId xmlns:p14="http://schemas.microsoft.com/office/powerpoint/2010/main" val="2791628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692696"/>
            <a:ext cx="6124600" cy="1224136"/>
          </a:xfrm>
        </p:spPr>
        <p:txBody>
          <a:bodyPr/>
          <a:lstStyle/>
          <a:p>
            <a:r>
              <a:rPr lang="en-GB" sz="3000" dirty="0" smtClean="0"/>
              <a:t>How might we assess progress in understanding?</a:t>
            </a:r>
            <a:r>
              <a:rPr lang="en-GB" sz="3200" dirty="0" smtClean="0"/>
              <a:t/>
            </a:r>
            <a:br>
              <a:rPr lang="en-GB" sz="3200" dirty="0" smtClean="0"/>
            </a:br>
            <a:endParaRPr lang="en-GB" sz="2000" dirty="0"/>
          </a:p>
        </p:txBody>
      </p:sp>
      <p:sp>
        <p:nvSpPr>
          <p:cNvPr id="3" name="Content Placeholder 2"/>
          <p:cNvSpPr>
            <a:spLocks noGrp="1"/>
          </p:cNvSpPr>
          <p:nvPr>
            <p:ph idx="1"/>
          </p:nvPr>
        </p:nvSpPr>
        <p:spPr>
          <a:xfrm>
            <a:off x="762000" y="1772816"/>
            <a:ext cx="7921625" cy="2376264"/>
          </a:xfrm>
        </p:spPr>
        <p:txBody>
          <a:bodyPr/>
          <a:lstStyle/>
          <a:p>
            <a:pPr>
              <a:spcBef>
                <a:spcPts val="0"/>
              </a:spcBef>
              <a:spcAft>
                <a:spcPts val="600"/>
              </a:spcAft>
            </a:pPr>
            <a:r>
              <a:rPr lang="en-GB" sz="2000" b="1" i="1" dirty="0" smtClean="0">
                <a:solidFill>
                  <a:srgbClr val="002060"/>
                </a:solidFill>
              </a:rPr>
              <a:t>Consider these two activities:</a:t>
            </a:r>
          </a:p>
          <a:p>
            <a:pPr marL="457200" indent="-457200">
              <a:spcBef>
                <a:spcPts val="0"/>
              </a:spcBef>
              <a:buFont typeface="Arial" panose="020B0604020202020204" pitchFamily="34" charset="0"/>
              <a:buChar char="•"/>
            </a:pPr>
            <a:r>
              <a:rPr lang="en-GB" sz="2800" dirty="0" smtClean="0">
                <a:solidFill>
                  <a:srgbClr val="0070C0"/>
                </a:solidFill>
              </a:rPr>
              <a:t>Assessment interviews with selected pupils</a:t>
            </a:r>
          </a:p>
          <a:p>
            <a:pPr marL="0" indent="0"/>
            <a:endParaRPr lang="en-GB" sz="1600" dirty="0" smtClean="0">
              <a:solidFill>
                <a:srgbClr val="0070C0"/>
              </a:solidFill>
            </a:endParaRPr>
          </a:p>
          <a:p>
            <a:pPr marL="457200" indent="-457200">
              <a:buFont typeface="Arial" panose="020B0604020202020204" pitchFamily="34" charset="0"/>
              <a:buChar char="•"/>
            </a:pPr>
            <a:r>
              <a:rPr lang="en-GB" sz="2800" i="1" dirty="0" smtClean="0">
                <a:solidFill>
                  <a:srgbClr val="0070C0"/>
                </a:solidFill>
              </a:rPr>
              <a:t>‘Before and after’ </a:t>
            </a:r>
            <a:r>
              <a:rPr lang="en-GB" sz="2800" dirty="0" smtClean="0">
                <a:solidFill>
                  <a:srgbClr val="0070C0"/>
                </a:solidFill>
              </a:rPr>
              <a:t>assessment interviews with selected students –</a:t>
            </a:r>
            <a:r>
              <a:rPr lang="en-GB" sz="2800" i="1" dirty="0" smtClean="0">
                <a:solidFill>
                  <a:srgbClr val="0070C0"/>
                </a:solidFill>
              </a:rPr>
              <a:t>pupil progress study</a:t>
            </a:r>
          </a:p>
        </p:txBody>
      </p:sp>
      <p:sp>
        <p:nvSpPr>
          <p:cNvPr id="4" name="TextBox 3"/>
          <p:cNvSpPr txBox="1"/>
          <p:nvPr/>
        </p:nvSpPr>
        <p:spPr>
          <a:xfrm>
            <a:off x="827584" y="4221088"/>
            <a:ext cx="7848872" cy="2135969"/>
          </a:xfrm>
          <a:prstGeom prst="rect">
            <a:avLst/>
          </a:prstGeom>
          <a:noFill/>
        </p:spPr>
        <p:txBody>
          <a:bodyPr wrap="square" rtlCol="0">
            <a:spAutoFit/>
          </a:bodyPr>
          <a:lstStyle/>
          <a:p>
            <a:pPr lvl="0" eaLnBrk="0" fontAlgn="base" hangingPunct="0">
              <a:spcBef>
                <a:spcPct val="20000"/>
              </a:spcBef>
              <a:spcAft>
                <a:spcPct val="0"/>
              </a:spcAft>
              <a:buClr>
                <a:srgbClr val="00628C"/>
              </a:buClr>
            </a:pPr>
            <a:r>
              <a:rPr lang="en-GB" sz="2600" b="1" kern="0" dirty="0">
                <a:solidFill>
                  <a:srgbClr val="FF0000"/>
                </a:solidFill>
              </a:rPr>
              <a:t>What benefits could these activities bring for:</a:t>
            </a:r>
          </a:p>
          <a:p>
            <a:pPr marL="342900" lvl="0" indent="-342900" eaLnBrk="0" fontAlgn="base" hangingPunct="0">
              <a:spcBef>
                <a:spcPct val="20000"/>
              </a:spcBef>
              <a:spcAft>
                <a:spcPct val="0"/>
              </a:spcAft>
              <a:buClr>
                <a:srgbClr val="00628C"/>
              </a:buClr>
              <a:buFont typeface="Arial" pitchFamily="34" charset="0"/>
              <a:buChar char="−"/>
            </a:pPr>
            <a:r>
              <a:rPr lang="en-GB" sz="2400" kern="0" dirty="0" smtClean="0">
                <a:solidFill>
                  <a:srgbClr val="0070C0"/>
                </a:solidFill>
              </a:rPr>
              <a:t>the </a:t>
            </a:r>
            <a:r>
              <a:rPr lang="en-GB" sz="2400" kern="0" dirty="0">
                <a:solidFill>
                  <a:srgbClr val="0070C0"/>
                </a:solidFill>
              </a:rPr>
              <a:t>individual pupil, the class as a whole, the teacher</a:t>
            </a:r>
          </a:p>
          <a:p>
            <a:endParaRPr lang="en-GB" sz="2600" b="1" dirty="0" smtClean="0">
              <a:solidFill>
                <a:srgbClr val="002060"/>
              </a:solidFill>
            </a:endParaRPr>
          </a:p>
          <a:p>
            <a:r>
              <a:rPr lang="en-GB" sz="2600" b="1" dirty="0" smtClean="0">
                <a:solidFill>
                  <a:srgbClr val="FF0000"/>
                </a:solidFill>
              </a:rPr>
              <a:t>How might progress in a pupil’s understanding be revealed in a re-interview?</a:t>
            </a:r>
            <a:endParaRPr lang="en-GB" sz="2600" b="1" dirty="0">
              <a:solidFill>
                <a:srgbClr val="FF0000"/>
              </a:solidFill>
            </a:endParaRPr>
          </a:p>
        </p:txBody>
      </p:sp>
      <p:sp>
        <p:nvSpPr>
          <p:cNvPr id="5" name="Rectangle 4"/>
          <p:cNvSpPr/>
          <p:nvPr/>
        </p:nvSpPr>
        <p:spPr>
          <a:xfrm>
            <a:off x="273145" y="296602"/>
            <a:ext cx="1184940" cy="369332"/>
          </a:xfrm>
          <a:prstGeom prst="rect">
            <a:avLst/>
          </a:prstGeom>
        </p:spPr>
        <p:txBody>
          <a:bodyPr wrap="none">
            <a:spAutoFit/>
          </a:bodyPr>
          <a:lstStyle/>
          <a:p>
            <a:r>
              <a:rPr lang="en-GB" b="1" i="1" kern="0" dirty="0">
                <a:solidFill>
                  <a:srgbClr val="00628C"/>
                </a:solidFill>
              </a:rPr>
              <a:t>Slide </a:t>
            </a:r>
            <a:r>
              <a:rPr lang="en-GB" b="1" i="1" kern="0" dirty="0" smtClean="0">
                <a:solidFill>
                  <a:srgbClr val="00628C"/>
                </a:solidFill>
              </a:rPr>
              <a:t>6.4 </a:t>
            </a:r>
            <a:endParaRPr lang="en-GB" dirty="0"/>
          </a:p>
        </p:txBody>
      </p:sp>
    </p:spTree>
    <p:extLst>
      <p:ext uri="{BB962C8B-B14F-4D97-AF65-F5344CB8AC3E}">
        <p14:creationId xmlns:p14="http://schemas.microsoft.com/office/powerpoint/2010/main" val="2403399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1164903"/>
            <a:ext cx="7924800" cy="607913"/>
          </a:xfrm>
        </p:spPr>
        <p:txBody>
          <a:bodyPr/>
          <a:lstStyle/>
          <a:p>
            <a:r>
              <a:rPr lang="en-GB" dirty="0" smtClean="0"/>
              <a:t>Assessment interviews </a:t>
            </a:r>
            <a:br>
              <a:rPr lang="en-GB" dirty="0" smtClean="0"/>
            </a:br>
            <a:r>
              <a:rPr lang="en-GB" dirty="0" smtClean="0"/>
              <a:t>and pupil progress studies</a:t>
            </a:r>
            <a:endParaRPr lang="en-GB" dirty="0"/>
          </a:p>
        </p:txBody>
      </p:sp>
      <p:sp>
        <p:nvSpPr>
          <p:cNvPr id="3" name="Content Placeholder 2"/>
          <p:cNvSpPr>
            <a:spLocks noGrp="1"/>
          </p:cNvSpPr>
          <p:nvPr>
            <p:ph idx="1"/>
          </p:nvPr>
        </p:nvSpPr>
        <p:spPr>
          <a:xfrm>
            <a:off x="762000" y="2132856"/>
            <a:ext cx="7921625" cy="4176464"/>
          </a:xfrm>
        </p:spPr>
        <p:txBody>
          <a:bodyPr/>
          <a:lstStyle/>
          <a:p>
            <a:pPr>
              <a:spcBef>
                <a:spcPts val="0"/>
              </a:spcBef>
              <a:spcAft>
                <a:spcPts val="1200"/>
              </a:spcAft>
              <a:buFont typeface="Arial" panose="020B0604020202020204" pitchFamily="34" charset="0"/>
              <a:buChar char="•"/>
            </a:pPr>
            <a:r>
              <a:rPr lang="en-GB" sz="2400" dirty="0" smtClean="0">
                <a:solidFill>
                  <a:srgbClr val="002060"/>
                </a:solidFill>
              </a:rPr>
              <a:t>Recorded interview to probe understanding not procedural fluency</a:t>
            </a:r>
          </a:p>
          <a:p>
            <a:pPr>
              <a:spcBef>
                <a:spcPts val="0"/>
              </a:spcBef>
              <a:spcAft>
                <a:spcPts val="1200"/>
              </a:spcAft>
              <a:buFont typeface="Arial" panose="020B0604020202020204" pitchFamily="34" charset="0"/>
              <a:buChar char="•"/>
            </a:pPr>
            <a:r>
              <a:rPr lang="en-GB" sz="2400" dirty="0">
                <a:solidFill>
                  <a:srgbClr val="002060"/>
                </a:solidFill>
              </a:rPr>
              <a:t>One or two </a:t>
            </a:r>
            <a:r>
              <a:rPr lang="en-GB" sz="2400" dirty="0" smtClean="0">
                <a:solidFill>
                  <a:srgbClr val="002060"/>
                </a:solidFill>
              </a:rPr>
              <a:t>pairs </a:t>
            </a:r>
            <a:r>
              <a:rPr lang="en-GB" sz="2400" dirty="0">
                <a:solidFill>
                  <a:srgbClr val="002060"/>
                </a:solidFill>
              </a:rPr>
              <a:t>appropriately selected to highlight key issues for individuals or </a:t>
            </a:r>
            <a:r>
              <a:rPr lang="en-GB" sz="2400" dirty="0" smtClean="0">
                <a:solidFill>
                  <a:srgbClr val="002060"/>
                </a:solidFill>
              </a:rPr>
              <a:t>class</a:t>
            </a:r>
            <a:endParaRPr lang="en-GB" sz="2400" dirty="0">
              <a:solidFill>
                <a:srgbClr val="002060"/>
              </a:solidFill>
            </a:endParaRPr>
          </a:p>
          <a:p>
            <a:pPr>
              <a:spcBef>
                <a:spcPts val="0"/>
              </a:spcBef>
              <a:spcAft>
                <a:spcPts val="1200"/>
              </a:spcAft>
              <a:buFont typeface="Arial" panose="020B0604020202020204" pitchFamily="34" charset="0"/>
              <a:buChar char="•"/>
            </a:pPr>
            <a:r>
              <a:rPr lang="en-GB" sz="2400" dirty="0" smtClean="0">
                <a:solidFill>
                  <a:srgbClr val="002060"/>
                </a:solidFill>
              </a:rPr>
              <a:t>Analysis of recording to reflect on key issues to inform teaching</a:t>
            </a:r>
          </a:p>
          <a:p>
            <a:pPr>
              <a:spcBef>
                <a:spcPts val="0"/>
              </a:spcBef>
              <a:spcAft>
                <a:spcPts val="1200"/>
              </a:spcAft>
              <a:buFont typeface="Arial" panose="020B0604020202020204" pitchFamily="34" charset="0"/>
              <a:buChar char="•"/>
            </a:pPr>
            <a:r>
              <a:rPr lang="en-GB" sz="2400" dirty="0" smtClean="0">
                <a:solidFill>
                  <a:srgbClr val="002060"/>
                </a:solidFill>
              </a:rPr>
              <a:t>Recording compared with subsequent re-interview of same pupils to assess progress in understanding (progress study)</a:t>
            </a:r>
          </a:p>
          <a:p>
            <a:endParaRPr lang="en-GB" dirty="0"/>
          </a:p>
        </p:txBody>
      </p:sp>
      <p:sp>
        <p:nvSpPr>
          <p:cNvPr id="4" name="Rectangle 3"/>
          <p:cNvSpPr/>
          <p:nvPr/>
        </p:nvSpPr>
        <p:spPr>
          <a:xfrm>
            <a:off x="273145" y="296602"/>
            <a:ext cx="1313180" cy="369332"/>
          </a:xfrm>
          <a:prstGeom prst="rect">
            <a:avLst/>
          </a:prstGeom>
        </p:spPr>
        <p:txBody>
          <a:bodyPr wrap="none">
            <a:spAutoFit/>
          </a:bodyPr>
          <a:lstStyle/>
          <a:p>
            <a:r>
              <a:rPr lang="en-GB" b="1" i="1" kern="0" dirty="0">
                <a:solidFill>
                  <a:srgbClr val="00628C"/>
                </a:solidFill>
              </a:rPr>
              <a:t>Slide </a:t>
            </a:r>
            <a:r>
              <a:rPr lang="en-GB" b="1" i="1" kern="0" dirty="0" smtClean="0">
                <a:solidFill>
                  <a:srgbClr val="00628C"/>
                </a:solidFill>
              </a:rPr>
              <a:t>6.4a </a:t>
            </a:r>
            <a:endParaRPr lang="en-GB" dirty="0"/>
          </a:p>
        </p:txBody>
      </p:sp>
    </p:spTree>
    <p:extLst>
      <p:ext uri="{BB962C8B-B14F-4D97-AF65-F5344CB8AC3E}">
        <p14:creationId xmlns:p14="http://schemas.microsoft.com/office/powerpoint/2010/main" val="230834294"/>
      </p:ext>
    </p:extLst>
  </p:cSld>
  <p:clrMapOvr>
    <a:masterClrMapping/>
  </p:clrMapOvr>
  <p:timing>
    <p:tnLst>
      <p:par>
        <p:cTn id="1" dur="indefinite" restart="never" nodeType="tmRoot"/>
      </p:par>
    </p:tnLst>
  </p:timing>
</p:sld>
</file>

<file path=ppt/theme/theme1.xml><?xml version="1.0" encoding="utf-8"?>
<a:theme xmlns:a="http://schemas.openxmlformats.org/drawingml/2006/main" name="nctem1">
  <a:themeElements>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nctem1">
  <a:themeElements>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ppt/theme/themeOverride2.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docProps/app.xml><?xml version="1.0" encoding="utf-8"?>
<Properties xmlns="http://schemas.openxmlformats.org/officeDocument/2006/extended-properties" xmlns:vt="http://schemas.openxmlformats.org/officeDocument/2006/docPropsVTypes">
  <TotalTime>2082</TotalTime>
  <Words>932</Words>
  <Application>Microsoft Office PowerPoint</Application>
  <PresentationFormat>On-screen Show (4:3)</PresentationFormat>
  <Paragraphs>199</Paragraphs>
  <Slides>23</Slides>
  <Notes>1</Notes>
  <HiddenSlides>0</HiddenSlides>
  <MMClips>0</MMClips>
  <ScaleCrop>false</ScaleCrop>
  <HeadingPairs>
    <vt:vector size="4" baseType="variant">
      <vt:variant>
        <vt:lpstr>Theme</vt:lpstr>
      </vt:variant>
      <vt:variant>
        <vt:i4>2</vt:i4>
      </vt:variant>
      <vt:variant>
        <vt:lpstr>Slide Titles</vt:lpstr>
      </vt:variant>
      <vt:variant>
        <vt:i4>23</vt:i4>
      </vt:variant>
    </vt:vector>
  </HeadingPairs>
  <TitlesOfParts>
    <vt:vector size="25" baseType="lpstr">
      <vt:lpstr>nctem1</vt:lpstr>
      <vt:lpstr>1_nctem1</vt:lpstr>
      <vt:lpstr>KS3 Multiplicative Reasoning project</vt:lpstr>
      <vt:lpstr>Slide intro 1  Day 2    Shape of the day</vt:lpstr>
      <vt:lpstr>PowerPoint Presentation</vt:lpstr>
      <vt:lpstr>PowerPoint Presentation</vt:lpstr>
      <vt:lpstr>Session 6</vt:lpstr>
      <vt:lpstr>How can you tell pupils are making progress?</vt:lpstr>
      <vt:lpstr>Probing understanding</vt:lpstr>
      <vt:lpstr>How might we assess progress in understanding? </vt:lpstr>
      <vt:lpstr>Assessment interviews  and pupil progress studies</vt:lpstr>
      <vt:lpstr>PowerPoint Presentation</vt:lpstr>
      <vt:lpstr>Session 7</vt:lpstr>
      <vt:lpstr>Structure of unit 1</vt:lpstr>
      <vt:lpstr>Research background</vt:lpstr>
      <vt:lpstr> Find a fraction for each of  the sections</vt:lpstr>
      <vt:lpstr>Session 9:  Planning the delivery of unit 0</vt:lpstr>
      <vt:lpstr>Recapping the Unit 0 task</vt:lpstr>
      <vt:lpstr>Planning considerations</vt:lpstr>
      <vt:lpstr>Session 10: </vt:lpstr>
      <vt:lpstr>Effective CPD</vt:lpstr>
      <vt:lpstr>RECME report  CPD is effective when:</vt:lpstr>
      <vt:lpstr>RECME recommendations:</vt:lpstr>
      <vt:lpstr>Planning work with colleagues</vt:lpstr>
      <vt:lpstr>PowerPoint Presentation</vt:lpstr>
    </vt:vector>
  </TitlesOfParts>
  <Company>Tribal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KS3 Multiplicative Reasoning project</dc:title>
  <dc:creator>Rob Tait</dc:creator>
  <cp:lastModifiedBy>Jane Imrie</cp:lastModifiedBy>
  <cp:revision>82</cp:revision>
  <cp:lastPrinted>2013-09-29T18:55:15Z</cp:lastPrinted>
  <dcterms:created xsi:type="dcterms:W3CDTF">2013-09-29T16:32:47Z</dcterms:created>
  <dcterms:modified xsi:type="dcterms:W3CDTF">2016-03-30T21:12:30Z</dcterms:modified>
</cp:coreProperties>
</file>