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Override4.xml" ContentType="application/vnd.openxmlformats-officedocument.themeOverrid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5"/>
    <p:sldMasterId id="2147483975" r:id="rId6"/>
    <p:sldMasterId id="2147483963" r:id="rId7"/>
    <p:sldMasterId id="2147483979" r:id="rId8"/>
  </p:sldMasterIdLst>
  <p:notesMasterIdLst>
    <p:notesMasterId r:id="rId21"/>
  </p:notesMasterIdLst>
  <p:sldIdLst>
    <p:sldId id="367" r:id="rId9"/>
    <p:sldId id="292" r:id="rId10"/>
    <p:sldId id="293" r:id="rId11"/>
    <p:sldId id="262" r:id="rId12"/>
    <p:sldId id="328" r:id="rId13"/>
    <p:sldId id="336" r:id="rId14"/>
    <p:sldId id="329" r:id="rId15"/>
    <p:sldId id="330" r:id="rId16"/>
    <p:sldId id="370" r:id="rId17"/>
    <p:sldId id="331" r:id="rId18"/>
    <p:sldId id="371" r:id="rId19"/>
    <p:sldId id="260" r:id="rId2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C51DE2-9E64-4C25-B71E-6C96FEAB2568}" v="2" dt="2020-08-25T10:23:28.0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950" autoAdjust="0"/>
    <p:restoredTop sz="57125" autoAdjust="0"/>
  </p:normalViewPr>
  <p:slideViewPr>
    <p:cSldViewPr>
      <p:cViewPr varScale="1">
        <p:scale>
          <a:sx n="41" d="100"/>
          <a:sy n="41" d="100"/>
        </p:scale>
        <p:origin x="156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7EC51DE2-9E64-4C25-B71E-6C96FEAB2568}"/>
    <pc:docChg chg="custSel modSld">
      <pc:chgData name="Andrew Young" userId="3d7dab09-352b-4858-b937-4a4f8b94e613" providerId="ADAL" clId="{7EC51DE2-9E64-4C25-B71E-6C96FEAB2568}" dt="2020-08-25T10:23:28.084" v="2" actId="207"/>
      <pc:docMkLst>
        <pc:docMk/>
      </pc:docMkLst>
      <pc:sldChg chg="modSp mod">
        <pc:chgData name="Andrew Young" userId="3d7dab09-352b-4858-b937-4a4f8b94e613" providerId="ADAL" clId="{7EC51DE2-9E64-4C25-B71E-6C96FEAB2568}" dt="2020-08-25T10:23:28.084" v="2" actId="207"/>
        <pc:sldMkLst>
          <pc:docMk/>
          <pc:sldMk cId="0" sldId="260"/>
        </pc:sldMkLst>
        <pc:spChg chg="mod">
          <ac:chgData name="Andrew Young" userId="3d7dab09-352b-4858-b937-4a4f8b94e613" providerId="ADAL" clId="{7EC51DE2-9E64-4C25-B71E-6C96FEAB2568}" dt="2020-08-25T10:23:28.084" v="2" actId="207"/>
          <ac:spMkLst>
            <pc:docMk/>
            <pc:sldMk cId="0" sldId="260"/>
            <ac:spMk id="3" creationId="{B4DB08F0-85BE-4048-B9B9-1AEC975F1E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8F34E6-22C2-4A4D-8903-F744370D2083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ACE96B-7661-4EA0-8CC3-A484401800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8239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5549F9B-0B44-494C-A2E9-08639D44232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315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1929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ACE96B-7661-4EA0-8CC3-A484401800B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6721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ACE96B-7661-4EA0-8CC3-A484401800B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33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ACE96B-7661-4EA0-8CC3-A484401800B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1723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ACE96B-7661-4EA0-8CC3-A484401800B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339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ACE96B-7661-4EA0-8CC3-A484401800B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938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ACE96B-7661-4EA0-8CC3-A484401800B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3674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ACE96B-7661-4EA0-8CC3-A484401800B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3281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6020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10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5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5626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2739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012160" y="6500873"/>
            <a:ext cx="28115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392275" y="6487840"/>
            <a:ext cx="28115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166212" y="6487839"/>
            <a:ext cx="28115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</a:p>
        </p:txBody>
      </p:sp>
    </p:spTree>
    <p:extLst>
      <p:ext uri="{BB962C8B-B14F-4D97-AF65-F5344CB8AC3E}">
        <p14:creationId xmlns:p14="http://schemas.microsoft.com/office/powerpoint/2010/main" val="8690062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417573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88744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153407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35259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622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6257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235173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6842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2" y="90371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010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05049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12619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12898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326717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620328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1850687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7929879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18643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178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5214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7"/>
            <a:ext cx="4040188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1700808"/>
            <a:ext cx="4041775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20887"/>
            <a:ext cx="4041775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1236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58115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94767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0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2192"/>
            <a:ext cx="3008313" cy="864096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72816"/>
            <a:ext cx="3008313" cy="43533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8454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3"/>
            <a:ext cx="5486400" cy="391325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8752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4080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936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1280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1-video-lessons/" TargetMode="Externa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978896" cy="3121056"/>
          </a:xfrm>
        </p:spPr>
        <p:txBody>
          <a:bodyPr/>
          <a:lstStyle/>
          <a:p>
            <a:r>
              <a:rPr lang="en-US" dirty="0"/>
              <a:t>KS1 Multiplication 1 Lesson 6</a:t>
            </a:r>
          </a:p>
        </p:txBody>
      </p:sp>
    </p:spTree>
    <p:extLst>
      <p:ext uri="{BB962C8B-B14F-4D97-AF65-F5344CB8AC3E}">
        <p14:creationId xmlns:p14="http://schemas.microsoft.com/office/powerpoint/2010/main" val="441550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KS1 Multiplication Lesson 6</a:t>
            </a:r>
          </a:p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8F445ED-8C79-4B7B-9915-05C2E4631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A drawing of a face  Description automatically generated">
            <a:extLst>
              <a:ext uri="{FF2B5EF4-FFF2-40B4-BE49-F238E27FC236}">
                <a16:creationId xmlns:a16="http://schemas.microsoft.com/office/drawing/2014/main" id="{021078B4-8D6C-48EF-B1A1-42A7DE510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456" y="2463846"/>
            <a:ext cx="6135088" cy="193030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4E0D241-B1F0-4B88-B2AB-60DF40CEF110}"/>
              </a:ext>
            </a:extLst>
          </p:cNvPr>
          <p:cNvCxnSpPr>
            <a:cxnSpLocks/>
          </p:cNvCxnSpPr>
          <p:nvPr/>
        </p:nvCxnSpPr>
        <p:spPr>
          <a:xfrm>
            <a:off x="1619672" y="4653136"/>
            <a:ext cx="1152128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32AF29E-F6C1-49FA-8B4D-83799CCF98B6}"/>
              </a:ext>
            </a:extLst>
          </p:cNvPr>
          <p:cNvCxnSpPr>
            <a:cxnSpLocks/>
          </p:cNvCxnSpPr>
          <p:nvPr/>
        </p:nvCxnSpPr>
        <p:spPr>
          <a:xfrm>
            <a:off x="3203848" y="4676709"/>
            <a:ext cx="1152128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128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D16F2E-9C6F-424E-B61D-203D2C548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  <a:p>
            <a:pPr algn="l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9F0E2E-B947-4B30-A99C-4833983ED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A close up of a coin  Description automatically generated">
            <a:extLst>
              <a:ext uri="{FF2B5EF4-FFF2-40B4-BE49-F238E27FC236}">
                <a16:creationId xmlns:a16="http://schemas.microsoft.com/office/drawing/2014/main" id="{3FD65710-A599-4FA4-A8CE-619C15C721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132856"/>
            <a:ext cx="558000" cy="5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50B1F9-4B05-4719-BE06-9D069FA229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903" y="2790166"/>
            <a:ext cx="452026" cy="452026"/>
          </a:xfrm>
          <a:prstGeom prst="rect">
            <a:avLst/>
          </a:prstGeom>
        </p:spPr>
      </p:pic>
      <p:pic>
        <p:nvPicPr>
          <p:cNvPr id="8" name="Picture 7" descr="A close up of a sign  Description automatically generated">
            <a:extLst>
              <a:ext uri="{FF2B5EF4-FFF2-40B4-BE49-F238E27FC236}">
                <a16:creationId xmlns:a16="http://schemas.microsoft.com/office/drawing/2014/main" id="{58DA4501-1BEB-473B-8032-D14D47860B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129" y="3202987"/>
            <a:ext cx="462418" cy="462418"/>
          </a:xfrm>
          <a:prstGeom prst="rect">
            <a:avLst/>
          </a:prstGeom>
        </p:spPr>
      </p:pic>
      <p:pic>
        <p:nvPicPr>
          <p:cNvPr id="9" name="Picture 8" descr="A close up of a coin  Description automatically generated">
            <a:extLst>
              <a:ext uri="{FF2B5EF4-FFF2-40B4-BE49-F238E27FC236}">
                <a16:creationId xmlns:a16="http://schemas.microsoft.com/office/drawing/2014/main" id="{3D809E58-D1D8-4921-8B07-268050DCDE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619" y="2811274"/>
            <a:ext cx="449408" cy="446581"/>
          </a:xfrm>
          <a:prstGeom prst="rect">
            <a:avLst/>
          </a:prstGeom>
        </p:spPr>
      </p:pic>
      <p:pic>
        <p:nvPicPr>
          <p:cNvPr id="10" name="Picture 9" descr="A close up of a coin  Description automatically generated">
            <a:extLst>
              <a:ext uri="{FF2B5EF4-FFF2-40B4-BE49-F238E27FC236}">
                <a16:creationId xmlns:a16="http://schemas.microsoft.com/office/drawing/2014/main" id="{50EA4350-3647-4CD8-8FB2-35636CE86A7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227" y="2982419"/>
            <a:ext cx="449408" cy="446581"/>
          </a:xfrm>
          <a:prstGeom prst="rect">
            <a:avLst/>
          </a:prstGeom>
        </p:spPr>
      </p:pic>
      <p:pic>
        <p:nvPicPr>
          <p:cNvPr id="11" name="Picture 10" descr="A close up of a coin  Description automatically generated">
            <a:extLst>
              <a:ext uri="{FF2B5EF4-FFF2-40B4-BE49-F238E27FC236}">
                <a16:creationId xmlns:a16="http://schemas.microsoft.com/office/drawing/2014/main" id="{F0A22932-CF65-412D-9451-5C0EA9758F7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688" y="3655013"/>
            <a:ext cx="694189" cy="694189"/>
          </a:xfrm>
          <a:prstGeom prst="rect">
            <a:avLst/>
          </a:prstGeom>
        </p:spPr>
      </p:pic>
      <p:pic>
        <p:nvPicPr>
          <p:cNvPr id="12" name="Picture 11" descr="A close up of a coin  Description automatically generated">
            <a:extLst>
              <a:ext uri="{FF2B5EF4-FFF2-40B4-BE49-F238E27FC236}">
                <a16:creationId xmlns:a16="http://schemas.microsoft.com/office/drawing/2014/main" id="{2117DFB8-E02B-4B1D-8953-60B9056851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877" y="2202901"/>
            <a:ext cx="558000" cy="558000"/>
          </a:xfrm>
          <a:prstGeom prst="rect">
            <a:avLst/>
          </a:prstGeom>
        </p:spPr>
      </p:pic>
      <p:pic>
        <p:nvPicPr>
          <p:cNvPr id="13" name="Picture 12" descr="A close up of a coin  Description automatically generated">
            <a:extLst>
              <a:ext uri="{FF2B5EF4-FFF2-40B4-BE49-F238E27FC236}">
                <a16:creationId xmlns:a16="http://schemas.microsoft.com/office/drawing/2014/main" id="{A6F963B8-3F68-4C5D-B918-3F94E4B484B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227" y="3644883"/>
            <a:ext cx="694189" cy="6941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7A9BFF9-D83E-437F-A9BC-C275DCC971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903" y="3418870"/>
            <a:ext cx="452026" cy="45202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2171A3A-DFC2-428C-9731-4F0D597E1A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125" y="2156161"/>
            <a:ext cx="936000" cy="936000"/>
          </a:xfrm>
          <a:prstGeom prst="rect">
            <a:avLst/>
          </a:prstGeom>
        </p:spPr>
      </p:pic>
      <p:pic>
        <p:nvPicPr>
          <p:cNvPr id="16" name="Picture 15" descr="A picture containing clipart  Description automatically generated">
            <a:extLst>
              <a:ext uri="{FF2B5EF4-FFF2-40B4-BE49-F238E27FC236}">
                <a16:creationId xmlns:a16="http://schemas.microsoft.com/office/drawing/2014/main" id="{928A88FE-5AB1-44E0-9F60-E5C1DF79818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084" y="3189157"/>
            <a:ext cx="936000" cy="936000"/>
          </a:xfrm>
          <a:prstGeom prst="rect">
            <a:avLst/>
          </a:prstGeom>
        </p:spPr>
      </p:pic>
      <p:pic>
        <p:nvPicPr>
          <p:cNvPr id="17" name="Picture 16" descr="A picture containing kitchenware  Description automatically generated">
            <a:extLst>
              <a:ext uri="{FF2B5EF4-FFF2-40B4-BE49-F238E27FC236}">
                <a16:creationId xmlns:a16="http://schemas.microsoft.com/office/drawing/2014/main" id="{9B868979-5911-4ADF-9CAD-62AB76977E1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125" y="3120107"/>
            <a:ext cx="882000" cy="882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D04B25F-34D8-471F-A199-8144DE2A8C36}"/>
              </a:ext>
            </a:extLst>
          </p:cNvPr>
          <p:cNvSpPr txBox="1"/>
          <p:nvPr/>
        </p:nvSpPr>
        <p:spPr>
          <a:xfrm>
            <a:off x="805799" y="1082026"/>
            <a:ext cx="47208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dirty="0"/>
              <a:t>For next time…</a:t>
            </a:r>
          </a:p>
        </p:txBody>
      </p:sp>
    </p:spTree>
    <p:extLst>
      <p:ext uri="{BB962C8B-B14F-4D97-AF65-F5344CB8AC3E}">
        <p14:creationId xmlns:p14="http://schemas.microsoft.com/office/powerpoint/2010/main" val="3913781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DB08F0-85BE-4048-B9B9-1AEC975F1E0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https://www.ncetm.org.uk/classroom-resources/vl-key-stage-1-multiplication-1-video-lessons/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6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CF6BF8-D110-4792-9EF0-1F3EF3873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CD7852-4745-4E9B-99F0-45243E6AD38F}"/>
              </a:ext>
            </a:extLst>
          </p:cNvPr>
          <p:cNvSpPr txBox="1"/>
          <p:nvPr/>
        </p:nvSpPr>
        <p:spPr bwMode="auto">
          <a:xfrm>
            <a:off x="7946719" y="3361099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30460D-1F41-4240-9EAA-890E5489B336}"/>
              </a:ext>
            </a:extLst>
          </p:cNvPr>
          <p:cNvSpPr txBox="1"/>
          <p:nvPr/>
        </p:nvSpPr>
        <p:spPr bwMode="auto">
          <a:xfrm>
            <a:off x="7266826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BCFDDB-8D95-4EF6-8814-89FFE8D27731}"/>
              </a:ext>
            </a:extLst>
          </p:cNvPr>
          <p:cNvSpPr txBox="1"/>
          <p:nvPr/>
        </p:nvSpPr>
        <p:spPr bwMode="auto">
          <a:xfrm>
            <a:off x="6510730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8D3E15-FB5B-408C-8971-EC95A0043C86}"/>
              </a:ext>
            </a:extLst>
          </p:cNvPr>
          <p:cNvSpPr txBox="1"/>
          <p:nvPr/>
        </p:nvSpPr>
        <p:spPr bwMode="auto">
          <a:xfrm>
            <a:off x="5749871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821BA3-E16E-4118-8394-45354C0AF612}"/>
              </a:ext>
            </a:extLst>
          </p:cNvPr>
          <p:cNvSpPr txBox="1"/>
          <p:nvPr/>
        </p:nvSpPr>
        <p:spPr bwMode="auto">
          <a:xfrm>
            <a:off x="4989009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BD69A9-BD53-4FF8-862D-A5116B13B3D0}"/>
              </a:ext>
            </a:extLst>
          </p:cNvPr>
          <p:cNvSpPr txBox="1"/>
          <p:nvPr/>
        </p:nvSpPr>
        <p:spPr bwMode="auto">
          <a:xfrm>
            <a:off x="4223374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92A87A-C079-46C0-A990-99F978B06589}"/>
              </a:ext>
            </a:extLst>
          </p:cNvPr>
          <p:cNvSpPr txBox="1"/>
          <p:nvPr/>
        </p:nvSpPr>
        <p:spPr bwMode="auto">
          <a:xfrm>
            <a:off x="3462518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ECB8B0-6056-450D-8C42-40C25A00DB60}"/>
              </a:ext>
            </a:extLst>
          </p:cNvPr>
          <p:cNvSpPr txBox="1"/>
          <p:nvPr/>
        </p:nvSpPr>
        <p:spPr bwMode="auto">
          <a:xfrm>
            <a:off x="2701652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460750-F961-42D2-8A51-FD08966341ED}"/>
              </a:ext>
            </a:extLst>
          </p:cNvPr>
          <p:cNvSpPr txBox="1"/>
          <p:nvPr/>
        </p:nvSpPr>
        <p:spPr bwMode="auto">
          <a:xfrm>
            <a:off x="1940798" y="336109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80E2ADA-4B46-4534-8808-FA0A1E6D97FE}"/>
              </a:ext>
            </a:extLst>
          </p:cNvPr>
          <p:cNvSpPr txBox="1"/>
          <p:nvPr/>
        </p:nvSpPr>
        <p:spPr bwMode="auto">
          <a:xfrm>
            <a:off x="1175174" y="3361099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DDAA36-EBE5-427E-AAD9-D1978C161A50}"/>
              </a:ext>
            </a:extLst>
          </p:cNvPr>
          <p:cNvSpPr txBox="1"/>
          <p:nvPr/>
        </p:nvSpPr>
        <p:spPr bwMode="auto">
          <a:xfrm>
            <a:off x="504818" y="336109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C9BC450-15C0-45B2-81FC-76D60B8ECE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93" y="3066204"/>
            <a:ext cx="7644918" cy="23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948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D855F62-00B2-4260-B330-7EA1213903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6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EC9CA89C-C831-41CE-B0A6-5588E6F44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E2F827-9D0B-4E25-A74C-0E977C023C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060848"/>
            <a:ext cx="845446" cy="84544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6F7CA00-0CC3-4600-BA62-C6907D5B96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060848"/>
            <a:ext cx="845446" cy="845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1200425-0ADD-40C7-BE40-4D971C36A1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060848"/>
            <a:ext cx="845446" cy="8454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9DB61B-7128-4F0E-AD96-7A3C4A7996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065771"/>
            <a:ext cx="845446" cy="845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04FF17-EC4D-480A-86F5-2CB3440206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060848"/>
            <a:ext cx="845446" cy="84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240440-BCC0-4AED-993F-00208474FB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106261"/>
            <a:ext cx="845446" cy="84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1947E6-2522-4B1B-A02E-AED43C1717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106261"/>
            <a:ext cx="845446" cy="8454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46B3221-A4E6-4502-8530-33C3C16889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106261"/>
            <a:ext cx="845446" cy="845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4A69963-8B36-47ED-B8F8-52008C0CD2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101338"/>
            <a:ext cx="845446" cy="8454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C015D2E-499D-42A1-B965-591A7DFC69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101338"/>
            <a:ext cx="845446" cy="8454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758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7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37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7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37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7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04B674-1993-405E-86A6-588C7E831B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KS1 Multiplication Lesson 6</a:t>
            </a:r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389DD2E-32CC-4FDA-AF9E-921618FE5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5F6C280-ABBE-4349-9064-340BB0A904A7}"/>
              </a:ext>
            </a:extLst>
          </p:cNvPr>
          <p:cNvSpPr/>
          <p:nvPr/>
        </p:nvSpPr>
        <p:spPr bwMode="auto">
          <a:xfrm>
            <a:off x="2483768" y="2395682"/>
            <a:ext cx="792088" cy="1249342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469D69-7C95-4FF1-9AF2-19B4A0D966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74"/>
          <a:stretch/>
        </p:blipFill>
        <p:spPr bwMode="auto">
          <a:xfrm>
            <a:off x="2879812" y="3645024"/>
            <a:ext cx="3202094" cy="3971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3986E924-DA21-455D-8292-3DBB38AEBE52}"/>
              </a:ext>
            </a:extLst>
          </p:cNvPr>
          <p:cNvSpPr/>
          <p:nvPr/>
        </p:nvSpPr>
        <p:spPr bwMode="auto">
          <a:xfrm>
            <a:off x="1403648" y="2204864"/>
            <a:ext cx="2304256" cy="1656184"/>
          </a:xfrm>
          <a:prstGeom prst="wedgeRoundRectCallout">
            <a:avLst>
              <a:gd name="adj1" fmla="val 41373"/>
              <a:gd name="adj2" fmla="val 66977"/>
              <a:gd name="adj3" fmla="val 16667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kumimoji="0" lang="en-US" sz="7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25</a:t>
            </a:r>
            <a:endParaRPr kumimoji="0" lang="en-GB" sz="7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8AAF3A45-4C30-44D9-891A-1E61196CB425}"/>
              </a:ext>
            </a:extLst>
          </p:cNvPr>
          <p:cNvSpPr/>
          <p:nvPr/>
        </p:nvSpPr>
        <p:spPr bwMode="auto">
          <a:xfrm>
            <a:off x="5283698" y="1988840"/>
            <a:ext cx="2304256" cy="1656184"/>
          </a:xfrm>
          <a:prstGeom prst="wedgeRoundRectCallout">
            <a:avLst>
              <a:gd name="adj1" fmla="val -34776"/>
              <a:gd name="adj2" fmla="val 74438"/>
              <a:gd name="adj3" fmla="val 16667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lang="en-US" sz="7200" dirty="0">
                <a:solidFill>
                  <a:schemeClr val="tx1"/>
                </a:solidFill>
                <a:latin typeface="Arial" charset="0"/>
              </a:rPr>
              <a:t>20</a:t>
            </a:r>
            <a:endParaRPr kumimoji="0" lang="en-GB" sz="7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057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7946D7-5AE0-47A5-AA3C-127F271682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KS1 Multiplication Lesson 6</a:t>
            </a:r>
          </a:p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CC4287-4CCA-489D-BA84-7ABF1E9F6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0ED2249-3112-4D14-B5E8-72713DFDAF6F}"/>
              </a:ext>
            </a:extLst>
          </p:cNvPr>
          <p:cNvGrpSpPr/>
          <p:nvPr/>
        </p:nvGrpSpPr>
        <p:grpSpPr>
          <a:xfrm>
            <a:off x="3304840" y="2643292"/>
            <a:ext cx="2534320" cy="1571417"/>
            <a:chOff x="3241139" y="2966129"/>
            <a:chExt cx="2534320" cy="1571417"/>
          </a:xfrm>
        </p:grpSpPr>
        <p:pic>
          <p:nvPicPr>
            <p:cNvPr id="8" name="Picture 7" descr="A close up of a sign  Description automatically generated">
              <a:extLst>
                <a:ext uri="{FF2B5EF4-FFF2-40B4-BE49-F238E27FC236}">
                  <a16:creationId xmlns:a16="http://schemas.microsoft.com/office/drawing/2014/main" id="{42DE464B-A79D-4066-BCBC-B281DDB6A9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5025" y="2966129"/>
              <a:ext cx="720000" cy="720000"/>
            </a:xfrm>
            <a:prstGeom prst="rect">
              <a:avLst/>
            </a:prstGeom>
          </p:spPr>
        </p:pic>
        <p:pic>
          <p:nvPicPr>
            <p:cNvPr id="9" name="Picture 8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B5B3B5CA-7237-47E6-9BF5-B9D8CE4C6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2218" y="2966129"/>
              <a:ext cx="720000" cy="72000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6269078-0ED9-4850-8C52-7BA8D193AAF6}"/>
                </a:ext>
              </a:extLst>
            </p:cNvPr>
            <p:cNvSpPr txBox="1"/>
            <p:nvPr/>
          </p:nvSpPr>
          <p:spPr bwMode="auto">
            <a:xfrm>
              <a:off x="3241139" y="4075881"/>
              <a:ext cx="9877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heads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5DCF1F1-2E5A-42DF-B7BE-C3A4B3A3BE39}"/>
                </a:ext>
              </a:extLst>
            </p:cNvPr>
            <p:cNvSpPr txBox="1"/>
            <p:nvPr/>
          </p:nvSpPr>
          <p:spPr bwMode="auto">
            <a:xfrm>
              <a:off x="5048977" y="4075881"/>
              <a:ext cx="72648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tails</a:t>
              </a:r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B4DE438-C7C7-4346-A681-76D0A5416EB3}"/>
              </a:ext>
            </a:extLst>
          </p:cNvPr>
          <p:cNvCxnSpPr>
            <a:cxnSpLocks/>
          </p:cNvCxnSpPr>
          <p:nvPr/>
        </p:nvCxnSpPr>
        <p:spPr>
          <a:xfrm>
            <a:off x="3203848" y="3645024"/>
            <a:ext cx="1152128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52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KS1 Multiplication Lesson 6</a:t>
            </a:r>
          </a:p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557306-F7F4-47BC-B285-FA4AAE416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 descr="A close up of a sign  Description automatically generated">
            <a:extLst>
              <a:ext uri="{FF2B5EF4-FFF2-40B4-BE49-F238E27FC236}">
                <a16:creationId xmlns:a16="http://schemas.microsoft.com/office/drawing/2014/main" id="{42DE464B-A79D-4066-BCBC-B281DDB6A9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2" y="2400331"/>
            <a:ext cx="2048370" cy="2048370"/>
          </a:xfrm>
          <a:prstGeom prst="rect">
            <a:avLst/>
          </a:prstGeom>
        </p:spPr>
      </p:pic>
      <p:pic>
        <p:nvPicPr>
          <p:cNvPr id="9" name="Picture 8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5B3B5CA-7237-47E6-9BF5-B9D8CE4C6A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886" y="2404815"/>
            <a:ext cx="2048370" cy="204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442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KS1 Multiplication Lesson 6</a:t>
            </a:r>
          </a:p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6AAED7-380D-451A-8605-4BF63D60B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4A12D49-BC1E-48E9-A174-284E17330AAE}"/>
              </a:ext>
            </a:extLst>
          </p:cNvPr>
          <p:cNvGrpSpPr/>
          <p:nvPr/>
        </p:nvGrpSpPr>
        <p:grpSpPr>
          <a:xfrm>
            <a:off x="1961775" y="2636952"/>
            <a:ext cx="5220449" cy="1296104"/>
            <a:chOff x="3076175" y="2871097"/>
            <a:chExt cx="2808050" cy="720000"/>
          </a:xfrm>
        </p:grpSpPr>
        <p:pic>
          <p:nvPicPr>
            <p:cNvPr id="5" name="Picture 4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7C018D0D-4B93-4ECA-B9F4-F5299E016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6175" y="2871097"/>
              <a:ext cx="720000" cy="720000"/>
            </a:xfrm>
            <a:prstGeom prst="rect">
              <a:avLst/>
            </a:prstGeom>
          </p:spPr>
        </p:pic>
        <p:pic>
          <p:nvPicPr>
            <p:cNvPr id="6" name="Picture 5" descr="A close up of a logo  Description automatically generated">
              <a:extLst>
                <a:ext uri="{FF2B5EF4-FFF2-40B4-BE49-F238E27FC236}">
                  <a16:creationId xmlns:a16="http://schemas.microsoft.com/office/drawing/2014/main" id="{BCFEEAD9-6B6C-4B98-9C1F-8BB41237F2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4225" y="2871097"/>
              <a:ext cx="720000" cy="7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8395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KS1 Multiplication Lesson 6</a:t>
            </a:r>
          </a:p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7048032-9D75-4E26-968C-DA20F2E0A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9E66640-FBA8-4E25-98B3-0199474BD8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628800"/>
            <a:ext cx="720000" cy="720000"/>
          </a:xfrm>
          <a:prstGeom prst="rect">
            <a:avLst/>
          </a:prstGeom>
        </p:spPr>
      </p:pic>
      <p:pic>
        <p:nvPicPr>
          <p:cNvPr id="13" name="Picture 1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895" y="1629816"/>
            <a:ext cx="720000" cy="720000"/>
          </a:xfrm>
          <a:prstGeom prst="rect">
            <a:avLst/>
          </a:prstGeom>
        </p:spPr>
      </p:pic>
      <p:pic>
        <p:nvPicPr>
          <p:cNvPr id="16" name="Picture 1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5A82CE90-82BE-4C64-8935-A3C9B4D1B7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000" y="1628800"/>
            <a:ext cx="720000" cy="720000"/>
          </a:xfrm>
          <a:prstGeom prst="rect">
            <a:avLst/>
          </a:prstGeom>
        </p:spPr>
      </p:pic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28DB3AC3-0887-4FE7-9E6D-2E82C7E6745A}"/>
              </a:ext>
            </a:extLst>
          </p:cNvPr>
          <p:cNvSpPr/>
          <p:nvPr/>
        </p:nvSpPr>
        <p:spPr bwMode="auto">
          <a:xfrm>
            <a:off x="395536" y="4218129"/>
            <a:ext cx="5925359" cy="1656184"/>
          </a:xfrm>
          <a:prstGeom prst="wedgeRoundRectCallout">
            <a:avLst>
              <a:gd name="adj1" fmla="val 41373"/>
              <a:gd name="adj2" fmla="val 66977"/>
              <a:gd name="adj3" fmla="val 16667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lang="en-US" dirty="0">
                <a:solidFill>
                  <a:schemeClr val="tx1"/>
                </a:solidFill>
                <a:latin typeface="Arial" charset="0"/>
              </a:rPr>
              <a:t>There are ___ one-penny coins.</a:t>
            </a:r>
          </a:p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endParaRPr lang="en-US" sz="1200" dirty="0">
              <a:solidFill>
                <a:schemeClr val="tx1"/>
              </a:solidFill>
              <a:latin typeface="Arial" charset="0"/>
            </a:endParaRPr>
          </a:p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endParaRPr kumimoji="0" lang="en-GB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FA5BBC-BEF3-4989-888B-C251F9F1DC02}"/>
              </a:ext>
            </a:extLst>
          </p:cNvPr>
          <p:cNvSpPr txBox="1"/>
          <p:nvPr/>
        </p:nvSpPr>
        <p:spPr>
          <a:xfrm>
            <a:off x="2699792" y="4218129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/>
              <a:t>3</a:t>
            </a:r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3415690-BEF6-4162-8273-D9E44AA5D6FB}"/>
              </a:ext>
            </a:extLst>
          </p:cNvPr>
          <p:cNvCxnSpPr>
            <a:cxnSpLocks/>
          </p:cNvCxnSpPr>
          <p:nvPr/>
        </p:nvCxnSpPr>
        <p:spPr>
          <a:xfrm>
            <a:off x="1547664" y="2492896"/>
            <a:ext cx="1152128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0DEE307-430B-458A-A4CE-34325E6F6934}"/>
              </a:ext>
            </a:extLst>
          </p:cNvPr>
          <p:cNvCxnSpPr>
            <a:cxnSpLocks/>
          </p:cNvCxnSpPr>
          <p:nvPr/>
        </p:nvCxnSpPr>
        <p:spPr>
          <a:xfrm>
            <a:off x="3563888" y="2492896"/>
            <a:ext cx="1152128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5980446-B6EB-4B81-9799-3FFBF35C2403}"/>
              </a:ext>
            </a:extLst>
          </p:cNvPr>
          <p:cNvCxnSpPr>
            <a:cxnSpLocks/>
          </p:cNvCxnSpPr>
          <p:nvPr/>
        </p:nvCxnSpPr>
        <p:spPr>
          <a:xfrm>
            <a:off x="5744831" y="2492896"/>
            <a:ext cx="1152128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84418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KS1 Multiplication Lesson 6</a:t>
            </a:r>
          </a:p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B2A1E66-6FAA-4465-A723-D24AF40E5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B9E66640-FBA8-4E25-98B3-0199474BD8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628800"/>
            <a:ext cx="720000" cy="720000"/>
          </a:xfrm>
          <a:prstGeom prst="rect">
            <a:avLst/>
          </a:prstGeom>
        </p:spPr>
      </p:pic>
      <p:pic>
        <p:nvPicPr>
          <p:cNvPr id="8" name="Picture 7" descr="A close up of a logo  Description automatically generated">
            <a:extLst>
              <a:ext uri="{FF2B5EF4-FFF2-40B4-BE49-F238E27FC236}">
                <a16:creationId xmlns:a16="http://schemas.microsoft.com/office/drawing/2014/main" id="{2B8F314F-E54A-4040-A950-48D5BFA2C6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894837"/>
            <a:ext cx="720000" cy="720000"/>
          </a:xfrm>
          <a:prstGeom prst="rect">
            <a:avLst/>
          </a:prstGeom>
        </p:spPr>
      </p:pic>
      <p:pic>
        <p:nvPicPr>
          <p:cNvPr id="9" name="Picture 8" descr="A close up of a logo  Description automatically generated">
            <a:extLst>
              <a:ext uri="{FF2B5EF4-FFF2-40B4-BE49-F238E27FC236}">
                <a16:creationId xmlns:a16="http://schemas.microsoft.com/office/drawing/2014/main" id="{E73AB931-36AD-4A3D-9EF8-6431E0FBC8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193" y="2894837"/>
            <a:ext cx="720000" cy="720000"/>
          </a:xfrm>
          <a:prstGeom prst="rect">
            <a:avLst/>
          </a:prstGeom>
        </p:spPr>
      </p:pic>
      <p:pic>
        <p:nvPicPr>
          <p:cNvPr id="10" name="Picture 9" descr="A close up of a logo  Description automatically generated">
            <a:extLst>
              <a:ext uri="{FF2B5EF4-FFF2-40B4-BE49-F238E27FC236}">
                <a16:creationId xmlns:a16="http://schemas.microsoft.com/office/drawing/2014/main" id="{1550D420-4194-4B98-96FC-E089690C5F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000" y="2894837"/>
            <a:ext cx="720000" cy="720000"/>
          </a:xfrm>
          <a:prstGeom prst="rect">
            <a:avLst/>
          </a:prstGeom>
        </p:spPr>
      </p:pic>
      <p:pic>
        <p:nvPicPr>
          <p:cNvPr id="13" name="Picture 12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92ED070-DA24-4265-9178-8B5FD77D5F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895" y="1629816"/>
            <a:ext cx="720000" cy="720000"/>
          </a:xfrm>
          <a:prstGeom prst="rect">
            <a:avLst/>
          </a:prstGeom>
        </p:spPr>
      </p:pic>
      <p:pic>
        <p:nvPicPr>
          <p:cNvPr id="16" name="Picture 1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5A82CE90-82BE-4C64-8935-A3C9B4D1B7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000" y="1628800"/>
            <a:ext cx="720000" cy="720000"/>
          </a:xfrm>
          <a:prstGeom prst="rect">
            <a:avLst/>
          </a:prstGeom>
        </p:spPr>
      </p:pic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28DB3AC3-0887-4FE7-9E6D-2E82C7E6745A}"/>
              </a:ext>
            </a:extLst>
          </p:cNvPr>
          <p:cNvSpPr/>
          <p:nvPr/>
        </p:nvSpPr>
        <p:spPr bwMode="auto">
          <a:xfrm>
            <a:off x="395536" y="4218129"/>
            <a:ext cx="5925359" cy="1656184"/>
          </a:xfrm>
          <a:prstGeom prst="wedgeRoundRectCallout">
            <a:avLst>
              <a:gd name="adj1" fmla="val 41373"/>
              <a:gd name="adj2" fmla="val 66977"/>
              <a:gd name="adj3" fmla="val 16667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lang="en-US" dirty="0">
                <a:solidFill>
                  <a:schemeClr val="tx1"/>
                </a:solidFill>
                <a:latin typeface="Arial" charset="0"/>
              </a:rPr>
              <a:t>There are ___ one-penny coins.</a:t>
            </a:r>
          </a:p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endParaRPr lang="en-US" sz="1200" dirty="0">
              <a:solidFill>
                <a:schemeClr val="tx1"/>
              </a:solidFill>
              <a:latin typeface="Arial" charset="0"/>
            </a:endParaRPr>
          </a:p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lang="en-US" dirty="0">
                <a:solidFill>
                  <a:schemeClr val="tx1"/>
                </a:solidFill>
                <a:latin typeface="Arial" charset="0"/>
              </a:rPr>
              <a:t>The total value is ___ pence.</a:t>
            </a:r>
            <a:endParaRPr kumimoji="0" lang="en-GB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FA5BBC-BEF3-4989-888B-C251F9F1DC02}"/>
              </a:ext>
            </a:extLst>
          </p:cNvPr>
          <p:cNvSpPr txBox="1"/>
          <p:nvPr/>
        </p:nvSpPr>
        <p:spPr>
          <a:xfrm>
            <a:off x="2699792" y="4218129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/>
              <a:t>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F052DB-6D69-49C5-8BF7-4902DDE3038F}"/>
              </a:ext>
            </a:extLst>
          </p:cNvPr>
          <p:cNvSpPr txBox="1"/>
          <p:nvPr/>
        </p:nvSpPr>
        <p:spPr>
          <a:xfrm>
            <a:off x="3861699" y="494116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/>
              <a:t>3</a:t>
            </a:r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10C4E6E-9BF2-4478-BEC2-26C6B51DB20B}"/>
              </a:ext>
            </a:extLst>
          </p:cNvPr>
          <p:cNvCxnSpPr>
            <a:cxnSpLocks/>
          </p:cNvCxnSpPr>
          <p:nvPr/>
        </p:nvCxnSpPr>
        <p:spPr>
          <a:xfrm>
            <a:off x="1547664" y="3717032"/>
            <a:ext cx="1152128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71815BD-6317-4ED1-94AB-F1D151770FCE}"/>
              </a:ext>
            </a:extLst>
          </p:cNvPr>
          <p:cNvCxnSpPr>
            <a:cxnSpLocks/>
          </p:cNvCxnSpPr>
          <p:nvPr/>
        </p:nvCxnSpPr>
        <p:spPr>
          <a:xfrm>
            <a:off x="3563888" y="3717032"/>
            <a:ext cx="1152128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D5F69E9-01DE-475D-9869-EA5DB395397C}"/>
              </a:ext>
            </a:extLst>
          </p:cNvPr>
          <p:cNvCxnSpPr>
            <a:cxnSpLocks/>
          </p:cNvCxnSpPr>
          <p:nvPr/>
        </p:nvCxnSpPr>
        <p:spPr>
          <a:xfrm>
            <a:off x="5744831" y="3717032"/>
            <a:ext cx="1152128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04740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3|1.2|1.1|1.3|1.2|1.5|1.3|1.3|1.3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2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6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1B18B3D-5C68-4030-BEF3-6F927E24DA37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dcmitype/"/>
    <ds:schemaRef ds:uri="http://www.w3.org/XML/1998/namespace"/>
    <ds:schemaRef ds:uri="http://schemas.microsoft.com/office/infopath/2007/PartnerControls"/>
    <ds:schemaRef ds:uri="f004d93e-66bb-47c0-8e11-8928414d89ba"/>
  </ds:schemaRefs>
</ds:datastoreItem>
</file>

<file path=customXml/itemProps4.xml><?xml version="1.0" encoding="utf-8"?>
<ds:datastoreItem xmlns:ds="http://schemas.openxmlformats.org/officeDocument/2006/customXml" ds:itemID="{881B04E2-0658-4504-B502-257736857AD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1048</TotalTime>
  <Words>107</Words>
  <Application>Microsoft Office PowerPoint</Application>
  <PresentationFormat>On-screen Show (4:3)</PresentationFormat>
  <Paragraphs>52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Calibri</vt:lpstr>
      <vt:lpstr>Myriad Pro</vt:lpstr>
      <vt:lpstr>Myriad Pro Semibold</vt:lpstr>
      <vt:lpstr>Open Sans</vt:lpstr>
      <vt:lpstr>nctem1</vt:lpstr>
      <vt:lpstr>Custom Design</vt:lpstr>
      <vt:lpstr>1_nctem1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74</cp:revision>
  <dcterms:created xsi:type="dcterms:W3CDTF">2008-01-11T09:41:35Z</dcterms:created>
  <dcterms:modified xsi:type="dcterms:W3CDTF">2020-08-25T10:23:30Z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