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  <p:sldMasterId id="2147483676" r:id="rId2"/>
  </p:sldMasterIdLst>
  <p:notesMasterIdLst>
    <p:notesMasterId r:id="rId17"/>
  </p:notesMasterIdLst>
  <p:sldIdLst>
    <p:sldId id="389" r:id="rId3"/>
    <p:sldId id="386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1" r:id="rId13"/>
    <p:sldId id="387" r:id="rId14"/>
    <p:sldId id="380" r:id="rId15"/>
    <p:sldId id="388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Myriad Pro" panose="020B0503030403020204" pitchFamily="34" charset="0"/>
      <p:regular r:id="rId24"/>
      <p:bold r:id="rId25"/>
      <p:italic r:id="rId26"/>
      <p:boldItalic r:id="rId27"/>
    </p:embeddedFont>
    <p:embeddedFont>
      <p:font typeface="Open Sans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AA0"/>
    <a:srgbClr val="F8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87F96D-5AC0-4E15-8C27-BA45AAA8C6D4}" v="2" dt="2020-08-25T11:05:08.4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7"/>
    <p:restoredTop sz="91434" autoAdjust="0"/>
  </p:normalViewPr>
  <p:slideViewPr>
    <p:cSldViewPr snapToGrid="0">
      <p:cViewPr varScale="1">
        <p:scale>
          <a:sx n="66" d="100"/>
          <a:sy n="66" d="100"/>
        </p:scale>
        <p:origin x="1482" y="60"/>
      </p:cViewPr>
      <p:guideLst/>
    </p:cSldViewPr>
  </p:slideViewPr>
  <p:notesTextViewPr>
    <p:cViewPr>
      <p:scale>
        <a:sx n="120" d="100"/>
        <a:sy n="1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customXml" Target="../customXml/item1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customschemas.google.com/relationships/presentationmetadata" Target="metadata"/><Relationship Id="rId37" Type="http://schemas.microsoft.com/office/2016/11/relationships/changesInfo" Target="changesInfos/changesInfo1.xml"/><Relationship Id="rId40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3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A087F96D-5AC0-4E15-8C27-BA45AAA8C6D4}"/>
    <pc:docChg chg="custSel modSld">
      <pc:chgData name="Andrew Young" userId="3d7dab09-352b-4858-b937-4a4f8b94e613" providerId="ADAL" clId="{A087F96D-5AC0-4E15-8C27-BA45AAA8C6D4}" dt="2020-08-25T11:05:08.481" v="2" actId="207"/>
      <pc:docMkLst>
        <pc:docMk/>
      </pc:docMkLst>
      <pc:sldChg chg="modSp mod">
        <pc:chgData name="Andrew Young" userId="3d7dab09-352b-4858-b937-4a4f8b94e613" providerId="ADAL" clId="{A087F96D-5AC0-4E15-8C27-BA45AAA8C6D4}" dt="2020-08-25T11:05:08.481" v="2" actId="207"/>
        <pc:sldMkLst>
          <pc:docMk/>
          <pc:sldMk cId="1185232393" sldId="388"/>
        </pc:sldMkLst>
        <pc:spChg chg="mod">
          <ac:chgData name="Andrew Young" userId="3d7dab09-352b-4858-b937-4a4f8b94e613" providerId="ADAL" clId="{A087F96D-5AC0-4E15-8C27-BA45AAA8C6D4}" dt="2020-08-25T11:05:08.481" v="2" actId="207"/>
          <ac:spMkLst>
            <pc:docMk/>
            <pc:sldMk cId="1185232393" sldId="388"/>
            <ac:spMk id="4" creationId="{DFDA6EFF-4A37-4F26-9E16-4F923B3FBA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1234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5372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4369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6990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9586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9936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1885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960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0927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5369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7381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3283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227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7973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5800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571799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095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02294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3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962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57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037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049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923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974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639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694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593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7FA10AF-82BB-4D05-85B5-70C8249687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20107" cy="3121056"/>
          </a:xfrm>
        </p:spPr>
        <p:txBody>
          <a:bodyPr/>
          <a:lstStyle/>
          <a:p>
            <a:r>
              <a:rPr lang="en-GB" dirty="0"/>
              <a:t>KS1 Multiplication 1 Lesson 17</a:t>
            </a:r>
          </a:p>
        </p:txBody>
      </p:sp>
    </p:spTree>
    <p:extLst>
      <p:ext uri="{BB962C8B-B14F-4D97-AF65-F5344CB8AC3E}">
        <p14:creationId xmlns:p14="http://schemas.microsoft.com/office/powerpoint/2010/main" val="2626148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26CDDC-9D6B-4637-A9B2-AAB86A9ED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28432-8876-7A4D-A0A6-049A73509BD7}"/>
              </a:ext>
            </a:extLst>
          </p:cNvPr>
          <p:cNvSpPr/>
          <p:nvPr/>
        </p:nvSpPr>
        <p:spPr>
          <a:xfrm>
            <a:off x="274365" y="2610317"/>
            <a:ext cx="7048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/>
              <a:t>How many coins do you need to make 16p in 2p coins?</a:t>
            </a:r>
            <a:endParaRPr lang="en-US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3A93C0-C82A-B949-BAB4-D02262BF3921}"/>
              </a:ext>
            </a:extLst>
          </p:cNvPr>
          <p:cNvSpPr/>
          <p:nvPr/>
        </p:nvSpPr>
        <p:spPr>
          <a:xfrm>
            <a:off x="274365" y="2079298"/>
            <a:ext cx="6607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40p in 5p coins?</a:t>
            </a:r>
            <a:endParaRPr lang="en-US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F21D94-AF61-2F48-BB0F-6A46322AADBE}"/>
              </a:ext>
            </a:extLst>
          </p:cNvPr>
          <p:cNvSpPr/>
          <p:nvPr/>
        </p:nvSpPr>
        <p:spPr>
          <a:xfrm>
            <a:off x="274365" y="1548279"/>
            <a:ext cx="6750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40p in 10p coins?</a:t>
            </a: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99B82D-AFDD-1440-B2B9-407B3E031A36}"/>
              </a:ext>
            </a:extLst>
          </p:cNvPr>
          <p:cNvSpPr/>
          <p:nvPr/>
        </p:nvSpPr>
        <p:spPr>
          <a:xfrm>
            <a:off x="274365" y="989112"/>
            <a:ext cx="67521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100p in 10p coins?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60359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956066-04DB-4E8F-9873-0DF3B57A9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drawing of a person  Description automatically generated">
            <a:extLst>
              <a:ext uri="{FF2B5EF4-FFF2-40B4-BE49-F238E27FC236}">
                <a16:creationId xmlns:a16="http://schemas.microsoft.com/office/drawing/2014/main" id="{00EF46DC-8C4D-6B4C-8D3E-E215E2517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50" y="1427829"/>
            <a:ext cx="1580604" cy="1913640"/>
          </a:xfrm>
          <a:prstGeom prst="rect">
            <a:avLst/>
          </a:prstGeom>
        </p:spPr>
      </p:pic>
      <p:pic>
        <p:nvPicPr>
          <p:cNvPr id="4" name="Picture 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7AC2186-7ED5-6344-A6AF-4D684C254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52" y="4139298"/>
            <a:ext cx="585661" cy="585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588CC-0B3C-A648-9E44-03FE986EDE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64128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3903DD-8554-E544-BF50-E7603D6BA5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1B2155-2CCE-8E42-9E91-59AE77C87D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5138082"/>
            <a:ext cx="882000" cy="882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728797F-BB58-D64F-AE7F-B3B667EA88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64128"/>
            <a:ext cx="936000" cy="936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F37B78-2B2C-F840-A5A4-EB6D6EF27C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64128"/>
            <a:ext cx="936000" cy="936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1B4B2D4-B882-B241-95BB-F5C18D0510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308" y="3943233"/>
            <a:ext cx="936000" cy="936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770D5DF-5480-F945-B5F9-798E31BB81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308" y="3964128"/>
            <a:ext cx="936000" cy="936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9FF980E-2440-994F-B6E4-CF68F52CBC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49447"/>
            <a:ext cx="936000" cy="936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DE955A5-8005-2946-97B2-76C6702C0C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22338"/>
            <a:ext cx="936000" cy="93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168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3.7037E-6 L 0.18663 -0.3669 " pathEditMode="relative" ptsTypes="AA"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2408 L 0.28177 -0.4382 " pathEditMode="relative" ptsTypes="AA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2037 L 0.23056 -0.1833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80" y="-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0301 L 0.39046 -0.4382 " pathEditMode="relative" ptsTypes="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7 -0.00069 L 0.41163 -0.27292 " pathEditMode="relative" ptsTypes="AA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206 L 0.5151 -0.40672 " pathEditMode="relative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2CBED8-A4B7-4CE0-8910-0AFF64069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close up of a sign  Description automatically generated">
            <a:extLst>
              <a:ext uri="{FF2B5EF4-FFF2-40B4-BE49-F238E27FC236}">
                <a16:creationId xmlns:a16="http://schemas.microsoft.com/office/drawing/2014/main" id="{20C7F0B3-C441-FA4A-BF3D-15ABB6136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3" y="1427829"/>
            <a:ext cx="1718151" cy="1928813"/>
          </a:xfrm>
          <a:prstGeom prst="rect">
            <a:avLst/>
          </a:prstGeom>
        </p:spPr>
      </p:pic>
      <p:pic>
        <p:nvPicPr>
          <p:cNvPr id="4" name="Picture 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5AA1C2D-389B-254D-8B5D-2048DD1DD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52" y="4139298"/>
            <a:ext cx="585661" cy="5856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F9333A-EA85-1248-93CE-950E0875C6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3964128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A44859-6A02-264C-BB0F-030912D99E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5A05C2-49D0-764F-9572-71F7A4B64A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54" y="5138082"/>
            <a:ext cx="882000" cy="88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5A729C-E805-EF46-A8BD-5BDC6C8D46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2CD321-AAEF-F84D-A953-7B09D0FDB4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F6F593-F888-514B-AAA0-760BC74C64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2B41E1-7794-6242-B94D-C564A8C317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53388"/>
            <a:ext cx="652101" cy="64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BE03D3-3845-1240-A831-25DD78F223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62466"/>
            <a:ext cx="652101" cy="64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FFFC53-65BF-054F-9C29-F68526F7AB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1" y="5153388"/>
            <a:ext cx="652101" cy="64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750F428-7367-D447-8836-74DD37E2EE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0" y="5162466"/>
            <a:ext cx="652101" cy="64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290ACF-12EC-CF43-AB60-17C0D63DB0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0" y="5162466"/>
            <a:ext cx="652101" cy="64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2C6E06-910B-744A-865D-3F32DAB15B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30" y="5162466"/>
            <a:ext cx="652101" cy="64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489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71 -0.0081 L 0.27552 -0.62361 " pathEditMode="relative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0.01343 L 0.26389 -0.45116 " pathEditMode="relative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2454 L 0.34723 -0.54676 " pathEditMode="relative" ptsTypes="AA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671 L 0.43889 -0.62407 " pathEditMode="relative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1343 L 0.40226 -0.44606 " pathEditMode="relative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1482 L 0.5875 -0.608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58" y="-3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0.01343 L 0.6967 -0.4692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58" y="-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-0.0081 L 0.70556 -0.62431 " pathEditMode="relative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 L 0.58004 -0.44606 " pathEditMode="relative" ptsTypes="AA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3960F9B-DF1E-4BC0-8659-73E0A716D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slot machine, object, queen  Description automatically generated">
            <a:extLst>
              <a:ext uri="{FF2B5EF4-FFF2-40B4-BE49-F238E27FC236}">
                <a16:creationId xmlns:a16="http://schemas.microsoft.com/office/drawing/2014/main" id="{5F55AE74-E21C-B641-9443-1677D5D62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4" y="1629660"/>
            <a:ext cx="3968287" cy="29423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641A86B-4414-FF41-A011-7092C963F494}"/>
              </a:ext>
            </a:extLst>
          </p:cNvPr>
          <p:cNvSpPr/>
          <p:nvPr/>
        </p:nvSpPr>
        <p:spPr>
          <a:xfrm>
            <a:off x="313958" y="929775"/>
            <a:ext cx="8554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ea typeface="Open Sans" panose="020B0604020202020204" charset="0"/>
                <a:cs typeface="Open Sans" panose="020B0604020202020204" charset="0"/>
              </a:rPr>
              <a:t>Practice activity</a:t>
            </a:r>
          </a:p>
        </p:txBody>
      </p:sp>
      <p:pic>
        <p:nvPicPr>
          <p:cNvPr id="5" name="Picture 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A2F562C-92B6-EF40-8624-33697B2012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2" y="3577169"/>
            <a:ext cx="585661" cy="585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54C283-85D4-CC4D-8FC2-AFEB69E8A4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413" y="3523169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14BEFB-F906-214C-A5C3-636B0D68B7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790" y="3577169"/>
            <a:ext cx="882000" cy="88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F37D14-E704-8E43-8403-D6E162557F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584" y="3694169"/>
            <a:ext cx="652101" cy="64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42A9079-2DF4-C94D-AECF-0BAD57501EB3}"/>
              </a:ext>
            </a:extLst>
          </p:cNvPr>
          <p:cNvSpPr/>
          <p:nvPr/>
        </p:nvSpPr>
        <p:spPr>
          <a:xfrm>
            <a:off x="424974" y="4828230"/>
            <a:ext cx="8002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ea typeface="Open Sans" panose="020B0604020202020204" charset="0"/>
                <a:cs typeface="Open Sans" panose="020B0604020202020204" charset="0"/>
              </a:rPr>
              <a:t>How many coins of the same type do you need to buy each toy?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2ACF0E-D78F-214B-B9F4-40332B37FC0B}"/>
              </a:ext>
            </a:extLst>
          </p:cNvPr>
          <p:cNvSpPr/>
          <p:nvPr/>
        </p:nvSpPr>
        <p:spPr>
          <a:xfrm>
            <a:off x="424974" y="5328060"/>
            <a:ext cx="8002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ea typeface="Open Sans" panose="020B0604020202020204" charset="0"/>
                <a:cs typeface="Open Sans" panose="020B0604020202020204" charset="0"/>
              </a:rPr>
              <a:t>Looking at the amount the toy costs can help you pick a coin type.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97A574-088F-2046-B72C-64C7F10298D5}"/>
              </a:ext>
            </a:extLst>
          </p:cNvPr>
          <p:cNvSpPr/>
          <p:nvPr/>
        </p:nvSpPr>
        <p:spPr>
          <a:xfrm>
            <a:off x="424974" y="5815515"/>
            <a:ext cx="8002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ea typeface="Open Sans" panose="020B0604020202020204" charset="0"/>
                <a:cs typeface="Open Sans" panose="020B0604020202020204" charset="0"/>
              </a:rPr>
              <a:t>The amount for each toy can be made in different ways. Which way uses the fewest coins for each toy? I wonder why that is…</a:t>
            </a:r>
          </a:p>
        </p:txBody>
      </p:sp>
    </p:spTree>
    <p:extLst>
      <p:ext uri="{BB962C8B-B14F-4D97-AF65-F5344CB8AC3E}">
        <p14:creationId xmlns:p14="http://schemas.microsoft.com/office/powerpoint/2010/main" val="2077909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A6EFF-4A37-4F26-9E16-4F923B3FBA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523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            KS1 Multiplication Lesson </a:t>
            </a:r>
            <a:r>
              <a:rPr lang="en-GB" sz="2800" dirty="0"/>
              <a:t>16</a:t>
            </a:r>
            <a:endParaRPr lang="en-GB" sz="2800" dirty="0">
              <a:latin typeface="+mj-lt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2D045B6-BFE5-40AD-8832-3AF2D6216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86" y="1257728"/>
            <a:ext cx="2086916" cy="23608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254974-956D-4239-AB72-F9845E014C37}"/>
              </a:ext>
            </a:extLst>
          </p:cNvPr>
          <p:cNvSpPr txBox="1"/>
          <p:nvPr/>
        </p:nvSpPr>
        <p:spPr>
          <a:xfrm>
            <a:off x="159285" y="4067968"/>
            <a:ext cx="6627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 buy the boat, how many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1 penny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2 pence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5 pence coins will you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10 pence coins will you need?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57EBF3-687A-4DDA-89F8-54A61810E24E}"/>
              </a:ext>
            </a:extLst>
          </p:cNvPr>
          <p:cNvSpPr txBox="1"/>
          <p:nvPr/>
        </p:nvSpPr>
        <p:spPr>
          <a:xfrm>
            <a:off x="1884821" y="1470058"/>
            <a:ext cx="1309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1p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51BADB-955B-4451-8D81-A0485D2F0F67}"/>
              </a:ext>
            </a:extLst>
          </p:cNvPr>
          <p:cNvSpPr/>
          <p:nvPr/>
        </p:nvSpPr>
        <p:spPr>
          <a:xfrm>
            <a:off x="1884821" y="28802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00" dirty="0"/>
              <a:t>2p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83F60C-2017-459E-A04A-C40FC1B6CB1A}"/>
              </a:ext>
            </a:extLst>
          </p:cNvPr>
          <p:cNvSpPr/>
          <p:nvPr/>
        </p:nvSpPr>
        <p:spPr>
          <a:xfrm>
            <a:off x="5692371" y="1554101"/>
            <a:ext cx="1094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5p coin</a:t>
            </a:r>
          </a:p>
          <a:p>
            <a:r>
              <a:rPr lang="en-GB" sz="1800" dirty="0"/>
              <a:t>purse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06AB4C7-335D-4B6D-A395-69C820E78978}"/>
              </a:ext>
            </a:extLst>
          </p:cNvPr>
          <p:cNvSpPr/>
          <p:nvPr/>
        </p:nvSpPr>
        <p:spPr>
          <a:xfrm>
            <a:off x="5724250" y="2926279"/>
            <a:ext cx="1094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10p coin</a:t>
            </a:r>
          </a:p>
          <a:p>
            <a:r>
              <a:rPr lang="en-GB" sz="1800" dirty="0"/>
              <a:t>purse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6478FC3-DD4C-491E-B85E-0CB68633D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215" y="1292713"/>
            <a:ext cx="1643915" cy="113253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209EFAA2-0B4E-4F99-8518-73AAFE366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1805" y="2666839"/>
            <a:ext cx="1731415" cy="1194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21F6828-FE21-4651-8B06-42082A656C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285" y="2552093"/>
            <a:ext cx="1731416" cy="119586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3615E66-D997-41E9-9787-9CC57C586B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879" y="1254290"/>
            <a:ext cx="1621942" cy="11174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E7E9F2-C857-4B86-ADA5-54591334ED0C}"/>
              </a:ext>
            </a:extLst>
          </p:cNvPr>
          <p:cNvSpPr txBox="1"/>
          <p:nvPr/>
        </p:nvSpPr>
        <p:spPr>
          <a:xfrm>
            <a:off x="0" y="7360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452464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A9B90A-8F22-4B8B-9461-7167EC549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30" y="896881"/>
            <a:ext cx="2084376" cy="23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6657BD-1436-D541-AFAE-025CA2F6BCB3}"/>
              </a:ext>
            </a:extLst>
          </p:cNvPr>
          <p:cNvSpPr/>
          <p:nvPr/>
        </p:nvSpPr>
        <p:spPr>
          <a:xfrm>
            <a:off x="423930" y="436210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b="1" dirty="0"/>
              <a:t>The boat costs 30p. </a:t>
            </a:r>
          </a:p>
          <a:p>
            <a:endParaRPr lang="en-GB" sz="2000" b="1" dirty="0"/>
          </a:p>
          <a:p>
            <a:r>
              <a:rPr lang="en-GB" sz="2000" b="1" dirty="0"/>
              <a:t>Each coin has a value of 1p.</a:t>
            </a:r>
          </a:p>
          <a:p>
            <a:endParaRPr lang="en-GB" sz="2000" b="1" dirty="0"/>
          </a:p>
          <a:p>
            <a:r>
              <a:rPr lang="en-GB" sz="2000" b="1" dirty="0"/>
              <a:t>So I need ___ coins. </a:t>
            </a:r>
          </a:p>
        </p:txBody>
      </p:sp>
      <p:pic>
        <p:nvPicPr>
          <p:cNvPr id="78" name="Picture 7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36E4F54-5D71-B741-9060-CF25A195E26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6" y="871185"/>
            <a:ext cx="585661" cy="585661"/>
          </a:xfrm>
          <a:prstGeom prst="rect">
            <a:avLst/>
          </a:prstGeom>
        </p:spPr>
      </p:pic>
      <p:pic>
        <p:nvPicPr>
          <p:cNvPr id="103" name="Picture 10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29DCA5C-8AD3-9343-BE2E-E71C888BFB3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5" y="871184"/>
            <a:ext cx="585661" cy="585661"/>
          </a:xfrm>
          <a:prstGeom prst="rect">
            <a:avLst/>
          </a:prstGeom>
        </p:spPr>
      </p:pic>
      <p:pic>
        <p:nvPicPr>
          <p:cNvPr id="104" name="Picture 10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52B2E49-44E0-7D4C-B993-A27CE593D2A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6" y="1456846"/>
            <a:ext cx="585661" cy="585661"/>
          </a:xfrm>
          <a:prstGeom prst="rect">
            <a:avLst/>
          </a:prstGeom>
        </p:spPr>
      </p:pic>
      <p:pic>
        <p:nvPicPr>
          <p:cNvPr id="105" name="Picture 10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51BA0FD-423B-D64A-AB10-30FB4BE437C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5" y="1456845"/>
            <a:ext cx="585661" cy="585661"/>
          </a:xfrm>
          <a:prstGeom prst="rect">
            <a:avLst/>
          </a:prstGeom>
        </p:spPr>
      </p:pic>
      <p:pic>
        <p:nvPicPr>
          <p:cNvPr id="106" name="Picture 10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9E298C9-ED9D-7F45-88E8-63BCE6332C8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6" y="2042506"/>
            <a:ext cx="585661" cy="585661"/>
          </a:xfrm>
          <a:prstGeom prst="rect">
            <a:avLst/>
          </a:prstGeom>
        </p:spPr>
      </p:pic>
      <p:pic>
        <p:nvPicPr>
          <p:cNvPr id="107" name="Picture 10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8F6EBD2-A492-064C-9B99-04BA8BEF1FD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5" y="2042505"/>
            <a:ext cx="585661" cy="585661"/>
          </a:xfrm>
          <a:prstGeom prst="rect">
            <a:avLst/>
          </a:prstGeom>
        </p:spPr>
      </p:pic>
      <p:pic>
        <p:nvPicPr>
          <p:cNvPr id="108" name="Picture 10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567BFB5-6C95-D845-8663-280354D94B1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6" y="2622409"/>
            <a:ext cx="585661" cy="585661"/>
          </a:xfrm>
          <a:prstGeom prst="rect">
            <a:avLst/>
          </a:prstGeom>
        </p:spPr>
      </p:pic>
      <p:pic>
        <p:nvPicPr>
          <p:cNvPr id="109" name="Picture 10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7FA441D-3DF4-F249-ABA4-37035AEB568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5" y="2622408"/>
            <a:ext cx="585661" cy="585661"/>
          </a:xfrm>
          <a:prstGeom prst="rect">
            <a:avLst/>
          </a:prstGeom>
        </p:spPr>
      </p:pic>
      <p:pic>
        <p:nvPicPr>
          <p:cNvPr id="110" name="Picture 10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D9CBC9B-1B5B-A547-8542-76C730D971B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6" y="3202309"/>
            <a:ext cx="585661" cy="585661"/>
          </a:xfrm>
          <a:prstGeom prst="rect">
            <a:avLst/>
          </a:prstGeom>
        </p:spPr>
      </p:pic>
      <p:pic>
        <p:nvPicPr>
          <p:cNvPr id="111" name="Picture 1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363A397-9147-834B-B3D0-50865182EDF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5" y="3202308"/>
            <a:ext cx="585661" cy="585661"/>
          </a:xfrm>
          <a:prstGeom prst="rect">
            <a:avLst/>
          </a:prstGeom>
        </p:spPr>
      </p:pic>
      <p:pic>
        <p:nvPicPr>
          <p:cNvPr id="172" name="Picture 17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53C48BC-36EA-7348-8E81-C9980E8C77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896881"/>
            <a:ext cx="585661" cy="585661"/>
          </a:xfrm>
          <a:prstGeom prst="rect">
            <a:avLst/>
          </a:prstGeom>
        </p:spPr>
      </p:pic>
      <p:pic>
        <p:nvPicPr>
          <p:cNvPr id="173" name="Picture 17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9A4CE07-CA0C-134D-9A50-D6A2002D361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896880"/>
            <a:ext cx="585661" cy="585661"/>
          </a:xfrm>
          <a:prstGeom prst="rect">
            <a:avLst/>
          </a:prstGeom>
        </p:spPr>
      </p:pic>
      <p:pic>
        <p:nvPicPr>
          <p:cNvPr id="174" name="Picture 17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B7EF14A-C494-644D-803C-99297C19EEB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1482542"/>
            <a:ext cx="585661" cy="585661"/>
          </a:xfrm>
          <a:prstGeom prst="rect">
            <a:avLst/>
          </a:prstGeom>
        </p:spPr>
      </p:pic>
      <p:pic>
        <p:nvPicPr>
          <p:cNvPr id="175" name="Picture 17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89BAC3F-6C29-6B48-A918-D513F8C74C3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1482541"/>
            <a:ext cx="585661" cy="585661"/>
          </a:xfrm>
          <a:prstGeom prst="rect">
            <a:avLst/>
          </a:prstGeom>
        </p:spPr>
      </p:pic>
      <p:pic>
        <p:nvPicPr>
          <p:cNvPr id="176" name="Picture 17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6ECAE0B-2205-A540-AB1E-AB56A3DA12A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2068202"/>
            <a:ext cx="585661" cy="585661"/>
          </a:xfrm>
          <a:prstGeom prst="rect">
            <a:avLst/>
          </a:prstGeom>
        </p:spPr>
      </p:pic>
      <p:pic>
        <p:nvPicPr>
          <p:cNvPr id="177" name="Picture 17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1FE696F-5A0D-0D4C-8E47-B60BC599C7D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2068201"/>
            <a:ext cx="585661" cy="585661"/>
          </a:xfrm>
          <a:prstGeom prst="rect">
            <a:avLst/>
          </a:prstGeom>
        </p:spPr>
      </p:pic>
      <p:pic>
        <p:nvPicPr>
          <p:cNvPr id="178" name="Picture 17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0A2E472-10D1-3E44-ABC2-07FB187CE90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2648105"/>
            <a:ext cx="585661" cy="585661"/>
          </a:xfrm>
          <a:prstGeom prst="rect">
            <a:avLst/>
          </a:prstGeom>
        </p:spPr>
      </p:pic>
      <p:pic>
        <p:nvPicPr>
          <p:cNvPr id="179" name="Picture 17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5C0915F-F917-524B-8A4B-BE7A38103D1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2648104"/>
            <a:ext cx="585661" cy="585661"/>
          </a:xfrm>
          <a:prstGeom prst="rect">
            <a:avLst/>
          </a:prstGeom>
        </p:spPr>
      </p:pic>
      <p:pic>
        <p:nvPicPr>
          <p:cNvPr id="180" name="Picture 17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C479A82-F9A4-6A46-A1DE-7CE69A3AAE9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3228005"/>
            <a:ext cx="585661" cy="585661"/>
          </a:xfrm>
          <a:prstGeom prst="rect">
            <a:avLst/>
          </a:prstGeom>
        </p:spPr>
      </p:pic>
      <p:pic>
        <p:nvPicPr>
          <p:cNvPr id="181" name="Picture 18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B89C259-604E-1341-977E-4AF1A7D7A58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3228004"/>
            <a:ext cx="585661" cy="585661"/>
          </a:xfrm>
          <a:prstGeom prst="rect">
            <a:avLst/>
          </a:prstGeom>
        </p:spPr>
      </p:pic>
      <p:pic>
        <p:nvPicPr>
          <p:cNvPr id="182" name="Picture 18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3137809-0CAC-A842-A705-CA341F35FBA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924255"/>
            <a:ext cx="585661" cy="585661"/>
          </a:xfrm>
          <a:prstGeom prst="rect">
            <a:avLst/>
          </a:prstGeom>
        </p:spPr>
      </p:pic>
      <p:pic>
        <p:nvPicPr>
          <p:cNvPr id="183" name="Picture 18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4178C034-F1C5-4143-817E-F77F674FE29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924254"/>
            <a:ext cx="585661" cy="585661"/>
          </a:xfrm>
          <a:prstGeom prst="rect">
            <a:avLst/>
          </a:prstGeom>
        </p:spPr>
      </p:pic>
      <p:pic>
        <p:nvPicPr>
          <p:cNvPr id="184" name="Picture 18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248C3A9-3CA8-164E-BE34-60FEB017C21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1509916"/>
            <a:ext cx="585661" cy="585661"/>
          </a:xfrm>
          <a:prstGeom prst="rect">
            <a:avLst/>
          </a:prstGeom>
        </p:spPr>
      </p:pic>
      <p:pic>
        <p:nvPicPr>
          <p:cNvPr id="185" name="Picture 18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FD6095F-BF9D-CF42-87DA-32A7594135D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1509915"/>
            <a:ext cx="585661" cy="585661"/>
          </a:xfrm>
          <a:prstGeom prst="rect">
            <a:avLst/>
          </a:prstGeom>
        </p:spPr>
      </p:pic>
      <p:pic>
        <p:nvPicPr>
          <p:cNvPr id="186" name="Picture 18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4B35B45-7E69-6D4C-B973-25A038DFA12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2095576"/>
            <a:ext cx="585661" cy="585661"/>
          </a:xfrm>
          <a:prstGeom prst="rect">
            <a:avLst/>
          </a:prstGeom>
        </p:spPr>
      </p:pic>
      <p:pic>
        <p:nvPicPr>
          <p:cNvPr id="187" name="Picture 18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E0F6B83-7F04-6349-A568-5FB84D2ED3F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2095575"/>
            <a:ext cx="585661" cy="585661"/>
          </a:xfrm>
          <a:prstGeom prst="rect">
            <a:avLst/>
          </a:prstGeom>
        </p:spPr>
      </p:pic>
      <p:pic>
        <p:nvPicPr>
          <p:cNvPr id="188" name="Picture 18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E67BAC2-B8BE-0642-8B6F-989E1181AC0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2675479"/>
            <a:ext cx="585661" cy="585661"/>
          </a:xfrm>
          <a:prstGeom prst="rect">
            <a:avLst/>
          </a:prstGeom>
        </p:spPr>
      </p:pic>
      <p:pic>
        <p:nvPicPr>
          <p:cNvPr id="189" name="Picture 18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3AD2635-263C-994B-86BC-C4E3B9562A3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2675478"/>
            <a:ext cx="585661" cy="585661"/>
          </a:xfrm>
          <a:prstGeom prst="rect">
            <a:avLst/>
          </a:prstGeom>
        </p:spPr>
      </p:pic>
      <p:pic>
        <p:nvPicPr>
          <p:cNvPr id="191" name="Picture 19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881376E-BDD5-FB4A-83F1-314A4AA4393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3255379"/>
            <a:ext cx="585661" cy="585661"/>
          </a:xfrm>
          <a:prstGeom prst="rect">
            <a:avLst/>
          </a:prstGeom>
        </p:spPr>
      </p:pic>
      <p:pic>
        <p:nvPicPr>
          <p:cNvPr id="192" name="Picture 19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159BB33-E15E-5C46-AF9E-A9073F65835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3255378"/>
            <a:ext cx="585661" cy="585661"/>
          </a:xfrm>
          <a:prstGeom prst="rect">
            <a:avLst/>
          </a:prstGeom>
        </p:spPr>
      </p:pic>
      <p:pic>
        <p:nvPicPr>
          <p:cNvPr id="194" name="Picture 19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DBE41C6-E0C8-C847-9F5A-1811DFACDCC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8" y="896879"/>
            <a:ext cx="585661" cy="585661"/>
          </a:xfrm>
          <a:prstGeom prst="rect">
            <a:avLst/>
          </a:prstGeom>
        </p:spPr>
      </p:pic>
      <p:pic>
        <p:nvPicPr>
          <p:cNvPr id="196" name="Picture 19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86A1746-E5BA-F845-B597-842BFFF7C25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8" y="1482540"/>
            <a:ext cx="585661" cy="585661"/>
          </a:xfrm>
          <a:prstGeom prst="rect">
            <a:avLst/>
          </a:prstGeom>
        </p:spPr>
      </p:pic>
      <p:pic>
        <p:nvPicPr>
          <p:cNvPr id="198" name="Picture 19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BA8B2C9-148A-6447-AF6B-3FA5002D094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8" y="2068200"/>
            <a:ext cx="585661" cy="585661"/>
          </a:xfrm>
          <a:prstGeom prst="rect">
            <a:avLst/>
          </a:prstGeom>
        </p:spPr>
      </p:pic>
      <p:pic>
        <p:nvPicPr>
          <p:cNvPr id="200" name="Picture 19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BFCC2C2-8BF0-9547-860A-7572B10399B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8" y="2648103"/>
            <a:ext cx="585661" cy="585661"/>
          </a:xfrm>
          <a:prstGeom prst="rect">
            <a:avLst/>
          </a:prstGeom>
        </p:spPr>
      </p:pic>
      <p:pic>
        <p:nvPicPr>
          <p:cNvPr id="202" name="Picture 20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11DC231-980B-0B4D-9AE4-D8F4A194ABA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8" y="3228003"/>
            <a:ext cx="585661" cy="585661"/>
          </a:xfrm>
          <a:prstGeom prst="rect">
            <a:avLst/>
          </a:prstGeom>
        </p:spPr>
      </p:pic>
      <p:pic>
        <p:nvPicPr>
          <p:cNvPr id="243" name="Picture 24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03D0B8A-F457-4F41-B9B2-7408B0C85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5" y="864677"/>
            <a:ext cx="585661" cy="585661"/>
          </a:xfrm>
          <a:prstGeom prst="rect">
            <a:avLst/>
          </a:prstGeom>
        </p:spPr>
      </p:pic>
      <p:pic>
        <p:nvPicPr>
          <p:cNvPr id="244" name="Picture 24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8995FAC-1E9C-1849-84C9-4FD1277F2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034" y="864676"/>
            <a:ext cx="585661" cy="585661"/>
          </a:xfrm>
          <a:prstGeom prst="rect">
            <a:avLst/>
          </a:prstGeom>
        </p:spPr>
      </p:pic>
      <p:pic>
        <p:nvPicPr>
          <p:cNvPr id="245" name="Picture 24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FED9784-B01C-AC47-BA47-FB7AC93AA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5" y="1450338"/>
            <a:ext cx="585661" cy="585661"/>
          </a:xfrm>
          <a:prstGeom prst="rect">
            <a:avLst/>
          </a:prstGeom>
        </p:spPr>
      </p:pic>
      <p:pic>
        <p:nvPicPr>
          <p:cNvPr id="246" name="Picture 24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2C12947-C96B-954F-8610-16B601D695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034" y="1450337"/>
            <a:ext cx="585661" cy="585661"/>
          </a:xfrm>
          <a:prstGeom prst="rect">
            <a:avLst/>
          </a:prstGeom>
        </p:spPr>
      </p:pic>
      <p:pic>
        <p:nvPicPr>
          <p:cNvPr id="247" name="Picture 24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9161BF9-BA1B-CF49-A94B-C6FAF9941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5" y="2035998"/>
            <a:ext cx="585661" cy="585661"/>
          </a:xfrm>
          <a:prstGeom prst="rect">
            <a:avLst/>
          </a:prstGeom>
        </p:spPr>
      </p:pic>
      <p:pic>
        <p:nvPicPr>
          <p:cNvPr id="248" name="Picture 24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31FA69B8-C48F-EB49-B886-1D668D946D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034" y="2035997"/>
            <a:ext cx="585661" cy="585661"/>
          </a:xfrm>
          <a:prstGeom prst="rect">
            <a:avLst/>
          </a:prstGeom>
        </p:spPr>
      </p:pic>
      <p:pic>
        <p:nvPicPr>
          <p:cNvPr id="249" name="Picture 24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C25BA53-C0A0-124B-957D-8365E0085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5" y="2615901"/>
            <a:ext cx="585661" cy="585661"/>
          </a:xfrm>
          <a:prstGeom prst="rect">
            <a:avLst/>
          </a:prstGeom>
        </p:spPr>
      </p:pic>
      <p:pic>
        <p:nvPicPr>
          <p:cNvPr id="250" name="Picture 24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D76F4C7-2338-AB49-82CB-C517007FC8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034" y="2615900"/>
            <a:ext cx="585661" cy="585661"/>
          </a:xfrm>
          <a:prstGeom prst="rect">
            <a:avLst/>
          </a:prstGeom>
        </p:spPr>
      </p:pic>
      <p:pic>
        <p:nvPicPr>
          <p:cNvPr id="251" name="Picture 25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CF32A70-F927-DE42-A590-74860934AA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5" y="3195801"/>
            <a:ext cx="585661" cy="585661"/>
          </a:xfrm>
          <a:prstGeom prst="rect">
            <a:avLst/>
          </a:prstGeom>
        </p:spPr>
      </p:pic>
      <p:pic>
        <p:nvPicPr>
          <p:cNvPr id="252" name="Picture 25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2EC3676-CCD0-B148-B81E-0EBC2623D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034" y="3195800"/>
            <a:ext cx="585661" cy="585661"/>
          </a:xfrm>
          <a:prstGeom prst="rect">
            <a:avLst/>
          </a:prstGeom>
        </p:spPr>
      </p:pic>
      <p:pic>
        <p:nvPicPr>
          <p:cNvPr id="253" name="Picture 25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999447F-413B-0047-BE3A-B471C75BD0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896880"/>
            <a:ext cx="585661" cy="585661"/>
          </a:xfrm>
          <a:prstGeom prst="rect">
            <a:avLst/>
          </a:prstGeom>
        </p:spPr>
      </p:pic>
      <p:pic>
        <p:nvPicPr>
          <p:cNvPr id="254" name="Picture 25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A4694DE-EDA9-B541-9DCF-9BB3120E2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896879"/>
            <a:ext cx="585661" cy="585661"/>
          </a:xfrm>
          <a:prstGeom prst="rect">
            <a:avLst/>
          </a:prstGeom>
        </p:spPr>
      </p:pic>
      <p:pic>
        <p:nvPicPr>
          <p:cNvPr id="255" name="Picture 25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C15CD23A-AB5C-C048-980E-211DD5CFE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1482541"/>
            <a:ext cx="585661" cy="585661"/>
          </a:xfrm>
          <a:prstGeom prst="rect">
            <a:avLst/>
          </a:prstGeom>
        </p:spPr>
      </p:pic>
      <p:pic>
        <p:nvPicPr>
          <p:cNvPr id="256" name="Picture 25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377218A-3C6D-FB4D-805C-168115781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1482540"/>
            <a:ext cx="585661" cy="585661"/>
          </a:xfrm>
          <a:prstGeom prst="rect">
            <a:avLst/>
          </a:prstGeom>
        </p:spPr>
      </p:pic>
      <p:pic>
        <p:nvPicPr>
          <p:cNvPr id="257" name="Picture 25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8A4D60E-DD64-B144-A2EC-5FA0C88FA0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2068201"/>
            <a:ext cx="585661" cy="585661"/>
          </a:xfrm>
          <a:prstGeom prst="rect">
            <a:avLst/>
          </a:prstGeom>
        </p:spPr>
      </p:pic>
      <p:pic>
        <p:nvPicPr>
          <p:cNvPr id="258" name="Picture 25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1921890-9A2E-F148-AB27-EE0FE90C0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2068200"/>
            <a:ext cx="585661" cy="585661"/>
          </a:xfrm>
          <a:prstGeom prst="rect">
            <a:avLst/>
          </a:prstGeom>
        </p:spPr>
      </p:pic>
      <p:pic>
        <p:nvPicPr>
          <p:cNvPr id="259" name="Picture 25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EC49329-2939-C642-98F4-752C364A3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2648104"/>
            <a:ext cx="585661" cy="585661"/>
          </a:xfrm>
          <a:prstGeom prst="rect">
            <a:avLst/>
          </a:prstGeom>
        </p:spPr>
      </p:pic>
      <p:pic>
        <p:nvPicPr>
          <p:cNvPr id="260" name="Picture 25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B39B63D-73F3-164D-A278-553EF1A72E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2648103"/>
            <a:ext cx="585661" cy="585661"/>
          </a:xfrm>
          <a:prstGeom prst="rect">
            <a:avLst/>
          </a:prstGeom>
        </p:spPr>
      </p:pic>
      <p:pic>
        <p:nvPicPr>
          <p:cNvPr id="261" name="Picture 26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2B6390E-8C68-534D-BF5F-7F3F42CAA2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47" y="3228004"/>
            <a:ext cx="585661" cy="585661"/>
          </a:xfrm>
          <a:prstGeom prst="rect">
            <a:avLst/>
          </a:prstGeom>
        </p:spPr>
      </p:pic>
      <p:pic>
        <p:nvPicPr>
          <p:cNvPr id="262" name="Picture 26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070BFA1-9929-EC42-987B-1DEC95B95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86" y="3228003"/>
            <a:ext cx="585661" cy="585661"/>
          </a:xfrm>
          <a:prstGeom prst="rect">
            <a:avLst/>
          </a:prstGeom>
        </p:spPr>
      </p:pic>
      <p:pic>
        <p:nvPicPr>
          <p:cNvPr id="273" name="Picture 27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25A5E74-E792-D34D-BFDB-D56ED90A9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924254"/>
            <a:ext cx="585661" cy="585661"/>
          </a:xfrm>
          <a:prstGeom prst="rect">
            <a:avLst/>
          </a:prstGeom>
        </p:spPr>
      </p:pic>
      <p:pic>
        <p:nvPicPr>
          <p:cNvPr id="274" name="Picture 27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3774233-291B-CA41-9863-56869B38C5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924253"/>
            <a:ext cx="585661" cy="585661"/>
          </a:xfrm>
          <a:prstGeom prst="rect">
            <a:avLst/>
          </a:prstGeom>
        </p:spPr>
      </p:pic>
      <p:pic>
        <p:nvPicPr>
          <p:cNvPr id="275" name="Picture 27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75D6C8B-F706-0F4D-9003-6A86BEC0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1509915"/>
            <a:ext cx="585661" cy="585661"/>
          </a:xfrm>
          <a:prstGeom prst="rect">
            <a:avLst/>
          </a:prstGeom>
        </p:spPr>
      </p:pic>
      <p:pic>
        <p:nvPicPr>
          <p:cNvPr id="276" name="Picture 27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646C3AF-11E4-944E-9EEE-2012B6A604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1509914"/>
            <a:ext cx="585661" cy="585661"/>
          </a:xfrm>
          <a:prstGeom prst="rect">
            <a:avLst/>
          </a:prstGeom>
        </p:spPr>
      </p:pic>
      <p:pic>
        <p:nvPicPr>
          <p:cNvPr id="277" name="Picture 27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90A3680F-FE47-CC4F-91B0-8D0B933B2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2095575"/>
            <a:ext cx="585661" cy="585661"/>
          </a:xfrm>
          <a:prstGeom prst="rect">
            <a:avLst/>
          </a:prstGeom>
        </p:spPr>
      </p:pic>
      <p:pic>
        <p:nvPicPr>
          <p:cNvPr id="278" name="Picture 27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576DC35-0EC1-C846-8962-34E1181915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2095574"/>
            <a:ext cx="585661" cy="585661"/>
          </a:xfrm>
          <a:prstGeom prst="rect">
            <a:avLst/>
          </a:prstGeom>
        </p:spPr>
      </p:pic>
      <p:pic>
        <p:nvPicPr>
          <p:cNvPr id="279" name="Picture 27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3206089-51AE-B344-9E9A-E96853C64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2675478"/>
            <a:ext cx="585661" cy="585661"/>
          </a:xfrm>
          <a:prstGeom prst="rect">
            <a:avLst/>
          </a:prstGeom>
        </p:spPr>
      </p:pic>
      <p:pic>
        <p:nvPicPr>
          <p:cNvPr id="280" name="Picture 27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463DA43-9F0D-294A-B218-A6E7C40998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2675477"/>
            <a:ext cx="585661" cy="585661"/>
          </a:xfrm>
          <a:prstGeom prst="rect">
            <a:avLst/>
          </a:prstGeom>
        </p:spPr>
      </p:pic>
      <p:pic>
        <p:nvPicPr>
          <p:cNvPr id="281" name="Picture 28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DB95D8B5-C861-D245-8AE6-68D615D7C7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88" y="3255378"/>
            <a:ext cx="585661" cy="585661"/>
          </a:xfrm>
          <a:prstGeom prst="rect">
            <a:avLst/>
          </a:prstGeom>
        </p:spPr>
      </p:pic>
      <p:pic>
        <p:nvPicPr>
          <p:cNvPr id="282" name="Picture 28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4CDFBEE-2AEF-4541-AA50-206CB928DF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27" y="3255377"/>
            <a:ext cx="585661" cy="5856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586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92F35B-CBB4-400B-8F00-D1DDA3CDA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30" y="896881"/>
            <a:ext cx="2084376" cy="2358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2AD11F6-C643-274F-8E4B-8CAC36495A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20" y="694633"/>
            <a:ext cx="936000" cy="936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F58F08E-8850-AB44-861C-CB5A862B71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00" y="680754"/>
            <a:ext cx="936000" cy="936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4A24327-06FF-304C-BE64-1026BC94CF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781" y="1082919"/>
            <a:ext cx="936000" cy="93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FBEB51F-53F7-7A46-91FD-1FBFA52FDD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759" y="759267"/>
            <a:ext cx="936000" cy="936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F51DAEA-892C-7C44-AAE3-672D10867A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942" y="801227"/>
            <a:ext cx="936000" cy="936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232F690-EBEA-9B44-BEA2-E72C6661D4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554" y="1681387"/>
            <a:ext cx="936000" cy="936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D123CC6-A719-9A4C-AC46-27930C5468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86" y="2703930"/>
            <a:ext cx="936000" cy="936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7B1805E-A783-6949-983D-820CAFAB69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098" y="1698345"/>
            <a:ext cx="936000" cy="936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49B94DC-636B-A847-965E-D89501E953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598" y="1695267"/>
            <a:ext cx="936000" cy="936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7A77E48-DB52-0D4D-83B0-B706CDBA77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596" y="2534814"/>
            <a:ext cx="936000" cy="936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78382E5-24C9-AE42-BA4F-AA25D5FDD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900" y="2682020"/>
            <a:ext cx="936000" cy="93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B01271D-5CB7-DC49-B3E4-9049ED2921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930" y="3739054"/>
            <a:ext cx="936000" cy="936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1270B1B-0BB1-F346-B0CD-E0CEB047AA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86" y="3133298"/>
            <a:ext cx="936000" cy="93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60F6AD1-2CF0-CA4C-B349-8F4D1D89DB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398" y="2123911"/>
            <a:ext cx="936000" cy="936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84F0FED-1A03-0B4E-A4BE-F791245CC4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112" y="844144"/>
            <a:ext cx="936000" cy="93600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D23B5C1A-8F67-2F48-8C37-8CE85C43F322}"/>
              </a:ext>
            </a:extLst>
          </p:cNvPr>
          <p:cNvSpPr/>
          <p:nvPr/>
        </p:nvSpPr>
        <p:spPr>
          <a:xfrm>
            <a:off x="423930" y="436210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b="1" dirty="0"/>
              <a:t>The boat costs 30p. </a:t>
            </a:r>
          </a:p>
          <a:p>
            <a:endParaRPr lang="en-GB" sz="2000" b="1" dirty="0"/>
          </a:p>
          <a:p>
            <a:r>
              <a:rPr lang="en-GB" sz="2000" b="1" dirty="0"/>
              <a:t>Each coin has a value of 2p.</a:t>
            </a:r>
          </a:p>
          <a:p>
            <a:endParaRPr lang="en-GB" sz="2000" b="1" dirty="0"/>
          </a:p>
          <a:p>
            <a:r>
              <a:rPr lang="en-GB" sz="2000" b="1" dirty="0"/>
              <a:t>So I need ___ coins.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307AD016-F677-0B41-8A5D-C75C5C8050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011" y="3171930"/>
            <a:ext cx="936000" cy="936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4A50D86-5F3F-1F4F-84BF-1124681651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796" y="2149387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91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 descr="A screenshot of a cell phone  Description automatically generated">
            <a:extLst>
              <a:ext uri="{FF2B5EF4-FFF2-40B4-BE49-F238E27FC236}">
                <a16:creationId xmlns:a16="http://schemas.microsoft.com/office/drawing/2014/main" id="{03C68216-4C85-4F41-96C8-4AEA97A63E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226" y="3966880"/>
            <a:ext cx="3462700" cy="2389829"/>
          </a:xfrm>
          <a:prstGeom prst="rect">
            <a:avLst/>
          </a:prstGeom>
        </p:spPr>
      </p:pic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8DEFE3-5FE8-41AA-918B-F9C7BD391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30" y="896881"/>
            <a:ext cx="2084376" cy="235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737F59-DFF9-394A-8D3D-E1C9C95102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22" y="4506149"/>
            <a:ext cx="652101" cy="64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2F9667B-B101-E544-8D58-E0D7F5856A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55" y="4518809"/>
            <a:ext cx="652101" cy="64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07D06FD-AF92-2443-BAFB-C106D2E9C5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95" y="4513795"/>
            <a:ext cx="652101" cy="648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6CFC09-ECF3-E540-8911-3A007CFF20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76" y="4415381"/>
            <a:ext cx="652101" cy="64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E45FA7-0172-4645-B003-6CE10A6363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581" y="4578571"/>
            <a:ext cx="652101" cy="64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E430873-BBA4-F349-9EA0-533667CC3C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299" y="4670342"/>
            <a:ext cx="652101" cy="64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4A52F63-23C9-924A-AD53-DAE6DA9247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076" y="5110444"/>
            <a:ext cx="652101" cy="648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6B40151-85ED-BD46-82D1-68A0B91BA4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76" y="5338513"/>
            <a:ext cx="652101" cy="648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DC0983A-2503-694D-81A3-328D1BDC12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31" y="5146515"/>
            <a:ext cx="652101" cy="64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AE4A108-3F64-D74B-93BD-763A7BEA7A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645" y="4403304"/>
            <a:ext cx="652101" cy="648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19B58B4-1439-AF41-9E04-A6EB928855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481" y="4684145"/>
            <a:ext cx="652101" cy="648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F874564-F194-B849-B073-6B373A64ED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108" y="4927619"/>
            <a:ext cx="652101" cy="648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AD4436A-28C6-7A49-9B3E-35FCF97CBD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18" y="5239738"/>
            <a:ext cx="652101" cy="648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371D36A-2B8E-D444-8799-B8910D2DCE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60" y="5463034"/>
            <a:ext cx="652101" cy="648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8154E11-C790-2C4E-B934-3D5672F6E5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76" y="5409206"/>
            <a:ext cx="652101" cy="64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494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046 L 0.18976 -0.214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9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115 L 0.12414 -0.39768 " pathEditMode="relative" rAng="0" ptsTypes="AA">
                                      <p:cBhvr>
                                        <p:cTn id="10" dur="1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5" y="-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0255 L 0.2658 -0.592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-2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208 L 0.24219 -0.398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8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0116 L 0.375 -0.5747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-2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324 L 0.43351 -0.597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-2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5921A1-F36B-4412-A717-47C5D6297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BEBD4-E4F7-4B8E-AE27-47F104E34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30" y="896881"/>
            <a:ext cx="2084376" cy="2358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0D5006D-DC30-7A45-892A-2E6094F9B6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45" y="4423558"/>
            <a:ext cx="882000" cy="882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196CD41-E6E6-324E-8BF7-166CC492D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66" y="4320130"/>
            <a:ext cx="882000" cy="882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3393309-F2E8-694E-9834-35C123C50C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603" y="4378746"/>
            <a:ext cx="882000" cy="882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A2FF12-9E1B-6648-A847-F962136D36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89" y="4575091"/>
            <a:ext cx="882000" cy="882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DB41C01-6266-F44F-BC70-9426D2C682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066" y="5015193"/>
            <a:ext cx="882000" cy="882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4566726-A49C-E748-A547-44AA0E390A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66" y="5243262"/>
            <a:ext cx="882000" cy="882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4FC2FB9-191A-5D4A-930A-6AD480F5DC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566" y="5313955"/>
            <a:ext cx="882000" cy="882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3C6F501-E052-5444-9828-8309D8496C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98" y="4832368"/>
            <a:ext cx="882000" cy="882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2BA2928-B191-B648-8908-524EEC01F6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650" y="5367783"/>
            <a:ext cx="882000" cy="882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A786B2B-1B69-9E42-8084-CE4482EAB5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21" y="5051264"/>
            <a:ext cx="882000" cy="882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EA2DC47-54AB-204B-A73D-3AF1700D3E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635" y="4308053"/>
            <a:ext cx="882000" cy="882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EA8922F-9CF1-2F48-99FD-B7FF6EC118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508" y="5144487"/>
            <a:ext cx="882000" cy="882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BFB0391-7FFA-1D4C-A1EF-98C163A136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471" y="4588894"/>
            <a:ext cx="882000" cy="882000"/>
          </a:xfrm>
          <a:prstGeom prst="rect">
            <a:avLst/>
          </a:prstGeom>
        </p:spPr>
      </p:pic>
      <p:pic>
        <p:nvPicPr>
          <p:cNvPr id="21" name="Picture 20" descr="A screenshot of a cell phone  Description automatically generated">
            <a:extLst>
              <a:ext uri="{FF2B5EF4-FFF2-40B4-BE49-F238E27FC236}">
                <a16:creationId xmlns:a16="http://schemas.microsoft.com/office/drawing/2014/main" id="{E8723D00-CADB-344C-87C0-13FD05E586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226" y="3966880"/>
            <a:ext cx="3462700" cy="23898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997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0486 L 0.17014 -0.45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8" y="-2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116 L 0.22136 -0.40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-2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0.00208 L 0.29792 -0.531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2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B926DA-88A4-450E-A39E-43FC54113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28432-8876-7A4D-A0A6-049A73509BD7}"/>
              </a:ext>
            </a:extLst>
          </p:cNvPr>
          <p:cNvSpPr/>
          <p:nvPr/>
        </p:nvSpPr>
        <p:spPr>
          <a:xfrm>
            <a:off x="274365" y="989112"/>
            <a:ext cx="7334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/>
              <a:t>How many coins do you need to make 100p in 10p coins?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29285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B77813-33D8-4B17-B2C0-0F4BCEB03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28432-8876-7A4D-A0A6-049A73509BD7}"/>
              </a:ext>
            </a:extLst>
          </p:cNvPr>
          <p:cNvSpPr/>
          <p:nvPr/>
        </p:nvSpPr>
        <p:spPr>
          <a:xfrm>
            <a:off x="274365" y="1548279"/>
            <a:ext cx="7191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/>
              <a:t>How many coins do you need to make 40p in 10p coins?</a:t>
            </a:r>
            <a:endParaRPr lang="en-US" sz="20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F0C38F-FF90-D045-BE06-5D2DC8AFFD4D}"/>
              </a:ext>
            </a:extLst>
          </p:cNvPr>
          <p:cNvSpPr/>
          <p:nvPr/>
        </p:nvSpPr>
        <p:spPr>
          <a:xfrm>
            <a:off x="274365" y="989112"/>
            <a:ext cx="68932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100p in 10p coins?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45480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sz="2800" dirty="0">
                <a:latin typeface="+mj-lt"/>
              </a:rPr>
              <a:t>KS1 Multiplication Lesson </a:t>
            </a:r>
            <a:r>
              <a:rPr lang="en-GB" sz="2800" dirty="0"/>
              <a:t>17</a:t>
            </a:r>
            <a:endParaRPr lang="en-GB" sz="2800" dirty="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5800B9-79BC-4500-A0FC-84EED500F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828432-8876-7A4D-A0A6-049A73509BD7}"/>
              </a:ext>
            </a:extLst>
          </p:cNvPr>
          <p:cNvSpPr/>
          <p:nvPr/>
        </p:nvSpPr>
        <p:spPr>
          <a:xfrm>
            <a:off x="274365" y="2079298"/>
            <a:ext cx="7048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/>
              <a:t>How many coins do you need to make 40p in 5p coins?</a:t>
            </a:r>
            <a:endParaRPr lang="en-US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A69FA-0011-404B-9680-4F8DF9EB7107}"/>
              </a:ext>
            </a:extLst>
          </p:cNvPr>
          <p:cNvSpPr/>
          <p:nvPr/>
        </p:nvSpPr>
        <p:spPr>
          <a:xfrm>
            <a:off x="274365" y="1548279"/>
            <a:ext cx="6750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40p in 10p coins?</a:t>
            </a:r>
            <a:endParaRPr lang="en-US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5ED39E-B74A-1D4F-AC1A-003941E99C5E}"/>
              </a:ext>
            </a:extLst>
          </p:cNvPr>
          <p:cNvSpPr/>
          <p:nvPr/>
        </p:nvSpPr>
        <p:spPr>
          <a:xfrm>
            <a:off x="274365" y="989112"/>
            <a:ext cx="68932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How many coins do you need to make 100p in 10p coins?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52090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.3|1.4|1.3|1.4|1.9|1.2|1.4|1.4|1.3|1.7|1.2|1.3|1.2|1.4|1.6|1.3|1.3|1.4|1.4|1.4|1.5|1.8|1.6|1.5|1.7|1.5|1.5|1.1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2.5|2.1|2.2|2.4|2.7|16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|2.6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6|1.6|2|2.1|2.1|2.2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4|1.6|2|2.2|2.4|2.5|2.4|2.6|2.7|2.4"/>
</p:tagLst>
</file>

<file path=ppt/theme/theme1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98EBC0A-6B45-4ED6-BEC5-713C7B42F2B5}"/>
</file>

<file path=customXml/itemProps2.xml><?xml version="1.0" encoding="utf-8"?>
<ds:datastoreItem xmlns:ds="http://schemas.openxmlformats.org/officeDocument/2006/customXml" ds:itemID="{16D2F264-49DC-44BE-861C-728D840357AA}"/>
</file>

<file path=customXml/itemProps3.xml><?xml version="1.0" encoding="utf-8"?>
<ds:datastoreItem xmlns:ds="http://schemas.openxmlformats.org/officeDocument/2006/customXml" ds:itemID="{AACDEA82-10AC-4BD5-AB4D-B86826D897D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3177</TotalTime>
  <Words>357</Words>
  <Application>Microsoft Office PowerPoint</Application>
  <PresentationFormat>On-screen Show (4:3)</PresentationFormat>
  <Paragraphs>65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 Light</vt:lpstr>
      <vt:lpstr>Myriad Pro</vt:lpstr>
      <vt:lpstr>Open Sans</vt:lpstr>
      <vt:lpstr>Calibri</vt:lpstr>
      <vt:lpstr>1_nctem1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Andrew Young</cp:lastModifiedBy>
  <cp:revision>196</cp:revision>
  <cp:lastPrinted>2020-04-28T09:43:56Z</cp:lastPrinted>
  <dcterms:created xsi:type="dcterms:W3CDTF">2020-04-15T07:07:39Z</dcterms:created>
  <dcterms:modified xsi:type="dcterms:W3CDTF">2020-08-25T11:05:15Z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