
<file path=[Content_Types].xml><?xml version="1.0" encoding="utf-8"?>
<Types xmlns="http://schemas.openxmlformats.org/package/2006/content-types">
  <Default Extension="png" ContentType="image/png"/>
  <Default Extension="tmp" ContentType="image/pn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7.xml" ContentType="application/vnd.openxmlformats-officedocument.presentationml.tags+xml"/>
  <Override PartName="/docProps/app.xml" ContentType="application/vnd.openxmlformats-officedocument.extended-properties+xml"/>
  <Override PartName="/ppt/tags/tag8.xml" ContentType="application/vnd.openxmlformats-officedocument.presentationml.tags+xml"/>
  <Override PartName="/docProps/custom.xml" ContentType="application/vnd.openxmlformats-officedocument.custom-propertie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ppt/tags/tag3.xml" ContentType="application/vnd.openxmlformats-officedocument.presentationml.tags+xml"/>
  <Override PartName="/ppt/tags/tag6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ppt/tags/tag5.xml" ContentType="application/vnd.openxmlformats-officedocument.presentationml.tags+xml"/>
  <Override PartName="/ppt/metadata" ContentType="application/binary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14"/>
  </p:notesMasterIdLst>
  <p:sldIdLst>
    <p:sldId id="376" r:id="rId2"/>
    <p:sldId id="265" r:id="rId3"/>
    <p:sldId id="258" r:id="rId4"/>
    <p:sldId id="371" r:id="rId5"/>
    <p:sldId id="372" r:id="rId6"/>
    <p:sldId id="373" r:id="rId7"/>
    <p:sldId id="257" r:id="rId8"/>
    <p:sldId id="374" r:id="rId9"/>
    <p:sldId id="262" r:id="rId10"/>
    <p:sldId id="261" r:id="rId11"/>
    <p:sldId id="370" r:id="rId12"/>
    <p:sldId id="377" r:id="rId1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alibri Light" panose="020F0302020204030204" pitchFamily="34" charset="0"/>
      <p:regular r:id="rId19"/>
      <p:italic r:id="rId20"/>
    </p:embeddedFont>
    <p:embeddedFont>
      <p:font typeface="Myriad Pro" panose="020B0503030403020204" pitchFamily="34" charset="0"/>
      <p:regular r:id="rId21"/>
      <p:bold r:id="rId22"/>
      <p:italic r:id="rId23"/>
      <p:boldItalic r:id="rId24"/>
    </p:embeddedFont>
    <p:embeddedFont>
      <p:font typeface="Open Sans" panose="020B0604020202020204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29" roundtripDataSignature="AMtx7mjBcNAeV9yVFRItAzzAqOM4rhQBZ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AA0"/>
    <a:srgbClr val="F8F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358" autoAdjust="0"/>
  </p:normalViewPr>
  <p:slideViewPr>
    <p:cSldViewPr snapToGrid="0">
      <p:cViewPr varScale="1">
        <p:scale>
          <a:sx n="61" d="100"/>
          <a:sy n="61" d="100"/>
        </p:scale>
        <p:origin x="16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45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9" name="Google Shape;179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8" name="Google Shape;18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24827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d034a3cf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d034a3cf_0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7" name="Google Shape;227;g7fd034a3cf_0_2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07521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35535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28855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129083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8" name="Google Shape;18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5855189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323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2656468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514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1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tm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t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49E9AF0E-50F5-40CE-AD05-1F73804289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790049" cy="3121056"/>
          </a:xfrm>
        </p:spPr>
        <p:txBody>
          <a:bodyPr/>
          <a:lstStyle/>
          <a:p>
            <a:r>
              <a:rPr lang="en-GB" dirty="0"/>
              <a:t>KS1 Multiplication 1 Lesson 16</a:t>
            </a:r>
          </a:p>
        </p:txBody>
      </p:sp>
    </p:spTree>
    <p:extLst>
      <p:ext uri="{BB962C8B-B14F-4D97-AF65-F5344CB8AC3E}">
        <p14:creationId xmlns:p14="http://schemas.microsoft.com/office/powerpoint/2010/main" val="2369150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16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704A47-2C6C-4A14-BFBA-810E6DBFD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25980" t="18386" r="8565" b="13277"/>
          <a:stretch/>
        </p:blipFill>
        <p:spPr>
          <a:xfrm>
            <a:off x="4692810" y="3113256"/>
            <a:ext cx="935189" cy="96334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25557" t="13555" r="8989" b="15192"/>
          <a:stretch/>
        </p:blipFill>
        <p:spPr>
          <a:xfrm>
            <a:off x="3572520" y="1415583"/>
            <a:ext cx="935189" cy="10044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l="21564" t="17896" r="8827" b="13768"/>
          <a:stretch/>
        </p:blipFill>
        <p:spPr>
          <a:xfrm>
            <a:off x="4455447" y="2137005"/>
            <a:ext cx="994538" cy="96334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5E5CBA1-B028-4FB3-8B1A-63996B0C8549}"/>
              </a:ext>
            </a:extLst>
          </p:cNvPr>
          <p:cNvSpPr/>
          <p:nvPr/>
        </p:nvSpPr>
        <p:spPr>
          <a:xfrm>
            <a:off x="5828942" y="1958571"/>
            <a:ext cx="33150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i="1" dirty="0"/>
              <a:t>The bear costs ____ p.</a:t>
            </a:r>
          </a:p>
          <a:p>
            <a:r>
              <a:rPr lang="en-GB" sz="1600" b="1" i="1" dirty="0"/>
              <a:t>Each coin has a value of ___ p.</a:t>
            </a:r>
          </a:p>
          <a:p>
            <a:r>
              <a:rPr lang="en-GB" sz="1600" b="1" i="1" dirty="0"/>
              <a:t>So I need ____ coins.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6789D56-A903-47CC-864E-2BE20A1ACE2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557" t="13555" r="8989" b="15192"/>
          <a:stretch/>
        </p:blipFill>
        <p:spPr>
          <a:xfrm>
            <a:off x="3516002" y="2846147"/>
            <a:ext cx="935189" cy="10044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A8020B5-8329-4FD7-84CA-FFBAD691650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557" t="13555" r="8989" b="15192"/>
          <a:stretch/>
        </p:blipFill>
        <p:spPr>
          <a:xfrm>
            <a:off x="2339194" y="3001377"/>
            <a:ext cx="935189" cy="100445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674CCA3-98F9-495D-BBB4-914E76CE69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557" t="13555" r="8989" b="15192"/>
          <a:stretch/>
        </p:blipFill>
        <p:spPr>
          <a:xfrm>
            <a:off x="2686132" y="867924"/>
            <a:ext cx="935189" cy="100445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F7FE21E-CE86-45FA-ADA2-FF0C0F359C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557" t="13555" r="8989" b="15192"/>
          <a:stretch/>
        </p:blipFill>
        <p:spPr>
          <a:xfrm>
            <a:off x="2079288" y="1841690"/>
            <a:ext cx="935189" cy="10044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93B2E8-8520-4E15-ABDB-743A6000D6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12" y="647813"/>
            <a:ext cx="1975903" cy="212853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/>
          <a:srcRect l="25184" t="17083" r="9361" b="14580"/>
          <a:stretch/>
        </p:blipFill>
        <p:spPr>
          <a:xfrm>
            <a:off x="835939" y="2700533"/>
            <a:ext cx="935189" cy="96334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48148E-6 L 0.00053 0.343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-0.02031 0.4006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" y="20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122 0.2935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" y="1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0.00278 0.4263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2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Practice activity            KS1 Multiplication Lesson </a:t>
            </a:r>
            <a:r>
              <a:rPr lang="en-GB" sz="2800" dirty="0"/>
              <a:t>16</a:t>
            </a:r>
            <a:endParaRPr lang="en-GB" sz="2800" dirty="0">
              <a:latin typeface="+mj-lt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A76D37A-EF5A-41CD-A780-6D6B402E6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0BEBD4-E4F7-4B8E-AE27-47F104E341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886" y="863590"/>
            <a:ext cx="2086916" cy="23608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0254974-956D-4239-AB72-F9845E014C37}"/>
              </a:ext>
            </a:extLst>
          </p:cNvPr>
          <p:cNvSpPr txBox="1"/>
          <p:nvPr/>
        </p:nvSpPr>
        <p:spPr>
          <a:xfrm>
            <a:off x="159285" y="4067968"/>
            <a:ext cx="66279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To buy the boat, how many…</a:t>
            </a:r>
          </a:p>
          <a:p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1 penny coins will you need?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2 pence coins will you need?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5 pence coins will you need?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10 pence coins will you need?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57EBF3-687A-4DDA-89F8-54A61810E24E}"/>
              </a:ext>
            </a:extLst>
          </p:cNvPr>
          <p:cNvSpPr txBox="1"/>
          <p:nvPr/>
        </p:nvSpPr>
        <p:spPr>
          <a:xfrm>
            <a:off x="1884821" y="1075920"/>
            <a:ext cx="1309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1p coin</a:t>
            </a:r>
          </a:p>
          <a:p>
            <a:r>
              <a:rPr lang="en-GB" sz="1800" dirty="0"/>
              <a:t>purse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F51BADB-955B-4451-8D81-A0485D2F0F67}"/>
              </a:ext>
            </a:extLst>
          </p:cNvPr>
          <p:cNvSpPr/>
          <p:nvPr/>
        </p:nvSpPr>
        <p:spPr>
          <a:xfrm>
            <a:off x="1884821" y="248614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800" dirty="0"/>
              <a:t>2p coin</a:t>
            </a:r>
          </a:p>
          <a:p>
            <a:r>
              <a:rPr lang="en-GB" sz="1800" dirty="0"/>
              <a:t>purse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083F60C-2017-459E-A04A-C40FC1B6CB1A}"/>
              </a:ext>
            </a:extLst>
          </p:cNvPr>
          <p:cNvSpPr/>
          <p:nvPr/>
        </p:nvSpPr>
        <p:spPr>
          <a:xfrm>
            <a:off x="5692371" y="1159963"/>
            <a:ext cx="10948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/>
              <a:t>5p coin</a:t>
            </a:r>
          </a:p>
          <a:p>
            <a:r>
              <a:rPr lang="en-GB" sz="1800" dirty="0"/>
              <a:t>purse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06AB4C7-335D-4B6D-A395-69C820E78978}"/>
              </a:ext>
            </a:extLst>
          </p:cNvPr>
          <p:cNvSpPr/>
          <p:nvPr/>
        </p:nvSpPr>
        <p:spPr>
          <a:xfrm>
            <a:off x="5724250" y="2532141"/>
            <a:ext cx="10948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/>
              <a:t>10p coin</a:t>
            </a:r>
          </a:p>
          <a:p>
            <a:r>
              <a:rPr lang="en-GB" sz="1800" dirty="0"/>
              <a:t>purse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6478FC3-DD4C-491E-B85E-0CB68633D3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8215" y="898575"/>
            <a:ext cx="1643915" cy="1132539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209EFAA2-0B4E-4F99-8518-73AAFE366A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1805" y="2272701"/>
            <a:ext cx="1731415" cy="119492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121F6828-FE21-4651-8B06-42082A656C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285" y="2157955"/>
            <a:ext cx="1731416" cy="1195864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13615E66-D997-41E9-9787-9CC57C586B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879" y="860152"/>
            <a:ext cx="1621942" cy="111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414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10CF02-9C7C-4244-88E6-6E61318B0E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1289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7fd034a3cf_0_23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>
                <a:latin typeface="+mj-lt"/>
              </a:rPr>
              <a:t>KS1 Multiplication </a:t>
            </a:r>
            <a:r>
              <a:rPr lang="en-GB" sz="2800" dirty="0">
                <a:latin typeface="+mj-lt"/>
              </a:rPr>
              <a:t>L</a:t>
            </a:r>
            <a:r>
              <a:rPr lang="en-GB" sz="2800">
                <a:latin typeface="+mj-lt"/>
              </a:rPr>
              <a:t>esson </a:t>
            </a:r>
            <a:r>
              <a:rPr lang="en-GB" sz="2800" dirty="0">
                <a:latin typeface="+mj-lt"/>
              </a:rPr>
              <a:t>16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BD5AD05-1E5A-4710-A96F-ADDDDFF0E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31" name="Google Shape;231;g7fd034a3cf_0_236"/>
          <p:cNvSpPr txBox="1"/>
          <p:nvPr/>
        </p:nvSpPr>
        <p:spPr>
          <a:xfrm>
            <a:off x="-603446" y="1232669"/>
            <a:ext cx="8195700" cy="9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u="sng" dirty="0">
                <a:latin typeface="+mj-lt"/>
                <a:ea typeface="Open Sans" panose="020B0604020202020204" charset="0"/>
                <a:cs typeface="Open Sans" panose="020B0604020202020204" charset="0"/>
              </a:rPr>
              <a:t>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latin typeface="Arial" panose="020B0604020202020204" pitchFamily="34" charset="0"/>
                <a:ea typeface="Open Sans" panose="020B0604020202020204" charset="0"/>
                <a:cs typeface="Arial" panose="020B0604020202020204" pitchFamily="34" charset="0"/>
              </a:rPr>
              <a:t>The ball costs 10p.</a:t>
            </a:r>
            <a:endParaRPr sz="2400" dirty="0">
              <a:latin typeface="Arial" panose="020B0604020202020204" pitchFamily="34" charset="0"/>
              <a:ea typeface="Open Sans" panose="020B0604020202020204" charset="0"/>
              <a:cs typeface="Arial" panose="020B0604020202020204" pitchFamily="34" charset="0"/>
            </a:endParaRPr>
          </a:p>
        </p:txBody>
      </p:sp>
      <p:sp>
        <p:nvSpPr>
          <p:cNvPr id="232" name="Google Shape;232;g7fd034a3cf_0_236"/>
          <p:cNvSpPr txBox="1"/>
          <p:nvPr/>
        </p:nvSpPr>
        <p:spPr>
          <a:xfrm>
            <a:off x="223650" y="4061775"/>
            <a:ext cx="8653800" cy="2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i="1" dirty="0">
                <a:latin typeface="Arial" panose="020B0604020202020204" pitchFamily="34" charset="0"/>
                <a:ea typeface="Open Sans" panose="020B0604020202020204" charset="0"/>
                <a:cs typeface="Arial" panose="020B0604020202020204" pitchFamily="34" charset="0"/>
              </a:rPr>
              <a:t>I use more than one coin to pay for it.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i="1" dirty="0">
              <a:latin typeface="Arial" panose="020B0604020202020204" pitchFamily="34" charset="0"/>
              <a:ea typeface="Open Sans" panose="020B060402020202020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latin typeface="Arial" panose="020B0604020202020204" pitchFamily="34" charset="0"/>
                <a:ea typeface="Open Sans" panose="020B0604020202020204" charset="0"/>
                <a:cs typeface="Arial" panose="020B0604020202020204" pitchFamily="34" charset="0"/>
              </a:rPr>
              <a:t> How many different coins could we use to pay for the ball?</a:t>
            </a:r>
            <a:endParaRPr sz="2400" dirty="0">
              <a:latin typeface="Arial" panose="020B0604020202020204" pitchFamily="34" charset="0"/>
              <a:ea typeface="Open Sans" panose="020B060402020202020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+mj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275" y="2184869"/>
            <a:ext cx="1594258" cy="17837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A30828-6CD5-4716-83B2-795EFCB9F8E5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16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D9362B-E21A-4EB1-AF17-2175585FF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A close up of a mans face  Description automatically generated">
            <a:extLst>
              <a:ext uri="{FF2B5EF4-FFF2-40B4-BE49-F238E27FC236}">
                <a16:creationId xmlns:a16="http://schemas.microsoft.com/office/drawing/2014/main" id="{093F422A-53A4-46E1-8B3F-9307B9AE0F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025" y="848438"/>
            <a:ext cx="4835108" cy="20425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CF92BC-0E58-4CFA-B656-6D3D2B4B1F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819" y="1125695"/>
            <a:ext cx="1594258" cy="1783740"/>
          </a:xfrm>
          <a:prstGeom prst="rect">
            <a:avLst/>
          </a:prstGeom>
        </p:spPr>
      </p:pic>
      <p:pic>
        <p:nvPicPr>
          <p:cNvPr id="7" name="Picture 6" descr="A screenshot of a cell phone  Description automatically generated">
            <a:extLst>
              <a:ext uri="{FF2B5EF4-FFF2-40B4-BE49-F238E27FC236}">
                <a16:creationId xmlns:a16="http://schemas.microsoft.com/office/drawing/2014/main" id="{719D57D0-F6BF-42B6-8183-17E9127CC0A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0260" y="3984625"/>
            <a:ext cx="3462700" cy="2389829"/>
          </a:xfrm>
          <a:prstGeom prst="rect">
            <a:avLst/>
          </a:prstGeom>
        </p:spPr>
      </p:pic>
      <p:pic>
        <p:nvPicPr>
          <p:cNvPr id="8" name="Picture 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CD51BC8-AF85-479B-86A4-872B471F0B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624" y="4559175"/>
            <a:ext cx="720000" cy="720000"/>
          </a:xfrm>
          <a:prstGeom prst="rect">
            <a:avLst/>
          </a:prstGeom>
        </p:spPr>
      </p:pic>
      <p:pic>
        <p:nvPicPr>
          <p:cNvPr id="9" name="Picture 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2BFE9D5-2C28-42A9-8D49-587A7340AB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829" y="960486"/>
            <a:ext cx="720000" cy="720000"/>
          </a:xfrm>
          <a:prstGeom prst="rect">
            <a:avLst/>
          </a:prstGeom>
        </p:spPr>
      </p:pic>
      <p:pic>
        <p:nvPicPr>
          <p:cNvPr id="10" name="Picture 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39B452CE-4264-4C9B-B4B3-766D2D782E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626" y="1020308"/>
            <a:ext cx="720000" cy="720000"/>
          </a:xfrm>
          <a:prstGeom prst="rect">
            <a:avLst/>
          </a:prstGeom>
        </p:spPr>
      </p:pic>
      <p:pic>
        <p:nvPicPr>
          <p:cNvPr id="11" name="Picture 1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479E1B8B-7F23-4C4C-8927-6BA61D6E9B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20308"/>
            <a:ext cx="720000" cy="720000"/>
          </a:xfrm>
          <a:prstGeom prst="rect">
            <a:avLst/>
          </a:prstGeom>
        </p:spPr>
      </p:pic>
      <p:pic>
        <p:nvPicPr>
          <p:cNvPr id="12" name="Picture 1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1AF8B98-938F-4371-975C-CCDE8BB0D5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797" y="1003634"/>
            <a:ext cx="720000" cy="720000"/>
          </a:xfrm>
          <a:prstGeom prst="rect">
            <a:avLst/>
          </a:prstGeom>
        </p:spPr>
      </p:pic>
      <p:pic>
        <p:nvPicPr>
          <p:cNvPr id="13" name="Picture 1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44DA3573-D33A-472E-9951-2CD2DB3D72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624" y="1012646"/>
            <a:ext cx="720000" cy="720000"/>
          </a:xfrm>
          <a:prstGeom prst="rect">
            <a:avLst/>
          </a:prstGeom>
        </p:spPr>
      </p:pic>
      <p:pic>
        <p:nvPicPr>
          <p:cNvPr id="14" name="Picture 1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4091E6D-59F7-46B7-A44E-79E82E9441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829" y="1992701"/>
            <a:ext cx="720000" cy="720000"/>
          </a:xfrm>
          <a:prstGeom prst="rect">
            <a:avLst/>
          </a:prstGeom>
        </p:spPr>
      </p:pic>
      <p:pic>
        <p:nvPicPr>
          <p:cNvPr id="15" name="Picture 1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B686725-85A8-4BD2-B4C1-B5E3A59938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896" y="1992701"/>
            <a:ext cx="720000" cy="720000"/>
          </a:xfrm>
          <a:prstGeom prst="rect">
            <a:avLst/>
          </a:prstGeom>
        </p:spPr>
      </p:pic>
      <p:pic>
        <p:nvPicPr>
          <p:cNvPr id="16" name="Picture 1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FE19C1A-E659-481F-A3A4-10678620AD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053" y="1992701"/>
            <a:ext cx="720000" cy="720000"/>
          </a:xfrm>
          <a:prstGeom prst="rect">
            <a:avLst/>
          </a:prstGeom>
        </p:spPr>
      </p:pic>
      <p:pic>
        <p:nvPicPr>
          <p:cNvPr id="17" name="Picture 1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16CB5F55-89E7-4C19-B574-B4208783A6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210" y="1950253"/>
            <a:ext cx="720000" cy="720000"/>
          </a:xfrm>
          <a:prstGeom prst="rect">
            <a:avLst/>
          </a:prstGeom>
        </p:spPr>
      </p:pic>
      <p:pic>
        <p:nvPicPr>
          <p:cNvPr id="18" name="Picture 1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C5D3EA75-CEA0-43F0-AF9E-90D734F3F9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310" y="4561226"/>
            <a:ext cx="720000" cy="720000"/>
          </a:xfrm>
          <a:prstGeom prst="rect">
            <a:avLst/>
          </a:prstGeom>
        </p:spPr>
      </p:pic>
      <p:pic>
        <p:nvPicPr>
          <p:cNvPr id="19" name="Picture 1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16B663D-D94A-4262-96DC-8E8213D4EF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310" y="4580288"/>
            <a:ext cx="720000" cy="720000"/>
          </a:xfrm>
          <a:prstGeom prst="rect">
            <a:avLst/>
          </a:prstGeom>
        </p:spPr>
      </p:pic>
      <p:pic>
        <p:nvPicPr>
          <p:cNvPr id="20" name="Picture 1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6D5FE1B-A39A-45F7-AB6D-979C3C0155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222" y="4484289"/>
            <a:ext cx="720000" cy="720000"/>
          </a:xfrm>
          <a:prstGeom prst="rect">
            <a:avLst/>
          </a:prstGeom>
        </p:spPr>
      </p:pic>
      <p:pic>
        <p:nvPicPr>
          <p:cNvPr id="21" name="Picture 2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19FE782A-F291-4A89-A653-75F87A82F3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48" y="4448539"/>
            <a:ext cx="720000" cy="720000"/>
          </a:xfrm>
          <a:prstGeom prst="rect">
            <a:avLst/>
          </a:prstGeom>
        </p:spPr>
      </p:pic>
      <p:pic>
        <p:nvPicPr>
          <p:cNvPr id="22" name="Picture 2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10CB57F-492E-4B88-92BB-0A96FD7C38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840" y="5415302"/>
            <a:ext cx="720000" cy="720000"/>
          </a:xfrm>
          <a:prstGeom prst="rect">
            <a:avLst/>
          </a:prstGeom>
        </p:spPr>
      </p:pic>
      <p:pic>
        <p:nvPicPr>
          <p:cNvPr id="23" name="Picture 2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6904FEA-761A-4A05-9103-A12957D6A9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089" y="5187233"/>
            <a:ext cx="720000" cy="720000"/>
          </a:xfrm>
          <a:prstGeom prst="rect">
            <a:avLst/>
          </a:prstGeom>
        </p:spPr>
      </p:pic>
      <p:pic>
        <p:nvPicPr>
          <p:cNvPr id="24" name="Picture 2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6C3399C-C1EF-4F63-BE8E-073A3D1540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325" y="5294087"/>
            <a:ext cx="720000" cy="720000"/>
          </a:xfrm>
          <a:prstGeom prst="rect">
            <a:avLst/>
          </a:prstGeom>
        </p:spPr>
      </p:pic>
      <p:pic>
        <p:nvPicPr>
          <p:cNvPr id="25" name="Picture 2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F49E95F6-ABCB-4BF0-8079-F439B7572B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622" y="5274162"/>
            <a:ext cx="720000" cy="720000"/>
          </a:xfrm>
          <a:prstGeom prst="rect">
            <a:avLst/>
          </a:prstGeom>
        </p:spPr>
      </p:pic>
      <p:pic>
        <p:nvPicPr>
          <p:cNvPr id="26" name="Picture 2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C91E24C-EDDF-4D87-898B-AEFB6B1C1F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058" y="5116635"/>
            <a:ext cx="720000" cy="720000"/>
          </a:xfrm>
          <a:prstGeom prst="rect">
            <a:avLst/>
          </a:prstGeom>
        </p:spPr>
      </p:pic>
      <p:pic>
        <p:nvPicPr>
          <p:cNvPr id="27" name="Picture 2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C441312B-E7E4-4388-B213-AB1A4030C6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082" y="4484289"/>
            <a:ext cx="720000" cy="720000"/>
          </a:xfrm>
          <a:prstGeom prst="rect">
            <a:avLst/>
          </a:prstGeom>
        </p:spPr>
      </p:pic>
      <p:pic>
        <p:nvPicPr>
          <p:cNvPr id="28" name="Picture 2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9CA6854-120D-481D-800B-3558C40BFD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456" y="4379348"/>
            <a:ext cx="720000" cy="720000"/>
          </a:xfrm>
          <a:prstGeom prst="rect">
            <a:avLst/>
          </a:prstGeom>
        </p:spPr>
      </p:pic>
      <p:pic>
        <p:nvPicPr>
          <p:cNvPr id="29" name="Picture 2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564B061A-2CB4-4938-9C96-1A0A097EE8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284" y="4476857"/>
            <a:ext cx="720000" cy="720000"/>
          </a:xfrm>
          <a:prstGeom prst="rect">
            <a:avLst/>
          </a:prstGeom>
        </p:spPr>
      </p:pic>
      <p:pic>
        <p:nvPicPr>
          <p:cNvPr id="30" name="Picture 2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36717F6D-D5C7-4DAD-81E1-E12DAB32C8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479" y="4634309"/>
            <a:ext cx="720000" cy="720000"/>
          </a:xfrm>
          <a:prstGeom prst="rect">
            <a:avLst/>
          </a:prstGeom>
        </p:spPr>
      </p:pic>
      <p:pic>
        <p:nvPicPr>
          <p:cNvPr id="31" name="Picture 3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D1BB612-0321-4390-9615-AE64E57BFA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256" y="5074411"/>
            <a:ext cx="720000" cy="720000"/>
          </a:xfrm>
          <a:prstGeom prst="rect">
            <a:avLst/>
          </a:prstGeom>
        </p:spPr>
      </p:pic>
      <p:pic>
        <p:nvPicPr>
          <p:cNvPr id="32" name="Picture 3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F6DB179-8CCE-4B70-91F9-936C9AEC44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456" y="5302480"/>
            <a:ext cx="720000" cy="720000"/>
          </a:xfrm>
          <a:prstGeom prst="rect">
            <a:avLst/>
          </a:prstGeom>
        </p:spPr>
      </p:pic>
      <p:pic>
        <p:nvPicPr>
          <p:cNvPr id="33" name="Picture 3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3A265767-DDA6-4FD9-BBBC-07112C428F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756" y="5373173"/>
            <a:ext cx="720000" cy="720000"/>
          </a:xfrm>
          <a:prstGeom prst="rect">
            <a:avLst/>
          </a:prstGeom>
        </p:spPr>
      </p:pic>
      <p:pic>
        <p:nvPicPr>
          <p:cNvPr id="34" name="Picture 3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EDA020F-CDAA-412E-82F0-830DB1904F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288" y="4891586"/>
            <a:ext cx="720000" cy="720000"/>
          </a:xfrm>
          <a:prstGeom prst="rect">
            <a:avLst/>
          </a:prstGeom>
        </p:spPr>
      </p:pic>
      <p:pic>
        <p:nvPicPr>
          <p:cNvPr id="35" name="Picture 3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385A0A27-C0C9-4A5C-889E-68C3BB02A8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661" y="4648112"/>
            <a:ext cx="720000" cy="720000"/>
          </a:xfrm>
          <a:prstGeom prst="rect">
            <a:avLst/>
          </a:prstGeom>
        </p:spPr>
      </p:pic>
      <p:pic>
        <p:nvPicPr>
          <p:cNvPr id="36" name="Picture 3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56A97AC-9B50-4A51-991B-3435B90682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825" y="4367271"/>
            <a:ext cx="720000" cy="720000"/>
          </a:xfrm>
          <a:prstGeom prst="rect">
            <a:avLst/>
          </a:prstGeom>
        </p:spPr>
      </p:pic>
      <p:pic>
        <p:nvPicPr>
          <p:cNvPr id="37" name="Picture 3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BF8228E-4314-4A24-AA64-3E59266EDC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698" y="5203705"/>
            <a:ext cx="720000" cy="720000"/>
          </a:xfrm>
          <a:prstGeom prst="rect">
            <a:avLst/>
          </a:prstGeom>
        </p:spPr>
      </p:pic>
      <p:pic>
        <p:nvPicPr>
          <p:cNvPr id="38" name="Picture 3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C58FD44-D882-4100-BD87-33B8E89B70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840" y="5427001"/>
            <a:ext cx="720000" cy="720000"/>
          </a:xfrm>
          <a:prstGeom prst="rect">
            <a:avLst/>
          </a:prstGeom>
        </p:spPr>
      </p:pic>
      <p:pic>
        <p:nvPicPr>
          <p:cNvPr id="39" name="Picture 3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FA3FFDFB-4E70-42F1-A1ED-46037A6BA8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011" y="5110482"/>
            <a:ext cx="720000" cy="720000"/>
          </a:xfrm>
          <a:prstGeom prst="rect">
            <a:avLst/>
          </a:prstGeom>
        </p:spPr>
      </p:pic>
      <p:pic>
        <p:nvPicPr>
          <p:cNvPr id="40" name="Picture 3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968BFD75-FDE4-43E2-99A7-1982076C58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840" y="1950253"/>
            <a:ext cx="720000" cy="720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37604 -0.5162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19" y="-2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4 L -0.27205 -0.51852 " pathEditMode="relative" rAng="0" ptsTypes="AA">
                                      <p:cBhvr>
                                        <p:cTn id="15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28" y="-2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16701 -0.51944 " pathEditMode="relative" rAng="0" ptsTypes="AA">
                                      <p:cBhvr>
                                        <p:cTn id="2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68" y="-2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07448 -0.50718 " pathEditMode="relative" rAng="0" ptsTypes="AA">
                                      <p:cBhvr>
                                        <p:cTn id="3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-2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0.03247 -0.50023 " pathEditMode="relative" rAng="0" ptsTypes="AA">
                                      <p:cBhvr>
                                        <p:cTn id="42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" y="-2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41267 -0.49074 " pathEditMode="relative" rAng="0" ptsTypes="AA">
                                      <p:cBhvr>
                                        <p:cTn id="51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60" y="-2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5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33593 -0.46366 " pathEditMode="relative" rAng="0" ptsTypes="AA">
                                      <p:cBhvr>
                                        <p:cTn id="60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23" y="-2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24393 -0.47917 " pathEditMode="relative" rAng="0" ptsTypes="AA">
                                      <p:cBhvr>
                                        <p:cTn id="69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22" y="-2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50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12153 -0.4831 " pathEditMode="relative" rAng="0" ptsTypes="AA">
                                      <p:cBhvr>
                                        <p:cTn id="7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4" y="-2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"/>
                            </p:stCondLst>
                            <p:childTnLst>
                              <p:par>
                                <p:cTn id="8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03264 -0.45139 " pathEditMode="relative" rAng="0" ptsTypes="AA">
                                      <p:cBhvr>
                                        <p:cTn id="87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-2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"/>
                            </p:stCondLst>
                            <p:childTnLst>
                              <p:par>
                                <p:cTn id="8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16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8DAE276-4E97-4B8F-A84B-ECA84FF98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A close up of a mans face  Description automatically generated">
            <a:extLst>
              <a:ext uri="{FF2B5EF4-FFF2-40B4-BE49-F238E27FC236}">
                <a16:creationId xmlns:a16="http://schemas.microsoft.com/office/drawing/2014/main" id="{093F422A-53A4-46E1-8B3F-9307B9AE0F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634" y="719031"/>
            <a:ext cx="6288053" cy="26563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CF92BC-0E58-4CFA-B656-6D3D2B4B1F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970" y="848438"/>
            <a:ext cx="1594258" cy="1783740"/>
          </a:xfrm>
          <a:prstGeom prst="rect">
            <a:avLst/>
          </a:prstGeom>
        </p:spPr>
      </p:pic>
      <p:pic>
        <p:nvPicPr>
          <p:cNvPr id="6" name="Picture 5" descr="A screenshot of a cell phone  Description automatically generated">
            <a:extLst>
              <a:ext uri="{FF2B5EF4-FFF2-40B4-BE49-F238E27FC236}">
                <a16:creationId xmlns:a16="http://schemas.microsoft.com/office/drawing/2014/main" id="{8E3057EB-804C-4CC9-A95A-61BAAEFA40E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rgbClr val="82E6DD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0260" y="3984625"/>
            <a:ext cx="3462700" cy="2389829"/>
          </a:xfrm>
          <a:prstGeom prst="rect">
            <a:avLst/>
          </a:prstGeom>
        </p:spPr>
      </p:pic>
      <p:pic>
        <p:nvPicPr>
          <p:cNvPr id="7" name="Picture 6" descr="A screenshot of a cell phone  Description automatically generated">
            <a:extLst>
              <a:ext uri="{FF2B5EF4-FFF2-40B4-BE49-F238E27FC236}">
                <a16:creationId xmlns:a16="http://schemas.microsoft.com/office/drawing/2014/main" id="{086D0D20-BE39-4ADA-8C8E-5E46E5494E0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0260" y="3981450"/>
            <a:ext cx="3462700" cy="23898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E3BC5B-6C02-491E-B6C1-4AB0A07816F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527" y="4520022"/>
            <a:ext cx="936000" cy="93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14C2B9A-5CE7-4EB7-A631-57899735ACB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375" y="848438"/>
            <a:ext cx="936000" cy="93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E6CDB7-7D68-48C4-950E-0E0BF9054C0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000" y="848438"/>
            <a:ext cx="936000" cy="93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9F7F4C-B038-4DFD-A582-49A196DD238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262" y="882466"/>
            <a:ext cx="936000" cy="936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BA31E77-969E-4263-A4C2-29631244D60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303" y="894769"/>
            <a:ext cx="936000" cy="936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723CA68-705D-46DE-90E2-BC21C117A8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567" y="880554"/>
            <a:ext cx="936000" cy="936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C052D19-7390-4687-AC15-EE1251EAB9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206" y="4497001"/>
            <a:ext cx="936000" cy="936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84586BD-D36B-4295-8B0D-655743C5261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908" y="4399168"/>
            <a:ext cx="936000" cy="936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DF8CBE5-9DF6-4C5F-950F-E563057498A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441" y="4411828"/>
            <a:ext cx="936000" cy="936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5AF6FA8-AA4D-43AC-9A6F-C38476BAA14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381" y="4385017"/>
            <a:ext cx="936000" cy="936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B989C29-33F1-46FE-B58B-CA8E3C9145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071" y="4425631"/>
            <a:ext cx="936000" cy="936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8D68E83-B1D2-4754-B84B-7ECFAFBB26B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362" y="4308400"/>
            <a:ext cx="936000" cy="936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750F507-9AB7-4D43-8609-06445413FD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699" y="4367016"/>
            <a:ext cx="936000" cy="936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D8A5A95-DEA8-4AD7-B09D-97FE0D3BBDB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385" y="4563361"/>
            <a:ext cx="936000" cy="936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28E1B50-49DC-4E23-9086-51397E854F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162" y="5003463"/>
            <a:ext cx="936000" cy="936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5F3A53A-AACB-426D-90CA-2A6ABB123DC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362" y="5231532"/>
            <a:ext cx="936000" cy="936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BFC1544-5171-4EB1-A375-79A5AC9D34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662" y="5302225"/>
            <a:ext cx="936000" cy="936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87768C9-2AE9-4711-9F9D-9672C3994AE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194" y="4820638"/>
            <a:ext cx="936000" cy="936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C5BBE51-7474-4CE8-A0DD-0D32B0ED2E0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567" y="4577164"/>
            <a:ext cx="936000" cy="936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803135A-7283-41C6-B614-3301916B7F3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731" y="4296323"/>
            <a:ext cx="936000" cy="936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636FA44-6E8B-4125-AA22-3748C306EC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604" y="5132757"/>
            <a:ext cx="936000" cy="936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35AD832-BA33-405E-A82E-163751B81D3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746" y="5356053"/>
            <a:ext cx="936000" cy="936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4F24878-F422-4969-B686-8B5649D5498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917" y="5039534"/>
            <a:ext cx="936000" cy="936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597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4 L -0.32934 -0.52916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3" y="-2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-0.00254 L -0.20226 -0.52569 " pathEditMode="relative" rAng="0" ptsTypes="AA">
                                      <p:cBhvr>
                                        <p:cTn id="1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9" y="-2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-0.00254 L -0.08316 -0.51157 " pathEditMode="relative" rAng="0" ptsTypes="AA">
                                      <p:cBhvr>
                                        <p:cTn id="2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84" y="-2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4 L 0.05729 -0.51342 " pathEditMode="relative" rAng="0" ptsTypes="AA">
                                      <p:cBhvr>
                                        <p:cTn id="3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" y="-2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0.18195 -0.51158 " pathEditMode="relative" rAng="0" ptsTypes="AA">
                                      <p:cBhvr>
                                        <p:cTn id="42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0" y="-2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16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BA5263-22D1-454C-90BE-209024045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A close up of a mans face  Description automatically generated">
            <a:extLst>
              <a:ext uri="{FF2B5EF4-FFF2-40B4-BE49-F238E27FC236}">
                <a16:creationId xmlns:a16="http://schemas.microsoft.com/office/drawing/2014/main" id="{093F422A-53A4-46E1-8B3F-9307B9AE0F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952" y="848439"/>
            <a:ext cx="5075393" cy="21440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CF92BC-0E58-4CFA-B656-6D3D2B4B1F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970" y="848438"/>
            <a:ext cx="1594258" cy="1783740"/>
          </a:xfrm>
          <a:prstGeom prst="rect">
            <a:avLst/>
          </a:prstGeom>
        </p:spPr>
      </p:pic>
      <p:pic>
        <p:nvPicPr>
          <p:cNvPr id="6" name="Picture 5" descr="A screenshot of a cell phone  Description automatically generated">
            <a:extLst>
              <a:ext uri="{FF2B5EF4-FFF2-40B4-BE49-F238E27FC236}">
                <a16:creationId xmlns:a16="http://schemas.microsoft.com/office/drawing/2014/main" id="{1F8C8D88-2C93-4B4B-8089-316BB025497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0260" y="3982250"/>
            <a:ext cx="3462700" cy="23898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49DFEA0-FB6E-44D9-9B2E-CB2A6397543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403" y="982325"/>
            <a:ext cx="652101" cy="64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CDD6E8-1B9E-4962-9EC2-32CA738397F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159" y="982325"/>
            <a:ext cx="652101" cy="64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A916667-8B71-4AC6-B4EC-FDBCC104E8C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248" y="4463118"/>
            <a:ext cx="652101" cy="64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EB9BE9-8304-4213-957C-56950A7CCC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781" y="4475778"/>
            <a:ext cx="652101" cy="64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619710F-68DD-445C-913C-F5493AC7DDE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621" y="4470764"/>
            <a:ext cx="652101" cy="64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221DDD-0DE3-4AC1-9C97-A71E0A45AA5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702" y="4372350"/>
            <a:ext cx="652101" cy="64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21A2703-8D50-4AAD-819D-E05714F148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007" y="4535540"/>
            <a:ext cx="652101" cy="64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04AC58F-8D46-429C-81AF-1F80DACF65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725" y="4627311"/>
            <a:ext cx="652101" cy="64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54998B5-E98B-4CFE-AA89-CB24F51B60E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502" y="5067413"/>
            <a:ext cx="652101" cy="648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C3324BE-F573-4408-A5CD-F0E3E455B12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702" y="5295482"/>
            <a:ext cx="652101" cy="64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F731901-DAE0-4E7A-8A25-E65A01761F4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002" y="5366175"/>
            <a:ext cx="652101" cy="64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78BA700-C653-421C-8B25-40F4BBA0A6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534" y="4884588"/>
            <a:ext cx="652101" cy="64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7C1E54D-E701-4E5D-940B-3069797FA07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907" y="4641114"/>
            <a:ext cx="652101" cy="64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F46D0E4-F2A4-4748-BCDA-92F08FF3112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071" y="4360273"/>
            <a:ext cx="652101" cy="648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410FC8B-2586-4F8F-B56D-A966DDA14E7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944" y="5196707"/>
            <a:ext cx="652101" cy="648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4C5966C-4429-496F-8828-8A7D39FC733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086" y="5420003"/>
            <a:ext cx="652101" cy="648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82D9A44-DD88-4139-A2C3-D3EDE53E6A2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257" y="5103484"/>
            <a:ext cx="652101" cy="64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079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2941 -0.51389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22" y="-2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17395 -0.49884 " pathEditMode="relative" rAng="0" ptsTypes="AA">
                                      <p:cBhvr>
                                        <p:cTn id="1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15" y="-2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16</a:t>
            </a:r>
          </a:p>
        </p:txBody>
      </p:sp>
      <p:sp>
        <p:nvSpPr>
          <p:cNvPr id="24" name="Title 23">
            <a:extLst>
              <a:ext uri="{FF2B5EF4-FFF2-40B4-BE49-F238E27FC236}">
                <a16:creationId xmlns:a16="http://schemas.microsoft.com/office/drawing/2014/main" id="{BBBA73DB-83D4-49BF-81FB-C138BCD60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A close up of a mans face  Description automatically generated">
            <a:extLst>
              <a:ext uri="{FF2B5EF4-FFF2-40B4-BE49-F238E27FC236}">
                <a16:creationId xmlns:a16="http://schemas.microsoft.com/office/drawing/2014/main" id="{093F422A-53A4-46E1-8B3F-9307B9AE0F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244" y="1038271"/>
            <a:ext cx="5653758" cy="23883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CF92BC-0E58-4CFA-B656-6D3D2B4B1F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512" y="730494"/>
            <a:ext cx="1594258" cy="1783740"/>
          </a:xfrm>
          <a:prstGeom prst="rect">
            <a:avLst/>
          </a:prstGeom>
        </p:spPr>
      </p:pic>
      <p:pic>
        <p:nvPicPr>
          <p:cNvPr id="6" name="Picture 5" descr="A screenshot of a cell phone  Description automatically generated">
            <a:extLst>
              <a:ext uri="{FF2B5EF4-FFF2-40B4-BE49-F238E27FC236}">
                <a16:creationId xmlns:a16="http://schemas.microsoft.com/office/drawing/2014/main" id="{963FC7AF-0ED6-4573-846B-DCD23AE09FE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46719" y="3982249"/>
            <a:ext cx="3462700" cy="23898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CCAB2FE-5B29-45E5-A6B2-9107FD48F7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682" y="4380527"/>
            <a:ext cx="882000" cy="882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1EE1CF-472D-4241-8BBD-56EFC7E364E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203" y="1172324"/>
            <a:ext cx="882000" cy="882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3FBEB3-75C1-496B-806F-89D7C065A30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312" y="4394330"/>
            <a:ext cx="882000" cy="882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5974FC-2F6D-4194-91A1-9832890444C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603" y="4277099"/>
            <a:ext cx="882000" cy="882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B83804-A679-4353-AE42-B9FD4330CCE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40" y="4335715"/>
            <a:ext cx="882000" cy="882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F0F2611-93A4-47D6-A346-B33B356B12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626" y="4532060"/>
            <a:ext cx="882000" cy="882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C267CD5-829D-4224-B149-2562DDD2B98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403" y="4972162"/>
            <a:ext cx="882000" cy="882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F4D9A71-4E48-4E3D-8307-F3460650C40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603" y="5200231"/>
            <a:ext cx="882000" cy="882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49EE7D6-D9D3-4F23-A7CC-82822D21253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903" y="5270924"/>
            <a:ext cx="882000" cy="882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072194E-EBC3-409D-9D96-02F5B7C792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435" y="4789337"/>
            <a:ext cx="882000" cy="88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43AD69F-247B-4C3B-9A6B-C3B0DA8A3D8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808" y="4545863"/>
            <a:ext cx="882000" cy="882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53F5C02-993C-47D2-9540-DC19073B24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972" y="4265022"/>
            <a:ext cx="882000" cy="882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1017683-E67D-4E82-869C-EF5F1A5769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845" y="5101456"/>
            <a:ext cx="882000" cy="882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232C220-5559-4802-AA60-0255CF7C6B5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987" y="5324752"/>
            <a:ext cx="882000" cy="882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3E22C8D-5592-4720-9E52-F749DB31461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158" y="5008233"/>
            <a:ext cx="882000" cy="882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82ADFFD-5AB1-4BA2-B029-1311D00AD9AD}"/>
              </a:ext>
            </a:extLst>
          </p:cNvPr>
          <p:cNvSpPr/>
          <p:nvPr/>
        </p:nvSpPr>
        <p:spPr>
          <a:xfrm>
            <a:off x="0" y="3426656"/>
            <a:ext cx="45331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000" i="1" dirty="0">
                <a:ea typeface="Open Sans" panose="020B0604020202020204" charset="0"/>
                <a:cs typeface="Open Sans" panose="020B0604020202020204" charset="0"/>
              </a:rPr>
              <a:t>I use more than one coin to pay for it</a:t>
            </a:r>
            <a:r>
              <a:rPr lang="en-GB" i="1" dirty="0">
                <a:ea typeface="Open Sans" panose="020B0604020202020204" charset="0"/>
                <a:cs typeface="Open Sans" panose="020B0604020202020204" charset="0"/>
              </a:rPr>
              <a:t>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DC7CC0A-D896-4CF3-BCB8-C6D9C9F3F3CB}"/>
              </a:ext>
            </a:extLst>
          </p:cNvPr>
          <p:cNvSpPr/>
          <p:nvPr/>
        </p:nvSpPr>
        <p:spPr>
          <a:xfrm>
            <a:off x="17112" y="406032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GB" sz="2000" dirty="0">
                <a:ea typeface="Open Sans" panose="020B0604020202020204" charset="0"/>
                <a:cs typeface="Open Sans" panose="020B0604020202020204" charset="0"/>
              </a:rPr>
              <a:t>How many different coins could we use to pay for the ball?</a:t>
            </a:r>
          </a:p>
          <a:p>
            <a:pPr lvl="0" algn="ctr"/>
            <a:endParaRPr lang="en-GB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55B335-C605-4571-A3B5-3A7CC613989A}"/>
              </a:ext>
            </a:extLst>
          </p:cNvPr>
          <p:cNvSpPr txBox="1"/>
          <p:nvPr/>
        </p:nvSpPr>
        <p:spPr>
          <a:xfrm>
            <a:off x="3976369" y="4467584"/>
            <a:ext cx="735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524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34496 -0.47037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74" y="-2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2800" dirty="0">
                <a:latin typeface="+mj-lt"/>
              </a:rPr>
              <a:t>KS1 multiplication lesson 16</a:t>
            </a:r>
            <a:endParaRPr dirty="0"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C797D5-1D37-4921-AB5F-37B549FE5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5" name="Google Shape;125;p2" descr="Image result for 1p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" descr="The 1p coin may be under threat, but it can still help you get ...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" descr="1983 - 2008 Royal Mint Design of Ostrich Feathers Two pence 2p ...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14F1C8-BA8A-41E5-A84F-F7E6ADC960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769" t="29819" r="39692" b="32689"/>
          <a:stretch/>
        </p:blipFill>
        <p:spPr>
          <a:xfrm>
            <a:off x="2967790" y="790337"/>
            <a:ext cx="2919663" cy="31498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 descr="A close up of a mans face  Description automatically generated">
            <a:extLst>
              <a:ext uri="{FF2B5EF4-FFF2-40B4-BE49-F238E27FC236}">
                <a16:creationId xmlns:a16="http://schemas.microsoft.com/office/drawing/2014/main" id="{53C1B776-EF5F-4FB9-9165-932CC9C0B1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43" y="3209033"/>
            <a:ext cx="4835108" cy="2042553"/>
          </a:xfrm>
          <a:prstGeom prst="rect">
            <a:avLst/>
          </a:prstGeom>
        </p:spPr>
      </p:pic>
      <p:sp>
        <p:nvSpPr>
          <p:cNvPr id="145" name="Google Shape;145;p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16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2CB79DD-55A4-47D1-93C6-DDBA9D361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A close up of a mans face  Description automatically generated">
            <a:extLst>
              <a:ext uri="{FF2B5EF4-FFF2-40B4-BE49-F238E27FC236}">
                <a16:creationId xmlns:a16="http://schemas.microsoft.com/office/drawing/2014/main" id="{093F422A-53A4-46E1-8B3F-9307B9AE0F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025" y="848438"/>
            <a:ext cx="4835108" cy="2042553"/>
          </a:xfrm>
          <a:prstGeom prst="rect">
            <a:avLst/>
          </a:prstGeom>
        </p:spPr>
      </p:pic>
      <p:pic>
        <p:nvPicPr>
          <p:cNvPr id="7" name="Picture 6" descr="A screenshot of a cell phone  Description automatically generated">
            <a:extLst>
              <a:ext uri="{FF2B5EF4-FFF2-40B4-BE49-F238E27FC236}">
                <a16:creationId xmlns:a16="http://schemas.microsoft.com/office/drawing/2014/main" id="{719D57D0-F6BF-42B6-8183-17E9127CC0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0260" y="3984625"/>
            <a:ext cx="3462700" cy="2389829"/>
          </a:xfrm>
          <a:prstGeom prst="rect">
            <a:avLst/>
          </a:prstGeom>
        </p:spPr>
      </p:pic>
      <p:pic>
        <p:nvPicPr>
          <p:cNvPr id="8" name="Picture 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CD51BC8-AF85-479B-86A4-872B471F0B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624" y="4559175"/>
            <a:ext cx="720000" cy="720000"/>
          </a:xfrm>
          <a:prstGeom prst="rect">
            <a:avLst/>
          </a:prstGeom>
        </p:spPr>
      </p:pic>
      <p:pic>
        <p:nvPicPr>
          <p:cNvPr id="9" name="Picture 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2BFE9D5-2C28-42A9-8D49-587A7340AB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829" y="960486"/>
            <a:ext cx="720000" cy="720000"/>
          </a:xfrm>
          <a:prstGeom prst="rect">
            <a:avLst/>
          </a:prstGeom>
        </p:spPr>
      </p:pic>
      <p:pic>
        <p:nvPicPr>
          <p:cNvPr id="10" name="Picture 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39B452CE-4264-4C9B-B4B3-766D2D782E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626" y="1020308"/>
            <a:ext cx="720000" cy="720000"/>
          </a:xfrm>
          <a:prstGeom prst="rect">
            <a:avLst/>
          </a:prstGeom>
        </p:spPr>
      </p:pic>
      <p:pic>
        <p:nvPicPr>
          <p:cNvPr id="11" name="Picture 1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479E1B8B-7F23-4C4C-8927-6BA61D6E9B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20308"/>
            <a:ext cx="720000" cy="720000"/>
          </a:xfrm>
          <a:prstGeom prst="rect">
            <a:avLst/>
          </a:prstGeom>
        </p:spPr>
      </p:pic>
      <p:pic>
        <p:nvPicPr>
          <p:cNvPr id="12" name="Picture 1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1AF8B98-938F-4371-975C-CCDE8BB0D5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797" y="1003634"/>
            <a:ext cx="720000" cy="720000"/>
          </a:xfrm>
          <a:prstGeom prst="rect">
            <a:avLst/>
          </a:prstGeom>
        </p:spPr>
      </p:pic>
      <p:pic>
        <p:nvPicPr>
          <p:cNvPr id="13" name="Picture 1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44DA3573-D33A-472E-9951-2CD2DB3D72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624" y="1012646"/>
            <a:ext cx="720000" cy="720000"/>
          </a:xfrm>
          <a:prstGeom prst="rect">
            <a:avLst/>
          </a:prstGeom>
        </p:spPr>
      </p:pic>
      <p:pic>
        <p:nvPicPr>
          <p:cNvPr id="14" name="Picture 1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4091E6D-59F7-46B7-A44E-79E82E9441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829" y="1992701"/>
            <a:ext cx="720000" cy="720000"/>
          </a:xfrm>
          <a:prstGeom prst="rect">
            <a:avLst/>
          </a:prstGeom>
        </p:spPr>
      </p:pic>
      <p:pic>
        <p:nvPicPr>
          <p:cNvPr id="15" name="Picture 1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B686725-85A8-4BD2-B4C1-B5E3A59938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896" y="1992701"/>
            <a:ext cx="720000" cy="720000"/>
          </a:xfrm>
          <a:prstGeom prst="rect">
            <a:avLst/>
          </a:prstGeom>
        </p:spPr>
      </p:pic>
      <p:pic>
        <p:nvPicPr>
          <p:cNvPr id="16" name="Picture 1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FE19C1A-E659-481F-A3A4-10678620AD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053" y="1992701"/>
            <a:ext cx="720000" cy="720000"/>
          </a:xfrm>
          <a:prstGeom prst="rect">
            <a:avLst/>
          </a:prstGeom>
        </p:spPr>
      </p:pic>
      <p:pic>
        <p:nvPicPr>
          <p:cNvPr id="17" name="Picture 1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16CB5F55-89E7-4C19-B574-B4208783A6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210" y="1950253"/>
            <a:ext cx="720000" cy="720000"/>
          </a:xfrm>
          <a:prstGeom prst="rect">
            <a:avLst/>
          </a:prstGeom>
        </p:spPr>
      </p:pic>
      <p:pic>
        <p:nvPicPr>
          <p:cNvPr id="18" name="Picture 1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C5D3EA75-CEA0-43F0-AF9E-90D734F3F9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310" y="4561226"/>
            <a:ext cx="720000" cy="720000"/>
          </a:xfrm>
          <a:prstGeom prst="rect">
            <a:avLst/>
          </a:prstGeom>
        </p:spPr>
      </p:pic>
      <p:pic>
        <p:nvPicPr>
          <p:cNvPr id="19" name="Picture 1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16B663D-D94A-4262-96DC-8E8213D4EF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310" y="4580288"/>
            <a:ext cx="720000" cy="720000"/>
          </a:xfrm>
          <a:prstGeom prst="rect">
            <a:avLst/>
          </a:prstGeom>
        </p:spPr>
      </p:pic>
      <p:pic>
        <p:nvPicPr>
          <p:cNvPr id="20" name="Picture 1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6D5FE1B-A39A-45F7-AB6D-979C3C0155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222" y="4484289"/>
            <a:ext cx="720000" cy="720000"/>
          </a:xfrm>
          <a:prstGeom prst="rect">
            <a:avLst/>
          </a:prstGeom>
        </p:spPr>
      </p:pic>
      <p:pic>
        <p:nvPicPr>
          <p:cNvPr id="21" name="Picture 2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19FE782A-F291-4A89-A653-75F87A82F3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48" y="4448539"/>
            <a:ext cx="720000" cy="720000"/>
          </a:xfrm>
          <a:prstGeom prst="rect">
            <a:avLst/>
          </a:prstGeom>
        </p:spPr>
      </p:pic>
      <p:pic>
        <p:nvPicPr>
          <p:cNvPr id="22" name="Picture 2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10CB57F-492E-4B88-92BB-0A96FD7C38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840" y="5415302"/>
            <a:ext cx="720000" cy="720000"/>
          </a:xfrm>
          <a:prstGeom prst="rect">
            <a:avLst/>
          </a:prstGeom>
        </p:spPr>
      </p:pic>
      <p:pic>
        <p:nvPicPr>
          <p:cNvPr id="23" name="Picture 2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6904FEA-761A-4A05-9103-A12957D6A9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089" y="5187233"/>
            <a:ext cx="720000" cy="720000"/>
          </a:xfrm>
          <a:prstGeom prst="rect">
            <a:avLst/>
          </a:prstGeom>
        </p:spPr>
      </p:pic>
      <p:pic>
        <p:nvPicPr>
          <p:cNvPr id="24" name="Picture 2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6C3399C-C1EF-4F63-BE8E-073A3D1540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325" y="5294087"/>
            <a:ext cx="720000" cy="720000"/>
          </a:xfrm>
          <a:prstGeom prst="rect">
            <a:avLst/>
          </a:prstGeom>
        </p:spPr>
      </p:pic>
      <p:pic>
        <p:nvPicPr>
          <p:cNvPr id="25" name="Picture 2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F49E95F6-ABCB-4BF0-8079-F439B7572B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622" y="5274162"/>
            <a:ext cx="720000" cy="720000"/>
          </a:xfrm>
          <a:prstGeom prst="rect">
            <a:avLst/>
          </a:prstGeom>
        </p:spPr>
      </p:pic>
      <p:pic>
        <p:nvPicPr>
          <p:cNvPr id="26" name="Picture 2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C91E24C-EDDF-4D87-898B-AEFB6B1C1F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058" y="5116635"/>
            <a:ext cx="720000" cy="720000"/>
          </a:xfrm>
          <a:prstGeom prst="rect">
            <a:avLst/>
          </a:prstGeom>
        </p:spPr>
      </p:pic>
      <p:pic>
        <p:nvPicPr>
          <p:cNvPr id="27" name="Picture 2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C441312B-E7E4-4388-B213-AB1A4030C6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082" y="4484289"/>
            <a:ext cx="720000" cy="720000"/>
          </a:xfrm>
          <a:prstGeom prst="rect">
            <a:avLst/>
          </a:prstGeom>
        </p:spPr>
      </p:pic>
      <p:pic>
        <p:nvPicPr>
          <p:cNvPr id="28" name="Picture 2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9CA6854-120D-481D-800B-3558C40BF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456" y="4379348"/>
            <a:ext cx="720000" cy="720000"/>
          </a:xfrm>
          <a:prstGeom prst="rect">
            <a:avLst/>
          </a:prstGeom>
        </p:spPr>
      </p:pic>
      <p:pic>
        <p:nvPicPr>
          <p:cNvPr id="29" name="Picture 2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564B061A-2CB4-4938-9C96-1A0A097EE8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284" y="4476857"/>
            <a:ext cx="720000" cy="720000"/>
          </a:xfrm>
          <a:prstGeom prst="rect">
            <a:avLst/>
          </a:prstGeom>
        </p:spPr>
      </p:pic>
      <p:pic>
        <p:nvPicPr>
          <p:cNvPr id="30" name="Picture 2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36717F6D-D5C7-4DAD-81E1-E12DAB32C8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479" y="4634309"/>
            <a:ext cx="720000" cy="720000"/>
          </a:xfrm>
          <a:prstGeom prst="rect">
            <a:avLst/>
          </a:prstGeom>
        </p:spPr>
      </p:pic>
      <p:pic>
        <p:nvPicPr>
          <p:cNvPr id="31" name="Picture 3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D1BB612-0321-4390-9615-AE64E57BFA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256" y="5074411"/>
            <a:ext cx="720000" cy="720000"/>
          </a:xfrm>
          <a:prstGeom prst="rect">
            <a:avLst/>
          </a:prstGeom>
        </p:spPr>
      </p:pic>
      <p:pic>
        <p:nvPicPr>
          <p:cNvPr id="32" name="Picture 3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F6DB179-8CCE-4B70-91F9-936C9AEC44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456" y="5302480"/>
            <a:ext cx="720000" cy="720000"/>
          </a:xfrm>
          <a:prstGeom prst="rect">
            <a:avLst/>
          </a:prstGeom>
        </p:spPr>
      </p:pic>
      <p:pic>
        <p:nvPicPr>
          <p:cNvPr id="33" name="Picture 3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3A265767-DDA6-4FD9-BBBC-07112C428F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756" y="5373173"/>
            <a:ext cx="720000" cy="720000"/>
          </a:xfrm>
          <a:prstGeom prst="rect">
            <a:avLst/>
          </a:prstGeom>
        </p:spPr>
      </p:pic>
      <p:pic>
        <p:nvPicPr>
          <p:cNvPr id="34" name="Picture 3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EDA020F-CDAA-412E-82F0-830DB1904F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288" y="4891586"/>
            <a:ext cx="720000" cy="720000"/>
          </a:xfrm>
          <a:prstGeom prst="rect">
            <a:avLst/>
          </a:prstGeom>
        </p:spPr>
      </p:pic>
      <p:pic>
        <p:nvPicPr>
          <p:cNvPr id="35" name="Picture 3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385A0A27-C0C9-4A5C-889E-68C3BB02A8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661" y="4648112"/>
            <a:ext cx="720000" cy="720000"/>
          </a:xfrm>
          <a:prstGeom prst="rect">
            <a:avLst/>
          </a:prstGeom>
        </p:spPr>
      </p:pic>
      <p:pic>
        <p:nvPicPr>
          <p:cNvPr id="36" name="Picture 3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56A97AC-9B50-4A51-991B-3435B90682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825" y="4367271"/>
            <a:ext cx="720000" cy="720000"/>
          </a:xfrm>
          <a:prstGeom prst="rect">
            <a:avLst/>
          </a:prstGeom>
        </p:spPr>
      </p:pic>
      <p:pic>
        <p:nvPicPr>
          <p:cNvPr id="37" name="Picture 3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BF8228E-4314-4A24-AA64-3E59266EDC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698" y="5203705"/>
            <a:ext cx="720000" cy="720000"/>
          </a:xfrm>
          <a:prstGeom prst="rect">
            <a:avLst/>
          </a:prstGeom>
        </p:spPr>
      </p:pic>
      <p:pic>
        <p:nvPicPr>
          <p:cNvPr id="38" name="Picture 3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C58FD44-D882-4100-BD87-33B8E89B70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840" y="5427001"/>
            <a:ext cx="720000" cy="720000"/>
          </a:xfrm>
          <a:prstGeom prst="rect">
            <a:avLst/>
          </a:prstGeom>
        </p:spPr>
      </p:pic>
      <p:pic>
        <p:nvPicPr>
          <p:cNvPr id="39" name="Picture 3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FA3FFDFB-4E70-42F1-A1ED-46037A6BA8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011" y="5110482"/>
            <a:ext cx="720000" cy="720000"/>
          </a:xfrm>
          <a:prstGeom prst="rect">
            <a:avLst/>
          </a:prstGeom>
        </p:spPr>
      </p:pic>
      <p:pic>
        <p:nvPicPr>
          <p:cNvPr id="40" name="Picture 3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968BFD75-FDE4-43E2-99A7-1982076C58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840" y="1950253"/>
            <a:ext cx="720000" cy="720000"/>
          </a:xfrm>
          <a:prstGeom prst="rect">
            <a:avLst/>
          </a:prstGeom>
        </p:spPr>
      </p:pic>
      <p:pic>
        <p:nvPicPr>
          <p:cNvPr id="41" name="Picture 4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E11A144-947E-4E19-86A6-BCE63A22DB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890" y="4294483"/>
            <a:ext cx="720000" cy="720000"/>
          </a:xfrm>
          <a:prstGeom prst="rect">
            <a:avLst/>
          </a:prstGeom>
        </p:spPr>
      </p:pic>
      <p:pic>
        <p:nvPicPr>
          <p:cNvPr id="42" name="Picture 4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E508A07-5634-4787-95E2-86CB286092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049" y="4714411"/>
            <a:ext cx="720000" cy="720000"/>
          </a:xfrm>
          <a:prstGeom prst="rect">
            <a:avLst/>
          </a:prstGeom>
        </p:spPr>
      </p:pic>
      <p:pic>
        <p:nvPicPr>
          <p:cNvPr id="43" name="Picture 4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C6E660B-E3B7-47B9-902D-D7B37BFF60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59" y="5449369"/>
            <a:ext cx="720000" cy="720000"/>
          </a:xfrm>
          <a:prstGeom prst="rect">
            <a:avLst/>
          </a:prstGeom>
        </p:spPr>
      </p:pic>
      <p:pic>
        <p:nvPicPr>
          <p:cNvPr id="44" name="Picture 4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5DE778A7-92AD-4C97-9F90-ED83086911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924" y="5576082"/>
            <a:ext cx="720000" cy="720000"/>
          </a:xfrm>
          <a:prstGeom prst="rect">
            <a:avLst/>
          </a:prstGeom>
        </p:spPr>
      </p:pic>
      <p:pic>
        <p:nvPicPr>
          <p:cNvPr id="45" name="Picture 4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633F488-AA62-491A-B7F6-8D6FAC5634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729" y="4269429"/>
            <a:ext cx="720000" cy="720000"/>
          </a:xfrm>
          <a:prstGeom prst="rect">
            <a:avLst/>
          </a:prstGeom>
        </p:spPr>
      </p:pic>
      <p:pic>
        <p:nvPicPr>
          <p:cNvPr id="46" name="Picture 4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5D8D0C5-F565-4104-B2CA-9DC3B747EA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535" y="5442280"/>
            <a:ext cx="720000" cy="720000"/>
          </a:xfrm>
          <a:prstGeom prst="rect">
            <a:avLst/>
          </a:prstGeom>
        </p:spPr>
      </p:pic>
      <p:pic>
        <p:nvPicPr>
          <p:cNvPr id="47" name="Picture 4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1CCA3622-87C6-49A4-B80D-A82BEF01E0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958" y="5459799"/>
            <a:ext cx="720000" cy="720000"/>
          </a:xfrm>
          <a:prstGeom prst="rect">
            <a:avLst/>
          </a:prstGeom>
        </p:spPr>
      </p:pic>
      <p:pic>
        <p:nvPicPr>
          <p:cNvPr id="48" name="Picture 4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4E8ABDB-1028-46EF-9568-1CED21C01D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904" y="4128082"/>
            <a:ext cx="720000" cy="720000"/>
          </a:xfrm>
          <a:prstGeom prst="rect">
            <a:avLst/>
          </a:prstGeom>
        </p:spPr>
      </p:pic>
      <p:pic>
        <p:nvPicPr>
          <p:cNvPr id="49" name="Picture 4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088D623-67C1-4F95-BAA7-BB9A9785A4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931" y="4550270"/>
            <a:ext cx="720000" cy="720000"/>
          </a:xfrm>
          <a:prstGeom prst="rect">
            <a:avLst/>
          </a:prstGeom>
        </p:spPr>
      </p:pic>
      <p:pic>
        <p:nvPicPr>
          <p:cNvPr id="50" name="Picture 4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4DB1CC76-503D-4173-A467-870F1465AC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337" y="4745863"/>
            <a:ext cx="720000" cy="720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4DC06BD-FC58-4AC0-98BB-ABF6DC8FD59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280" r="9402"/>
          <a:stretch/>
        </p:blipFill>
        <p:spPr>
          <a:xfrm>
            <a:off x="7397126" y="885988"/>
            <a:ext cx="1626521" cy="21285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680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37604 -0.5162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19" y="-2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4 L -0.27205 -0.51852 " pathEditMode="relative" rAng="0" ptsTypes="AA">
                                      <p:cBhvr>
                                        <p:cTn id="15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28" y="-2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16701 -0.51944 " pathEditMode="relative" rAng="0" ptsTypes="AA">
                                      <p:cBhvr>
                                        <p:cTn id="2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68" y="-2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07448 -0.50718 " pathEditMode="relative" rAng="0" ptsTypes="AA">
                                      <p:cBhvr>
                                        <p:cTn id="3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-2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0.03247 -0.50023 " pathEditMode="relative" rAng="0" ptsTypes="AA">
                                      <p:cBhvr>
                                        <p:cTn id="42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" y="-2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81481E-6 L -0.41302 -0.4882 " pathEditMode="relative" rAng="0" ptsTypes="AA">
                                      <p:cBhvr>
                                        <p:cTn id="51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60" y="-2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5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33593 -0.46366 " pathEditMode="relative" rAng="0" ptsTypes="AA">
                                      <p:cBhvr>
                                        <p:cTn id="60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23" y="-2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24393 -0.47917 " pathEditMode="relative" rAng="0" ptsTypes="AA">
                                      <p:cBhvr>
                                        <p:cTn id="69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22" y="-2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50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12153 -0.4831 " pathEditMode="relative" rAng="0" ptsTypes="AA">
                                      <p:cBhvr>
                                        <p:cTn id="7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4" y="-2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"/>
                            </p:stCondLst>
                            <p:childTnLst>
                              <p:par>
                                <p:cTn id="8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03264 -0.45139 " pathEditMode="relative" rAng="0" ptsTypes="AA">
                                      <p:cBhvr>
                                        <p:cTn id="87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-2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"/>
                            </p:stCondLst>
                            <p:childTnLst>
                              <p:par>
                                <p:cTn id="8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6 L -0.55 -0.13935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00" y="-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4.81481E-6 L -0.44427 -0.19421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22" y="-9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L -0.35139 -0.29815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69" y="-1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31 -0.08889 L -0.30712 -0.32685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49" y="-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9 -0.03264 L -0.37274 -0.13403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41" y="-5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0.07037 L -0.64132 -0.15023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1111E-6 L -0.41267 -0.16111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42" y="-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-0.46024 0.0331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21" y="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46493 -0.02847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47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-0.39375 -0.05879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-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16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8A6D35-A4A5-4305-A8F2-FB5493111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A52B7A-B872-42F4-8AB3-22648D8ACD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655" y="4395343"/>
            <a:ext cx="936000" cy="936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4B60B0-4474-4E46-B188-F3DF7B0C19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899" y="2342096"/>
            <a:ext cx="936000" cy="936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457F6A-25C0-4E2F-876A-15F4F4F48C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536" y="3334220"/>
            <a:ext cx="936000" cy="93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EBA42D9-9CB5-4ED6-BE6D-E9B83F9091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457" y="5538444"/>
            <a:ext cx="936000" cy="93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29A43E-21B8-451A-8791-F701AC6E10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1" y="3875684"/>
            <a:ext cx="936000" cy="93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CF2F02D-53AD-4622-8B9D-44FB318FCC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853" y="4436332"/>
            <a:ext cx="936000" cy="93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C231097-A99E-4A68-9D98-063FFED676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380" y="2961000"/>
            <a:ext cx="936000" cy="936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70FA24-9EAA-4900-BB9D-A1ECA2B83B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853" y="5816805"/>
            <a:ext cx="936000" cy="936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E9F83A6-2280-47FC-B11E-D7B0AD64CA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224" y="3129695"/>
            <a:ext cx="936000" cy="936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873EF94-0A31-4032-B367-D24A83A145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853" y="3968332"/>
            <a:ext cx="936000" cy="936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6EF80D8-575C-4D1D-BDB8-D4537289C2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457" y="2057903"/>
            <a:ext cx="936000" cy="936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4B735B2-9FFF-4257-81E2-1E02215995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79" y="4863343"/>
            <a:ext cx="936000" cy="936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BBB8A59-5F0A-4C79-9AF3-7EBC424458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16" y="2562915"/>
            <a:ext cx="936000" cy="936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E2B22E0-10E7-48A5-A908-6E89B2DDC3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655" y="1757135"/>
            <a:ext cx="936000" cy="936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6686777-AA93-4BE6-8065-57DFE98B9D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752" y="851635"/>
            <a:ext cx="936000" cy="936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C022B653-26AC-4869-B007-8F1133EC3296}"/>
              </a:ext>
            </a:extLst>
          </p:cNvPr>
          <p:cNvSpPr/>
          <p:nvPr/>
        </p:nvSpPr>
        <p:spPr>
          <a:xfrm>
            <a:off x="4956606" y="952568"/>
            <a:ext cx="4687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i="1" dirty="0"/>
              <a:t>The bear costs 20 p.</a:t>
            </a:r>
          </a:p>
          <a:p>
            <a:r>
              <a:rPr lang="en-GB" sz="2000" b="1" i="1" dirty="0"/>
              <a:t>Each coin has a value of  2 p.</a:t>
            </a:r>
          </a:p>
          <a:p>
            <a:r>
              <a:rPr lang="en-GB" sz="2000" b="1" i="1" dirty="0"/>
              <a:t>So I need ____ coins</a:t>
            </a:r>
            <a:r>
              <a:rPr lang="en-GB" sz="3200" b="1" i="1" dirty="0"/>
              <a:t>.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251FBE9-7D9E-41E4-8888-C03B5A720E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278" y="635349"/>
            <a:ext cx="1696068" cy="182707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9|2.6|1.6|1.8|1.6|1.6|1.7|1.7|1.7|1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4|2.7|2.3|2.4|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|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|6.6|30.8|6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2.1|1.6|1.6|1.6|1.8|1.7|1.7|1.7|1.8|4.6|2.1|2.2|2|2.4|2.8|2|2.1|2.1|2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9|2.2|2.1|2.1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9157B37-811C-4D1C-ABB8-E281DE5E17C6}"/>
</file>

<file path=customXml/itemProps2.xml><?xml version="1.0" encoding="utf-8"?>
<ds:datastoreItem xmlns:ds="http://schemas.openxmlformats.org/officeDocument/2006/customXml" ds:itemID="{6E9B68B1-E299-4181-A93F-BBCE4CD80FD8}"/>
</file>

<file path=customXml/itemProps3.xml><?xml version="1.0" encoding="utf-8"?>
<ds:datastoreItem xmlns:ds="http://schemas.openxmlformats.org/officeDocument/2006/customXml" ds:itemID="{01B40E9C-1B13-41A0-BBD1-49F3B7A2E8A3}"/>
</file>

<file path=docProps/app.xml><?xml version="1.0" encoding="utf-8"?>
<Properties xmlns="http://schemas.openxmlformats.org/officeDocument/2006/extended-properties" xmlns:vt="http://schemas.openxmlformats.org/officeDocument/2006/docPropsVTypes">
  <TotalTime>1162</TotalTime>
  <Words>220</Words>
  <Application>Microsoft Office PowerPoint</Application>
  <PresentationFormat>On-screen Show (4:3)</PresentationFormat>
  <Paragraphs>52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 Light</vt:lpstr>
      <vt:lpstr>Open Sans</vt:lpstr>
      <vt:lpstr>Myriad Pro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Debbie Morgan</dc:creator>
  <cp:lastModifiedBy>Andrew Young</cp:lastModifiedBy>
  <cp:revision>74</cp:revision>
  <dcterms:created xsi:type="dcterms:W3CDTF">2020-04-15T07:07:39Z</dcterms:created>
  <dcterms:modified xsi:type="dcterms:W3CDTF">2020-08-25T11:02:41Z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