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4"/>
  </p:sldMasterIdLst>
  <p:notesMasterIdLst>
    <p:notesMasterId r:id="rId19"/>
  </p:notesMasterIdLst>
  <p:sldIdLst>
    <p:sldId id="256" r:id="rId5"/>
    <p:sldId id="280" r:id="rId6"/>
    <p:sldId id="268" r:id="rId7"/>
    <p:sldId id="269" r:id="rId8"/>
    <p:sldId id="271" r:id="rId9"/>
    <p:sldId id="272" r:id="rId10"/>
    <p:sldId id="273" r:id="rId11"/>
    <p:sldId id="274" r:id="rId12"/>
    <p:sldId id="275" r:id="rId13"/>
    <p:sldId id="278" r:id="rId14"/>
    <p:sldId id="276" r:id="rId15"/>
    <p:sldId id="279" r:id="rId16"/>
    <p:sldId id="277" r:id="rId17"/>
    <p:sldId id="28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D48B7C-8E5C-47F2-A173-2FFBF57BC26B}" v="20" dt="2020-08-25T14:10:22.6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3302" autoAdjust="0"/>
  </p:normalViewPr>
  <p:slideViewPr>
    <p:cSldViewPr snapToGrid="0">
      <p:cViewPr varScale="1">
        <p:scale>
          <a:sx n="60" d="100"/>
          <a:sy n="60" d="100"/>
        </p:scale>
        <p:origin x="171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646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b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569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975C08C5-F219-4E7A-B853-85FD047096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GB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66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18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b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b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652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84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48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1707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23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b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019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F6630371-78EB-4542-B0CE-19F1D04BB7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7191373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064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7905861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2112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7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2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072743" cy="312105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KS1 Multiplication 2</a:t>
            </a:r>
          </a:p>
          <a:p>
            <a:pPr marL="0" indent="0">
              <a:buNone/>
            </a:pPr>
            <a:r>
              <a:rPr lang="en-GB" dirty="0"/>
              <a:t>Lesson 7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76AB1A-E3D5-4B62-A1FF-BBE036F98A8F}"/>
              </a:ext>
            </a:extLst>
          </p:cNvPr>
          <p:cNvSpPr txBox="1"/>
          <p:nvPr/>
        </p:nvSpPr>
        <p:spPr>
          <a:xfrm>
            <a:off x="1585730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8738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63A5CB-B2BF-4FB5-B2EA-55D919597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076" y="1955097"/>
            <a:ext cx="40142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cs typeface="Arial" panose="020B0604020202020204" pitchFamily="34" charset="0"/>
              </a:rPr>
              <a:t>There are __ groups of __.</a:t>
            </a:r>
            <a:endParaRPr lang="en-GB" altLang="en-US" sz="2400" b="1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7003CD-5B7E-4290-A7E9-4E5FA65E8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5215" y="2874912"/>
            <a:ext cx="8819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2 + 5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C55F49-03C8-46FC-A48E-38123ACB23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5215" y="3714700"/>
            <a:ext cx="8819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5 + 2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77BDBF-86B0-4E23-8B1D-022FBFA7E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5215" y="4554487"/>
            <a:ext cx="8819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5 + 5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122373-68E3-4BD4-8267-3B811894C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964" y="5394275"/>
            <a:ext cx="24304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2 + 2 + 2 + 2 + 2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EBFFC6F-22F8-4E23-AB42-7EBBB38AC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564" y="5283794"/>
            <a:ext cx="2716224" cy="682625"/>
          </a:xfrm>
          <a:prstGeom prst="ellipse">
            <a:avLst/>
          </a:prstGeom>
          <a:noFill/>
          <a:ln w="28575" algn="ctr">
            <a:solidFill>
              <a:srgbClr val="00628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9" name="TextBox 8"/>
          <p:cNvSpPr txBox="1"/>
          <p:nvPr/>
        </p:nvSpPr>
        <p:spPr bwMode="auto">
          <a:xfrm>
            <a:off x="280986" y="1061716"/>
            <a:ext cx="85820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sentence to match the expression that’s circled.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2091" y="1930999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Myriad Pro" panose="020B0503030403020204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80906" y="1930999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Myriad Pro" panose="020B0503030403020204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606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C1B57C-94A2-42B2-9B9B-36B98B617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9445" y="1070690"/>
            <a:ext cx="24304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2 + 2 + 2 + 2 + 2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3F8972F-7F19-4F27-A615-CD0D1556A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248151"/>
              </p:ext>
            </p:extLst>
          </p:nvPr>
        </p:nvGraphicFramePr>
        <p:xfrm>
          <a:off x="1394410" y="1893826"/>
          <a:ext cx="4701930" cy="757632"/>
        </p:xfrm>
        <a:graphic>
          <a:graphicData uri="http://schemas.openxmlformats.org/drawingml/2006/table">
            <a:tbl>
              <a:tblPr firstRow="1" firstCol="1" bandRow="1"/>
              <a:tblGrid>
                <a:gridCol w="940249">
                  <a:extLst>
                    <a:ext uri="{9D8B030D-6E8A-4147-A177-3AD203B41FA5}">
                      <a16:colId xmlns:a16="http://schemas.microsoft.com/office/drawing/2014/main" val="3723886479"/>
                    </a:ext>
                  </a:extLst>
                </a:gridCol>
                <a:gridCol w="940249">
                  <a:extLst>
                    <a:ext uri="{9D8B030D-6E8A-4147-A177-3AD203B41FA5}">
                      <a16:colId xmlns:a16="http://schemas.microsoft.com/office/drawing/2014/main" val="222757535"/>
                    </a:ext>
                  </a:extLst>
                </a:gridCol>
                <a:gridCol w="940249">
                  <a:extLst>
                    <a:ext uri="{9D8B030D-6E8A-4147-A177-3AD203B41FA5}">
                      <a16:colId xmlns:a16="http://schemas.microsoft.com/office/drawing/2014/main" val="4151927242"/>
                    </a:ext>
                  </a:extLst>
                </a:gridCol>
                <a:gridCol w="940249">
                  <a:extLst>
                    <a:ext uri="{9D8B030D-6E8A-4147-A177-3AD203B41FA5}">
                      <a16:colId xmlns:a16="http://schemas.microsoft.com/office/drawing/2014/main" val="1031383301"/>
                    </a:ext>
                  </a:extLst>
                </a:gridCol>
                <a:gridCol w="940934">
                  <a:extLst>
                    <a:ext uri="{9D8B030D-6E8A-4147-A177-3AD203B41FA5}">
                      <a16:colId xmlns:a16="http://schemas.microsoft.com/office/drawing/2014/main" val="627052019"/>
                    </a:ext>
                  </a:extLst>
                </a:gridCol>
              </a:tblGrid>
              <a:tr h="7576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556486"/>
                  </a:ext>
                </a:extLst>
              </a:tr>
            </a:tbl>
          </a:graphicData>
        </a:graphic>
      </p:graphicFrame>
      <p:pic>
        <p:nvPicPr>
          <p:cNvPr id="13" name="Picture 12" descr="A drawing of a cartoon character  Description automatically generated">
            <a:extLst>
              <a:ext uri="{FF2B5EF4-FFF2-40B4-BE49-F238E27FC236}">
                <a16:creationId xmlns:a16="http://schemas.microsoft.com/office/drawing/2014/main" id="{096963CC-7CE2-49B9-8051-5746AE94B0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410" y="2816941"/>
            <a:ext cx="913032" cy="1879346"/>
          </a:xfrm>
          <a:prstGeom prst="rect">
            <a:avLst/>
          </a:prstGeom>
        </p:spPr>
      </p:pic>
      <p:pic>
        <p:nvPicPr>
          <p:cNvPr id="14" name="Picture 13" descr="A drawing of a cartoon character  Description automatically generated">
            <a:extLst>
              <a:ext uri="{FF2B5EF4-FFF2-40B4-BE49-F238E27FC236}">
                <a16:creationId xmlns:a16="http://schemas.microsoft.com/office/drawing/2014/main" id="{7EE5B400-8528-4D67-A15A-0AA3BC2A87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954" y="2816941"/>
            <a:ext cx="913032" cy="1879346"/>
          </a:xfrm>
          <a:prstGeom prst="rect">
            <a:avLst/>
          </a:prstGeom>
        </p:spPr>
      </p:pic>
      <p:pic>
        <p:nvPicPr>
          <p:cNvPr id="15" name="Picture 14" descr="A drawing of a cartoon character  Description automatically generated">
            <a:extLst>
              <a:ext uri="{FF2B5EF4-FFF2-40B4-BE49-F238E27FC236}">
                <a16:creationId xmlns:a16="http://schemas.microsoft.com/office/drawing/2014/main" id="{0F342D19-1C56-4CF1-A5BD-57CBAC50D8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859" y="2816941"/>
            <a:ext cx="913032" cy="1879346"/>
          </a:xfrm>
          <a:prstGeom prst="rect">
            <a:avLst/>
          </a:prstGeom>
        </p:spPr>
      </p:pic>
      <p:pic>
        <p:nvPicPr>
          <p:cNvPr id="16" name="Picture 15" descr="A drawing of a cartoon character  Description automatically generated">
            <a:extLst>
              <a:ext uri="{FF2B5EF4-FFF2-40B4-BE49-F238E27FC236}">
                <a16:creationId xmlns:a16="http://schemas.microsoft.com/office/drawing/2014/main" id="{327F890B-F69C-4AF7-9E0E-E43CC406BF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764" y="2796181"/>
            <a:ext cx="913032" cy="1879346"/>
          </a:xfrm>
          <a:prstGeom prst="rect">
            <a:avLst/>
          </a:prstGeom>
        </p:spPr>
      </p:pic>
      <p:pic>
        <p:nvPicPr>
          <p:cNvPr id="17" name="Picture 16" descr="A drawing of a cartoon character  Description automatically generated">
            <a:extLst>
              <a:ext uri="{FF2B5EF4-FFF2-40B4-BE49-F238E27FC236}">
                <a16:creationId xmlns:a16="http://schemas.microsoft.com/office/drawing/2014/main" id="{42512E21-03BC-4CAE-9FCE-467EDC60F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669" y="2816941"/>
            <a:ext cx="913032" cy="187934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F21E713-D008-46AC-A7C0-8BA08C418B4C}"/>
              </a:ext>
            </a:extLst>
          </p:cNvPr>
          <p:cNvSpPr/>
          <p:nvPr/>
        </p:nvSpPr>
        <p:spPr>
          <a:xfrm>
            <a:off x="107504" y="645333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</a:t>
            </a:r>
            <a:r>
              <a:rPr lang="en-GB" sz="1600" i="1" dirty="0" err="1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Alphablocks</a:t>
            </a: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Ltd. All Rights  Reserved</a:t>
            </a:r>
            <a:endParaRPr lang="en-GB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687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915194" y="1007907"/>
            <a:ext cx="33136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 lvl="0"/>
            <a:endParaRPr lang="en-US" sz="1600" b="1" dirty="0">
              <a:latin typeface="Myriad Pro" panose="020B050303040302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63A5CB-B2BF-4FB5-B2EA-55D919597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487" y="3478694"/>
            <a:ext cx="36711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cs typeface="Arial" panose="020B0604020202020204" pitchFamily="34" charset="0"/>
              </a:rPr>
              <a:t>There are 4 groups of 6.</a:t>
            </a:r>
            <a:endParaRPr lang="en-GB" altLang="en-US" sz="2400" b="1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63A5CB-B2BF-4FB5-B2EA-55D919597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16" y="1869681"/>
            <a:ext cx="87265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cs typeface="Arial" panose="020B0604020202020204" pitchFamily="34" charset="0"/>
              </a:rPr>
              <a:t>Draw a picture, a bar model and write a repeated addition expression to represent each sentence. </a:t>
            </a:r>
            <a:endParaRPr lang="en-GB" altLang="en-US" sz="2400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3A5CB-B2BF-4FB5-B2EA-55D919597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487" y="4980518"/>
            <a:ext cx="36711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cs typeface="Arial" panose="020B0604020202020204" pitchFamily="34" charset="0"/>
              </a:rPr>
              <a:t>There are 6 groups of 4.</a:t>
            </a:r>
            <a:endParaRPr lang="en-GB" altLang="en-US" sz="2400" b="1" dirty="0">
              <a:ea typeface="Myriad Pro Semi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29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0C5A9E-EFDE-4BE6-8F4C-D4D2164D55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1109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412AAD-4BE7-4D35-A3EF-62B50757AB5C}"/>
              </a:ext>
            </a:extLst>
          </p:cNvPr>
          <p:cNvSpPr txBox="1"/>
          <p:nvPr/>
        </p:nvSpPr>
        <p:spPr>
          <a:xfrm>
            <a:off x="1585730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9051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13D6D1-D915-4549-8885-9B154B37066F}"/>
              </a:ext>
            </a:extLst>
          </p:cNvPr>
          <p:cNvSpPr txBox="1"/>
          <p:nvPr/>
        </p:nvSpPr>
        <p:spPr>
          <a:xfrm>
            <a:off x="1585730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2470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1562917" y="1612106"/>
            <a:ext cx="6018167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10 + 10 + 10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n-US" dirty="0">
              <a:latin typeface="Myriad Pro" panose="020B050303040302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4" y="854054"/>
            <a:ext cx="895268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Use coins to represent this expression.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86BB13-33FD-40E2-A224-FDA62C091C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459" y="2985711"/>
            <a:ext cx="882000" cy="882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09550" y="4455956"/>
            <a:ext cx="8724900" cy="1962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___ groups of ___. </a:t>
            </a:r>
          </a:p>
          <a:p>
            <a:pPr lvl="0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___ and ___ and ___. </a:t>
            </a:r>
          </a:p>
          <a:p>
            <a:pPr lvl="0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We can write this as ___ + ___ + ___. 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50000"/>
              </a:lnSpc>
            </a:pPr>
            <a:endParaRPr lang="en-US" sz="900" dirty="0">
              <a:latin typeface="Myriad Pro" panose="020B050303040302020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86BB13-33FD-40E2-A224-FDA62C091C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125" y="2985711"/>
            <a:ext cx="882000" cy="882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86BB13-33FD-40E2-A224-FDA62C091C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791" y="2979109"/>
            <a:ext cx="882000" cy="88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48105" y="4560871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91459" y="4573263"/>
            <a:ext cx="56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66081" y="5127451"/>
            <a:ext cx="56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66746" y="5127451"/>
            <a:ext cx="56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79412" y="5110810"/>
            <a:ext cx="56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24034" y="5672450"/>
            <a:ext cx="56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75171" y="5667869"/>
            <a:ext cx="56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01406" y="5667869"/>
            <a:ext cx="56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752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0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447676" y="1693661"/>
            <a:ext cx="824864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3 + 3 + 3 + 3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en-US" dirty="0">
              <a:latin typeface="Myriad Pro" panose="020B050303040302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8597" y="3273238"/>
            <a:ext cx="8724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___ groups of ___.</a:t>
            </a:r>
          </a:p>
          <a:p>
            <a:pPr lvl="0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__ and __ and __and __.</a:t>
            </a:r>
          </a:p>
          <a:p>
            <a:pPr lvl="0"/>
            <a:endParaRPr lang="en-US" sz="2400" dirty="0">
              <a:latin typeface="Myriad Pro" panose="020B050303040302020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4" y="854054"/>
            <a:ext cx="895268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 have some groups of apples.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4B0EC4-E599-447D-986E-7D2FE3D287C5}"/>
              </a:ext>
            </a:extLst>
          </p:cNvPr>
          <p:cNvSpPr txBox="1"/>
          <p:nvPr/>
        </p:nvSpPr>
        <p:spPr>
          <a:xfrm>
            <a:off x="1814248" y="3224987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GB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740CD6-613B-4D82-8007-BCC182E2AC81}"/>
              </a:ext>
            </a:extLst>
          </p:cNvPr>
          <p:cNvSpPr txBox="1"/>
          <p:nvPr/>
        </p:nvSpPr>
        <p:spPr>
          <a:xfrm>
            <a:off x="3751071" y="3224986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425DFE-35C3-4336-A94C-3FF99DE0B827}"/>
              </a:ext>
            </a:extLst>
          </p:cNvPr>
          <p:cNvSpPr txBox="1"/>
          <p:nvPr/>
        </p:nvSpPr>
        <p:spPr>
          <a:xfrm>
            <a:off x="1681719" y="4002898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466CC2-A555-4252-B595-5ECE38B4D28D}"/>
              </a:ext>
            </a:extLst>
          </p:cNvPr>
          <p:cNvSpPr txBox="1"/>
          <p:nvPr/>
        </p:nvSpPr>
        <p:spPr>
          <a:xfrm>
            <a:off x="2747559" y="3995377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75734D-DFB2-4DB9-A196-811341C13936}"/>
              </a:ext>
            </a:extLst>
          </p:cNvPr>
          <p:cNvSpPr txBox="1"/>
          <p:nvPr/>
        </p:nvSpPr>
        <p:spPr>
          <a:xfrm>
            <a:off x="3765723" y="4002898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AE3C27-DFF8-492B-941E-A1F35227C674}"/>
              </a:ext>
            </a:extLst>
          </p:cNvPr>
          <p:cNvSpPr txBox="1"/>
          <p:nvPr/>
        </p:nvSpPr>
        <p:spPr>
          <a:xfrm>
            <a:off x="4657881" y="3995377"/>
            <a:ext cx="251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416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9AC9EA-B7D1-42DC-B230-79E1E15A044C}"/>
              </a:ext>
            </a:extLst>
          </p:cNvPr>
          <p:cNvSpPr txBox="1"/>
          <p:nvPr/>
        </p:nvSpPr>
        <p:spPr>
          <a:xfrm>
            <a:off x="1585730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8265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AC8C1CFA-4E3B-4165-A0B9-BA358866A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212" y="1679983"/>
            <a:ext cx="5322888" cy="2252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09550" y="4454338"/>
            <a:ext cx="8724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___ groups of ___.</a:t>
            </a:r>
          </a:p>
          <a:p>
            <a:pPr lvl="0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__ and __ and __ and __ and __ and __.</a:t>
            </a:r>
          </a:p>
          <a:p>
            <a:pPr lvl="0"/>
            <a:endParaRPr lang="en-US" sz="2400" dirty="0">
              <a:latin typeface="Myriad Pro" panose="020B050303040302020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4" y="854054"/>
            <a:ext cx="895268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Can you describe what you can see in this picture?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24268" y="4422482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Myriad Pro" panose="020B0503030403020204"/>
              </a:rPr>
              <a:t>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24949" y="4422482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Myriad Pro" panose="020B0503030403020204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11339" y="5172863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Myriad Pro" panose="020B0503030403020204"/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86419" y="5172863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Myriad Pro" panose="020B0503030403020204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24949" y="5172863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Myriad Pro" panose="020B0503030403020204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60596" y="5184586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Myriad Pro" panose="020B0503030403020204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96243" y="5184586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Myriad Pro" panose="020B0503030403020204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79490" y="5161138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Myriad Pro" panose="020B0503030403020204"/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763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209395-6C5D-48D2-A3B2-109403943F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5249" y="4400098"/>
            <a:ext cx="16033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dirty="0">
                <a:ea typeface="Myriad Pro Semibold"/>
                <a:cs typeface="Arial" panose="020B0604020202020204" pitchFamily="34" charset="0"/>
              </a:rPr>
              <a:t>6 + 6 + 6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845AD3-6582-4C29-9680-AB4B96FFD1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45" y="5648888"/>
            <a:ext cx="35301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dirty="0">
                <a:cs typeface="Arial" panose="020B0604020202020204" pitchFamily="34" charset="0"/>
              </a:rPr>
              <a:t>3 + 3 + 3 + 3 + 3 + 3 </a:t>
            </a:r>
            <a:endParaRPr lang="en-GB" altLang="en-US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7EFB594-510A-4C0A-A29D-4A060AD80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23" y="5391009"/>
            <a:ext cx="4092573" cy="1038225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4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227784" y="854054"/>
            <a:ext cx="895268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Which repeated addition expression describes the picture?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sz="900" dirty="0">
              <a:latin typeface="Myriad Pro" panose="020B0503030403020204"/>
            </a:endParaRP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AC8C1CFA-4E3B-4165-A0B9-BA358866A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212" y="1679983"/>
            <a:ext cx="5322888" cy="2252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870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63A5CB-B2BF-4FB5-B2EA-55D919597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087" y="1941629"/>
            <a:ext cx="36711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cs typeface="Arial" panose="020B0604020202020204" pitchFamily="34" charset="0"/>
              </a:rPr>
              <a:t>There are 2 groups of 5.</a:t>
            </a:r>
            <a:endParaRPr lang="en-GB" altLang="en-US" sz="2400" b="1" dirty="0">
              <a:ea typeface="Myriad Pro Semibold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7003CD-5B7E-4290-A7E9-4E5FA65E8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5215" y="2874912"/>
            <a:ext cx="8819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2 + 5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C55F49-03C8-46FC-A48E-38123ACB23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5215" y="3714700"/>
            <a:ext cx="8819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5 + 2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77BDBF-86B0-4E23-8B1D-022FBFA7E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5215" y="4554487"/>
            <a:ext cx="8819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5 + 5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122373-68E3-4BD4-8267-3B811894C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964" y="5394275"/>
            <a:ext cx="24304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2 + 2 + 2 + 2 + 2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EBFFC6F-22F8-4E23-AB42-7EBBB38AC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6939" y="4449712"/>
            <a:ext cx="898525" cy="682625"/>
          </a:xfrm>
          <a:prstGeom prst="ellipse">
            <a:avLst/>
          </a:prstGeom>
          <a:noFill/>
          <a:ln w="28575" algn="ctr">
            <a:solidFill>
              <a:srgbClr val="00628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9" name="TextBox 8"/>
          <p:cNvSpPr txBox="1"/>
          <p:nvPr/>
        </p:nvSpPr>
        <p:spPr bwMode="auto">
          <a:xfrm>
            <a:off x="138567" y="1008346"/>
            <a:ext cx="6841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Circle the expression that matches the sentence.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679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7|32.1|11.9|1.7|7.9|0.8|0.5|5.7|0.9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6|5.9|1.7|1.9|0.7|0.5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12.5|1.6|5.4|0.6|0.6|0.6|0.5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|63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8.3|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9|20.6|61.3|2.6|1|2.2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5D06EB4-F2E7-4F21-B124-284EDAF6F60B}"/>
</file>

<file path=customXml/itemProps2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schemas.microsoft.com/office/infopath/2007/PartnerControls"/>
    <ds:schemaRef ds:uri="http://purl.org/dc/terms/"/>
    <ds:schemaRef ds:uri="e2f7c1fb-8b39-4d5b-953e-de45d1606e4d"/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387</Words>
  <Application>Microsoft Office PowerPoint</Application>
  <PresentationFormat>On-screen Show (4:3)</PresentationFormat>
  <Paragraphs>106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Comic Sans MS</vt:lpstr>
      <vt:lpstr>Myriad Pro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2020-08-25T14:10:26Z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