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5.xml" ContentType="application/vnd.openxmlformats-officedocument.presentationml.tags+xml"/>
  <Override PartName="/ppt/notesSlides/notesSlide8.xml" ContentType="application/vnd.openxmlformats-officedocument.presentationml.notesSlide+xml"/>
  <Override PartName="/ppt/tags/tag6.xml" ContentType="application/vnd.openxmlformats-officedocument.presentationml.tags+xml"/>
  <Override PartName="/ppt/notesSlides/notesSlide9.xml" ContentType="application/vnd.openxmlformats-officedocument.presentationml.notesSlide+xml"/>
  <Override PartName="/ppt/tags/tag7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8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5" r:id="rId4"/>
  </p:sldMasterIdLst>
  <p:notesMasterIdLst>
    <p:notesMasterId r:id="rId21"/>
  </p:notesMasterIdLst>
  <p:sldIdLst>
    <p:sldId id="256" r:id="rId5"/>
    <p:sldId id="393" r:id="rId6"/>
    <p:sldId id="268" r:id="rId7"/>
    <p:sldId id="269" r:id="rId8"/>
    <p:sldId id="390" r:id="rId9"/>
    <p:sldId id="391" r:id="rId10"/>
    <p:sldId id="389" r:id="rId11"/>
    <p:sldId id="270" r:id="rId12"/>
    <p:sldId id="271" r:id="rId13"/>
    <p:sldId id="272" r:id="rId14"/>
    <p:sldId id="386" r:id="rId15"/>
    <p:sldId id="388" r:id="rId16"/>
    <p:sldId id="387" r:id="rId17"/>
    <p:sldId id="392" r:id="rId18"/>
    <p:sldId id="385" r:id="rId19"/>
    <p:sldId id="394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75A1"/>
    <a:srgbClr val="E6E6E6"/>
    <a:srgbClr val="387538"/>
    <a:srgbClr val="F26C5F"/>
    <a:srgbClr val="3E678B"/>
    <a:srgbClr val="F37A00"/>
    <a:srgbClr val="2C3034"/>
    <a:srgbClr val="AE6FAB"/>
    <a:srgbClr val="93C01F"/>
    <a:srgbClr val="FFD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1DD71A2-72BE-43B6-AC3B-CB62C2DE2B13}" v="4" dt="2020-08-26T09:04:48.1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3" autoAdjust="0"/>
    <p:restoredTop sz="75472" autoAdjust="0"/>
  </p:normalViewPr>
  <p:slideViewPr>
    <p:cSldViewPr snapToGrid="0">
      <p:cViewPr varScale="1">
        <p:scale>
          <a:sx n="54" d="100"/>
          <a:sy n="54" d="100"/>
        </p:scale>
        <p:origin x="186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34214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82007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419594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64977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68790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610AE4C-E12E-4F3C-BC71-9DFC311C3272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9572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88577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36110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1335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38763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20700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71953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65432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26091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37530370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marL="0" indent="0" algn="r">
              <a:buNone/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0155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36951719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26/08/2020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22541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9" r:id="rId2"/>
    <p:sldLayoutId id="214748367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key-stage-1-multiplication-2-video-lessons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subTitle" idx="1"/>
          </p:nvPr>
        </p:nvSpPr>
        <p:spPr>
          <a:xfrm>
            <a:off x="457200" y="1237880"/>
            <a:ext cx="4749501" cy="3121056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KS1 Multiplication 2</a:t>
            </a:r>
          </a:p>
          <a:p>
            <a:pPr marL="0" indent="0">
              <a:buNone/>
            </a:pPr>
            <a:r>
              <a:rPr lang="en-GB" dirty="0"/>
              <a:t>Lesson 8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73152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5100" dirty="0"/>
              <a:t> </a:t>
            </a:r>
          </a:p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0525A02D-F20C-4F2C-B6B8-E0FF25BC3D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2" y="2123158"/>
            <a:ext cx="7839075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4">
            <a:extLst>
              <a:ext uri="{FF2B5EF4-FFF2-40B4-BE49-F238E27FC236}">
                <a16:creationId xmlns:a16="http://schemas.microsoft.com/office/drawing/2014/main" id="{D1A476E6-D1D6-4746-82C0-F1A2AC09B7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432" y="690155"/>
            <a:ext cx="8090011" cy="1791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b="1" dirty="0">
                <a:cs typeface="Arial" panose="020B0604020202020204" pitchFamily="34" charset="0"/>
              </a:rPr>
              <a:t>True or false?</a:t>
            </a:r>
          </a:p>
          <a:p>
            <a:pPr eaLnBrk="1" hangingPunct="1">
              <a:buClr>
                <a:srgbClr val="82CBDD"/>
              </a:buClr>
              <a:buNone/>
            </a:pPr>
            <a:r>
              <a:rPr lang="en-US" altLang="en-US" sz="2400" dirty="0">
                <a:latin typeface="Myriad Pro" panose="020B0503030403020204" pitchFamily="34" charset="0"/>
                <a:ea typeface="Myriad Pro Semibold"/>
                <a:cs typeface="Myriad Pro Semibold"/>
              </a:rPr>
              <a:t>There are 6 groups of 2. </a:t>
            </a:r>
          </a:p>
          <a:p>
            <a:pPr eaLnBrk="1" hangingPunct="1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</a:rPr>
              <a:t>We can write this as 6 + 6.</a:t>
            </a:r>
          </a:p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endParaRPr lang="en-GB" altLang="en-US" sz="2400" dirty="0">
              <a:latin typeface="Myriad Pro" panose="020B0503030403020204" pitchFamily="34" charset="0"/>
              <a:ea typeface="Myriad Pro Semibold"/>
              <a:cs typeface="Myriad Pro Semibold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21CCAE-6567-4EB6-8F74-83C2F82B8C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84202" y="1129905"/>
            <a:ext cx="7478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latin typeface="Myriad Pro" panose="020B0503030403020204" pitchFamily="34" charset="0"/>
              </a:rPr>
              <a:t>True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C38319E-A5B9-4DE8-B80B-DC706588F090}"/>
              </a:ext>
            </a:extLst>
          </p:cNvPr>
          <p:cNvSpPr/>
          <p:nvPr/>
        </p:nvSpPr>
        <p:spPr>
          <a:xfrm>
            <a:off x="246196" y="3941506"/>
            <a:ext cx="45278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800" dirty="0">
                <a:solidFill>
                  <a:prstClr val="black"/>
                </a:solidFill>
              </a:rPr>
              <a:t>There are ___ groups of ___.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610ECF-FC18-491A-8A2A-75C69279C099}"/>
              </a:ext>
            </a:extLst>
          </p:cNvPr>
          <p:cNvSpPr txBox="1"/>
          <p:nvPr/>
        </p:nvSpPr>
        <p:spPr>
          <a:xfrm>
            <a:off x="1848733" y="3953907"/>
            <a:ext cx="303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814D0E5-F926-4F27-A683-5077737E98E3}"/>
              </a:ext>
            </a:extLst>
          </p:cNvPr>
          <p:cNvSpPr txBox="1"/>
          <p:nvPr/>
        </p:nvSpPr>
        <p:spPr>
          <a:xfrm>
            <a:off x="3926989" y="3949518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F0E5014-4D76-47EA-94B7-02D984BBEE83}"/>
              </a:ext>
            </a:extLst>
          </p:cNvPr>
          <p:cNvSpPr/>
          <p:nvPr/>
        </p:nvSpPr>
        <p:spPr>
          <a:xfrm>
            <a:off x="4462318" y="1579686"/>
            <a:ext cx="8465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Clr>
                <a:srgbClr val="82CBDD"/>
              </a:buClr>
            </a:pPr>
            <a:r>
              <a:rPr lang="en-GB" altLang="en-US" sz="2400" dirty="0">
                <a:solidFill>
                  <a:prstClr val="black"/>
                </a:solidFill>
                <a:latin typeface="Myriad Pro" panose="020B0503030403020204" pitchFamily="34" charset="0"/>
              </a:rPr>
              <a:t>False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D67AD43-D5AE-4A56-884A-CFBB38DCA8BD}"/>
              </a:ext>
            </a:extLst>
          </p:cNvPr>
          <p:cNvSpPr txBox="1"/>
          <p:nvPr/>
        </p:nvSpPr>
        <p:spPr>
          <a:xfrm>
            <a:off x="246196" y="4464726"/>
            <a:ext cx="84322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There are ___ and ___ and ___ and___ and ___ and ___.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1971D90-4AAF-4CF3-BC81-B110708DB384}"/>
              </a:ext>
            </a:extLst>
          </p:cNvPr>
          <p:cNvSpPr/>
          <p:nvPr/>
        </p:nvSpPr>
        <p:spPr>
          <a:xfrm>
            <a:off x="1850984" y="4464726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8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BC8F38F-F022-4D1D-89F6-00FFC228EB02}"/>
              </a:ext>
            </a:extLst>
          </p:cNvPr>
          <p:cNvSpPr/>
          <p:nvPr/>
        </p:nvSpPr>
        <p:spPr>
          <a:xfrm>
            <a:off x="3063121" y="4457559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8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3EC5957-F36F-435E-8D2C-A7AC0FA7FE4D}"/>
              </a:ext>
            </a:extLst>
          </p:cNvPr>
          <p:cNvSpPr/>
          <p:nvPr/>
        </p:nvSpPr>
        <p:spPr>
          <a:xfrm>
            <a:off x="4308342" y="4482516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8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BBCFDDB-7AA2-4984-BA02-343DACBD08E4}"/>
              </a:ext>
            </a:extLst>
          </p:cNvPr>
          <p:cNvSpPr/>
          <p:nvPr/>
        </p:nvSpPr>
        <p:spPr>
          <a:xfrm>
            <a:off x="5520479" y="4471893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8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C561C73-CC7D-4B95-84F0-78DC2B6C9504}"/>
              </a:ext>
            </a:extLst>
          </p:cNvPr>
          <p:cNvSpPr/>
          <p:nvPr/>
        </p:nvSpPr>
        <p:spPr>
          <a:xfrm>
            <a:off x="6743914" y="4482516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8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F7C5842-D7B4-4B23-905A-DE793083F1DE}"/>
              </a:ext>
            </a:extLst>
          </p:cNvPr>
          <p:cNvSpPr/>
          <p:nvPr/>
        </p:nvSpPr>
        <p:spPr>
          <a:xfrm>
            <a:off x="7989135" y="4482516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8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A5A5A49-2605-487C-BB2E-EBEC7712BBE9}"/>
              </a:ext>
            </a:extLst>
          </p:cNvPr>
          <p:cNvSpPr txBox="1"/>
          <p:nvPr/>
        </p:nvSpPr>
        <p:spPr>
          <a:xfrm>
            <a:off x="309088" y="5444662"/>
            <a:ext cx="6092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We can write this as 2 + 2 + 2 + 2 + 2 + 2.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E046D0B-D9E8-4D19-9144-A8D147F987D4}"/>
              </a:ext>
            </a:extLst>
          </p:cNvPr>
          <p:cNvSpPr/>
          <p:nvPr/>
        </p:nvSpPr>
        <p:spPr>
          <a:xfrm>
            <a:off x="301983" y="4995113"/>
            <a:ext cx="299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800" dirty="0">
                <a:solidFill>
                  <a:prstClr val="black"/>
                </a:solidFill>
              </a:rPr>
              <a:t>There are six twos. 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259C852-0288-43E8-B651-9C56E65F7BF9}"/>
              </a:ext>
            </a:extLst>
          </p:cNvPr>
          <p:cNvCxnSpPr/>
          <p:nvPr/>
        </p:nvCxnSpPr>
        <p:spPr>
          <a:xfrm>
            <a:off x="1082842" y="3845254"/>
            <a:ext cx="43313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04D46C9-4444-4A77-965C-D904651C5F3D}"/>
              </a:ext>
            </a:extLst>
          </p:cNvPr>
          <p:cNvCxnSpPr/>
          <p:nvPr/>
        </p:nvCxnSpPr>
        <p:spPr>
          <a:xfrm>
            <a:off x="2390273" y="3845254"/>
            <a:ext cx="43313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16CA10C-CDE6-4B4D-8AAB-B3F6B325C641}"/>
              </a:ext>
            </a:extLst>
          </p:cNvPr>
          <p:cNvCxnSpPr/>
          <p:nvPr/>
        </p:nvCxnSpPr>
        <p:spPr>
          <a:xfrm>
            <a:off x="3710420" y="3845254"/>
            <a:ext cx="43313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6D291DF-104F-4023-B4C9-F9BFF34771A9}"/>
              </a:ext>
            </a:extLst>
          </p:cNvPr>
          <p:cNvCxnSpPr/>
          <p:nvPr/>
        </p:nvCxnSpPr>
        <p:spPr>
          <a:xfrm>
            <a:off x="5080232" y="3840403"/>
            <a:ext cx="43313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EBEC644E-58E1-4655-A266-189813494EFA}"/>
              </a:ext>
            </a:extLst>
          </p:cNvPr>
          <p:cNvCxnSpPr/>
          <p:nvPr/>
        </p:nvCxnSpPr>
        <p:spPr>
          <a:xfrm>
            <a:off x="6396789" y="3840403"/>
            <a:ext cx="43313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433306F0-C823-4D9B-A49B-85771C9373E7}"/>
              </a:ext>
            </a:extLst>
          </p:cNvPr>
          <p:cNvCxnSpPr/>
          <p:nvPr/>
        </p:nvCxnSpPr>
        <p:spPr>
          <a:xfrm>
            <a:off x="7668293" y="3840403"/>
            <a:ext cx="43313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FA8E849-11D6-4B7B-9430-DD3EF412EE80}"/>
              </a:ext>
            </a:extLst>
          </p:cNvPr>
          <p:cNvCxnSpPr>
            <a:cxnSpLocks/>
          </p:cNvCxnSpPr>
          <p:nvPr/>
        </p:nvCxnSpPr>
        <p:spPr>
          <a:xfrm>
            <a:off x="3296714" y="2027638"/>
            <a:ext cx="84684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737998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73152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5100" dirty="0"/>
              <a:t> </a:t>
            </a:r>
          </a:p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29C0D6A-2077-4163-AFD8-0F9A1C17E1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8655" y="1050567"/>
            <a:ext cx="2301968" cy="321817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A77AF94-C4A8-4AE7-BDB8-C973F14FF5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9738" y="982429"/>
            <a:ext cx="2301968" cy="321817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7C86559-D523-40BF-82FA-0FCD0552FE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77921" y="1478072"/>
            <a:ext cx="557418" cy="58354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0CCEA10-BDF5-46C8-8F8E-5C5547E1BF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3475" y="2489124"/>
            <a:ext cx="537882" cy="56309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5761F2A-0C80-4877-80EA-EFD384D2EC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78675" y="2431972"/>
            <a:ext cx="304800" cy="3190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EF647D5-347D-463F-8FE2-9B30D74046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3181" y="1752336"/>
            <a:ext cx="304800" cy="31908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02924F2-2122-419E-89F7-067F20E110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92013" y="1382643"/>
            <a:ext cx="557418" cy="58354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22726A9-7D96-4ED2-AF1A-A13DCE3D2E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0582" y="2478897"/>
            <a:ext cx="557418" cy="58354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624E55B-065A-4A5F-9CD5-421DB16544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95782" y="2489124"/>
            <a:ext cx="304800" cy="31908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A1E8B7A-A6F5-4A9D-91E6-452B55A490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80768" y="1559577"/>
            <a:ext cx="304800" cy="31908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B959FEB-9D40-40C5-BDFA-49A81D86F457}"/>
              </a:ext>
            </a:extLst>
          </p:cNvPr>
          <p:cNvSpPr txBox="1"/>
          <p:nvPr/>
        </p:nvSpPr>
        <p:spPr>
          <a:xfrm>
            <a:off x="506926" y="4598382"/>
            <a:ext cx="36189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There are 2 groups of 6</a:t>
            </a:r>
            <a:r>
              <a:rPr lang="en-GB" dirty="0"/>
              <a:t>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6EC845C-F9A9-4B4C-8D53-1D248E974764}"/>
              </a:ext>
            </a:extLst>
          </p:cNvPr>
          <p:cNvSpPr txBox="1"/>
          <p:nvPr/>
        </p:nvSpPr>
        <p:spPr>
          <a:xfrm>
            <a:off x="511781" y="5213011"/>
            <a:ext cx="28281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There are 6 and 6.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8D94B1F-61BC-4EE1-8A17-FD14469CF205}"/>
              </a:ext>
            </a:extLst>
          </p:cNvPr>
          <p:cNvSpPr txBox="1"/>
          <p:nvPr/>
        </p:nvSpPr>
        <p:spPr>
          <a:xfrm>
            <a:off x="551376" y="5827640"/>
            <a:ext cx="39894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We can write this as 6 + 6.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00393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957462A-2A9B-4CA6-ADAF-A36F334BD68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6879D28A-D8A4-4A00-8C0C-806DA1B013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1" y="944670"/>
            <a:ext cx="7839075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D1DCF4F-6B70-4949-BA28-CFB1F93E11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475" y="3827355"/>
            <a:ext cx="1685925" cy="20859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28BC9B2-504E-4A1D-95C1-8AA0FB729F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12369" y="3960705"/>
            <a:ext cx="1571625" cy="195262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D34A9C0-DE5A-425A-AB77-68F49DAF2A54}"/>
              </a:ext>
            </a:extLst>
          </p:cNvPr>
          <p:cNvSpPr/>
          <p:nvPr/>
        </p:nvSpPr>
        <p:spPr>
          <a:xfrm>
            <a:off x="2898182" y="2769035"/>
            <a:ext cx="29963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solidFill>
                  <a:prstClr val="black"/>
                </a:solidFill>
              </a:rPr>
              <a:t>2 + 2 + 2 + 2 + 2 + 2</a:t>
            </a:r>
            <a:endParaRPr lang="en-GB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A05F190-85DB-46A1-9E66-F35534984BF6}"/>
              </a:ext>
            </a:extLst>
          </p:cNvPr>
          <p:cNvSpPr/>
          <p:nvPr/>
        </p:nvSpPr>
        <p:spPr>
          <a:xfrm>
            <a:off x="1767803" y="5913330"/>
            <a:ext cx="8931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solidFill>
                  <a:prstClr val="black"/>
                </a:solidFill>
              </a:rPr>
              <a:t>6 + 6</a:t>
            </a:r>
            <a:endParaRPr lang="en-GB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DBC9431-055B-4E73-BE5E-FE845D8E48DA}"/>
              </a:ext>
            </a:extLst>
          </p:cNvPr>
          <p:cNvCxnSpPr/>
          <p:nvPr/>
        </p:nvCxnSpPr>
        <p:spPr>
          <a:xfrm>
            <a:off x="0" y="3611105"/>
            <a:ext cx="914399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80594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73152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5100" dirty="0"/>
              <a:t> </a:t>
            </a:r>
          </a:p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89D59AD-C7ED-4233-9700-1B92B293F840}"/>
              </a:ext>
            </a:extLst>
          </p:cNvPr>
          <p:cNvSpPr txBox="1"/>
          <p:nvPr/>
        </p:nvSpPr>
        <p:spPr>
          <a:xfrm>
            <a:off x="157400" y="734815"/>
            <a:ext cx="88291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Sam has drawn a bar model and written an expression to match the picture below. Is he right? 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0117A40-7194-4EAC-88CE-1F72D1EFF9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5342" y="1654587"/>
            <a:ext cx="4440168" cy="302863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1564B50-99D1-4581-AEF0-CD387B2E7A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45125" y="3143676"/>
            <a:ext cx="1220958" cy="129033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C04501E-50E5-46E9-86A2-E6E1186FB8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73067" y="3143675"/>
            <a:ext cx="1220958" cy="129033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09774FB-92BF-4A67-8217-22BFDFB653F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93181" y="4641869"/>
            <a:ext cx="3638550" cy="81915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9E591C6-BB78-452D-B84F-CDC3EF16BC5D}"/>
              </a:ext>
            </a:extLst>
          </p:cNvPr>
          <p:cNvSpPr txBox="1"/>
          <p:nvPr/>
        </p:nvSpPr>
        <p:spPr>
          <a:xfrm>
            <a:off x="3371900" y="4810509"/>
            <a:ext cx="5565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1p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59009BF-CB11-493D-9066-3FAA3E218B79}"/>
              </a:ext>
            </a:extLst>
          </p:cNvPr>
          <p:cNvSpPr txBox="1"/>
          <p:nvPr/>
        </p:nvSpPr>
        <p:spPr>
          <a:xfrm>
            <a:off x="4434174" y="4806553"/>
            <a:ext cx="5565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428DE5A-552E-43EF-A3C0-9764FE0A2776}"/>
              </a:ext>
            </a:extLst>
          </p:cNvPr>
          <p:cNvSpPr txBox="1"/>
          <p:nvPr/>
        </p:nvSpPr>
        <p:spPr>
          <a:xfrm>
            <a:off x="5699842" y="4810509"/>
            <a:ext cx="5565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1p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5C64139-F7E2-44E1-87D6-AA37FDB978B9}"/>
              </a:ext>
            </a:extLst>
          </p:cNvPr>
          <p:cNvSpPr/>
          <p:nvPr/>
        </p:nvSpPr>
        <p:spPr>
          <a:xfrm>
            <a:off x="4002967" y="5363406"/>
            <a:ext cx="14189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solidFill>
                  <a:prstClr val="black"/>
                </a:solidFill>
              </a:rPr>
              <a:t>1 + 1 + 1</a:t>
            </a:r>
            <a:endParaRPr lang="en-GB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F6E3BB9-CCED-4CFD-BF66-4371A306963F}"/>
              </a:ext>
            </a:extLst>
          </p:cNvPr>
          <p:cNvSpPr txBox="1"/>
          <p:nvPr/>
        </p:nvSpPr>
        <p:spPr>
          <a:xfrm>
            <a:off x="5566180" y="1172813"/>
            <a:ext cx="6062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No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1EC34BE-1B77-46F8-9CD7-D70797ADA352}"/>
              </a:ext>
            </a:extLst>
          </p:cNvPr>
          <p:cNvSpPr txBox="1"/>
          <p:nvPr/>
        </p:nvSpPr>
        <p:spPr>
          <a:xfrm>
            <a:off x="339013" y="5631890"/>
            <a:ext cx="383534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There are 3 groups of 10.</a:t>
            </a:r>
          </a:p>
          <a:p>
            <a:r>
              <a:rPr lang="en-GB" sz="2800" dirty="0"/>
              <a:t>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03FCBC3-62CB-451B-8945-4862D71FD30E}"/>
              </a:ext>
            </a:extLst>
          </p:cNvPr>
          <p:cNvSpPr txBox="1"/>
          <p:nvPr/>
        </p:nvSpPr>
        <p:spPr>
          <a:xfrm>
            <a:off x="339013" y="6123185"/>
            <a:ext cx="42724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There are 10 and 10 and 10.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AA521D2-A66F-4B07-95DB-32D1A7F92DA4}"/>
              </a:ext>
            </a:extLst>
          </p:cNvPr>
          <p:cNvSpPr/>
          <p:nvPr/>
        </p:nvSpPr>
        <p:spPr>
          <a:xfrm>
            <a:off x="4543464" y="6137973"/>
            <a:ext cx="19672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800" dirty="0">
                <a:solidFill>
                  <a:srgbClr val="FF0000"/>
                </a:solidFill>
              </a:rPr>
              <a:t>10 + 10 + 10</a:t>
            </a:r>
            <a:endParaRPr lang="en-GB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0582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73152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5100" dirty="0"/>
              <a:t> </a:t>
            </a:r>
          </a:p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89D59AD-C7ED-4233-9700-1B92B293F840}"/>
              </a:ext>
            </a:extLst>
          </p:cNvPr>
          <p:cNvSpPr txBox="1"/>
          <p:nvPr/>
        </p:nvSpPr>
        <p:spPr>
          <a:xfrm>
            <a:off x="157400" y="734815"/>
            <a:ext cx="88291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Sam has drawn a bar model and written an expression to match the picture below. Is he right? 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0117A40-7194-4EAC-88CE-1F72D1EFF9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5342" y="1654587"/>
            <a:ext cx="4440168" cy="302863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1564B50-99D1-4581-AEF0-CD387B2E7A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5125" y="3143676"/>
            <a:ext cx="1220958" cy="129033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C04501E-50E5-46E9-86A2-E6E1186FB8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3067" y="3143675"/>
            <a:ext cx="1220958" cy="129033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09774FB-92BF-4A67-8217-22BFDFB653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93181" y="4641869"/>
            <a:ext cx="3638550" cy="81915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9E591C6-BB78-452D-B84F-CDC3EF16BC5D}"/>
              </a:ext>
            </a:extLst>
          </p:cNvPr>
          <p:cNvSpPr txBox="1"/>
          <p:nvPr/>
        </p:nvSpPr>
        <p:spPr>
          <a:xfrm>
            <a:off x="3237865" y="4810509"/>
            <a:ext cx="7393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10p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59009BF-CB11-493D-9066-3FAA3E218B79}"/>
              </a:ext>
            </a:extLst>
          </p:cNvPr>
          <p:cNvSpPr txBox="1"/>
          <p:nvPr/>
        </p:nvSpPr>
        <p:spPr>
          <a:xfrm>
            <a:off x="4410200" y="4789834"/>
            <a:ext cx="7393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10p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428DE5A-552E-43EF-A3C0-9764FE0A2776}"/>
              </a:ext>
            </a:extLst>
          </p:cNvPr>
          <p:cNvSpPr txBox="1"/>
          <p:nvPr/>
        </p:nvSpPr>
        <p:spPr>
          <a:xfrm>
            <a:off x="5470965" y="4789834"/>
            <a:ext cx="7393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10p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5C64139-F7E2-44E1-87D6-AA37FDB978B9}"/>
              </a:ext>
            </a:extLst>
          </p:cNvPr>
          <p:cNvSpPr/>
          <p:nvPr/>
        </p:nvSpPr>
        <p:spPr>
          <a:xfrm>
            <a:off x="3741552" y="5505184"/>
            <a:ext cx="19672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solidFill>
                  <a:prstClr val="black"/>
                </a:solidFill>
              </a:rPr>
              <a:t>10 + 10 + 10</a:t>
            </a:r>
            <a:endParaRPr lang="en-GB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F6E3BB9-CCED-4CFD-BF66-4371A306963F}"/>
              </a:ext>
            </a:extLst>
          </p:cNvPr>
          <p:cNvSpPr txBox="1"/>
          <p:nvPr/>
        </p:nvSpPr>
        <p:spPr>
          <a:xfrm>
            <a:off x="5566180" y="1172813"/>
            <a:ext cx="6062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No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1EC34BE-1B77-46F8-9CD7-D70797ADA352}"/>
              </a:ext>
            </a:extLst>
          </p:cNvPr>
          <p:cNvSpPr txBox="1"/>
          <p:nvPr/>
        </p:nvSpPr>
        <p:spPr>
          <a:xfrm>
            <a:off x="305293" y="5753853"/>
            <a:ext cx="2664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691659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CBD8AEF-4E1D-4953-87B3-8A6E7684050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62500" lnSpcReduction="20000"/>
          </a:bodyPr>
          <a:lstStyle/>
          <a:p>
            <a:endParaRPr lang="en-GB" dirty="0"/>
          </a:p>
          <a:p>
            <a:r>
              <a:rPr lang="en-GB" sz="2800" dirty="0"/>
              <a:t> </a:t>
            </a:r>
          </a:p>
          <a:p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4DFF83A-6A10-4878-99BA-8B379FC40951}"/>
              </a:ext>
            </a:extLst>
          </p:cNvPr>
          <p:cNvSpPr/>
          <p:nvPr/>
        </p:nvSpPr>
        <p:spPr>
          <a:xfrm>
            <a:off x="3274798" y="1007907"/>
            <a:ext cx="25944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Practice activity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1510950-DBEF-44B6-9448-4EE9F36461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817" y="1735292"/>
            <a:ext cx="5656825" cy="3674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52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F62EF2F-C467-4A56-972E-453F65433FF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https://www.ncetm.org.uk/classroom-resources/vl-key-stage-1-multiplication-2-video-lessons/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42932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73152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5100" dirty="0"/>
              <a:t> </a:t>
            </a:r>
          </a:p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0263D7-0B7C-4E8C-9DE2-6C510E4740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427" y="939542"/>
            <a:ext cx="6081048" cy="4335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3317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73152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5100" dirty="0"/>
              <a:t> </a:t>
            </a:r>
          </a:p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E3D987D1-25D2-46D2-BA34-A5E9A6F99B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4950" y="2319338"/>
            <a:ext cx="6157826" cy="1284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4">
            <a:extLst>
              <a:ext uri="{FF2B5EF4-FFF2-40B4-BE49-F238E27FC236}">
                <a16:creationId xmlns:a16="http://schemas.microsoft.com/office/drawing/2014/main" id="{00E41BA9-7DC1-4897-91FD-608BC8F1CB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1925" y="3754438"/>
            <a:ext cx="21320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>
                <a:latin typeface="Myriad Pro" panose="020B0503030403020204" pitchFamily="34" charset="0"/>
                <a:ea typeface="Myriad Pro Semibold"/>
                <a:cs typeface="Myriad Pro Semibold"/>
              </a:rPr>
              <a:t>two 2p coins 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A648955D-8AF2-4D86-AC94-B5B009EF01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6100" y="3759200"/>
            <a:ext cx="11874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latin typeface="Myriad Pro" panose="020B0503030403020204" pitchFamily="34" charset="0"/>
              </a:rPr>
              <a:t>2 + 2</a:t>
            </a:r>
            <a:endParaRPr lang="en-GB" altLang="en-US" sz="2400" dirty="0">
              <a:latin typeface="Myriad Pro" panose="020B0503030403020204" pitchFamily="34" charset="0"/>
              <a:ea typeface="Myriad Pro Semibold"/>
              <a:cs typeface="Myriad Pro Semibold"/>
            </a:endParaRP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18148FC3-9819-49B2-B2F7-A0E4098A4E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59563" y="3754438"/>
            <a:ext cx="11890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latin typeface="Myriad Pro" panose="020B0503030403020204" pitchFamily="34" charset="0"/>
              </a:rPr>
              <a:t>4</a:t>
            </a:r>
            <a:endParaRPr lang="en-GB" altLang="en-US" sz="2400" dirty="0">
              <a:latin typeface="Myriad Pro" panose="020B0503030403020204" pitchFamily="34" charset="0"/>
              <a:ea typeface="Myriad Pro Semibold"/>
              <a:cs typeface="Myriad Pro Semibold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50D71BE-A2EC-4057-897A-4E4A68FEA81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417" y="1313833"/>
            <a:ext cx="845446" cy="84544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50D71BE-A2EC-4057-897A-4E4A68FEA81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6755" y="1299570"/>
            <a:ext cx="845446" cy="84544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37B0C8CD-6533-4C88-8045-18929052BA06}"/>
              </a:ext>
            </a:extLst>
          </p:cNvPr>
          <p:cNvSpPr/>
          <p:nvPr/>
        </p:nvSpPr>
        <p:spPr>
          <a:xfrm>
            <a:off x="1342157" y="5248331"/>
            <a:ext cx="21755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Clr>
                <a:srgbClr val="82CBDD"/>
              </a:buClr>
            </a:pPr>
            <a:r>
              <a:rPr lang="en-GB" altLang="en-US" sz="2400" dirty="0">
                <a:solidFill>
                  <a:prstClr val="black"/>
                </a:solidFill>
                <a:latin typeface="Myriad Pro" panose="020B0503030403020204" pitchFamily="34" charset="0"/>
              </a:rPr>
              <a:t>__ groups of __</a:t>
            </a:r>
            <a:endParaRPr lang="en-GB" altLang="en-US" sz="2400" dirty="0">
              <a:solidFill>
                <a:prstClr val="black"/>
              </a:solidFill>
              <a:latin typeface="Myriad Pro" panose="020B0503030403020204" pitchFamily="34" charset="0"/>
              <a:ea typeface="Myriad Pro Semibold"/>
              <a:cs typeface="Myriad Pro Semibold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47CE729-FCE7-4BDA-AA60-7F2D1B1C46A2}"/>
              </a:ext>
            </a:extLst>
          </p:cNvPr>
          <p:cNvSpPr/>
          <p:nvPr/>
        </p:nvSpPr>
        <p:spPr>
          <a:xfrm>
            <a:off x="1660144" y="5709996"/>
            <a:ext cx="13805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Clr>
                <a:srgbClr val="82CBDD"/>
              </a:buClr>
            </a:pPr>
            <a:r>
              <a:rPr lang="en-GB" altLang="en-US" sz="2400" dirty="0">
                <a:solidFill>
                  <a:prstClr val="black"/>
                </a:solidFill>
                <a:latin typeface="Myriad Pro" panose="020B0503030403020204" pitchFamily="34" charset="0"/>
              </a:rPr>
              <a:t>__ and __</a:t>
            </a:r>
            <a:endParaRPr lang="en-GB" altLang="en-US" sz="2400" dirty="0">
              <a:solidFill>
                <a:prstClr val="black"/>
              </a:solidFill>
              <a:latin typeface="Myriad Pro" panose="020B0503030403020204" pitchFamily="34" charset="0"/>
              <a:ea typeface="Myriad Pro Semibold"/>
              <a:cs typeface="Myriad Pro Semibold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8B1B753-1D59-4278-AFAA-23047C5E8C1A}"/>
              </a:ext>
            </a:extLst>
          </p:cNvPr>
          <p:cNvSpPr/>
          <p:nvPr/>
        </p:nvSpPr>
        <p:spPr>
          <a:xfrm>
            <a:off x="1811626" y="6171661"/>
            <a:ext cx="10775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Clr>
                <a:srgbClr val="82CBDD"/>
              </a:buClr>
            </a:pPr>
            <a:r>
              <a:rPr lang="en-GB" altLang="en-US" sz="2400" dirty="0">
                <a:solidFill>
                  <a:prstClr val="black"/>
                </a:solidFill>
                <a:latin typeface="Myriad Pro" panose="020B0503030403020204" pitchFamily="34" charset="0"/>
              </a:rPr>
              <a:t>__ + __</a:t>
            </a:r>
            <a:endParaRPr lang="en-GB" altLang="en-US" sz="2400" dirty="0">
              <a:solidFill>
                <a:prstClr val="black"/>
              </a:solidFill>
              <a:latin typeface="Myriad Pro" panose="020B0503030403020204" pitchFamily="34" charset="0"/>
              <a:ea typeface="Myriad Pro Semibold"/>
              <a:cs typeface="Myriad Pro Semibold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2710123-B317-450F-8349-36A602DE1E9D}"/>
              </a:ext>
            </a:extLst>
          </p:cNvPr>
          <p:cNvSpPr/>
          <p:nvPr/>
        </p:nvSpPr>
        <p:spPr>
          <a:xfrm>
            <a:off x="4004155" y="5225453"/>
            <a:ext cx="21755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Clr>
                <a:srgbClr val="82CBDD"/>
              </a:buClr>
            </a:pPr>
            <a:r>
              <a:rPr lang="en-GB" altLang="en-US" sz="2400" dirty="0">
                <a:solidFill>
                  <a:prstClr val="black"/>
                </a:solidFill>
                <a:latin typeface="Myriad Pro" panose="020B0503030403020204" pitchFamily="34" charset="0"/>
              </a:rPr>
              <a:t>__ groups of __</a:t>
            </a:r>
            <a:endParaRPr lang="en-GB" altLang="en-US" sz="2400" dirty="0">
              <a:solidFill>
                <a:prstClr val="black"/>
              </a:solidFill>
              <a:latin typeface="Myriad Pro" panose="020B0503030403020204" pitchFamily="34" charset="0"/>
              <a:ea typeface="Myriad Pro Semibold"/>
              <a:cs typeface="Myriad Pro Semibold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3E6DA02-02C2-4543-A1D0-F09A27096867}"/>
              </a:ext>
            </a:extLst>
          </p:cNvPr>
          <p:cNvSpPr/>
          <p:nvPr/>
        </p:nvSpPr>
        <p:spPr>
          <a:xfrm>
            <a:off x="4425281" y="5687118"/>
            <a:ext cx="13805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Clr>
                <a:srgbClr val="82CBDD"/>
              </a:buClr>
            </a:pPr>
            <a:r>
              <a:rPr lang="en-GB" altLang="en-US" sz="2400" dirty="0">
                <a:solidFill>
                  <a:prstClr val="black"/>
                </a:solidFill>
                <a:latin typeface="Myriad Pro" panose="020B0503030403020204" pitchFamily="34" charset="0"/>
              </a:rPr>
              <a:t>__ and __</a:t>
            </a:r>
            <a:endParaRPr lang="en-GB" altLang="en-US" sz="2400" dirty="0">
              <a:solidFill>
                <a:prstClr val="black"/>
              </a:solidFill>
              <a:latin typeface="Myriad Pro" panose="020B0503030403020204" pitchFamily="34" charset="0"/>
              <a:ea typeface="Myriad Pro Semibold"/>
              <a:cs typeface="Myriad Pro Semibold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D00962F-7CCB-4E45-98B7-82B0D88879DE}"/>
              </a:ext>
            </a:extLst>
          </p:cNvPr>
          <p:cNvSpPr txBox="1"/>
          <p:nvPr/>
        </p:nvSpPr>
        <p:spPr>
          <a:xfrm>
            <a:off x="1438330" y="5194675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4A611BE-719E-4A19-8237-A4AE9130912E}"/>
              </a:ext>
            </a:extLst>
          </p:cNvPr>
          <p:cNvSpPr/>
          <p:nvPr/>
        </p:nvSpPr>
        <p:spPr>
          <a:xfrm>
            <a:off x="3078760" y="5194675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8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8E3BBEB-2FEC-4AA5-B038-CFABBFAB237B}"/>
              </a:ext>
            </a:extLst>
          </p:cNvPr>
          <p:cNvSpPr/>
          <p:nvPr/>
        </p:nvSpPr>
        <p:spPr>
          <a:xfrm>
            <a:off x="1697777" y="5656340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8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F7415DB-7FB1-418A-9A4C-794729A96369}"/>
              </a:ext>
            </a:extLst>
          </p:cNvPr>
          <p:cNvSpPr/>
          <p:nvPr/>
        </p:nvSpPr>
        <p:spPr>
          <a:xfrm>
            <a:off x="2651855" y="5656340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8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82A699D-6B77-4589-BB62-5DD5A8810ABE}"/>
              </a:ext>
            </a:extLst>
          </p:cNvPr>
          <p:cNvSpPr/>
          <p:nvPr/>
        </p:nvSpPr>
        <p:spPr>
          <a:xfrm>
            <a:off x="1845234" y="6118005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8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F1C0D0F-14E4-482C-B311-5B8DAF05F14D}"/>
              </a:ext>
            </a:extLst>
          </p:cNvPr>
          <p:cNvSpPr/>
          <p:nvPr/>
        </p:nvSpPr>
        <p:spPr>
          <a:xfrm>
            <a:off x="2489561" y="6122487"/>
            <a:ext cx="3996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8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6D204EA-1CB5-4CAD-A15D-2AA844426D0F}"/>
              </a:ext>
            </a:extLst>
          </p:cNvPr>
          <p:cNvSpPr/>
          <p:nvPr/>
        </p:nvSpPr>
        <p:spPr>
          <a:xfrm>
            <a:off x="4090386" y="5168980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8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9FD7FE6-D681-476F-9F37-CC49A31F65F7}"/>
              </a:ext>
            </a:extLst>
          </p:cNvPr>
          <p:cNvSpPr/>
          <p:nvPr/>
        </p:nvSpPr>
        <p:spPr>
          <a:xfrm>
            <a:off x="5769855" y="5181524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8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C9ACCA6-3DF6-4358-822D-2757CA8216B6}"/>
              </a:ext>
            </a:extLst>
          </p:cNvPr>
          <p:cNvSpPr/>
          <p:nvPr/>
        </p:nvSpPr>
        <p:spPr>
          <a:xfrm>
            <a:off x="4457794" y="5656340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8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EB3122D-5FCA-44DC-9C88-7A4549FF51F4}"/>
              </a:ext>
            </a:extLst>
          </p:cNvPr>
          <p:cNvSpPr/>
          <p:nvPr/>
        </p:nvSpPr>
        <p:spPr>
          <a:xfrm>
            <a:off x="5402447" y="5641096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800" dirty="0">
                <a:solidFill>
                  <a:srgbClr val="FF0000"/>
                </a:solidFill>
              </a:rPr>
              <a:t>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392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2.96296E-6 L 0.01319 0.35162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0" y="17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2" grpId="0"/>
      <p:bldP spid="13" grpId="0"/>
      <p:bldP spid="14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73152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5100" dirty="0"/>
              <a:t> </a:t>
            </a:r>
          </a:p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40197C-1DCE-40EF-9855-018E13255B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6125" y="1524000"/>
            <a:ext cx="2571750" cy="3810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797CAB1-4CDC-46A1-8580-B112E0BBCA01}"/>
              </a:ext>
            </a:extLst>
          </p:cNvPr>
          <p:cNvSpPr txBox="1"/>
          <p:nvPr/>
        </p:nvSpPr>
        <p:spPr>
          <a:xfrm>
            <a:off x="3528028" y="5603260"/>
            <a:ext cx="20879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2 groups of 2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074EF13-1EA9-4F6E-B7FC-1E4757402CC5}"/>
              </a:ext>
            </a:extLst>
          </p:cNvPr>
          <p:cNvSpPr/>
          <p:nvPr/>
        </p:nvSpPr>
        <p:spPr>
          <a:xfrm>
            <a:off x="3705728" y="1900989"/>
            <a:ext cx="1958372" cy="914400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v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41AF4C7-3C07-4349-8938-D7D83F991E75}"/>
              </a:ext>
            </a:extLst>
          </p:cNvPr>
          <p:cNvSpPr/>
          <p:nvPr/>
        </p:nvSpPr>
        <p:spPr>
          <a:xfrm>
            <a:off x="3705728" y="2971800"/>
            <a:ext cx="1958372" cy="914400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41056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73152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5100" dirty="0"/>
              <a:t> </a:t>
            </a:r>
          </a:p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40197C-1DCE-40EF-9855-018E13255B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6125" y="1524000"/>
            <a:ext cx="2571750" cy="3810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1E586CD-6C51-4A04-BF1C-C8786249360B}"/>
              </a:ext>
            </a:extLst>
          </p:cNvPr>
          <p:cNvSpPr/>
          <p:nvPr/>
        </p:nvSpPr>
        <p:spPr>
          <a:xfrm>
            <a:off x="3528028" y="5603260"/>
            <a:ext cx="20879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800" dirty="0">
                <a:solidFill>
                  <a:prstClr val="black"/>
                </a:solidFill>
              </a:rPr>
              <a:t>2 groups of 2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B6090C7-8BC1-4DE2-9F96-81490574C486}"/>
              </a:ext>
            </a:extLst>
          </p:cNvPr>
          <p:cNvSpPr/>
          <p:nvPr/>
        </p:nvSpPr>
        <p:spPr>
          <a:xfrm>
            <a:off x="3681664" y="1840829"/>
            <a:ext cx="962525" cy="2057400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v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2EEAC57-58A8-42AA-9ABC-2B941A3072B8}"/>
              </a:ext>
            </a:extLst>
          </p:cNvPr>
          <p:cNvSpPr/>
          <p:nvPr/>
        </p:nvSpPr>
        <p:spPr>
          <a:xfrm>
            <a:off x="4765758" y="1876921"/>
            <a:ext cx="962525" cy="2057400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v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6560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73152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5100" dirty="0"/>
              <a:t> </a:t>
            </a:r>
          </a:p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40197C-1DCE-40EF-9855-018E13255B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25" y="1524000"/>
            <a:ext cx="257175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2388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73152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5100" dirty="0"/>
              <a:t> </a:t>
            </a:r>
          </a:p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40197C-1DCE-40EF-9855-018E13255B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6125" y="1524000"/>
            <a:ext cx="2571750" cy="3810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15122C1-AD6A-4053-96B9-7351169E7D46}"/>
              </a:ext>
            </a:extLst>
          </p:cNvPr>
          <p:cNvSpPr/>
          <p:nvPr/>
        </p:nvSpPr>
        <p:spPr>
          <a:xfrm>
            <a:off x="3420883" y="5528991"/>
            <a:ext cx="23022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Clr>
                <a:srgbClr val="82CBDD"/>
              </a:buClr>
            </a:pPr>
            <a:r>
              <a:rPr lang="en-GB" altLang="en-US" sz="2400" dirty="0">
                <a:solidFill>
                  <a:prstClr val="black"/>
                </a:solidFill>
                <a:latin typeface="Myriad Pro" panose="020B0503030403020204" pitchFamily="34" charset="0"/>
              </a:rPr>
              <a:t>___ group of ___</a:t>
            </a:r>
            <a:endParaRPr lang="en-GB" altLang="en-US" sz="2400" dirty="0">
              <a:solidFill>
                <a:prstClr val="black"/>
              </a:solidFill>
              <a:latin typeface="Myriad Pro" panose="020B0503030403020204" pitchFamily="34" charset="0"/>
              <a:ea typeface="Myriad Pro Semibold"/>
              <a:cs typeface="Myriad Pro Semibold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B6D0D36-77FB-4E05-8624-BF925653BBF4}"/>
              </a:ext>
            </a:extLst>
          </p:cNvPr>
          <p:cNvSpPr txBox="1"/>
          <p:nvPr/>
        </p:nvSpPr>
        <p:spPr>
          <a:xfrm>
            <a:off x="3550024" y="5467436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F31665-62C6-4721-ACFB-4A36049C25AB}"/>
              </a:ext>
            </a:extLst>
          </p:cNvPr>
          <p:cNvSpPr txBox="1"/>
          <p:nvPr/>
        </p:nvSpPr>
        <p:spPr>
          <a:xfrm>
            <a:off x="5245050" y="5498213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9FC59AFE-6410-4BC1-B687-25336EE703C8}"/>
              </a:ext>
            </a:extLst>
          </p:cNvPr>
          <p:cNvSpPr/>
          <p:nvPr/>
        </p:nvSpPr>
        <p:spPr>
          <a:xfrm>
            <a:off x="3669138" y="1840829"/>
            <a:ext cx="2041452" cy="2057400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v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69872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14">
            <a:extLst>
              <a:ext uri="{FF2B5EF4-FFF2-40B4-BE49-F238E27FC236}">
                <a16:creationId xmlns:a16="http://schemas.microsoft.com/office/drawing/2014/main" id="{685B689F-EDEC-4B62-B315-E90D8B14744D}"/>
              </a:ext>
            </a:extLst>
          </p:cNvPr>
          <p:cNvSpPr/>
          <p:nvPr/>
        </p:nvSpPr>
        <p:spPr>
          <a:xfrm>
            <a:off x="6400800" y="1990165"/>
            <a:ext cx="1649506" cy="176427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73152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5100" dirty="0"/>
              <a:t> </a:t>
            </a:r>
          </a:p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E3D987D1-25D2-46D2-BA34-A5E9A6F99B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4950" y="2319338"/>
            <a:ext cx="6157826" cy="1284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4">
            <a:extLst>
              <a:ext uri="{FF2B5EF4-FFF2-40B4-BE49-F238E27FC236}">
                <a16:creationId xmlns:a16="http://schemas.microsoft.com/office/drawing/2014/main" id="{00E41BA9-7DC1-4897-91FD-608BC8F1CB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1925" y="3754438"/>
            <a:ext cx="21320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>
                <a:latin typeface="Myriad Pro" panose="020B0503030403020204" pitchFamily="34" charset="0"/>
                <a:ea typeface="Myriad Pro Semibold"/>
                <a:cs typeface="Myriad Pro Semibold"/>
              </a:rPr>
              <a:t>two 2p coins 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A648955D-8AF2-4D86-AC94-B5B009EF01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6100" y="3759200"/>
            <a:ext cx="11874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latin typeface="Myriad Pro" panose="020B0503030403020204" pitchFamily="34" charset="0"/>
              </a:rPr>
              <a:t>2 + 2</a:t>
            </a:r>
            <a:endParaRPr lang="en-GB" altLang="en-US" sz="2400" dirty="0">
              <a:latin typeface="Myriad Pro" panose="020B0503030403020204" pitchFamily="34" charset="0"/>
              <a:ea typeface="Myriad Pro Semibold"/>
              <a:cs typeface="Myriad Pro Semibold"/>
            </a:endParaRP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18148FC3-9819-49B2-B2F7-A0E4098A4E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59563" y="3754438"/>
            <a:ext cx="11890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latin typeface="Myriad Pro" panose="020B0503030403020204" pitchFamily="34" charset="0"/>
              </a:rPr>
              <a:t>4</a:t>
            </a:r>
            <a:endParaRPr lang="en-GB" altLang="en-US" sz="2400" dirty="0">
              <a:latin typeface="Myriad Pro" panose="020B0503030403020204" pitchFamily="34" charset="0"/>
              <a:ea typeface="Myriad Pro Semibold"/>
              <a:cs typeface="Myriad Pro Semibold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7B0C8CD-6533-4C88-8045-18929052BA06}"/>
              </a:ext>
            </a:extLst>
          </p:cNvPr>
          <p:cNvSpPr/>
          <p:nvPr/>
        </p:nvSpPr>
        <p:spPr>
          <a:xfrm>
            <a:off x="1431925" y="4763788"/>
            <a:ext cx="19960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Clr>
                <a:srgbClr val="82CBDD"/>
              </a:buClr>
            </a:pPr>
            <a:r>
              <a:rPr lang="en-GB" altLang="en-US" sz="2400" dirty="0">
                <a:solidFill>
                  <a:srgbClr val="FF0000"/>
                </a:solidFill>
                <a:latin typeface="Myriad Pro" panose="020B0503030403020204" pitchFamily="34" charset="0"/>
              </a:rPr>
              <a:t>2</a:t>
            </a:r>
            <a:r>
              <a:rPr lang="en-GB" altLang="en-US" sz="2400" dirty="0">
                <a:solidFill>
                  <a:prstClr val="black"/>
                </a:solidFill>
                <a:latin typeface="Myriad Pro" panose="020B0503030403020204" pitchFamily="34" charset="0"/>
              </a:rPr>
              <a:t> groups of </a:t>
            </a:r>
            <a:r>
              <a:rPr lang="en-GB" altLang="en-US" sz="2400" dirty="0">
                <a:solidFill>
                  <a:srgbClr val="FF0000"/>
                </a:solidFill>
                <a:latin typeface="Myriad Pro" panose="020B0503030403020204" pitchFamily="34" charset="0"/>
              </a:rPr>
              <a:t>2</a:t>
            </a:r>
            <a:endParaRPr lang="en-GB" altLang="en-US" sz="2400" dirty="0">
              <a:solidFill>
                <a:srgbClr val="FF0000"/>
              </a:solidFill>
              <a:latin typeface="Myriad Pro" panose="020B0503030403020204" pitchFamily="34" charset="0"/>
              <a:ea typeface="Myriad Pro Semibold"/>
              <a:cs typeface="Myriad Pro Semibold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47CE729-FCE7-4BDA-AA60-7F2D1B1C46A2}"/>
              </a:ext>
            </a:extLst>
          </p:cNvPr>
          <p:cNvSpPr/>
          <p:nvPr/>
        </p:nvSpPr>
        <p:spPr>
          <a:xfrm>
            <a:off x="1737210" y="5202575"/>
            <a:ext cx="12009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Clr>
                <a:srgbClr val="82CBDD"/>
              </a:buClr>
            </a:pPr>
            <a:r>
              <a:rPr lang="en-GB" altLang="en-US" sz="2400" dirty="0">
                <a:solidFill>
                  <a:srgbClr val="FF0000"/>
                </a:solidFill>
                <a:latin typeface="Myriad Pro" panose="020B0503030403020204" pitchFamily="34" charset="0"/>
              </a:rPr>
              <a:t>2</a:t>
            </a:r>
            <a:r>
              <a:rPr lang="en-GB" altLang="en-US" sz="2400" dirty="0">
                <a:solidFill>
                  <a:prstClr val="black"/>
                </a:solidFill>
                <a:latin typeface="Myriad Pro" panose="020B0503030403020204" pitchFamily="34" charset="0"/>
              </a:rPr>
              <a:t> and </a:t>
            </a:r>
            <a:r>
              <a:rPr lang="en-GB" altLang="en-US" sz="2400" dirty="0">
                <a:solidFill>
                  <a:srgbClr val="FF0000"/>
                </a:solidFill>
                <a:latin typeface="Myriad Pro" panose="020B0503030403020204" pitchFamily="34" charset="0"/>
              </a:rPr>
              <a:t>2</a:t>
            </a:r>
            <a:endParaRPr lang="en-GB" altLang="en-US" sz="2400" dirty="0">
              <a:solidFill>
                <a:srgbClr val="FF0000"/>
              </a:solidFill>
              <a:latin typeface="Myriad Pro" panose="020B0503030403020204" pitchFamily="34" charset="0"/>
              <a:ea typeface="Myriad Pro Semibold"/>
              <a:cs typeface="Myriad Pro Semibold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8B1B753-1D59-4278-AFAA-23047C5E8C1A}"/>
              </a:ext>
            </a:extLst>
          </p:cNvPr>
          <p:cNvSpPr/>
          <p:nvPr/>
        </p:nvSpPr>
        <p:spPr>
          <a:xfrm>
            <a:off x="1901394" y="5687118"/>
            <a:ext cx="8980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Clr>
                <a:srgbClr val="82CBDD"/>
              </a:buClr>
            </a:pPr>
            <a:r>
              <a:rPr lang="en-GB" altLang="en-US" sz="2400" dirty="0">
                <a:solidFill>
                  <a:srgbClr val="FF0000"/>
                </a:solidFill>
                <a:latin typeface="Myriad Pro" panose="020B0503030403020204" pitchFamily="34" charset="0"/>
              </a:rPr>
              <a:t>2</a:t>
            </a:r>
            <a:r>
              <a:rPr lang="en-GB" altLang="en-US" sz="2400" dirty="0">
                <a:solidFill>
                  <a:prstClr val="black"/>
                </a:solidFill>
                <a:latin typeface="Myriad Pro" panose="020B0503030403020204" pitchFamily="34" charset="0"/>
              </a:rPr>
              <a:t> + </a:t>
            </a:r>
            <a:r>
              <a:rPr lang="en-GB" altLang="en-US" sz="2400" dirty="0">
                <a:solidFill>
                  <a:srgbClr val="FF0000"/>
                </a:solidFill>
                <a:latin typeface="Myriad Pro" panose="020B0503030403020204" pitchFamily="34" charset="0"/>
              </a:rPr>
              <a:t>2</a:t>
            </a:r>
            <a:endParaRPr lang="en-GB" altLang="en-US" sz="2400" dirty="0">
              <a:solidFill>
                <a:srgbClr val="FF0000"/>
              </a:solidFill>
              <a:latin typeface="Myriad Pro" panose="020B0503030403020204" pitchFamily="34" charset="0"/>
              <a:ea typeface="Myriad Pro Semibold"/>
              <a:cs typeface="Myriad Pro Semibold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2710123-B317-450F-8349-36A602DE1E9D}"/>
              </a:ext>
            </a:extLst>
          </p:cNvPr>
          <p:cNvSpPr/>
          <p:nvPr/>
        </p:nvSpPr>
        <p:spPr>
          <a:xfrm>
            <a:off x="4115226" y="4763788"/>
            <a:ext cx="19960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Clr>
                <a:srgbClr val="82CBDD"/>
              </a:buClr>
            </a:pPr>
            <a:r>
              <a:rPr lang="en-GB" altLang="en-US" sz="2400" dirty="0">
                <a:solidFill>
                  <a:srgbClr val="FF0000"/>
                </a:solidFill>
                <a:latin typeface="Myriad Pro" panose="020B0503030403020204" pitchFamily="34" charset="0"/>
              </a:rPr>
              <a:t>2</a:t>
            </a:r>
            <a:r>
              <a:rPr lang="en-GB" altLang="en-US" sz="2400" dirty="0">
                <a:solidFill>
                  <a:prstClr val="black"/>
                </a:solidFill>
                <a:latin typeface="Myriad Pro" panose="020B0503030403020204" pitchFamily="34" charset="0"/>
              </a:rPr>
              <a:t> groups of </a:t>
            </a:r>
            <a:r>
              <a:rPr lang="en-GB" altLang="en-US" sz="2400" dirty="0">
                <a:solidFill>
                  <a:srgbClr val="FF0000"/>
                </a:solidFill>
                <a:latin typeface="Myriad Pro" panose="020B0503030403020204" pitchFamily="34" charset="0"/>
              </a:rPr>
              <a:t>2</a:t>
            </a:r>
            <a:endParaRPr lang="en-GB" altLang="en-US" sz="2400" dirty="0">
              <a:solidFill>
                <a:srgbClr val="FF0000"/>
              </a:solidFill>
              <a:latin typeface="Myriad Pro" panose="020B0503030403020204" pitchFamily="34" charset="0"/>
              <a:ea typeface="Myriad Pro Semibold"/>
              <a:cs typeface="Myriad Pro Semibold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3E6DA02-02C2-4543-A1D0-F09A27096867}"/>
              </a:ext>
            </a:extLst>
          </p:cNvPr>
          <p:cNvSpPr/>
          <p:nvPr/>
        </p:nvSpPr>
        <p:spPr>
          <a:xfrm>
            <a:off x="4550111" y="5248331"/>
            <a:ext cx="12009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Clr>
                <a:srgbClr val="82CBDD"/>
              </a:buClr>
            </a:pPr>
            <a:r>
              <a:rPr lang="en-GB" altLang="en-US" sz="2400" dirty="0">
                <a:solidFill>
                  <a:srgbClr val="FF0000"/>
                </a:solidFill>
                <a:latin typeface="Myriad Pro" panose="020B0503030403020204" pitchFamily="34" charset="0"/>
              </a:rPr>
              <a:t>2</a:t>
            </a:r>
            <a:r>
              <a:rPr lang="en-GB" altLang="en-US" sz="2400" dirty="0">
                <a:solidFill>
                  <a:prstClr val="black"/>
                </a:solidFill>
                <a:latin typeface="Myriad Pro" panose="020B0503030403020204" pitchFamily="34" charset="0"/>
              </a:rPr>
              <a:t> and</a:t>
            </a:r>
            <a:r>
              <a:rPr lang="en-GB" altLang="en-US" sz="2400" dirty="0">
                <a:solidFill>
                  <a:srgbClr val="FF0000"/>
                </a:solidFill>
                <a:latin typeface="Myriad Pro" panose="020B0503030403020204" pitchFamily="34" charset="0"/>
              </a:rPr>
              <a:t> 2</a:t>
            </a:r>
            <a:endParaRPr lang="en-GB" altLang="en-US" sz="2400" dirty="0">
              <a:solidFill>
                <a:srgbClr val="FF0000"/>
              </a:solidFill>
              <a:latin typeface="Myriad Pro" panose="020B0503030403020204" pitchFamily="34" charset="0"/>
              <a:ea typeface="Myriad Pro Semibold"/>
              <a:cs typeface="Myriad Pro Semibold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6F37B33-D0F3-4823-B71B-BBE9B43D2103}"/>
              </a:ext>
            </a:extLst>
          </p:cNvPr>
          <p:cNvSpPr/>
          <p:nvPr/>
        </p:nvSpPr>
        <p:spPr>
          <a:xfrm>
            <a:off x="6335712" y="4218924"/>
            <a:ext cx="18662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Clr>
                <a:srgbClr val="82CBDD"/>
              </a:buClr>
            </a:pPr>
            <a:r>
              <a:rPr lang="en-GB" altLang="en-US" sz="2400" dirty="0">
                <a:solidFill>
                  <a:srgbClr val="FF0000"/>
                </a:solidFill>
                <a:latin typeface="Myriad Pro" panose="020B0503030403020204" pitchFamily="34" charset="0"/>
              </a:rPr>
              <a:t>1</a:t>
            </a:r>
            <a:r>
              <a:rPr lang="en-GB" altLang="en-US" sz="2400" dirty="0">
                <a:solidFill>
                  <a:prstClr val="black"/>
                </a:solidFill>
                <a:latin typeface="Myriad Pro" panose="020B0503030403020204" pitchFamily="34" charset="0"/>
              </a:rPr>
              <a:t> group of </a:t>
            </a:r>
            <a:r>
              <a:rPr lang="en-GB" altLang="en-US" sz="2400" dirty="0">
                <a:solidFill>
                  <a:srgbClr val="FF0000"/>
                </a:solidFill>
                <a:latin typeface="Myriad Pro" panose="020B0503030403020204" pitchFamily="34" charset="0"/>
              </a:rPr>
              <a:t>4</a:t>
            </a:r>
            <a:endParaRPr lang="en-GB" altLang="en-US" sz="2400" dirty="0">
              <a:solidFill>
                <a:srgbClr val="FF0000"/>
              </a:solidFill>
              <a:latin typeface="Myriad Pro" panose="020B0503030403020204" pitchFamily="34" charset="0"/>
              <a:ea typeface="Myriad Pro Semibold"/>
              <a:cs typeface="Myriad Pro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18311734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73152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5100" dirty="0"/>
              <a:t> </a:t>
            </a:r>
          </a:p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7085772C-0C73-4259-8C2E-94C79ED945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5240" y="1438806"/>
            <a:ext cx="3560719" cy="340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41C01C0-82DA-4265-8A8C-989314BBBC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70050" y="884808"/>
            <a:ext cx="48763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3000" dirty="0">
                <a:solidFill>
                  <a:srgbClr val="008000"/>
                </a:solidFill>
                <a:latin typeface="Myriad Pro Semibold"/>
                <a:ea typeface="Myriad Pro Semibold"/>
                <a:cs typeface="Myriad Pro Semibold"/>
                <a:sym typeface="Wingdings" panose="05000000000000000000" pitchFamily="2" charset="2"/>
              </a:rPr>
              <a:t></a:t>
            </a:r>
            <a:endParaRPr lang="en-GB" altLang="en-US" sz="3000" dirty="0">
              <a:solidFill>
                <a:srgbClr val="008000"/>
              </a:solidFill>
              <a:latin typeface="Myriad Pro Semibold"/>
              <a:ea typeface="Myriad Pro Semibold"/>
              <a:cs typeface="Myriad Pro Semibold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7E49372-DFA8-4B8F-8077-31912088C1FB}"/>
              </a:ext>
            </a:extLst>
          </p:cNvPr>
          <p:cNvSpPr/>
          <p:nvPr/>
        </p:nvSpPr>
        <p:spPr>
          <a:xfrm>
            <a:off x="2478574" y="930975"/>
            <a:ext cx="41868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US" altLang="en-US" sz="2400" dirty="0">
                <a:latin typeface="Myriad Pro" panose="020B0503030403020204" pitchFamily="34" charset="0"/>
                <a:ea typeface="Myriad Pro Semibold"/>
                <a:cs typeface="Myriad Pro Semibold"/>
              </a:rPr>
              <a:t>This picture shows 5 + 5 + 5 + 5</a:t>
            </a:r>
            <a:endParaRPr lang="en-GB" altLang="en-US" sz="2400" dirty="0">
              <a:latin typeface="Myriad Pro" panose="020B0503030403020204" pitchFamily="34" charset="0"/>
              <a:ea typeface="Myriad Pro Semibold"/>
              <a:cs typeface="Myriad Pro Semibold"/>
            </a:endParaRPr>
          </a:p>
        </p:txBody>
      </p:sp>
      <p:sp>
        <p:nvSpPr>
          <p:cNvPr id="6" name="TextBox 4">
            <a:extLst>
              <a:ext uri="{FF2B5EF4-FFF2-40B4-BE49-F238E27FC236}">
                <a16:creationId xmlns:a16="http://schemas.microsoft.com/office/drawing/2014/main" id="{51FBF7BB-BD4B-4671-8B99-2B8AFEE865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4964" y="930975"/>
            <a:ext cx="7478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82CBDD"/>
              </a:buClr>
              <a:buFont typeface="Arial" panose="020B0604020202020204" pitchFamily="34" charset="0"/>
              <a:buNone/>
            </a:pPr>
            <a:r>
              <a:rPr lang="en-GB" altLang="en-US" sz="2400" dirty="0">
                <a:latin typeface="Myriad Pro" panose="020B0503030403020204" pitchFamily="34" charset="0"/>
              </a:rPr>
              <a:t>True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790382F-EEB7-4D7C-9184-3587A099C63E}"/>
              </a:ext>
            </a:extLst>
          </p:cNvPr>
          <p:cNvSpPr txBox="1"/>
          <p:nvPr/>
        </p:nvSpPr>
        <p:spPr>
          <a:xfrm>
            <a:off x="290320" y="4963633"/>
            <a:ext cx="47073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There are ___ groups of ___ 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47206E2-94B5-47D1-B655-118FBC339AC5}"/>
              </a:ext>
            </a:extLst>
          </p:cNvPr>
          <p:cNvSpPr txBox="1"/>
          <p:nvPr/>
        </p:nvSpPr>
        <p:spPr>
          <a:xfrm>
            <a:off x="307953" y="5440467"/>
            <a:ext cx="5570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There are __ and __ and __   and __ 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37CABCD-6BFB-49C9-A84C-378033E5FDDF}"/>
              </a:ext>
            </a:extLst>
          </p:cNvPr>
          <p:cNvSpPr txBox="1"/>
          <p:nvPr/>
        </p:nvSpPr>
        <p:spPr>
          <a:xfrm>
            <a:off x="290320" y="6295936"/>
            <a:ext cx="50410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We can write this as 5 + 5 + 5 + 5.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4F5EF5F-C799-4C8E-9CA2-CB26E9F2BCC9}"/>
              </a:ext>
            </a:extLst>
          </p:cNvPr>
          <p:cNvSpPr txBox="1"/>
          <p:nvPr/>
        </p:nvSpPr>
        <p:spPr>
          <a:xfrm>
            <a:off x="1906752" y="4987886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C40126C-E850-4CD0-988C-30F5B977C668}"/>
              </a:ext>
            </a:extLst>
          </p:cNvPr>
          <p:cNvSpPr txBox="1"/>
          <p:nvPr/>
        </p:nvSpPr>
        <p:spPr>
          <a:xfrm>
            <a:off x="4001635" y="4987886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B7CCDE4-B444-4533-A7BA-D351310872C2}"/>
              </a:ext>
            </a:extLst>
          </p:cNvPr>
          <p:cNvSpPr/>
          <p:nvPr/>
        </p:nvSpPr>
        <p:spPr>
          <a:xfrm>
            <a:off x="1857299" y="5464720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8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D02823E-9C5E-49C7-AD1C-CE88D260EF22}"/>
              </a:ext>
            </a:extLst>
          </p:cNvPr>
          <p:cNvSpPr/>
          <p:nvPr/>
        </p:nvSpPr>
        <p:spPr>
          <a:xfrm>
            <a:off x="2907949" y="5464720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8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BA79743-0B96-42FD-9A8B-A3B0FCC4CAE4}"/>
              </a:ext>
            </a:extLst>
          </p:cNvPr>
          <p:cNvSpPr/>
          <p:nvPr/>
        </p:nvSpPr>
        <p:spPr>
          <a:xfrm>
            <a:off x="3980247" y="5475787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8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C6D362B-BF09-4CDF-912D-8DBBD9288268}"/>
              </a:ext>
            </a:extLst>
          </p:cNvPr>
          <p:cNvSpPr/>
          <p:nvPr/>
        </p:nvSpPr>
        <p:spPr>
          <a:xfrm>
            <a:off x="5173662" y="5464720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8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44826AA-5BAB-40DA-A04B-9E301D6EC54B}"/>
              </a:ext>
            </a:extLst>
          </p:cNvPr>
          <p:cNvSpPr txBox="1"/>
          <p:nvPr/>
        </p:nvSpPr>
        <p:spPr>
          <a:xfrm>
            <a:off x="313880" y="5880328"/>
            <a:ext cx="31857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There are four fives.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19BA6A5-E45B-4022-BAEE-33E52F1B67A7}"/>
              </a:ext>
            </a:extLst>
          </p:cNvPr>
          <p:cNvSpPr txBox="1"/>
          <p:nvPr/>
        </p:nvSpPr>
        <p:spPr>
          <a:xfrm>
            <a:off x="6032918" y="1892112"/>
            <a:ext cx="4885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5F295F9-CBE8-4F51-AB42-C80C29C57EF4}"/>
              </a:ext>
            </a:extLst>
          </p:cNvPr>
          <p:cNvSpPr txBox="1"/>
          <p:nvPr/>
        </p:nvSpPr>
        <p:spPr>
          <a:xfrm>
            <a:off x="1900434" y="3704337"/>
            <a:ext cx="4885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63DE3D7-F473-4246-AFCC-19B5F1D2424B}"/>
              </a:ext>
            </a:extLst>
          </p:cNvPr>
          <p:cNvSpPr txBox="1"/>
          <p:nvPr/>
        </p:nvSpPr>
        <p:spPr>
          <a:xfrm>
            <a:off x="6032919" y="3704337"/>
            <a:ext cx="4885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8C878E1-E439-4B67-9C70-F720255BC7A1}"/>
              </a:ext>
            </a:extLst>
          </p:cNvPr>
          <p:cNvSpPr txBox="1"/>
          <p:nvPr/>
        </p:nvSpPr>
        <p:spPr>
          <a:xfrm>
            <a:off x="1900435" y="1888557"/>
            <a:ext cx="4885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rgbClr val="FF0000"/>
                </a:solidFill>
              </a:rPr>
              <a:t>5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5932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8|0.8|52.2|11.5|1.8|2.7|0.8|1.3|2.1|1.3|1.6|23.7|3.1|1.4|1.7|1.2|1.1|3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9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4.5|4.1|1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1.9|15.1|4.2|2.7|1.4|2.2|1.7|1.3|1.4|5.9|9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0.2|7.7|3.2|2|29.4|3.9|1.4|1.2|1|1.5|1.3|12.8|57.7|2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0|7|4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|89.7|7.7|22.8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D54778C-1F19-4F3F-ABC2-3B1194BCB33C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35B05A7B-BF0F-410E-8937-2484895F7FCE}"/>
</file>

<file path=customXml/itemProps3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373</Words>
  <Application>Microsoft Office PowerPoint</Application>
  <PresentationFormat>On-screen Show (4:3)</PresentationFormat>
  <Paragraphs>137</Paragraphs>
  <Slides>16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Myriad Pro</vt:lpstr>
      <vt:lpstr>Myriad Pro Semibold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2019-06-21T08:46:49Z</dcterms:created>
  <dcterms:modified xsi:type="dcterms:W3CDTF">2020-08-26T09:04:54Z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