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4"/>
  </p:notesMasterIdLst>
  <p:sldIdLst>
    <p:sldId id="256" r:id="rId6"/>
    <p:sldId id="293" r:id="rId7"/>
    <p:sldId id="277" r:id="rId8"/>
    <p:sldId id="278" r:id="rId9"/>
    <p:sldId id="291" r:id="rId10"/>
    <p:sldId id="279" r:id="rId11"/>
    <p:sldId id="292" r:id="rId12"/>
    <p:sldId id="29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E0FFC6-0175-694E-ADE5-CF4F46F5FCB4}" v="1" dt="2020-08-26T13:21:07.204"/>
    <p1510:client id="{3B371E3F-35E2-48A5-A288-6809126DA5FC}" v="5" dt="2020-08-25T15:06:42.1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7" autoAdjust="0"/>
    <p:restoredTop sz="87687" autoAdjust="0"/>
  </p:normalViewPr>
  <p:slideViewPr>
    <p:cSldViewPr snapToGrid="0">
      <p:cViewPr varScale="1">
        <p:scale>
          <a:sx n="111" d="100"/>
          <a:sy n="111" d="100"/>
        </p:scale>
        <p:origin x="1024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69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Radford" userId="38e6de03-e431-40f1-8a29-e383e2f9fefd" providerId="ADAL" clId="{12E0FFC6-0175-694E-ADE5-CF4F46F5FCB4}"/>
    <pc:docChg chg="modSld">
      <pc:chgData name="Sam Radford" userId="38e6de03-e431-40f1-8a29-e383e2f9fefd" providerId="ADAL" clId="{12E0FFC6-0175-694E-ADE5-CF4F46F5FCB4}" dt="2020-08-26T13:21:07.204" v="0" actId="18331"/>
      <pc:docMkLst>
        <pc:docMk/>
      </pc:docMkLst>
      <pc:sldChg chg="modSp">
        <pc:chgData name="Sam Radford" userId="38e6de03-e431-40f1-8a29-e383e2f9fefd" providerId="ADAL" clId="{12E0FFC6-0175-694E-ADE5-CF4F46F5FCB4}" dt="2020-08-26T13:21:07.204" v="0" actId="18331"/>
        <pc:sldMkLst>
          <pc:docMk/>
          <pc:sldMk cId="2261921021" sldId="292"/>
        </pc:sldMkLst>
        <pc:picChg chg="mod">
          <ac:chgData name="Sam Radford" userId="38e6de03-e431-40f1-8a29-e383e2f9fefd" providerId="ADAL" clId="{12E0FFC6-0175-694E-ADE5-CF4F46F5FCB4}" dt="2020-08-26T13:21:07.204" v="0" actId="18331"/>
          <ac:picMkLst>
            <pc:docMk/>
            <pc:sldMk cId="2261921021" sldId="292"/>
            <ac:picMk id="3" creationId="{E97C6EA1-669A-4ED8-AD00-6F5F28AE9B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697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00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885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26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08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8461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77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94107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693146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2231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tif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8.tiff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980432" cy="3121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KS1 Multiplication 3</a:t>
            </a:r>
            <a:br>
              <a:rPr lang="en-GB" dirty="0"/>
            </a:br>
            <a:r>
              <a:rPr lang="en-GB" dirty="0"/>
              <a:t>Lesson 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C60B626-681B-4E6E-B349-952C8FD8E3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454F88-4832-466A-87E7-B7C8240B1278}"/>
              </a:ext>
            </a:extLst>
          </p:cNvPr>
          <p:cNvSpPr txBox="1"/>
          <p:nvPr/>
        </p:nvSpPr>
        <p:spPr>
          <a:xfrm>
            <a:off x="566928" y="1609267"/>
            <a:ext cx="80040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06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ack&#10;&#10;Description automatically generated">
            <a:extLst>
              <a:ext uri="{FF2B5EF4-FFF2-40B4-BE49-F238E27FC236}">
                <a16:creationId xmlns:a16="http://schemas.microsoft.com/office/drawing/2014/main" id="{C871C2FB-F44B-4DAA-8839-0B962CD3FE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2562017"/>
            <a:ext cx="3139701" cy="95019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38DD08-0538-43EA-B074-228F6D049899}"/>
              </a:ext>
            </a:extLst>
          </p:cNvPr>
          <p:cNvSpPr txBox="1"/>
          <p:nvPr/>
        </p:nvSpPr>
        <p:spPr bwMode="auto">
          <a:xfrm>
            <a:off x="3766332" y="481971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Light" charset="0"/>
                <a:cs typeface="Myriad Pro Light" charset="0"/>
              </a:rPr>
              <a:t>12 = 6 × 2</a:t>
            </a:r>
          </a:p>
        </p:txBody>
      </p:sp>
      <p:pic>
        <p:nvPicPr>
          <p:cNvPr id="5" name="Picture 4" descr="A picture containing black&#10;&#10;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2299" y="2562018"/>
            <a:ext cx="3139701" cy="950191"/>
          </a:xfrm>
          <a:prstGeom prst="rect">
            <a:avLst/>
          </a:prstGeom>
        </p:spPr>
      </p:pic>
      <p:sp>
        <p:nvSpPr>
          <p:cNvPr id="7" name="Rectangle 13">
            <a:extLst>
              <a:ext uri="{FF2B5EF4-FFF2-40B4-BE49-F238E27FC236}">
                <a16:creationId xmlns:a16="http://schemas.microsoft.com/office/drawing/2014/main" id="{8C034CB2-B19C-E548-AB1E-2F117E650B0A}"/>
              </a:ext>
            </a:extLst>
          </p:cNvPr>
          <p:cNvSpPr txBox="1">
            <a:spLocks noChangeArrowheads="1"/>
          </p:cNvSpPr>
          <p:nvPr/>
        </p:nvSpPr>
        <p:spPr>
          <a:xfrm>
            <a:off x="471736" y="906698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C1F8C3-60BC-E54E-A075-071E8141683B}"/>
              </a:ext>
            </a:extLst>
          </p:cNvPr>
          <p:cNvSpPr txBox="1"/>
          <p:nvPr/>
        </p:nvSpPr>
        <p:spPr bwMode="auto">
          <a:xfrm>
            <a:off x="1614172" y="4907854"/>
            <a:ext cx="121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product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7E7CDEB-2547-A54C-B206-6836F48C4451}"/>
              </a:ext>
            </a:extLst>
          </p:cNvPr>
          <p:cNvCxnSpPr>
            <a:cxnSpLocks/>
            <a:endCxn id="3" idx="1"/>
          </p:cNvCxnSpPr>
          <p:nvPr/>
        </p:nvCxnSpPr>
        <p:spPr bwMode="auto">
          <a:xfrm flipV="1">
            <a:off x="3002149" y="5050545"/>
            <a:ext cx="764183" cy="88142"/>
          </a:xfrm>
          <a:prstGeom prst="straightConnector1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9B17D68-0089-1A42-BC9E-CBCDD7A10A2D}"/>
              </a:ext>
            </a:extLst>
          </p:cNvPr>
          <p:cNvSpPr txBox="1"/>
          <p:nvPr/>
        </p:nvSpPr>
        <p:spPr bwMode="auto">
          <a:xfrm>
            <a:off x="4936610" y="5743042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factor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2D5CDCC-E744-4241-A233-BD62AABA6F7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682155" y="5229879"/>
            <a:ext cx="259675" cy="604356"/>
          </a:xfrm>
          <a:prstGeom prst="straightConnector1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41DE222-0614-FF47-BF7D-1E126957485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294031" y="5138686"/>
            <a:ext cx="259675" cy="604356"/>
          </a:xfrm>
          <a:prstGeom prst="straightConnector1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5173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A9E148-F40C-4D16-ACDC-BEA63F1E43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642454"/>
              </p:ext>
            </p:extLst>
          </p:nvPr>
        </p:nvGraphicFramePr>
        <p:xfrm>
          <a:off x="2123264" y="3297818"/>
          <a:ext cx="4345859" cy="28906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2199">
                  <a:extLst>
                    <a:ext uri="{9D8B030D-6E8A-4147-A177-3AD203B41FA5}">
                      <a16:colId xmlns:a16="http://schemas.microsoft.com/office/drawing/2014/main" val="725404689"/>
                    </a:ext>
                  </a:extLst>
                </a:gridCol>
                <a:gridCol w="2173660">
                  <a:extLst>
                    <a:ext uri="{9D8B030D-6E8A-4147-A177-3AD203B41FA5}">
                      <a16:colId xmlns:a16="http://schemas.microsoft.com/office/drawing/2014/main" val="4039382020"/>
                    </a:ext>
                  </a:extLst>
                </a:gridCol>
              </a:tblGrid>
              <a:tr h="849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</a:t>
                      </a: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pairs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shoes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shoes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728641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461298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477247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758726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660084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0022"/>
                  </a:ext>
                </a:extLst>
              </a:tr>
            </a:tbl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9F8084B4-73D7-4AA5-8A68-EB156E7175D5}"/>
              </a:ext>
            </a:extLst>
          </p:cNvPr>
          <p:cNvGrpSpPr/>
          <p:nvPr/>
        </p:nvGrpSpPr>
        <p:grpSpPr>
          <a:xfrm>
            <a:off x="1691680" y="669742"/>
            <a:ext cx="1066158" cy="1735542"/>
            <a:chOff x="2015714" y="1064516"/>
            <a:chExt cx="1066158" cy="173554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95D3245-2009-48DF-811E-356E41B02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5714" y="1064516"/>
              <a:ext cx="1066158" cy="1050364"/>
            </a:xfrm>
            <a:prstGeom prst="rect">
              <a:avLst/>
            </a:prstGeom>
          </p:spPr>
        </p:pic>
        <p:pic>
          <p:nvPicPr>
            <p:cNvPr id="16" name="Picture 15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0D76A813-1F85-42A7-9EDB-546E0B11F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6808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FE7F4A5-8F8D-4DE8-99A8-AB4009AE35FA}"/>
              </a:ext>
            </a:extLst>
          </p:cNvPr>
          <p:cNvGrpSpPr/>
          <p:nvPr/>
        </p:nvGrpSpPr>
        <p:grpSpPr>
          <a:xfrm>
            <a:off x="3040485" y="669742"/>
            <a:ext cx="1066158" cy="1735542"/>
            <a:chOff x="3364519" y="1064516"/>
            <a:chExt cx="1066158" cy="1735542"/>
          </a:xfrm>
        </p:grpSpPr>
        <p:pic>
          <p:nvPicPr>
            <p:cNvPr id="10" name="Picture 9" descr="A picture containing scissors, window&#10;&#10;Description automatically generated">
              <a:extLst>
                <a:ext uri="{FF2B5EF4-FFF2-40B4-BE49-F238E27FC236}">
                  <a16:creationId xmlns:a16="http://schemas.microsoft.com/office/drawing/2014/main" id="{73BD5BCE-C3BA-4BDC-A715-EE4F9BDC6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4519" y="1064516"/>
              <a:ext cx="1066158" cy="1050364"/>
            </a:xfrm>
            <a:prstGeom prst="rect">
              <a:avLst/>
            </a:prstGeom>
          </p:spPr>
        </p:pic>
        <p:pic>
          <p:nvPicPr>
            <p:cNvPr id="17" name="Picture 16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57BEA97B-D8E6-4C02-B151-2D45C0322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5613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DF054AA-CA4F-43A5-A616-36CB96DB6E6C}"/>
              </a:ext>
            </a:extLst>
          </p:cNvPr>
          <p:cNvGrpSpPr/>
          <p:nvPr/>
        </p:nvGrpSpPr>
        <p:grpSpPr>
          <a:xfrm>
            <a:off x="4389290" y="669742"/>
            <a:ext cx="1066158" cy="1735542"/>
            <a:chOff x="4713324" y="1064516"/>
            <a:chExt cx="1066158" cy="173554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8E9B5E7-763F-4460-B249-301D885FF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3324" y="1064516"/>
              <a:ext cx="1066158" cy="1050364"/>
            </a:xfrm>
            <a:prstGeom prst="rect">
              <a:avLst/>
            </a:prstGeom>
          </p:spPr>
        </p:pic>
        <p:pic>
          <p:nvPicPr>
            <p:cNvPr id="18" name="Picture 17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C91FD999-1AE2-4BB2-B88C-25EE39673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4418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6452AB9-20C7-441C-BF7E-400807E159CA}"/>
              </a:ext>
            </a:extLst>
          </p:cNvPr>
          <p:cNvGrpSpPr/>
          <p:nvPr/>
        </p:nvGrpSpPr>
        <p:grpSpPr>
          <a:xfrm>
            <a:off x="5738095" y="669742"/>
            <a:ext cx="1066158" cy="1735542"/>
            <a:chOff x="6062129" y="1064516"/>
            <a:chExt cx="1066158" cy="1735542"/>
          </a:xfrm>
        </p:grpSpPr>
        <p:pic>
          <p:nvPicPr>
            <p:cNvPr id="11" name="Picture 10" descr="A drawing of a cartoon character&#10;&#10;Description automatically generated">
              <a:extLst>
                <a:ext uri="{FF2B5EF4-FFF2-40B4-BE49-F238E27FC236}">
                  <a16:creationId xmlns:a16="http://schemas.microsoft.com/office/drawing/2014/main" id="{25BAFF55-CF3C-4D57-AD67-FDC3ECAFC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2129" y="1064516"/>
              <a:ext cx="1066158" cy="1050364"/>
            </a:xfrm>
            <a:prstGeom prst="rect">
              <a:avLst/>
            </a:prstGeom>
          </p:spPr>
        </p:pic>
        <p:pic>
          <p:nvPicPr>
            <p:cNvPr id="19" name="Picture 18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7F0DC43A-7FDF-481E-9536-874A081AC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3223" y="2376089"/>
              <a:ext cx="423969" cy="423969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DEC4380-B568-4410-B7AE-74FC9A90D48D}"/>
              </a:ext>
            </a:extLst>
          </p:cNvPr>
          <p:cNvSpPr txBox="1"/>
          <p:nvPr/>
        </p:nvSpPr>
        <p:spPr bwMode="auto">
          <a:xfrm>
            <a:off x="568148" y="4172117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0 × 2 = 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4521E7-3753-4DD6-AF43-7A1F20DD5D77}"/>
              </a:ext>
            </a:extLst>
          </p:cNvPr>
          <p:cNvSpPr txBox="1"/>
          <p:nvPr/>
        </p:nvSpPr>
        <p:spPr bwMode="auto">
          <a:xfrm>
            <a:off x="568148" y="4582513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 × 2 =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F4ED01-A662-448C-8F37-47EE463327BF}"/>
              </a:ext>
            </a:extLst>
          </p:cNvPr>
          <p:cNvSpPr txBox="1"/>
          <p:nvPr/>
        </p:nvSpPr>
        <p:spPr bwMode="auto">
          <a:xfrm>
            <a:off x="568148" y="499052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2 × 2 =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4E6-CDD0-4514-ACBA-9EE8239826E9}"/>
              </a:ext>
            </a:extLst>
          </p:cNvPr>
          <p:cNvSpPr txBox="1"/>
          <p:nvPr/>
        </p:nvSpPr>
        <p:spPr bwMode="auto">
          <a:xfrm>
            <a:off x="568148" y="5400924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365A9F-8604-48BA-A84B-17191EF7813A}"/>
              </a:ext>
            </a:extLst>
          </p:cNvPr>
          <p:cNvSpPr txBox="1"/>
          <p:nvPr/>
        </p:nvSpPr>
        <p:spPr bwMode="auto">
          <a:xfrm>
            <a:off x="568148" y="5806953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4 × 2 = 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50C088-61A0-4690-9E42-3E1B54FD2E30}"/>
              </a:ext>
            </a:extLst>
          </p:cNvPr>
          <p:cNvSpPr txBox="1"/>
          <p:nvPr/>
        </p:nvSpPr>
        <p:spPr bwMode="auto">
          <a:xfrm>
            <a:off x="3033757" y="411648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7924A6-91A0-4F90-9317-3A94CE70245A}"/>
              </a:ext>
            </a:extLst>
          </p:cNvPr>
          <p:cNvSpPr txBox="1"/>
          <p:nvPr/>
        </p:nvSpPr>
        <p:spPr bwMode="auto">
          <a:xfrm>
            <a:off x="5207687" y="411648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7A2792-5378-4567-BDF9-D616333D086D}"/>
              </a:ext>
            </a:extLst>
          </p:cNvPr>
          <p:cNvSpPr txBox="1"/>
          <p:nvPr/>
        </p:nvSpPr>
        <p:spPr bwMode="auto">
          <a:xfrm>
            <a:off x="3033756" y="452687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636E45-5A35-4173-AF73-F1C9BA1DBB7E}"/>
              </a:ext>
            </a:extLst>
          </p:cNvPr>
          <p:cNvSpPr txBox="1"/>
          <p:nvPr/>
        </p:nvSpPr>
        <p:spPr bwMode="auto">
          <a:xfrm>
            <a:off x="5207737" y="452687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01A4D8-B91F-4FBC-9FA4-37C8E321E269}"/>
              </a:ext>
            </a:extLst>
          </p:cNvPr>
          <p:cNvSpPr txBox="1"/>
          <p:nvPr/>
        </p:nvSpPr>
        <p:spPr bwMode="auto">
          <a:xfrm>
            <a:off x="3034919" y="4934892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6F6A53-D3F4-40AF-B02D-6C5EDB59BBC7}"/>
              </a:ext>
            </a:extLst>
          </p:cNvPr>
          <p:cNvSpPr txBox="1"/>
          <p:nvPr/>
        </p:nvSpPr>
        <p:spPr bwMode="auto">
          <a:xfrm>
            <a:off x="5206519" y="4934892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3FDC4E3-5C89-4928-8D87-670565E421CB}"/>
              </a:ext>
            </a:extLst>
          </p:cNvPr>
          <p:cNvSpPr txBox="1"/>
          <p:nvPr/>
        </p:nvSpPr>
        <p:spPr bwMode="auto">
          <a:xfrm>
            <a:off x="3034103" y="575131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975ED8-A523-4266-89B6-AA1E41141AB2}"/>
              </a:ext>
            </a:extLst>
          </p:cNvPr>
          <p:cNvSpPr txBox="1"/>
          <p:nvPr/>
        </p:nvSpPr>
        <p:spPr bwMode="auto">
          <a:xfrm>
            <a:off x="3033757" y="534528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9723577-17C0-4D3E-BE4F-0799E2225018}"/>
              </a:ext>
            </a:extLst>
          </p:cNvPr>
          <p:cNvSpPr txBox="1"/>
          <p:nvPr/>
        </p:nvSpPr>
        <p:spPr bwMode="auto">
          <a:xfrm>
            <a:off x="5206520" y="534528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3D4D1A8-8679-4B15-9656-45580E2140C9}"/>
              </a:ext>
            </a:extLst>
          </p:cNvPr>
          <p:cNvSpPr txBox="1"/>
          <p:nvPr/>
        </p:nvSpPr>
        <p:spPr bwMode="auto">
          <a:xfrm>
            <a:off x="5206520" y="575131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FF69E37-DD3E-2144-8DD3-04BD3A5ECF63}"/>
              </a:ext>
            </a:extLst>
          </p:cNvPr>
          <p:cNvSpPr txBox="1"/>
          <p:nvPr/>
        </p:nvSpPr>
        <p:spPr bwMode="auto">
          <a:xfrm>
            <a:off x="696778" y="2470948"/>
            <a:ext cx="80272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i="1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There are ___ pairs of shoes. There are ___ shoes altogether. </a:t>
            </a:r>
          </a:p>
          <a:p>
            <a:pPr>
              <a:buClr>
                <a:srgbClr val="82CBDD"/>
              </a:buClr>
              <a:buNone/>
            </a:pPr>
            <a:r>
              <a:rPr lang="en-GB" sz="2000" i="1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The product of ___ and ___ is ___.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203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A8667A-3D5B-D341-BD9C-51514DE0A3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E9889-A93B-2049-B4DD-C9DE839CF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29" y="1092785"/>
            <a:ext cx="7953541" cy="7392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2036F6-E5CF-6143-A789-5FEC581092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1831989"/>
            <a:ext cx="762000" cy="596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75EB73-CB81-8441-89CD-CC6FC28352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3100" y="1831989"/>
            <a:ext cx="762000" cy="596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96125C-10C2-5D42-AEE2-57CA11E4CE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0" y="1831989"/>
            <a:ext cx="762000" cy="596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7182A5-6D5F-9E49-905F-D9D83B04B0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4385" y="1831989"/>
            <a:ext cx="762000" cy="596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054281-509E-6148-8589-37787184FA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4570" y="1831989"/>
            <a:ext cx="762000" cy="596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822EF3-868A-6641-B5C5-B0DB50657A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00" y="1831989"/>
            <a:ext cx="762000" cy="596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083AD9-E540-7040-9545-CB6AE52B2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2505" y="1831989"/>
            <a:ext cx="762000" cy="5969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854D8E-13BE-714B-AB0D-953AAFC0A338}"/>
              </a:ext>
            </a:extLst>
          </p:cNvPr>
          <p:cNvSpPr/>
          <p:nvPr/>
        </p:nvSpPr>
        <p:spPr>
          <a:xfrm>
            <a:off x="6299200" y="977900"/>
            <a:ext cx="115904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2DABF-92F2-B04C-ADF7-AE1DB68502D9}"/>
              </a:ext>
            </a:extLst>
          </p:cNvPr>
          <p:cNvSpPr/>
          <p:nvPr/>
        </p:nvSpPr>
        <p:spPr>
          <a:xfrm>
            <a:off x="7502360" y="962596"/>
            <a:ext cx="115904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AAEA2F0-EAFD-3E4C-B453-43A1C61A2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800950"/>
              </p:ext>
            </p:extLst>
          </p:nvPr>
        </p:nvGraphicFramePr>
        <p:xfrm>
          <a:off x="595229" y="2550096"/>
          <a:ext cx="4345859" cy="4115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2199">
                  <a:extLst>
                    <a:ext uri="{9D8B030D-6E8A-4147-A177-3AD203B41FA5}">
                      <a16:colId xmlns:a16="http://schemas.microsoft.com/office/drawing/2014/main" val="725404689"/>
                    </a:ext>
                  </a:extLst>
                </a:gridCol>
                <a:gridCol w="2173660">
                  <a:extLst>
                    <a:ext uri="{9D8B030D-6E8A-4147-A177-3AD203B41FA5}">
                      <a16:colId xmlns:a16="http://schemas.microsoft.com/office/drawing/2014/main" val="4039382020"/>
                    </a:ext>
                  </a:extLst>
                </a:gridCol>
              </a:tblGrid>
              <a:tr h="849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</a:t>
                      </a: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bicycles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wheels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728641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461298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477247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758726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660084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0022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409498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5796415"/>
                  </a:ext>
                </a:extLst>
              </a:tr>
              <a:tr h="408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818828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429EB77-3026-3D41-B965-0EE3A4430723}"/>
              </a:ext>
            </a:extLst>
          </p:cNvPr>
          <p:cNvSpPr txBox="1"/>
          <p:nvPr/>
        </p:nvSpPr>
        <p:spPr bwMode="auto">
          <a:xfrm>
            <a:off x="1529122" y="5411841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61E086-A049-8745-8540-49D4476470CC}"/>
              </a:ext>
            </a:extLst>
          </p:cNvPr>
          <p:cNvSpPr txBox="1"/>
          <p:nvPr/>
        </p:nvSpPr>
        <p:spPr bwMode="auto">
          <a:xfrm>
            <a:off x="3624139" y="5411841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854C7B-3F44-0345-A6A8-AA5F362AD47E}"/>
              </a:ext>
            </a:extLst>
          </p:cNvPr>
          <p:cNvSpPr txBox="1"/>
          <p:nvPr/>
        </p:nvSpPr>
        <p:spPr bwMode="auto">
          <a:xfrm>
            <a:off x="1542870" y="583540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369B26-8892-3E45-819C-83BC7CB19DF3}"/>
              </a:ext>
            </a:extLst>
          </p:cNvPr>
          <p:cNvSpPr txBox="1"/>
          <p:nvPr/>
        </p:nvSpPr>
        <p:spPr bwMode="auto">
          <a:xfrm>
            <a:off x="3637887" y="582270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7BD25B-C9B9-644E-982E-1D6B4D6C82EA}"/>
              </a:ext>
            </a:extLst>
          </p:cNvPr>
          <p:cNvSpPr txBox="1"/>
          <p:nvPr/>
        </p:nvSpPr>
        <p:spPr bwMode="auto">
          <a:xfrm>
            <a:off x="1564968" y="62039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3CE7C6-6181-C443-918E-B8F3F01A3C52}"/>
              </a:ext>
            </a:extLst>
          </p:cNvPr>
          <p:cNvSpPr txBox="1"/>
          <p:nvPr/>
        </p:nvSpPr>
        <p:spPr bwMode="auto">
          <a:xfrm>
            <a:off x="3638375" y="6203984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E12F14-6C57-EA47-92B1-DC7BDF1F60C6}"/>
              </a:ext>
            </a:extLst>
          </p:cNvPr>
          <p:cNvSpPr txBox="1"/>
          <p:nvPr/>
        </p:nvSpPr>
        <p:spPr bwMode="auto">
          <a:xfrm>
            <a:off x="5036385" y="3339516"/>
            <a:ext cx="1234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0 × 2 = 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07CF9E-7641-9148-BE55-351F49DDFC33}"/>
              </a:ext>
            </a:extLst>
          </p:cNvPr>
          <p:cNvSpPr txBox="1"/>
          <p:nvPr/>
        </p:nvSpPr>
        <p:spPr bwMode="auto">
          <a:xfrm>
            <a:off x="5036384" y="3775781"/>
            <a:ext cx="1234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1 × 2 = 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6CAA78-9151-2F40-BCFE-474ABC7B3A09}"/>
              </a:ext>
            </a:extLst>
          </p:cNvPr>
          <p:cNvSpPr txBox="1"/>
          <p:nvPr/>
        </p:nvSpPr>
        <p:spPr bwMode="auto">
          <a:xfrm>
            <a:off x="5036385" y="4212043"/>
            <a:ext cx="1234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2 × 2 = 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9E1C58-6A64-174C-A226-A46634AE09E2}"/>
              </a:ext>
            </a:extLst>
          </p:cNvPr>
          <p:cNvSpPr txBox="1"/>
          <p:nvPr/>
        </p:nvSpPr>
        <p:spPr bwMode="auto">
          <a:xfrm>
            <a:off x="5036384" y="4611055"/>
            <a:ext cx="1234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AF7238-DD98-284A-A33F-29788D27F6EC}"/>
              </a:ext>
            </a:extLst>
          </p:cNvPr>
          <p:cNvSpPr txBox="1"/>
          <p:nvPr/>
        </p:nvSpPr>
        <p:spPr bwMode="auto">
          <a:xfrm>
            <a:off x="5036383" y="5034620"/>
            <a:ext cx="1234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4 × 2 = 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FBE5D1-9FEA-194A-8C89-AB04AB769962}"/>
              </a:ext>
            </a:extLst>
          </p:cNvPr>
          <p:cNvSpPr txBox="1"/>
          <p:nvPr/>
        </p:nvSpPr>
        <p:spPr bwMode="auto">
          <a:xfrm>
            <a:off x="5034838" y="5445482"/>
            <a:ext cx="1390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5 × 2 = 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80F3E1-47FD-2F47-84C5-7E34D83F2271}"/>
              </a:ext>
            </a:extLst>
          </p:cNvPr>
          <p:cNvSpPr txBox="1"/>
          <p:nvPr/>
        </p:nvSpPr>
        <p:spPr bwMode="auto">
          <a:xfrm>
            <a:off x="5021581" y="5882597"/>
            <a:ext cx="1390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6 × 2 = 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6DB386-3AF0-8A45-9EBD-459C18AA7DE0}"/>
              </a:ext>
            </a:extLst>
          </p:cNvPr>
          <p:cNvSpPr txBox="1"/>
          <p:nvPr/>
        </p:nvSpPr>
        <p:spPr bwMode="auto">
          <a:xfrm>
            <a:off x="5034837" y="6293459"/>
            <a:ext cx="1390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Light" charset="0"/>
                <a:ea typeface="Myriad Pro Light" charset="0"/>
                <a:cs typeface="Myriad Pro Light" charset="0"/>
              </a:rPr>
              <a:t>7 × 2 = 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094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F2484F-8459-4CD9-B37C-6D9E46A49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580376"/>
              </p:ext>
            </p:extLst>
          </p:nvPr>
        </p:nvGraphicFramePr>
        <p:xfrm>
          <a:off x="203112" y="875803"/>
          <a:ext cx="4345859" cy="5435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2199">
                  <a:extLst>
                    <a:ext uri="{9D8B030D-6E8A-4147-A177-3AD203B41FA5}">
                      <a16:colId xmlns:a16="http://schemas.microsoft.com/office/drawing/2014/main" val="725404689"/>
                    </a:ext>
                  </a:extLst>
                </a:gridCol>
                <a:gridCol w="2173660">
                  <a:extLst>
                    <a:ext uri="{9D8B030D-6E8A-4147-A177-3AD203B41FA5}">
                      <a16:colId xmlns:a16="http://schemas.microsoft.com/office/drawing/2014/main" val="4039382020"/>
                    </a:ext>
                  </a:extLst>
                </a:gridCol>
              </a:tblGrid>
              <a:tr h="7495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</a:t>
                      </a:r>
                      <a:r>
                        <a:rPr lang="en-GB" sz="20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pairs</a:t>
                      </a: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shoes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shoes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728641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461298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477247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758726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660084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0022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60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507767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508603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589766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234968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090402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627420"/>
                  </a:ext>
                </a:extLst>
              </a:tr>
              <a:tr h="360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928168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4D8F1B4-1099-4309-B27E-0726B2E11D97}"/>
              </a:ext>
            </a:extLst>
          </p:cNvPr>
          <p:cNvSpPr txBox="1"/>
          <p:nvPr/>
        </p:nvSpPr>
        <p:spPr bwMode="auto">
          <a:xfrm>
            <a:off x="4716016" y="1562864"/>
            <a:ext cx="1229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0 × 2 =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4046D-6C4A-4B82-ADBC-171C6ECAE89F}"/>
              </a:ext>
            </a:extLst>
          </p:cNvPr>
          <p:cNvSpPr txBox="1"/>
          <p:nvPr/>
        </p:nvSpPr>
        <p:spPr bwMode="auto">
          <a:xfrm>
            <a:off x="4716016" y="1926131"/>
            <a:ext cx="1229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1 × 2 =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674CFE-B15C-47F8-AEA8-25D0CE93B542}"/>
              </a:ext>
            </a:extLst>
          </p:cNvPr>
          <p:cNvSpPr txBox="1"/>
          <p:nvPr/>
        </p:nvSpPr>
        <p:spPr bwMode="auto">
          <a:xfrm>
            <a:off x="4716016" y="2289398"/>
            <a:ext cx="1229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2 × 2 =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BDF00F-851F-4DFB-A51A-52FFF818B421}"/>
              </a:ext>
            </a:extLst>
          </p:cNvPr>
          <p:cNvSpPr txBox="1"/>
          <p:nvPr/>
        </p:nvSpPr>
        <p:spPr bwMode="auto">
          <a:xfrm>
            <a:off x="4716016" y="2652665"/>
            <a:ext cx="1229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3 × 2 =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DA1EE7-818E-485E-9572-98CEC6BA6D43}"/>
              </a:ext>
            </a:extLst>
          </p:cNvPr>
          <p:cNvSpPr txBox="1"/>
          <p:nvPr/>
        </p:nvSpPr>
        <p:spPr bwMode="auto">
          <a:xfrm>
            <a:off x="4716016" y="3379199"/>
            <a:ext cx="1367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5 × 2 = 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20BB61-E63C-4497-9EE2-426DA5490C11}"/>
              </a:ext>
            </a:extLst>
          </p:cNvPr>
          <p:cNvSpPr txBox="1"/>
          <p:nvPr/>
        </p:nvSpPr>
        <p:spPr bwMode="auto">
          <a:xfrm>
            <a:off x="4716016" y="3015932"/>
            <a:ext cx="1229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4 × 2 = 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4AD61E-46D7-4E38-B462-DA3619FFE652}"/>
              </a:ext>
            </a:extLst>
          </p:cNvPr>
          <p:cNvSpPr txBox="1"/>
          <p:nvPr/>
        </p:nvSpPr>
        <p:spPr bwMode="auto">
          <a:xfrm>
            <a:off x="4716016" y="3742466"/>
            <a:ext cx="1367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6 × 2 = 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171CBF-012E-45B8-8F1C-C32BD3753226}"/>
              </a:ext>
            </a:extLst>
          </p:cNvPr>
          <p:cNvSpPr txBox="1"/>
          <p:nvPr/>
        </p:nvSpPr>
        <p:spPr bwMode="auto">
          <a:xfrm>
            <a:off x="4716016" y="4105733"/>
            <a:ext cx="1367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7 × 2 = 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13FEFF-EACF-4F11-B671-AEFD54F7B040}"/>
              </a:ext>
            </a:extLst>
          </p:cNvPr>
          <p:cNvSpPr txBox="1"/>
          <p:nvPr/>
        </p:nvSpPr>
        <p:spPr bwMode="auto">
          <a:xfrm>
            <a:off x="4716016" y="4469000"/>
            <a:ext cx="1367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8 × 2 = 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28EF07-F133-4007-B222-607D057FFF6B}"/>
              </a:ext>
            </a:extLst>
          </p:cNvPr>
          <p:cNvSpPr txBox="1"/>
          <p:nvPr/>
        </p:nvSpPr>
        <p:spPr bwMode="auto">
          <a:xfrm>
            <a:off x="4716016" y="4832267"/>
            <a:ext cx="1367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9 × 2 = 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B633061-5F9D-453E-B1D9-5E6C1FE5DD84}"/>
              </a:ext>
            </a:extLst>
          </p:cNvPr>
          <p:cNvSpPr txBox="1"/>
          <p:nvPr/>
        </p:nvSpPr>
        <p:spPr bwMode="auto">
          <a:xfrm>
            <a:off x="4716016" y="5195534"/>
            <a:ext cx="15055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10 × 2 = 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32D93D-D238-4828-8DB1-E3D77E59175F}"/>
              </a:ext>
            </a:extLst>
          </p:cNvPr>
          <p:cNvSpPr txBox="1"/>
          <p:nvPr/>
        </p:nvSpPr>
        <p:spPr bwMode="auto">
          <a:xfrm>
            <a:off x="4716016" y="5558801"/>
            <a:ext cx="15055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11 × 2 = 22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ED60DF-3186-4E4D-9F0D-A30D904FFE6B}"/>
              </a:ext>
            </a:extLst>
          </p:cNvPr>
          <p:cNvSpPr txBox="1"/>
          <p:nvPr/>
        </p:nvSpPr>
        <p:spPr bwMode="auto">
          <a:xfrm>
            <a:off x="4716016" y="5922069"/>
            <a:ext cx="15055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Light" charset="0"/>
                <a:ea typeface="Myriad Pro Light" charset="0"/>
                <a:cs typeface="Myriad Pro Light" charset="0"/>
              </a:rPr>
              <a:t>12 × 2 = 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44818C-2013-3040-8E69-4EBCADF55A1F}"/>
              </a:ext>
            </a:extLst>
          </p:cNvPr>
          <p:cNvSpPr/>
          <p:nvPr/>
        </p:nvSpPr>
        <p:spPr>
          <a:xfrm>
            <a:off x="203112" y="4516223"/>
            <a:ext cx="5880586" cy="1805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89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D1B6E651-C92E-A04D-A67C-E555B7ABC5B8}"/>
              </a:ext>
            </a:extLst>
          </p:cNvPr>
          <p:cNvSpPr txBox="1">
            <a:spLocks noChangeArrowheads="1"/>
          </p:cNvSpPr>
          <p:nvPr/>
        </p:nvSpPr>
        <p:spPr>
          <a:xfrm>
            <a:off x="114826" y="715325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5F499A-8FF9-344F-8E24-9D6FE97C3502}"/>
              </a:ext>
            </a:extLst>
          </p:cNvPr>
          <p:cNvSpPr txBox="1"/>
          <p:nvPr/>
        </p:nvSpPr>
        <p:spPr bwMode="auto">
          <a:xfrm>
            <a:off x="114826" y="1340683"/>
            <a:ext cx="82150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Light" charset="0"/>
                <a:cs typeface="Arial" panose="020B0604020202020204" pitchFamily="34" charset="0"/>
              </a:rPr>
              <a:t>Can you make your own ratio chart up to 12 x 2 using paper or cardboard? Cut each piece individually so you can mix them up and make them a puzzle!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E09DE0-A766-8444-A514-797F5DCEB3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316" y="2567607"/>
            <a:ext cx="2590835" cy="33972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83FC7E-DAED-EC44-9002-C2CAF7E83B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1670" y="2599735"/>
            <a:ext cx="2648868" cy="34345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FB7283-6FD0-4344-9548-275E3DC5D5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91" y="2491198"/>
            <a:ext cx="3074910" cy="30622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A08A06-A51D-6C48-A2A1-E07CB708108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87709" y="4287144"/>
            <a:ext cx="1823546" cy="30536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7C6EA1-669A-4ED8-AD00-6F5F28AE9B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249395" y="1955383"/>
            <a:ext cx="5076825" cy="4133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192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923DAF-7E17-4F20-8993-53463C8FB3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8358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8|85.9|26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9|21.5|8.2|60.3|16.9|14.3|10.1|16.3|6.4|6.5|6.7|20.2|39.6|12.3|6.8|2.5|54.8|24.5|3.8|8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3|11.9|11.1|30.3|9.6|31.3|1.5|8.2|2.9|2.6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2|10.9|56.1|98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71D39B-9A05-46BB-9A48-0378E45816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bd944-225f-43f1-96dc-d5ee43d55d1c"/>
    <ds:schemaRef ds:uri="6e8f39c4-649a-4727-b531-9584b06a2d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documentManagement/types"/>
    <ds:schemaRef ds:uri="http://purl.org/dc/dcmitype/"/>
    <ds:schemaRef ds:uri="dc9bd944-225f-43f1-96dc-d5ee43d55d1c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6e8f39c4-649a-4727-b531-9584b06a2d5b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Microsoft Macintosh PowerPoint</Application>
  <PresentationFormat>On-screen Show (4:3)</PresentationFormat>
  <Paragraphs>108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Myriad Pro</vt:lpstr>
      <vt:lpstr>Myriad Pro Semibold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2020-08-26T13:21:14Z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