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9"/>
  </p:notesMasterIdLst>
  <p:sldIdLst>
    <p:sldId id="294" r:id="rId6"/>
    <p:sldId id="291" r:id="rId7"/>
    <p:sldId id="270" r:id="rId8"/>
    <p:sldId id="271" r:id="rId9"/>
    <p:sldId id="273" r:id="rId10"/>
    <p:sldId id="274" r:id="rId11"/>
    <p:sldId id="292" r:id="rId12"/>
    <p:sldId id="277" r:id="rId13"/>
    <p:sldId id="278" r:id="rId14"/>
    <p:sldId id="269" r:id="rId15"/>
    <p:sldId id="272" r:id="rId16"/>
    <p:sldId id="268" r:id="rId17"/>
    <p:sldId id="29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93C01F"/>
    <a:srgbClr val="E6E6E6"/>
    <a:srgbClr val="387538"/>
    <a:srgbClr val="F26C5F"/>
    <a:srgbClr val="3E678B"/>
    <a:srgbClr val="F37A00"/>
    <a:srgbClr val="2C3034"/>
    <a:srgbClr val="AE6FAB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E68D0F-179E-4E3F-9951-96AC87F594B4}" v="11" dt="2020-08-26T08:05:50.2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596" y="66"/>
      </p:cViewPr>
      <p:guideLst>
        <p:guide orient="horz" pos="2183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58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285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2312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496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343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588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790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545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138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800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395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517069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270941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5068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741E3C8-CD59-4597-9342-65D66AB4B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14711" cy="3121056"/>
          </a:xfrm>
        </p:spPr>
        <p:txBody>
          <a:bodyPr/>
          <a:lstStyle/>
          <a:p>
            <a: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KS1 Multiplication 3</a:t>
            </a:r>
            <a:b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10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929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" y="696818"/>
            <a:ext cx="8326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/>
              <a:t>Remember: </a:t>
            </a:r>
          </a:p>
        </p:txBody>
      </p:sp>
      <p:sp>
        <p:nvSpPr>
          <p:cNvPr id="5" name="Rectangle 4"/>
          <p:cNvSpPr/>
          <p:nvPr/>
        </p:nvSpPr>
        <p:spPr>
          <a:xfrm>
            <a:off x="1" y="1215691"/>
            <a:ext cx="8974185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 </a:t>
            </a:r>
          </a:p>
          <a:p>
            <a:endParaRPr lang="en-GB" sz="2500" dirty="0"/>
          </a:p>
          <a:p>
            <a:endParaRPr lang="en-GB" sz="2500" dirty="0"/>
          </a:p>
          <a:p>
            <a:endParaRPr lang="en-GB" sz="2800" dirty="0"/>
          </a:p>
          <a:p>
            <a:r>
              <a:rPr lang="en-GB" sz="2800" dirty="0"/>
              <a:t>Is this sentence true or false? </a:t>
            </a:r>
          </a:p>
          <a:p>
            <a:r>
              <a:rPr lang="en-GB" sz="2800" dirty="0"/>
              <a:t>If 9 is a factor, and 2 is the product, 18 is a factor. Explain how you know to </a:t>
            </a:r>
            <a:r>
              <a:rPr lang="en-GB" sz="2800" dirty="0">
                <a:solidFill>
                  <a:prstClr val="black"/>
                </a:solidFill>
              </a:rPr>
              <a:t>your teddy/dad/mum/brother/sister.</a:t>
            </a:r>
          </a:p>
          <a:p>
            <a:endParaRPr lang="en-GB" sz="2500" dirty="0">
              <a:solidFill>
                <a:prstClr val="black"/>
              </a:solidFill>
            </a:endParaRPr>
          </a:p>
          <a:p>
            <a:r>
              <a:rPr lang="en-GB" sz="2800" dirty="0"/>
              <a:t>If 9 is a factor, and 2 is factor, 18 is the product.</a:t>
            </a:r>
            <a:endParaRPr lang="en-GB" sz="2500" dirty="0">
              <a:solidFill>
                <a:prstClr val="black"/>
              </a:solidFill>
            </a:endParaRPr>
          </a:p>
          <a:p>
            <a:r>
              <a:rPr lang="en-GB" sz="2500" dirty="0">
                <a:solidFill>
                  <a:prstClr val="black"/>
                </a:solidFill>
              </a:rPr>
              <a:t>9 x 2 = 18</a:t>
            </a:r>
          </a:p>
          <a:p>
            <a:r>
              <a:rPr lang="en-GB" sz="2500" dirty="0">
                <a:solidFill>
                  <a:prstClr val="black"/>
                </a:solidFill>
              </a:rPr>
              <a:t>18 = 9 x 2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4594" y="1401729"/>
            <a:ext cx="3935649" cy="732948"/>
            <a:chOff x="1603747" y="4407815"/>
            <a:chExt cx="5298691" cy="90311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8081" y="4407815"/>
              <a:ext cx="1295467" cy="80014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61029" y="4442756"/>
              <a:ext cx="1295467" cy="8001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5366" y="4407815"/>
              <a:ext cx="1397072" cy="78109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603747" y="4438696"/>
              <a:ext cx="5151783" cy="87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Myriad Pro" panose="020B0503030403020204"/>
                </a:rPr>
                <a:t>          x          =    </a:t>
              </a:r>
              <a:endParaRPr lang="en-GB" sz="4000" dirty="0">
                <a:latin typeface="Myriad Pro" panose="020B0503030403020204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0" y="2086691"/>
            <a:ext cx="1037687" cy="6339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895" y="2084890"/>
            <a:ext cx="962219" cy="6493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269" y="2111794"/>
            <a:ext cx="962219" cy="6493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4407" y="1976487"/>
            <a:ext cx="3826532" cy="7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yriad Pro" panose="020B0503030403020204"/>
              </a:rPr>
              <a:t>        =          x    </a:t>
            </a:r>
            <a:endParaRPr lang="en-GB" sz="4000" dirty="0"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39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" y="696818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1911" y="1215691"/>
            <a:ext cx="87822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True or false?</a:t>
            </a:r>
          </a:p>
          <a:p>
            <a:endParaRPr lang="en-GB" sz="2400" dirty="0"/>
          </a:p>
          <a:p>
            <a:r>
              <a:rPr lang="en-GB" sz="2400" dirty="0"/>
              <a:t>The set of numbers below are products in the two times table.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41048" t="62403" r="38879" b="12475"/>
          <a:stretch/>
        </p:blipFill>
        <p:spPr bwMode="auto">
          <a:xfrm>
            <a:off x="1" y="2923851"/>
            <a:ext cx="4956820" cy="3746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4984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512" y="898439"/>
            <a:ext cx="8168977" cy="21544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algn="just"/>
            <a:endParaRPr lang="en-GB" sz="2000" u="sng" dirty="0">
              <a:latin typeface="Myriad Pro" panose="020B0503030403020204"/>
            </a:endParaRPr>
          </a:p>
          <a:p>
            <a:pPr algn="just"/>
            <a:r>
              <a:rPr lang="en-GB" sz="3000" dirty="0"/>
              <a:t>Five children go out wearing gloves. Then one child loses a glove. How many gloves are there now?</a:t>
            </a:r>
          </a:p>
          <a:p>
            <a:pPr algn="just"/>
            <a:r>
              <a:rPr lang="en-GB" sz="3000" dirty="0"/>
              <a:t>Write the multiplication equation.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972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D1BD08-8470-42B1-A834-230C1622B4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009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EB13F68-509F-48B7-ADD7-F19A83CAB776}"/>
              </a:ext>
            </a:extLst>
          </p:cNvPr>
          <p:cNvGraphicFramePr>
            <a:graphicFrameLocks noGrp="1"/>
          </p:cNvGraphicFramePr>
          <p:nvPr/>
        </p:nvGraphicFramePr>
        <p:xfrm>
          <a:off x="981188" y="838165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28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E5982E-06CE-4399-A227-9ED441D37BBC}"/>
              </a:ext>
            </a:extLst>
          </p:cNvPr>
          <p:cNvSpPr txBox="1"/>
          <p:nvPr/>
        </p:nvSpPr>
        <p:spPr bwMode="auto">
          <a:xfrm>
            <a:off x="3985759" y="1625059"/>
            <a:ext cx="1819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 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BB3428-5D23-4BBF-8AE5-4F2732E02B1F}"/>
              </a:ext>
            </a:extLst>
          </p:cNvPr>
          <p:cNvSpPr txBox="1"/>
          <p:nvPr/>
        </p:nvSpPr>
        <p:spPr bwMode="auto">
          <a:xfrm>
            <a:off x="2910315" y="2616744"/>
            <a:ext cx="1693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F05AA-C022-46A4-B30E-5A85834FB239}"/>
              </a:ext>
            </a:extLst>
          </p:cNvPr>
          <p:cNvSpPr txBox="1"/>
          <p:nvPr/>
        </p:nvSpPr>
        <p:spPr bwMode="auto">
          <a:xfrm>
            <a:off x="2907308" y="3755539"/>
            <a:ext cx="1693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5C6E7C-322C-4794-A6E7-696218426610}"/>
              </a:ext>
            </a:extLst>
          </p:cNvPr>
          <p:cNvSpPr/>
          <p:nvPr/>
        </p:nvSpPr>
        <p:spPr>
          <a:xfrm>
            <a:off x="5699268" y="1612593"/>
            <a:ext cx="554316" cy="6300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3EE39-21CE-4621-93C9-A33CF9B73643}"/>
              </a:ext>
            </a:extLst>
          </p:cNvPr>
          <p:cNvSpPr txBox="1"/>
          <p:nvPr/>
        </p:nvSpPr>
        <p:spPr>
          <a:xfrm>
            <a:off x="-1" y="806142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CC7B60-5ACC-4285-AFA8-F51FE1A4BDAB}"/>
              </a:ext>
            </a:extLst>
          </p:cNvPr>
          <p:cNvSpPr txBox="1"/>
          <p:nvPr/>
        </p:nvSpPr>
        <p:spPr bwMode="auto">
          <a:xfrm>
            <a:off x="4525788" y="2616744"/>
            <a:ext cx="19415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7 × 2 +2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BCD36-FEF8-411F-AB87-0157F41CFEC1}"/>
              </a:ext>
            </a:extLst>
          </p:cNvPr>
          <p:cNvSpPr txBox="1"/>
          <p:nvPr/>
        </p:nvSpPr>
        <p:spPr bwMode="auto">
          <a:xfrm>
            <a:off x="4572000" y="3755539"/>
            <a:ext cx="18101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9 × 2 -2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DBFCAE-BCEE-433C-9B04-57B6C834B371}"/>
              </a:ext>
            </a:extLst>
          </p:cNvPr>
          <p:cNvSpPr/>
          <p:nvPr/>
        </p:nvSpPr>
        <p:spPr>
          <a:xfrm>
            <a:off x="1803085" y="4106694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endParaRPr lang="en-GB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CF1EBF-1638-4720-A472-3E73772A80DD}"/>
              </a:ext>
            </a:extLst>
          </p:cNvPr>
          <p:cNvSpPr/>
          <p:nvPr/>
        </p:nvSpPr>
        <p:spPr>
          <a:xfrm>
            <a:off x="5626489" y="1655836"/>
            <a:ext cx="627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endParaRPr lang="en-GB" sz="32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4253DE-97AE-4058-99A4-1394817F81DD}"/>
              </a:ext>
            </a:extLst>
          </p:cNvPr>
          <p:cNvSpPr/>
          <p:nvPr/>
        </p:nvSpPr>
        <p:spPr bwMode="auto">
          <a:xfrm>
            <a:off x="877275" y="3765269"/>
            <a:ext cx="1647825" cy="408305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F1263FA-41C0-4CF6-9DDA-373A0D082871}"/>
              </a:ext>
            </a:extLst>
          </p:cNvPr>
          <p:cNvSpPr/>
          <p:nvPr/>
        </p:nvSpPr>
        <p:spPr bwMode="auto">
          <a:xfrm>
            <a:off x="881971" y="4523740"/>
            <a:ext cx="1647825" cy="408305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871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1" grpId="0"/>
      <p:bldP spid="6" grpId="0"/>
      <p:bldP spid="13" grpId="0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C1C511-7522-4150-B5CB-1EB607A202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891219"/>
              </p:ext>
            </p:extLst>
          </p:nvPr>
        </p:nvGraphicFramePr>
        <p:xfrm>
          <a:off x="3852001" y="726056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32354" y="1436992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2354" y="2172227"/>
            <a:ext cx="539646" cy="614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2355" y="2581009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62177" y="2907897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32354" y="3304021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62177" y="3678915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32354" y="4010673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17114" y="4405501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2177" y="5533349"/>
            <a:ext cx="53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  <a:cs typeface="Myanmar Text" panose="020B0502040204020203" pitchFamily="34" charset="0"/>
              </a:rPr>
              <a:t>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83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73160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Adjacent multiples have a difference of two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901" y="1832557"/>
            <a:ext cx="8312046" cy="48628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500" dirty="0">
                <a:latin typeface="Myriad Pro" panose="020B0503030403020204"/>
              </a:rPr>
              <a:t>If I know that: </a:t>
            </a:r>
          </a:p>
          <a:p>
            <a:pPr>
              <a:spcAft>
                <a:spcPts val="1200"/>
              </a:spcAft>
            </a:pPr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10</a:t>
            </a:r>
            <a:r>
              <a:rPr lang="en-US" sz="3500" dirty="0">
                <a:solidFill>
                  <a:schemeClr val="tx1"/>
                </a:solidFill>
                <a:latin typeface="Myriad Pro" panose="020B0503030403020204"/>
              </a:rPr>
              <a:t>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solidFill>
                  <a:schemeClr val="tx1"/>
                </a:solidFill>
                <a:latin typeface="Myriad Pro" panose="020B0503030403020204"/>
              </a:rPr>
              <a:t>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20</a:t>
            </a:r>
            <a:r>
              <a:rPr lang="en-US" sz="3500" dirty="0">
                <a:solidFill>
                  <a:schemeClr val="tx1"/>
                </a:solidFill>
                <a:latin typeface="Myriad Pro" panose="020B0503030403020204"/>
              </a:rPr>
              <a:t> then</a:t>
            </a:r>
            <a:r>
              <a:rPr lang="en-US" sz="3500" dirty="0">
                <a:latin typeface="Myriad Pro" panose="020B0503030403020204"/>
              </a:rPr>
              <a:t>: </a:t>
            </a:r>
          </a:p>
          <a:p>
            <a:pPr>
              <a:spcAft>
                <a:spcPts val="1200"/>
              </a:spcAft>
            </a:pPr>
            <a:r>
              <a:rPr lang="en-US" sz="3500" dirty="0">
                <a:latin typeface="Myriad Pro" panose="020B0503030403020204"/>
              </a:rPr>
              <a:t>  </a:t>
            </a:r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9</a:t>
            </a:r>
            <a:r>
              <a:rPr lang="en-US" sz="3500" dirty="0">
                <a:latin typeface="Myriad Pro" panose="020B0503030403020204"/>
              </a:rPr>
              <a:t>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latin typeface="Myriad Pro" panose="020B0503030403020204"/>
              </a:rPr>
              <a:t> = </a:t>
            </a:r>
          </a:p>
          <a:p>
            <a:pPr>
              <a:spcAft>
                <a:spcPts val="1200"/>
              </a:spcAft>
            </a:pPr>
            <a:r>
              <a:rPr lang="en-US" sz="3500" dirty="0">
                <a:latin typeface="Myriad Pro" panose="020B0503030403020204"/>
              </a:rPr>
              <a:t>  </a:t>
            </a:r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8</a:t>
            </a:r>
            <a:r>
              <a:rPr lang="en-US" sz="3500" dirty="0">
                <a:latin typeface="Myriad Pro" panose="020B0503030403020204"/>
              </a:rPr>
              <a:t>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latin typeface="Myriad Pro" panose="020B0503030403020204"/>
              </a:rPr>
              <a:t> = </a:t>
            </a:r>
            <a:endParaRPr lang="en-GB" sz="3500" dirty="0">
              <a:latin typeface="Myriad Pro" panose="020B0503030403020204"/>
            </a:endParaRPr>
          </a:p>
          <a:p>
            <a:endParaRPr lang="en-GB" sz="3500" dirty="0">
              <a:latin typeface="Myriad Pro" panose="020B0503030403020204"/>
            </a:endParaRPr>
          </a:p>
          <a:p>
            <a:endParaRPr lang="en-GB" sz="3500" dirty="0">
              <a:latin typeface="Myriad Pro" panose="020B0503030403020204"/>
            </a:endParaRPr>
          </a:p>
          <a:p>
            <a:r>
              <a:rPr lang="en-GB" sz="3000" dirty="0">
                <a:latin typeface="Myriad Pro" panose="020B0503030403020204"/>
              </a:rPr>
              <a:t>How do you know?</a:t>
            </a:r>
          </a:p>
          <a:p>
            <a:r>
              <a:rPr lang="en-GB" sz="3000" dirty="0">
                <a:latin typeface="Myriad Pro" panose="020B0503030403020204"/>
              </a:rPr>
              <a:t>What do you notice?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F13932-0407-493F-9B4E-05AD67E531E1}"/>
              </a:ext>
            </a:extLst>
          </p:cNvPr>
          <p:cNvSpPr/>
          <p:nvPr/>
        </p:nvSpPr>
        <p:spPr>
          <a:xfrm>
            <a:off x="1810750" y="3258131"/>
            <a:ext cx="640136" cy="630000"/>
          </a:xfrm>
          <a:prstGeom prst="rect">
            <a:avLst/>
          </a:prstGeom>
          <a:noFill/>
          <a:ln w="25400">
            <a:solidFill>
              <a:srgbClr val="93C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0AFEB9-FC76-4002-A8CA-E59859960AC6}"/>
              </a:ext>
            </a:extLst>
          </p:cNvPr>
          <p:cNvSpPr txBox="1"/>
          <p:nvPr/>
        </p:nvSpPr>
        <p:spPr>
          <a:xfrm>
            <a:off x="1810750" y="3258131"/>
            <a:ext cx="6401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  <a:latin typeface="Myriad Pro" panose="020B0503030403020204"/>
              </a:rPr>
              <a:t>18</a:t>
            </a:r>
          </a:p>
          <a:p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1E88F2-3E29-4B95-A21F-48E025173A8B}"/>
              </a:ext>
            </a:extLst>
          </p:cNvPr>
          <p:cNvSpPr/>
          <p:nvPr/>
        </p:nvSpPr>
        <p:spPr>
          <a:xfrm>
            <a:off x="1810750" y="3941769"/>
            <a:ext cx="640136" cy="630000"/>
          </a:xfrm>
          <a:prstGeom prst="rect">
            <a:avLst/>
          </a:prstGeom>
          <a:noFill/>
          <a:ln w="25400">
            <a:solidFill>
              <a:srgbClr val="93C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CF6364-0021-415D-B0B1-352DC2D85010}"/>
              </a:ext>
            </a:extLst>
          </p:cNvPr>
          <p:cNvSpPr txBox="1"/>
          <p:nvPr/>
        </p:nvSpPr>
        <p:spPr>
          <a:xfrm>
            <a:off x="1838476" y="3995556"/>
            <a:ext cx="6401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  <a:latin typeface="Myriad Pro" panose="020B0503030403020204"/>
              </a:rPr>
              <a:t>16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84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6078" y="1602507"/>
            <a:ext cx="8312046" cy="447814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7</a:t>
            </a:r>
            <a:r>
              <a:rPr lang="en-US" sz="3500" dirty="0">
                <a:latin typeface="Myriad Pro" panose="020B0503030403020204"/>
              </a:rPr>
              <a:t> x       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14</a:t>
            </a:r>
          </a:p>
          <a:p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6</a:t>
            </a:r>
            <a:r>
              <a:rPr lang="en-US" sz="3500" dirty="0">
                <a:latin typeface="Myriad Pro" panose="020B0503030403020204"/>
              </a:rPr>
              <a:t> x       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12</a:t>
            </a:r>
            <a:endParaRPr lang="en-GB" sz="3500" dirty="0">
              <a:solidFill>
                <a:srgbClr val="0070C0"/>
              </a:solidFill>
              <a:latin typeface="Myriad Pro" panose="020B0503030403020204"/>
            </a:endParaRPr>
          </a:p>
          <a:p>
            <a:r>
              <a:rPr lang="en-US" sz="3500" dirty="0">
                <a:solidFill>
                  <a:srgbClr val="FF0000"/>
                </a:solidFill>
                <a:latin typeface="Myriad Pro" panose="020B0503030403020204"/>
              </a:rPr>
              <a:t>5</a:t>
            </a:r>
            <a:r>
              <a:rPr lang="en-US" sz="3500" dirty="0">
                <a:latin typeface="Myriad Pro" panose="020B0503030403020204"/>
              </a:rPr>
              <a:t> x       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10</a:t>
            </a:r>
          </a:p>
          <a:p>
            <a:r>
              <a:rPr lang="en-US" sz="3500" dirty="0">
                <a:latin typeface="Myriad Pro" panose="020B0503030403020204"/>
              </a:rPr>
              <a:t>      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latin typeface="Myriad Pro" panose="020B0503030403020204"/>
              </a:rPr>
              <a:t>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8</a:t>
            </a:r>
          </a:p>
          <a:p>
            <a:r>
              <a:rPr lang="en-US" sz="3500" dirty="0">
                <a:latin typeface="Myriad Pro" panose="020B0503030403020204"/>
              </a:rPr>
              <a:t>      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latin typeface="Myriad Pro" panose="020B0503030403020204"/>
              </a:rPr>
              <a:t>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6</a:t>
            </a:r>
          </a:p>
          <a:p>
            <a:r>
              <a:rPr lang="en-US" sz="3500" dirty="0">
                <a:latin typeface="Myriad Pro" panose="020B0503030403020204"/>
              </a:rPr>
              <a:t>       x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  <a:r>
              <a:rPr lang="en-US" sz="3500" dirty="0">
                <a:latin typeface="Myriad Pro" panose="020B0503030403020204"/>
              </a:rPr>
              <a:t> = </a:t>
            </a:r>
            <a:r>
              <a:rPr lang="en-US" sz="3500" dirty="0">
                <a:solidFill>
                  <a:srgbClr val="0070C0"/>
                </a:solidFill>
                <a:latin typeface="Myriad Pro" panose="020B0503030403020204"/>
              </a:rPr>
              <a:t>4</a:t>
            </a:r>
          </a:p>
          <a:p>
            <a:r>
              <a:rPr lang="en-GB" sz="3500" dirty="0">
                <a:latin typeface="Myriad Pro" panose="020B0503030403020204"/>
              </a:rPr>
              <a:t>        =          x</a:t>
            </a:r>
          </a:p>
          <a:p>
            <a:r>
              <a:rPr lang="en-US" sz="4000" dirty="0">
                <a:latin typeface="Myriad Pro" panose="020B0503030403020204"/>
              </a:rPr>
              <a:t>   </a:t>
            </a:r>
            <a:endParaRPr lang="en-GB" sz="4000" dirty="0">
              <a:latin typeface="Myriad Pro" panose="020B050303040302020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2901" y="2280849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2901" y="1735130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2901" y="2845619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3799" y="3372272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9527" y="3849300"/>
            <a:ext cx="64638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0656" y="4428151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6078" y="5050162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345969" y="5009366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1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468386" y="5020838"/>
            <a:ext cx="679102" cy="469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3875A1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AEC4D4-ED62-48C6-8FA5-4035C9C26412}"/>
              </a:ext>
            </a:extLst>
          </p:cNvPr>
          <p:cNvSpPr txBox="1"/>
          <p:nvPr/>
        </p:nvSpPr>
        <p:spPr>
          <a:xfrm>
            <a:off x="0" y="73160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Adjacent multiples have a difference of two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537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62500" lnSpcReduction="20000"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591421" y="2580739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503196"/>
            <a:ext cx="35575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500" b="1" dirty="0"/>
              <a:t>5 x 2 = 4 x 2 + </a:t>
            </a:r>
          </a:p>
          <a:p>
            <a:r>
              <a:rPr lang="en-GB" sz="3500" b="1" dirty="0"/>
              <a:t>5 x 2 -         = 4 x 2 </a:t>
            </a:r>
          </a:p>
        </p:txBody>
      </p:sp>
      <p:sp>
        <p:nvSpPr>
          <p:cNvPr id="6" name="Rectangle 5"/>
          <p:cNvSpPr/>
          <p:nvPr/>
        </p:nvSpPr>
        <p:spPr>
          <a:xfrm>
            <a:off x="1199834" y="3165515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6883" y="2580740"/>
            <a:ext cx="407715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500" b="1" dirty="0"/>
              <a:t>8 x 2 =          x 2 + 2 </a:t>
            </a:r>
          </a:p>
          <a:p>
            <a:r>
              <a:rPr lang="en-GB" sz="3500" b="1" dirty="0"/>
              <a:t>8 x 2 – 2 =          x 2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68470" y="2613151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7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15459" y="3181203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111F60-DC99-4AAD-A08E-401FF6B32B2E}"/>
              </a:ext>
            </a:extLst>
          </p:cNvPr>
          <p:cNvSpPr txBox="1"/>
          <p:nvPr/>
        </p:nvSpPr>
        <p:spPr>
          <a:xfrm>
            <a:off x="0" y="73160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Adjacent multiples have a difference of two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298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162" y="553718"/>
            <a:ext cx="887450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Yesterday I looked in my sock drawer and I found four pairs of red socks. How many socks is this altogether?</a:t>
            </a:r>
          </a:p>
          <a:p>
            <a:endParaRPr lang="en-GB" sz="2500" dirty="0"/>
          </a:p>
          <a:p>
            <a:r>
              <a:rPr lang="en-GB" sz="2500" dirty="0"/>
              <a:t>I saw that there was also a pair of blue socks. How many red and blue socks are there altogether?</a:t>
            </a:r>
          </a:p>
          <a:p>
            <a:endParaRPr lang="en-GB" sz="2500" dirty="0"/>
          </a:p>
          <a:p>
            <a:r>
              <a:rPr lang="en-GB" sz="2500" dirty="0"/>
              <a:t>I then found one odd sock. How many socks do I now have altogether?  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0" y="4470465"/>
            <a:ext cx="8212340" cy="696899"/>
            <a:chOff x="473617" y="3112793"/>
            <a:chExt cx="8212340" cy="69689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FD821A9-139E-4210-838F-A7B29107FC8C}"/>
                </a:ext>
              </a:extLst>
            </p:cNvPr>
            <p:cNvSpPr txBox="1"/>
            <p:nvPr/>
          </p:nvSpPr>
          <p:spPr bwMode="auto">
            <a:xfrm>
              <a:off x="473617" y="3348027"/>
              <a:ext cx="3953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318586A-DCF1-4E14-8A65-29187A39CEBA}"/>
                </a:ext>
              </a:extLst>
            </p:cNvPr>
            <p:cNvSpPr txBox="1"/>
            <p:nvPr/>
          </p:nvSpPr>
          <p:spPr bwMode="auto">
            <a:xfrm>
              <a:off x="1744614" y="3348027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B54CBE9-8100-4004-8DAA-0E2876B454B1}"/>
                </a:ext>
              </a:extLst>
            </p:cNvPr>
            <p:cNvSpPr txBox="1"/>
            <p:nvPr/>
          </p:nvSpPr>
          <p:spPr bwMode="auto">
            <a:xfrm>
              <a:off x="2400192" y="3348027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052275B-79C1-4DEB-A834-AC1716D8A864}"/>
                </a:ext>
              </a:extLst>
            </p:cNvPr>
            <p:cNvSpPr txBox="1"/>
            <p:nvPr/>
          </p:nvSpPr>
          <p:spPr bwMode="auto">
            <a:xfrm>
              <a:off x="3048300" y="3348027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0FDE016-98A2-4988-8F13-B3935D4E9977}"/>
                </a:ext>
              </a:extLst>
            </p:cNvPr>
            <p:cNvSpPr txBox="1"/>
            <p:nvPr/>
          </p:nvSpPr>
          <p:spPr bwMode="auto">
            <a:xfrm>
              <a:off x="3618196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E80077-BD58-4B5F-BDA7-B2DCBA136E7B}"/>
                </a:ext>
              </a:extLst>
            </p:cNvPr>
            <p:cNvSpPr txBox="1"/>
            <p:nvPr/>
          </p:nvSpPr>
          <p:spPr bwMode="auto">
            <a:xfrm>
              <a:off x="4271567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D7F87F1-B430-4D85-A2BC-2B371E9232E2}"/>
                </a:ext>
              </a:extLst>
            </p:cNvPr>
            <p:cNvSpPr txBox="1"/>
            <p:nvPr/>
          </p:nvSpPr>
          <p:spPr bwMode="auto">
            <a:xfrm>
              <a:off x="4924897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B824A13-04D3-4BB3-AB88-320386602AD6}"/>
                </a:ext>
              </a:extLst>
            </p:cNvPr>
            <p:cNvSpPr txBox="1"/>
            <p:nvPr/>
          </p:nvSpPr>
          <p:spPr bwMode="auto">
            <a:xfrm>
              <a:off x="5577150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61AC7B-751E-4B6E-AC4E-6EB1E62CAE02}"/>
                </a:ext>
              </a:extLst>
            </p:cNvPr>
            <p:cNvSpPr txBox="1"/>
            <p:nvPr/>
          </p:nvSpPr>
          <p:spPr bwMode="auto">
            <a:xfrm>
              <a:off x="6224727" y="3348027"/>
              <a:ext cx="5277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A3941D-A9B4-40BC-90F5-F2ACF6C746AB}"/>
                </a:ext>
              </a:extLst>
            </p:cNvPr>
            <p:cNvSpPr txBox="1"/>
            <p:nvPr/>
          </p:nvSpPr>
          <p:spPr bwMode="auto">
            <a:xfrm>
              <a:off x="6875416" y="3348027"/>
              <a:ext cx="5277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13D4564-5B8C-447F-8425-88B91C96712A}"/>
                </a:ext>
              </a:extLst>
            </p:cNvPr>
            <p:cNvSpPr txBox="1"/>
            <p:nvPr/>
          </p:nvSpPr>
          <p:spPr bwMode="auto">
            <a:xfrm>
              <a:off x="7514535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03B4DC1-C583-4538-9BCB-DB13CBA53209}"/>
                </a:ext>
              </a:extLst>
            </p:cNvPr>
            <p:cNvSpPr txBox="1"/>
            <p:nvPr/>
          </p:nvSpPr>
          <p:spPr bwMode="auto">
            <a:xfrm>
              <a:off x="8167865" y="3348027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2C0F8F2-5658-4CD6-9726-0C2DE1A5AA74}"/>
                </a:ext>
              </a:extLst>
            </p:cNvPr>
            <p:cNvSpPr txBox="1"/>
            <p:nvPr/>
          </p:nvSpPr>
          <p:spPr bwMode="auto">
            <a:xfrm>
              <a:off x="1097300" y="3348027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81E4600-F3B5-464B-8B40-B4A5FFBC1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633" y="3112793"/>
              <a:ext cx="7800540" cy="233434"/>
            </a:xfrm>
            <a:prstGeom prst="rect">
              <a:avLst/>
            </a:prstGeom>
          </p:spPr>
        </p:pic>
      </p:grpSp>
      <p:sp>
        <p:nvSpPr>
          <p:cNvPr id="3" name="Curved Down Arrow 2"/>
          <p:cNvSpPr/>
          <p:nvPr/>
        </p:nvSpPr>
        <p:spPr>
          <a:xfrm>
            <a:off x="115046" y="4007195"/>
            <a:ext cx="815046" cy="461470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754402" y="4005395"/>
            <a:ext cx="823004" cy="461470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6" name="Curved Down Arrow 35"/>
          <p:cNvSpPr/>
          <p:nvPr/>
        </p:nvSpPr>
        <p:spPr>
          <a:xfrm>
            <a:off x="1385825" y="4001795"/>
            <a:ext cx="815046" cy="461470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Curved Down Arrow 36"/>
          <p:cNvSpPr/>
          <p:nvPr/>
        </p:nvSpPr>
        <p:spPr>
          <a:xfrm>
            <a:off x="2017248" y="3994595"/>
            <a:ext cx="815046" cy="461470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8" name="Curved Down Arrow 37"/>
          <p:cNvSpPr/>
          <p:nvPr/>
        </p:nvSpPr>
        <p:spPr>
          <a:xfrm>
            <a:off x="2678933" y="3980195"/>
            <a:ext cx="815046" cy="461470"/>
          </a:xfrm>
          <a:prstGeom prst="curvedDownArrow">
            <a:avLst/>
          </a:prstGeom>
          <a:solidFill>
            <a:srgbClr val="3875A1"/>
          </a:solidFill>
          <a:ln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Curved Down Arrow 38"/>
          <p:cNvSpPr/>
          <p:nvPr/>
        </p:nvSpPr>
        <p:spPr>
          <a:xfrm>
            <a:off x="3280658" y="3994595"/>
            <a:ext cx="578832" cy="461470"/>
          </a:xfrm>
          <a:prstGeom prst="curved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02A2EB-F7C6-4D61-9079-3F77AAD5928F}"/>
              </a:ext>
            </a:extLst>
          </p:cNvPr>
          <p:cNvSpPr txBox="1"/>
          <p:nvPr/>
        </p:nvSpPr>
        <p:spPr>
          <a:xfrm>
            <a:off x="5763643" y="1066800"/>
            <a:ext cx="1414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4 x 2 </a:t>
            </a:r>
            <a:r>
              <a:rPr lang="en-GB" sz="2800" dirty="0"/>
              <a:t>= </a:t>
            </a:r>
            <a:r>
              <a:rPr lang="en-GB" sz="28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C78B0F-F177-489B-A87E-427651F4EB33}"/>
              </a:ext>
            </a:extLst>
          </p:cNvPr>
          <p:cNvSpPr txBox="1"/>
          <p:nvPr/>
        </p:nvSpPr>
        <p:spPr>
          <a:xfrm>
            <a:off x="4723712" y="2143827"/>
            <a:ext cx="1678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4 x 2 </a:t>
            </a:r>
            <a:r>
              <a:rPr lang="en-GB" sz="2800" dirty="0">
                <a:solidFill>
                  <a:srgbClr val="3875A1"/>
                </a:solidFill>
              </a:rPr>
              <a:t>+ 2 </a:t>
            </a:r>
            <a:r>
              <a:rPr lang="en-GB" sz="2800" dirty="0"/>
              <a:t>=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683816C-407C-44AD-AC1D-727E7E4454A3}"/>
              </a:ext>
            </a:extLst>
          </p:cNvPr>
          <p:cNvSpPr txBox="1"/>
          <p:nvPr/>
        </p:nvSpPr>
        <p:spPr>
          <a:xfrm>
            <a:off x="1893190" y="3130317"/>
            <a:ext cx="2848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 </a:t>
            </a:r>
            <a:r>
              <a:rPr lang="en-GB" sz="2800" dirty="0">
                <a:solidFill>
                  <a:srgbClr val="7030A0"/>
                </a:solidFill>
              </a:rPr>
              <a:t>5 x 2 </a:t>
            </a:r>
            <a:r>
              <a:rPr lang="en-GB" sz="2800" dirty="0">
                <a:solidFill>
                  <a:srgbClr val="FFC000"/>
                </a:solidFill>
              </a:rPr>
              <a:t>+ 1 </a:t>
            </a:r>
            <a:r>
              <a:rPr lang="en-GB" sz="2800" dirty="0"/>
              <a:t>= </a:t>
            </a:r>
            <a:r>
              <a:rPr lang="en-GB" sz="2800" dirty="0">
                <a:solidFill>
                  <a:schemeClr val="accent2">
                    <a:lumMod val="50000"/>
                  </a:schemeClr>
                </a:solidFill>
              </a:rPr>
              <a:t>11</a:t>
            </a:r>
            <a:endParaRPr lang="en-GB" sz="2800" dirty="0">
              <a:solidFill>
                <a:srgbClr val="FFC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6F9943-134D-4E49-99DB-61BFD5CE422D}"/>
              </a:ext>
            </a:extLst>
          </p:cNvPr>
          <p:cNvSpPr txBox="1"/>
          <p:nvPr/>
        </p:nvSpPr>
        <p:spPr>
          <a:xfrm>
            <a:off x="6282469" y="2151027"/>
            <a:ext cx="1678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</a:rPr>
              <a:t>5 x 2 </a:t>
            </a:r>
            <a:r>
              <a:rPr lang="en-GB" sz="2800" dirty="0"/>
              <a:t>=</a:t>
            </a:r>
            <a:r>
              <a:rPr lang="en-GB" sz="2800" dirty="0">
                <a:solidFill>
                  <a:srgbClr val="7030A0"/>
                </a:solidFill>
              </a:rPr>
              <a:t> 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663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36" grpId="0" animBg="1"/>
      <p:bldP spid="37" grpId="0" animBg="1"/>
      <p:bldP spid="38" grpId="0" animBg="1"/>
      <p:bldP spid="39" grpId="0" animBg="1"/>
      <p:bldP spid="4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00161" y="553718"/>
            <a:ext cx="9144001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Jason has seven 2 litre bottles of water. How many litres is this altogether?</a:t>
            </a:r>
          </a:p>
          <a:p>
            <a:endParaRPr lang="en-GB" sz="2500" dirty="0"/>
          </a:p>
          <a:p>
            <a:r>
              <a:rPr lang="en-GB" sz="2500" dirty="0"/>
              <a:t>                          X                 =    </a:t>
            </a:r>
          </a:p>
          <a:p>
            <a:endParaRPr lang="en-GB" sz="2500" dirty="0"/>
          </a:p>
          <a:p>
            <a:endParaRPr lang="en-GB" sz="2500" dirty="0"/>
          </a:p>
          <a:p>
            <a:endParaRPr lang="en-GB" sz="2500" dirty="0"/>
          </a:p>
          <a:p>
            <a:r>
              <a:rPr lang="en-GB" sz="2500" dirty="0"/>
              <a:t>Jason gives one of the 2 litre bottles of water away. How many litres of water does he have now?</a:t>
            </a:r>
          </a:p>
          <a:p>
            <a:endParaRPr lang="en-GB" sz="2500" dirty="0"/>
          </a:p>
          <a:p>
            <a:r>
              <a:rPr lang="en-GB" sz="2500" dirty="0"/>
              <a:t>                       X                 -                =                 X     </a:t>
            </a:r>
          </a:p>
          <a:p>
            <a:endParaRPr lang="en-GB" sz="2500" dirty="0"/>
          </a:p>
          <a:p>
            <a:endParaRPr lang="en-GB" sz="2500" dirty="0"/>
          </a:p>
        </p:txBody>
      </p:sp>
      <p:sp>
        <p:nvSpPr>
          <p:cNvPr id="29" name="Rectangle 28"/>
          <p:cNvSpPr/>
          <p:nvPr/>
        </p:nvSpPr>
        <p:spPr>
          <a:xfrm>
            <a:off x="972359" y="1722772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7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400553" y="1722772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961036" y="1722772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14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62687" y="4337246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281624" y="4337245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432831" y="4337245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708812" y="4337244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0000"/>
                </a:solidFill>
                <a:latin typeface="Myriad Pro" panose="020B0503030403020204"/>
              </a:rPr>
              <a:t>6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327749" y="4337243"/>
            <a:ext cx="711125" cy="507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0070C0"/>
                </a:solidFill>
                <a:latin typeface="Myriad Pro" panose="020B0503030403020204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480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36811" y="630000"/>
            <a:ext cx="577630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/>
          </a:p>
          <a:p>
            <a:r>
              <a:rPr lang="en-GB" sz="4400" dirty="0"/>
              <a:t>7 x 2          6 x 2 – 2</a:t>
            </a:r>
          </a:p>
          <a:p>
            <a:endParaRPr lang="en-GB" sz="4400" dirty="0"/>
          </a:p>
          <a:p>
            <a:r>
              <a:rPr lang="en-GB" sz="4400" dirty="0"/>
              <a:t>7 x 2          6 x 2 + 2</a:t>
            </a:r>
          </a:p>
          <a:p>
            <a:endParaRPr lang="en-GB" sz="4400" dirty="0"/>
          </a:p>
          <a:p>
            <a:r>
              <a:rPr lang="en-GB" sz="4400" dirty="0"/>
              <a:t>7 x 2          8 x 2 + 2</a:t>
            </a:r>
          </a:p>
          <a:p>
            <a:endParaRPr lang="en-GB" sz="4400" dirty="0"/>
          </a:p>
          <a:p>
            <a:r>
              <a:rPr lang="en-GB" sz="4400" dirty="0"/>
              <a:t>7 x 2          8 x 2 - 2</a:t>
            </a:r>
          </a:p>
          <a:p>
            <a:endParaRPr lang="en-GB" sz="2500" dirty="0"/>
          </a:p>
          <a:p>
            <a:endParaRPr lang="en-GB" sz="2500" dirty="0"/>
          </a:p>
          <a:p>
            <a:r>
              <a:rPr lang="en-GB" sz="2500" dirty="0"/>
              <a:t> </a:t>
            </a:r>
          </a:p>
        </p:txBody>
      </p:sp>
      <p:sp>
        <p:nvSpPr>
          <p:cNvPr id="3" name="Oval 2"/>
          <p:cNvSpPr/>
          <p:nvPr/>
        </p:nvSpPr>
        <p:spPr>
          <a:xfrm>
            <a:off x="1598915" y="1070798"/>
            <a:ext cx="792348" cy="7509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800" dirty="0">
                <a:latin typeface="Myriad Pro" panose="020B0503030403020204"/>
              </a:rPr>
              <a:t>&gt;</a:t>
            </a:r>
          </a:p>
        </p:txBody>
      </p:sp>
      <p:sp>
        <p:nvSpPr>
          <p:cNvPr id="13" name="Oval 12"/>
          <p:cNvSpPr/>
          <p:nvPr/>
        </p:nvSpPr>
        <p:spPr>
          <a:xfrm>
            <a:off x="1598915" y="2378814"/>
            <a:ext cx="792348" cy="7509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800" dirty="0">
                <a:latin typeface="Myriad Pro" panose="020B0503030403020204"/>
              </a:rPr>
              <a:t>=</a:t>
            </a:r>
          </a:p>
        </p:txBody>
      </p:sp>
      <p:sp>
        <p:nvSpPr>
          <p:cNvPr id="14" name="Oval 13"/>
          <p:cNvSpPr/>
          <p:nvPr/>
        </p:nvSpPr>
        <p:spPr>
          <a:xfrm>
            <a:off x="1598915" y="3731177"/>
            <a:ext cx="792348" cy="7509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800" dirty="0">
                <a:latin typeface="Myriad Pro" panose="020B0503030403020204"/>
              </a:rPr>
              <a:t>&lt;</a:t>
            </a:r>
          </a:p>
        </p:txBody>
      </p:sp>
      <p:sp>
        <p:nvSpPr>
          <p:cNvPr id="15" name="Oval 14"/>
          <p:cNvSpPr/>
          <p:nvPr/>
        </p:nvSpPr>
        <p:spPr>
          <a:xfrm>
            <a:off x="1598915" y="5079201"/>
            <a:ext cx="792348" cy="72948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800" dirty="0">
                <a:latin typeface="Myriad Pro" panose="020B0503030403020204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519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1|12.7|5.7|8.2|8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00.3|24.7|51.9|58.3|6.3|27.2|19|2.7|1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8.2|12.6|1.9|5.5|2.3|8.9|69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3|15.2|15.3|40.1|19.6|6.9|66.1|11.2|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24.8|6|24.8|5|28.6|10.3|1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0.9|5.4|3|2|2|7.9|8.6|17.8|7.5|11.3|6.4|21.6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42.1|6|15.1|6.3|30.4|2.9|4.4|9.3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7.1|39.2|26|29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73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purl.org/dc/elements/1.1/"/>
    <ds:schemaRef ds:uri="e2f7c1fb-8b39-4d5b-953e-de45d1606e4d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312F6D2-3A39-439C-B35E-8B555EFA3DE3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On-screen Show (4:3)</PresentationFormat>
  <Paragraphs>198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Myriad Pro</vt:lpstr>
      <vt:lpstr>Myriad Pro Semibold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2020-08-26T08:05:55Z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