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16"/>
  </p:notesMasterIdLst>
  <p:sldIdLst>
    <p:sldId id="275" r:id="rId6"/>
    <p:sldId id="273" r:id="rId7"/>
    <p:sldId id="267" r:id="rId8"/>
    <p:sldId id="274" r:id="rId9"/>
    <p:sldId id="268" r:id="rId10"/>
    <p:sldId id="269" r:id="rId11"/>
    <p:sldId id="270" r:id="rId12"/>
    <p:sldId id="271" r:id="rId13"/>
    <p:sldId id="272" r:id="rId14"/>
    <p:sldId id="27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5DA5FA-0CF8-4B71-A995-D338BD0A5B53}" v="6" dt="2020-08-26T08:19:07.1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72263" autoAdjust="0"/>
  </p:normalViewPr>
  <p:slideViewPr>
    <p:cSldViewPr snapToGrid="0">
      <p:cViewPr varScale="1">
        <p:scale>
          <a:sx n="52" d="100"/>
          <a:sy n="52" d="100"/>
        </p:scale>
        <p:origin x="192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200" b="0" kern="1200" dirty="0">
              <a:solidFill>
                <a:schemeClr val="tx1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00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20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5195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2483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5314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52201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888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655606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074841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0946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4E2952-B5DE-47F6-9F73-E9125D6BD2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235677" cy="3121056"/>
          </a:xfrm>
        </p:spPr>
        <p:txBody>
          <a:bodyPr/>
          <a:lstStyle/>
          <a:p>
            <a:r>
              <a:rPr lang="en-GB" dirty="0"/>
              <a:t>KS1 Multiplication 3</a:t>
            </a:r>
          </a:p>
          <a:p>
            <a:r>
              <a:rPr lang="en-GB" dirty="0"/>
              <a:t>Lesson 12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0386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947175-C518-47FA-9CC7-A50896348A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0101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D9B597-EB7E-4173-80C7-44F45CEC08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008" y="1530221"/>
            <a:ext cx="4155232" cy="31164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0462272-9926-4772-80DB-2F7F28A02216}"/>
              </a:ext>
            </a:extLst>
          </p:cNvPr>
          <p:cNvSpPr/>
          <p:nvPr/>
        </p:nvSpPr>
        <p:spPr>
          <a:xfrm>
            <a:off x="374755" y="2222144"/>
            <a:ext cx="8974185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500" dirty="0"/>
              <a:t>Collect various items in your house that come in groups of 2 such as pairs of socks, 2p coins, tokens, counters or pairs of shoes.</a:t>
            </a:r>
          </a:p>
          <a:p>
            <a:r>
              <a:rPr lang="en-GB" sz="3500" dirty="0"/>
              <a:t>Put them in groups of two then use the stem sentences to write the equations.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D4D7C9-D9E2-4712-8131-502D879E63C6}"/>
              </a:ext>
            </a:extLst>
          </p:cNvPr>
          <p:cNvSpPr/>
          <p:nvPr/>
        </p:nvSpPr>
        <p:spPr>
          <a:xfrm>
            <a:off x="1079888" y="5286445"/>
            <a:ext cx="6048699" cy="1247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There are two …… times. Two, ….. times is equal to .….</a:t>
            </a:r>
            <a:endParaRPr lang="en-GB" sz="35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picture containing object  Description automatically generated">
            <a:extLst>
              <a:ext uri="{FF2B5EF4-FFF2-40B4-BE49-F238E27FC236}">
                <a16:creationId xmlns:a16="http://schemas.microsoft.com/office/drawing/2014/main" id="{00D95A2E-B372-4E89-BB16-B4120678D2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3" r="52549"/>
          <a:stretch/>
        </p:blipFill>
        <p:spPr>
          <a:xfrm>
            <a:off x="614596" y="1242026"/>
            <a:ext cx="1304146" cy="9801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F9D1C56-813B-41C4-ADE1-ACB81BE1F0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337" y="1300184"/>
            <a:ext cx="936000" cy="93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D5D92F2-1067-4D8D-97D1-E95830477C2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8" r="34437"/>
          <a:stretch/>
        </p:blipFill>
        <p:spPr>
          <a:xfrm>
            <a:off x="3859968" y="860318"/>
            <a:ext cx="1424066" cy="1383284"/>
          </a:xfrm>
          <a:prstGeom prst="rect">
            <a:avLst/>
          </a:prstGeom>
        </p:spPr>
      </p:pic>
      <p:pic>
        <p:nvPicPr>
          <p:cNvPr id="12" name="Picture 11" descr="A close up of a logo  Description automatically generated">
            <a:extLst>
              <a:ext uri="{FF2B5EF4-FFF2-40B4-BE49-F238E27FC236}">
                <a16:creationId xmlns:a16="http://schemas.microsoft.com/office/drawing/2014/main" id="{641DEDBC-5C06-4DB1-B139-51E1B380F37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52" b="-3143"/>
          <a:stretch/>
        </p:blipFill>
        <p:spPr>
          <a:xfrm>
            <a:off x="7299751" y="1101621"/>
            <a:ext cx="1641328" cy="814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87B3CEB-7615-4A69-94B9-2207481FAB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51" y="1101621"/>
            <a:ext cx="845446" cy="8454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928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99A168B-CB36-47DF-851E-FC13715558C7}"/>
              </a:ext>
            </a:extLst>
          </p:cNvPr>
          <p:cNvGraphicFramePr>
            <a:graphicFrameLocks noGrp="1"/>
          </p:cNvGraphicFramePr>
          <p:nvPr/>
        </p:nvGraphicFramePr>
        <p:xfrm>
          <a:off x="1939561" y="1506912"/>
          <a:ext cx="2160000" cy="5016858"/>
        </p:xfrm>
        <a:graphic>
          <a:graphicData uri="http://schemas.openxmlformats.org/drawingml/2006/table">
            <a:tbl>
              <a:tblPr firstRow="1" firstCol="1" bandRow="1"/>
              <a:tblGrid>
                <a:gridCol w="2160000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× 2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× 2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× 2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× 2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× 2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× 2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× 2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× 2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× 2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4F6691-95DB-47AA-A2C3-9FC85E8D9D11}"/>
              </a:ext>
            </a:extLst>
          </p:cNvPr>
          <p:cNvGraphicFramePr>
            <a:graphicFrameLocks noGrp="1"/>
          </p:cNvGraphicFramePr>
          <p:nvPr/>
        </p:nvGraphicFramePr>
        <p:xfrm>
          <a:off x="5238752" y="1454943"/>
          <a:ext cx="2160000" cy="5039996"/>
        </p:xfrm>
        <a:graphic>
          <a:graphicData uri="http://schemas.openxmlformats.org/drawingml/2006/table">
            <a:tbl>
              <a:tblPr firstRow="1" firstCol="1" bandRow="1"/>
              <a:tblGrid>
                <a:gridCol w="2160000">
                  <a:extLst>
                    <a:ext uri="{9D8B030D-6E8A-4147-A177-3AD203B41FA5}">
                      <a16:colId xmlns:a16="http://schemas.microsoft.com/office/drawing/2014/main" val="789498854"/>
                    </a:ext>
                  </a:extLst>
                </a:gridCol>
              </a:tblGrid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0 = 0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2056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 = 2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73401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2 = 4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50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3 = 6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0345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4 = 8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378682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5 = 10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57077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6 = 12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635989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7 = 14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847747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8 = 16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34684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9 = 18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51124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10 = 20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69670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11 = 22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10762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12 = 24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46821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39561" y="626518"/>
            <a:ext cx="23085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…. two is ….</a:t>
            </a:r>
          </a:p>
          <a:p>
            <a:r>
              <a:rPr lang="en-GB" sz="2800" dirty="0"/>
              <a:t>….. twos are 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88849" y="844722"/>
            <a:ext cx="3455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Two, ….. times is …..</a:t>
            </a:r>
          </a:p>
        </p:txBody>
      </p:sp>
      <p:sp>
        <p:nvSpPr>
          <p:cNvPr id="7" name="Rectangle 6"/>
          <p:cNvSpPr/>
          <p:nvPr/>
        </p:nvSpPr>
        <p:spPr>
          <a:xfrm>
            <a:off x="1985720" y="626518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GB" sz="2400" dirty="0"/>
          </a:p>
        </p:txBody>
      </p:sp>
      <p:sp>
        <p:nvSpPr>
          <p:cNvPr id="14" name="Rectangle 13"/>
          <p:cNvSpPr/>
          <p:nvPr/>
        </p:nvSpPr>
        <p:spPr>
          <a:xfrm>
            <a:off x="3398715" y="613889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GB" sz="2400" dirty="0"/>
          </a:p>
        </p:txBody>
      </p:sp>
      <p:sp>
        <p:nvSpPr>
          <p:cNvPr id="15" name="Rectangle 14"/>
          <p:cNvSpPr/>
          <p:nvPr/>
        </p:nvSpPr>
        <p:spPr>
          <a:xfrm>
            <a:off x="2053793" y="577312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Myriad Pro Semibold"/>
                <a:cs typeface="Times New Roman" panose="02020603050405020304" pitchFamily="18" charset="0"/>
              </a:rPr>
              <a:t>1</a:t>
            </a:r>
            <a:endParaRPr lang="en-GB" sz="2800" dirty="0"/>
          </a:p>
        </p:txBody>
      </p:sp>
      <p:sp>
        <p:nvSpPr>
          <p:cNvPr id="16" name="Rectangle 15"/>
          <p:cNvSpPr/>
          <p:nvPr/>
        </p:nvSpPr>
        <p:spPr>
          <a:xfrm>
            <a:off x="3453590" y="60209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028392" y="103495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843723" y="102232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070233" y="833403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GB" sz="2800" dirty="0"/>
          </a:p>
        </p:txBody>
      </p:sp>
      <p:sp>
        <p:nvSpPr>
          <p:cNvPr id="20" name="Rectangle 19"/>
          <p:cNvSpPr/>
          <p:nvPr/>
        </p:nvSpPr>
        <p:spPr>
          <a:xfrm>
            <a:off x="7483228" y="82077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GB" sz="2800" dirty="0"/>
          </a:p>
        </p:txBody>
      </p:sp>
      <p:sp>
        <p:nvSpPr>
          <p:cNvPr id="21" name="Rectangle 20"/>
          <p:cNvSpPr/>
          <p:nvPr/>
        </p:nvSpPr>
        <p:spPr>
          <a:xfrm>
            <a:off x="6064116" y="7898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586839" y="77723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070212" y="795955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666087" y="783326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39561" y="3858768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5307101" y="5711952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5238752" y="3797556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5238751" y="2223914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2053793" y="6192139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11" grpId="0" animBg="1"/>
      <p:bldP spid="11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99A168B-CB36-47DF-851E-FC1371555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83748"/>
              </p:ext>
            </p:extLst>
          </p:nvPr>
        </p:nvGraphicFramePr>
        <p:xfrm>
          <a:off x="1939561" y="1506912"/>
          <a:ext cx="2160000" cy="5016858"/>
        </p:xfrm>
        <a:graphic>
          <a:graphicData uri="http://schemas.openxmlformats.org/drawingml/2006/table">
            <a:tbl>
              <a:tblPr firstRow="1" firstCol="1" bandRow="1"/>
              <a:tblGrid>
                <a:gridCol w="2160000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× 2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× 2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× 2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× 2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× 2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× 2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× 2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× 2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× 2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4F6691-95DB-47AA-A2C3-9FC85E8D9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233869"/>
              </p:ext>
            </p:extLst>
          </p:nvPr>
        </p:nvGraphicFramePr>
        <p:xfrm>
          <a:off x="5238752" y="1454943"/>
          <a:ext cx="2160000" cy="5039996"/>
        </p:xfrm>
        <a:graphic>
          <a:graphicData uri="http://schemas.openxmlformats.org/drawingml/2006/table">
            <a:tbl>
              <a:tblPr firstRow="1" firstCol="1" bandRow="1"/>
              <a:tblGrid>
                <a:gridCol w="2160000">
                  <a:extLst>
                    <a:ext uri="{9D8B030D-6E8A-4147-A177-3AD203B41FA5}">
                      <a16:colId xmlns:a16="http://schemas.microsoft.com/office/drawing/2014/main" val="789498854"/>
                    </a:ext>
                  </a:extLst>
                </a:gridCol>
              </a:tblGrid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0 = 0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2056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 = 2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73401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2 = 4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50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3 = 6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0345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4 = 8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378682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5 = 10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57077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6 = 12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635989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7 = 14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847747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8 = 16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34684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9 = 18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51124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10 = 20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69670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11 = 22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10762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12 = 24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46821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3257" y="592784"/>
            <a:ext cx="23085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…. two is ….</a:t>
            </a:r>
          </a:p>
          <a:p>
            <a:r>
              <a:rPr lang="en-GB" sz="2800" dirty="0"/>
              <a:t>….. twos are 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88849" y="844722"/>
            <a:ext cx="3455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Two, ….. times is …..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39561" y="3858768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5238752" y="3797556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1939561" y="2708611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5238752" y="2647399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1982233" y="5785104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5281424" y="5723892"/>
            <a:ext cx="1514029" cy="4023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984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30" grpId="0" animBg="1"/>
      <p:bldP spid="30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E27A3A-D085-4B9F-8D93-0965F1C87F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23" y="1572214"/>
            <a:ext cx="6135088" cy="136917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831828" y="2405054"/>
            <a:ext cx="556108" cy="5363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3275349" y="2420044"/>
            <a:ext cx="556108" cy="5363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1742382" y="2405054"/>
            <a:ext cx="556108" cy="5363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6388307" y="2395025"/>
            <a:ext cx="556108" cy="5363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6AF36A-2EBE-49D8-81C9-10CCDCF22798}"/>
              </a:ext>
            </a:extLst>
          </p:cNvPr>
          <p:cNvSpPr txBox="1"/>
          <p:nvPr/>
        </p:nvSpPr>
        <p:spPr bwMode="auto">
          <a:xfrm>
            <a:off x="967241" y="3189051"/>
            <a:ext cx="39667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		4 × 2</a:t>
            </a:r>
          </a:p>
          <a:p>
            <a:pPr>
              <a:buClr>
                <a:srgbClr val="82CBDD"/>
              </a:buClr>
              <a:buNone/>
            </a:pP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There are …. groups of two.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6AF36A-2EBE-49D8-81C9-10CCDCF22798}"/>
              </a:ext>
            </a:extLst>
          </p:cNvPr>
          <p:cNvSpPr txBox="1"/>
          <p:nvPr/>
        </p:nvSpPr>
        <p:spPr bwMode="auto">
          <a:xfrm>
            <a:off x="730696" y="4513826"/>
            <a:ext cx="60408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		   2 × 4 = 8</a:t>
            </a:r>
          </a:p>
          <a:p>
            <a:pPr>
              <a:buClr>
                <a:srgbClr val="82CBDD"/>
              </a:buClr>
              <a:buNone/>
            </a:pP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There are two …… times. Two, ….. times is 8.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30457" y="3144081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= 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59120" y="3910211"/>
            <a:ext cx="26452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…….. twos are 8.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6AF36A-2EBE-49D8-81C9-10CCDCF22798}"/>
              </a:ext>
            </a:extLst>
          </p:cNvPr>
          <p:cNvSpPr txBox="1"/>
          <p:nvPr/>
        </p:nvSpPr>
        <p:spPr bwMode="auto">
          <a:xfrm>
            <a:off x="2680757" y="3321922"/>
            <a:ext cx="2301399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4000" dirty="0">
                <a:latin typeface="Myriad Pro Semibold" charset="0"/>
                <a:ea typeface="Myriad Pro Semibold" charset="0"/>
                <a:cs typeface="Myriad Pro Semibold" charset="0"/>
              </a:rPr>
              <a:t>4 × 2 = 8</a:t>
            </a:r>
          </a:p>
          <a:p>
            <a:pPr algn="ctr">
              <a:buClr>
                <a:srgbClr val="82CBDD"/>
              </a:buClr>
              <a:buNone/>
            </a:pPr>
            <a:endParaRPr lang="en-GB" sz="4000" dirty="0">
              <a:latin typeface="Myriad Pro Semibold" charset="0"/>
              <a:ea typeface="Myriad Pro Semibold" charset="0"/>
              <a:cs typeface="Myriad Pro Semibold" charset="0"/>
            </a:endParaRPr>
          </a:p>
          <a:p>
            <a:pPr algn="ctr">
              <a:buClr>
                <a:srgbClr val="82CBDD"/>
              </a:buClr>
              <a:buNone/>
            </a:pPr>
            <a:r>
              <a:rPr lang="en-GB" sz="4000" dirty="0">
                <a:latin typeface="Myriad Pro Semibold" charset="0"/>
                <a:ea typeface="Myriad Pro Semibold" charset="0"/>
                <a:cs typeface="Myriad Pro Semibold" charset="0"/>
              </a:rPr>
              <a:t>2 × 4 = 8</a:t>
            </a:r>
          </a:p>
          <a:p>
            <a:pPr algn="ctr">
              <a:buClr>
                <a:srgbClr val="82CBDD"/>
              </a:buClr>
              <a:buNone/>
            </a:pPr>
            <a:endParaRPr lang="en-GB" sz="4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770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F8084B4-73D7-4AA5-8A68-EB156E7175D5}"/>
              </a:ext>
            </a:extLst>
          </p:cNvPr>
          <p:cNvGrpSpPr/>
          <p:nvPr/>
        </p:nvGrpSpPr>
        <p:grpSpPr>
          <a:xfrm>
            <a:off x="1281204" y="1064516"/>
            <a:ext cx="1066158" cy="1735542"/>
            <a:chOff x="2015714" y="1064516"/>
            <a:chExt cx="1066158" cy="173554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95D3245-2009-48DF-811E-356E41B02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5714" y="1064516"/>
              <a:ext cx="1066158" cy="1050364"/>
            </a:xfrm>
            <a:prstGeom prst="rect">
              <a:avLst/>
            </a:prstGeom>
          </p:spPr>
        </p:pic>
        <p:pic>
          <p:nvPicPr>
            <p:cNvPr id="5" name="Picture 4" descr="A picture containing object  Description automatically generated">
              <a:extLst>
                <a:ext uri="{FF2B5EF4-FFF2-40B4-BE49-F238E27FC236}">
                  <a16:creationId xmlns:a16="http://schemas.microsoft.com/office/drawing/2014/main" id="{0D76A813-1F85-42A7-9EDB-546E0B11F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6808" y="2376089"/>
              <a:ext cx="423969" cy="423969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FE7F4A5-8F8D-4DE8-99A8-AB4009AE35FA}"/>
              </a:ext>
            </a:extLst>
          </p:cNvPr>
          <p:cNvGrpSpPr/>
          <p:nvPr/>
        </p:nvGrpSpPr>
        <p:grpSpPr>
          <a:xfrm>
            <a:off x="2630009" y="1064516"/>
            <a:ext cx="1066158" cy="1735542"/>
            <a:chOff x="3364519" y="1064516"/>
            <a:chExt cx="1066158" cy="1735542"/>
          </a:xfrm>
        </p:grpSpPr>
        <p:pic>
          <p:nvPicPr>
            <p:cNvPr id="7" name="Picture 6" descr="A picture containing scissors, window  Description automatically generated">
              <a:extLst>
                <a:ext uri="{FF2B5EF4-FFF2-40B4-BE49-F238E27FC236}">
                  <a16:creationId xmlns:a16="http://schemas.microsoft.com/office/drawing/2014/main" id="{73BD5BCE-C3BA-4BDC-A715-EE4F9BDC6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519" y="1064516"/>
              <a:ext cx="1066158" cy="1050364"/>
            </a:xfrm>
            <a:prstGeom prst="rect">
              <a:avLst/>
            </a:prstGeom>
          </p:spPr>
        </p:pic>
        <p:pic>
          <p:nvPicPr>
            <p:cNvPr id="8" name="Picture 7" descr="A picture containing object  Description automatically generated">
              <a:extLst>
                <a:ext uri="{FF2B5EF4-FFF2-40B4-BE49-F238E27FC236}">
                  <a16:creationId xmlns:a16="http://schemas.microsoft.com/office/drawing/2014/main" id="{57BEA97B-D8E6-4C02-B151-2D45C0322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5613" y="2376089"/>
              <a:ext cx="423969" cy="423969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DF054AA-CA4F-43A5-A616-36CB96DB6E6C}"/>
              </a:ext>
            </a:extLst>
          </p:cNvPr>
          <p:cNvGrpSpPr/>
          <p:nvPr/>
        </p:nvGrpSpPr>
        <p:grpSpPr>
          <a:xfrm>
            <a:off x="3978814" y="1064516"/>
            <a:ext cx="1066158" cy="1735542"/>
            <a:chOff x="4713324" y="1064516"/>
            <a:chExt cx="1066158" cy="173554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8E9B5E7-763F-4460-B249-301D885FF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3324" y="1064516"/>
              <a:ext cx="1066158" cy="1050364"/>
            </a:xfrm>
            <a:prstGeom prst="rect">
              <a:avLst/>
            </a:prstGeom>
          </p:spPr>
        </p:pic>
        <p:pic>
          <p:nvPicPr>
            <p:cNvPr id="11" name="Picture 10" descr="A picture containing object  Description automatically generated">
              <a:extLst>
                <a:ext uri="{FF2B5EF4-FFF2-40B4-BE49-F238E27FC236}">
                  <a16:creationId xmlns:a16="http://schemas.microsoft.com/office/drawing/2014/main" id="{C91FD999-1AE2-4BB2-B88C-25EE39673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4418" y="2376089"/>
              <a:ext cx="423969" cy="423969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6452AB9-20C7-441C-BF7E-400807E159CA}"/>
              </a:ext>
            </a:extLst>
          </p:cNvPr>
          <p:cNvGrpSpPr/>
          <p:nvPr/>
        </p:nvGrpSpPr>
        <p:grpSpPr>
          <a:xfrm>
            <a:off x="5327619" y="1064516"/>
            <a:ext cx="1066158" cy="1735542"/>
            <a:chOff x="6062129" y="1064516"/>
            <a:chExt cx="1066158" cy="1735542"/>
          </a:xfrm>
        </p:grpSpPr>
        <p:pic>
          <p:nvPicPr>
            <p:cNvPr id="13" name="Picture 12" descr="A drawing of a cartoon character  Description automatically generated">
              <a:extLst>
                <a:ext uri="{FF2B5EF4-FFF2-40B4-BE49-F238E27FC236}">
                  <a16:creationId xmlns:a16="http://schemas.microsoft.com/office/drawing/2014/main" id="{25BAFF55-CF3C-4D57-AD67-FDC3ECAFCF2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2129" y="1064516"/>
              <a:ext cx="1066158" cy="1050364"/>
            </a:xfrm>
            <a:prstGeom prst="rect">
              <a:avLst/>
            </a:prstGeom>
          </p:spPr>
        </p:pic>
        <p:pic>
          <p:nvPicPr>
            <p:cNvPr id="14" name="Picture 13" descr="A picture containing object  Description automatically generated">
              <a:extLst>
                <a:ext uri="{FF2B5EF4-FFF2-40B4-BE49-F238E27FC236}">
                  <a16:creationId xmlns:a16="http://schemas.microsoft.com/office/drawing/2014/main" id="{7F0DC43A-7FDF-481E-9536-874A081AC0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3223" y="2376089"/>
              <a:ext cx="423969" cy="423969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1858317" y="3225358"/>
            <a:ext cx="314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86878" y="3260077"/>
            <a:ext cx="623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94495" y="4767905"/>
            <a:ext cx="314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29381" y="4783930"/>
            <a:ext cx="658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476829" y="3888909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5 × 2 = 10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404044" y="5550344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2 × 5 = 10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404044" y="6166837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0070C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2 × 10 = 5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F8084B4-73D7-4AA5-8A68-EB156E7175D5}"/>
              </a:ext>
            </a:extLst>
          </p:cNvPr>
          <p:cNvGrpSpPr/>
          <p:nvPr/>
        </p:nvGrpSpPr>
        <p:grpSpPr>
          <a:xfrm>
            <a:off x="6676424" y="1026595"/>
            <a:ext cx="1066158" cy="1735542"/>
            <a:chOff x="2015714" y="1064516"/>
            <a:chExt cx="1066158" cy="1735542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95D3245-2009-48DF-811E-356E41B02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5714" y="1064516"/>
              <a:ext cx="1066158" cy="1050364"/>
            </a:xfrm>
            <a:prstGeom prst="rect">
              <a:avLst/>
            </a:prstGeom>
          </p:spPr>
        </p:pic>
        <p:pic>
          <p:nvPicPr>
            <p:cNvPr id="30" name="Picture 29" descr="A picture containing object  Description automatically generated">
              <a:extLst>
                <a:ext uri="{FF2B5EF4-FFF2-40B4-BE49-F238E27FC236}">
                  <a16:creationId xmlns:a16="http://schemas.microsoft.com/office/drawing/2014/main" id="{0D76A813-1F85-42A7-9EDB-546E0B11F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6808" y="2376089"/>
              <a:ext cx="423969" cy="423969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5001194" y="6060273"/>
            <a:ext cx="483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b="1" dirty="0">
                <a:solidFill>
                  <a:srgbClr val="FF0000"/>
                </a:solidFill>
              </a:rPr>
              <a:t>χ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79918" y="3283025"/>
            <a:ext cx="4888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Myriad Pro Semibold" charset="0"/>
                <a:ea typeface="Myriad Pro Semibold" charset="0"/>
                <a:cs typeface="Myriad Pro Semibold" charset="0"/>
              </a:rPr>
              <a:t>There are …. groups of two.</a:t>
            </a:r>
            <a:endParaRPr lang="en-GB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4851464" y="3290879"/>
            <a:ext cx="2476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….. </a:t>
            </a:r>
            <a:r>
              <a:rPr lang="en-GB" sz="2800" dirty="0">
                <a:latin typeface="Myriad Pro Semibold" charset="0"/>
                <a:ea typeface="Myriad Pro Semibold" charset="0"/>
                <a:cs typeface="Myriad Pro Semibold" charset="0"/>
              </a:rPr>
              <a:t>twos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are ... …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917759" y="3241789"/>
            <a:ext cx="314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16AF36A-2EBE-49D8-81C9-10CCDCF22798}"/>
              </a:ext>
            </a:extLst>
          </p:cNvPr>
          <p:cNvSpPr txBox="1"/>
          <p:nvPr/>
        </p:nvSpPr>
        <p:spPr bwMode="auto">
          <a:xfrm>
            <a:off x="819595" y="4490431"/>
            <a:ext cx="63261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		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There are two …… times. Two, ….. times is ….…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889228" y="4795859"/>
            <a:ext cx="314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933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  <p:bldP spid="24" grpId="0"/>
      <p:bldP spid="25" grpId="0"/>
      <p:bldP spid="27" grpId="0"/>
      <p:bldP spid="17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C5A4DD-DC9E-4DD0-BDF6-10DE319B66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34" y="1071907"/>
            <a:ext cx="936000" cy="93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139142F-D670-40A7-85C1-1C2BE94499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51" y="1071907"/>
            <a:ext cx="936000" cy="93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0C22DF-6859-4CE5-BFE8-7DB9F2B0D3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068" y="1071907"/>
            <a:ext cx="936000" cy="93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316A56-520E-4C9D-BFDA-0999195641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785" y="1071907"/>
            <a:ext cx="936000" cy="93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35C93B-9BD8-429B-A793-66F9CEC810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03" y="1071907"/>
            <a:ext cx="936000" cy="93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3ECFFC-A84F-4A54-8D31-E266F67C9F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03" y="2427234"/>
            <a:ext cx="936000" cy="93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7404FB7-C9DC-4AFC-BC14-5E9766BE16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51" y="2427234"/>
            <a:ext cx="936000" cy="93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F475E0-C043-4B3B-B57C-68A9EBF86A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785" y="2427234"/>
            <a:ext cx="936000" cy="93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A98E3B-8E37-4323-A9CC-A9EC333BB0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34" y="3782562"/>
            <a:ext cx="936000" cy="93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9F4181-5247-486D-872D-75FB2052B4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34" y="2427234"/>
            <a:ext cx="936000" cy="93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864717-F2DA-47DE-A4CF-D7C6A119A6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068" y="2427234"/>
            <a:ext cx="936000" cy="93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439487-E566-4971-AE78-6AFB225139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51" y="3782562"/>
            <a:ext cx="936000" cy="93600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304551" y="4277549"/>
            <a:ext cx="2258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3200" dirty="0">
                <a:latin typeface="Myriad Pro Semibold" charset="0"/>
                <a:ea typeface="Myriad Pro Semibold" charset="0"/>
                <a:cs typeface="Myriad Pro Semibold" charset="0"/>
              </a:rPr>
              <a:t>12 × 2 = 24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346349" y="4900786"/>
            <a:ext cx="2258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3200" dirty="0">
                <a:latin typeface="Myriad Pro Semibold" charset="0"/>
                <a:ea typeface="Myriad Pro Semibold" charset="0"/>
                <a:cs typeface="Myriad Pro Semibold" charset="0"/>
              </a:rPr>
              <a:t>2 × 12 = 24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59747" y="6047514"/>
            <a:ext cx="2398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3200" b="1" dirty="0">
                <a:solidFill>
                  <a:srgbClr val="0070C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2 = 12 × 24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060968" y="5839504"/>
            <a:ext cx="439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b="1" dirty="0">
                <a:solidFill>
                  <a:srgbClr val="FF0000"/>
                </a:solidFill>
              </a:rPr>
              <a:t>χ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46367" y="3878499"/>
            <a:ext cx="35282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There are …. groups of two.</a:t>
            </a:r>
            <a:endParaRPr lang="en-GB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196766" y="3877439"/>
            <a:ext cx="2044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….. twos are ...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6AF36A-2EBE-49D8-81C9-10CCDCF22798}"/>
              </a:ext>
            </a:extLst>
          </p:cNvPr>
          <p:cNvSpPr txBox="1"/>
          <p:nvPr/>
        </p:nvSpPr>
        <p:spPr bwMode="auto">
          <a:xfrm>
            <a:off x="511051" y="5131618"/>
            <a:ext cx="56267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		</a:t>
            </a:r>
            <a:endParaRPr lang="en-GB" sz="2000" b="1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There are two …… times. Two, ….. times is ….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32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2B983A-CF89-403A-BC28-B0C43C881312}"/>
              </a:ext>
            </a:extLst>
          </p:cNvPr>
          <p:cNvSpPr txBox="1"/>
          <p:nvPr/>
        </p:nvSpPr>
        <p:spPr bwMode="auto">
          <a:xfrm>
            <a:off x="2109657" y="1098010"/>
            <a:ext cx="1191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4  ×  2  =</a:t>
            </a:r>
            <a:endParaRPr lang="en-GB" sz="2000" b="1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8B5F47-42C7-4727-AB30-421E26DDF4DF}"/>
              </a:ext>
            </a:extLst>
          </p:cNvPr>
          <p:cNvSpPr/>
          <p:nvPr/>
        </p:nvSpPr>
        <p:spPr bwMode="auto">
          <a:xfrm>
            <a:off x="3522486" y="109801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09E13D-56E8-4C81-AE4A-181187F474B8}"/>
              </a:ext>
            </a:extLst>
          </p:cNvPr>
          <p:cNvSpPr txBox="1"/>
          <p:nvPr/>
        </p:nvSpPr>
        <p:spPr bwMode="auto">
          <a:xfrm>
            <a:off x="3589651" y="1098009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1A61A4-0E89-46F5-8A66-17E9AB9B554F}"/>
              </a:ext>
            </a:extLst>
          </p:cNvPr>
          <p:cNvSpPr txBox="1"/>
          <p:nvPr/>
        </p:nvSpPr>
        <p:spPr bwMode="auto">
          <a:xfrm>
            <a:off x="4929057" y="1098009"/>
            <a:ext cx="1191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2  ×  4  =</a:t>
            </a:r>
            <a:endParaRPr lang="en-GB" sz="2000" b="1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98F273-2C13-4B96-AB47-6811FDFA152A}"/>
              </a:ext>
            </a:extLst>
          </p:cNvPr>
          <p:cNvSpPr/>
          <p:nvPr/>
        </p:nvSpPr>
        <p:spPr bwMode="auto">
          <a:xfrm>
            <a:off x="6341886" y="1098009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854021-BE35-4F9A-884E-361CA9044699}"/>
              </a:ext>
            </a:extLst>
          </p:cNvPr>
          <p:cNvSpPr txBox="1"/>
          <p:nvPr/>
        </p:nvSpPr>
        <p:spPr bwMode="auto">
          <a:xfrm>
            <a:off x="6409051" y="1098008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2B983A-CF89-403A-BC28-B0C43C881312}"/>
              </a:ext>
            </a:extLst>
          </p:cNvPr>
          <p:cNvSpPr txBox="1"/>
          <p:nvPr/>
        </p:nvSpPr>
        <p:spPr bwMode="auto">
          <a:xfrm>
            <a:off x="2109657" y="2027682"/>
            <a:ext cx="1191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6  ×  2  =</a:t>
            </a:r>
            <a:endParaRPr lang="en-GB" sz="2000" b="1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68B5F47-42C7-4727-AB30-421E26DDF4DF}"/>
              </a:ext>
            </a:extLst>
          </p:cNvPr>
          <p:cNvSpPr/>
          <p:nvPr/>
        </p:nvSpPr>
        <p:spPr bwMode="auto">
          <a:xfrm>
            <a:off x="3522486" y="202768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09E13D-56E8-4C81-AE4A-181187F474B8}"/>
              </a:ext>
            </a:extLst>
          </p:cNvPr>
          <p:cNvSpPr txBox="1"/>
          <p:nvPr/>
        </p:nvSpPr>
        <p:spPr bwMode="auto">
          <a:xfrm>
            <a:off x="3518318" y="2027681"/>
            <a:ext cx="470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1A61A4-0E89-46F5-8A66-17E9AB9B554F}"/>
              </a:ext>
            </a:extLst>
          </p:cNvPr>
          <p:cNvSpPr txBox="1"/>
          <p:nvPr/>
        </p:nvSpPr>
        <p:spPr bwMode="auto">
          <a:xfrm>
            <a:off x="4929057" y="2027681"/>
            <a:ext cx="1191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2  ×  6  =</a:t>
            </a:r>
            <a:endParaRPr lang="en-GB" sz="2000" b="1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98F273-2C13-4B96-AB47-6811FDFA152A}"/>
              </a:ext>
            </a:extLst>
          </p:cNvPr>
          <p:cNvSpPr/>
          <p:nvPr/>
        </p:nvSpPr>
        <p:spPr bwMode="auto">
          <a:xfrm>
            <a:off x="6341886" y="202768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854021-BE35-4F9A-884E-361CA9044699}"/>
              </a:ext>
            </a:extLst>
          </p:cNvPr>
          <p:cNvSpPr txBox="1"/>
          <p:nvPr/>
        </p:nvSpPr>
        <p:spPr bwMode="auto">
          <a:xfrm>
            <a:off x="6337718" y="2027680"/>
            <a:ext cx="470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1A61A4-0E89-46F5-8A66-17E9AB9B554F}"/>
              </a:ext>
            </a:extLst>
          </p:cNvPr>
          <p:cNvSpPr txBox="1"/>
          <p:nvPr/>
        </p:nvSpPr>
        <p:spPr bwMode="auto">
          <a:xfrm>
            <a:off x="4903409" y="3076710"/>
            <a:ext cx="1191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2  ×  7  =</a:t>
            </a:r>
            <a:endParaRPr lang="en-GB" sz="2000" b="1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298F273-2C13-4B96-AB47-6811FDFA152A}"/>
              </a:ext>
            </a:extLst>
          </p:cNvPr>
          <p:cNvSpPr/>
          <p:nvPr/>
        </p:nvSpPr>
        <p:spPr bwMode="auto">
          <a:xfrm>
            <a:off x="6316238" y="307671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2B983A-CF89-403A-BC28-B0C43C881312}"/>
              </a:ext>
            </a:extLst>
          </p:cNvPr>
          <p:cNvSpPr txBox="1"/>
          <p:nvPr/>
        </p:nvSpPr>
        <p:spPr bwMode="auto">
          <a:xfrm>
            <a:off x="1946588" y="3076710"/>
            <a:ext cx="19688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7  ×            = 14</a:t>
            </a:r>
            <a:endParaRPr lang="en-GB" sz="2000" b="1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98F273-2C13-4B96-AB47-6811FDFA152A}"/>
              </a:ext>
            </a:extLst>
          </p:cNvPr>
          <p:cNvSpPr/>
          <p:nvPr/>
        </p:nvSpPr>
        <p:spPr bwMode="auto">
          <a:xfrm>
            <a:off x="2653627" y="306241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282830" y="3102798"/>
            <a:ext cx="470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02B983A-CF89-403A-BC28-B0C43C881312}"/>
              </a:ext>
            </a:extLst>
          </p:cNvPr>
          <p:cNvSpPr txBox="1"/>
          <p:nvPr/>
        </p:nvSpPr>
        <p:spPr bwMode="auto">
          <a:xfrm>
            <a:off x="2958660" y="4085605"/>
            <a:ext cx="1191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= 8  ×  2 </a:t>
            </a:r>
            <a:endParaRPr lang="en-GB" sz="2000" b="1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98F273-2C13-4B96-AB47-6811FDFA152A}"/>
              </a:ext>
            </a:extLst>
          </p:cNvPr>
          <p:cNvSpPr/>
          <p:nvPr/>
        </p:nvSpPr>
        <p:spPr bwMode="auto">
          <a:xfrm>
            <a:off x="2220376" y="408560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02B983A-CF89-403A-BC28-B0C43C881312}"/>
              </a:ext>
            </a:extLst>
          </p:cNvPr>
          <p:cNvSpPr txBox="1"/>
          <p:nvPr/>
        </p:nvSpPr>
        <p:spPr bwMode="auto">
          <a:xfrm>
            <a:off x="5483959" y="4006381"/>
            <a:ext cx="1191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= 2  ×  8 </a:t>
            </a:r>
            <a:endParaRPr lang="en-GB" sz="2000" b="1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298F273-2C13-4B96-AB47-6811FDFA152A}"/>
              </a:ext>
            </a:extLst>
          </p:cNvPr>
          <p:cNvSpPr/>
          <p:nvPr/>
        </p:nvSpPr>
        <p:spPr bwMode="auto">
          <a:xfrm>
            <a:off x="4745675" y="4006379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90829" y="4124148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0070C0"/>
                </a:solidFill>
              </a:rPr>
              <a:t>16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66808" y="4052545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0070C0"/>
                </a:solidFill>
              </a:rPr>
              <a:t>16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728006" y="3132083"/>
            <a:ext cx="327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0070C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endParaRPr lang="en-GB" sz="2000" b="1" dirty="0">
              <a:solidFill>
                <a:srgbClr val="0070C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09678" y="4967508"/>
            <a:ext cx="35282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There are …. groups of two.</a:t>
            </a:r>
            <a:endParaRPr lang="en-GB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127751" y="4961192"/>
            <a:ext cx="2044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….. twos are ...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16AF36A-2EBE-49D8-81C9-10CCDCF22798}"/>
              </a:ext>
            </a:extLst>
          </p:cNvPr>
          <p:cNvSpPr txBox="1"/>
          <p:nvPr/>
        </p:nvSpPr>
        <p:spPr bwMode="auto">
          <a:xfrm>
            <a:off x="562996" y="5828680"/>
            <a:ext cx="56267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		</a:t>
            </a:r>
            <a:endParaRPr lang="en-GB" sz="2000" b="1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  <a:buNone/>
            </a:pPr>
            <a:r>
              <a:rPr lang="en-GB" sz="2000" b="1" dirty="0">
                <a:latin typeface="Myriad Pro Semibold" charset="0"/>
                <a:ea typeface="Myriad Pro Semibold" charset="0"/>
                <a:cs typeface="Myriad Pro Semibold" charset="0"/>
              </a:rPr>
              <a:t>There are two …… times. Two, ….. times is ….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34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5" grpId="0"/>
      <p:bldP spid="24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9A168B-CB36-47DF-851E-FC1371555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115792"/>
              </p:ext>
            </p:extLst>
          </p:nvPr>
        </p:nvGraphicFramePr>
        <p:xfrm>
          <a:off x="1939561" y="1506912"/>
          <a:ext cx="2160000" cy="5016858"/>
        </p:xfrm>
        <a:graphic>
          <a:graphicData uri="http://schemas.openxmlformats.org/drawingml/2006/table">
            <a:tbl>
              <a:tblPr firstRow="1" firstCol="1" bandRow="1"/>
              <a:tblGrid>
                <a:gridCol w="2160000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× 2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× 2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× 2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× 2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× 2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× 2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× 2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× 2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× 2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4F6691-95DB-47AA-A2C3-9FC85E8D9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13537"/>
              </p:ext>
            </p:extLst>
          </p:nvPr>
        </p:nvGraphicFramePr>
        <p:xfrm>
          <a:off x="5238752" y="1454943"/>
          <a:ext cx="2160000" cy="5039996"/>
        </p:xfrm>
        <a:graphic>
          <a:graphicData uri="http://schemas.openxmlformats.org/drawingml/2006/table">
            <a:tbl>
              <a:tblPr firstRow="1" firstCol="1" bandRow="1"/>
              <a:tblGrid>
                <a:gridCol w="2160000">
                  <a:extLst>
                    <a:ext uri="{9D8B030D-6E8A-4147-A177-3AD203B41FA5}">
                      <a16:colId xmlns:a16="http://schemas.microsoft.com/office/drawing/2014/main" val="789498854"/>
                    </a:ext>
                  </a:extLst>
                </a:gridCol>
              </a:tblGrid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0 = 0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2056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 = 2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73401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2 = 4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50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3 = 6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0345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4 = 8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378682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5 = 10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57077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6 = 12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635989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7 = 14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847747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8 = 16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34684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9 = 18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51124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10 = 20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69670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11 = 22</a:t>
                      </a:r>
                      <a:endParaRPr lang="en-GB" sz="240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10762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× 12 = 24</a:t>
                      </a:r>
                      <a:endParaRPr lang="en-GB" sz="2400" dirty="0">
                        <a:effectLst/>
                        <a:latin typeface="Myriad Pro Semi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468216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488367" y="2323475"/>
            <a:ext cx="239843" cy="314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3019561" y="3525186"/>
            <a:ext cx="338236" cy="327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5238752" y="2638269"/>
            <a:ext cx="239843" cy="314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1939561" y="5024203"/>
            <a:ext cx="239843" cy="314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6362428" y="4866805"/>
            <a:ext cx="308195" cy="472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313325" y="802330"/>
            <a:ext cx="8535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598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6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4|1.7|1.5|1.1|1.1|0.9|0.8|0.6|5.5|33.1|2.2|1.1|1.3|0.9|39.4|8.3|1.3|1|1.8|7.2|1.4|6.8|1.1|5.3|1.4|4.5|1.3|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12.9|0.9|8.4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1|0.9|0.9|2.9|7.3|3.5|10.2|67.5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|1.7|1.2|2.4|23.2|4.6|5.1|3.5|1.9|22.9|1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|10.4|11|2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4|8.2|8|6.8|4.7|7.1|22.3|3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5|2.4|1.1|1.4|1|1.3|1|2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C0409B-994A-44E0-BFA0-CD9C3D5AF18C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e2f7c1fb-8b39-4d5b-953e-de45d1606e4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730</Words>
  <Application>Microsoft Office PowerPoint</Application>
  <PresentationFormat>On-screen Show (4:3)</PresentationFormat>
  <Paragraphs>172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Myriad Pro</vt:lpstr>
      <vt:lpstr>Myriad Pro Semibold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2020-08-26T08:19:09Z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