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4"/>
    <p:sldMasterId id="2147483663" r:id="rId5"/>
  </p:sldMasterIdLst>
  <p:notesMasterIdLst>
    <p:notesMasterId r:id="rId21"/>
  </p:notesMasterIdLst>
  <p:sldIdLst>
    <p:sldId id="256" r:id="rId6"/>
    <p:sldId id="270" r:id="rId7"/>
    <p:sldId id="258" r:id="rId8"/>
    <p:sldId id="272" r:id="rId9"/>
    <p:sldId id="271" r:id="rId10"/>
    <p:sldId id="274" r:id="rId11"/>
    <p:sldId id="275" r:id="rId12"/>
    <p:sldId id="276" r:id="rId13"/>
    <p:sldId id="259" r:id="rId14"/>
    <p:sldId id="263" r:id="rId15"/>
    <p:sldId id="277" r:id="rId16"/>
    <p:sldId id="265" r:id="rId17"/>
    <p:sldId id="268" r:id="rId18"/>
    <p:sldId id="269" r:id="rId19"/>
    <p:sldId id="279" r:id="rId2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Myriad Pro" panose="020B0503030403020204" pitchFamily="34" charset="0"/>
      <p:regular r:id="rId26"/>
      <p:bold r:id="rId27"/>
      <p:italic r:id="rId28"/>
      <p:boldItalic r:id="rId29"/>
    </p:embeddedFont>
    <p:embeddedFont>
      <p:font typeface="Open Sans" panose="020B0604020202020204" charset="0"/>
      <p:regular r:id="rId30"/>
      <p:bold r:id="rId31"/>
      <p:italic r:id="rId32"/>
      <p:boldItalic r:id="rId33"/>
    </p:embeddedFont>
    <p:embeddedFont>
      <p:font typeface="Open Sans SemiBold" panose="020B060402020202020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7C0926-F484-4AE1-B033-047FF428EA63}" v="1" dt="2020-08-26T08:23:52.908"/>
  </p1510:revLst>
</p1510:revInfo>
</file>

<file path=ppt/tableStyles.xml><?xml version="1.0" encoding="utf-8"?>
<a:tblStyleLst xmlns:a="http://schemas.openxmlformats.org/drawingml/2006/main" def="{EE4296A2-288B-4045-9D73-3CAAD6376BFF}">
  <a:tblStyle styleId="{EE4296A2-288B-4045-9D73-3CAAD6376BF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73561" autoAdjust="0"/>
  </p:normalViewPr>
  <p:slideViewPr>
    <p:cSldViewPr snapToGrid="0">
      <p:cViewPr varScale="1">
        <p:scale>
          <a:sx n="53" d="100"/>
          <a:sy n="53" d="100"/>
        </p:scale>
        <p:origin x="18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67C0926-F484-4AE1-B033-047FF428EA63}"/>
    <pc:docChg chg="custSel modSld">
      <pc:chgData name="Andrew Young" userId="3d7dab09-352b-4858-b937-4a4f8b94e613" providerId="ADAL" clId="{F67C0926-F484-4AE1-B033-047FF428EA63}" dt="2020-08-26T08:23:52.908" v="7" actId="207"/>
      <pc:docMkLst>
        <pc:docMk/>
      </pc:docMkLst>
      <pc:sldChg chg="modSp mod">
        <pc:chgData name="Andrew Young" userId="3d7dab09-352b-4858-b937-4a4f8b94e613" providerId="ADAL" clId="{F67C0926-F484-4AE1-B033-047FF428EA63}" dt="2020-08-26T08:23:01.411" v="2" actId="6549"/>
        <pc:sldMkLst>
          <pc:docMk/>
          <pc:sldMk cId="0" sldId="268"/>
        </pc:sldMkLst>
        <pc:spChg chg="mod">
          <ac:chgData name="Andrew Young" userId="3d7dab09-352b-4858-b937-4a4f8b94e613" providerId="ADAL" clId="{F67C0926-F484-4AE1-B033-047FF428EA63}" dt="2020-08-26T08:23:01.411" v="2" actId="6549"/>
          <ac:spMkLst>
            <pc:docMk/>
            <pc:sldMk cId="0" sldId="268"/>
            <ac:spMk id="220" creationId="{00000000-0000-0000-0000-000000000000}"/>
          </ac:spMkLst>
        </pc:spChg>
      </pc:sldChg>
      <pc:sldChg chg="modSp mod">
        <pc:chgData name="Andrew Young" userId="3d7dab09-352b-4858-b937-4a4f8b94e613" providerId="ADAL" clId="{F67C0926-F484-4AE1-B033-047FF428EA63}" dt="2020-08-26T08:23:26.267" v="4" actId="255"/>
        <pc:sldMkLst>
          <pc:docMk/>
          <pc:sldMk cId="0" sldId="269"/>
        </pc:sldMkLst>
        <pc:spChg chg="mod">
          <ac:chgData name="Andrew Young" userId="3d7dab09-352b-4858-b937-4a4f8b94e613" providerId="ADAL" clId="{F67C0926-F484-4AE1-B033-047FF428EA63}" dt="2020-08-26T08:23:26.267" v="4" actId="255"/>
          <ac:spMkLst>
            <pc:docMk/>
            <pc:sldMk cId="0" sldId="269"/>
            <ac:spMk id="227" creationId="{00000000-0000-0000-0000-000000000000}"/>
          </ac:spMkLst>
        </pc:spChg>
      </pc:sldChg>
      <pc:sldChg chg="modSp mod">
        <pc:chgData name="Andrew Young" userId="3d7dab09-352b-4858-b937-4a4f8b94e613" providerId="ADAL" clId="{F67C0926-F484-4AE1-B033-047FF428EA63}" dt="2020-08-26T08:23:52.908" v="7" actId="207"/>
        <pc:sldMkLst>
          <pc:docMk/>
          <pc:sldMk cId="2584020216" sldId="279"/>
        </pc:sldMkLst>
        <pc:spChg chg="mod">
          <ac:chgData name="Andrew Young" userId="3d7dab09-352b-4858-b937-4a4f8b94e613" providerId="ADAL" clId="{F67C0926-F484-4AE1-B033-047FF428EA63}" dt="2020-08-26T08:23:52.908" v="7" actId="207"/>
          <ac:spMkLst>
            <pc:docMk/>
            <pc:sldMk cId="2584020216" sldId="279"/>
            <ac:spMk id="3" creationId="{EFF7D9BE-311B-44B3-93A1-884B617881D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880487dbd6_0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880487dbd6_0_4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3" name="Google Shape;163;g880487dbd6_0_49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880487dbd6_0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880487dbd6_0_4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163" name="Google Shape;163;g880487dbd6_0_49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3442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880487dbd6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880487dbd6_0_5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1" name="Google Shape;191;g880487dbd6_0_5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880487dbd6_0_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880487dbd6_0_5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7" name="Google Shape;217;g880487dbd6_0_5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880487dbd6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880487dbd6_0_5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4" name="Google Shape;224;g880487dbd6_0_5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880487dbd6_0_40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4" name="Google Shape;114;g880487dbd6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6712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880487dbd6_0_40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4" name="Google Shape;114;g880487dbd6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9044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6719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2411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4879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195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03649" y="2618343"/>
            <a:ext cx="7740352" cy="162131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2483768" y="2803101"/>
            <a:ext cx="6279232" cy="75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  <a:defRPr sz="2800" b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2483768" y="3746683"/>
            <a:ext cx="6279232" cy="3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/>
          <p:nvPr/>
        </p:nvSpPr>
        <p:spPr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2400"/>
              <a:buFont typeface="Open Sans"/>
              <a:buNone/>
            </a:pPr>
            <a:r>
              <a:rPr lang="en-GB" sz="2400" b="1" i="0" u="none" strike="noStrike" cap="none">
                <a:solidFill>
                  <a:srgbClr val="00628C"/>
                </a:solidFill>
                <a:latin typeface="Open Sans"/>
                <a:ea typeface="Open Sans"/>
                <a:cs typeface="Open Sans"/>
                <a:sym typeface="Open Sans"/>
              </a:rPr>
              <a:t>Mastery Professional Development</a:t>
            </a:r>
            <a:endParaRPr/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1060" y="520876"/>
            <a:ext cx="2969940" cy="1144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52120" y="178908"/>
            <a:ext cx="3068836" cy="148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90854" y="2618343"/>
            <a:ext cx="312794" cy="1621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03648" y="2935440"/>
            <a:ext cx="899160" cy="978408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"/>
          <p:cNvSpPr txBox="1">
            <a:spLocks noGrp="1"/>
          </p:cNvSpPr>
          <p:nvPr>
            <p:ph type="body" idx="2"/>
          </p:nvPr>
        </p:nvSpPr>
        <p:spPr>
          <a:xfrm>
            <a:off x="1492297" y="5246952"/>
            <a:ext cx="5583460" cy="510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28C"/>
              </a:buClr>
              <a:buSzPts val="2400"/>
              <a:buChar char="•"/>
              <a:defRPr sz="2400" i="1">
                <a:solidFill>
                  <a:srgbClr val="00628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4191000" y="6073157"/>
            <a:ext cx="4572000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500"/>
              <a:buFont typeface="Open Sans"/>
              <a:buNone/>
            </a:pPr>
            <a:r>
              <a:rPr lang="en-GB" sz="15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8"/>
              </a:rPr>
              <a:t>www.ncetm.org.uk/masterypd</a:t>
            </a:r>
            <a:br>
              <a:rPr lang="en-GB" sz="1500" b="0" i="0" u="none" strike="noStrike" cap="none">
                <a:solidFill>
                  <a:srgbClr val="00628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GB" sz="1500" b="0" i="0" u="none" strike="noStrike" cap="none">
                <a:solidFill>
                  <a:srgbClr val="00628C"/>
                </a:solidFill>
                <a:latin typeface="Open Sans"/>
                <a:ea typeface="Open Sans"/>
                <a:cs typeface="Open Sans"/>
                <a:sym typeface="Open Sans"/>
              </a:rPr>
              <a:t>© Crown Copyright 2019</a:t>
            </a:r>
            <a:br>
              <a:rPr lang="en-GB" sz="1500" b="0" i="0" u="none" strike="noStrike" cap="none">
                <a:solidFill>
                  <a:srgbClr val="00628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GB" sz="15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2019 pilot</a:t>
            </a:r>
            <a:endParaRPr sz="1500" b="0" i="0" u="none" strike="noStrike" cap="none">
              <a:solidFill>
                <a:srgbClr val="00628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4207023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668617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4149222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>
  <p:cSld name="Blank Canva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4064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622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5"/>
          <p:cNvSpPr txBox="1">
            <a:spLocks noGrp="1"/>
          </p:cNvSpPr>
          <p:nvPr>
            <p:ph type="subTitle" idx="1"/>
          </p:nvPr>
        </p:nvSpPr>
        <p:spPr>
          <a:xfrm>
            <a:off x="457200" y="1237880"/>
            <a:ext cx="5232400" cy="312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2400"/>
              <a:buNone/>
            </a:pPr>
            <a:r>
              <a:rPr lang="en-GB" sz="4000" dirty="0"/>
              <a:t>KS1</a:t>
            </a:r>
            <a:r>
              <a:rPr lang="en-GB" dirty="0"/>
              <a:t> </a:t>
            </a:r>
            <a:r>
              <a:rPr lang="en-GB" sz="4000" dirty="0"/>
              <a:t>Multiplication 3</a:t>
            </a:r>
            <a:br>
              <a:rPr lang="en-GB" sz="4000" dirty="0"/>
            </a:br>
            <a:r>
              <a:rPr lang="en-GB" sz="4000" dirty="0"/>
              <a:t>Lesson 13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 </a:t>
            </a:r>
            <a:endParaRPr dirty="0"/>
          </a:p>
        </p:txBody>
      </p:sp>
      <p:sp>
        <p:nvSpPr>
          <p:cNvPr id="166" name="Google Shape;166;p22"/>
          <p:cNvSpPr txBox="1"/>
          <p:nvPr/>
        </p:nvSpPr>
        <p:spPr>
          <a:xfrm>
            <a:off x="1243575" y="1664200"/>
            <a:ext cx="6638400" cy="37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4  x  2 =  8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          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2  x  4 =  8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/>
            <a:endParaRPr lang="en-GB" sz="320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/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4  x  2  = 2  x  4 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          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      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8" name="Google Shape;168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622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570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518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466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2"/>
          <p:cNvSpPr/>
          <p:nvPr/>
        </p:nvSpPr>
        <p:spPr>
          <a:xfrm>
            <a:off x="5035950" y="3684246"/>
            <a:ext cx="1163479" cy="630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4" name="Google Shape;174;p22"/>
          <p:cNvSpPr/>
          <p:nvPr/>
        </p:nvSpPr>
        <p:spPr>
          <a:xfrm>
            <a:off x="5035950" y="2650046"/>
            <a:ext cx="621300" cy="630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2"/>
          <p:cNvSpPr/>
          <p:nvPr/>
        </p:nvSpPr>
        <p:spPr>
          <a:xfrm>
            <a:off x="5035950" y="1742296"/>
            <a:ext cx="621300" cy="630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animBg="1"/>
      <p:bldP spid="172" grpId="1" animBg="1"/>
      <p:bldP spid="174" grpId="0" animBg="1"/>
      <p:bldP spid="1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 </a:t>
            </a:r>
            <a:endParaRPr dirty="0"/>
          </a:p>
        </p:txBody>
      </p:sp>
      <p:sp>
        <p:nvSpPr>
          <p:cNvPr id="166" name="Google Shape;166;p22"/>
          <p:cNvSpPr txBox="1"/>
          <p:nvPr/>
        </p:nvSpPr>
        <p:spPr>
          <a:xfrm>
            <a:off x="1243575" y="1664200"/>
            <a:ext cx="6638400" cy="37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5  x  2 =  10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          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2  x  5 =  10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/>
            <a:endParaRPr lang="en-GB" sz="320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/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5  x  2  = 2  x  5 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          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             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8" name="Google Shape;168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622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570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518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46600" y="718148"/>
            <a:ext cx="936000" cy="93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2"/>
          <p:cNvSpPr/>
          <p:nvPr/>
        </p:nvSpPr>
        <p:spPr>
          <a:xfrm>
            <a:off x="3570060" y="3677366"/>
            <a:ext cx="1163479" cy="630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4" name="Google Shape;174;p22"/>
          <p:cNvSpPr/>
          <p:nvPr/>
        </p:nvSpPr>
        <p:spPr>
          <a:xfrm>
            <a:off x="5035950" y="2688348"/>
            <a:ext cx="621300" cy="630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2"/>
          <p:cNvSpPr/>
          <p:nvPr/>
        </p:nvSpPr>
        <p:spPr>
          <a:xfrm>
            <a:off x="5035950" y="1738322"/>
            <a:ext cx="621300" cy="630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Google Shape;168;p22">
            <a:extLst>
              <a:ext uri="{FF2B5EF4-FFF2-40B4-BE49-F238E27FC236}">
                <a16:creationId xmlns:a16="http://schemas.microsoft.com/office/drawing/2014/main" id="{9F039447-50FB-4716-A350-29FB243CE79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45802" y="752668"/>
            <a:ext cx="936000" cy="9360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245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animBg="1"/>
      <p:bldP spid="172" grpId="1" animBg="1"/>
      <p:bldP spid="174" grpId="0" animBg="1"/>
      <p:bldP spid="1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4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 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67BA62-9F31-46B9-A7B9-F6987506F0B7}"/>
              </a:ext>
            </a:extLst>
          </p:cNvPr>
          <p:cNvSpPr txBox="1"/>
          <p:nvPr/>
        </p:nvSpPr>
        <p:spPr>
          <a:xfrm>
            <a:off x="1419726" y="1664200"/>
            <a:ext cx="60278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+mj-lt"/>
              <a:buAutoNum type="alphaLcParenR"/>
            </a:pPr>
            <a:r>
              <a:rPr lang="en-GB" sz="4000" dirty="0"/>
              <a:t>  6 x 2 = 2 x 6 </a:t>
            </a:r>
          </a:p>
          <a:p>
            <a:pPr marL="342900" lvl="2" indent="-342900">
              <a:buFont typeface="+mj-lt"/>
              <a:buAutoNum type="alphaLcParenR"/>
            </a:pPr>
            <a:r>
              <a:rPr lang="en-GB" sz="4000" dirty="0"/>
              <a:t>12 x 2 = 2 x 12</a:t>
            </a:r>
          </a:p>
          <a:p>
            <a:pPr marL="342900" lvl="2" indent="-342900">
              <a:buFont typeface="+mj-lt"/>
              <a:buAutoNum type="alphaLcParenR"/>
            </a:pPr>
            <a:r>
              <a:rPr lang="en-GB" sz="4000" dirty="0"/>
              <a:t>  7 x 2 = 7 x 2</a:t>
            </a:r>
          </a:p>
          <a:p>
            <a:pPr marL="342900" lvl="2" indent="-342900">
              <a:buFont typeface="+mj-lt"/>
              <a:buAutoNum type="alphaLcParenR"/>
            </a:pPr>
            <a:r>
              <a:rPr lang="en-GB" sz="4000" dirty="0"/>
              <a:t>  2 x 2 = 2 x 2</a:t>
            </a:r>
          </a:p>
          <a:p>
            <a:pPr marL="342900" lvl="2" indent="-342900">
              <a:buFont typeface="+mj-lt"/>
              <a:buAutoNum type="alphaLcParenR"/>
            </a:pPr>
            <a:endParaRPr lang="en-GB" sz="4000" dirty="0"/>
          </a:p>
        </p:txBody>
      </p:sp>
      <p:sp>
        <p:nvSpPr>
          <p:cNvPr id="196" name="Google Shape;196;p24"/>
          <p:cNvSpPr/>
          <p:nvPr/>
        </p:nvSpPr>
        <p:spPr>
          <a:xfrm>
            <a:off x="4731421" y="1737352"/>
            <a:ext cx="519157" cy="527616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96;p24">
            <a:extLst>
              <a:ext uri="{FF2B5EF4-FFF2-40B4-BE49-F238E27FC236}">
                <a16:creationId xmlns:a16="http://schemas.microsoft.com/office/drawing/2014/main" id="{D503548D-6B65-48A9-A97A-D3290EAEFC9B}"/>
              </a:ext>
            </a:extLst>
          </p:cNvPr>
          <p:cNvSpPr/>
          <p:nvPr/>
        </p:nvSpPr>
        <p:spPr>
          <a:xfrm>
            <a:off x="2953958" y="2347009"/>
            <a:ext cx="519157" cy="527616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96;p24">
            <a:extLst>
              <a:ext uri="{FF2B5EF4-FFF2-40B4-BE49-F238E27FC236}">
                <a16:creationId xmlns:a16="http://schemas.microsoft.com/office/drawing/2014/main" id="{75C51726-40FC-4522-9D14-08663A3ADE16}"/>
              </a:ext>
            </a:extLst>
          </p:cNvPr>
          <p:cNvSpPr/>
          <p:nvPr/>
        </p:nvSpPr>
        <p:spPr>
          <a:xfrm>
            <a:off x="3820231" y="3646062"/>
            <a:ext cx="1365378" cy="527616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96;p24">
            <a:extLst>
              <a:ext uri="{FF2B5EF4-FFF2-40B4-BE49-F238E27FC236}">
                <a16:creationId xmlns:a16="http://schemas.microsoft.com/office/drawing/2014/main" id="{759E4B00-4089-4AC4-8182-10E59251C38C}"/>
              </a:ext>
            </a:extLst>
          </p:cNvPr>
          <p:cNvSpPr/>
          <p:nvPr/>
        </p:nvSpPr>
        <p:spPr>
          <a:xfrm>
            <a:off x="3792157" y="2985441"/>
            <a:ext cx="519157" cy="527616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7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 </a:t>
            </a:r>
            <a:endParaRPr dirty="0"/>
          </a:p>
        </p:txBody>
      </p:sp>
      <p:sp>
        <p:nvSpPr>
          <p:cNvPr id="220" name="Google Shape;220;p27"/>
          <p:cNvSpPr txBox="1"/>
          <p:nvPr/>
        </p:nvSpPr>
        <p:spPr>
          <a:xfrm>
            <a:off x="1311442" y="1722020"/>
            <a:ext cx="7339263" cy="400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>
                <a:latin typeface="+mn-lt"/>
                <a:ea typeface="Calibri"/>
                <a:cs typeface="Calibri"/>
                <a:sym typeface="Calibri"/>
              </a:rPr>
              <a:t>Always, sometimes or never true?</a:t>
            </a:r>
            <a:endParaRPr sz="2400" b="1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+mn-lt"/>
                <a:ea typeface="Calibri"/>
                <a:cs typeface="Calibri"/>
                <a:sym typeface="Calibri"/>
              </a:rPr>
              <a:t>Factors can be written in any order.</a:t>
            </a:r>
            <a:endParaRPr sz="2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+mn-lt"/>
                <a:ea typeface="Calibri"/>
                <a:cs typeface="Calibri"/>
                <a:sym typeface="Calibri"/>
              </a:rPr>
              <a:t>Five is a product in the two times table.</a:t>
            </a:r>
            <a:endParaRPr sz="2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+mn-lt"/>
                <a:ea typeface="Calibri"/>
                <a:cs typeface="Calibri"/>
                <a:sym typeface="Calibri"/>
              </a:rPr>
              <a:t>Products are written first.</a:t>
            </a:r>
            <a:endParaRPr sz="2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04FEB2-3D76-4F68-B1BC-2D72956CF2C9}"/>
              </a:ext>
            </a:extLst>
          </p:cNvPr>
          <p:cNvSpPr txBox="1"/>
          <p:nvPr/>
        </p:nvSpPr>
        <p:spPr>
          <a:xfrm>
            <a:off x="0" y="80521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8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 </a:t>
            </a:r>
            <a:endParaRPr dirty="0"/>
          </a:p>
        </p:txBody>
      </p:sp>
      <p:sp>
        <p:nvSpPr>
          <p:cNvPr id="227" name="Google Shape;227;p28"/>
          <p:cNvSpPr txBox="1"/>
          <p:nvPr/>
        </p:nvSpPr>
        <p:spPr>
          <a:xfrm>
            <a:off x="457199" y="2004320"/>
            <a:ext cx="7676148" cy="400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>
                <a:latin typeface="+mn-lt"/>
                <a:ea typeface="Calibri"/>
                <a:cs typeface="Calibri"/>
                <a:sym typeface="Calibri"/>
              </a:rPr>
              <a:t>Spot the equation that is the odd one out:</a:t>
            </a:r>
            <a:endParaRPr sz="2400" b="1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arenR"/>
            </a:pPr>
            <a:r>
              <a:rPr lang="en-GB" sz="24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2 x 3 = 3 x 2 </a:t>
            </a:r>
            <a:endParaRPr sz="240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arenR"/>
            </a:pPr>
            <a:r>
              <a:rPr lang="en-GB" sz="24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4 x 2 = 2 x 4</a:t>
            </a:r>
            <a:endParaRPr sz="240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arenR"/>
            </a:pPr>
            <a:r>
              <a:rPr lang="en-GB" sz="24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5 x 2 = 2 x 5</a:t>
            </a:r>
            <a:endParaRPr sz="240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arenR"/>
            </a:pPr>
            <a:r>
              <a:rPr lang="en-GB" sz="24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6 x 2 = 6 + 6 </a:t>
            </a:r>
            <a:endParaRPr sz="240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Explain your answer.</a:t>
            </a:r>
            <a:endParaRPr sz="240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B02790-83C7-4957-B7BD-BE36E69B14FE}"/>
              </a:ext>
            </a:extLst>
          </p:cNvPr>
          <p:cNvSpPr txBox="1"/>
          <p:nvPr/>
        </p:nvSpPr>
        <p:spPr>
          <a:xfrm>
            <a:off x="457199" y="914400"/>
            <a:ext cx="8686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Ready for a challenge?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7D9BE-311B-44B3-93A1-884B617881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4020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GB" dirty="0"/>
              <a:t> </a:t>
            </a:r>
            <a:endParaRPr dirty="0"/>
          </a:p>
        </p:txBody>
      </p:sp>
      <p:graphicFrame>
        <p:nvGraphicFramePr>
          <p:cNvPr id="117" name="Google Shape;117;p17"/>
          <p:cNvGraphicFramePr/>
          <p:nvPr/>
        </p:nvGraphicFramePr>
        <p:xfrm>
          <a:off x="1879600" y="1072197"/>
          <a:ext cx="2160000" cy="5040100"/>
        </p:xfrm>
        <a:graphic>
          <a:graphicData uri="http://schemas.openxmlformats.org/drawingml/2006/table">
            <a:tbl>
              <a:tblPr>
                <a:noFill/>
                <a:tableStyleId>{EE4296A2-288B-4045-9D73-3CAAD6376BFF}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0 × 2 = 0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 × 2 = 2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2 = 4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3 × 2 = 6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4 × 2 = 8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5 × 2 = 10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6 × 2 = 12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7 × 2 = 14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8 × 2 = 16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9 × 2 = 18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10 × 2 = 20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11 × 2 = 22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12 × 2 = 24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8" name="Google Shape;118;p17"/>
          <p:cNvGraphicFramePr/>
          <p:nvPr>
            <p:extLst>
              <p:ext uri="{D42A27DB-BD31-4B8C-83A1-F6EECF244321}">
                <p14:modId xmlns:p14="http://schemas.microsoft.com/office/powerpoint/2010/main" val="735203297"/>
              </p:ext>
            </p:extLst>
          </p:nvPr>
        </p:nvGraphicFramePr>
        <p:xfrm>
          <a:off x="5977495" y="1072197"/>
          <a:ext cx="2160000" cy="5040100"/>
        </p:xfrm>
        <a:graphic>
          <a:graphicData uri="http://schemas.openxmlformats.org/drawingml/2006/table">
            <a:tbl>
              <a:tblPr>
                <a:noFill/>
                <a:tableStyleId>{EE4296A2-288B-4045-9D73-3CAAD6376BFF}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0 = 0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 = 2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2 = 4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3 = 6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4 = 8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5 = 10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6 = 12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7 = 14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8 = 16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9 = 18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10 = 20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11 = 22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dirty="0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12 = 24</a:t>
                      </a:r>
                      <a:endParaRPr sz="2400" u="none" strike="noStrike" cap="none" dirty="0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1028" name="Picture 4" descr="Free Pointing Finger Cliparts, Download Free Clip Art, Free Clip ...">
            <a:extLst>
              <a:ext uri="{FF2B5EF4-FFF2-40B4-BE49-F238E27FC236}">
                <a16:creationId xmlns:a16="http://schemas.microsoft.com/office/drawing/2014/main" id="{D949EE60-4F80-43CA-920F-06B6F7ED5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60598">
            <a:off x="3593323" y="2444944"/>
            <a:ext cx="17430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ree Pointing Finger Cliparts, Download Free Clip Art, Free Clip ...">
            <a:extLst>
              <a:ext uri="{FF2B5EF4-FFF2-40B4-BE49-F238E27FC236}">
                <a16:creationId xmlns:a16="http://schemas.microsoft.com/office/drawing/2014/main" id="{3C979583-516E-43F8-9EB5-FCB739CEF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4975">
            <a:off x="4357220" y="2000250"/>
            <a:ext cx="17430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Free Pointing Finger Cliparts, Download Free Clip Art, Free Clip ...">
            <a:extLst>
              <a:ext uri="{FF2B5EF4-FFF2-40B4-BE49-F238E27FC236}">
                <a16:creationId xmlns:a16="http://schemas.microsoft.com/office/drawing/2014/main" id="{049977AE-DA00-406D-B59B-9F61AF890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4975">
            <a:off x="4340580" y="4357053"/>
            <a:ext cx="17430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927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GB" dirty="0"/>
              <a:t> </a:t>
            </a:r>
            <a:endParaRPr dirty="0"/>
          </a:p>
        </p:txBody>
      </p:sp>
      <p:graphicFrame>
        <p:nvGraphicFramePr>
          <p:cNvPr id="117" name="Google Shape;117;p17"/>
          <p:cNvGraphicFramePr/>
          <p:nvPr/>
        </p:nvGraphicFramePr>
        <p:xfrm>
          <a:off x="1879600" y="1072197"/>
          <a:ext cx="2160000" cy="5040100"/>
        </p:xfrm>
        <a:graphic>
          <a:graphicData uri="http://schemas.openxmlformats.org/drawingml/2006/table">
            <a:tbl>
              <a:tblPr>
                <a:noFill/>
                <a:tableStyleId>{EE4296A2-288B-4045-9D73-3CAAD6376BFF}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0 × 2 = 0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 × 2 = 2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2 = 4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3 × 2 = 6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4 × 2 = 8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5 × 2 = 10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6 × 2 = 12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7 × 2 = 14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8 × 2 = 16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9 × 2 = 18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10 × 2 = 20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11 × 2 = 22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12 × 2 = 24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8" name="Google Shape;118;p17"/>
          <p:cNvGraphicFramePr/>
          <p:nvPr/>
        </p:nvGraphicFramePr>
        <p:xfrm>
          <a:off x="5238752" y="1072197"/>
          <a:ext cx="2160000" cy="5040100"/>
        </p:xfrm>
        <a:graphic>
          <a:graphicData uri="http://schemas.openxmlformats.org/drawingml/2006/table">
            <a:tbl>
              <a:tblPr>
                <a:noFill/>
                <a:tableStyleId>{EE4296A2-288B-4045-9D73-3CAAD6376BFF}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0 = 0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 = 2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2 = 4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3 = 6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4 = 8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5 = 10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6 = 12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7 = 14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8 = 16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9 = 18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10 = 20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11 = 22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7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rgbClr val="000000"/>
                          </a:solidFill>
                          <a:latin typeface="Open Sans SemiBold"/>
                          <a:ea typeface="Open Sans SemiBold"/>
                          <a:cs typeface="Open Sans SemiBold"/>
                          <a:sym typeface="Open Sans SemiBold"/>
                        </a:rPr>
                        <a:t>2 × 12 = 24</a:t>
                      </a:r>
                      <a:endParaRPr sz="2400" u="none" strike="noStrike" cap="none"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endParaRPr>
                    </a:p>
                  </a:txBody>
                  <a:tcPr marL="68575" marR="68575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D821A9-139E-4210-838F-A7B29107FC8C}"/>
              </a:ext>
            </a:extLst>
          </p:cNvPr>
          <p:cNvSpPr txBox="1"/>
          <p:nvPr/>
        </p:nvSpPr>
        <p:spPr bwMode="auto">
          <a:xfrm>
            <a:off x="1835202" y="2236025"/>
            <a:ext cx="3194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18586A-DCF1-4E14-8A65-29187A39CEBA}"/>
              </a:ext>
            </a:extLst>
          </p:cNvPr>
          <p:cNvSpPr txBox="1"/>
          <p:nvPr/>
        </p:nvSpPr>
        <p:spPr bwMode="auto">
          <a:xfrm>
            <a:off x="2950073" y="2236025"/>
            <a:ext cx="2583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4CBE9-8100-4004-8DAA-0E2876B454B1}"/>
              </a:ext>
            </a:extLst>
          </p:cNvPr>
          <p:cNvSpPr txBox="1"/>
          <p:nvPr/>
        </p:nvSpPr>
        <p:spPr bwMode="auto">
          <a:xfrm>
            <a:off x="3492507" y="2236025"/>
            <a:ext cx="269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C0F8F2-5658-4CD6-9726-0C2DE1A5AA74}"/>
              </a:ext>
            </a:extLst>
          </p:cNvPr>
          <p:cNvSpPr txBox="1"/>
          <p:nvPr/>
        </p:nvSpPr>
        <p:spPr bwMode="auto">
          <a:xfrm>
            <a:off x="2407293" y="2236025"/>
            <a:ext cx="2173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81E4600-F3B5-464B-8B40-B4A5FFBC1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946" y="1903815"/>
            <a:ext cx="6640470" cy="198718"/>
          </a:xfrm>
          <a:prstGeom prst="rect">
            <a:avLst/>
          </a:prstGeom>
        </p:spPr>
      </p:pic>
      <p:pic>
        <p:nvPicPr>
          <p:cNvPr id="18" name="Picture 17" descr="A picture containing scissors, window  Description automatically generated">
            <a:extLst>
              <a:ext uri="{FF2B5EF4-FFF2-40B4-BE49-F238E27FC236}">
                <a16:creationId xmlns:a16="http://schemas.microsoft.com/office/drawing/2014/main" id="{3559EA81-EBCE-4903-96B1-17F7E213D2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781" y="1532133"/>
            <a:ext cx="532971" cy="525076"/>
          </a:xfrm>
          <a:prstGeom prst="rect">
            <a:avLst/>
          </a:prstGeom>
        </p:spPr>
      </p:pic>
      <p:pic>
        <p:nvPicPr>
          <p:cNvPr id="21" name="Picture 20" descr="A drawing of a cartoon character  Description automatically generated">
            <a:extLst>
              <a:ext uri="{FF2B5EF4-FFF2-40B4-BE49-F238E27FC236}">
                <a16:creationId xmlns:a16="http://schemas.microsoft.com/office/drawing/2014/main" id="{F0BC55FF-A7B5-4BAC-8223-0A42FA2751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613" y="1532133"/>
            <a:ext cx="532971" cy="52507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EB86C46-F3B2-42CF-9B9A-F0A2D0DB0F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640" y="1532133"/>
            <a:ext cx="532971" cy="525076"/>
          </a:xfrm>
          <a:prstGeom prst="rect">
            <a:avLst/>
          </a:prstGeom>
        </p:spPr>
      </p:pic>
      <p:sp>
        <p:nvSpPr>
          <p:cNvPr id="49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-27292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39261" y="1007345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0 x 2 = 0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39261" y="1392564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1 x 2 = 2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39261" y="1779541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 x 2 = 4</a:t>
            </a:r>
          </a:p>
        </p:txBody>
      </p:sp>
      <p:sp>
        <p:nvSpPr>
          <p:cNvPr id="53" name="Rectangle 52"/>
          <p:cNvSpPr/>
          <p:nvPr/>
        </p:nvSpPr>
        <p:spPr>
          <a:xfrm>
            <a:off x="339261" y="2143692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3 x 2 = 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9AE2AEE-B0B9-4714-8EE8-09C7877B7027}"/>
              </a:ext>
            </a:extLst>
          </p:cNvPr>
          <p:cNvSpPr txBox="1"/>
          <p:nvPr/>
        </p:nvSpPr>
        <p:spPr bwMode="auto">
          <a:xfrm>
            <a:off x="1822837" y="5185444"/>
            <a:ext cx="3194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F2BD9A-C004-4EE4-8C76-0609F5C8F588}"/>
              </a:ext>
            </a:extLst>
          </p:cNvPr>
          <p:cNvSpPr txBox="1"/>
          <p:nvPr/>
        </p:nvSpPr>
        <p:spPr bwMode="auto">
          <a:xfrm>
            <a:off x="2949740" y="5185444"/>
            <a:ext cx="2583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355D78D-464B-4FFB-8776-4AC3C4DC1E6C}"/>
              </a:ext>
            </a:extLst>
          </p:cNvPr>
          <p:cNvSpPr txBox="1"/>
          <p:nvPr/>
        </p:nvSpPr>
        <p:spPr bwMode="auto">
          <a:xfrm>
            <a:off x="3492174" y="5185444"/>
            <a:ext cx="269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ADAA620-C022-4E87-AF42-8906004026D0}"/>
              </a:ext>
            </a:extLst>
          </p:cNvPr>
          <p:cNvSpPr txBox="1"/>
          <p:nvPr/>
        </p:nvSpPr>
        <p:spPr bwMode="auto">
          <a:xfrm>
            <a:off x="2406960" y="5185444"/>
            <a:ext cx="2173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51432513-D8AD-4AB2-B986-2A93A938D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613" y="4853234"/>
            <a:ext cx="6640470" cy="198718"/>
          </a:xfrm>
          <a:prstGeom prst="rect">
            <a:avLst/>
          </a:prstGeom>
        </p:spPr>
      </p:pic>
      <p:pic>
        <p:nvPicPr>
          <p:cNvPr id="64" name="Picture 63" descr="A picture containing scissors, window  Description automatically generated">
            <a:extLst>
              <a:ext uri="{FF2B5EF4-FFF2-40B4-BE49-F238E27FC236}">
                <a16:creationId xmlns:a16="http://schemas.microsoft.com/office/drawing/2014/main" id="{55D8250A-2E49-4C1E-AAF3-015DD1E25F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448" y="4481552"/>
            <a:ext cx="532971" cy="525076"/>
          </a:xfrm>
          <a:prstGeom prst="rect">
            <a:avLst/>
          </a:prstGeom>
        </p:spPr>
      </p:pic>
      <p:pic>
        <p:nvPicPr>
          <p:cNvPr id="65" name="Picture 64" descr="A drawing of a cartoon character  Description automatically generated">
            <a:extLst>
              <a:ext uri="{FF2B5EF4-FFF2-40B4-BE49-F238E27FC236}">
                <a16:creationId xmlns:a16="http://schemas.microsoft.com/office/drawing/2014/main" id="{8F427C6E-7CDE-48F5-8636-92CA45800F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280" y="4481552"/>
            <a:ext cx="532971" cy="52507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3A74A7A2-42B0-43F4-8453-93FCAFC292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307" y="4481552"/>
            <a:ext cx="532971" cy="52507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AE674C5A-C76D-4955-8DF6-0AB040B5A8D8}"/>
              </a:ext>
            </a:extLst>
          </p:cNvPr>
          <p:cNvSpPr/>
          <p:nvPr/>
        </p:nvSpPr>
        <p:spPr>
          <a:xfrm>
            <a:off x="338928" y="3956764"/>
            <a:ext cx="8755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 x 0 = 0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083C0B9-73E6-4EE1-8B8A-F35627B1D650}"/>
              </a:ext>
            </a:extLst>
          </p:cNvPr>
          <p:cNvSpPr/>
          <p:nvPr/>
        </p:nvSpPr>
        <p:spPr>
          <a:xfrm>
            <a:off x="338928" y="4341983"/>
            <a:ext cx="8755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 x 1 = 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8909BAB-744B-42DF-9562-A695188A2957}"/>
              </a:ext>
            </a:extLst>
          </p:cNvPr>
          <p:cNvSpPr/>
          <p:nvPr/>
        </p:nvSpPr>
        <p:spPr>
          <a:xfrm>
            <a:off x="338928" y="4728960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 x 2 = 4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1313FD5-C19A-44B5-BE2D-AD3CE8369BF1}"/>
              </a:ext>
            </a:extLst>
          </p:cNvPr>
          <p:cNvSpPr/>
          <p:nvPr/>
        </p:nvSpPr>
        <p:spPr>
          <a:xfrm>
            <a:off x="338928" y="5093111"/>
            <a:ext cx="8755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 x 3 = 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60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5" grpId="0"/>
      <p:bldP spid="51" grpId="0"/>
      <p:bldP spid="52" grpId="0"/>
      <p:bldP spid="53" grpId="0"/>
      <p:bldP spid="43" grpId="0"/>
      <p:bldP spid="45" grpId="0"/>
      <p:bldP spid="46" grpId="0"/>
      <p:bldP spid="48" grpId="0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657BFA-5A8D-44AA-BDF4-F787A2A560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407FDF-214B-43F0-A69E-6DBC9E705C5C}"/>
              </a:ext>
            </a:extLst>
          </p:cNvPr>
          <p:cNvSpPr txBox="1"/>
          <p:nvPr/>
        </p:nvSpPr>
        <p:spPr>
          <a:xfrm>
            <a:off x="433136" y="1841253"/>
            <a:ext cx="5871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3 x 2 = 6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CDB115-63F4-494D-B308-8675E66BD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917" y="4513022"/>
            <a:ext cx="5000625" cy="15525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FE1D74-34FE-4781-99EA-B150EC949258}"/>
              </a:ext>
            </a:extLst>
          </p:cNvPr>
          <p:cNvSpPr txBox="1"/>
          <p:nvPr/>
        </p:nvSpPr>
        <p:spPr>
          <a:xfrm>
            <a:off x="4128176" y="396044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06879E-081E-477F-86A3-8E3570F200DC}"/>
              </a:ext>
            </a:extLst>
          </p:cNvPr>
          <p:cNvSpPr txBox="1"/>
          <p:nvPr/>
        </p:nvSpPr>
        <p:spPr>
          <a:xfrm>
            <a:off x="433135" y="2487584"/>
            <a:ext cx="5871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2 x 3 = 6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AC6EFA-06C0-498C-A09C-48CECFEC4093}"/>
              </a:ext>
            </a:extLst>
          </p:cNvPr>
          <p:cNvSpPr txBox="1"/>
          <p:nvPr/>
        </p:nvSpPr>
        <p:spPr>
          <a:xfrm>
            <a:off x="433134" y="2494710"/>
            <a:ext cx="2273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2 x 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C10A9-8210-4686-B45F-E7B084A578CD}"/>
              </a:ext>
            </a:extLst>
          </p:cNvPr>
          <p:cNvSpPr txBox="1"/>
          <p:nvPr/>
        </p:nvSpPr>
        <p:spPr>
          <a:xfrm>
            <a:off x="433135" y="1846159"/>
            <a:ext cx="2129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3 x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82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0.16649 0.208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0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0.57847 0.3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24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BAC6EFA-06C0-498C-A09C-48CECFEC4093}"/>
              </a:ext>
            </a:extLst>
          </p:cNvPr>
          <p:cNvSpPr txBox="1"/>
          <p:nvPr/>
        </p:nvSpPr>
        <p:spPr>
          <a:xfrm>
            <a:off x="433134" y="2494710"/>
            <a:ext cx="2273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2 x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C10A9-8210-4686-B45F-E7B084A578CD}"/>
              </a:ext>
            </a:extLst>
          </p:cNvPr>
          <p:cNvSpPr txBox="1"/>
          <p:nvPr/>
        </p:nvSpPr>
        <p:spPr>
          <a:xfrm>
            <a:off x="433135" y="1846159"/>
            <a:ext cx="2129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 x 2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657BFA-5A8D-44AA-BDF4-F787A2A560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407FDF-214B-43F0-A69E-6DBC9E705C5C}"/>
              </a:ext>
            </a:extLst>
          </p:cNvPr>
          <p:cNvSpPr txBox="1"/>
          <p:nvPr/>
        </p:nvSpPr>
        <p:spPr>
          <a:xfrm>
            <a:off x="433136" y="1841253"/>
            <a:ext cx="5871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 x 2 = 8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CDB115-63F4-494D-B308-8675E66BD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917" y="4513022"/>
            <a:ext cx="5000625" cy="15525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FE1D74-34FE-4781-99EA-B150EC949258}"/>
              </a:ext>
            </a:extLst>
          </p:cNvPr>
          <p:cNvSpPr txBox="1"/>
          <p:nvPr/>
        </p:nvSpPr>
        <p:spPr>
          <a:xfrm>
            <a:off x="4128176" y="396044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06879E-081E-477F-86A3-8E3570F200DC}"/>
              </a:ext>
            </a:extLst>
          </p:cNvPr>
          <p:cNvSpPr txBox="1"/>
          <p:nvPr/>
        </p:nvSpPr>
        <p:spPr>
          <a:xfrm>
            <a:off x="433135" y="2487584"/>
            <a:ext cx="5871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2 x 4 = 8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5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0.16649 0.208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0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0.57847 0.3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24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BAC6EFA-06C0-498C-A09C-48CECFEC4093}"/>
              </a:ext>
            </a:extLst>
          </p:cNvPr>
          <p:cNvSpPr txBox="1"/>
          <p:nvPr/>
        </p:nvSpPr>
        <p:spPr>
          <a:xfrm>
            <a:off x="433134" y="2494710"/>
            <a:ext cx="2273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2 x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C10A9-8210-4686-B45F-E7B084A578CD}"/>
              </a:ext>
            </a:extLst>
          </p:cNvPr>
          <p:cNvSpPr txBox="1"/>
          <p:nvPr/>
        </p:nvSpPr>
        <p:spPr>
          <a:xfrm>
            <a:off x="433135" y="1846159"/>
            <a:ext cx="2129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 x 2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657BFA-5A8D-44AA-BDF4-F787A2A560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407FDF-214B-43F0-A69E-6DBC9E705C5C}"/>
              </a:ext>
            </a:extLst>
          </p:cNvPr>
          <p:cNvSpPr txBox="1"/>
          <p:nvPr/>
        </p:nvSpPr>
        <p:spPr>
          <a:xfrm>
            <a:off x="433136" y="1841253"/>
            <a:ext cx="5871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 x 2 = 8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CDB115-63F4-494D-B308-8675E66BD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917" y="4513022"/>
            <a:ext cx="5000625" cy="15525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FE1D74-34FE-4781-99EA-B150EC949258}"/>
              </a:ext>
            </a:extLst>
          </p:cNvPr>
          <p:cNvSpPr txBox="1"/>
          <p:nvPr/>
        </p:nvSpPr>
        <p:spPr>
          <a:xfrm>
            <a:off x="4128176" y="396044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06879E-081E-477F-86A3-8E3570F200DC}"/>
              </a:ext>
            </a:extLst>
          </p:cNvPr>
          <p:cNvSpPr txBox="1"/>
          <p:nvPr/>
        </p:nvSpPr>
        <p:spPr>
          <a:xfrm>
            <a:off x="433135" y="2487584"/>
            <a:ext cx="5871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2 x 4 = 8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548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0.5691 0.208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10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0.16527 0.3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ABB3D7-82C8-4A2C-AC38-0EC59E6232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08598-605D-4334-9B66-5F22EF37B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776" y="979321"/>
            <a:ext cx="3899234" cy="17878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2337BF-20E8-41DA-BE99-9501DB142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491" y="3116482"/>
            <a:ext cx="4007519" cy="203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50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3875A1"/>
              </a:buClr>
              <a:buSzPts val="2800"/>
              <a:buFont typeface="Arial"/>
              <a:buNone/>
            </a:pPr>
            <a:r>
              <a:rPr lang="en-GB" dirty="0">
                <a:solidFill>
                  <a:srgbClr val="3875A1"/>
                </a:solidFill>
              </a:rPr>
              <a:t> </a:t>
            </a:r>
            <a:endParaRPr dirty="0">
              <a:solidFill>
                <a:srgbClr val="3875A1"/>
              </a:solidFill>
            </a:endParaRPr>
          </a:p>
        </p:txBody>
      </p:sp>
      <p:sp>
        <p:nvSpPr>
          <p:cNvPr id="125" name="Google Shape;125;p18"/>
          <p:cNvSpPr txBox="1"/>
          <p:nvPr/>
        </p:nvSpPr>
        <p:spPr>
          <a:xfrm>
            <a:off x="1115575" y="1975100"/>
            <a:ext cx="6766500" cy="852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8"/>
          <p:cNvSpPr txBox="1"/>
          <p:nvPr/>
        </p:nvSpPr>
        <p:spPr>
          <a:xfrm>
            <a:off x="1682500" y="1883675"/>
            <a:ext cx="6199500" cy="1148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3 x 2   =  2 x  3</a:t>
            </a:r>
            <a:endParaRPr sz="3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8"/>
          <p:cNvSpPr/>
          <p:nvPr/>
        </p:nvSpPr>
        <p:spPr>
          <a:xfrm>
            <a:off x="4907923" y="2082373"/>
            <a:ext cx="402300" cy="329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BBAA04-D036-4ACE-8202-32FD1462E130}"/>
              </a:ext>
            </a:extLst>
          </p:cNvPr>
          <p:cNvSpPr/>
          <p:nvPr/>
        </p:nvSpPr>
        <p:spPr>
          <a:xfrm>
            <a:off x="249895" y="2967335"/>
            <a:ext cx="3711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dirty="0">
                <a:latin typeface="Calibri"/>
                <a:ea typeface="Calibri"/>
                <a:cs typeface="Calibri"/>
                <a:sym typeface="Calibri"/>
              </a:rPr>
              <a:t>What could 3 x 2 represent?</a:t>
            </a:r>
          </a:p>
        </p:txBody>
      </p:sp>
      <p:pic>
        <p:nvPicPr>
          <p:cNvPr id="8" name="Google Shape;137;p19" descr="A picture containing object  Description automatically generated">
            <a:extLst>
              <a:ext uri="{FF2B5EF4-FFF2-40B4-BE49-F238E27FC236}">
                <a16:creationId xmlns:a16="http://schemas.microsoft.com/office/drawing/2014/main" id="{54442F31-7252-4C22-AF41-60E0481D684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35915" y="893271"/>
            <a:ext cx="882855" cy="665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38;p19">
            <a:extLst>
              <a:ext uri="{FF2B5EF4-FFF2-40B4-BE49-F238E27FC236}">
                <a16:creationId xmlns:a16="http://schemas.microsoft.com/office/drawing/2014/main" id="{1E1BE0B6-607F-4129-A7DA-77D18A04D71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61167" y="893271"/>
            <a:ext cx="882855" cy="665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39;p19">
            <a:extLst>
              <a:ext uri="{FF2B5EF4-FFF2-40B4-BE49-F238E27FC236}">
                <a16:creationId xmlns:a16="http://schemas.microsoft.com/office/drawing/2014/main" id="{4304FAD5-8752-4019-BD21-7889BCCDC6A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86420" y="893271"/>
            <a:ext cx="882855" cy="665881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8.3|1.2|6.8|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2|21|14.1|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|1.2|2.9|2.8|11.2|2.4|1.6|2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3|1.4|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5.6|6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0.8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3.6|5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3|4.6|8.6|16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6|4.1|3.2|14.2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429D8B-7D16-4165-926F-93D308E74634}"/>
</file>

<file path=customXml/itemProps2.xml><?xml version="1.0" encoding="utf-8"?>
<ds:datastoreItem xmlns:ds="http://schemas.openxmlformats.org/officeDocument/2006/customXml" ds:itemID="{F6684732-8B82-4736-8FA2-692F8DBB81DA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e2f7c1fb-8b39-4d5b-953e-de45d1606e4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0087C8F-D4F8-40AD-8200-E3021C4C59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569</Words>
  <Application>Microsoft Office PowerPoint</Application>
  <PresentationFormat>On-screen Show (4:3)</PresentationFormat>
  <Paragraphs>157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Open Sans SemiBold</vt:lpstr>
      <vt:lpstr>Arial</vt:lpstr>
      <vt:lpstr>Myriad Pro Semibold</vt:lpstr>
      <vt:lpstr>Myriad Pro</vt:lpstr>
      <vt:lpstr>Open Sans</vt:lpstr>
      <vt:lpstr>Calibri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Key Stage 1 Topic: Multiplication 3 Lesson Number :</dc:title>
  <dc:creator>Elizabeth Lambert</dc:creator>
  <cp:lastModifiedBy>Andrew Young</cp:lastModifiedBy>
  <cp:revision>11</cp:revision>
  <dcterms:modified xsi:type="dcterms:W3CDTF">2020-08-26T08:24:01Z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