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6" r:id="rId5"/>
  </p:sldMasterIdLst>
  <p:notesMasterIdLst>
    <p:notesMasterId r:id="rId21"/>
  </p:notesMasterIdLst>
  <p:sldIdLst>
    <p:sldId id="290" r:id="rId6"/>
    <p:sldId id="272" r:id="rId7"/>
    <p:sldId id="279" r:id="rId8"/>
    <p:sldId id="281" r:id="rId9"/>
    <p:sldId id="282" r:id="rId10"/>
    <p:sldId id="268" r:id="rId11"/>
    <p:sldId id="270" r:id="rId12"/>
    <p:sldId id="283" r:id="rId13"/>
    <p:sldId id="284" r:id="rId14"/>
    <p:sldId id="289" r:id="rId15"/>
    <p:sldId id="285" r:id="rId16"/>
    <p:sldId id="288" r:id="rId17"/>
    <p:sldId id="286" r:id="rId18"/>
    <p:sldId id="287" r:id="rId19"/>
    <p:sldId id="29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0477" autoAdjust="0"/>
  </p:normalViewPr>
  <p:slideViewPr>
    <p:cSldViewPr snapToGrid="0" showGuides="1">
      <p:cViewPr varScale="1">
        <p:scale>
          <a:sx n="58" d="100"/>
          <a:sy n="58" d="100"/>
        </p:scale>
        <p:origin x="177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FE5A-5104-4014-9B13-8575A024E50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3EF8E-CB34-445B-97E1-35E3795C7C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140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2857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>
              <a:solidFill>
                <a:srgbClr val="00B0F0"/>
              </a:solidFill>
              <a:latin typeface="Myriad Pro Semibold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23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200" b="1" dirty="0">
              <a:latin typeface="Myriad Pro" panose="020B050303040302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123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461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523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062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20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601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2312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496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85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21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926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2229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404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85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20292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813535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0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328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155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35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62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45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861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722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33374-BD50-46D6-9C83-0F224617894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E7BBB-2D3C-4353-99F0-FB0616F1E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8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10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5184351-DE65-4734-BCDA-F9E9CDEBF6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130800" cy="3121056"/>
          </a:xfrm>
        </p:spPr>
        <p:txBody>
          <a:bodyPr/>
          <a:lstStyle/>
          <a:p>
            <a:r>
              <a:rPr lang="en-GB" dirty="0"/>
              <a:t>KS1 Multiplication 3</a:t>
            </a:r>
          </a:p>
          <a:p>
            <a:r>
              <a:rPr lang="en-GB" dirty="0"/>
              <a:t>Lesson 11</a:t>
            </a:r>
          </a:p>
        </p:txBody>
      </p:sp>
    </p:spTree>
    <p:extLst>
      <p:ext uri="{BB962C8B-B14F-4D97-AF65-F5344CB8AC3E}">
        <p14:creationId xmlns:p14="http://schemas.microsoft.com/office/powerpoint/2010/main" val="3802117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0DDAB-837D-483B-B867-DC24C077BD65}"/>
              </a:ext>
            </a:extLst>
          </p:cNvPr>
          <p:cNvSpPr txBox="1"/>
          <p:nvPr/>
        </p:nvSpPr>
        <p:spPr bwMode="auto">
          <a:xfrm>
            <a:off x="3583146" y="3151925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6A18B-4BC1-48D6-A299-BA547C8962B1}"/>
              </a:ext>
            </a:extLst>
          </p:cNvPr>
          <p:cNvSpPr txBox="1"/>
          <p:nvPr/>
        </p:nvSpPr>
        <p:spPr bwMode="auto">
          <a:xfrm>
            <a:off x="3583145" y="4424987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× </a:t>
            </a: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44E441-9C74-4AEE-BC00-70A8F6628B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41" y="1747501"/>
            <a:ext cx="936000" cy="93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65EEF4-64C8-4768-86D7-FDEB35B305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13" y="1747501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6A911B-857B-43E1-8DEF-27B4BF230B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585" y="1747501"/>
            <a:ext cx="936000" cy="936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90513" y="3595229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groups of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is equal to 6.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069441" y="4812719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3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times is equal to 6.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75F6CB-8429-4D7D-B3EC-6FFC2A0A76FC}"/>
              </a:ext>
            </a:extLst>
          </p:cNvPr>
          <p:cNvSpPr/>
          <p:nvPr/>
        </p:nvSpPr>
        <p:spPr>
          <a:xfrm>
            <a:off x="2270567" y="746522"/>
            <a:ext cx="5227021" cy="956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‘___ group(s) of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is equal to___.’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___ time(s) is equal to___.’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B5424C-28F1-49F8-BD7C-8A3D9E512BF6}"/>
              </a:ext>
            </a:extLst>
          </p:cNvPr>
          <p:cNvSpPr/>
          <p:nvPr/>
        </p:nvSpPr>
        <p:spPr>
          <a:xfrm>
            <a:off x="2925585" y="6047802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There is 6p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altogether.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4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0DDAB-837D-483B-B867-DC24C077BD65}"/>
              </a:ext>
            </a:extLst>
          </p:cNvPr>
          <p:cNvSpPr txBox="1"/>
          <p:nvPr/>
        </p:nvSpPr>
        <p:spPr bwMode="auto">
          <a:xfrm>
            <a:off x="3282789" y="3113664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6A18B-4BC1-48D6-A299-BA547C8962B1}"/>
              </a:ext>
            </a:extLst>
          </p:cNvPr>
          <p:cNvSpPr txBox="1"/>
          <p:nvPr/>
        </p:nvSpPr>
        <p:spPr bwMode="auto">
          <a:xfrm>
            <a:off x="3282789" y="4764404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× </a:t>
            </a: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10" name="Picture 9" descr="A picture containing object  Description automatically generated">
            <a:extLst>
              <a:ext uri="{FF2B5EF4-FFF2-40B4-BE49-F238E27FC236}">
                <a16:creationId xmlns:a16="http://schemas.microsoft.com/office/drawing/2014/main" id="{7DD25A4C-A9D6-40A0-B45A-A91CAA80E5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3" r="25428"/>
          <a:stretch/>
        </p:blipFill>
        <p:spPr>
          <a:xfrm>
            <a:off x="3282789" y="1706658"/>
            <a:ext cx="2968053" cy="9801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00795" y="3486236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 pairs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/groups of socks.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2600795" y="3804335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 group size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699ACE-48C2-4A69-941D-112EFC2AF311}"/>
              </a:ext>
            </a:extLst>
          </p:cNvPr>
          <p:cNvSpPr/>
          <p:nvPr/>
        </p:nvSpPr>
        <p:spPr>
          <a:xfrm>
            <a:off x="2600795" y="5901423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There are 4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socks altogether.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9BE06D-060E-4183-9154-12B6A2857AC3}"/>
              </a:ext>
            </a:extLst>
          </p:cNvPr>
          <p:cNvSpPr/>
          <p:nvPr/>
        </p:nvSpPr>
        <p:spPr>
          <a:xfrm>
            <a:off x="2600798" y="5082503"/>
            <a:ext cx="2605329" cy="663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 group size is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two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</a:pP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Two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socks, </a:t>
            </a:r>
            <a:r>
              <a:rPr lang="en-GB" b="1" dirty="0">
                <a:solidFill>
                  <a:srgbClr val="FF0000"/>
                </a:solidFill>
                <a:latin typeface="Myriad Pro Semibold"/>
                <a:cs typeface="Calibri" panose="020F0502020204030204" pitchFamily="34" charset="0"/>
              </a:rPr>
              <a:t>two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times.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66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/>
      <p:bldP spid="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0DDAB-837D-483B-B867-DC24C077BD65}"/>
              </a:ext>
            </a:extLst>
          </p:cNvPr>
          <p:cNvSpPr txBox="1"/>
          <p:nvPr/>
        </p:nvSpPr>
        <p:spPr bwMode="auto">
          <a:xfrm>
            <a:off x="4048512" y="2965954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6A18B-4BC1-48D6-A299-BA547C8962B1}"/>
              </a:ext>
            </a:extLst>
          </p:cNvPr>
          <p:cNvSpPr txBox="1"/>
          <p:nvPr/>
        </p:nvSpPr>
        <p:spPr bwMode="auto">
          <a:xfrm>
            <a:off x="4048509" y="4511462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× </a:t>
            </a: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10" name="Picture 9" descr="A picture containing object  Description automatically generated">
            <a:extLst>
              <a:ext uri="{FF2B5EF4-FFF2-40B4-BE49-F238E27FC236}">
                <a16:creationId xmlns:a16="http://schemas.microsoft.com/office/drawing/2014/main" id="{7DD25A4C-A9D6-40A0-B45A-A91CAA80E5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3" r="25428"/>
          <a:stretch/>
        </p:blipFill>
        <p:spPr>
          <a:xfrm>
            <a:off x="3282789" y="1706658"/>
            <a:ext cx="2968053" cy="9801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82787" y="3522591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groups of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is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equal to 4.</a:t>
            </a:r>
            <a:endParaRPr lang="en-GB" b="1" dirty="0">
              <a:solidFill>
                <a:srgbClr val="00B0F0"/>
              </a:solidFill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699ACE-48C2-4A69-941D-112EFC2AF311}"/>
              </a:ext>
            </a:extLst>
          </p:cNvPr>
          <p:cNvSpPr/>
          <p:nvPr/>
        </p:nvSpPr>
        <p:spPr>
          <a:xfrm>
            <a:off x="2751028" y="5876603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There are 4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socks altogether.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14AAE2-1006-4793-8E5B-26DD372DD498}"/>
              </a:ext>
            </a:extLst>
          </p:cNvPr>
          <p:cNvSpPr/>
          <p:nvPr/>
        </p:nvSpPr>
        <p:spPr>
          <a:xfrm>
            <a:off x="2423521" y="633458"/>
            <a:ext cx="5227021" cy="956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‘___ group(s) of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is equal to___.’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___ time(s) is equal to___.’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9BE06D-060E-4183-9154-12B6A2857AC3}"/>
              </a:ext>
            </a:extLst>
          </p:cNvPr>
          <p:cNvSpPr/>
          <p:nvPr/>
        </p:nvSpPr>
        <p:spPr>
          <a:xfrm>
            <a:off x="3232179" y="5017855"/>
            <a:ext cx="2679644" cy="366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solidFill>
                  <a:srgbClr val="FF0000"/>
                </a:solidFill>
                <a:latin typeface="Myriad Pro Semibold"/>
                <a:cs typeface="Calibri" panose="020F0502020204030204" pitchFamily="34" charset="0"/>
              </a:rPr>
              <a:t>2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times is equal to 4.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07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9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4" y="696820"/>
            <a:ext cx="8326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10765" y="2375051"/>
            <a:ext cx="89741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Collect various items in your house that come in groups of 2 such as pairs of socks, 2p coins, tokens, counters or pairs of shoes.</a:t>
            </a:r>
          </a:p>
          <a:p>
            <a:r>
              <a:rPr lang="en-GB" sz="2800" dirty="0"/>
              <a:t>Put them in groups of two then use the stem sentences to write the equations.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44E441-9C74-4AEE-BC00-70A8F6628B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03" y="1430680"/>
            <a:ext cx="936000" cy="93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C1D1E5-1550-4684-A48A-DD26E4C4D2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8" r="34437"/>
          <a:stretch/>
        </p:blipFill>
        <p:spPr>
          <a:xfrm>
            <a:off x="4065939" y="1178965"/>
            <a:ext cx="1222733" cy="1187717"/>
          </a:xfrm>
          <a:prstGeom prst="rect">
            <a:avLst/>
          </a:prstGeom>
        </p:spPr>
      </p:pic>
      <p:pic>
        <p:nvPicPr>
          <p:cNvPr id="11" name="Picture 10" descr="A close up of a logo  Description automatically generated">
            <a:extLst>
              <a:ext uri="{FF2B5EF4-FFF2-40B4-BE49-F238E27FC236}">
                <a16:creationId xmlns:a16="http://schemas.microsoft.com/office/drawing/2014/main" id="{0DE28CFF-A8AB-4848-9CC5-F33D873882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52" b="-3143"/>
          <a:stretch/>
        </p:blipFill>
        <p:spPr>
          <a:xfrm>
            <a:off x="6908100" y="1551933"/>
            <a:ext cx="1641328" cy="8147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E91D10A-AB50-4A36-87FA-3F6902BA49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404" y="1532360"/>
            <a:ext cx="845447" cy="845447"/>
          </a:xfrm>
          <a:prstGeom prst="rect">
            <a:avLst/>
          </a:prstGeom>
        </p:spPr>
      </p:pic>
      <p:sp>
        <p:nvSpPr>
          <p:cNvPr id="14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882B92-AD27-4C04-82B4-4EA7F9F28AD5}"/>
              </a:ext>
            </a:extLst>
          </p:cNvPr>
          <p:cNvSpPr/>
          <p:nvPr/>
        </p:nvSpPr>
        <p:spPr>
          <a:xfrm>
            <a:off x="614599" y="5224044"/>
            <a:ext cx="5227021" cy="956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‘___ group(s) of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is equal to___.’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___ time(s) is equal to___.’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281660-C6A9-4006-8BF0-4CC255E9C5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597" y="1309408"/>
            <a:ext cx="140970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21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515" y="898441"/>
            <a:ext cx="8168977" cy="16927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pPr algn="just"/>
            <a:endParaRPr lang="en-GB" sz="2000" u="sng" dirty="0">
              <a:latin typeface="Myriad Pro" panose="020B0503030403020204"/>
            </a:endParaRPr>
          </a:p>
          <a:p>
            <a:pPr algn="just"/>
            <a:r>
              <a:rPr lang="en-GB" sz="3000" dirty="0"/>
              <a:t>Write the two times tables both ways on a piece of paper ready for the next lesson.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3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F0C76-1C1E-4957-B931-9B4FCB300E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446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0" y="75402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57458" y="1215691"/>
            <a:ext cx="8974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These sets of numbers are products in the two times table.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055CB84-D7F4-4980-A726-68D858AEB91E}"/>
              </a:ext>
            </a:extLst>
          </p:cNvPr>
          <p:cNvGraphicFramePr>
            <a:graphicFrameLocks noGrp="1"/>
          </p:cNvGraphicFramePr>
          <p:nvPr/>
        </p:nvGraphicFramePr>
        <p:xfrm>
          <a:off x="450575" y="3429000"/>
          <a:ext cx="4419600" cy="3581400"/>
        </p:xfrm>
        <a:graphic>
          <a:graphicData uri="http://schemas.openxmlformats.org/drawingml/2006/table">
            <a:tbl>
              <a:tblPr firstRow="1" firstCol="1" bandRow="1"/>
              <a:tblGrid>
                <a:gridCol w="2007793">
                  <a:extLst>
                    <a:ext uri="{9D8B030D-6E8A-4147-A177-3AD203B41FA5}">
                      <a16:colId xmlns:a16="http://schemas.microsoft.com/office/drawing/2014/main" val="959942104"/>
                    </a:ext>
                  </a:extLst>
                </a:gridCol>
                <a:gridCol w="2411807">
                  <a:extLst>
                    <a:ext uri="{9D8B030D-6E8A-4147-A177-3AD203B41FA5}">
                      <a16:colId xmlns:a16="http://schemas.microsoft.com/office/drawing/2014/main" val="2699826382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These are products in the two times table. True (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or false (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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)?</a:t>
                      </a:r>
                      <a:endParaRPr lang="en-GB" sz="2000" dirty="0">
                        <a:solidFill>
                          <a:srgbClr val="00628C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0256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4, 6, 7, 12, 16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75473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18, 10, 0, 6, 14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7280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16, 4, 20, 2, 8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07188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32, 33, 43, 55, 64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07111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58, 60, 62, 64, 68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14496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5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5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85332"/>
                  </a:ext>
                </a:extLst>
              </a:tr>
            </a:tbl>
          </a:graphicData>
        </a:graphic>
      </p:graphicFrame>
      <p:pic>
        <p:nvPicPr>
          <p:cNvPr id="9" name="Picture 8" descr="See the source image">
            <a:extLst>
              <a:ext uri="{FF2B5EF4-FFF2-40B4-BE49-F238E27FC236}">
                <a16:creationId xmlns:a16="http://schemas.microsoft.com/office/drawing/2014/main" id="{C87753CE-BC6F-4D67-9377-844D1D8777D1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947" y="4660210"/>
            <a:ext cx="216477" cy="24707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498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59E90807-8FDC-4F2F-BFE2-5CC744052C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986293"/>
            <a:ext cx="936104" cy="7280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4E209B-3C11-453C-B798-B1E264DC8B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366446"/>
            <a:ext cx="936104" cy="7280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C3EC669-39EF-4D7B-8000-0F7060A26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746598"/>
            <a:ext cx="936104" cy="7280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2F49C2-205F-41D8-922D-4D8D6A668D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126751"/>
            <a:ext cx="936104" cy="7280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87226B2-C5E3-4B12-9B50-2B90E4ECD6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506905"/>
            <a:ext cx="936104" cy="7280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1CB65B3-1544-42BA-8864-F6ADDC7FF0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887058"/>
            <a:ext cx="936104" cy="7280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4B9448-0949-4107-B4C5-E9DBF2DFEF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267210"/>
            <a:ext cx="936104" cy="7280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0A55A3-8471-427A-A803-27E331882C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647363"/>
            <a:ext cx="936104" cy="7280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F721394-951F-4949-B308-B05A6930FC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027517"/>
            <a:ext cx="936104" cy="72808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50073" y="776863"/>
            <a:ext cx="1665841" cy="53555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pPr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  <a:p>
            <a:pPr fontAlgn="t"/>
            <a:r>
              <a:rPr lang="en-GB" sz="2400" b="1" dirty="0">
                <a:solidFill>
                  <a:srgbClr val="FF0000"/>
                </a:solidFill>
                <a:latin typeface="Myriad Pro" panose="020B0503030403020204"/>
              </a:rPr>
              <a:t>5</a:t>
            </a:r>
            <a:r>
              <a:rPr lang="en-GB" sz="2400" b="1" dirty="0">
                <a:latin typeface="Myriad Pro" panose="020B0503030403020204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2</a:t>
            </a:r>
            <a:r>
              <a:rPr lang="en-GB" sz="2400" b="1" dirty="0">
                <a:latin typeface="Myriad Pro" panose="020B0503030403020204"/>
              </a:rPr>
              <a:t> = 1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0</a:t>
            </a:r>
          </a:p>
          <a:p>
            <a:pPr fontAlgn="t"/>
            <a:r>
              <a:rPr lang="en-GB" sz="2400" b="1" dirty="0">
                <a:solidFill>
                  <a:srgbClr val="FF0000"/>
                </a:solidFill>
                <a:latin typeface="Myriad Pro" panose="020B0503030403020204"/>
              </a:rPr>
              <a:t>6</a:t>
            </a:r>
            <a:r>
              <a:rPr lang="en-GB" sz="2400" b="1" dirty="0">
                <a:latin typeface="Myriad Pro" panose="020B0503030403020204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2</a:t>
            </a:r>
            <a:r>
              <a:rPr lang="en-GB" sz="2400" b="1" dirty="0">
                <a:latin typeface="Myriad Pro" panose="020B0503030403020204"/>
              </a:rPr>
              <a:t> = 1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2</a:t>
            </a:r>
          </a:p>
          <a:p>
            <a:pPr fontAlgn="t"/>
            <a:r>
              <a:rPr lang="en-GB" sz="2400" b="1" dirty="0">
                <a:solidFill>
                  <a:srgbClr val="FF0000"/>
                </a:solidFill>
                <a:latin typeface="Myriad Pro" panose="020B0503030403020204"/>
              </a:rPr>
              <a:t>7</a:t>
            </a:r>
            <a:r>
              <a:rPr lang="en-GB" sz="2400" b="1" dirty="0">
                <a:latin typeface="Myriad Pro" panose="020B0503030403020204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2</a:t>
            </a:r>
            <a:r>
              <a:rPr lang="en-GB" sz="2400" b="1" dirty="0">
                <a:latin typeface="Myriad Pro" panose="020B0503030403020204"/>
              </a:rPr>
              <a:t> = 1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4</a:t>
            </a:r>
          </a:p>
          <a:p>
            <a:pPr fontAlgn="t"/>
            <a:r>
              <a:rPr lang="en-GB" sz="2400" b="1" dirty="0">
                <a:solidFill>
                  <a:srgbClr val="FF0000"/>
                </a:solidFill>
                <a:latin typeface="Myriad Pro" panose="020B0503030403020204"/>
              </a:rPr>
              <a:t>8</a:t>
            </a:r>
            <a:r>
              <a:rPr lang="en-GB" sz="2400" b="1" dirty="0">
                <a:latin typeface="Myriad Pro" panose="020B0503030403020204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2</a:t>
            </a:r>
            <a:r>
              <a:rPr lang="en-GB" sz="2400" b="1" dirty="0">
                <a:latin typeface="Myriad Pro" panose="020B0503030403020204"/>
              </a:rPr>
              <a:t> = 1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6</a:t>
            </a:r>
          </a:p>
          <a:p>
            <a:pPr fontAlgn="t"/>
            <a:r>
              <a:rPr lang="en-GB" sz="2400" b="1" dirty="0">
                <a:solidFill>
                  <a:srgbClr val="FF0000"/>
                </a:solidFill>
                <a:latin typeface="Myriad Pro" panose="020B0503030403020204"/>
              </a:rPr>
              <a:t>9</a:t>
            </a:r>
            <a:r>
              <a:rPr lang="en-GB" sz="2400" b="1" dirty="0">
                <a:latin typeface="Myriad Pro" panose="020B0503030403020204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2</a:t>
            </a:r>
            <a:r>
              <a:rPr lang="en-GB" sz="2400" b="1" dirty="0">
                <a:latin typeface="Myriad Pro" panose="020B0503030403020204"/>
              </a:rPr>
              <a:t> = 1</a:t>
            </a:r>
            <a:r>
              <a:rPr lang="en-GB" sz="2400" b="1" dirty="0">
                <a:solidFill>
                  <a:srgbClr val="00B0F0"/>
                </a:solidFill>
                <a:latin typeface="Myriad Pro" panose="020B0503030403020204"/>
              </a:rPr>
              <a:t>8</a:t>
            </a:r>
          </a:p>
          <a:p>
            <a:pPr fontAlgn="t"/>
            <a:endParaRPr lang="en-GB" dirty="0"/>
          </a:p>
          <a:p>
            <a:pPr>
              <a:lnSpc>
                <a:spcPct val="107000"/>
              </a:lnSpc>
            </a:pPr>
            <a:endParaRPr lang="en-GB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GB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GB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GB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931129-DF22-48EB-AC4E-6C0535BB43E1}"/>
              </a:ext>
            </a:extLst>
          </p:cNvPr>
          <p:cNvSpPr txBox="1"/>
          <p:nvPr/>
        </p:nvSpPr>
        <p:spPr bwMode="auto">
          <a:xfrm>
            <a:off x="4608515" y="957780"/>
            <a:ext cx="4535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‘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Zero two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 one two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 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 twos are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 three twos are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…’</a:t>
            </a:r>
          </a:p>
        </p:txBody>
      </p:sp>
      <p:sp>
        <p:nvSpPr>
          <p:cNvPr id="16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904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9"/>
            </p:par>
            <p:par>
              <p:cTn id="80"/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/>
        </p:nvGraphicFramePr>
        <p:xfrm>
          <a:off x="470930" y="680194"/>
          <a:ext cx="2151019" cy="5826688"/>
        </p:xfrm>
        <a:graphic>
          <a:graphicData uri="http://schemas.openxmlformats.org/drawingml/2006/table">
            <a:tbl>
              <a:tblPr firstRow="1" firstCol="1" bandRow="1"/>
              <a:tblGrid>
                <a:gridCol w="2151019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84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12089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x </a:t>
                      </a:r>
                      <a:r>
                        <a:rPr lang="en-GB" sz="25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GB" sz="2500" baseline="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x </a:t>
                      </a:r>
                      <a:r>
                        <a:rPr lang="en-GB" sz="2500" b="1" baseline="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aseline="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baseline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baseline="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GB" sz="2500" b="1" dirty="0">
                        <a:solidFill>
                          <a:srgbClr val="00B0F0"/>
                        </a:solidFill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pic>
        <p:nvPicPr>
          <p:cNvPr id="44" name="Picture 43">
            <a:extLst>
              <a:ext uri="{FF2B5EF4-FFF2-40B4-BE49-F238E27FC236}">
                <a16:creationId xmlns:a16="http://schemas.microsoft.com/office/drawing/2014/main" id="{F938E737-1FAA-499A-B824-E17B97EB11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7652" y="5859738"/>
            <a:ext cx="936104" cy="72808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160DE433-63F1-4761-A14F-1AEF69E6AD68}"/>
              </a:ext>
            </a:extLst>
          </p:cNvPr>
          <p:cNvSpPr txBox="1"/>
          <p:nvPr/>
        </p:nvSpPr>
        <p:spPr bwMode="auto">
          <a:xfrm>
            <a:off x="4608517" y="3282088"/>
            <a:ext cx="430272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800" dirty="0">
                <a:latin typeface="Myriad Pro Semibold" charset="0"/>
                <a:ea typeface="Myriad Pro Semibold" charset="0"/>
                <a:cs typeface="Myriad Pro Semibold" charset="0"/>
              </a:rPr>
              <a:t>The products are all even, so the ones digit will be: </a:t>
            </a:r>
          </a:p>
          <a:p>
            <a:pPr>
              <a:buClr>
                <a:srgbClr val="82CBDD"/>
              </a:buClr>
            </a:pPr>
            <a:r>
              <a:rPr lang="en-GB" sz="2800" dirty="0">
                <a:latin typeface="Myriad Pro Semibold" charset="0"/>
                <a:ea typeface="Myriad Pro Semibold" charset="0"/>
                <a:cs typeface="Myriad Pro Semibold" charset="0"/>
              </a:rPr>
              <a:t>0, 2, 4, 6 or 8.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9EF9ED43-0932-4838-AC28-82BBE1726B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889674"/>
            <a:ext cx="936104" cy="72808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79EFB24-1C29-496D-B8F7-7D1F9B6529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1269827"/>
            <a:ext cx="936104" cy="72808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F6FFEE2-4AB3-4C92-B625-C656F1D509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1649981"/>
            <a:ext cx="936104" cy="72808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BA4B906-C564-4A22-917B-25D25E9BEA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2030134"/>
            <a:ext cx="936104" cy="72808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C02EC27-3A59-4B4F-BF8D-4A3FEAFD0C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2410286"/>
            <a:ext cx="936104" cy="72808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8CBAC92-A2D7-4086-B8D6-487862D57A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2790439"/>
            <a:ext cx="936104" cy="72808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A1790AC-A170-4A3A-BD8E-FBFE582EAD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3170593"/>
            <a:ext cx="936104" cy="72808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2D51149-ECF5-4B4C-933B-84DE6F54F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3550746"/>
            <a:ext cx="936104" cy="72808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12C5F94-CFC4-4C90-9839-4DC58379FD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3930898"/>
            <a:ext cx="936104" cy="72808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67EFA29-264A-404F-9C71-923C5D4593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4311051"/>
            <a:ext cx="936104" cy="72808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0092B97-1816-470D-A20D-61CD26D4D0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4691205"/>
            <a:ext cx="936104" cy="72808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E959E44-38AE-4495-8093-32CD4AC3B8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5071357"/>
            <a:ext cx="936104" cy="7280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D5D3BD3-EBBF-4881-A844-A2C5ED4DAB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85" r="-18260"/>
          <a:stretch/>
        </p:blipFill>
        <p:spPr>
          <a:xfrm>
            <a:off x="2831075" y="819631"/>
            <a:ext cx="936104" cy="228825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69EDA45-2887-440E-B6B0-EDD27BDF08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283" y="972903"/>
            <a:ext cx="1040116" cy="176819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FA20D6A-E260-4532-B516-D8D8DBBFEB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47" y="803520"/>
            <a:ext cx="936104" cy="156017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A498DF4-3114-4C81-AD7A-D78B855884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16" y="948263"/>
            <a:ext cx="936104" cy="104011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610D70B-7D9C-4343-A88A-17DAAD04A1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2978" y="2889673"/>
            <a:ext cx="1040116" cy="176819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F7C35CD-6254-4D2E-8720-FF5D80AEA7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16" y="2720729"/>
            <a:ext cx="936104" cy="156017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318B646-9DED-4F9E-8DF5-0072EC537E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3229" y="2830822"/>
            <a:ext cx="936104" cy="104011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D99DBEF-E457-45AD-97F1-2A79A294E6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3025" y="5463474"/>
            <a:ext cx="936104" cy="72808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2B351E5-2395-44AC-A4AF-E3D784778F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85" r="-18260"/>
          <a:stretch/>
        </p:blipFill>
        <p:spPr>
          <a:xfrm>
            <a:off x="2849832" y="2734175"/>
            <a:ext cx="936104" cy="228825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94B1F44-7A0E-4B5B-9262-D43B5A4E74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1996" y="4750885"/>
            <a:ext cx="936104" cy="10401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FA20D6A-E260-4532-B516-D8D8DBBFEB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47" y="4611681"/>
            <a:ext cx="936104" cy="1560173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1931129-DF22-48EB-AC4E-6C0535BB43E1}"/>
              </a:ext>
            </a:extLst>
          </p:cNvPr>
          <p:cNvSpPr txBox="1"/>
          <p:nvPr/>
        </p:nvSpPr>
        <p:spPr bwMode="auto">
          <a:xfrm>
            <a:off x="4608515" y="957780"/>
            <a:ext cx="4535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‘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Zero two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 One two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 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 twos are </a:t>
            </a:r>
            <a:r>
              <a:rPr lang="en-GB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 three twos are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…’</a:t>
            </a:r>
          </a:p>
        </p:txBody>
      </p:sp>
      <p:sp>
        <p:nvSpPr>
          <p:cNvPr id="60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69EDA45-2887-440E-B6B0-EDD27BDF08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283" y="4789989"/>
            <a:ext cx="1040116" cy="17681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836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58"/>
            </p:par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4B61A2F-C1C4-47AA-8D53-E8C1378A177E}"/>
              </a:ext>
            </a:extLst>
          </p:cNvPr>
          <p:cNvGraphicFramePr>
            <a:graphicFrameLocks noGrp="1"/>
          </p:cNvGraphicFramePr>
          <p:nvPr/>
        </p:nvGraphicFramePr>
        <p:xfrm>
          <a:off x="271671" y="3003363"/>
          <a:ext cx="4419600" cy="3581400"/>
        </p:xfrm>
        <a:graphic>
          <a:graphicData uri="http://schemas.openxmlformats.org/drawingml/2006/table">
            <a:tbl>
              <a:tblPr firstRow="1" firstCol="1" bandRow="1"/>
              <a:tblGrid>
                <a:gridCol w="2007793">
                  <a:extLst>
                    <a:ext uri="{9D8B030D-6E8A-4147-A177-3AD203B41FA5}">
                      <a16:colId xmlns:a16="http://schemas.microsoft.com/office/drawing/2014/main" val="959942104"/>
                    </a:ext>
                  </a:extLst>
                </a:gridCol>
                <a:gridCol w="2411807">
                  <a:extLst>
                    <a:ext uri="{9D8B030D-6E8A-4147-A177-3AD203B41FA5}">
                      <a16:colId xmlns:a16="http://schemas.microsoft.com/office/drawing/2014/main" val="2699826382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These are products in the two times table. True (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or false (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</a:t>
                      </a: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)?</a:t>
                      </a:r>
                      <a:endParaRPr lang="en-GB" sz="2000" dirty="0">
                        <a:solidFill>
                          <a:srgbClr val="00628C"/>
                        </a:solidFill>
                        <a:effectLst/>
                        <a:latin typeface="Myriad Pro" panose="020B0503030403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0256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4, 6, 7, 12, 16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75473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18, 10, 0, 6, 14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7280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16, 4, 20, 2, 8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07188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32, 33, 43, 55, 64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07111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58, 60, 62, 64, 68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14496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50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500" dirty="0">
                          <a:solidFill>
                            <a:srgbClr val="00628C"/>
                          </a:solidFill>
                          <a:effectLst/>
                          <a:latin typeface="Myriad Pro" panose="020B0503030403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85332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0" y="69760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" y="1215691"/>
            <a:ext cx="89741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True or false?</a:t>
            </a:r>
          </a:p>
          <a:p>
            <a:endParaRPr lang="en-GB" sz="2800" dirty="0"/>
          </a:p>
          <a:p>
            <a:r>
              <a:rPr lang="en-GB" sz="2800" dirty="0"/>
              <a:t>The set of numbers below are products in the two times table.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0DE433-63F1-4761-A14F-1AEF69E6AD68}"/>
              </a:ext>
            </a:extLst>
          </p:cNvPr>
          <p:cNvSpPr txBox="1"/>
          <p:nvPr/>
        </p:nvSpPr>
        <p:spPr bwMode="auto">
          <a:xfrm>
            <a:off x="5339739" y="2926387"/>
            <a:ext cx="363445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800" dirty="0">
                <a:latin typeface="Myriad Pro Semibold" charset="0"/>
                <a:ea typeface="Myriad Pro Semibold" charset="0"/>
                <a:cs typeface="Myriad Pro Semibold" charset="0"/>
              </a:rPr>
              <a:t>Products in the 2 times table are all even, so the ones digit will be: </a:t>
            </a:r>
          </a:p>
          <a:p>
            <a:pPr>
              <a:buClr>
                <a:srgbClr val="82CBDD"/>
              </a:buClr>
            </a:pPr>
            <a:r>
              <a:rPr lang="en-GB" sz="2800" dirty="0">
                <a:latin typeface="Myriad Pro Semibold" charset="0"/>
                <a:ea typeface="Myriad Pro Semibold" charset="0"/>
                <a:cs typeface="Myriad Pro Semibold" charset="0"/>
              </a:rPr>
              <a:t>0, 2, 4, 6 or 8.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10" name="Picture 9" descr="http://clipart-library.com/new_gallery/7-71677_file-green-tick-svg-green-tick.png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532" y="4532094"/>
            <a:ext cx="228023" cy="233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ttp://clipart-library.com/new_gallery/7-71677_file-green-tick-svg-green-tick.png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235" y="4884465"/>
            <a:ext cx="228023" cy="233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See the source image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537" y="5174682"/>
            <a:ext cx="216477" cy="247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ttp://clipart-library.com/new_gallery/7-71677_file-green-tick-svg-green-tick.png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002" y="5789181"/>
            <a:ext cx="228023" cy="233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See the source image">
            <a:extLst>
              <a:ext uri="{FF2B5EF4-FFF2-40B4-BE49-F238E27FC236}">
                <a16:creationId xmlns:a16="http://schemas.microsoft.com/office/drawing/2014/main" id="{C6B6996C-0694-40EB-B762-B2AA3DF0FE43}"/>
              </a:ext>
            </a:extLst>
          </p:cNvPr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955" y="4232065"/>
            <a:ext cx="216477" cy="24707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515" y="898443"/>
            <a:ext cx="8168977" cy="21544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pPr algn="just"/>
            <a:endParaRPr lang="en-GB" sz="2000" u="sng" dirty="0">
              <a:latin typeface="Myriad Pro" panose="020B0503030403020204"/>
            </a:endParaRPr>
          </a:p>
          <a:p>
            <a:pPr algn="just"/>
            <a:r>
              <a:rPr lang="en-GB" sz="3000" dirty="0"/>
              <a:t>Five children go out wearing gloves. Then one child loses a glove. How many gloves are there now?</a:t>
            </a:r>
          </a:p>
          <a:p>
            <a:pPr algn="just"/>
            <a:r>
              <a:rPr lang="en-GB" sz="3000" dirty="0"/>
              <a:t>Write the multiplication equation.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514" y="5018721"/>
            <a:ext cx="8168977" cy="147732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000" dirty="0"/>
              <a:t>Did you write:</a:t>
            </a:r>
          </a:p>
          <a:p>
            <a:pPr algn="ctr"/>
            <a:r>
              <a:rPr lang="en-GB" sz="3000" dirty="0"/>
              <a:t>5 x 2 – 1</a:t>
            </a:r>
          </a:p>
          <a:p>
            <a:pPr algn="ctr"/>
            <a:r>
              <a:rPr lang="en-GB" sz="3000" dirty="0"/>
              <a:t>There are 9 gloves now.</a:t>
            </a:r>
          </a:p>
        </p:txBody>
      </p:sp>
      <p:pic>
        <p:nvPicPr>
          <p:cNvPr id="6" name="Picture 5" descr="A picture containing black  Description automatically generated">
            <a:extLst>
              <a:ext uri="{FF2B5EF4-FFF2-40B4-BE49-F238E27FC236}">
                <a16:creationId xmlns:a16="http://schemas.microsoft.com/office/drawing/2014/main" id="{C3DF330A-A88D-431A-8F58-C588779C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29"/>
          <a:stretch/>
        </p:blipFill>
        <p:spPr>
          <a:xfrm>
            <a:off x="722244" y="3443084"/>
            <a:ext cx="966127" cy="950191"/>
          </a:xfrm>
          <a:prstGeom prst="rect">
            <a:avLst/>
          </a:prstGeom>
        </p:spPr>
      </p:pic>
      <p:pic>
        <p:nvPicPr>
          <p:cNvPr id="7" name="Picture 6" descr="A picture containing black  Description automatically generated">
            <a:extLst>
              <a:ext uri="{FF2B5EF4-FFF2-40B4-BE49-F238E27FC236}">
                <a16:creationId xmlns:a16="http://schemas.microsoft.com/office/drawing/2014/main" id="{C3DF330A-A88D-431A-8F58-C588779C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29"/>
          <a:stretch/>
        </p:blipFill>
        <p:spPr>
          <a:xfrm>
            <a:off x="1738863" y="3439558"/>
            <a:ext cx="966127" cy="950191"/>
          </a:xfrm>
          <a:prstGeom prst="rect">
            <a:avLst/>
          </a:prstGeom>
        </p:spPr>
      </p:pic>
      <p:pic>
        <p:nvPicPr>
          <p:cNvPr id="8" name="Picture 7" descr="A picture containing black  Description automatically generated">
            <a:extLst>
              <a:ext uri="{FF2B5EF4-FFF2-40B4-BE49-F238E27FC236}">
                <a16:creationId xmlns:a16="http://schemas.microsoft.com/office/drawing/2014/main" id="{C3DF330A-A88D-431A-8F58-C588779C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29"/>
          <a:stretch/>
        </p:blipFill>
        <p:spPr>
          <a:xfrm>
            <a:off x="2874807" y="3437308"/>
            <a:ext cx="966127" cy="950191"/>
          </a:xfrm>
          <a:prstGeom prst="rect">
            <a:avLst/>
          </a:prstGeom>
        </p:spPr>
      </p:pic>
      <p:pic>
        <p:nvPicPr>
          <p:cNvPr id="9" name="Picture 8" descr="A picture containing black  Description automatically generated">
            <a:extLst>
              <a:ext uri="{FF2B5EF4-FFF2-40B4-BE49-F238E27FC236}">
                <a16:creationId xmlns:a16="http://schemas.microsoft.com/office/drawing/2014/main" id="{C3DF330A-A88D-431A-8F58-C588779C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29"/>
          <a:stretch/>
        </p:blipFill>
        <p:spPr>
          <a:xfrm>
            <a:off x="4010751" y="3397166"/>
            <a:ext cx="966127" cy="950191"/>
          </a:xfrm>
          <a:prstGeom prst="rect">
            <a:avLst/>
          </a:prstGeom>
        </p:spPr>
      </p:pic>
      <p:pic>
        <p:nvPicPr>
          <p:cNvPr id="10" name="Picture 9" descr="A picture containing black  Description automatically generated">
            <a:extLst>
              <a:ext uri="{FF2B5EF4-FFF2-40B4-BE49-F238E27FC236}">
                <a16:creationId xmlns:a16="http://schemas.microsoft.com/office/drawing/2014/main" id="{C3DF330A-A88D-431A-8F58-C588779C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29"/>
          <a:stretch/>
        </p:blipFill>
        <p:spPr>
          <a:xfrm>
            <a:off x="5027368" y="3428267"/>
            <a:ext cx="966127" cy="95019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F6A3BF-B5D2-47BE-8054-9B47E530B927}"/>
              </a:ext>
            </a:extLst>
          </p:cNvPr>
          <p:cNvSpPr/>
          <p:nvPr/>
        </p:nvSpPr>
        <p:spPr>
          <a:xfrm>
            <a:off x="5570066" y="3358554"/>
            <a:ext cx="966127" cy="1107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972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/>
        </p:nvGraphicFramePr>
        <p:xfrm>
          <a:off x="149902" y="807878"/>
          <a:ext cx="2151019" cy="5299723"/>
        </p:xfrm>
        <a:graphic>
          <a:graphicData uri="http://schemas.openxmlformats.org/drawingml/2006/table">
            <a:tbl>
              <a:tblPr firstRow="1" firstCol="1" bandRow="1"/>
              <a:tblGrid>
                <a:gridCol w="2151019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kern="12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kern="12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kern="1200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1931129-DF22-48EB-AC4E-6C0535BB43E1}"/>
              </a:ext>
            </a:extLst>
          </p:cNvPr>
          <p:cNvSpPr txBox="1"/>
          <p:nvPr/>
        </p:nvSpPr>
        <p:spPr bwMode="auto">
          <a:xfrm>
            <a:off x="5247864" y="807876"/>
            <a:ext cx="37462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Zero group of two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One group of two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 groups of two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Three groups of two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</a:pP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……</a:t>
            </a: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</a:pP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</a:pP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</a:pP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64F6691-95DB-47AA-A2C3-9FC85E8D9D11}"/>
              </a:ext>
            </a:extLst>
          </p:cNvPr>
          <p:cNvGraphicFramePr>
            <a:graphicFrameLocks noGrp="1"/>
          </p:cNvGraphicFramePr>
          <p:nvPr/>
        </p:nvGraphicFramePr>
        <p:xfrm>
          <a:off x="2927269" y="807878"/>
          <a:ext cx="2160000" cy="5299723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789498854"/>
                    </a:ext>
                  </a:extLst>
                </a:gridCol>
              </a:tblGrid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2500" b="1" dirty="0">
                        <a:solidFill>
                          <a:srgbClr val="00B0F0"/>
                        </a:solidFill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20568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2500" b="1" dirty="0">
                        <a:solidFill>
                          <a:srgbClr val="00B0F0"/>
                        </a:solidFill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734016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2500" b="1" dirty="0">
                        <a:solidFill>
                          <a:srgbClr val="00B0F0"/>
                        </a:solidFill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508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2500" b="1" dirty="0">
                        <a:solidFill>
                          <a:srgbClr val="00B0F0"/>
                        </a:solidFill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03450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2500" b="1" dirty="0">
                        <a:solidFill>
                          <a:srgbClr val="00B0F0"/>
                        </a:solidFill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378682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570771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635989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477470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346846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511241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696701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10762"/>
                  </a:ext>
                </a:extLst>
              </a:tr>
              <a:tr h="4076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× </a:t>
                      </a:r>
                      <a:r>
                        <a:rPr lang="en-GB" sz="2500" b="1" dirty="0">
                          <a:solidFill>
                            <a:srgbClr val="FF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r>
                        <a:rPr lang="en-GB" sz="2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= </a:t>
                      </a:r>
                      <a:r>
                        <a:rPr lang="en-GB" sz="25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500" b="1" dirty="0">
                          <a:solidFill>
                            <a:srgbClr val="00B0F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6821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1931129-DF22-48EB-AC4E-6C0535BB43E1}"/>
              </a:ext>
            </a:extLst>
          </p:cNvPr>
          <p:cNvSpPr txBox="1"/>
          <p:nvPr/>
        </p:nvSpPr>
        <p:spPr bwMode="auto">
          <a:xfrm>
            <a:off x="5247863" y="3429002"/>
            <a:ext cx="350710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Two, zero time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Two, one time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Two, two times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  <a:p>
            <a:pPr>
              <a:buClr>
                <a:srgbClr val="82CBDD"/>
              </a:buClr>
            </a:pPr>
            <a:r>
              <a:rPr lang="en-GB" b="1" dirty="0">
                <a:latin typeface="Myriad Pro Semibold" charset="0"/>
                <a:ea typeface="Myriad Pro Semibold" charset="0"/>
                <a:cs typeface="Myriad Pro Semibold" charset="0"/>
              </a:rPr>
              <a:t>Two, three times is equal to </a:t>
            </a: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  <a:p>
            <a:pPr>
              <a:buClr>
                <a:srgbClr val="82CBDD"/>
              </a:buClr>
            </a:pPr>
            <a:r>
              <a:rPr lang="en-GB" b="1" dirty="0">
                <a:solidFill>
                  <a:srgbClr val="00B0F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……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931129-DF22-48EB-AC4E-6C0535BB43E1}"/>
              </a:ext>
            </a:extLst>
          </p:cNvPr>
          <p:cNvSpPr txBox="1"/>
          <p:nvPr/>
        </p:nvSpPr>
        <p:spPr bwMode="auto">
          <a:xfrm>
            <a:off x="223278" y="6177810"/>
            <a:ext cx="5987332" cy="87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5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6</a:t>
            </a:r>
            <a:r>
              <a:rPr lang="en-GB" sz="25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5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× </a:t>
            </a:r>
            <a:r>
              <a:rPr lang="en-GB" sz="25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5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5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en-GB" sz="25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2             2</a:t>
            </a:r>
            <a:r>
              <a:rPr lang="en-GB" sz="25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× </a:t>
            </a:r>
            <a:r>
              <a:rPr lang="en-GB" sz="25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6</a:t>
            </a:r>
            <a:r>
              <a:rPr lang="en-GB" sz="25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5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en-GB" sz="25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endParaRPr lang="en-GB" sz="2500" b="1" dirty="0">
              <a:solidFill>
                <a:srgbClr val="00B0F0"/>
              </a:solidFill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GB" sz="2400" b="1" dirty="0">
              <a:solidFill>
                <a:srgbClr val="00B0F0"/>
              </a:solidFill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83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</p:childTnLst>
        </p:cTn>
      </p:par>
    </p:tnLst>
    <p:bldLst>
      <p:bldP spid="15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0DDAB-837D-483B-B867-DC24C077BD65}"/>
              </a:ext>
            </a:extLst>
          </p:cNvPr>
          <p:cNvSpPr txBox="1"/>
          <p:nvPr/>
        </p:nvSpPr>
        <p:spPr bwMode="auto">
          <a:xfrm>
            <a:off x="2159242" y="3118314"/>
            <a:ext cx="1612942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6A18B-4BC1-48D6-A299-BA547C8962B1}"/>
              </a:ext>
            </a:extLst>
          </p:cNvPr>
          <p:cNvSpPr txBox="1"/>
          <p:nvPr/>
        </p:nvSpPr>
        <p:spPr bwMode="auto">
          <a:xfrm>
            <a:off x="2159242" y="4160857"/>
            <a:ext cx="1612942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× </a:t>
            </a: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5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793347-818C-4787-ACC2-5B56F45FE2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17" r="27949" b="-1"/>
          <a:stretch/>
        </p:blipFill>
        <p:spPr>
          <a:xfrm>
            <a:off x="1588803" y="1282475"/>
            <a:ext cx="5730620" cy="7932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342900" y="3120366"/>
            <a:ext cx="4572000" cy="4584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‘___ groups of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 is equal to___.’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4235327"/>
            <a:ext cx="3983526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b="1" dirty="0">
                <a:latin typeface="Myriad Pro" panose="020B0503030403020204"/>
                <a:ea typeface="Calibri" panose="020F0502020204030204" pitchFamily="34" charset="0"/>
                <a:cs typeface="Times New Roman" panose="02020603050405020304" pitchFamily="18" charset="0"/>
              </a:rPr>
              <a:t>, ___ times  is equal to___.’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B985F0-0744-4FA0-9383-67E015BACA91}"/>
              </a:ext>
            </a:extLst>
          </p:cNvPr>
          <p:cNvSpPr txBox="1"/>
          <p:nvPr/>
        </p:nvSpPr>
        <p:spPr>
          <a:xfrm>
            <a:off x="4571445" y="3155383"/>
            <a:ext cx="451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D67465-3D67-4D32-B8FA-6D17993ADE2F}"/>
              </a:ext>
            </a:extLst>
          </p:cNvPr>
          <p:cNvSpPr txBox="1"/>
          <p:nvPr/>
        </p:nvSpPr>
        <p:spPr>
          <a:xfrm>
            <a:off x="8142167" y="3163871"/>
            <a:ext cx="451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Myriad Pro Semibold"/>
                <a:cs typeface="Times New Roman" panose="02020603050405020304" pitchFamily="18" charset="0"/>
              </a:rPr>
              <a:t>10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90957A-F849-4E9B-B92E-7367BF24C3FA}"/>
              </a:ext>
            </a:extLst>
          </p:cNvPr>
          <p:cNvSpPr txBox="1"/>
          <p:nvPr/>
        </p:nvSpPr>
        <p:spPr>
          <a:xfrm>
            <a:off x="5029203" y="4278347"/>
            <a:ext cx="451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810E85-A5BA-4679-A217-50C8C5049181}"/>
              </a:ext>
            </a:extLst>
          </p:cNvPr>
          <p:cNvSpPr txBox="1"/>
          <p:nvPr/>
        </p:nvSpPr>
        <p:spPr>
          <a:xfrm>
            <a:off x="7837203" y="4276686"/>
            <a:ext cx="451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Myriad Pro Semibold"/>
                <a:cs typeface="Times New Roman" panose="02020603050405020304" pitchFamily="18" charset="0"/>
              </a:rPr>
              <a:t>10</a:t>
            </a:r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68891F-67B3-4A3C-8CBC-82AA8E7FB59A}"/>
              </a:ext>
            </a:extLst>
          </p:cNvPr>
          <p:cNvSpPr/>
          <p:nvPr/>
        </p:nvSpPr>
        <p:spPr>
          <a:xfrm>
            <a:off x="2743200" y="5575529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There are 10 wheels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altogether.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724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10" grpId="0"/>
      <p:bldP spid="13" grpId="0"/>
      <p:bldP spid="14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0DDAB-837D-483B-B867-DC24C077BD65}"/>
              </a:ext>
            </a:extLst>
          </p:cNvPr>
          <p:cNvSpPr txBox="1"/>
          <p:nvPr/>
        </p:nvSpPr>
        <p:spPr bwMode="auto">
          <a:xfrm>
            <a:off x="3398089" y="3152785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6A18B-4BC1-48D6-A299-BA547C8962B1}"/>
              </a:ext>
            </a:extLst>
          </p:cNvPr>
          <p:cNvSpPr txBox="1"/>
          <p:nvPr/>
        </p:nvSpPr>
        <p:spPr bwMode="auto">
          <a:xfrm>
            <a:off x="3455183" y="4705411"/>
            <a:ext cx="1436611" cy="46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× </a:t>
            </a:r>
            <a:r>
              <a:rPr lang="en-GB" sz="2400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en-GB" sz="2400" dirty="0">
                <a:solidFill>
                  <a:srgbClr val="00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en-GB" sz="2400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44E441-9C74-4AEE-BC00-70A8F6628B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41" y="1747501"/>
            <a:ext cx="936000" cy="93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65EEF4-64C8-4768-86D7-FDEB35B305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13" y="1747501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6A911B-857B-43E1-8DEF-27B4BF230B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585" y="1747501"/>
            <a:ext cx="936000" cy="936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90513" y="3595227"/>
            <a:ext cx="4572000" cy="6632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2p coins.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The group size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5585" y="5188216"/>
            <a:ext cx="4572000" cy="6632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 group size is </a:t>
            </a:r>
            <a:r>
              <a:rPr lang="en-GB" b="1" dirty="0">
                <a:solidFill>
                  <a:srgbClr val="00B0F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two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A 2p coin, 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three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times.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B5424C-28F1-49F8-BD7C-8A3D9E512BF6}"/>
              </a:ext>
            </a:extLst>
          </p:cNvPr>
          <p:cNvSpPr/>
          <p:nvPr/>
        </p:nvSpPr>
        <p:spPr>
          <a:xfrm>
            <a:off x="2925585" y="6047802"/>
            <a:ext cx="4572000" cy="366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There is 6p</a:t>
            </a:r>
            <a:r>
              <a:rPr lang="en-GB" b="1" dirty="0">
                <a:solidFill>
                  <a:srgbClr val="FF0000"/>
                </a:solidFill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Myriad Pro Semibold"/>
                <a:ea typeface="Times New Roman" panose="02020603050405020304" pitchFamily="18" charset="0"/>
                <a:cs typeface="Calibri" panose="020F0502020204030204" pitchFamily="34" charset="0"/>
              </a:rPr>
              <a:t>altogether.</a:t>
            </a:r>
            <a:endParaRPr lang="en-GB" b="1" dirty="0">
              <a:latin typeface="Myriad Pro Semi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1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4.6|6.3|5.5|6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4|4.2|3.2|5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2.2|0.2|2.1|0.2|2|0.2|2.1|0.2|2|0.2|2.1|0.2|2.2|0.2|1.9|0.2|1.7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|2.5|0.6|2.1|0.3|0.9|1.5|0.2|0.8|1.8|0.2|0.8|1.7|2.5|0.2|2.8|0.6|0.8|1.4|0.2|0.9|1.3|0.2|0.6|1.9|2.8|0.2|2.1|0.1|0.6|2.6|0.2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6.8|24.2|29.6|48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9.1|2.5|1.9|1.9|2.2|6.1|1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7.9|1.3|98.9|76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7|0.5|1.5|1.8|10.4|1.8|6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4.4|6.1|3.5|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1|4|3.6|2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25C9B89-B5D4-46DC-B040-F1726C60C1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801B92-60D3-4AFE-B026-5F0DE4586ED8}"/>
</file>

<file path=customXml/itemProps3.xml><?xml version="1.0" encoding="utf-8"?>
<ds:datastoreItem xmlns:ds="http://schemas.openxmlformats.org/officeDocument/2006/customXml" ds:itemID="{19647059-3FED-435F-8D1B-A22AA019D06D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1028</Words>
  <Application>Microsoft Office PowerPoint</Application>
  <PresentationFormat>On-screen Show (4:3)</PresentationFormat>
  <Paragraphs>190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Myriad Pro</vt:lpstr>
      <vt:lpstr>Myriad Pro Semibold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1 Topic: Multiplication 3 Lesson Number : 11</dc:title>
  <dc:creator>K Dhannie</dc:creator>
  <cp:lastModifiedBy>Andrew Young</cp:lastModifiedBy>
  <cp:revision>9</cp:revision>
  <dcterms:created xsi:type="dcterms:W3CDTF">2020-06-07T00:57:24Z</dcterms:created>
  <dcterms:modified xsi:type="dcterms:W3CDTF">2020-08-26T08:14:01Z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