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74" r:id="rId4"/>
  </p:sldMasterIdLst>
  <p:notesMasterIdLst>
    <p:notesMasterId r:id="rId23"/>
  </p:notesMasterIdLst>
  <p:handoutMasterIdLst>
    <p:handoutMasterId r:id="rId24"/>
  </p:handoutMasterIdLst>
  <p:sldIdLst>
    <p:sldId id="324" r:id="rId5"/>
    <p:sldId id="335" r:id="rId6"/>
    <p:sldId id="282" r:id="rId7"/>
    <p:sldId id="285" r:id="rId8"/>
    <p:sldId id="326" r:id="rId9"/>
    <p:sldId id="327" r:id="rId10"/>
    <p:sldId id="329" r:id="rId11"/>
    <p:sldId id="328" r:id="rId12"/>
    <p:sldId id="287" r:id="rId13"/>
    <p:sldId id="336" r:id="rId14"/>
    <p:sldId id="337" r:id="rId15"/>
    <p:sldId id="286" r:id="rId16"/>
    <p:sldId id="288" r:id="rId17"/>
    <p:sldId id="289" r:id="rId18"/>
    <p:sldId id="332" r:id="rId19"/>
    <p:sldId id="290" r:id="rId20"/>
    <p:sldId id="333" r:id="rId21"/>
    <p:sldId id="339" r:id="rId2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2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hor" initials="A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B8CB"/>
    <a:srgbClr val="00628C"/>
    <a:srgbClr val="E9C773"/>
    <a:srgbClr val="7F6114"/>
    <a:srgbClr val="816214"/>
    <a:srgbClr val="51A14F"/>
    <a:srgbClr val="FFFFFF"/>
    <a:srgbClr val="FFF2CC"/>
    <a:srgbClr val="C8E2E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23C10E-20DB-4C98-AC8D-5B4D5C825FFA}" v="6" dt="2020-08-26T12:59:20.2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56121" autoAdjust="0"/>
  </p:normalViewPr>
  <p:slideViewPr>
    <p:cSldViewPr snapToGrid="0">
      <p:cViewPr varScale="1">
        <p:scale>
          <a:sx n="72" d="100"/>
          <a:sy n="72" d="100"/>
        </p:scale>
        <p:origin x="1350" y="66"/>
      </p:cViewPr>
      <p:guideLst>
        <p:guide pos="2880"/>
        <p:guide orient="horz" pos="2259"/>
      </p:guideLst>
    </p:cSldViewPr>
  </p:slideViewPr>
  <p:notesTextViewPr>
    <p:cViewPr>
      <p:scale>
        <a:sx n="200" d="100"/>
        <a:sy n="200" d="100"/>
      </p:scale>
      <p:origin x="0" y="0"/>
    </p:cViewPr>
  </p:notesTextViewPr>
  <p:notesViewPr>
    <p:cSldViewPr snapToGrid="0">
      <p:cViewPr>
        <p:scale>
          <a:sx n="125" d="100"/>
          <a:sy n="125" d="100"/>
        </p:scale>
        <p:origin x="2076" y="-12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2368A-073F-454C-AA2E-3C44DC4C47C1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5692D-1BD2-0646-89ED-8056ECA92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57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82ED8-BF9E-1842-9745-8BACABFF8F0C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2033A-FB0F-7949-A9F0-CBC790DC5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62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524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29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824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0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951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5519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67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171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46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976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402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928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06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088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41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5944635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342900" lvl="0" indent="-171450" algn="r">
              <a:spcBef>
                <a:spcPts val="315"/>
              </a:spcBef>
              <a:spcAft>
                <a:spcPts val="0"/>
              </a:spcAft>
              <a:buSzPts val="1400"/>
              <a:buNone/>
              <a:defRPr sz="1575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685800" lvl="1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2pPr>
            <a:lvl3pPr marL="1028700" lvl="2" indent="-257175" algn="l">
              <a:spcBef>
                <a:spcPts val="270"/>
              </a:spcBef>
              <a:spcAft>
                <a:spcPts val="0"/>
              </a:spcAft>
              <a:buSzPts val="1800"/>
              <a:buChar char="–"/>
              <a:defRPr/>
            </a:lvl3pPr>
            <a:lvl4pPr marL="1371600" lvl="3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4pPr>
            <a:lvl5pPr marL="1714500" lvl="4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5pPr>
            <a:lvl6pPr marL="2057400" lvl="5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6pPr>
            <a:lvl7pPr marL="2400300" lvl="6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7pPr>
            <a:lvl8pPr marL="2743200" lvl="7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8pPr>
            <a:lvl9pPr marL="3086100" lvl="8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342900" marR="0" lvl="0" indent="-171450" algn="r" defTabSz="685800" rtl="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8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18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87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237969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charset="0"/>
              <a:buNone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charset="0"/>
                <a:buNone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charset="0"/>
              <a:buNone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charset="0"/>
              <a:buNone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charset="0"/>
                <a:buNone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4962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25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5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35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/>
              <a:t>LKS2 Fractions 1</a:t>
            </a:r>
          </a:p>
          <a:p>
            <a:pPr eaLnBrk="1" hangingPunct="1"/>
            <a:r>
              <a:rPr lang="en-US" altLang="en-US" sz="4000" dirty="0"/>
              <a:t>Lesson 4</a:t>
            </a:r>
          </a:p>
          <a:p>
            <a:pPr eaLnBrk="1" hangingPunct="1"/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1712708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EA3F7AC-5C38-43EF-AB07-91A1FF867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picture containing sky, building, indoor  Description automatically generated">
            <a:extLst>
              <a:ext uri="{FF2B5EF4-FFF2-40B4-BE49-F238E27FC236}">
                <a16:creationId xmlns:a16="http://schemas.microsoft.com/office/drawing/2014/main" id="{6DCA2159-7B22-466E-BA7F-4826DBB1C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55" y="2277977"/>
            <a:ext cx="5981711" cy="1568375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 bwMode="auto">
          <a:xfrm>
            <a:off x="2103117" y="3950246"/>
            <a:ext cx="3611885" cy="1186221"/>
          </a:xfrm>
          <a:prstGeom prst="wedgeRoundRectCallout">
            <a:avLst>
              <a:gd name="adj1" fmla="val -45352"/>
              <a:gd name="adj2" fmla="val 69758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342900" algn="ctr">
              <a:buNone/>
            </a:pPr>
            <a:r>
              <a:rPr lang="en-GB" sz="1800" dirty="0"/>
              <a:t>I think my strip is the odd one out because it has 5 parts and both Ravi’s and Jimmy’s have only 3 parts.</a:t>
            </a:r>
            <a:endParaRPr lang="en-US" sz="1800" dirty="0"/>
          </a:p>
        </p:txBody>
      </p:sp>
      <p:sp>
        <p:nvSpPr>
          <p:cNvPr id="6" name="Rounded Rectangular Callout 5"/>
          <p:cNvSpPr/>
          <p:nvPr/>
        </p:nvSpPr>
        <p:spPr bwMode="auto">
          <a:xfrm>
            <a:off x="-2720340" y="2251710"/>
            <a:ext cx="1897380" cy="1840230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/>
            <a:endParaRPr lang="en-US" sz="2100"/>
          </a:p>
        </p:txBody>
      </p:sp>
      <p:sp>
        <p:nvSpPr>
          <p:cNvPr id="7" name="TextBox 6"/>
          <p:cNvSpPr txBox="1"/>
          <p:nvPr/>
        </p:nvSpPr>
        <p:spPr bwMode="auto">
          <a:xfrm>
            <a:off x="1432555" y="5240361"/>
            <a:ext cx="10058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b="1" dirty="0">
                <a:latin typeface="Myriad Pro Semibold" charset="0"/>
                <a:ea typeface="Myriad Pro Semibold" charset="0"/>
                <a:cs typeface="Myriad Pro Semibold" charset="0"/>
              </a:rPr>
              <a:t>Holly</a:t>
            </a:r>
            <a:endParaRPr lang="en-US" sz="2100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5397" y="1409439"/>
            <a:ext cx="66751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82CBDD"/>
              </a:buClr>
              <a:buNone/>
            </a:pPr>
            <a:r>
              <a:rPr lang="en-GB" sz="2400" b="1" i="1" dirty="0">
                <a:solidFill>
                  <a:srgbClr val="0000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‘She has folded the whole length of paper into ____ equal/unequal parts.</a:t>
            </a:r>
            <a:endParaRPr lang="en-US" sz="2400" b="1" i="1" dirty="0">
              <a:solidFill>
                <a:srgbClr val="0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D361861-AD37-401F-B891-0C4ADA99C0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725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643156D-42C5-48F9-A42D-2A3A5EF0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picture containing sky, building, indoor  Description automatically generated">
            <a:extLst>
              <a:ext uri="{FF2B5EF4-FFF2-40B4-BE49-F238E27FC236}">
                <a16:creationId xmlns:a16="http://schemas.microsoft.com/office/drawing/2014/main" id="{6DCA2159-7B22-466E-BA7F-4826DBB1C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55" y="2277977"/>
            <a:ext cx="5981711" cy="1568375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 bwMode="auto">
          <a:xfrm>
            <a:off x="2118357" y="3950246"/>
            <a:ext cx="3611885" cy="1186221"/>
          </a:xfrm>
          <a:prstGeom prst="wedgeRoundRectCallout">
            <a:avLst>
              <a:gd name="adj1" fmla="val -45352"/>
              <a:gd name="adj2" fmla="val 69758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342900" algn="ctr">
              <a:buNone/>
            </a:pPr>
            <a:r>
              <a:rPr lang="en-GB" sz="1800" dirty="0"/>
              <a:t>I think my strip is the odd one out because it is shorter than both Holly’s and Jimmy’s strips.</a:t>
            </a:r>
            <a:endParaRPr lang="en-US" sz="1800" dirty="0"/>
          </a:p>
        </p:txBody>
      </p:sp>
      <p:sp>
        <p:nvSpPr>
          <p:cNvPr id="6" name="Rounded Rectangular Callout 5"/>
          <p:cNvSpPr/>
          <p:nvPr/>
        </p:nvSpPr>
        <p:spPr bwMode="auto">
          <a:xfrm>
            <a:off x="-2720340" y="2251710"/>
            <a:ext cx="1897380" cy="1840230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/>
            <a:endParaRPr lang="en-US" sz="2100"/>
          </a:p>
        </p:txBody>
      </p:sp>
      <p:sp>
        <p:nvSpPr>
          <p:cNvPr id="7" name="TextBox 6"/>
          <p:cNvSpPr txBox="1"/>
          <p:nvPr/>
        </p:nvSpPr>
        <p:spPr bwMode="auto">
          <a:xfrm>
            <a:off x="1295396" y="5232742"/>
            <a:ext cx="10058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b="1" dirty="0">
                <a:latin typeface="Myriad Pro Semibold" charset="0"/>
                <a:ea typeface="Myriad Pro Semibold" charset="0"/>
                <a:cs typeface="Myriad Pro Semibold" charset="0"/>
              </a:rPr>
              <a:t>Ravi</a:t>
            </a:r>
            <a:endParaRPr lang="en-US" sz="2100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5397" y="1409439"/>
            <a:ext cx="66751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82CBDD"/>
              </a:buClr>
              <a:buNone/>
            </a:pPr>
            <a:r>
              <a:rPr lang="en-GB" sz="2400" b="1" i="1" dirty="0">
                <a:solidFill>
                  <a:srgbClr val="0000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‘He has folded the whole length of paper into ____ equal/ unequal parts.</a:t>
            </a:r>
            <a:endParaRPr lang="en-US" sz="2400" b="1" i="1" dirty="0">
              <a:solidFill>
                <a:srgbClr val="0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C31C09F-17E5-49A4-9ECB-62765DB4F0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233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02EDA6-915C-4897-9763-F59D05FC4974}"/>
              </a:ext>
            </a:extLst>
          </p:cNvPr>
          <p:cNvSpPr txBox="1"/>
          <p:nvPr/>
        </p:nvSpPr>
        <p:spPr bwMode="auto">
          <a:xfrm>
            <a:off x="2280988" y="1268746"/>
            <a:ext cx="45820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Are all the parts of equal size?</a:t>
            </a:r>
            <a:endParaRPr lang="en-GB" sz="2400" b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FE63E4-3BC3-49A9-B1F7-730145792E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45" y="2210974"/>
            <a:ext cx="5981711" cy="3209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9843C0-3D5D-4E08-9CAC-EB5FD8B059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275" y="3100655"/>
            <a:ext cx="5897451" cy="5106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809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EA66E83-13EA-42E8-BA8B-C0B3FCA94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C2037054-23F7-41DC-9AAF-2D246561E1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382" y="1424408"/>
            <a:ext cx="5945238" cy="29908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5A08608-6D4F-4525-9274-907308021187}"/>
              </a:ext>
            </a:extLst>
          </p:cNvPr>
          <p:cNvGrpSpPr/>
          <p:nvPr/>
        </p:nvGrpSpPr>
        <p:grpSpPr>
          <a:xfrm>
            <a:off x="3564086" y="1451924"/>
            <a:ext cx="2015829" cy="299085"/>
            <a:chOff x="3228115" y="3386773"/>
            <a:chExt cx="2687772" cy="398780"/>
          </a:xfrm>
        </p:grpSpPr>
        <p:pic>
          <p:nvPicPr>
            <p:cNvPr id="8" name="Picture 7" descr="A close up of a logo  Description automatically generated">
              <a:extLst>
                <a:ext uri="{FF2B5EF4-FFF2-40B4-BE49-F238E27FC236}">
                  <a16:creationId xmlns:a16="http://schemas.microsoft.com/office/drawing/2014/main" id="{98B549A5-8E83-485F-B01A-1C1B27489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8115" y="3386773"/>
              <a:ext cx="48632" cy="398780"/>
            </a:xfrm>
            <a:prstGeom prst="rect">
              <a:avLst/>
            </a:prstGeom>
          </p:spPr>
        </p:pic>
        <p:pic>
          <p:nvPicPr>
            <p:cNvPr id="9" name="Picture 8" descr="A close up of a logo  Description automatically generated">
              <a:extLst>
                <a:ext uri="{FF2B5EF4-FFF2-40B4-BE49-F238E27FC236}">
                  <a16:creationId xmlns:a16="http://schemas.microsoft.com/office/drawing/2014/main" id="{381073FE-05D9-4C18-BBC0-7D4A4C403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7255" y="3386773"/>
              <a:ext cx="48632" cy="39878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1599382" y="1912271"/>
            <a:ext cx="5945239" cy="392415"/>
            <a:chOff x="608508" y="3065848"/>
            <a:chExt cx="7926985" cy="523219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4242487" y="3065848"/>
              <a:ext cx="894261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68580" tIns="34290" rIns="68580" bIns="3429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100" b="1" dirty="0">
                  <a:latin typeface="Myriad Pro Semibold" charset="0"/>
                  <a:ea typeface="Myriad Pro Semibold" charset="0"/>
                  <a:cs typeface="Myriad Pro Semibold" charset="0"/>
                </a:rPr>
                <a:t>9cm</a:t>
              </a:r>
            </a:p>
          </p:txBody>
        </p:sp>
        <p:sp>
          <p:nvSpPr>
            <p:cNvPr id="12" name="Right Arrow 11"/>
            <p:cNvSpPr/>
            <p:nvPr/>
          </p:nvSpPr>
          <p:spPr bwMode="auto">
            <a:xfrm>
              <a:off x="5350476" y="3311611"/>
              <a:ext cx="3185017" cy="74140"/>
            </a:xfrm>
            <a:prstGeom prst="rightArrow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/>
              <a:endParaRPr lang="en-GB" sz="2100"/>
            </a:p>
          </p:txBody>
        </p:sp>
        <p:sp>
          <p:nvSpPr>
            <p:cNvPr id="13" name="Right Arrow 12"/>
            <p:cNvSpPr/>
            <p:nvPr/>
          </p:nvSpPr>
          <p:spPr bwMode="auto">
            <a:xfrm rot="10800000">
              <a:off x="608508" y="3311611"/>
              <a:ext cx="3430402" cy="74140"/>
            </a:xfrm>
            <a:prstGeom prst="rightArrow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557213" indent="-214313"/>
              <a:endParaRPr lang="en-GB" sz="2100"/>
            </a:p>
          </p:txBody>
        </p:sp>
      </p:grp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4B8FC67-AE53-49C7-8E24-CDD79E2749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875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BA1BBF-133D-484A-8C84-4484C4FD1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2C08877A-FEFA-4FDB-8247-3CD871C843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1145" y="2213473"/>
            <a:ext cx="5981711" cy="3679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545EDB8-4EA3-4E44-91A9-7F5C25312978}"/>
              </a:ext>
            </a:extLst>
          </p:cNvPr>
          <p:cNvSpPr/>
          <p:nvPr/>
        </p:nvSpPr>
        <p:spPr bwMode="auto">
          <a:xfrm>
            <a:off x="5564983" y="2246215"/>
            <a:ext cx="1997873" cy="314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/>
            <a:endParaRPr lang="en-GB" sz="21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4B0CDE-C0A5-4BE1-89F3-05B9E2677542}"/>
              </a:ext>
            </a:extLst>
          </p:cNvPr>
          <p:cNvSpPr/>
          <p:nvPr/>
        </p:nvSpPr>
        <p:spPr bwMode="auto">
          <a:xfrm>
            <a:off x="3587947" y="2246215"/>
            <a:ext cx="1977036" cy="314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/>
            <a:endParaRPr lang="en-GB" sz="21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E58E641-745B-487D-9607-2B71D11207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00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34C95F3-6BA1-4E47-91C9-A82EED508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451786" y="2491740"/>
            <a:ext cx="306324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V="1">
            <a:off x="451786" y="3486150"/>
            <a:ext cx="4126230" cy="2286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451786" y="4503420"/>
            <a:ext cx="5212080" cy="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 bwMode="auto">
          <a:xfrm>
            <a:off x="1720516" y="1988820"/>
            <a:ext cx="11772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12cm</a:t>
            </a:r>
            <a:endParaRPr lang="en-US" sz="21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2200576" y="3051735"/>
            <a:ext cx="11772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15cm</a:t>
            </a:r>
            <a:endParaRPr lang="en-US" sz="21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2680636" y="4114650"/>
            <a:ext cx="11772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18cm</a:t>
            </a:r>
            <a:endParaRPr lang="en-US" sz="21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11510" y="1402021"/>
            <a:ext cx="29209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Have a go yourself</a:t>
            </a:r>
            <a:endParaRPr lang="en-GB" sz="2400" b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F35297D-43F4-4CD3-B8F2-F6DC81A715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0174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2AD66A9-02D6-4EBF-8848-5E5BBDE63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34A99C-D583-4684-978D-A35E2BE599F3}"/>
              </a:ext>
            </a:extLst>
          </p:cNvPr>
          <p:cNvSpPr txBox="1"/>
          <p:nvPr/>
        </p:nvSpPr>
        <p:spPr bwMode="auto">
          <a:xfrm>
            <a:off x="2342703" y="1397902"/>
            <a:ext cx="445859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Equal parts. Which is longer?</a:t>
            </a:r>
            <a:endParaRPr lang="en-GB" sz="2400" b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pic>
        <p:nvPicPr>
          <p:cNvPr id="7" name="Picture 6" descr="A close up of a screen  Description automatically generated">
            <a:extLst>
              <a:ext uri="{FF2B5EF4-FFF2-40B4-BE49-F238E27FC236}">
                <a16:creationId xmlns:a16="http://schemas.microsoft.com/office/drawing/2014/main" id="{56AC1491-CC4F-4107-B7C1-7C12019CA0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45" y="2462088"/>
            <a:ext cx="5981711" cy="992090"/>
          </a:xfrm>
          <a:prstGeom prst="rect">
            <a:avLst/>
          </a:prstGeom>
        </p:spPr>
      </p:pic>
      <p:pic>
        <p:nvPicPr>
          <p:cNvPr id="9" name="Picture 8" descr="A close up of a logo  Description automatically generated">
            <a:extLst>
              <a:ext uri="{FF2B5EF4-FFF2-40B4-BE49-F238E27FC236}">
                <a16:creationId xmlns:a16="http://schemas.microsoft.com/office/drawing/2014/main" id="{BC329E26-750C-411A-AE07-EFBC173A2A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269" y="2302207"/>
            <a:ext cx="3807869" cy="1254701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4953941-90CA-4AA6-8998-5C515B89B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97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083F8F-945E-4EDF-921F-83AF27896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34A99C-D583-4684-978D-A35E2BE599F3}"/>
              </a:ext>
            </a:extLst>
          </p:cNvPr>
          <p:cNvSpPr txBox="1"/>
          <p:nvPr/>
        </p:nvSpPr>
        <p:spPr bwMode="auto">
          <a:xfrm>
            <a:off x="3194191" y="1091805"/>
            <a:ext cx="248369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5" name="AutoShape 2" descr="Silver Vine (Matatabi) Sticks (Set of 5) | Space Kitty Express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2100"/>
          </a:p>
        </p:txBody>
      </p:sp>
      <p:sp>
        <p:nvSpPr>
          <p:cNvPr id="7" name="AutoShape 2" descr="Image result for lolly sticks image non-copyright"/>
          <p:cNvSpPr>
            <a:spLocks noChangeAspect="1" noChangeArrowheads="1"/>
          </p:cNvSpPr>
          <p:nvPr/>
        </p:nvSpPr>
        <p:spPr bwMode="auto">
          <a:xfrm>
            <a:off x="1373981" y="8632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21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642" y="1857074"/>
            <a:ext cx="3814763" cy="9215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 bwMode="auto">
          <a:xfrm>
            <a:off x="986590" y="2917737"/>
            <a:ext cx="7507705" cy="78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Try tricking whoever is at home with Liz and Lara’s problem.</a:t>
            </a:r>
          </a:p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You could use: cutlery, toy cars, lolly sticks, sticks.</a:t>
            </a:r>
            <a:endParaRPr lang="en-US" sz="21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409875-2C85-4910-84C4-EDD3FF1D2B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3725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C9A3EF-3190-4493-B093-61DB2AF2D7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4627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02D60-F992-4A00-A1FF-1574FF064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1152433" y="2840039"/>
            <a:ext cx="3133817" cy="3027362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part</a:t>
            </a: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whole</a:t>
            </a: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equal</a:t>
            </a: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unequal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5360988" y="2070100"/>
            <a:ext cx="3030537" cy="533400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>
                <a:solidFill>
                  <a:schemeClr val="tx1"/>
                </a:solidFill>
              </a:rPr>
              <a:t>You will need: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5360988" y="2840039"/>
            <a:ext cx="3030537" cy="277971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paper strips</a:t>
            </a: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pen/pencil</a:t>
            </a: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ruler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5A524BA-3C8D-4F77-BBDB-DCB2C5A21D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876304E-BCC5-4A49-A573-7D6589858AD6}"/>
              </a:ext>
            </a:extLst>
          </p:cNvPr>
          <p:cNvSpPr txBox="1">
            <a:spLocks/>
          </p:cNvSpPr>
          <p:nvPr/>
        </p:nvSpPr>
        <p:spPr>
          <a:xfrm>
            <a:off x="1152433" y="2070100"/>
            <a:ext cx="3030537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5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35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2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2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2400" b="1" dirty="0">
                <a:solidFill>
                  <a:schemeClr val="tx1"/>
                </a:solidFill>
              </a:rPr>
              <a:t>Key Language: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698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-11659"/>
            <a:ext cx="9144000" cy="630000"/>
          </a:xfrm>
        </p:spPr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B47E48-300C-46D0-99DB-3EC886186119}"/>
              </a:ext>
            </a:extLst>
          </p:cNvPr>
          <p:cNvSpPr txBox="1"/>
          <p:nvPr/>
        </p:nvSpPr>
        <p:spPr bwMode="auto">
          <a:xfrm>
            <a:off x="2743454" y="1061095"/>
            <a:ext cx="36570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Equal or unequal parts?</a:t>
            </a:r>
            <a:endParaRPr lang="en-GB" sz="2400" b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59530">
            <a:off x="2895258" y="2401280"/>
            <a:ext cx="1771864" cy="177816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186" y="2583930"/>
            <a:ext cx="1378011" cy="1472904"/>
          </a:xfrm>
          <a:prstGeom prst="rect">
            <a:avLst/>
          </a:prstGeom>
        </p:spPr>
      </p:pic>
      <p:pic>
        <p:nvPicPr>
          <p:cNvPr id="1026" name="Picture 2" descr="300+ Free Tick &amp; Checklist Images - Pixaba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303" y="4106714"/>
            <a:ext cx="485771" cy="45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0206" y="3933479"/>
            <a:ext cx="655870" cy="5902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29944" y="2640393"/>
            <a:ext cx="1351391" cy="1357677"/>
          </a:xfrm>
          <a:prstGeom prst="rect">
            <a:avLst/>
          </a:prstGeom>
        </p:spPr>
      </p:pic>
      <p:pic>
        <p:nvPicPr>
          <p:cNvPr id="18" name="Picture 2" descr="300+ Free Tick &amp; Checklist Images - Pixabay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604" y="4091886"/>
            <a:ext cx="466067" cy="43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 bwMode="auto">
          <a:xfrm>
            <a:off x="1824015" y="1713350"/>
            <a:ext cx="539974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100" b="1" i="1" dirty="0">
                <a:latin typeface="Myriad Pro Semibold" charset="0"/>
                <a:ea typeface="Myriad Pro Semibold" charset="0"/>
                <a:cs typeface="Myriad Pro Semibold" charset="0"/>
              </a:rPr>
              <a:t>The whole has been divided into ____ equal/unequal parts.</a:t>
            </a:r>
            <a:endParaRPr lang="en-US" sz="2100" b="1" i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67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390C30-ECD2-41F3-8952-879E08A10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39362DA-89CD-4976-9A3B-152CAFB5EA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C4639D-1A04-4904-B4C7-1984E8D04AA9}"/>
              </a:ext>
            </a:extLst>
          </p:cNvPr>
          <p:cNvSpPr txBox="1"/>
          <p:nvPr/>
        </p:nvSpPr>
        <p:spPr>
          <a:xfrm>
            <a:off x="1272209" y="2658629"/>
            <a:ext cx="6734754" cy="970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</a:t>
            </a:r>
            <a:r>
              <a:rPr kumimoji="0" lang="en-GB" sz="28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  <a:endParaRPr kumimoji="0" lang="en-GB" sz="28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2585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close up of a logo  Description automatically generated">
            <a:extLst>
              <a:ext uri="{FF2B5EF4-FFF2-40B4-BE49-F238E27FC236}">
                <a16:creationId xmlns:a16="http://schemas.microsoft.com/office/drawing/2014/main" id="{C02F8E79-5E45-45CE-9373-CB891BF5F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381" y="3317929"/>
            <a:ext cx="5945238" cy="43039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C98BEF-3757-439A-BA07-F3495C8830F1}"/>
              </a:ext>
            </a:extLst>
          </p:cNvPr>
          <p:cNvSpPr txBox="1"/>
          <p:nvPr/>
        </p:nvSpPr>
        <p:spPr bwMode="auto">
          <a:xfrm>
            <a:off x="3841287" y="2812364"/>
            <a:ext cx="146142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latin typeface="Myriad Pro Semibold" charset="0"/>
                <a:ea typeface="Myriad Pro Semibold" charset="0"/>
                <a:cs typeface="Myriad Pro Semibold" charset="0"/>
              </a:rPr>
              <a:t>4 equal parts</a:t>
            </a:r>
            <a:endParaRPr lang="en-GB" sz="18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ECE3D-625F-4C07-9D51-F04FA8931DC6}"/>
              </a:ext>
            </a:extLst>
          </p:cNvPr>
          <p:cNvSpPr txBox="1"/>
          <p:nvPr/>
        </p:nvSpPr>
        <p:spPr bwMode="auto">
          <a:xfrm>
            <a:off x="3711444" y="3880055"/>
            <a:ext cx="172111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latin typeface="Myriad Pro Semibold" charset="0"/>
                <a:ea typeface="Myriad Pro Semibold" charset="0"/>
                <a:cs typeface="Myriad Pro Semibold" charset="0"/>
              </a:rPr>
              <a:t>4 unequal parts</a:t>
            </a:r>
            <a:endParaRPr lang="en-GB" sz="18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2" name="Picture 11" descr="A close up of a logo  Description automatically generated">
            <a:extLst>
              <a:ext uri="{FF2B5EF4-FFF2-40B4-BE49-F238E27FC236}">
                <a16:creationId xmlns:a16="http://schemas.microsoft.com/office/drawing/2014/main" id="{19CFB802-A026-4B99-8B15-C68A3A1E8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381" y="2271236"/>
            <a:ext cx="5945238" cy="430391"/>
          </a:xfrm>
          <a:prstGeom prst="rect">
            <a:avLst/>
          </a:prstGeom>
        </p:spPr>
      </p:pic>
      <p:pic>
        <p:nvPicPr>
          <p:cNvPr id="14" name="Picture 13" descr="A close up of a logo  Description automatically generated">
            <a:extLst>
              <a:ext uri="{FF2B5EF4-FFF2-40B4-BE49-F238E27FC236}">
                <a16:creationId xmlns:a16="http://schemas.microsoft.com/office/drawing/2014/main" id="{096B366D-9967-4F83-9B64-DAA46018CE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395" y="2282177"/>
            <a:ext cx="2983562" cy="408508"/>
          </a:xfrm>
          <a:prstGeom prst="rect">
            <a:avLst/>
          </a:prstGeom>
        </p:spPr>
      </p:pic>
      <p:pic>
        <p:nvPicPr>
          <p:cNvPr id="16" name="Picture 15" descr="A close up of a logo  Description automatically generated">
            <a:extLst>
              <a:ext uri="{FF2B5EF4-FFF2-40B4-BE49-F238E27FC236}">
                <a16:creationId xmlns:a16="http://schemas.microsoft.com/office/drawing/2014/main" id="{E1A006E9-49B8-42D1-B5E4-C8FA8DFA30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83" y="3322970"/>
            <a:ext cx="2006062" cy="4085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1599381" y="1415253"/>
            <a:ext cx="6195879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100" b="1" i="1" dirty="0">
                <a:latin typeface="Myriad Pro Semibold" charset="0"/>
                <a:ea typeface="Myriad Pro Semibold" charset="0"/>
                <a:cs typeface="Myriad Pro Semibold" charset="0"/>
              </a:rPr>
              <a:t>I have folded my whole length of paper into ___ equal/unequal parts.</a:t>
            </a:r>
            <a:endParaRPr lang="en-US" sz="2100" b="1" i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556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33EC794-76CD-40C7-8D7E-C12BF4C56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 bwMode="auto">
          <a:xfrm>
            <a:off x="1865948" y="1471613"/>
            <a:ext cx="563499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i="1" dirty="0">
                <a:latin typeface="Myriad Pro Semibold" charset="0"/>
                <a:ea typeface="Myriad Pro Semibold" charset="0"/>
                <a:cs typeface="Myriad Pro Semibold" charset="0"/>
              </a:rPr>
              <a:t>‘I have folded my whole length of paper into ____ equal/unequal parts.</a:t>
            </a:r>
            <a:endParaRPr lang="en-US" sz="2400" b="1" i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EC4552-DC20-48E4-A9A0-9293D07AE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107A9B-B0FA-4EE6-9E42-D3DD9FAAAF89}"/>
              </a:ext>
            </a:extLst>
          </p:cNvPr>
          <p:cNvSpPr txBox="1"/>
          <p:nvPr/>
        </p:nvSpPr>
        <p:spPr>
          <a:xfrm>
            <a:off x="1614322" y="2943771"/>
            <a:ext cx="6138241" cy="970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</a:t>
            </a:r>
            <a:r>
              <a:rPr kumimoji="0" lang="en-GB" sz="2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8644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826F5C-A23F-492A-A391-837D90A67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0422" y="1481331"/>
            <a:ext cx="5683159" cy="3169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0170" y="2109560"/>
            <a:ext cx="5852160" cy="4896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6434" y="2898620"/>
            <a:ext cx="3486865" cy="3164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4725" y="3449854"/>
            <a:ext cx="2486025" cy="2428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3766" y="3949315"/>
            <a:ext cx="6172201" cy="484594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3AD618-4509-468C-95AE-7CC8612807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895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8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8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8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4" name="Picture 3" descr="A picture containing sky, building, indoor  Description automatically generated">
            <a:extLst>
              <a:ext uri="{FF2B5EF4-FFF2-40B4-BE49-F238E27FC236}">
                <a16:creationId xmlns:a16="http://schemas.microsoft.com/office/drawing/2014/main" id="{6DCA2159-7B22-466E-BA7F-4826DBB1C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45" y="2396288"/>
            <a:ext cx="5981711" cy="15683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A1FE04-00CE-4C0A-AA16-A0CA7F1CDA83}"/>
              </a:ext>
            </a:extLst>
          </p:cNvPr>
          <p:cNvSpPr txBox="1"/>
          <p:nvPr/>
        </p:nvSpPr>
        <p:spPr bwMode="auto">
          <a:xfrm>
            <a:off x="3504880" y="1151968"/>
            <a:ext cx="213423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Odd one out?</a:t>
            </a:r>
            <a:endParaRPr lang="en-GB" sz="2400" b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1718305" y="1874518"/>
            <a:ext cx="598171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100" b="1" i="1" dirty="0">
                <a:latin typeface="Myriad Pro Semibold" charset="0"/>
                <a:ea typeface="Myriad Pro Semibold" charset="0"/>
                <a:cs typeface="Myriad Pro Semibold" charset="0"/>
              </a:rPr>
              <a:t>I think ___ is the odd one out because…</a:t>
            </a:r>
            <a:endParaRPr lang="en-US" sz="2100" b="1" i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807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CA0A72-403A-424E-BEA5-545B2C5EF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picture containing sky, building, indoor  Description automatically generated">
            <a:extLst>
              <a:ext uri="{FF2B5EF4-FFF2-40B4-BE49-F238E27FC236}">
                <a16:creationId xmlns:a16="http://schemas.microsoft.com/office/drawing/2014/main" id="{6DCA2159-7B22-466E-BA7F-4826DBB1C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55" y="2277977"/>
            <a:ext cx="5981711" cy="1568375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 bwMode="auto">
          <a:xfrm>
            <a:off x="2118357" y="3950246"/>
            <a:ext cx="3611885" cy="1186221"/>
          </a:xfrm>
          <a:prstGeom prst="wedgeRoundRectCallout">
            <a:avLst>
              <a:gd name="adj1" fmla="val -45352"/>
              <a:gd name="adj2" fmla="val 69758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342900" algn="ctr">
              <a:buNone/>
            </a:pPr>
            <a:r>
              <a:rPr lang="en-GB" sz="1800" dirty="0"/>
              <a:t>I think my strip is the odd one out because it is has unequal parts and both Holly’s and Ravi’s have equal parts.</a:t>
            </a:r>
            <a:endParaRPr lang="en-US" sz="1800" dirty="0"/>
          </a:p>
        </p:txBody>
      </p:sp>
      <p:sp>
        <p:nvSpPr>
          <p:cNvPr id="6" name="Rounded Rectangular Callout 5"/>
          <p:cNvSpPr/>
          <p:nvPr/>
        </p:nvSpPr>
        <p:spPr bwMode="auto">
          <a:xfrm>
            <a:off x="-2720340" y="2251710"/>
            <a:ext cx="1897380" cy="1840230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/>
            <a:endParaRPr lang="en-US" sz="2100"/>
          </a:p>
        </p:txBody>
      </p:sp>
      <p:sp>
        <p:nvSpPr>
          <p:cNvPr id="7" name="TextBox 6"/>
          <p:cNvSpPr txBox="1"/>
          <p:nvPr/>
        </p:nvSpPr>
        <p:spPr bwMode="auto">
          <a:xfrm>
            <a:off x="1295396" y="5232742"/>
            <a:ext cx="10058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b="1" dirty="0">
                <a:latin typeface="Myriad Pro Semibold" charset="0"/>
                <a:ea typeface="Myriad Pro Semibold" charset="0"/>
                <a:cs typeface="Myriad Pro Semibold" charset="0"/>
              </a:rPr>
              <a:t>Jimmy</a:t>
            </a:r>
            <a:endParaRPr lang="en-US" sz="2100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5397" y="1409439"/>
            <a:ext cx="66751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82CBDD"/>
              </a:buClr>
              <a:buNone/>
            </a:pPr>
            <a:r>
              <a:rPr lang="en-GB" sz="2400" b="1" i="1" dirty="0">
                <a:solidFill>
                  <a:srgbClr val="0000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‘He has folded the whole length of paper into ____ equal/ unequal parts.</a:t>
            </a:r>
            <a:endParaRPr lang="en-US" sz="2400" b="1" i="1" dirty="0">
              <a:solidFill>
                <a:srgbClr val="0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831235F-4433-4300-AB4B-912B63839F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138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9.4|8.6|10.2|8.3|1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7|14.4|1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5|17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13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3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7.6|17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9C25AC-F9D4-471E-9A7D-5C91E5045C69}"/>
</file>

<file path=customXml/itemProps2.xml><?xml version="1.0" encoding="utf-8"?>
<ds:datastoreItem xmlns:ds="http://schemas.openxmlformats.org/officeDocument/2006/customXml" ds:itemID="{85B45967-98AA-48FF-B5FF-DD8BD09D5F6F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2271028d-ccd4-470e-b3a6-2ee8809238b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C067B1A-E7C6-4A9F-A1BD-3F7BC8F5E6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323</Words>
  <Application>Microsoft Office PowerPoint</Application>
  <PresentationFormat>On-screen Show (4:3)</PresentationFormat>
  <Paragraphs>56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Myriad Pro</vt:lpstr>
      <vt:lpstr>Myriad Pro Semibold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2020-04-16T10:58:57Z</dcterms:created>
  <dcterms:modified xsi:type="dcterms:W3CDTF">2020-08-26T12:59:20Z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