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2.xml" ContentType="application/vnd.openxmlformats-officedocument.presentationml.tags+xml"/>
  <Override PartName="/ppt/notesSlides/notesSlide7.xml" ContentType="application/vnd.openxmlformats-officedocument.presentationml.notesSlide+xml"/>
  <Override PartName="/ppt/tags/tag3.xml" ContentType="application/vnd.openxmlformats-officedocument.presentationml.tags+xml"/>
  <Override PartName="/ppt/notesSlides/notesSlide8.xml" ContentType="application/vnd.openxmlformats-officedocument.presentationml.notesSlide+xml"/>
  <Override PartName="/ppt/tags/tag4.xml" ContentType="application/vnd.openxmlformats-officedocument.presentationml.tags+xml"/>
  <Override PartName="/ppt/notesSlides/notesSlide9.xml" ContentType="application/vnd.openxmlformats-officedocument.presentationml.notesSlide+xml"/>
  <Override PartName="/ppt/tags/tag5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6.xml" ContentType="application/vnd.openxmlformats-officedocument.presentationml.tags+xml"/>
  <Override PartName="/ppt/notesSlides/notesSlide14.xml" ContentType="application/vnd.openxmlformats-officedocument.presentationml.notesSlide+xml"/>
  <Override PartName="/ppt/tags/tag7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2" r:id="rId5"/>
    <p:sldMasterId id="2147483962" r:id="rId6"/>
  </p:sldMasterIdLst>
  <p:notesMasterIdLst>
    <p:notesMasterId r:id="rId28"/>
  </p:notesMasterIdLst>
  <p:handoutMasterIdLst>
    <p:handoutMasterId r:id="rId29"/>
  </p:handoutMasterIdLst>
  <p:sldIdLst>
    <p:sldId id="364" r:id="rId7"/>
    <p:sldId id="257" r:id="rId8"/>
    <p:sldId id="262" r:id="rId9"/>
    <p:sldId id="263" r:id="rId10"/>
    <p:sldId id="261" r:id="rId11"/>
    <p:sldId id="265" r:id="rId12"/>
    <p:sldId id="264" r:id="rId13"/>
    <p:sldId id="267" r:id="rId14"/>
    <p:sldId id="266" r:id="rId15"/>
    <p:sldId id="279" r:id="rId16"/>
    <p:sldId id="273" r:id="rId17"/>
    <p:sldId id="268" r:id="rId18"/>
    <p:sldId id="278" r:id="rId19"/>
    <p:sldId id="272" r:id="rId20"/>
    <p:sldId id="271" r:id="rId21"/>
    <p:sldId id="274" r:id="rId22"/>
    <p:sldId id="275" r:id="rId23"/>
    <p:sldId id="269" r:id="rId24"/>
    <p:sldId id="270" r:id="rId25"/>
    <p:sldId id="276" r:id="rId26"/>
    <p:sldId id="260" r:id="rId27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28C"/>
    <a:srgbClr val="C8E2E8"/>
    <a:srgbClr val="82CB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CB3EBB5-443A-44B6-8A94-7313749DC353}" v="1" dt="2020-08-26T12:55:05.49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69896" autoAdjust="0"/>
  </p:normalViewPr>
  <p:slideViewPr>
    <p:cSldViewPr snapToGrid="0">
      <p:cViewPr varScale="1">
        <p:scale>
          <a:sx n="50" d="100"/>
          <a:sy n="50" d="100"/>
        </p:scale>
        <p:origin x="1956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48" d="100"/>
          <a:sy n="48" d="100"/>
        </p:scale>
        <p:origin x="1828" y="4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34" Type="http://schemas.microsoft.com/office/2016/11/relationships/changesInfo" Target="changesInfos/changesInfo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presProps" Target="presProps.xml"/><Relationship Id="rId35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Young" userId="3d7dab09-352b-4858-b937-4a4f8b94e613" providerId="ADAL" clId="{3CB3EBB5-443A-44B6-8A94-7313749DC353}"/>
    <pc:docChg chg="custSel modSld">
      <pc:chgData name="Andrew Young" userId="3d7dab09-352b-4858-b937-4a4f8b94e613" providerId="ADAL" clId="{3CB3EBB5-443A-44B6-8A94-7313749DC353}" dt="2020-08-26T12:55:05.490" v="22" actId="207"/>
      <pc:docMkLst>
        <pc:docMk/>
      </pc:docMkLst>
      <pc:sldChg chg="modSp mod">
        <pc:chgData name="Andrew Young" userId="3d7dab09-352b-4858-b937-4a4f8b94e613" providerId="ADAL" clId="{3CB3EBB5-443A-44B6-8A94-7313749DC353}" dt="2020-08-26T12:52:40.395" v="3" actId="115"/>
        <pc:sldMkLst>
          <pc:docMk/>
          <pc:sldMk cId="0" sldId="257"/>
        </pc:sldMkLst>
        <pc:spChg chg="mod">
          <ac:chgData name="Andrew Young" userId="3d7dab09-352b-4858-b937-4a4f8b94e613" providerId="ADAL" clId="{3CB3EBB5-443A-44B6-8A94-7313749DC353}" dt="2020-08-26T12:52:40.395" v="3" actId="115"/>
          <ac:spMkLst>
            <pc:docMk/>
            <pc:sldMk cId="0" sldId="257"/>
            <ac:spMk id="13315" creationId="{55A73505-BD01-47BC-95C0-FADAEA781DCA}"/>
          </ac:spMkLst>
        </pc:spChg>
      </pc:sldChg>
      <pc:sldChg chg="modSp mod">
        <pc:chgData name="Andrew Young" userId="3d7dab09-352b-4858-b937-4a4f8b94e613" providerId="ADAL" clId="{3CB3EBB5-443A-44B6-8A94-7313749DC353}" dt="2020-08-26T12:55:05.490" v="22" actId="207"/>
        <pc:sldMkLst>
          <pc:docMk/>
          <pc:sldMk cId="0" sldId="260"/>
        </pc:sldMkLst>
        <pc:spChg chg="mod">
          <ac:chgData name="Andrew Young" userId="3d7dab09-352b-4858-b937-4a4f8b94e613" providerId="ADAL" clId="{3CB3EBB5-443A-44B6-8A94-7313749DC353}" dt="2020-08-26T12:55:05.490" v="22" actId="207"/>
          <ac:spMkLst>
            <pc:docMk/>
            <pc:sldMk cId="0" sldId="260"/>
            <ac:spMk id="2" creationId="{EF8163EC-19F6-4384-832F-C6B7BA2253D9}"/>
          </ac:spMkLst>
        </pc:spChg>
      </pc:sldChg>
      <pc:sldChg chg="modSp mod">
        <pc:chgData name="Andrew Young" userId="3d7dab09-352b-4858-b937-4a4f8b94e613" providerId="ADAL" clId="{3CB3EBB5-443A-44B6-8A94-7313749DC353}" dt="2020-08-26T12:53:24.358" v="17" actId="20577"/>
        <pc:sldMkLst>
          <pc:docMk/>
          <pc:sldMk cId="0" sldId="261"/>
        </pc:sldMkLst>
        <pc:spChg chg="mod">
          <ac:chgData name="Andrew Young" userId="3d7dab09-352b-4858-b937-4a4f8b94e613" providerId="ADAL" clId="{3CB3EBB5-443A-44B6-8A94-7313749DC353}" dt="2020-08-26T12:53:24.358" v="17" actId="20577"/>
          <ac:spMkLst>
            <pc:docMk/>
            <pc:sldMk cId="0" sldId="261"/>
            <ac:spMk id="2" creationId="{00000000-0000-0000-0000-000000000000}"/>
          </ac:spMkLst>
        </pc:spChg>
      </pc:sldChg>
      <pc:sldChg chg="modSp mod">
        <pc:chgData name="Andrew Young" userId="3d7dab09-352b-4858-b937-4a4f8b94e613" providerId="ADAL" clId="{3CB3EBB5-443A-44B6-8A94-7313749DC353}" dt="2020-08-26T12:52:52.181" v="4" actId="115"/>
        <pc:sldMkLst>
          <pc:docMk/>
          <pc:sldMk cId="1250607364" sldId="262"/>
        </pc:sldMkLst>
        <pc:spChg chg="mod">
          <ac:chgData name="Andrew Young" userId="3d7dab09-352b-4858-b937-4a4f8b94e613" providerId="ADAL" clId="{3CB3EBB5-443A-44B6-8A94-7313749DC353}" dt="2020-08-26T12:52:52.181" v="4" actId="115"/>
          <ac:spMkLst>
            <pc:docMk/>
            <pc:sldMk cId="1250607364" sldId="262"/>
            <ac:spMk id="13315" creationId="{55A73505-BD01-47BC-95C0-FADAEA781DCA}"/>
          </ac:spMkLst>
        </pc:spChg>
      </pc:sldChg>
      <pc:sldChg chg="modSp mod">
        <pc:chgData name="Andrew Young" userId="3d7dab09-352b-4858-b937-4a4f8b94e613" providerId="ADAL" clId="{3CB3EBB5-443A-44B6-8A94-7313749DC353}" dt="2020-08-26T12:53:05.212" v="6" actId="115"/>
        <pc:sldMkLst>
          <pc:docMk/>
          <pc:sldMk cId="1723678063" sldId="263"/>
        </pc:sldMkLst>
        <pc:spChg chg="mod">
          <ac:chgData name="Andrew Young" userId="3d7dab09-352b-4858-b937-4a4f8b94e613" providerId="ADAL" clId="{3CB3EBB5-443A-44B6-8A94-7313749DC353}" dt="2020-08-26T12:53:05.212" v="6" actId="115"/>
          <ac:spMkLst>
            <pc:docMk/>
            <pc:sldMk cId="1723678063" sldId="263"/>
            <ac:spMk id="5" creationId="{00000000-0000-0000-0000-000000000000}"/>
          </ac:spMkLst>
        </pc:spChg>
      </pc:sldChg>
      <pc:sldChg chg="modSp mod">
        <pc:chgData name="Andrew Young" userId="3d7dab09-352b-4858-b937-4a4f8b94e613" providerId="ADAL" clId="{3CB3EBB5-443A-44B6-8A94-7313749DC353}" dt="2020-08-26T12:53:43.539" v="19" actId="115"/>
        <pc:sldMkLst>
          <pc:docMk/>
          <pc:sldMk cId="2977387901" sldId="265"/>
        </pc:sldMkLst>
        <pc:spChg chg="mod">
          <ac:chgData name="Andrew Young" userId="3d7dab09-352b-4858-b937-4a4f8b94e613" providerId="ADAL" clId="{3CB3EBB5-443A-44B6-8A94-7313749DC353}" dt="2020-08-26T12:53:43.539" v="19" actId="115"/>
          <ac:spMkLst>
            <pc:docMk/>
            <pc:sldMk cId="2977387901" sldId="265"/>
            <ac:spMk id="5" creationId="{00000000-0000-0000-0000-000000000000}"/>
          </ac:spMkLst>
        </pc:spChg>
      </pc:sldChg>
      <pc:sldChg chg="modSp mod">
        <pc:chgData name="Andrew Young" userId="3d7dab09-352b-4858-b937-4a4f8b94e613" providerId="ADAL" clId="{3CB3EBB5-443A-44B6-8A94-7313749DC353}" dt="2020-08-26T12:52:21.252" v="1" actId="20577"/>
        <pc:sldMkLst>
          <pc:docMk/>
          <pc:sldMk cId="1696457702" sldId="364"/>
        </pc:sldMkLst>
        <pc:spChg chg="mod">
          <ac:chgData name="Andrew Young" userId="3d7dab09-352b-4858-b937-4a4f8b94e613" providerId="ADAL" clId="{3CB3EBB5-443A-44B6-8A94-7313749DC353}" dt="2020-08-26T12:52:21.252" v="1" actId="20577"/>
          <ac:spMkLst>
            <pc:docMk/>
            <pc:sldMk cId="1696457702" sldId="364"/>
            <ac:spMk id="4" creationId="{20FBB0DF-25CE-4F0A-979A-1E3C083ADDFB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85F1459-1D41-4B8D-938E-AA3E87B9B95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1E5BEA8-3DAE-4782-A456-B882E8603EA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B5B8E1-CC2D-4224-B513-02C5B19486EA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876B314-24FC-4B46-8907-15E53607A87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E8619E2-0D78-4A1F-8DCE-CA046F0AAB1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162FE4-6885-4485-BC1F-B7B0DC43F2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4624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59C4B8-FAAD-4871-AE5C-3B2B7115EF75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1CB212-D7BB-47F2-8885-878984B14A8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64115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1CB212-D7BB-47F2-8885-878984B14A83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02291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CB212-D7BB-47F2-8885-878984B14A83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0067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CB212-D7BB-47F2-8885-878984B14A83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31693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CB212-D7BB-47F2-8885-878984B14A83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05187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CB212-D7BB-47F2-8885-878984B14A83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98633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1CB212-D7BB-47F2-8885-878984B14A83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13317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CB212-D7BB-47F2-8885-878984B14A83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44904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CB212-D7BB-47F2-8885-878984B14A83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40818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CB212-D7BB-47F2-8885-878984B14A83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47467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CB212-D7BB-47F2-8885-878984B14A83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79552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CB212-D7BB-47F2-8885-878984B14A83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36558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CB212-D7BB-47F2-8885-878984B14A83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26798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CB212-D7BB-47F2-8885-878984B14A83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45860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CB212-D7BB-47F2-8885-878984B14A83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02045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" y="20638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C:\Users\mary.mackirdy\Documents\Maths hubs website\maths_hubs_logo.jpg">
            <a:extLst>
              <a:ext uri="{FF2B5EF4-FFF2-40B4-BE49-F238E27FC236}">
                <a16:creationId xmlns:a16="http://schemas.microsoft.com/office/drawing/2014/main" id="{E0FEF57C-8C68-4FB6-913A-20F7C62A687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3850" y="5564188"/>
            <a:ext cx="37338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>
            <a:extLst>
              <a:ext uri="{FF2B5EF4-FFF2-40B4-BE49-F238E27FC236}">
                <a16:creationId xmlns:a16="http://schemas.microsoft.com/office/drawing/2014/main" id="{14A343D4-4BE1-4345-8B2C-956B63DA04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4564063"/>
            <a:ext cx="2286000" cy="117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66725" y="341313"/>
            <a:ext cx="7239000" cy="7588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title style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66725" y="1255713"/>
            <a:ext cx="7239000" cy="1600200"/>
          </a:xfrm>
        </p:spPr>
        <p:txBody>
          <a:bodyPr/>
          <a:lstStyle>
            <a:lvl1pPr marL="0" indent="0">
              <a:defRPr sz="35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56266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EFEFC5E6-CDCF-44BA-AE2D-031268470F3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87313"/>
            <a:ext cx="2782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970B0906-A6D3-466E-9F49-4014DD854A6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700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5586A8F-67F6-402E-9005-E1142CBFCE2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A27580F1-A6C5-469A-B619-32428D34725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87E0CB71-FBCC-470B-9B6E-CF8813824C8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52F321-0EC4-4314-93ED-4AB3167FBFC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273923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22071362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[Insert title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637685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29909901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F4B3B01-5D20-46B9-B2C9-7FD7F2BEA9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81515C61-0F49-4F5A-803B-A05DF82E1CB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F229D3AA-4483-4C24-8D12-A457557489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B3256F-83C8-4422-BB4B-79DB90083B87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680010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221315CD-5A37-4A6D-A59B-55A3014A209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3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DE08FD37-B24E-44DA-AA90-3F5D4D1F685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0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90CC8FC-6C15-411F-8ECD-4908C682977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CC0A7210-13E7-421B-9B1B-33A600A8111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433D14ED-DC0B-407D-B856-CEA9B42DA36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471359-3147-44CE-9A0C-7C7D146DDE8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001784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1827213"/>
            <a:ext cx="3884613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9013" y="1827213"/>
            <a:ext cx="3884612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D709824-0D61-4F8A-8ED4-0590D481ECB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312D66A-6DD2-45B6-8DB6-1538C1B43C9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3F2A2D1-25EF-42F5-96D4-30359E44377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28FB64-8E98-4372-891D-01B9A57CE84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521477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B492B74C-788E-4EC6-B69B-CD96224B4C2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3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>
            <a:extLst>
              <a:ext uri="{FF2B5EF4-FFF2-40B4-BE49-F238E27FC236}">
                <a16:creationId xmlns:a16="http://schemas.microsoft.com/office/drawing/2014/main" id="{DBA34EAE-DE04-47BB-A633-9BF1CD115F9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0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967069"/>
            <a:ext cx="8280920" cy="792088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544" y="1700808"/>
            <a:ext cx="4040188" cy="71177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20887"/>
            <a:ext cx="4040188" cy="3705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008" y="1700808"/>
            <a:ext cx="4041775" cy="71177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20887"/>
            <a:ext cx="4041775" cy="3705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CF435181-C807-4F0D-B9A5-7C9C469DF1B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14C98FF4-E4A7-4DB9-B82D-0C11BE18EDD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3AD83AB7-F679-4E3E-B374-A32C747C6C6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C5C1D8-5F3C-45E3-A862-3FEB8F83897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312362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732806B7-4659-4F45-9635-92B6A0B2DD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3" y="84138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8">
            <a:extLst>
              <a:ext uri="{FF2B5EF4-FFF2-40B4-BE49-F238E27FC236}">
                <a16:creationId xmlns:a16="http://schemas.microsoft.com/office/drawing/2014/main" id="{C53AE0B1-E7EB-442A-89CA-4D46A1F8F05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525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986814"/>
            <a:ext cx="7924800" cy="93001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29FEB22-335A-41BD-B17B-784C9EEF9AC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0785812D-06FB-4137-82DA-4C8636188B3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335DD14D-38EC-424C-AF0C-03BA91A64CB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5A271E-C960-4C09-B05F-FB20100B09A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581151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>
            <a:extLst>
              <a:ext uri="{FF2B5EF4-FFF2-40B4-BE49-F238E27FC236}">
                <a16:creationId xmlns:a16="http://schemas.microsoft.com/office/drawing/2014/main" id="{8ACD6FE3-CE9C-4CF1-A91B-0022C298168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7DC6CF66-2343-49AB-BA48-E455530CB64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45852515-98CB-48FE-9590-E8596DBC1C7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909F0B-F0CC-440D-BEB5-73503ED16CA8}" type="slidenum">
              <a:rPr lang="en-GB" altLang="en-US"/>
              <a:pPr/>
              <a:t>‹#›</a:t>
            </a:fld>
            <a:endParaRPr lang="en-GB" altLang="en-US"/>
          </a:p>
        </p:txBody>
      </p:sp>
      <p:sp>
        <p:nvSpPr>
          <p:cNvPr id="7" name="Text Placeholder 1">
            <a:extLst>
              <a:ext uri="{FF2B5EF4-FFF2-40B4-BE49-F238E27FC236}">
                <a16:creationId xmlns:a16="http://schemas.microsoft.com/office/drawing/2014/main" id="{337A33C0-F008-401B-9094-FD6DC41490DF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ctr" rtl="0"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r"/>
            <a:r>
              <a:rPr lang="en-US" sz="2800" dirty="0">
                <a:solidFill>
                  <a:srgbClr val="00628C"/>
                </a:solidFill>
                <a:latin typeface="Myriad Pro"/>
              </a:rPr>
              <a:t>Lower KS2 Preparing for Fractions Lesson 2</a:t>
            </a:r>
          </a:p>
        </p:txBody>
      </p:sp>
    </p:spTree>
    <p:extLst>
      <p:ext uri="{BB962C8B-B14F-4D97-AF65-F5344CB8AC3E}">
        <p14:creationId xmlns:p14="http://schemas.microsoft.com/office/powerpoint/2010/main" val="40947671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9197052-732D-49F3-B6CB-B9ECE86CDD0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3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9FB8382-20AD-4D68-BDBC-936644A6ED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0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902192"/>
            <a:ext cx="3008313" cy="864096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908050"/>
            <a:ext cx="5111750" cy="5218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772816"/>
            <a:ext cx="3008313" cy="43533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3113FA6-B72C-4BF1-80F7-11CCDF93B5C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3C46908-91DB-42AB-A8FC-C3AAA10FED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216BA5A-7A1D-4548-AF79-0ED5F07AE4B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5576BE-F8FF-44CC-9001-9F16A3BBEC6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584548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E93419B-185E-4F6C-8440-3B2C30B594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5400" y="188913"/>
            <a:ext cx="2782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A5442E28-1A40-4653-B701-67D88759566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450"/>
            <a:ext cx="1916113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41168"/>
            <a:ext cx="5486400" cy="42617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027913"/>
            <a:ext cx="5486400" cy="391325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AF0D3A-200E-48B8-9EF9-7859E1660C4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CCEB8E3-53AE-439B-9428-72B81BD3B83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28C543D-1B00-4E11-9615-CDD988110A2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86FDD3-8659-4DF6-9C22-A70505F52D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187526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">
            <a:extLst>
              <a:ext uri="{FF2B5EF4-FFF2-40B4-BE49-F238E27FC236}">
                <a16:creationId xmlns:a16="http://schemas.microsoft.com/office/drawing/2014/main" id="{8813D3F6-AFE0-4E9D-851A-B5716B58BE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301625"/>
            <a:ext cx="7924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</a:p>
        </p:txBody>
      </p:sp>
      <p:sp>
        <p:nvSpPr>
          <p:cNvPr id="1027" name="Rectangle 5">
            <a:extLst>
              <a:ext uri="{FF2B5EF4-FFF2-40B4-BE49-F238E27FC236}">
                <a16:creationId xmlns:a16="http://schemas.microsoft.com/office/drawing/2014/main" id="{F919EB2E-C910-4BD3-AA6E-D874436CD58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1827213"/>
            <a:ext cx="792162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</p:txBody>
      </p:sp>
      <p:sp>
        <p:nvSpPr>
          <p:cNvPr id="43014" name="Rectangle 6">
            <a:extLst>
              <a:ext uri="{FF2B5EF4-FFF2-40B4-BE49-F238E27FC236}">
                <a16:creationId xmlns:a16="http://schemas.microsoft.com/office/drawing/2014/main" id="{BBF75FAD-1C64-49A9-AABE-8F0A65128F17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FontTx/>
              <a:buNone/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5" name="Rectangle 7">
            <a:extLst>
              <a:ext uri="{FF2B5EF4-FFF2-40B4-BE49-F238E27FC236}">
                <a16:creationId xmlns:a16="http://schemas.microsoft.com/office/drawing/2014/main" id="{86566B38-4A46-43A1-8FF2-24E49E84A10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FontTx/>
              <a:buNone/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6" name="Rectangle 8">
            <a:extLst>
              <a:ext uri="{FF2B5EF4-FFF2-40B4-BE49-F238E27FC236}">
                <a16:creationId xmlns:a16="http://schemas.microsoft.com/office/drawing/2014/main" id="{956C52DF-8098-4560-A757-D09AC7C6906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1200"/>
            </a:lvl1pPr>
          </a:lstStyle>
          <a:p>
            <a:fld id="{AE284E3E-0734-4C1C-8A10-2A7D3F5CEAFB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2" r:id="rId1"/>
    <p:sldLayoutId id="2147483953" r:id="rId2"/>
    <p:sldLayoutId id="2147483954" r:id="rId3"/>
    <p:sldLayoutId id="2147483955" r:id="rId4"/>
    <p:sldLayoutId id="2147483956" r:id="rId5"/>
    <p:sldLayoutId id="2147483957" r:id="rId6"/>
    <p:sldLayoutId id="2147483958" r:id="rId7"/>
    <p:sldLayoutId id="2147483959" r:id="rId8"/>
    <p:sldLayoutId id="2147483960" r:id="rId9"/>
    <p:sldLayoutId id="2147483961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●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–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panose="020B0604020202020204" pitchFamily="34" charset="0"/>
        <a:buChar char="●"/>
        <a:defRPr sz="19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●"/>
        <a:defRPr sz="19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26/08/2020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37436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3" r:id="rId1"/>
    <p:sldLayoutId id="2147483964" r:id="rId2"/>
    <p:sldLayoutId id="214748396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lower-key-stage-2-fractions-1-video-lessons/" TargetMode="Externa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20FBB0DF-25CE-4F0A-979A-1E3C083ADD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7200" y="1237880"/>
            <a:ext cx="4741101" cy="3121056"/>
          </a:xfrm>
        </p:spPr>
        <p:txBody>
          <a:bodyPr/>
          <a:lstStyle/>
          <a:p>
            <a:pPr eaLnBrk="1" hangingPunct="1"/>
            <a:r>
              <a:rPr lang="en-US" altLang="en-US" sz="4000" dirty="0"/>
              <a:t>LKS2 Fractions 1</a:t>
            </a:r>
          </a:p>
          <a:p>
            <a:pPr eaLnBrk="1" hangingPunct="1"/>
            <a:r>
              <a:rPr lang="en-US" altLang="en-US" sz="4000" dirty="0"/>
              <a:t>Lesson 2</a:t>
            </a:r>
          </a:p>
        </p:txBody>
      </p:sp>
    </p:spTree>
    <p:extLst>
      <p:ext uri="{BB962C8B-B14F-4D97-AF65-F5344CB8AC3E}">
        <p14:creationId xmlns:p14="http://schemas.microsoft.com/office/powerpoint/2010/main" val="16964577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2843809" y="2492896"/>
            <a:ext cx="3528392" cy="2016224"/>
            <a:chOff x="4524073" y="1988840"/>
            <a:chExt cx="4156303" cy="2369126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257BBC1E-C7C9-4806-A091-9F808405F87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25382" y="2204864"/>
              <a:ext cx="3660893" cy="2153102"/>
            </a:xfrm>
            <a:prstGeom prst="rect">
              <a:avLst/>
            </a:prstGeom>
          </p:spPr>
        </p:pic>
        <p:sp>
          <p:nvSpPr>
            <p:cNvPr id="11" name="Oval 10"/>
            <p:cNvSpPr/>
            <p:nvPr/>
          </p:nvSpPr>
          <p:spPr bwMode="auto">
            <a:xfrm>
              <a:off x="4524073" y="1988840"/>
              <a:ext cx="4156303" cy="2369126"/>
            </a:xfrm>
            <a:prstGeom prst="ellipse">
              <a:avLst/>
            </a:prstGeom>
            <a:noFill/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4" name="Oval 3"/>
          <p:cNvSpPr/>
          <p:nvPr/>
        </p:nvSpPr>
        <p:spPr bwMode="auto">
          <a:xfrm rot="2021868">
            <a:off x="2856333" y="3101722"/>
            <a:ext cx="2554260" cy="1187231"/>
          </a:xfrm>
          <a:prstGeom prst="ellipse">
            <a:avLst/>
          </a:prstGeom>
          <a:noFill/>
          <a:ln w="9525" cap="flat" cmpd="sng" algn="ctr">
            <a:solidFill>
              <a:srgbClr val="00628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Oval 6"/>
          <p:cNvSpPr/>
          <p:nvPr/>
        </p:nvSpPr>
        <p:spPr bwMode="auto">
          <a:xfrm rot="2021868">
            <a:off x="4110014" y="2731510"/>
            <a:ext cx="2365630" cy="1170275"/>
          </a:xfrm>
          <a:prstGeom prst="ellipse">
            <a:avLst/>
          </a:prstGeom>
          <a:noFill/>
          <a:ln w="9525" cap="flat" cmpd="sng" algn="ctr">
            <a:solidFill>
              <a:srgbClr val="00628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7475" y="4779019"/>
            <a:ext cx="7920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dirty="0"/>
              <a:t>The whole is the sum of all of the parts.</a:t>
            </a:r>
          </a:p>
        </p:txBody>
      </p:sp>
      <p:sp>
        <p:nvSpPr>
          <p:cNvPr id="12" name="Text Placeholder 1">
            <a:extLst>
              <a:ext uri="{FF2B5EF4-FFF2-40B4-BE49-F238E27FC236}">
                <a16:creationId xmlns:a16="http://schemas.microsoft.com/office/drawing/2014/main" id="{3895C4D3-EFD8-44A6-9EE5-FEEA6D8FC867}"/>
              </a:ext>
            </a:extLst>
          </p:cNvPr>
          <p:cNvSpPr txBox="1">
            <a:spLocks/>
          </p:cNvSpPr>
          <p:nvPr/>
        </p:nvSpPr>
        <p:spPr bwMode="auto"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ctr" rtl="0"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r"/>
            <a:r>
              <a:rPr lang="en-US" sz="2800" dirty="0">
                <a:solidFill>
                  <a:srgbClr val="00628C"/>
                </a:solidFill>
                <a:latin typeface="Myriad Pro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86F8FBE-0229-4871-A63A-7F543AB0A728}"/>
              </a:ext>
            </a:extLst>
          </p:cNvPr>
          <p:cNvSpPr txBox="1">
            <a:spLocks/>
          </p:cNvSpPr>
          <p:nvPr/>
        </p:nvSpPr>
        <p:spPr bwMode="auto">
          <a:xfrm>
            <a:off x="0" y="940965"/>
            <a:ext cx="9144000" cy="560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9pPr>
          </a:lstStyle>
          <a:p>
            <a:pPr algn="ctr">
              <a:buClrTx/>
              <a:buFontTx/>
              <a:buNone/>
            </a:pPr>
            <a:r>
              <a:rPr lang="en-GB" sz="2400" kern="0">
                <a:solidFill>
                  <a:schemeClr val="tx1"/>
                </a:solidFill>
              </a:rPr>
              <a:t>What do you notice about the parts compared to the whole?</a:t>
            </a:r>
            <a:endParaRPr lang="en-GB" sz="2400" kern="0" dirty="0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58701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376482" y="1835696"/>
            <a:ext cx="4481518" cy="2628292"/>
            <a:chOff x="578142" y="1123125"/>
            <a:chExt cx="7984054" cy="5002873"/>
          </a:xfrm>
        </p:grpSpPr>
        <p:pic>
          <p:nvPicPr>
            <p:cNvPr id="5" name="Picture 4" descr="A picture containing object  Description automatically generated">
              <a:extLst>
                <a:ext uri="{FF2B5EF4-FFF2-40B4-BE49-F238E27FC236}">
                  <a16:creationId xmlns:a16="http://schemas.microsoft.com/office/drawing/2014/main" id="{E91EF319-2A9C-4142-BF9B-66C87547466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0244" y="3504748"/>
              <a:ext cx="7970384" cy="1931080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125A4F37-A14F-4179-A1CC-6ADD52AE2C1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3459" y="3504315"/>
              <a:ext cx="3102709" cy="1371418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7A1A23F8-3BC4-4810-8B01-A8E238BBB94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2663" y="3504314"/>
              <a:ext cx="7488950" cy="1920382"/>
            </a:xfrm>
            <a:prstGeom prst="rect">
              <a:avLst/>
            </a:prstGeom>
          </p:spPr>
        </p:pic>
        <p:pic>
          <p:nvPicPr>
            <p:cNvPr id="8" name="Picture 7" descr="A close up of a logo  Description automatically generated">
              <a:extLst>
                <a:ext uri="{FF2B5EF4-FFF2-40B4-BE49-F238E27FC236}">
                  <a16:creationId xmlns:a16="http://schemas.microsoft.com/office/drawing/2014/main" id="{ABA72C0A-3FA7-4D16-BD16-074BC9E2D13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4791" y="3498784"/>
              <a:ext cx="7975614" cy="1945272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CBDA8B71-662F-4143-B6B7-44DF86C4383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7950" y="3970878"/>
              <a:ext cx="554402" cy="844320"/>
            </a:xfrm>
            <a:prstGeom prst="rect">
              <a:avLst/>
            </a:prstGeom>
          </p:spPr>
        </p:pic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A0340E30-51C2-40C5-BA04-8F75301E61D2}"/>
                </a:ext>
              </a:extLst>
            </p:cNvPr>
            <p:cNvGrpSpPr/>
            <p:nvPr/>
          </p:nvGrpSpPr>
          <p:grpSpPr>
            <a:xfrm>
              <a:off x="578142" y="1123125"/>
              <a:ext cx="7927346" cy="3561567"/>
              <a:chOff x="578142" y="1123125"/>
              <a:chExt cx="7927346" cy="3561567"/>
            </a:xfrm>
          </p:grpSpPr>
          <p:pic>
            <p:nvPicPr>
              <p:cNvPr id="12" name="Picture 11" descr="A sign on the side of a building  Description automatically generated">
                <a:extLst>
                  <a:ext uri="{FF2B5EF4-FFF2-40B4-BE49-F238E27FC236}">
                    <a16:creationId xmlns:a16="http://schemas.microsoft.com/office/drawing/2014/main" id="{4451A293-2A56-4C15-B48E-62F88C525CF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578142" y="1123125"/>
                <a:ext cx="1400974" cy="756074"/>
              </a:xfrm>
              <a:prstGeom prst="rect">
                <a:avLst/>
              </a:prstGeom>
            </p:spPr>
          </p:pic>
          <p:pic>
            <p:nvPicPr>
              <p:cNvPr id="13" name="Picture 12" descr="A sign on the side of a building  Description automatically generated">
                <a:extLst>
                  <a:ext uri="{FF2B5EF4-FFF2-40B4-BE49-F238E27FC236}">
                    <a16:creationId xmlns:a16="http://schemas.microsoft.com/office/drawing/2014/main" id="{8228A701-0209-43E9-B186-25A7CCF57D1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3031254" y="1726602"/>
                <a:ext cx="936104" cy="720081"/>
              </a:xfrm>
              <a:prstGeom prst="rect">
                <a:avLst/>
              </a:prstGeom>
            </p:spPr>
          </p:pic>
          <p:pic>
            <p:nvPicPr>
              <p:cNvPr id="14" name="Picture 13" descr="A sign on the side of a building  Description automatically generated">
                <a:extLst>
                  <a:ext uri="{FF2B5EF4-FFF2-40B4-BE49-F238E27FC236}">
                    <a16:creationId xmlns:a16="http://schemas.microsoft.com/office/drawing/2014/main" id="{EF14EDA6-3203-4D9B-B4C6-67E1F1B0C5A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5383140" y="2047029"/>
                <a:ext cx="1006184" cy="756074"/>
              </a:xfrm>
              <a:prstGeom prst="rect">
                <a:avLst/>
              </a:prstGeom>
            </p:spPr>
          </p:pic>
          <p:pic>
            <p:nvPicPr>
              <p:cNvPr id="15" name="Picture 14" descr="A sign on the side of a building  Description automatically generated">
                <a:extLst>
                  <a:ext uri="{FF2B5EF4-FFF2-40B4-BE49-F238E27FC236}">
                    <a16:creationId xmlns:a16="http://schemas.microsoft.com/office/drawing/2014/main" id="{3ECB43D1-C71F-4589-90A9-B22A53683D8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7417394" y="2268158"/>
                <a:ext cx="1031586" cy="756074"/>
              </a:xfrm>
              <a:prstGeom prst="rect">
                <a:avLst/>
              </a:prstGeom>
            </p:spPr>
          </p:pic>
          <p:pic>
            <p:nvPicPr>
              <p:cNvPr id="16" name="Picture 15">
                <a:extLst>
                  <a:ext uri="{FF2B5EF4-FFF2-40B4-BE49-F238E27FC236}">
                    <a16:creationId xmlns:a16="http://schemas.microsoft.com/office/drawing/2014/main" id="{909FE93E-BD94-4097-B7DD-E92427AD930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5496" y="1922406"/>
                <a:ext cx="7819992" cy="2762286"/>
              </a:xfrm>
              <a:prstGeom prst="rect">
                <a:avLst/>
              </a:prstGeom>
            </p:spPr>
          </p:pic>
        </p:grp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9FC8E2AC-1AC0-4667-8F5D-3385F65D60F9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6077" y="5273461"/>
              <a:ext cx="936119" cy="852537"/>
            </a:xfrm>
            <a:prstGeom prst="rect">
              <a:avLst/>
            </a:prstGeom>
          </p:spPr>
        </p:pic>
      </p:grp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0" y="452178"/>
            <a:ext cx="9143999" cy="830790"/>
          </a:xfrm>
        </p:spPr>
        <p:txBody>
          <a:bodyPr/>
          <a:lstStyle/>
          <a:p>
            <a:pPr algn="ctr"/>
            <a:r>
              <a:rPr lang="en-GB" sz="2400" dirty="0">
                <a:solidFill>
                  <a:schemeClr val="tx1"/>
                </a:solidFill>
                <a:latin typeface="+mn-lt"/>
              </a:rPr>
              <a:t>Which is the largest: a part or the whole?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23764" y="4653828"/>
            <a:ext cx="66967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dirty="0"/>
              <a:t>A part is always smaller than the whole.</a:t>
            </a:r>
          </a:p>
        </p:txBody>
      </p:sp>
      <p:sp>
        <p:nvSpPr>
          <p:cNvPr id="18" name="Text Placeholder 1">
            <a:extLst>
              <a:ext uri="{FF2B5EF4-FFF2-40B4-BE49-F238E27FC236}">
                <a16:creationId xmlns:a16="http://schemas.microsoft.com/office/drawing/2014/main" id="{F4E29620-7054-4C54-A8EB-7521D430092D}"/>
              </a:ext>
            </a:extLst>
          </p:cNvPr>
          <p:cNvSpPr txBox="1">
            <a:spLocks/>
          </p:cNvSpPr>
          <p:nvPr/>
        </p:nvSpPr>
        <p:spPr bwMode="auto"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ctr" rtl="0"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r"/>
            <a:r>
              <a:rPr lang="en-US" sz="2800" dirty="0">
                <a:solidFill>
                  <a:srgbClr val="00628C"/>
                </a:solidFill>
                <a:latin typeface="Myriad Pro"/>
              </a:rPr>
              <a:t>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28239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" y="506265"/>
            <a:ext cx="9143999" cy="834855"/>
          </a:xfrm>
        </p:spPr>
        <p:txBody>
          <a:bodyPr/>
          <a:lstStyle/>
          <a:p>
            <a:pPr algn="ctr"/>
            <a:r>
              <a:rPr lang="en-GB" sz="2400" dirty="0">
                <a:solidFill>
                  <a:schemeClr val="tx1"/>
                </a:solidFill>
                <a:latin typeface="+mn-lt"/>
              </a:rPr>
              <a:t>Are the parts always smaller than the whole?</a:t>
            </a:r>
          </a:p>
        </p:txBody>
      </p:sp>
      <p:pic>
        <p:nvPicPr>
          <p:cNvPr id="5" name="Content Placeholder 3">
            <a:extLst>
              <a:ext uri="{FF2B5EF4-FFF2-40B4-BE49-F238E27FC236}">
                <a16:creationId xmlns:a16="http://schemas.microsoft.com/office/drawing/2014/main" id="{9E8692B3-3674-4CD8-BBB5-F9CDCB6D2B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762000" y="2062760"/>
            <a:ext cx="4227339" cy="39651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4AC455DA-6729-4D41-BD38-268B41E004F2}"/>
              </a:ext>
            </a:extLst>
          </p:cNvPr>
          <p:cNvSpPr txBox="1">
            <a:spLocks/>
          </p:cNvSpPr>
          <p:nvPr/>
        </p:nvSpPr>
        <p:spPr bwMode="auto"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ctr" rtl="0"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r"/>
            <a:r>
              <a:rPr lang="en-US" sz="2800" dirty="0">
                <a:solidFill>
                  <a:srgbClr val="00628C"/>
                </a:solidFill>
                <a:latin typeface="Myriad Pro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213450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half" idx="1"/>
          </p:nvPr>
        </p:nvPicPr>
        <p:blipFill>
          <a:blip r:embed="rId4"/>
          <a:stretch>
            <a:fillRect/>
          </a:stretch>
        </p:blipFill>
        <p:spPr>
          <a:xfrm>
            <a:off x="616682" y="1926454"/>
            <a:ext cx="4029931" cy="3780012"/>
          </a:xfrm>
          <a:prstGeom prst="rect">
            <a:avLst/>
          </a:prstGeom>
        </p:spPr>
      </p:pic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/>
            <a:r>
              <a:rPr lang="en-GB" dirty="0"/>
              <a:t>If Europe is the whole, the United Kingdom is a part of the whole.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860032" y="3750459"/>
            <a:ext cx="38846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dirty="0"/>
              <a:t>A part is always smaller than the whole.</a:t>
            </a:r>
          </a:p>
        </p:txBody>
      </p:sp>
      <p:sp>
        <p:nvSpPr>
          <p:cNvPr id="8" name="Text Placeholder 1">
            <a:extLst>
              <a:ext uri="{FF2B5EF4-FFF2-40B4-BE49-F238E27FC236}">
                <a16:creationId xmlns:a16="http://schemas.microsoft.com/office/drawing/2014/main" id="{B9CD04F8-96D8-4B04-8AF6-5546FC4C19A8}"/>
              </a:ext>
            </a:extLst>
          </p:cNvPr>
          <p:cNvSpPr txBox="1">
            <a:spLocks/>
          </p:cNvSpPr>
          <p:nvPr/>
        </p:nvSpPr>
        <p:spPr bwMode="auto"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ctr" rtl="0"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r"/>
            <a:r>
              <a:rPr lang="en-US" sz="2800" dirty="0">
                <a:solidFill>
                  <a:srgbClr val="00628C"/>
                </a:solidFill>
                <a:latin typeface="Myriad Pro"/>
              </a:rPr>
              <a:t>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4686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0" y="692696"/>
            <a:ext cx="9144000" cy="630000"/>
          </a:xfrm>
        </p:spPr>
        <p:txBody>
          <a:bodyPr/>
          <a:lstStyle/>
          <a:p>
            <a:pPr algn="ctr"/>
            <a:r>
              <a:rPr lang="en-GB" sz="2400" dirty="0">
                <a:solidFill>
                  <a:schemeClr val="tx1"/>
                </a:solidFill>
                <a:latin typeface="+mn-lt"/>
              </a:rPr>
              <a:t>Which of these statements are true?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539552" y="2232414"/>
            <a:ext cx="7921625" cy="4114800"/>
          </a:xfrm>
        </p:spPr>
        <p:txBody>
          <a:bodyPr/>
          <a:lstStyle/>
          <a:p>
            <a:pPr marL="0" indent="0"/>
            <a:r>
              <a:rPr lang="en-GB" sz="2800" dirty="0"/>
              <a:t>The United Kingdom can only be the whole, it cannot be a part of the whole.</a:t>
            </a:r>
          </a:p>
          <a:p>
            <a:pPr marL="0" indent="0"/>
            <a:endParaRPr lang="en-GB" sz="2800" dirty="0"/>
          </a:p>
          <a:p>
            <a:pPr marL="0" indent="0"/>
            <a:r>
              <a:rPr lang="en-GB" sz="2800" dirty="0"/>
              <a:t>The United Kingdom can not only be the whole, but also be a part of the whole.</a:t>
            </a:r>
          </a:p>
        </p:txBody>
      </p:sp>
      <p:sp>
        <p:nvSpPr>
          <p:cNvPr id="7" name="Text Placeholder 1">
            <a:extLst>
              <a:ext uri="{FF2B5EF4-FFF2-40B4-BE49-F238E27FC236}">
                <a16:creationId xmlns:a16="http://schemas.microsoft.com/office/drawing/2014/main" id="{AD2E063D-4B17-4C91-95CC-2D2C7D319830}"/>
              </a:ext>
            </a:extLst>
          </p:cNvPr>
          <p:cNvSpPr txBox="1">
            <a:spLocks/>
          </p:cNvSpPr>
          <p:nvPr/>
        </p:nvSpPr>
        <p:spPr bwMode="auto"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ctr" rtl="0"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r"/>
            <a:r>
              <a:rPr lang="en-US" sz="2800" dirty="0">
                <a:solidFill>
                  <a:srgbClr val="00628C"/>
                </a:solidFill>
                <a:latin typeface="Myriad Pro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677916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0533" y="189027"/>
            <a:ext cx="7924800" cy="1143000"/>
          </a:xfrm>
        </p:spPr>
        <p:txBody>
          <a:bodyPr/>
          <a:lstStyle/>
          <a:p>
            <a:pPr algn="ctr"/>
            <a:r>
              <a:rPr lang="en-GB" sz="2400" dirty="0">
                <a:solidFill>
                  <a:schemeClr val="tx1"/>
                </a:solidFill>
                <a:latin typeface="+mn-lt"/>
              </a:rPr>
              <a:t>Part or whole?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F29B5857-C721-4005-B35C-5355E082BC37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214" y="1318460"/>
            <a:ext cx="2875363" cy="2701577"/>
          </a:xfrm>
          <a:prstGeom prst="rect">
            <a:avLst/>
          </a:prstGeom>
        </p:spPr>
      </p:pic>
      <p:pic>
        <p:nvPicPr>
          <p:cNvPr id="4" name="Content Placeholder 3"/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573936" y="4197492"/>
            <a:ext cx="2163918" cy="247148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347864" y="2228671"/>
            <a:ext cx="38529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400" dirty="0"/>
              <a:t>If Europe is the whole, the </a:t>
            </a:r>
            <a:r>
              <a:rPr lang="en-GB" sz="2400" b="1" dirty="0"/>
              <a:t>United Kingdom</a:t>
            </a:r>
            <a:r>
              <a:rPr lang="en-GB" sz="2400" dirty="0"/>
              <a:t> is a part of the whole.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352704" y="4232903"/>
            <a:ext cx="38529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400" dirty="0"/>
              <a:t>If the </a:t>
            </a:r>
            <a:r>
              <a:rPr lang="en-GB" sz="2400" b="1" dirty="0"/>
              <a:t>United Kingdom </a:t>
            </a:r>
            <a:r>
              <a:rPr lang="en-GB" sz="2400" dirty="0"/>
              <a:t>is the whole, England is a part of the whole.</a:t>
            </a:r>
          </a:p>
        </p:txBody>
      </p:sp>
      <p:sp>
        <p:nvSpPr>
          <p:cNvPr id="8" name="Text Placeholder 1">
            <a:extLst>
              <a:ext uri="{FF2B5EF4-FFF2-40B4-BE49-F238E27FC236}">
                <a16:creationId xmlns:a16="http://schemas.microsoft.com/office/drawing/2014/main" id="{942A42B8-21BE-4150-B4F4-3EE5FFDE1BED}"/>
              </a:ext>
            </a:extLst>
          </p:cNvPr>
          <p:cNvSpPr txBox="1">
            <a:spLocks/>
          </p:cNvSpPr>
          <p:nvPr/>
        </p:nvSpPr>
        <p:spPr bwMode="auto"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ctr" rtl="0"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r"/>
            <a:r>
              <a:rPr lang="en-US" sz="2800" dirty="0">
                <a:solidFill>
                  <a:srgbClr val="00628C"/>
                </a:solidFill>
                <a:latin typeface="Myriad Pro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625452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827584" y="315000"/>
            <a:ext cx="8316416" cy="1121590"/>
          </a:xfrm>
        </p:spPr>
        <p:txBody>
          <a:bodyPr/>
          <a:lstStyle/>
          <a:p>
            <a:r>
              <a:rPr lang="en-GB" sz="2400" b="0" dirty="0">
                <a:solidFill>
                  <a:schemeClr val="tx1"/>
                </a:solidFill>
                <a:latin typeface="+mn-lt"/>
              </a:rPr>
              <a:t>Think of a statement when France is the whole.</a:t>
            </a:r>
            <a:endParaRPr lang="en-GB" sz="24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7" name="Content Placeholder 5">
            <a:extLst>
              <a:ext uri="{FF2B5EF4-FFF2-40B4-BE49-F238E27FC236}">
                <a16:creationId xmlns:a16="http://schemas.microsoft.com/office/drawing/2014/main" id="{F29B5857-C721-4005-B35C-5355E082BC3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132856"/>
            <a:ext cx="4680520" cy="4397632"/>
          </a:xfrm>
          <a:prstGeom prst="rect">
            <a:avLst/>
          </a:prstGeom>
        </p:spPr>
      </p:pic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9A275ECF-377B-4FF0-AB64-D3255D696D49}"/>
              </a:ext>
            </a:extLst>
          </p:cNvPr>
          <p:cNvSpPr txBox="1">
            <a:spLocks/>
          </p:cNvSpPr>
          <p:nvPr/>
        </p:nvSpPr>
        <p:spPr bwMode="auto"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ctr" rtl="0"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r"/>
            <a:r>
              <a:rPr lang="en-US" sz="2800" dirty="0">
                <a:solidFill>
                  <a:srgbClr val="00628C"/>
                </a:solidFill>
                <a:latin typeface="Myriad Pro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550030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22DF7A25-036F-4706-AD94-128F44F3B52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3212976"/>
            <a:ext cx="5118352" cy="27714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ABEA7B84-5531-49EE-AA13-FEB02642BE76}"/>
              </a:ext>
            </a:extLst>
          </p:cNvPr>
          <p:cNvSpPr/>
          <p:nvPr/>
        </p:nvSpPr>
        <p:spPr bwMode="auto">
          <a:xfrm>
            <a:off x="4572000" y="3789040"/>
            <a:ext cx="1656184" cy="266429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9029D70F-D544-413B-BC2D-5F43BF9B77A7}"/>
              </a:ext>
            </a:extLst>
          </p:cNvPr>
          <p:cNvSpPr txBox="1">
            <a:spLocks/>
          </p:cNvSpPr>
          <p:nvPr/>
        </p:nvSpPr>
        <p:spPr bwMode="auto"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ctr" rtl="0"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r"/>
            <a:r>
              <a:rPr lang="en-US" sz="2800" dirty="0">
                <a:solidFill>
                  <a:srgbClr val="00628C"/>
                </a:solidFill>
                <a:latin typeface="Myriad Pro"/>
              </a:rPr>
              <a:t>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669B3F4-C622-46E2-8FC3-260D1B2A741D}"/>
              </a:ext>
            </a:extLst>
          </p:cNvPr>
          <p:cNvSpPr txBox="1">
            <a:spLocks/>
          </p:cNvSpPr>
          <p:nvPr/>
        </p:nvSpPr>
        <p:spPr bwMode="auto">
          <a:xfrm>
            <a:off x="461638" y="1349988"/>
            <a:ext cx="7901127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9pPr>
          </a:lstStyle>
          <a:p>
            <a:pPr>
              <a:buClrTx/>
              <a:buFontTx/>
              <a:buNone/>
            </a:pPr>
            <a:r>
              <a:rPr lang="en-GB" sz="3000" kern="0" dirty="0">
                <a:solidFill>
                  <a:schemeClr val="tx1"/>
                </a:solidFill>
                <a:latin typeface="Myriad"/>
              </a:rPr>
              <a:t>My friend thinks that the journey from </a:t>
            </a:r>
            <a:r>
              <a:rPr lang="en-GB" sz="3000" kern="0" dirty="0" err="1">
                <a:solidFill>
                  <a:schemeClr val="tx1"/>
                </a:solidFill>
                <a:latin typeface="Myriad"/>
              </a:rPr>
              <a:t>Sunny’s</a:t>
            </a:r>
            <a:r>
              <a:rPr lang="en-GB" sz="3000" kern="0" dirty="0">
                <a:solidFill>
                  <a:schemeClr val="tx1"/>
                </a:solidFill>
                <a:latin typeface="Myriad"/>
              </a:rPr>
              <a:t> house to Ellie’s could be the whole? What do you think?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94382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ontent Placeholder 1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/>
            <a:r>
              <a:rPr lang="en-GB" dirty="0"/>
              <a:t>If the white sheep are the whole, what could a part of the whole be?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611560" y="1827213"/>
            <a:ext cx="3449960" cy="2448272"/>
            <a:chOff x="594241" y="1456445"/>
            <a:chExt cx="7694675" cy="4065619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C7627060-3723-4FBD-A948-4D9EF194AB7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4241" y="1456445"/>
              <a:ext cx="5991437" cy="4065619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0FCC49B3-AC91-4147-BE12-5F73989A9E8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3024" y="2097100"/>
              <a:ext cx="5291140" cy="2256516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137C509D-66C4-4A2C-B067-610D60C7E24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36953" y="2130440"/>
              <a:ext cx="1351963" cy="2402410"/>
            </a:xfrm>
            <a:prstGeom prst="rect">
              <a:avLst/>
            </a:prstGeom>
          </p:spPr>
        </p:pic>
      </p:grpSp>
      <p:sp>
        <p:nvSpPr>
          <p:cNvPr id="8" name="Text Placeholder 1">
            <a:extLst>
              <a:ext uri="{FF2B5EF4-FFF2-40B4-BE49-F238E27FC236}">
                <a16:creationId xmlns:a16="http://schemas.microsoft.com/office/drawing/2014/main" id="{F80604DE-81E6-4679-82E4-E2BDC61A42F6}"/>
              </a:ext>
            </a:extLst>
          </p:cNvPr>
          <p:cNvSpPr txBox="1">
            <a:spLocks/>
          </p:cNvSpPr>
          <p:nvPr/>
        </p:nvSpPr>
        <p:spPr bwMode="auto"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ctr" rtl="0"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r"/>
            <a:r>
              <a:rPr lang="en-US" sz="2800" dirty="0">
                <a:solidFill>
                  <a:srgbClr val="00628C"/>
                </a:solidFill>
                <a:latin typeface="Myriad Pro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1674593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92696"/>
            <a:ext cx="9144000" cy="837758"/>
          </a:xfrm>
        </p:spPr>
        <p:txBody>
          <a:bodyPr/>
          <a:lstStyle/>
          <a:p>
            <a:pPr algn="ctr"/>
            <a:r>
              <a:rPr lang="en-GB" sz="2400" dirty="0">
                <a:solidFill>
                  <a:schemeClr val="tx1"/>
                </a:solidFill>
                <a:latin typeface="+mn-lt"/>
              </a:rPr>
              <a:t>Are these statements true or false?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30333553"/>
              </p:ext>
            </p:extLst>
          </p:nvPr>
        </p:nvGraphicFramePr>
        <p:xfrm>
          <a:off x="611187" y="1850697"/>
          <a:ext cx="7921626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60813">
                  <a:extLst>
                    <a:ext uri="{9D8B030D-6E8A-4147-A177-3AD203B41FA5}">
                      <a16:colId xmlns:a16="http://schemas.microsoft.com/office/drawing/2014/main" val="2317172907"/>
                    </a:ext>
                  </a:extLst>
                </a:gridCol>
                <a:gridCol w="3960813">
                  <a:extLst>
                    <a:ext uri="{9D8B030D-6E8A-4147-A177-3AD203B41FA5}">
                      <a16:colId xmlns:a16="http://schemas.microsoft.com/office/drawing/2014/main" val="424732022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b="0">
                          <a:solidFill>
                            <a:schemeClr val="tx1"/>
                          </a:solidFill>
                        </a:rPr>
                        <a:t>If all of the sheep are the whole, the sheep in the pen are a part of the whole.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b="0">
                          <a:solidFill>
                            <a:schemeClr val="tx1"/>
                          </a:solidFill>
                        </a:rPr>
                        <a:t>If the black sheep are the whole, the little</a:t>
                      </a:r>
                      <a:r>
                        <a:rPr lang="en-GB" b="0" baseline="0">
                          <a:solidFill>
                            <a:schemeClr val="tx1"/>
                          </a:solidFill>
                        </a:rPr>
                        <a:t> black sheep is part of the whole.</a:t>
                      </a:r>
                      <a:endParaRPr lang="en-GB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55793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0"/>
                        <a:t>If all of the white sheep are the whole, the black sheep are a part of the whole.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b="0"/>
                        <a:t>If all</a:t>
                      </a:r>
                      <a:r>
                        <a:rPr lang="en-GB" b="0" baseline="0"/>
                        <a:t> of the sheep in the pen are the whole, all of the white sheep are a part of the whole.</a:t>
                      </a:r>
                      <a:endParaRPr lang="en-GB" b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82962834"/>
                  </a:ext>
                </a:extLst>
              </a:tr>
            </a:tbl>
          </a:graphicData>
        </a:graphic>
      </p:graphicFrame>
      <p:grpSp>
        <p:nvGrpSpPr>
          <p:cNvPr id="5" name="Group 4"/>
          <p:cNvGrpSpPr/>
          <p:nvPr/>
        </p:nvGrpSpPr>
        <p:grpSpPr>
          <a:xfrm>
            <a:off x="2699792" y="3861048"/>
            <a:ext cx="4320480" cy="2304256"/>
            <a:chOff x="594241" y="1456445"/>
            <a:chExt cx="7694675" cy="4065619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C7627060-3723-4FBD-A948-4D9EF194AB7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4241" y="1456445"/>
              <a:ext cx="5991437" cy="4065619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0FCC49B3-AC91-4147-BE12-5F73989A9E8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3024" y="2097100"/>
              <a:ext cx="5291140" cy="2256516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137C509D-66C4-4A2C-B067-610D60C7E24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36953" y="2130440"/>
              <a:ext cx="1351963" cy="2402410"/>
            </a:xfrm>
            <a:prstGeom prst="rect">
              <a:avLst/>
            </a:prstGeom>
          </p:spPr>
        </p:pic>
      </p:grpSp>
      <p:pic>
        <p:nvPicPr>
          <p:cNvPr id="9" name="Picture 2" descr="C:\Users\Jonathan\AppData\Local\Microsoft\Windows\INetCache\IE\2FYZI2LW\primary-reconcile[1].png">
            <a:extLst>
              <a:ext uri="{FF2B5EF4-FFF2-40B4-BE49-F238E27FC236}">
                <a16:creationId xmlns:a16="http://schemas.microsoft.com/office/drawing/2014/main" id="{83E78BBF-A68D-4306-A073-13D6551A6D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9914" y="2179767"/>
            <a:ext cx="571500" cy="57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Users\Jonathan\AppData\Local\Microsoft\Windows\INetCache\IE\KXWDQT8Q\cancel-297373_960_720[1].png">
            <a:extLst>
              <a:ext uri="{FF2B5EF4-FFF2-40B4-BE49-F238E27FC236}">
                <a16:creationId xmlns:a16="http://schemas.microsoft.com/office/drawing/2014/main" id="{87138BD3-1733-4D27-A0CD-21430EE02D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343110"/>
            <a:ext cx="551987" cy="529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Jonathan\AppData\Local\Microsoft\Windows\INetCache\IE\2FYZI2LW\primary-reconcile[1].png">
            <a:extLst>
              <a:ext uri="{FF2B5EF4-FFF2-40B4-BE49-F238E27FC236}">
                <a16:creationId xmlns:a16="http://schemas.microsoft.com/office/drawing/2014/main" id="{8713434F-6476-4F06-8FAE-A277F3D16C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7063" y="2179767"/>
            <a:ext cx="571500" cy="57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Users\Jonathan\AppData\Local\Microsoft\Windows\INetCache\IE\KXWDQT8Q\cancel-297373_960_720[1].png">
            <a:extLst>
              <a:ext uri="{FF2B5EF4-FFF2-40B4-BE49-F238E27FC236}">
                <a16:creationId xmlns:a16="http://schemas.microsoft.com/office/drawing/2014/main" id="{A6CACA9B-233F-4646-A3A1-246170529F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0715" y="3343110"/>
            <a:ext cx="551987" cy="529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">
            <a:extLst>
              <a:ext uri="{FF2B5EF4-FFF2-40B4-BE49-F238E27FC236}">
                <a16:creationId xmlns:a16="http://schemas.microsoft.com/office/drawing/2014/main" id="{2A70BAEC-BB8A-4582-9C77-0019BECD887A}"/>
              </a:ext>
            </a:extLst>
          </p:cNvPr>
          <p:cNvSpPr txBox="1">
            <a:spLocks/>
          </p:cNvSpPr>
          <p:nvPr/>
        </p:nvSpPr>
        <p:spPr bwMode="auto"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ctr" rtl="0"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r"/>
            <a:r>
              <a:rPr lang="en-US" sz="2800" dirty="0">
                <a:solidFill>
                  <a:srgbClr val="00628C"/>
                </a:solidFill>
                <a:latin typeface="Myriad Pro"/>
              </a:rPr>
              <a:t>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55765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3">
            <a:extLst>
              <a:ext uri="{FF2B5EF4-FFF2-40B4-BE49-F238E27FC236}">
                <a16:creationId xmlns:a16="http://schemas.microsoft.com/office/drawing/2014/main" id="{A067AA8C-0F23-40F5-9CD1-995BDE09D0F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55650" y="692150"/>
            <a:ext cx="7924800" cy="630000"/>
          </a:xfrm>
        </p:spPr>
        <p:txBody>
          <a:bodyPr/>
          <a:lstStyle/>
          <a:p>
            <a:pPr algn="ctr" eaLnBrk="1" hangingPunct="1"/>
            <a:r>
              <a:rPr lang="en-US" altLang="en-US" sz="2400" dirty="0">
                <a:solidFill>
                  <a:schemeClr val="tx1"/>
                </a:solidFill>
                <a:latin typeface="+mn-lt"/>
              </a:rPr>
              <a:t>True or false?</a:t>
            </a:r>
          </a:p>
        </p:txBody>
      </p:sp>
      <p:sp>
        <p:nvSpPr>
          <p:cNvPr id="13315" name="Rectangle 14">
            <a:extLst>
              <a:ext uri="{FF2B5EF4-FFF2-40B4-BE49-F238E27FC236}">
                <a16:creationId xmlns:a16="http://schemas.microsoft.com/office/drawing/2014/main" id="{55A73505-BD01-47BC-95C0-FADAEA781DC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/>
            <a:r>
              <a:rPr lang="en-US" altLang="en-US" sz="2800" dirty="0"/>
              <a:t>If the </a:t>
            </a:r>
            <a:r>
              <a:rPr lang="en-US" altLang="en-US" sz="2800" b="1" u="sng" dirty="0"/>
              <a:t>United Kingdom</a:t>
            </a:r>
            <a:r>
              <a:rPr lang="en-US" altLang="en-US" sz="2800" b="1" dirty="0"/>
              <a:t> </a:t>
            </a:r>
            <a:r>
              <a:rPr lang="en-US" altLang="en-US" sz="2800" dirty="0"/>
              <a:t>is the whole, then </a:t>
            </a:r>
            <a:r>
              <a:rPr lang="en-US" altLang="en-US" sz="2800" b="1" u="sng" dirty="0"/>
              <a:t>Europe</a:t>
            </a:r>
            <a:r>
              <a:rPr lang="en-US" altLang="en-US" sz="2800" b="1" dirty="0"/>
              <a:t> </a:t>
            </a:r>
            <a:r>
              <a:rPr lang="en-US" altLang="en-US" sz="2800" dirty="0"/>
              <a:t>is a part of the whole</a:t>
            </a:r>
            <a:r>
              <a:rPr lang="en-US" altLang="en-US" dirty="0"/>
              <a:t>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29B5857-C721-4005-B35C-5355E082BC37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3140968"/>
            <a:ext cx="3328091" cy="3126943"/>
          </a:xfrm>
          <a:prstGeom prst="rect">
            <a:avLst/>
          </a:prstGeom>
        </p:spPr>
      </p:pic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7FD48225-037B-4732-8185-58F1835256A8}"/>
              </a:ext>
            </a:extLst>
          </p:cNvPr>
          <p:cNvSpPr txBox="1">
            <a:spLocks/>
          </p:cNvSpPr>
          <p:nvPr/>
        </p:nvSpPr>
        <p:spPr bwMode="auto"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ctr" rtl="0"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r"/>
            <a:r>
              <a:rPr lang="en-US" sz="2800" dirty="0">
                <a:solidFill>
                  <a:srgbClr val="00628C"/>
                </a:solidFill>
                <a:latin typeface="Myriad Pro"/>
              </a:rPr>
              <a:t> 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825" y="116632"/>
            <a:ext cx="7924800" cy="1143000"/>
          </a:xfrm>
        </p:spPr>
        <p:txBody>
          <a:bodyPr/>
          <a:lstStyle/>
          <a:p>
            <a:pPr algn="ctr"/>
            <a:r>
              <a:rPr lang="en-GB" sz="2400" dirty="0">
                <a:solidFill>
                  <a:schemeClr val="tx1"/>
                </a:solidFill>
                <a:latin typeface="+mn-lt"/>
              </a:rPr>
              <a:t>Practice activity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651247"/>
            <a:ext cx="7921625" cy="3835153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600" dirty="0"/>
              <a:t>Think of a walk you love to do. What are the parts of this journey?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600" dirty="0"/>
              <a:t>If you have an atlas or have access to Google Earth, think about different parts that make the whole.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600" dirty="0"/>
              <a:t>If your arm is a part, what is the whole and what are the other parts of the whole?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600" dirty="0"/>
              <a:t>Think of a whole, challenge someone to work out the parts of the whole.</a:t>
            </a:r>
          </a:p>
        </p:txBody>
      </p:sp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3375BA7B-9921-48C1-AB4F-A5BD3F347504}"/>
              </a:ext>
            </a:extLst>
          </p:cNvPr>
          <p:cNvSpPr txBox="1">
            <a:spLocks/>
          </p:cNvSpPr>
          <p:nvPr/>
        </p:nvSpPr>
        <p:spPr bwMode="auto"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ctr" rtl="0"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r"/>
            <a:r>
              <a:rPr lang="en-US" sz="2800" dirty="0">
                <a:solidFill>
                  <a:srgbClr val="00628C"/>
                </a:solidFill>
                <a:latin typeface="Myriad Pro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2808722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F8163EC-19F6-4384-832F-C6B7BA2253D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https://www.ncetm.org.uk/classroom-resources/vl-lower-key-stage-2-fractions-1-video-lessons/</a:t>
            </a:r>
            <a:endParaRPr lang="en-GB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14">
            <a:extLst>
              <a:ext uri="{FF2B5EF4-FFF2-40B4-BE49-F238E27FC236}">
                <a16:creationId xmlns:a16="http://schemas.microsoft.com/office/drawing/2014/main" id="{55A73505-BD01-47BC-95C0-FADAEA781DC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/>
            <a:r>
              <a:rPr lang="en-US" altLang="en-US" sz="2800" dirty="0"/>
              <a:t>If </a:t>
            </a:r>
            <a:r>
              <a:rPr lang="en-US" altLang="en-US" sz="2800" b="1" u="sng" dirty="0"/>
              <a:t>Europe</a:t>
            </a:r>
            <a:r>
              <a:rPr lang="en-US" altLang="en-US" sz="2800" dirty="0"/>
              <a:t> is the whole, then the </a:t>
            </a:r>
            <a:r>
              <a:rPr lang="en-US" altLang="en-US" sz="2800" b="1" u="sng" dirty="0"/>
              <a:t>United Kingdom</a:t>
            </a:r>
            <a:r>
              <a:rPr lang="en-US" altLang="en-US" sz="2800" b="1" dirty="0"/>
              <a:t> </a:t>
            </a:r>
            <a:r>
              <a:rPr lang="en-US" altLang="en-US" sz="2800" dirty="0"/>
              <a:t>is a part of the whole.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B4FB48B-3672-407B-A65E-944A5C985DAC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3140968"/>
            <a:ext cx="3328091" cy="3126943"/>
          </a:xfrm>
          <a:prstGeom prst="rect">
            <a:avLst/>
          </a:prstGeom>
        </p:spPr>
      </p:pic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55FAFB5D-4014-4D57-AC4A-C5E8D90693CC}"/>
              </a:ext>
            </a:extLst>
          </p:cNvPr>
          <p:cNvSpPr txBox="1">
            <a:spLocks/>
          </p:cNvSpPr>
          <p:nvPr/>
        </p:nvSpPr>
        <p:spPr bwMode="auto"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ctr" rtl="0"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r"/>
            <a:r>
              <a:rPr lang="en-US" sz="2800" dirty="0">
                <a:solidFill>
                  <a:srgbClr val="00628C"/>
                </a:solidFill>
                <a:latin typeface="Myriad Pro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506073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8330" y="692696"/>
            <a:ext cx="8222046" cy="630000"/>
          </a:xfrm>
        </p:spPr>
        <p:txBody>
          <a:bodyPr/>
          <a:lstStyle/>
          <a:p>
            <a:pPr algn="ctr"/>
            <a:r>
              <a:rPr lang="en-GB" sz="2400" dirty="0">
                <a:solidFill>
                  <a:schemeClr val="tx1"/>
                </a:solidFill>
                <a:latin typeface="+mn-lt"/>
              </a:rPr>
              <a:t>Which statement is correct?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458330" y="1979103"/>
            <a:ext cx="3605256" cy="4114800"/>
          </a:xfrm>
          <a:prstGeom prst="rect">
            <a:avLst/>
          </a:prstGeom>
        </p:spPr>
      </p:pic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4376690" y="1827212"/>
            <a:ext cx="4443781" cy="4410099"/>
          </a:xfrm>
        </p:spPr>
        <p:txBody>
          <a:bodyPr/>
          <a:lstStyle/>
          <a:p>
            <a:pPr marL="0" indent="0"/>
            <a:r>
              <a:rPr lang="en-GB" sz="2400" dirty="0"/>
              <a:t>If the </a:t>
            </a:r>
            <a:r>
              <a:rPr lang="en-GB" sz="2400" b="1" u="sng" dirty="0"/>
              <a:t>United Kingdom</a:t>
            </a:r>
            <a:r>
              <a:rPr lang="en-GB" sz="2400" b="1" dirty="0"/>
              <a:t> </a:t>
            </a:r>
            <a:r>
              <a:rPr lang="en-GB" sz="2400" dirty="0"/>
              <a:t>is the whole, then </a:t>
            </a:r>
            <a:r>
              <a:rPr lang="en-GB" sz="2400" b="1" u="sng" dirty="0"/>
              <a:t>England</a:t>
            </a:r>
            <a:r>
              <a:rPr lang="en-GB" sz="2400" dirty="0"/>
              <a:t> is a part of the whole.</a:t>
            </a:r>
          </a:p>
          <a:p>
            <a:pPr marL="0" indent="0"/>
            <a:endParaRPr lang="en-GB" sz="2400" dirty="0"/>
          </a:p>
          <a:p>
            <a:pPr marL="0" indent="0"/>
            <a:r>
              <a:rPr lang="en-GB" sz="2400" dirty="0"/>
              <a:t>OR</a:t>
            </a:r>
          </a:p>
          <a:p>
            <a:pPr marL="0" indent="0"/>
            <a:endParaRPr lang="en-GB" sz="2400" dirty="0"/>
          </a:p>
          <a:p>
            <a:pPr marL="0" indent="0"/>
            <a:r>
              <a:rPr lang="en-GB" sz="2400" dirty="0"/>
              <a:t>If </a:t>
            </a:r>
            <a:r>
              <a:rPr lang="en-GB" sz="2400" b="1" u="sng" dirty="0"/>
              <a:t>England</a:t>
            </a:r>
            <a:r>
              <a:rPr lang="en-GB" sz="2400" b="1" dirty="0"/>
              <a:t> </a:t>
            </a:r>
            <a:r>
              <a:rPr lang="en-GB" sz="2400" dirty="0"/>
              <a:t>is the whole, then the </a:t>
            </a:r>
            <a:r>
              <a:rPr lang="en-GB" sz="2400" b="1" u="sng" dirty="0"/>
              <a:t>United Kingdom</a:t>
            </a:r>
            <a:r>
              <a:rPr lang="en-GB" sz="2400" dirty="0"/>
              <a:t> is a part of the whole.</a:t>
            </a:r>
          </a:p>
        </p:txBody>
      </p:sp>
      <p:sp>
        <p:nvSpPr>
          <p:cNvPr id="7" name="Text Placeholder 1">
            <a:extLst>
              <a:ext uri="{FF2B5EF4-FFF2-40B4-BE49-F238E27FC236}">
                <a16:creationId xmlns:a16="http://schemas.microsoft.com/office/drawing/2014/main" id="{2C76E3D1-533C-4F06-8F05-36424A2BC9AE}"/>
              </a:ext>
            </a:extLst>
          </p:cNvPr>
          <p:cNvSpPr txBox="1">
            <a:spLocks/>
          </p:cNvSpPr>
          <p:nvPr/>
        </p:nvSpPr>
        <p:spPr bwMode="auto"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ctr" rtl="0"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r"/>
            <a:r>
              <a:rPr lang="en-US" sz="2800" dirty="0">
                <a:solidFill>
                  <a:srgbClr val="00628C"/>
                </a:solidFill>
                <a:latin typeface="Myriad Pro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236780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3664533"/>
            <a:ext cx="8154652" cy="2527191"/>
          </a:xfrm>
        </p:spPr>
        <p:txBody>
          <a:bodyPr/>
          <a:lstStyle/>
          <a:p>
            <a:r>
              <a:rPr lang="en-GB" sz="2800" dirty="0">
                <a:solidFill>
                  <a:schemeClr val="tx1"/>
                </a:solidFill>
                <a:latin typeface="+mn-lt"/>
              </a:rPr>
              <a:t>Complete the stem sentence:</a:t>
            </a:r>
            <a:br>
              <a:rPr lang="en-GB" sz="2800" dirty="0">
                <a:solidFill>
                  <a:schemeClr val="tx1"/>
                </a:solidFill>
                <a:latin typeface="+mn-lt"/>
              </a:rPr>
            </a:br>
            <a:r>
              <a:rPr lang="en-GB" sz="2800" b="0" dirty="0">
                <a:solidFill>
                  <a:schemeClr val="tx1"/>
                </a:solidFill>
                <a:latin typeface="+mn-lt"/>
              </a:rPr>
              <a:t>If the journey from </a:t>
            </a:r>
            <a:r>
              <a:rPr lang="en-GB" sz="2800" u="sng" dirty="0" err="1">
                <a:solidFill>
                  <a:schemeClr val="tx1"/>
                </a:solidFill>
                <a:latin typeface="+mn-lt"/>
              </a:rPr>
              <a:t>Sunny’s</a:t>
            </a:r>
            <a:r>
              <a:rPr lang="en-GB" sz="2800" u="sng" dirty="0">
                <a:solidFill>
                  <a:schemeClr val="tx1"/>
                </a:solidFill>
                <a:latin typeface="+mn-lt"/>
              </a:rPr>
              <a:t> house to Kofi’s house</a:t>
            </a:r>
            <a:r>
              <a:rPr lang="en-GB" sz="2800" b="0" dirty="0">
                <a:solidFill>
                  <a:schemeClr val="tx1"/>
                </a:solidFill>
                <a:latin typeface="+mn-lt"/>
              </a:rPr>
              <a:t> is the __________, then </a:t>
            </a:r>
            <a:r>
              <a:rPr lang="en-GB" sz="2800" u="sng" dirty="0">
                <a:solidFill>
                  <a:schemeClr val="tx1"/>
                </a:solidFill>
                <a:latin typeface="+mn-lt"/>
              </a:rPr>
              <a:t>the journey from </a:t>
            </a:r>
            <a:r>
              <a:rPr lang="en-GB" sz="2800" u="sng" dirty="0" err="1">
                <a:solidFill>
                  <a:schemeClr val="tx1"/>
                </a:solidFill>
                <a:latin typeface="+mn-lt"/>
              </a:rPr>
              <a:t>Sunny’s</a:t>
            </a:r>
            <a:r>
              <a:rPr lang="en-GB" sz="2800" u="sng" dirty="0">
                <a:solidFill>
                  <a:schemeClr val="tx1"/>
                </a:solidFill>
                <a:latin typeface="+mn-lt"/>
              </a:rPr>
              <a:t> house to Alfie’s house</a:t>
            </a:r>
            <a:r>
              <a:rPr lang="en-GB" sz="2800" b="0" dirty="0">
                <a:solidFill>
                  <a:schemeClr val="tx1"/>
                </a:solidFill>
                <a:latin typeface="+mn-lt"/>
              </a:rPr>
              <a:t> is a _______________.</a:t>
            </a:r>
            <a:br>
              <a:rPr lang="en-GB" sz="2800" b="0" dirty="0">
                <a:solidFill>
                  <a:schemeClr val="tx1"/>
                </a:solidFill>
                <a:latin typeface="+mn-lt"/>
              </a:rPr>
            </a:br>
            <a:endParaRPr lang="en-GB" sz="2800" b="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2DF7A25-036F-4706-AD94-128F44F3B52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1" y="908720"/>
            <a:ext cx="4680520" cy="253433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987824" y="4365658"/>
            <a:ext cx="11256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GB"/>
              <a:t>whole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93812" y="5229200"/>
            <a:ext cx="31861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/>
              <a:t>part of the whole</a:t>
            </a:r>
          </a:p>
        </p:txBody>
      </p:sp>
      <p:sp>
        <p:nvSpPr>
          <p:cNvPr id="7" name="Text Placeholder 1">
            <a:extLst>
              <a:ext uri="{FF2B5EF4-FFF2-40B4-BE49-F238E27FC236}">
                <a16:creationId xmlns:a16="http://schemas.microsoft.com/office/drawing/2014/main" id="{A6FB8D54-274A-4C9C-80C1-D710BB3BDA50}"/>
              </a:ext>
            </a:extLst>
          </p:cNvPr>
          <p:cNvSpPr txBox="1">
            <a:spLocks/>
          </p:cNvSpPr>
          <p:nvPr/>
        </p:nvSpPr>
        <p:spPr bwMode="auto"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ctr" rtl="0"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r"/>
            <a:r>
              <a:rPr lang="en-US" sz="2800" dirty="0">
                <a:solidFill>
                  <a:srgbClr val="00628C"/>
                </a:solidFill>
                <a:latin typeface="Myriad Pro"/>
              </a:rPr>
              <a:t> 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92696"/>
            <a:ext cx="9144000" cy="630000"/>
          </a:xfrm>
        </p:spPr>
        <p:txBody>
          <a:bodyPr/>
          <a:lstStyle/>
          <a:p>
            <a:pPr algn="ctr"/>
            <a:r>
              <a:rPr lang="en-GB" sz="2400" dirty="0">
                <a:solidFill>
                  <a:schemeClr val="tx1"/>
                </a:solidFill>
                <a:latin typeface="+mn-lt"/>
              </a:rPr>
              <a:t>I was thinking…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8B878C6D-D2D4-4F0E-A203-4C2BA6A5312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2492896"/>
            <a:ext cx="3408382" cy="145064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55576" y="4365104"/>
            <a:ext cx="80648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dirty="0"/>
              <a:t>If the </a:t>
            </a:r>
            <a:r>
              <a:rPr lang="en-GB" b="1" u="sng" dirty="0"/>
              <a:t>black sheep</a:t>
            </a:r>
            <a:r>
              <a:rPr lang="en-GB" b="1" dirty="0"/>
              <a:t> </a:t>
            </a:r>
            <a:r>
              <a:rPr lang="en-GB" dirty="0"/>
              <a:t>are the whole, then the </a:t>
            </a:r>
            <a:r>
              <a:rPr lang="en-GB" b="1" u="sng" dirty="0"/>
              <a:t>white sheep</a:t>
            </a:r>
            <a:r>
              <a:rPr lang="en-GB" b="1" dirty="0"/>
              <a:t> </a:t>
            </a:r>
            <a:r>
              <a:rPr lang="en-GB" dirty="0"/>
              <a:t>are a part of the whole.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5A0BFA5-426C-4D6A-A825-EC3A43B1BE5C}"/>
              </a:ext>
            </a:extLst>
          </p:cNvPr>
          <p:cNvSpPr txBox="1"/>
          <p:nvPr/>
        </p:nvSpPr>
        <p:spPr>
          <a:xfrm>
            <a:off x="5364088" y="2508406"/>
            <a:ext cx="19223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GB"/>
              <a:t>Am I right?</a:t>
            </a:r>
          </a:p>
        </p:txBody>
      </p:sp>
      <p:sp>
        <p:nvSpPr>
          <p:cNvPr id="6" name="Speech Bubble: Rectangle 5">
            <a:extLst>
              <a:ext uri="{FF2B5EF4-FFF2-40B4-BE49-F238E27FC236}">
                <a16:creationId xmlns:a16="http://schemas.microsoft.com/office/drawing/2014/main" id="{3A3A59CE-EDB9-419B-9384-25033AD54F4D}"/>
              </a:ext>
            </a:extLst>
          </p:cNvPr>
          <p:cNvSpPr/>
          <p:nvPr/>
        </p:nvSpPr>
        <p:spPr bwMode="auto">
          <a:xfrm>
            <a:off x="4980044" y="2348880"/>
            <a:ext cx="2400268" cy="864096"/>
          </a:xfrm>
          <a:prstGeom prst="wedgeRectCallou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Speech Bubble: Rectangle 7">
            <a:extLst>
              <a:ext uri="{FF2B5EF4-FFF2-40B4-BE49-F238E27FC236}">
                <a16:creationId xmlns:a16="http://schemas.microsoft.com/office/drawing/2014/main" id="{4E160A69-905D-42F2-958B-775B482064B6}"/>
              </a:ext>
            </a:extLst>
          </p:cNvPr>
          <p:cNvSpPr/>
          <p:nvPr/>
        </p:nvSpPr>
        <p:spPr bwMode="auto">
          <a:xfrm>
            <a:off x="5078527" y="2204864"/>
            <a:ext cx="2328254" cy="1152128"/>
          </a:xfrm>
          <a:prstGeom prst="wedgeRectCallout">
            <a:avLst>
              <a:gd name="adj1" fmla="val -45493"/>
              <a:gd name="adj2" fmla="val 9110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 w="28575">
                <a:solidFill>
                  <a:schemeClr val="tx1"/>
                </a:solidFill>
              </a:ln>
              <a:solidFill>
                <a:sysClr val="windowText" lastClr="000000"/>
              </a:solidFill>
              <a:effectLst/>
              <a:latin typeface="Arial" charset="0"/>
            </a:endParaRPr>
          </a:p>
        </p:txBody>
      </p:sp>
      <p:sp>
        <p:nvSpPr>
          <p:cNvPr id="9" name="Text Placeholder 1">
            <a:extLst>
              <a:ext uri="{FF2B5EF4-FFF2-40B4-BE49-F238E27FC236}">
                <a16:creationId xmlns:a16="http://schemas.microsoft.com/office/drawing/2014/main" id="{6D013A68-30C9-48A3-B48C-188B3C6B738A}"/>
              </a:ext>
            </a:extLst>
          </p:cNvPr>
          <p:cNvSpPr txBox="1">
            <a:spLocks/>
          </p:cNvSpPr>
          <p:nvPr/>
        </p:nvSpPr>
        <p:spPr bwMode="auto"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ctr" rtl="0"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r"/>
            <a:r>
              <a:rPr lang="en-US" sz="2800" dirty="0">
                <a:solidFill>
                  <a:srgbClr val="00628C"/>
                </a:solidFill>
                <a:latin typeface="Myriad Pro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773879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4514" y="896882"/>
            <a:ext cx="9158514" cy="859347"/>
          </a:xfrm>
        </p:spPr>
        <p:txBody>
          <a:bodyPr/>
          <a:lstStyle/>
          <a:p>
            <a:pPr algn="ctr"/>
            <a:r>
              <a:rPr lang="en-GB" sz="2400" dirty="0">
                <a:solidFill>
                  <a:schemeClr val="tx1"/>
                </a:solidFill>
                <a:latin typeface="+mn-lt"/>
              </a:rPr>
              <a:t>What is the same?  </a:t>
            </a:r>
            <a:br>
              <a:rPr lang="en-GB" sz="2400" dirty="0">
                <a:solidFill>
                  <a:schemeClr val="tx1"/>
                </a:solidFill>
                <a:latin typeface="+mn-lt"/>
              </a:rPr>
            </a:br>
            <a:r>
              <a:rPr lang="en-GB" sz="2400" dirty="0">
                <a:solidFill>
                  <a:schemeClr val="tx1"/>
                </a:solidFill>
                <a:latin typeface="+mn-lt"/>
              </a:rPr>
              <a:t>What is different?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8B878C6D-D2D4-4F0E-A203-4C2BA6A5312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6483" y="3045042"/>
            <a:ext cx="4310520" cy="1834600"/>
          </a:xfrm>
          <a:prstGeom prst="rect">
            <a:avLst/>
          </a:prstGeom>
        </p:spPr>
      </p:pic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8D753714-7D75-44AF-A34F-82BF9E5049D3}"/>
              </a:ext>
            </a:extLst>
          </p:cNvPr>
          <p:cNvSpPr txBox="1">
            <a:spLocks/>
          </p:cNvSpPr>
          <p:nvPr/>
        </p:nvSpPr>
        <p:spPr bwMode="auto"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ctr" rtl="0"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r"/>
            <a:r>
              <a:rPr lang="en-US" sz="2800" dirty="0">
                <a:solidFill>
                  <a:srgbClr val="00628C"/>
                </a:solidFill>
                <a:latin typeface="Myriad Pro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020779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39145"/>
            <a:ext cx="9143999" cy="1143000"/>
          </a:xfrm>
        </p:spPr>
        <p:txBody>
          <a:bodyPr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If all the sheep are the whole, the white sheep could be </a:t>
            </a:r>
            <a:br>
              <a:rPr lang="en-GB" sz="2400" dirty="0">
                <a:solidFill>
                  <a:schemeClr val="tx1"/>
                </a:solidFill>
              </a:rPr>
            </a:br>
            <a:r>
              <a:rPr lang="en-GB" sz="2400" dirty="0">
                <a:solidFill>
                  <a:schemeClr val="tx1"/>
                </a:solidFill>
              </a:rPr>
              <a:t>a part of the whole.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8B878C6D-D2D4-4F0E-A203-4C2BA6A5312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830" y="3068960"/>
            <a:ext cx="5370956" cy="2285932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 bwMode="auto">
          <a:xfrm>
            <a:off x="899592" y="2488315"/>
            <a:ext cx="6192688" cy="3024336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Oval 4"/>
          <p:cNvSpPr/>
          <p:nvPr/>
        </p:nvSpPr>
        <p:spPr bwMode="auto">
          <a:xfrm>
            <a:off x="3563888" y="2785509"/>
            <a:ext cx="1512168" cy="2727142"/>
          </a:xfrm>
          <a:prstGeom prst="ellipse">
            <a:avLst/>
          </a:prstGeom>
          <a:noFill/>
          <a:ln w="9525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Text Placeholder 1">
            <a:extLst>
              <a:ext uri="{FF2B5EF4-FFF2-40B4-BE49-F238E27FC236}">
                <a16:creationId xmlns:a16="http://schemas.microsoft.com/office/drawing/2014/main" id="{280A6D07-0859-4EA9-A550-2DE5DB368078}"/>
              </a:ext>
            </a:extLst>
          </p:cNvPr>
          <p:cNvSpPr txBox="1">
            <a:spLocks/>
          </p:cNvSpPr>
          <p:nvPr/>
        </p:nvSpPr>
        <p:spPr bwMode="auto"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ctr" rtl="0"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r"/>
            <a:r>
              <a:rPr lang="en-US" sz="2800" dirty="0">
                <a:solidFill>
                  <a:srgbClr val="00628C"/>
                </a:solidFill>
                <a:latin typeface="Myriad Pro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920847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940965"/>
            <a:ext cx="9144000" cy="560637"/>
          </a:xfrm>
        </p:spPr>
        <p:txBody>
          <a:bodyPr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What do you notice about the parts compared to the whole?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3155921" y="2277221"/>
            <a:ext cx="2856239" cy="1690126"/>
            <a:chOff x="899592" y="2488315"/>
            <a:chExt cx="6192688" cy="3024336"/>
          </a:xfrm>
        </p:grpSpPr>
        <p:pic>
          <p:nvPicPr>
            <p:cNvPr id="4" name="Content Placeholder 3">
              <a:extLst>
                <a:ext uri="{FF2B5EF4-FFF2-40B4-BE49-F238E27FC236}">
                  <a16:creationId xmlns:a16="http://schemas.microsoft.com/office/drawing/2014/main" id="{8B878C6D-D2D4-4F0E-A203-4C2BA6A5312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424830" y="3068960"/>
              <a:ext cx="5370956" cy="2285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Oval 4"/>
            <p:cNvSpPr/>
            <p:nvPr/>
          </p:nvSpPr>
          <p:spPr bwMode="auto">
            <a:xfrm>
              <a:off x="899592" y="2488315"/>
              <a:ext cx="6192688" cy="3024336"/>
            </a:xfrm>
            <a:prstGeom prst="ellipse">
              <a:avLst/>
            </a:prstGeom>
            <a:noFill/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" name="Oval 5"/>
            <p:cNvSpPr/>
            <p:nvPr/>
          </p:nvSpPr>
          <p:spPr bwMode="auto">
            <a:xfrm>
              <a:off x="3563888" y="2785509"/>
              <a:ext cx="1512168" cy="2727142"/>
            </a:xfrm>
            <a:prstGeom prst="ellipse">
              <a:avLst/>
            </a:prstGeom>
            <a:noFill/>
            <a:ln w="9525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245213" y="2277221"/>
            <a:ext cx="2832903" cy="1649660"/>
            <a:chOff x="4524073" y="1988840"/>
            <a:chExt cx="4156303" cy="2369126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257BBC1E-C7C9-4806-A091-9F808405F87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25382" y="2204864"/>
              <a:ext cx="3660893" cy="2153102"/>
            </a:xfrm>
            <a:prstGeom prst="rect">
              <a:avLst/>
            </a:prstGeom>
          </p:spPr>
        </p:pic>
        <p:sp>
          <p:nvSpPr>
            <p:cNvPr id="11" name="Oval 10"/>
            <p:cNvSpPr/>
            <p:nvPr/>
          </p:nvSpPr>
          <p:spPr bwMode="auto">
            <a:xfrm>
              <a:off x="4524073" y="1988840"/>
              <a:ext cx="4156303" cy="2369126"/>
            </a:xfrm>
            <a:prstGeom prst="ellipse">
              <a:avLst/>
            </a:prstGeom>
            <a:noFill/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2" name="Oval 11"/>
            <p:cNvSpPr/>
            <p:nvPr/>
          </p:nvSpPr>
          <p:spPr bwMode="auto">
            <a:xfrm rot="19574568">
              <a:off x="5052692" y="2115524"/>
              <a:ext cx="1078920" cy="2229984"/>
            </a:xfrm>
            <a:prstGeom prst="ellipse">
              <a:avLst/>
            </a:prstGeom>
            <a:noFill/>
            <a:ln w="9525" cap="flat" cmpd="sng" algn="ctr">
              <a:solidFill>
                <a:srgbClr val="00628C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6127762" y="2266184"/>
            <a:ext cx="2856239" cy="1701163"/>
            <a:chOff x="817340" y="2066398"/>
            <a:chExt cx="3100264" cy="1701163"/>
          </a:xfrm>
        </p:grpSpPr>
        <p:grpSp>
          <p:nvGrpSpPr>
            <p:cNvPr id="16" name="Group 15"/>
            <p:cNvGrpSpPr/>
            <p:nvPr/>
          </p:nvGrpSpPr>
          <p:grpSpPr>
            <a:xfrm>
              <a:off x="817340" y="2066398"/>
              <a:ext cx="3100264" cy="1701163"/>
              <a:chOff x="4524073" y="1988840"/>
              <a:chExt cx="4156303" cy="2369126"/>
            </a:xfrm>
          </p:grpSpPr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257BBC1E-C7C9-4806-A091-9F808405F87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825382" y="2204864"/>
                <a:ext cx="3660893" cy="2153102"/>
              </a:xfrm>
              <a:prstGeom prst="rect">
                <a:avLst/>
              </a:prstGeom>
            </p:spPr>
          </p:pic>
          <p:sp>
            <p:nvSpPr>
              <p:cNvPr id="18" name="Oval 17"/>
              <p:cNvSpPr/>
              <p:nvPr/>
            </p:nvSpPr>
            <p:spPr bwMode="auto">
              <a:xfrm>
                <a:off x="4524073" y="1988840"/>
                <a:ext cx="4156303" cy="2369126"/>
              </a:xfrm>
              <a:prstGeom prst="ellipse">
                <a:avLst/>
              </a:prstGeom>
              <a:noFill/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742950" marR="0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charset="0"/>
                  <a:buChar char="●"/>
                  <a:tabLst/>
                </a:pPr>
                <a:endParaRPr kumimoji="0" lang="en-GB" sz="2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sp>
          <p:nvSpPr>
            <p:cNvPr id="9" name="Oval 8"/>
            <p:cNvSpPr/>
            <p:nvPr/>
          </p:nvSpPr>
          <p:spPr bwMode="auto">
            <a:xfrm>
              <a:off x="2051720" y="2189350"/>
              <a:ext cx="863120" cy="735594"/>
            </a:xfrm>
            <a:prstGeom prst="ellipse">
              <a:avLst/>
            </a:prstGeom>
            <a:noFill/>
            <a:ln w="9525" cap="flat" cmpd="sng" algn="ctr">
              <a:solidFill>
                <a:srgbClr val="00628C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089B6E7C-CBC1-4316-8218-476BFD58E3F9}"/>
              </a:ext>
            </a:extLst>
          </p:cNvPr>
          <p:cNvSpPr txBox="1"/>
          <p:nvPr/>
        </p:nvSpPr>
        <p:spPr>
          <a:xfrm>
            <a:off x="734208" y="4316113"/>
            <a:ext cx="6123792" cy="10402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GB" dirty="0"/>
              <a:t>The whole is bigger than the parts.</a:t>
            </a:r>
          </a:p>
          <a:p>
            <a:pPr>
              <a:buNone/>
            </a:pPr>
            <a:r>
              <a:rPr lang="en-GB" dirty="0"/>
              <a:t>The parts are smaller than the whole.</a:t>
            </a:r>
          </a:p>
        </p:txBody>
      </p:sp>
      <p:sp>
        <p:nvSpPr>
          <p:cNvPr id="20" name="Text Placeholder 1">
            <a:extLst>
              <a:ext uri="{FF2B5EF4-FFF2-40B4-BE49-F238E27FC236}">
                <a16:creationId xmlns:a16="http://schemas.microsoft.com/office/drawing/2014/main" id="{519035A7-F725-4522-A9CF-AE3E329AC263}"/>
              </a:ext>
            </a:extLst>
          </p:cNvPr>
          <p:cNvSpPr txBox="1">
            <a:spLocks/>
          </p:cNvSpPr>
          <p:nvPr/>
        </p:nvSpPr>
        <p:spPr bwMode="auto"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ctr" rtl="0"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r"/>
            <a:r>
              <a:rPr lang="en-US" sz="2800" dirty="0">
                <a:solidFill>
                  <a:srgbClr val="00628C"/>
                </a:solidFill>
                <a:latin typeface="Myriad Pro"/>
              </a:rPr>
              <a:t>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82645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0.8|8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9|11.8|11.2|34.1|1.5|8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7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1.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7.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0.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6|24|21.9|22.3"/>
</p:tagLst>
</file>

<file path=ppt/theme/theme1.xml><?xml version="1.0" encoding="utf-8"?>
<a:theme xmlns:a="http://schemas.openxmlformats.org/drawingml/2006/main" name="nctem1">
  <a:themeElements>
    <a:clrScheme name="nctem1 11">
      <a:dk1>
        <a:srgbClr val="000000"/>
      </a:dk1>
      <a:lt1>
        <a:srgbClr val="FFFFFF"/>
      </a:lt1>
      <a:dk2>
        <a:srgbClr val="00628C"/>
      </a:dk2>
      <a:lt2>
        <a:srgbClr val="5F5F5F"/>
      </a:lt2>
      <a:accent1>
        <a:srgbClr val="82E6DD"/>
      </a:accent1>
      <a:accent2>
        <a:srgbClr val="C8E2E8"/>
      </a:accent2>
      <a:accent3>
        <a:srgbClr val="FFFFFF"/>
      </a:accent3>
      <a:accent4>
        <a:srgbClr val="000000"/>
      </a:accent4>
      <a:accent5>
        <a:srgbClr val="C1F0EB"/>
      </a:accent5>
      <a:accent6>
        <a:srgbClr val="B5CDD2"/>
      </a:accent6>
      <a:hlink>
        <a:srgbClr val="00628C"/>
      </a:hlink>
      <a:folHlink>
        <a:srgbClr val="B2B2B2"/>
      </a:folHlink>
    </a:clrScheme>
    <a:fontScheme name="nctem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nctem1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1">
        <a:dk1>
          <a:srgbClr val="000000"/>
        </a:dk1>
        <a:lt1>
          <a:srgbClr val="FFFFFF"/>
        </a:lt1>
        <a:dk2>
          <a:srgbClr val="00628C"/>
        </a:dk2>
        <a:lt2>
          <a:srgbClr val="5F5F5F"/>
        </a:lt2>
        <a:accent1>
          <a:srgbClr val="82E6DD"/>
        </a:accent1>
        <a:accent2>
          <a:srgbClr val="C8E2E8"/>
        </a:accent2>
        <a:accent3>
          <a:srgbClr val="FFFFFF"/>
        </a:accent3>
        <a:accent4>
          <a:srgbClr val="000000"/>
        </a:accent4>
        <a:accent5>
          <a:srgbClr val="C1F0EB"/>
        </a:accent5>
        <a:accent6>
          <a:srgbClr val="B5CDD2"/>
        </a:accent6>
        <a:hlink>
          <a:srgbClr val="00628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3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LongProperties xmlns="http://schemas.microsoft.com/office/2006/metadata/longProperties"/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5CA48D5-CF87-4E62-9CFA-B8134F07C6D3}">
  <ds:schemaRefs>
    <ds:schemaRef ds:uri="http://schemas.microsoft.com/office/2006/metadata/longProperties"/>
  </ds:schemaRefs>
</ds:datastoreItem>
</file>

<file path=customXml/itemProps2.xml><?xml version="1.0" encoding="utf-8"?>
<ds:datastoreItem xmlns:ds="http://schemas.openxmlformats.org/officeDocument/2006/customXml" ds:itemID="{4614D725-2C21-4C66-9CD4-8D38560013A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7C77035-C83E-4B4D-935D-EFC529B1E702}"/>
</file>

<file path=customXml/itemProps4.xml><?xml version="1.0" encoding="utf-8"?>
<ds:datastoreItem xmlns:ds="http://schemas.openxmlformats.org/officeDocument/2006/customXml" ds:itemID="{B1B18B3D-5C68-4030-BEF3-6F927E24DA37}">
  <ds:schemaRefs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2006/documentManagement/types"/>
    <ds:schemaRef ds:uri="http://schemas.microsoft.com/office/infopath/2007/PartnerControls"/>
    <ds:schemaRef ds:uri="2271028d-ccd4-470e-b3a6-2ee8809238ba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</TotalTime>
  <Words>624</Words>
  <Application>Microsoft Office PowerPoint</Application>
  <PresentationFormat>On-screen Show (4:3)</PresentationFormat>
  <Paragraphs>84</Paragraphs>
  <Slides>21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28" baseType="lpstr">
      <vt:lpstr>Arial</vt:lpstr>
      <vt:lpstr>Calibri</vt:lpstr>
      <vt:lpstr>Myriad</vt:lpstr>
      <vt:lpstr>Myriad Pro</vt:lpstr>
      <vt:lpstr>Open Sans</vt:lpstr>
      <vt:lpstr>nctem1</vt:lpstr>
      <vt:lpstr>Custom Design</vt:lpstr>
      <vt:lpstr>PowerPoint Presentation</vt:lpstr>
      <vt:lpstr>True or false?</vt:lpstr>
      <vt:lpstr>PowerPoint Presentation</vt:lpstr>
      <vt:lpstr>Which statement is correct?</vt:lpstr>
      <vt:lpstr>Complete the stem sentence: If the journey from Sunny’s house to Kofi’s house is the __________, then the journey from Sunny’s house to Alfie’s house is a _______________. </vt:lpstr>
      <vt:lpstr>I was thinking…</vt:lpstr>
      <vt:lpstr>What is the same?   What is different?</vt:lpstr>
      <vt:lpstr>If all the sheep are the whole, the white sheep could be  a part of the whole.</vt:lpstr>
      <vt:lpstr>What do you notice about the parts compared to the whole?</vt:lpstr>
      <vt:lpstr>PowerPoint Presentation</vt:lpstr>
      <vt:lpstr>Which is the largest: a part or the whole?</vt:lpstr>
      <vt:lpstr>Are the parts always smaller than the whole?</vt:lpstr>
      <vt:lpstr>PowerPoint Presentation</vt:lpstr>
      <vt:lpstr>Which of these statements are true?</vt:lpstr>
      <vt:lpstr>Part or whole?</vt:lpstr>
      <vt:lpstr>Think of a statement when France is the whole.</vt:lpstr>
      <vt:lpstr>PowerPoint Presentation</vt:lpstr>
      <vt:lpstr>PowerPoint Presentation</vt:lpstr>
      <vt:lpstr>Are these statements true or false?</vt:lpstr>
      <vt:lpstr>Practice activity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Stephen Peto</dc:creator>
  <cp:lastModifiedBy>Andrew Young</cp:lastModifiedBy>
  <cp:revision>4</cp:revision>
  <dcterms:created xsi:type="dcterms:W3CDTF">2008-01-11T09:41:35Z</dcterms:created>
  <dcterms:modified xsi:type="dcterms:W3CDTF">2020-08-26T12:55:08Z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isplay_urn:schemas-microsoft-com:office:office#Editor">
    <vt:lpwstr>Natasha Chippendale</vt:lpwstr>
  </property>
  <property fmtid="{D5CDD505-2E9C-101B-9397-08002B2CF9AE}" pid="3" name="display_urn:schemas-microsoft-com:office:office#Author">
    <vt:lpwstr>Natasha Chippendale</vt:lpwstr>
  </property>
  <property fmtid="{D5CDD505-2E9C-101B-9397-08002B2CF9AE}" pid="4" name="Order">
    <vt:lpwstr>148500.000000000</vt:lpwstr>
  </property>
  <property fmtid="{D5CDD505-2E9C-101B-9397-08002B2CF9AE}" pid="5" name="ContentTypeId">
    <vt:lpwstr>0x010100E66C4E9411A2B847AB3A2FDDFBD5392E</vt:lpwstr>
  </property>
</Properties>
</file>