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17"/>
  </p:notesMasterIdLst>
  <p:sldIdLst>
    <p:sldId id="393" r:id="rId6"/>
    <p:sldId id="371" r:id="rId7"/>
    <p:sldId id="384" r:id="rId8"/>
    <p:sldId id="388" r:id="rId9"/>
    <p:sldId id="385" r:id="rId10"/>
    <p:sldId id="390" r:id="rId11"/>
    <p:sldId id="386" r:id="rId12"/>
    <p:sldId id="348" r:id="rId13"/>
    <p:sldId id="391" r:id="rId14"/>
    <p:sldId id="354" r:id="rId15"/>
    <p:sldId id="394" r:id="rId16"/>
  </p:sldIdLst>
  <p:sldSz cx="9144000" cy="6858000" type="screen4x3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F007DE-02CF-4C2D-8797-16C591CE0A73}" v="1" dt="2020-08-26T14:36:08.7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82" autoAdjust="0"/>
    <p:restoredTop sz="73113" autoAdjust="0"/>
  </p:normalViewPr>
  <p:slideViewPr>
    <p:cSldViewPr snapToGrid="0">
      <p:cViewPr varScale="1">
        <p:scale>
          <a:sx n="52" d="100"/>
          <a:sy n="52" d="100"/>
        </p:scale>
        <p:origin x="201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F8F007DE-02CF-4C2D-8797-16C591CE0A73}"/>
    <pc:docChg chg="custSel modSld">
      <pc:chgData name="Andrew Young" userId="3d7dab09-352b-4858-b937-4a4f8b94e613" providerId="ADAL" clId="{F8F007DE-02CF-4C2D-8797-16C591CE0A73}" dt="2020-08-26T14:36:08.706" v="5" actId="207"/>
      <pc:docMkLst>
        <pc:docMk/>
      </pc:docMkLst>
      <pc:sldChg chg="modSp mod">
        <pc:chgData name="Andrew Young" userId="3d7dab09-352b-4858-b937-4a4f8b94e613" providerId="ADAL" clId="{F8F007DE-02CF-4C2D-8797-16C591CE0A73}" dt="2020-08-26T14:34:57.594" v="2" actId="20577"/>
        <pc:sldMkLst>
          <pc:docMk/>
          <pc:sldMk cId="3960736912" sldId="371"/>
        </pc:sldMkLst>
        <pc:spChg chg="mod">
          <ac:chgData name="Andrew Young" userId="3d7dab09-352b-4858-b937-4a4f8b94e613" providerId="ADAL" clId="{F8F007DE-02CF-4C2D-8797-16C591CE0A73}" dt="2020-08-26T14:34:57.594" v="2" actId="20577"/>
          <ac:spMkLst>
            <pc:docMk/>
            <pc:sldMk cId="3960736912" sldId="371"/>
            <ac:spMk id="3" creationId="{D934D293-B9C9-490A-872C-D21DB2516BC7}"/>
          </ac:spMkLst>
        </pc:spChg>
      </pc:sldChg>
      <pc:sldChg chg="modSp mod">
        <pc:chgData name="Andrew Young" userId="3d7dab09-352b-4858-b937-4a4f8b94e613" providerId="ADAL" clId="{F8F007DE-02CF-4C2D-8797-16C591CE0A73}" dt="2020-08-26T14:36:08.706" v="5" actId="207"/>
        <pc:sldMkLst>
          <pc:docMk/>
          <pc:sldMk cId="2383181773" sldId="394"/>
        </pc:sldMkLst>
        <pc:spChg chg="mod">
          <ac:chgData name="Andrew Young" userId="3d7dab09-352b-4858-b937-4a4f8b94e613" providerId="ADAL" clId="{F8F007DE-02CF-4C2D-8797-16C591CE0A73}" dt="2020-08-26T14:36:08.706" v="5" actId="207"/>
          <ac:spMkLst>
            <pc:docMk/>
            <pc:sldMk cId="2383181773" sldId="394"/>
            <ac:spMk id="4" creationId="{AB970EBE-6A6F-4AC6-A4B8-FFAE4E21FBB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4674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187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43013"/>
            <a:ext cx="4476750" cy="33575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3234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576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479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6705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0772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954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2133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342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9970887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68667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87691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6863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2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6" Type="http://schemas.openxmlformats.org/officeDocument/2006/relationships/image" Target="../media/image22.png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CE3619B8-FC4B-4CD5-A425-16CFC005A8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2 Lesson 18</a:t>
            </a:r>
          </a:p>
        </p:txBody>
      </p:sp>
    </p:spTree>
    <p:extLst>
      <p:ext uri="{BB962C8B-B14F-4D97-AF65-F5344CB8AC3E}">
        <p14:creationId xmlns:p14="http://schemas.microsoft.com/office/powerpoint/2010/main" val="2064088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166C601-8382-43B1-B6CE-33510FCEF8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8AB8166-C654-4EC0-A098-2BD1D05F5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D4268F-F6BD-4DC0-8F1B-33104C94FC2F}"/>
              </a:ext>
            </a:extLst>
          </p:cNvPr>
          <p:cNvSpPr txBox="1"/>
          <p:nvPr/>
        </p:nvSpPr>
        <p:spPr>
          <a:xfrm>
            <a:off x="1303596" y="1168280"/>
            <a:ext cx="6797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Which class has more students?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B59F1D-6D7C-4752-812E-0ED37E993439}"/>
              </a:ext>
            </a:extLst>
          </p:cNvPr>
          <p:cNvSpPr txBox="1"/>
          <p:nvPr/>
        </p:nvSpPr>
        <p:spPr>
          <a:xfrm>
            <a:off x="1887059" y="5271385"/>
            <a:ext cx="209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Class 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86093B-A61C-45EB-B716-C08BD63A19F9}"/>
              </a:ext>
            </a:extLst>
          </p:cNvPr>
          <p:cNvSpPr txBox="1"/>
          <p:nvPr/>
        </p:nvSpPr>
        <p:spPr>
          <a:xfrm>
            <a:off x="5380106" y="5180640"/>
            <a:ext cx="2175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Class D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16895CA-7781-47A9-ABEF-5BA033CFD9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938"/>
          <a:stretch/>
        </p:blipFill>
        <p:spPr>
          <a:xfrm>
            <a:off x="4645882" y="1642007"/>
            <a:ext cx="3411505" cy="3538633"/>
          </a:xfrm>
          <a:prstGeom prst="rect">
            <a:avLst/>
          </a:prstGeom>
        </p:spPr>
      </p:pic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8DD3F60-22E9-462C-8EA1-772F8351D757}"/>
              </a:ext>
            </a:extLst>
          </p:cNvPr>
          <p:cNvCxnSpPr>
            <a:cxnSpLocks/>
          </p:cNvCxnSpPr>
          <p:nvPr/>
        </p:nvCxnSpPr>
        <p:spPr>
          <a:xfrm>
            <a:off x="4470400" y="1642007"/>
            <a:ext cx="0" cy="44406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E1E83F4-E255-413D-9A02-4CC594CB9375}"/>
              </a:ext>
            </a:extLst>
          </p:cNvPr>
          <p:cNvSpPr txBox="1"/>
          <p:nvPr/>
        </p:nvSpPr>
        <p:spPr>
          <a:xfrm>
            <a:off x="3282655" y="646357"/>
            <a:ext cx="2578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041" y="1647499"/>
            <a:ext cx="2562149" cy="34423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784504" y="5089895"/>
                <a:ext cx="43954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4504" y="5089895"/>
                <a:ext cx="439543" cy="7861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5337144" y="4949572"/>
                <a:ext cx="43954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7144" y="4949572"/>
                <a:ext cx="439543" cy="7861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04903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970EBE-6A6F-4AC6-A4B8-FFAE4E21FB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3181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4400F74-C430-4C3A-9913-44222193D1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0F7A39C-3604-4FFE-8ACB-8D5DF5311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34D293-B9C9-490A-872C-D21DB2516BC7}"/>
              </a:ext>
            </a:extLst>
          </p:cNvPr>
          <p:cNvSpPr txBox="1"/>
          <p:nvPr/>
        </p:nvSpPr>
        <p:spPr bwMode="auto">
          <a:xfrm>
            <a:off x="106019" y="712085"/>
            <a:ext cx="9144000" cy="9969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Hannah has cut her two ribbons into quarters. We can see a quarter of each ribbon below. Which colour of ribbon was the longer to start with?</a:t>
            </a: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7B666C-EB64-4521-ABCE-6634703A0508}"/>
              </a:ext>
            </a:extLst>
          </p:cNvPr>
          <p:cNvSpPr/>
          <p:nvPr/>
        </p:nvSpPr>
        <p:spPr bwMode="auto">
          <a:xfrm>
            <a:off x="251025" y="2106132"/>
            <a:ext cx="2007705" cy="61377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4BB3DE-32DC-4A7B-BC17-E9FA02F000E8}"/>
              </a:ext>
            </a:extLst>
          </p:cNvPr>
          <p:cNvSpPr/>
          <p:nvPr/>
        </p:nvSpPr>
        <p:spPr bwMode="auto">
          <a:xfrm>
            <a:off x="251025" y="3853083"/>
            <a:ext cx="1371600" cy="61377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4986F68-2A87-4AC3-9D39-D53FB93DDA2F}"/>
                  </a:ext>
                </a:extLst>
              </p:cNvPr>
              <p:cNvSpPr txBox="1"/>
              <p:nvPr/>
            </p:nvSpPr>
            <p:spPr>
              <a:xfrm>
                <a:off x="705523" y="2678764"/>
                <a:ext cx="372954" cy="11531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4986F68-2A87-4AC3-9D39-D53FB93DDA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523" y="2678764"/>
                <a:ext cx="372954" cy="1153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676F847-AA71-4DE2-A97A-30B4BFAF3976}"/>
                  </a:ext>
                </a:extLst>
              </p:cNvPr>
              <p:cNvSpPr txBox="1"/>
              <p:nvPr/>
            </p:nvSpPr>
            <p:spPr>
              <a:xfrm>
                <a:off x="707455" y="4400994"/>
                <a:ext cx="372954" cy="11531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676F847-AA71-4DE2-A97A-30B4BFAF3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455" y="4400994"/>
                <a:ext cx="372954" cy="11531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D13626DF-A22C-4E7C-B8F0-9E0C39E96916}"/>
              </a:ext>
            </a:extLst>
          </p:cNvPr>
          <p:cNvSpPr/>
          <p:nvPr/>
        </p:nvSpPr>
        <p:spPr bwMode="auto">
          <a:xfrm>
            <a:off x="2258730" y="2106132"/>
            <a:ext cx="2007705" cy="61377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EA9F25-510A-4098-8117-3530B36D3BF9}"/>
              </a:ext>
            </a:extLst>
          </p:cNvPr>
          <p:cNvSpPr/>
          <p:nvPr/>
        </p:nvSpPr>
        <p:spPr bwMode="auto">
          <a:xfrm>
            <a:off x="4267230" y="2106132"/>
            <a:ext cx="2007705" cy="61377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20EE02-50E4-4E95-B112-CADECA05BE72}"/>
              </a:ext>
            </a:extLst>
          </p:cNvPr>
          <p:cNvSpPr/>
          <p:nvPr/>
        </p:nvSpPr>
        <p:spPr bwMode="auto">
          <a:xfrm>
            <a:off x="6274140" y="2106132"/>
            <a:ext cx="2007705" cy="61377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AB203E-9017-475A-AFAB-3966FAC91B49}"/>
              </a:ext>
            </a:extLst>
          </p:cNvPr>
          <p:cNvSpPr/>
          <p:nvPr/>
        </p:nvSpPr>
        <p:spPr bwMode="auto">
          <a:xfrm>
            <a:off x="1622625" y="3849737"/>
            <a:ext cx="1371600" cy="61377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4372A05-FFF5-4975-B8EC-35CC8A3D10CC}"/>
              </a:ext>
            </a:extLst>
          </p:cNvPr>
          <p:cNvSpPr/>
          <p:nvPr/>
        </p:nvSpPr>
        <p:spPr bwMode="auto">
          <a:xfrm>
            <a:off x="2994225" y="3849737"/>
            <a:ext cx="1371600" cy="61377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C84C18-F7EA-4445-93B0-1BCDA071F1DC}"/>
              </a:ext>
            </a:extLst>
          </p:cNvPr>
          <p:cNvSpPr/>
          <p:nvPr/>
        </p:nvSpPr>
        <p:spPr bwMode="auto">
          <a:xfrm>
            <a:off x="4365825" y="3849737"/>
            <a:ext cx="1371600" cy="61377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E07CDEB-138E-46AF-9B69-97DDCF971F94}"/>
              </a:ext>
            </a:extLst>
          </p:cNvPr>
          <p:cNvSpPr/>
          <p:nvPr/>
        </p:nvSpPr>
        <p:spPr>
          <a:xfrm>
            <a:off x="1" y="5821941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If one-_______ is a part, then the whole is ______ times as much.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Take _______ parts and put them together to make one whole.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A9C0AC-330F-41C3-A050-A3D04A73FCC0}"/>
              </a:ext>
            </a:extLst>
          </p:cNvPr>
          <p:cNvSpPr/>
          <p:nvPr/>
        </p:nvSpPr>
        <p:spPr>
          <a:xfrm>
            <a:off x="8377633" y="2067169"/>
            <a:ext cx="4449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008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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073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908B66B-2C68-4F86-8CD1-0DAE5F59D4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E8A4B74-D904-4217-94D7-C14425F68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4B938545-08D0-457C-B3B3-1A3B8E3CFFCE}"/>
              </a:ext>
            </a:extLst>
          </p:cNvPr>
          <p:cNvSpPr/>
          <p:nvPr/>
        </p:nvSpPr>
        <p:spPr bwMode="auto">
          <a:xfrm>
            <a:off x="4088578" y="931462"/>
            <a:ext cx="539656" cy="528545"/>
          </a:xfrm>
          <a:prstGeom prst="flowChartConnector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Flowchart: Connector 4">
            <a:extLst>
              <a:ext uri="{FF2B5EF4-FFF2-40B4-BE49-F238E27FC236}">
                <a16:creationId xmlns:a16="http://schemas.microsoft.com/office/drawing/2014/main" id="{19FDBAC2-BB02-4EC9-A149-29929D37C001}"/>
              </a:ext>
            </a:extLst>
          </p:cNvPr>
          <p:cNvSpPr/>
          <p:nvPr/>
        </p:nvSpPr>
        <p:spPr bwMode="auto">
          <a:xfrm>
            <a:off x="4572001" y="1584524"/>
            <a:ext cx="561610" cy="505153"/>
          </a:xfrm>
          <a:prstGeom prst="flowChartConnector">
            <a:avLst/>
          </a:prstGeom>
          <a:solidFill>
            <a:srgbClr val="00B05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Flowchart: Connector 5">
            <a:extLst>
              <a:ext uri="{FF2B5EF4-FFF2-40B4-BE49-F238E27FC236}">
                <a16:creationId xmlns:a16="http://schemas.microsoft.com/office/drawing/2014/main" id="{CFEEEB1C-66A6-49AE-8D59-931CDE0DA964}"/>
              </a:ext>
            </a:extLst>
          </p:cNvPr>
          <p:cNvSpPr/>
          <p:nvPr/>
        </p:nvSpPr>
        <p:spPr bwMode="auto">
          <a:xfrm>
            <a:off x="3711501" y="1584524"/>
            <a:ext cx="539656" cy="487464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6C2DB90-CE0E-410D-B3FB-4432AC81A68F}"/>
              </a:ext>
            </a:extLst>
          </p:cNvPr>
          <p:cNvSpPr/>
          <p:nvPr/>
        </p:nvSpPr>
        <p:spPr bwMode="auto">
          <a:xfrm>
            <a:off x="2550695" y="6096874"/>
            <a:ext cx="144379" cy="12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DF43E9C-328C-4ACE-A0C8-FA276E99A945}"/>
                  </a:ext>
                </a:extLst>
              </p:cNvPr>
              <p:cNvSpPr txBox="1"/>
              <p:nvPr/>
            </p:nvSpPr>
            <p:spPr>
              <a:xfrm>
                <a:off x="54667" y="2734206"/>
                <a:ext cx="9042399" cy="13548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Beth has some smarties. </a:t>
                </a:r>
              </a:p>
              <a:p>
                <a:pPr algn="ctr"/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This picture shows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of the amount of smarties she has. </a:t>
                </a:r>
              </a:p>
              <a:p>
                <a:pPr algn="ctr"/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How many does she have in total?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DF43E9C-328C-4ACE-A0C8-FA276E99A9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67" y="2734206"/>
                <a:ext cx="9042399" cy="1354858"/>
              </a:xfrm>
              <a:prstGeom prst="rect">
                <a:avLst/>
              </a:prstGeom>
              <a:blipFill>
                <a:blip r:embed="rId4"/>
                <a:stretch>
                  <a:fillRect t="-3153" b="-99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463AFE66-33D1-4701-9BBE-037DE3B4C1FC}"/>
              </a:ext>
            </a:extLst>
          </p:cNvPr>
          <p:cNvSpPr txBox="1"/>
          <p:nvPr/>
        </p:nvSpPr>
        <p:spPr>
          <a:xfrm>
            <a:off x="7865090" y="4892841"/>
            <a:ext cx="2040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2785" y="5042643"/>
            <a:ext cx="7338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visualise what the whole would look like?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961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2CE5091-A1D1-4EFE-8193-0587539C73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E6AC72C-DC03-4F8F-85EC-C728E5A56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2D9CB40-2168-4C53-BEB6-30ECB0EA5DC7}"/>
                  </a:ext>
                </a:extLst>
              </p:cNvPr>
              <p:cNvSpPr txBox="1"/>
              <p:nvPr/>
            </p:nvSpPr>
            <p:spPr>
              <a:xfrm>
                <a:off x="4018109" y="1161607"/>
                <a:ext cx="3483142" cy="6258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of Beth’s smarties</a:t>
                </a:r>
                <a14:m>
                  <m:oMath xmlns:m="http://schemas.openxmlformats.org/officeDocument/2006/math">
                    <m:r>
                      <a:rPr lang="en-GB" sz="24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2D9CB40-2168-4C53-BEB6-30ECB0EA5D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8109" y="1161607"/>
                <a:ext cx="3483142" cy="625877"/>
              </a:xfrm>
              <a:prstGeom prst="rect">
                <a:avLst/>
              </a:prstGeom>
              <a:blipFill>
                <a:blip r:embed="rId4"/>
                <a:stretch>
                  <a:fillRect b="-78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65119C0C-1BB0-4426-AB23-6A5187F24409}"/>
              </a:ext>
            </a:extLst>
          </p:cNvPr>
          <p:cNvSpPr/>
          <p:nvPr/>
        </p:nvSpPr>
        <p:spPr>
          <a:xfrm>
            <a:off x="558757" y="1992110"/>
            <a:ext cx="84220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If one-____ is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then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whole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is ______ as much.</a:t>
            </a:r>
          </a:p>
        </p:txBody>
      </p:sp>
      <p:sp>
        <p:nvSpPr>
          <p:cNvPr id="12" name="Left Brace 11">
            <a:extLst>
              <a:ext uri="{FF2B5EF4-FFF2-40B4-BE49-F238E27FC236}">
                <a16:creationId xmlns:a16="http://schemas.microsoft.com/office/drawing/2014/main" id="{F02404D7-D346-41B4-B5DB-B35B3384AC7E}"/>
              </a:ext>
            </a:extLst>
          </p:cNvPr>
          <p:cNvSpPr/>
          <p:nvPr/>
        </p:nvSpPr>
        <p:spPr bwMode="auto">
          <a:xfrm rot="5400000">
            <a:off x="3405990" y="1415657"/>
            <a:ext cx="571569" cy="6861895"/>
          </a:xfrm>
          <a:prstGeom prst="leftBrace">
            <a:avLst>
              <a:gd name="adj1" fmla="val 8333"/>
              <a:gd name="adj2" fmla="val 4978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0348B9-3158-45C0-A77F-DEFC9D5CDC22}"/>
              </a:ext>
            </a:extLst>
          </p:cNvPr>
          <p:cNvSpPr txBox="1"/>
          <p:nvPr/>
        </p:nvSpPr>
        <p:spPr>
          <a:xfrm>
            <a:off x="1267858" y="4102131"/>
            <a:ext cx="6597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times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3 smarties = 15 smarties</a:t>
            </a:r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F657C776-A88B-4E44-A976-DD32F06514CD}"/>
              </a:ext>
            </a:extLst>
          </p:cNvPr>
          <p:cNvSpPr/>
          <p:nvPr/>
        </p:nvSpPr>
        <p:spPr bwMode="auto">
          <a:xfrm>
            <a:off x="2695910" y="940327"/>
            <a:ext cx="457892" cy="391362"/>
          </a:xfrm>
          <a:prstGeom prst="flowChartConnector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owchart: Connector 14">
            <a:extLst>
              <a:ext uri="{FF2B5EF4-FFF2-40B4-BE49-F238E27FC236}">
                <a16:creationId xmlns:a16="http://schemas.microsoft.com/office/drawing/2014/main" id="{B0EA0E7E-9856-4A17-94C0-191A93D8AA5F}"/>
              </a:ext>
            </a:extLst>
          </p:cNvPr>
          <p:cNvSpPr/>
          <p:nvPr/>
        </p:nvSpPr>
        <p:spPr bwMode="auto">
          <a:xfrm>
            <a:off x="3077551" y="1374222"/>
            <a:ext cx="444216" cy="391362"/>
          </a:xfrm>
          <a:prstGeom prst="flowChartConnector">
            <a:avLst/>
          </a:prstGeom>
          <a:solidFill>
            <a:srgbClr val="00B05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D9888B50-589C-43D8-A67A-FF0BC2B25194}"/>
              </a:ext>
            </a:extLst>
          </p:cNvPr>
          <p:cNvSpPr/>
          <p:nvPr/>
        </p:nvSpPr>
        <p:spPr bwMode="auto">
          <a:xfrm>
            <a:off x="2398293" y="1340925"/>
            <a:ext cx="457892" cy="391362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89004" y="2019734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times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33180" y="2002141"/>
            <a:ext cx="679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fifth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253401" y="5165790"/>
            <a:ext cx="1374032" cy="1204686"/>
            <a:chOff x="454717" y="5087782"/>
            <a:chExt cx="1374032" cy="1204686"/>
          </a:xfrm>
        </p:grpSpPr>
        <p:grpSp>
          <p:nvGrpSpPr>
            <p:cNvPr id="21" name="Group 20"/>
            <p:cNvGrpSpPr/>
            <p:nvPr/>
          </p:nvGrpSpPr>
          <p:grpSpPr>
            <a:xfrm>
              <a:off x="579996" y="5277496"/>
              <a:ext cx="1123474" cy="825257"/>
              <a:chOff x="1164454" y="3387758"/>
              <a:chExt cx="1123474" cy="825257"/>
            </a:xfrm>
          </p:grpSpPr>
          <p:sp>
            <p:nvSpPr>
              <p:cNvPr id="18" name="Flowchart: Connector 17">
                <a:extLst>
                  <a:ext uri="{FF2B5EF4-FFF2-40B4-BE49-F238E27FC236}">
                    <a16:creationId xmlns:a16="http://schemas.microsoft.com/office/drawing/2014/main" id="{F657C776-A88B-4E44-A976-DD32F06514CD}"/>
                  </a:ext>
                </a:extLst>
              </p:cNvPr>
              <p:cNvSpPr/>
              <p:nvPr/>
            </p:nvSpPr>
            <p:spPr bwMode="auto">
              <a:xfrm>
                <a:off x="1462071" y="3387758"/>
                <a:ext cx="457892" cy="391362"/>
              </a:xfrm>
              <a:prstGeom prst="flowChartConnector">
                <a:avLst/>
              </a:prstGeom>
              <a:solidFill>
                <a:srgbClr val="FFFF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Flowchart: Connector 18">
                <a:extLst>
                  <a:ext uri="{FF2B5EF4-FFF2-40B4-BE49-F238E27FC236}">
                    <a16:creationId xmlns:a16="http://schemas.microsoft.com/office/drawing/2014/main" id="{B0EA0E7E-9856-4A17-94C0-191A93D8AA5F}"/>
                  </a:ext>
                </a:extLst>
              </p:cNvPr>
              <p:cNvSpPr/>
              <p:nvPr/>
            </p:nvSpPr>
            <p:spPr bwMode="auto">
              <a:xfrm>
                <a:off x="1843712" y="3821653"/>
                <a:ext cx="444216" cy="391362"/>
              </a:xfrm>
              <a:prstGeom prst="flowChartConnector">
                <a:avLst/>
              </a:prstGeom>
              <a:solidFill>
                <a:srgbClr val="00B05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0" name="Flowchart: Connector 19">
                <a:extLst>
                  <a:ext uri="{FF2B5EF4-FFF2-40B4-BE49-F238E27FC236}">
                    <a16:creationId xmlns:a16="http://schemas.microsoft.com/office/drawing/2014/main" id="{D9888B50-589C-43D8-A67A-FF0BC2B25194}"/>
                  </a:ext>
                </a:extLst>
              </p:cNvPr>
              <p:cNvSpPr/>
              <p:nvPr/>
            </p:nvSpPr>
            <p:spPr bwMode="auto">
              <a:xfrm>
                <a:off x="1164454" y="3788356"/>
                <a:ext cx="457892" cy="391362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3" name="Rectangle 22"/>
            <p:cNvSpPr/>
            <p:nvPr/>
          </p:nvSpPr>
          <p:spPr bwMode="auto">
            <a:xfrm>
              <a:off x="454717" y="5087782"/>
              <a:ext cx="1374032" cy="1204686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644988" y="5165790"/>
            <a:ext cx="1374032" cy="1204686"/>
            <a:chOff x="454717" y="5087782"/>
            <a:chExt cx="1374032" cy="1204686"/>
          </a:xfrm>
        </p:grpSpPr>
        <p:grpSp>
          <p:nvGrpSpPr>
            <p:cNvPr id="28" name="Group 27"/>
            <p:cNvGrpSpPr/>
            <p:nvPr/>
          </p:nvGrpSpPr>
          <p:grpSpPr>
            <a:xfrm>
              <a:off x="579996" y="5277496"/>
              <a:ext cx="1123474" cy="825257"/>
              <a:chOff x="1164454" y="3387758"/>
              <a:chExt cx="1123474" cy="825257"/>
            </a:xfrm>
          </p:grpSpPr>
          <p:sp>
            <p:nvSpPr>
              <p:cNvPr id="30" name="Flowchart: Connector 29">
                <a:extLst>
                  <a:ext uri="{FF2B5EF4-FFF2-40B4-BE49-F238E27FC236}">
                    <a16:creationId xmlns:a16="http://schemas.microsoft.com/office/drawing/2014/main" id="{F657C776-A88B-4E44-A976-DD32F06514CD}"/>
                  </a:ext>
                </a:extLst>
              </p:cNvPr>
              <p:cNvSpPr/>
              <p:nvPr/>
            </p:nvSpPr>
            <p:spPr bwMode="auto">
              <a:xfrm>
                <a:off x="1462071" y="3387758"/>
                <a:ext cx="457892" cy="391362"/>
              </a:xfrm>
              <a:prstGeom prst="flowChartConnector">
                <a:avLst/>
              </a:prstGeom>
              <a:solidFill>
                <a:srgbClr val="FFFF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1" name="Flowchart: Connector 30">
                <a:extLst>
                  <a:ext uri="{FF2B5EF4-FFF2-40B4-BE49-F238E27FC236}">
                    <a16:creationId xmlns:a16="http://schemas.microsoft.com/office/drawing/2014/main" id="{B0EA0E7E-9856-4A17-94C0-191A93D8AA5F}"/>
                  </a:ext>
                </a:extLst>
              </p:cNvPr>
              <p:cNvSpPr/>
              <p:nvPr/>
            </p:nvSpPr>
            <p:spPr bwMode="auto">
              <a:xfrm>
                <a:off x="1843712" y="3821653"/>
                <a:ext cx="444216" cy="391362"/>
              </a:xfrm>
              <a:prstGeom prst="flowChartConnector">
                <a:avLst/>
              </a:prstGeom>
              <a:solidFill>
                <a:srgbClr val="00B05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2" name="Flowchart: Connector 31">
                <a:extLst>
                  <a:ext uri="{FF2B5EF4-FFF2-40B4-BE49-F238E27FC236}">
                    <a16:creationId xmlns:a16="http://schemas.microsoft.com/office/drawing/2014/main" id="{D9888B50-589C-43D8-A67A-FF0BC2B25194}"/>
                  </a:ext>
                </a:extLst>
              </p:cNvPr>
              <p:cNvSpPr/>
              <p:nvPr/>
            </p:nvSpPr>
            <p:spPr bwMode="auto">
              <a:xfrm>
                <a:off x="1164454" y="3788356"/>
                <a:ext cx="457892" cy="391362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9" name="Rectangle 28"/>
            <p:cNvSpPr/>
            <p:nvPr/>
          </p:nvSpPr>
          <p:spPr bwMode="auto">
            <a:xfrm>
              <a:off x="454717" y="5087782"/>
              <a:ext cx="1374032" cy="1204686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997586" y="5163164"/>
            <a:ext cx="1374032" cy="1204686"/>
            <a:chOff x="454717" y="5087782"/>
            <a:chExt cx="1374032" cy="1204686"/>
          </a:xfrm>
        </p:grpSpPr>
        <p:grpSp>
          <p:nvGrpSpPr>
            <p:cNvPr id="34" name="Group 33"/>
            <p:cNvGrpSpPr/>
            <p:nvPr/>
          </p:nvGrpSpPr>
          <p:grpSpPr>
            <a:xfrm>
              <a:off x="579996" y="5277496"/>
              <a:ext cx="1123474" cy="825257"/>
              <a:chOff x="1164454" y="3387758"/>
              <a:chExt cx="1123474" cy="825257"/>
            </a:xfrm>
          </p:grpSpPr>
          <p:sp>
            <p:nvSpPr>
              <p:cNvPr id="36" name="Flowchart: Connector 35">
                <a:extLst>
                  <a:ext uri="{FF2B5EF4-FFF2-40B4-BE49-F238E27FC236}">
                    <a16:creationId xmlns:a16="http://schemas.microsoft.com/office/drawing/2014/main" id="{F657C776-A88B-4E44-A976-DD32F06514CD}"/>
                  </a:ext>
                </a:extLst>
              </p:cNvPr>
              <p:cNvSpPr/>
              <p:nvPr/>
            </p:nvSpPr>
            <p:spPr bwMode="auto">
              <a:xfrm>
                <a:off x="1462071" y="3387758"/>
                <a:ext cx="457892" cy="391362"/>
              </a:xfrm>
              <a:prstGeom prst="flowChartConnector">
                <a:avLst/>
              </a:prstGeom>
              <a:solidFill>
                <a:srgbClr val="FFFF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7" name="Flowchart: Connector 36">
                <a:extLst>
                  <a:ext uri="{FF2B5EF4-FFF2-40B4-BE49-F238E27FC236}">
                    <a16:creationId xmlns:a16="http://schemas.microsoft.com/office/drawing/2014/main" id="{B0EA0E7E-9856-4A17-94C0-191A93D8AA5F}"/>
                  </a:ext>
                </a:extLst>
              </p:cNvPr>
              <p:cNvSpPr/>
              <p:nvPr/>
            </p:nvSpPr>
            <p:spPr bwMode="auto">
              <a:xfrm>
                <a:off x="1843712" y="3821653"/>
                <a:ext cx="444216" cy="391362"/>
              </a:xfrm>
              <a:prstGeom prst="flowChartConnector">
                <a:avLst/>
              </a:prstGeom>
              <a:solidFill>
                <a:srgbClr val="00B05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Flowchart: Connector 37">
                <a:extLst>
                  <a:ext uri="{FF2B5EF4-FFF2-40B4-BE49-F238E27FC236}">
                    <a16:creationId xmlns:a16="http://schemas.microsoft.com/office/drawing/2014/main" id="{D9888B50-589C-43D8-A67A-FF0BC2B25194}"/>
                  </a:ext>
                </a:extLst>
              </p:cNvPr>
              <p:cNvSpPr/>
              <p:nvPr/>
            </p:nvSpPr>
            <p:spPr bwMode="auto">
              <a:xfrm>
                <a:off x="1164454" y="3788356"/>
                <a:ext cx="457892" cy="391362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35" name="Rectangle 34"/>
            <p:cNvSpPr/>
            <p:nvPr/>
          </p:nvSpPr>
          <p:spPr bwMode="auto">
            <a:xfrm>
              <a:off x="454717" y="5087782"/>
              <a:ext cx="1374032" cy="1204686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61771" y="5163164"/>
            <a:ext cx="1374032" cy="1204686"/>
            <a:chOff x="454717" y="5087782"/>
            <a:chExt cx="1374032" cy="1204686"/>
          </a:xfrm>
        </p:grpSpPr>
        <p:grpSp>
          <p:nvGrpSpPr>
            <p:cNvPr id="40" name="Group 39"/>
            <p:cNvGrpSpPr/>
            <p:nvPr/>
          </p:nvGrpSpPr>
          <p:grpSpPr>
            <a:xfrm>
              <a:off x="579996" y="5277496"/>
              <a:ext cx="1123474" cy="825257"/>
              <a:chOff x="1164454" y="3387758"/>
              <a:chExt cx="1123474" cy="825257"/>
            </a:xfrm>
          </p:grpSpPr>
          <p:sp>
            <p:nvSpPr>
              <p:cNvPr id="42" name="Flowchart: Connector 41">
                <a:extLst>
                  <a:ext uri="{FF2B5EF4-FFF2-40B4-BE49-F238E27FC236}">
                    <a16:creationId xmlns:a16="http://schemas.microsoft.com/office/drawing/2014/main" id="{F657C776-A88B-4E44-A976-DD32F06514CD}"/>
                  </a:ext>
                </a:extLst>
              </p:cNvPr>
              <p:cNvSpPr/>
              <p:nvPr/>
            </p:nvSpPr>
            <p:spPr bwMode="auto">
              <a:xfrm>
                <a:off x="1462071" y="3387758"/>
                <a:ext cx="457892" cy="391362"/>
              </a:xfrm>
              <a:prstGeom prst="flowChartConnector">
                <a:avLst/>
              </a:prstGeom>
              <a:solidFill>
                <a:srgbClr val="FFFF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Flowchart: Connector 42">
                <a:extLst>
                  <a:ext uri="{FF2B5EF4-FFF2-40B4-BE49-F238E27FC236}">
                    <a16:creationId xmlns:a16="http://schemas.microsoft.com/office/drawing/2014/main" id="{B0EA0E7E-9856-4A17-94C0-191A93D8AA5F}"/>
                  </a:ext>
                </a:extLst>
              </p:cNvPr>
              <p:cNvSpPr/>
              <p:nvPr/>
            </p:nvSpPr>
            <p:spPr bwMode="auto">
              <a:xfrm>
                <a:off x="1843712" y="3821653"/>
                <a:ext cx="444216" cy="391362"/>
              </a:xfrm>
              <a:prstGeom prst="flowChartConnector">
                <a:avLst/>
              </a:prstGeom>
              <a:solidFill>
                <a:srgbClr val="00B05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4" name="Flowchart: Connector 43">
                <a:extLst>
                  <a:ext uri="{FF2B5EF4-FFF2-40B4-BE49-F238E27FC236}">
                    <a16:creationId xmlns:a16="http://schemas.microsoft.com/office/drawing/2014/main" id="{D9888B50-589C-43D8-A67A-FF0BC2B25194}"/>
                  </a:ext>
                </a:extLst>
              </p:cNvPr>
              <p:cNvSpPr/>
              <p:nvPr/>
            </p:nvSpPr>
            <p:spPr bwMode="auto">
              <a:xfrm>
                <a:off x="1164454" y="3788356"/>
                <a:ext cx="457892" cy="391362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41" name="Rectangle 40"/>
            <p:cNvSpPr/>
            <p:nvPr/>
          </p:nvSpPr>
          <p:spPr bwMode="auto">
            <a:xfrm>
              <a:off x="454717" y="5087782"/>
              <a:ext cx="1374032" cy="1204686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728045" y="5165790"/>
            <a:ext cx="1374032" cy="1204686"/>
            <a:chOff x="454717" y="5087782"/>
            <a:chExt cx="1374032" cy="1204686"/>
          </a:xfrm>
        </p:grpSpPr>
        <p:grpSp>
          <p:nvGrpSpPr>
            <p:cNvPr id="46" name="Group 45"/>
            <p:cNvGrpSpPr/>
            <p:nvPr/>
          </p:nvGrpSpPr>
          <p:grpSpPr>
            <a:xfrm>
              <a:off x="579996" y="5277496"/>
              <a:ext cx="1123474" cy="825257"/>
              <a:chOff x="1164454" y="3387758"/>
              <a:chExt cx="1123474" cy="825257"/>
            </a:xfrm>
          </p:grpSpPr>
          <p:sp>
            <p:nvSpPr>
              <p:cNvPr id="48" name="Flowchart: Connector 47">
                <a:extLst>
                  <a:ext uri="{FF2B5EF4-FFF2-40B4-BE49-F238E27FC236}">
                    <a16:creationId xmlns:a16="http://schemas.microsoft.com/office/drawing/2014/main" id="{F657C776-A88B-4E44-A976-DD32F06514CD}"/>
                  </a:ext>
                </a:extLst>
              </p:cNvPr>
              <p:cNvSpPr/>
              <p:nvPr/>
            </p:nvSpPr>
            <p:spPr bwMode="auto">
              <a:xfrm>
                <a:off x="1462071" y="3387758"/>
                <a:ext cx="457892" cy="391362"/>
              </a:xfrm>
              <a:prstGeom prst="flowChartConnector">
                <a:avLst/>
              </a:prstGeom>
              <a:solidFill>
                <a:srgbClr val="FFFF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Flowchart: Connector 48">
                <a:extLst>
                  <a:ext uri="{FF2B5EF4-FFF2-40B4-BE49-F238E27FC236}">
                    <a16:creationId xmlns:a16="http://schemas.microsoft.com/office/drawing/2014/main" id="{B0EA0E7E-9856-4A17-94C0-191A93D8AA5F}"/>
                  </a:ext>
                </a:extLst>
              </p:cNvPr>
              <p:cNvSpPr/>
              <p:nvPr/>
            </p:nvSpPr>
            <p:spPr bwMode="auto">
              <a:xfrm>
                <a:off x="1843712" y="3821653"/>
                <a:ext cx="444216" cy="391362"/>
              </a:xfrm>
              <a:prstGeom prst="flowChartConnector">
                <a:avLst/>
              </a:prstGeom>
              <a:solidFill>
                <a:srgbClr val="00B05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Flowchart: Connector 49">
                <a:extLst>
                  <a:ext uri="{FF2B5EF4-FFF2-40B4-BE49-F238E27FC236}">
                    <a16:creationId xmlns:a16="http://schemas.microsoft.com/office/drawing/2014/main" id="{D9888B50-589C-43D8-A67A-FF0BC2B25194}"/>
                  </a:ext>
                </a:extLst>
              </p:cNvPr>
              <p:cNvSpPr/>
              <p:nvPr/>
            </p:nvSpPr>
            <p:spPr bwMode="auto">
              <a:xfrm>
                <a:off x="1164454" y="3788356"/>
                <a:ext cx="457892" cy="391362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47" name="Rectangle 46"/>
            <p:cNvSpPr/>
            <p:nvPr/>
          </p:nvSpPr>
          <p:spPr bwMode="auto">
            <a:xfrm>
              <a:off x="454717" y="5087782"/>
              <a:ext cx="1374032" cy="1204686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593258" y="2709421"/>
            <a:ext cx="86064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Take ____ parts and put them together to make one whole.</a:t>
            </a:r>
          </a:p>
        </p:txBody>
      </p:sp>
      <p:sp>
        <p:nvSpPr>
          <p:cNvPr id="52" name="Rectangle 51"/>
          <p:cNvSpPr/>
          <p:nvPr/>
        </p:nvSpPr>
        <p:spPr>
          <a:xfrm>
            <a:off x="1533180" y="2726049"/>
            <a:ext cx="5261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79996" y="3461907"/>
            <a:ext cx="3981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has ___ sweets. </a:t>
            </a:r>
          </a:p>
        </p:txBody>
      </p:sp>
      <p:sp>
        <p:nvSpPr>
          <p:cNvPr id="54" name="Rectangle 53"/>
          <p:cNvSpPr/>
          <p:nvPr/>
        </p:nvSpPr>
        <p:spPr>
          <a:xfrm>
            <a:off x="2730373" y="3460018"/>
            <a:ext cx="526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039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8" grpId="0"/>
      <p:bldP spid="9" grpId="0"/>
      <p:bldP spid="51" grpId="0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A1035E6-A125-4B34-98EA-FE27D74F5D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4B198A9-89E7-403E-B5E7-51B0D226D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F5E9F3A-9A4A-4FDC-AC2F-4ECEB317858A}"/>
              </a:ext>
            </a:extLst>
          </p:cNvPr>
          <p:cNvSpPr/>
          <p:nvPr/>
        </p:nvSpPr>
        <p:spPr bwMode="auto">
          <a:xfrm>
            <a:off x="2518610" y="4273165"/>
            <a:ext cx="4106779" cy="69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9EDCD74-DCBC-4548-8AD8-28922698F22C}"/>
                  </a:ext>
                </a:extLst>
              </p:cNvPr>
              <p:cNvSpPr txBox="1"/>
              <p:nvPr/>
            </p:nvSpPr>
            <p:spPr>
              <a:xfrm>
                <a:off x="91697" y="3945904"/>
                <a:ext cx="8779647" cy="13544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Max has some smarties. </a:t>
                </a:r>
              </a:p>
              <a:p>
                <a:pPr algn="ctr"/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This picture shows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of the amount of smarties he has. </a:t>
                </a:r>
              </a:p>
              <a:p>
                <a:pPr algn="ctr"/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How many does he have in total?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9EDCD74-DCBC-4548-8AD8-28922698F2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697" y="3945904"/>
                <a:ext cx="8779647" cy="1354410"/>
              </a:xfrm>
              <a:prstGeom prst="rect">
                <a:avLst/>
              </a:prstGeom>
              <a:blipFill>
                <a:blip r:embed="rId4"/>
                <a:stretch>
                  <a:fillRect t="-3153" b="-99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A52E09E7-DA74-4A32-9E77-35BAB1CD4703}"/>
              </a:ext>
            </a:extLst>
          </p:cNvPr>
          <p:cNvSpPr/>
          <p:nvPr/>
        </p:nvSpPr>
        <p:spPr>
          <a:xfrm>
            <a:off x="217714" y="879489"/>
            <a:ext cx="87796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If one ____ is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then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whole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is ____</a:t>
            </a:r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times</a:t>
            </a:r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as much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5" name="Flowchart: Connector 14">
            <a:extLst>
              <a:ext uri="{FF2B5EF4-FFF2-40B4-BE49-F238E27FC236}">
                <a16:creationId xmlns:a16="http://schemas.microsoft.com/office/drawing/2014/main" id="{A823EEB6-7722-49C2-B1E7-189A5E3A4A38}"/>
              </a:ext>
            </a:extLst>
          </p:cNvPr>
          <p:cNvSpPr/>
          <p:nvPr/>
        </p:nvSpPr>
        <p:spPr bwMode="auto">
          <a:xfrm>
            <a:off x="4302170" y="1802889"/>
            <a:ext cx="539656" cy="528545"/>
          </a:xfrm>
          <a:prstGeom prst="flowChartConnector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lowchart: Connector 17">
            <a:extLst>
              <a:ext uri="{FF2B5EF4-FFF2-40B4-BE49-F238E27FC236}">
                <a16:creationId xmlns:a16="http://schemas.microsoft.com/office/drawing/2014/main" id="{F2F800C5-63C2-49E2-B58A-268BA32232C0}"/>
              </a:ext>
            </a:extLst>
          </p:cNvPr>
          <p:cNvSpPr/>
          <p:nvPr/>
        </p:nvSpPr>
        <p:spPr bwMode="auto">
          <a:xfrm>
            <a:off x="4750773" y="2497670"/>
            <a:ext cx="561610" cy="505153"/>
          </a:xfrm>
          <a:prstGeom prst="flowChartConnector">
            <a:avLst/>
          </a:prstGeom>
          <a:solidFill>
            <a:srgbClr val="00B05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lowchart: Connector 19">
            <a:extLst>
              <a:ext uri="{FF2B5EF4-FFF2-40B4-BE49-F238E27FC236}">
                <a16:creationId xmlns:a16="http://schemas.microsoft.com/office/drawing/2014/main" id="{37624AF4-EF95-4DF0-8F11-67505432F89E}"/>
              </a:ext>
            </a:extLst>
          </p:cNvPr>
          <p:cNvSpPr/>
          <p:nvPr/>
        </p:nvSpPr>
        <p:spPr bwMode="auto">
          <a:xfrm>
            <a:off x="3941865" y="2506515"/>
            <a:ext cx="539656" cy="487464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505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2CE5091-A1D1-4EFE-8193-0587539C73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D7FFE18-4CD4-4466-A5B8-369F98709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119C0C-1BB0-4426-AB23-6A5187F24409}"/>
              </a:ext>
            </a:extLst>
          </p:cNvPr>
          <p:cNvSpPr/>
          <p:nvPr/>
        </p:nvSpPr>
        <p:spPr>
          <a:xfrm>
            <a:off x="558757" y="1992110"/>
            <a:ext cx="84220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If one-____ is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then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whole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is ______ as much.</a:t>
            </a:r>
          </a:p>
        </p:txBody>
      </p:sp>
      <p:sp>
        <p:nvSpPr>
          <p:cNvPr id="12" name="Left Brace 11">
            <a:extLst>
              <a:ext uri="{FF2B5EF4-FFF2-40B4-BE49-F238E27FC236}">
                <a16:creationId xmlns:a16="http://schemas.microsoft.com/office/drawing/2014/main" id="{F02404D7-D346-41B4-B5DB-B35B3384AC7E}"/>
              </a:ext>
            </a:extLst>
          </p:cNvPr>
          <p:cNvSpPr/>
          <p:nvPr/>
        </p:nvSpPr>
        <p:spPr bwMode="auto">
          <a:xfrm rot="5400000">
            <a:off x="3409294" y="2773616"/>
            <a:ext cx="571569" cy="4110791"/>
          </a:xfrm>
          <a:prstGeom prst="leftBrace">
            <a:avLst>
              <a:gd name="adj1" fmla="val 8333"/>
              <a:gd name="adj2" fmla="val 4978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0348B9-3158-45C0-A77F-DEFC9D5CDC22}"/>
              </a:ext>
            </a:extLst>
          </p:cNvPr>
          <p:cNvSpPr txBox="1"/>
          <p:nvPr/>
        </p:nvSpPr>
        <p:spPr>
          <a:xfrm>
            <a:off x="1500270" y="4112594"/>
            <a:ext cx="6597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times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3 smarties = 9 smarties</a:t>
            </a:r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F657C776-A88B-4E44-A976-DD32F06514CD}"/>
              </a:ext>
            </a:extLst>
          </p:cNvPr>
          <p:cNvSpPr/>
          <p:nvPr/>
        </p:nvSpPr>
        <p:spPr bwMode="auto">
          <a:xfrm>
            <a:off x="2695910" y="940327"/>
            <a:ext cx="457892" cy="391362"/>
          </a:xfrm>
          <a:prstGeom prst="flowChartConnector">
            <a:avLst/>
          </a:prstGeom>
          <a:solidFill>
            <a:srgbClr val="FFFF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owchart: Connector 14">
            <a:extLst>
              <a:ext uri="{FF2B5EF4-FFF2-40B4-BE49-F238E27FC236}">
                <a16:creationId xmlns:a16="http://schemas.microsoft.com/office/drawing/2014/main" id="{B0EA0E7E-9856-4A17-94C0-191A93D8AA5F}"/>
              </a:ext>
            </a:extLst>
          </p:cNvPr>
          <p:cNvSpPr/>
          <p:nvPr/>
        </p:nvSpPr>
        <p:spPr bwMode="auto">
          <a:xfrm>
            <a:off x="3077551" y="1374222"/>
            <a:ext cx="444216" cy="391362"/>
          </a:xfrm>
          <a:prstGeom prst="flowChartConnector">
            <a:avLst/>
          </a:prstGeom>
          <a:solidFill>
            <a:srgbClr val="00B05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D9888B50-589C-43D8-A67A-FF0BC2B25194}"/>
              </a:ext>
            </a:extLst>
          </p:cNvPr>
          <p:cNvSpPr/>
          <p:nvPr/>
        </p:nvSpPr>
        <p:spPr bwMode="auto">
          <a:xfrm>
            <a:off x="2398293" y="1340925"/>
            <a:ext cx="457892" cy="391362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89004" y="2019734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times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29335" y="2015979"/>
            <a:ext cx="7841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third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1630353" y="5145571"/>
            <a:ext cx="1374032" cy="1204686"/>
            <a:chOff x="454717" y="5087782"/>
            <a:chExt cx="1374032" cy="1204686"/>
          </a:xfrm>
        </p:grpSpPr>
        <p:grpSp>
          <p:nvGrpSpPr>
            <p:cNvPr id="21" name="Group 20"/>
            <p:cNvGrpSpPr/>
            <p:nvPr/>
          </p:nvGrpSpPr>
          <p:grpSpPr>
            <a:xfrm>
              <a:off x="579996" y="5277496"/>
              <a:ext cx="1123474" cy="825257"/>
              <a:chOff x="1164454" y="3387758"/>
              <a:chExt cx="1123474" cy="825257"/>
            </a:xfrm>
          </p:grpSpPr>
          <p:sp>
            <p:nvSpPr>
              <p:cNvPr id="18" name="Flowchart: Connector 17">
                <a:extLst>
                  <a:ext uri="{FF2B5EF4-FFF2-40B4-BE49-F238E27FC236}">
                    <a16:creationId xmlns:a16="http://schemas.microsoft.com/office/drawing/2014/main" id="{F657C776-A88B-4E44-A976-DD32F06514CD}"/>
                  </a:ext>
                </a:extLst>
              </p:cNvPr>
              <p:cNvSpPr/>
              <p:nvPr/>
            </p:nvSpPr>
            <p:spPr bwMode="auto">
              <a:xfrm>
                <a:off x="1462071" y="3387758"/>
                <a:ext cx="457892" cy="391362"/>
              </a:xfrm>
              <a:prstGeom prst="flowChartConnector">
                <a:avLst/>
              </a:prstGeom>
              <a:solidFill>
                <a:srgbClr val="FFFF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Flowchart: Connector 18">
                <a:extLst>
                  <a:ext uri="{FF2B5EF4-FFF2-40B4-BE49-F238E27FC236}">
                    <a16:creationId xmlns:a16="http://schemas.microsoft.com/office/drawing/2014/main" id="{B0EA0E7E-9856-4A17-94C0-191A93D8AA5F}"/>
                  </a:ext>
                </a:extLst>
              </p:cNvPr>
              <p:cNvSpPr/>
              <p:nvPr/>
            </p:nvSpPr>
            <p:spPr bwMode="auto">
              <a:xfrm>
                <a:off x="1843712" y="3821653"/>
                <a:ext cx="444216" cy="391362"/>
              </a:xfrm>
              <a:prstGeom prst="flowChartConnector">
                <a:avLst/>
              </a:prstGeom>
              <a:solidFill>
                <a:srgbClr val="00B05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0" name="Flowchart: Connector 19">
                <a:extLst>
                  <a:ext uri="{FF2B5EF4-FFF2-40B4-BE49-F238E27FC236}">
                    <a16:creationId xmlns:a16="http://schemas.microsoft.com/office/drawing/2014/main" id="{D9888B50-589C-43D8-A67A-FF0BC2B25194}"/>
                  </a:ext>
                </a:extLst>
              </p:cNvPr>
              <p:cNvSpPr/>
              <p:nvPr/>
            </p:nvSpPr>
            <p:spPr bwMode="auto">
              <a:xfrm>
                <a:off x="1164454" y="3788356"/>
                <a:ext cx="457892" cy="391362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3" name="Rectangle 22"/>
            <p:cNvSpPr/>
            <p:nvPr/>
          </p:nvSpPr>
          <p:spPr bwMode="auto">
            <a:xfrm>
              <a:off x="454717" y="5087782"/>
              <a:ext cx="1374032" cy="1204686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996627" y="5145571"/>
            <a:ext cx="1374032" cy="1204686"/>
            <a:chOff x="454717" y="5087782"/>
            <a:chExt cx="1374032" cy="1204686"/>
          </a:xfrm>
        </p:grpSpPr>
        <p:grpSp>
          <p:nvGrpSpPr>
            <p:cNvPr id="28" name="Group 27"/>
            <p:cNvGrpSpPr/>
            <p:nvPr/>
          </p:nvGrpSpPr>
          <p:grpSpPr>
            <a:xfrm>
              <a:off x="579996" y="5277496"/>
              <a:ext cx="1123474" cy="825257"/>
              <a:chOff x="1164454" y="3387758"/>
              <a:chExt cx="1123474" cy="825257"/>
            </a:xfrm>
          </p:grpSpPr>
          <p:sp>
            <p:nvSpPr>
              <p:cNvPr id="30" name="Flowchart: Connector 29">
                <a:extLst>
                  <a:ext uri="{FF2B5EF4-FFF2-40B4-BE49-F238E27FC236}">
                    <a16:creationId xmlns:a16="http://schemas.microsoft.com/office/drawing/2014/main" id="{F657C776-A88B-4E44-A976-DD32F06514CD}"/>
                  </a:ext>
                </a:extLst>
              </p:cNvPr>
              <p:cNvSpPr/>
              <p:nvPr/>
            </p:nvSpPr>
            <p:spPr bwMode="auto">
              <a:xfrm>
                <a:off x="1462071" y="3387758"/>
                <a:ext cx="457892" cy="391362"/>
              </a:xfrm>
              <a:prstGeom prst="flowChartConnector">
                <a:avLst/>
              </a:prstGeom>
              <a:solidFill>
                <a:srgbClr val="FFFF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1" name="Flowchart: Connector 30">
                <a:extLst>
                  <a:ext uri="{FF2B5EF4-FFF2-40B4-BE49-F238E27FC236}">
                    <a16:creationId xmlns:a16="http://schemas.microsoft.com/office/drawing/2014/main" id="{B0EA0E7E-9856-4A17-94C0-191A93D8AA5F}"/>
                  </a:ext>
                </a:extLst>
              </p:cNvPr>
              <p:cNvSpPr/>
              <p:nvPr/>
            </p:nvSpPr>
            <p:spPr bwMode="auto">
              <a:xfrm>
                <a:off x="1843712" y="3821653"/>
                <a:ext cx="444216" cy="391362"/>
              </a:xfrm>
              <a:prstGeom prst="flowChartConnector">
                <a:avLst/>
              </a:prstGeom>
              <a:solidFill>
                <a:srgbClr val="00B05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2" name="Flowchart: Connector 31">
                <a:extLst>
                  <a:ext uri="{FF2B5EF4-FFF2-40B4-BE49-F238E27FC236}">
                    <a16:creationId xmlns:a16="http://schemas.microsoft.com/office/drawing/2014/main" id="{D9888B50-589C-43D8-A67A-FF0BC2B25194}"/>
                  </a:ext>
                </a:extLst>
              </p:cNvPr>
              <p:cNvSpPr/>
              <p:nvPr/>
            </p:nvSpPr>
            <p:spPr bwMode="auto">
              <a:xfrm>
                <a:off x="1164454" y="3788356"/>
                <a:ext cx="457892" cy="391362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9" name="Rectangle 28"/>
            <p:cNvSpPr/>
            <p:nvPr/>
          </p:nvSpPr>
          <p:spPr bwMode="auto">
            <a:xfrm>
              <a:off x="454717" y="5087782"/>
              <a:ext cx="1374032" cy="1204686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376443" y="5145571"/>
            <a:ext cx="1374032" cy="1204686"/>
            <a:chOff x="454717" y="5087782"/>
            <a:chExt cx="1374032" cy="1204686"/>
          </a:xfrm>
        </p:grpSpPr>
        <p:grpSp>
          <p:nvGrpSpPr>
            <p:cNvPr id="34" name="Group 33"/>
            <p:cNvGrpSpPr/>
            <p:nvPr/>
          </p:nvGrpSpPr>
          <p:grpSpPr>
            <a:xfrm>
              <a:off x="579996" y="5277496"/>
              <a:ext cx="1123474" cy="825257"/>
              <a:chOff x="1164454" y="3387758"/>
              <a:chExt cx="1123474" cy="825257"/>
            </a:xfrm>
          </p:grpSpPr>
          <p:sp>
            <p:nvSpPr>
              <p:cNvPr id="36" name="Flowchart: Connector 35">
                <a:extLst>
                  <a:ext uri="{FF2B5EF4-FFF2-40B4-BE49-F238E27FC236}">
                    <a16:creationId xmlns:a16="http://schemas.microsoft.com/office/drawing/2014/main" id="{F657C776-A88B-4E44-A976-DD32F06514CD}"/>
                  </a:ext>
                </a:extLst>
              </p:cNvPr>
              <p:cNvSpPr/>
              <p:nvPr/>
            </p:nvSpPr>
            <p:spPr bwMode="auto">
              <a:xfrm>
                <a:off x="1462071" y="3387758"/>
                <a:ext cx="457892" cy="391362"/>
              </a:xfrm>
              <a:prstGeom prst="flowChartConnector">
                <a:avLst/>
              </a:prstGeom>
              <a:solidFill>
                <a:srgbClr val="FFFF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7" name="Flowchart: Connector 36">
                <a:extLst>
                  <a:ext uri="{FF2B5EF4-FFF2-40B4-BE49-F238E27FC236}">
                    <a16:creationId xmlns:a16="http://schemas.microsoft.com/office/drawing/2014/main" id="{B0EA0E7E-9856-4A17-94C0-191A93D8AA5F}"/>
                  </a:ext>
                </a:extLst>
              </p:cNvPr>
              <p:cNvSpPr/>
              <p:nvPr/>
            </p:nvSpPr>
            <p:spPr bwMode="auto">
              <a:xfrm>
                <a:off x="1843712" y="3821653"/>
                <a:ext cx="444216" cy="391362"/>
              </a:xfrm>
              <a:prstGeom prst="flowChartConnector">
                <a:avLst/>
              </a:prstGeom>
              <a:solidFill>
                <a:srgbClr val="00B05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Flowchart: Connector 37">
                <a:extLst>
                  <a:ext uri="{FF2B5EF4-FFF2-40B4-BE49-F238E27FC236}">
                    <a16:creationId xmlns:a16="http://schemas.microsoft.com/office/drawing/2014/main" id="{D9888B50-589C-43D8-A67A-FF0BC2B25194}"/>
                  </a:ext>
                </a:extLst>
              </p:cNvPr>
              <p:cNvSpPr/>
              <p:nvPr/>
            </p:nvSpPr>
            <p:spPr bwMode="auto">
              <a:xfrm>
                <a:off x="1164454" y="3788356"/>
                <a:ext cx="457892" cy="391362"/>
              </a:xfrm>
              <a:prstGeom prst="flowChartConnector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35" name="Rectangle 34"/>
            <p:cNvSpPr/>
            <p:nvPr/>
          </p:nvSpPr>
          <p:spPr bwMode="auto">
            <a:xfrm>
              <a:off x="454717" y="5087782"/>
              <a:ext cx="1374032" cy="1204686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593258" y="2709421"/>
            <a:ext cx="86064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Take ____ parts and put them together to make one whole.</a:t>
            </a:r>
          </a:p>
        </p:txBody>
      </p:sp>
      <p:sp>
        <p:nvSpPr>
          <p:cNvPr id="52" name="Rectangle 51"/>
          <p:cNvSpPr/>
          <p:nvPr/>
        </p:nvSpPr>
        <p:spPr>
          <a:xfrm>
            <a:off x="1533180" y="2726049"/>
            <a:ext cx="5261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79996" y="3461907"/>
            <a:ext cx="3981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has ___ sweets. </a:t>
            </a:r>
          </a:p>
        </p:txBody>
      </p:sp>
      <p:sp>
        <p:nvSpPr>
          <p:cNvPr id="54" name="Rectangle 53"/>
          <p:cNvSpPr/>
          <p:nvPr/>
        </p:nvSpPr>
        <p:spPr>
          <a:xfrm>
            <a:off x="2730373" y="3460018"/>
            <a:ext cx="526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27D866ED-A2CD-4CD0-BB7C-C371AD964569}"/>
                  </a:ext>
                </a:extLst>
              </p:cNvPr>
              <p:cNvSpPr/>
              <p:nvPr/>
            </p:nvSpPr>
            <p:spPr>
              <a:xfrm>
                <a:off x="3802123" y="1110692"/>
                <a:ext cx="2780761" cy="613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of Max’s smarties</a:t>
                </a:r>
              </a:p>
            </p:txBody>
          </p:sp>
        </mc:Choice>
        <mc:Fallback xmlns="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27D866ED-A2CD-4CD0-BB7C-C371AD9645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2123" y="1110692"/>
                <a:ext cx="2780761" cy="613886"/>
              </a:xfrm>
              <a:prstGeom prst="rect">
                <a:avLst/>
              </a:prstGeom>
              <a:blipFill>
                <a:blip r:embed="rId4"/>
                <a:stretch>
                  <a:fillRect r="-2632" b="-89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65690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8" grpId="0"/>
      <p:bldP spid="9" grpId="0"/>
      <p:bldP spid="51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6195856-0AEF-4ABD-925A-AC9B2D0B70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68A3F16-A91A-4AED-AAC9-B607D36C0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88B6919-12BE-4A1A-876A-DEAE033CF9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539" y="1823682"/>
            <a:ext cx="1639621" cy="145356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B233A45-6DAA-4811-A877-EF7FAF09E2E1}"/>
              </a:ext>
            </a:extLst>
          </p:cNvPr>
          <p:cNvSpPr/>
          <p:nvPr/>
        </p:nvSpPr>
        <p:spPr>
          <a:xfrm>
            <a:off x="271434" y="5849947"/>
            <a:ext cx="93181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If one-_____  is a part, then the whole is __  times as much.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Take __ parts and put them together to make one whole.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6ADB3C13-45F6-4FAF-A76B-F3C9F93E1CF2}"/>
                  </a:ext>
                </a:extLst>
              </p:cNvPr>
              <p:cNvSpPr/>
              <p:nvPr/>
            </p:nvSpPr>
            <p:spPr bwMode="auto">
              <a:xfrm>
                <a:off x="5147363" y="3282334"/>
                <a:ext cx="3502543" cy="63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457200" marR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tabLst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of Sally’s smarties</a:t>
                </a:r>
                <a:endParaRPr kumimoji="0" lang="en-GB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6ADB3C13-45F6-4FAF-A76B-F3C9F93E1C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47363" y="3282334"/>
                <a:ext cx="3502543" cy="630000"/>
              </a:xfrm>
              <a:prstGeom prst="rect">
                <a:avLst/>
              </a:prstGeom>
              <a:blipFill>
                <a:blip r:embed="rId5"/>
                <a:stretch>
                  <a:fillRect b="-576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6F3C174-8D4D-4288-97BE-51590164359E}"/>
              </a:ext>
            </a:extLst>
          </p:cNvPr>
          <p:cNvCxnSpPr>
            <a:cxnSpLocks/>
          </p:cNvCxnSpPr>
          <p:nvPr/>
        </p:nvCxnSpPr>
        <p:spPr>
          <a:xfrm flipH="1">
            <a:off x="4546791" y="1016000"/>
            <a:ext cx="25572" cy="48339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3D33C619-60FD-45F8-9010-ED6536A408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2052" y="1867446"/>
            <a:ext cx="1639621" cy="14535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CF08C23-7B44-4AAB-A16C-0A0347CA1AC6}"/>
                  </a:ext>
                </a:extLst>
              </p:cNvPr>
              <p:cNvSpPr/>
              <p:nvPr/>
            </p:nvSpPr>
            <p:spPr>
              <a:xfrm>
                <a:off x="627322" y="3280841"/>
                <a:ext cx="3161315" cy="624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of Ahmed’s smarties</a:t>
                </a: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CF08C23-7B44-4AAB-A16C-0A0347CA1A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322" y="3280841"/>
                <a:ext cx="3161315" cy="624082"/>
              </a:xfrm>
              <a:prstGeom prst="rect">
                <a:avLst/>
              </a:prstGeom>
              <a:blipFill>
                <a:blip r:embed="rId6"/>
                <a:stretch>
                  <a:fillRect r="-2124" b="-67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14D154BA-864D-4059-B983-4E9790805B98}"/>
              </a:ext>
            </a:extLst>
          </p:cNvPr>
          <p:cNvSpPr/>
          <p:nvPr/>
        </p:nvSpPr>
        <p:spPr bwMode="auto">
          <a:xfrm>
            <a:off x="985648" y="4277637"/>
            <a:ext cx="385010" cy="324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Left Brace 36">
            <a:extLst>
              <a:ext uri="{FF2B5EF4-FFF2-40B4-BE49-F238E27FC236}">
                <a16:creationId xmlns:a16="http://schemas.microsoft.com/office/drawing/2014/main" id="{2BB3A752-B68D-4790-812B-1E3D0038E15F}"/>
              </a:ext>
            </a:extLst>
          </p:cNvPr>
          <p:cNvSpPr/>
          <p:nvPr/>
        </p:nvSpPr>
        <p:spPr bwMode="auto">
          <a:xfrm rot="5400000">
            <a:off x="6657930" y="2704147"/>
            <a:ext cx="331552" cy="3686621"/>
          </a:xfrm>
          <a:prstGeom prst="leftBrace">
            <a:avLst>
              <a:gd name="adj1" fmla="val 17503"/>
              <a:gd name="adj2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Left Brace 37">
            <a:extLst>
              <a:ext uri="{FF2B5EF4-FFF2-40B4-BE49-F238E27FC236}">
                <a16:creationId xmlns:a16="http://schemas.microsoft.com/office/drawing/2014/main" id="{E434A8BF-639E-4E65-BC11-7C180E235A56}"/>
              </a:ext>
            </a:extLst>
          </p:cNvPr>
          <p:cNvSpPr/>
          <p:nvPr/>
        </p:nvSpPr>
        <p:spPr bwMode="auto">
          <a:xfrm rot="5400000">
            <a:off x="2037261" y="3628050"/>
            <a:ext cx="361462" cy="1831146"/>
          </a:xfrm>
          <a:prstGeom prst="leftBrace">
            <a:avLst>
              <a:gd name="adj1" fmla="val 17503"/>
              <a:gd name="adj2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C5B98F3-970E-4E88-B146-B83BE5004205}"/>
              </a:ext>
            </a:extLst>
          </p:cNvPr>
          <p:cNvSpPr txBox="1"/>
          <p:nvPr/>
        </p:nvSpPr>
        <p:spPr>
          <a:xfrm>
            <a:off x="1" y="3883718"/>
            <a:ext cx="4648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times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5 smarties = 10 smarties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6C7D5F4-1164-49AC-86AA-304635E529C0}"/>
              </a:ext>
            </a:extLst>
          </p:cNvPr>
          <p:cNvSpPr txBox="1"/>
          <p:nvPr/>
        </p:nvSpPr>
        <p:spPr>
          <a:xfrm>
            <a:off x="4572363" y="3883717"/>
            <a:ext cx="4590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times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5 smarties = 20 smarties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2224175" y="4807463"/>
            <a:ext cx="932192" cy="803763"/>
            <a:chOff x="1056608" y="4825133"/>
            <a:chExt cx="932192" cy="803763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288B6919-12BE-4A1A-876A-DEAE033CF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2156" y="4825133"/>
              <a:ext cx="906644" cy="803763"/>
            </a:xfrm>
            <a:prstGeom prst="rect">
              <a:avLst/>
            </a:prstGeom>
          </p:spPr>
        </p:pic>
        <p:sp>
          <p:nvSpPr>
            <p:cNvPr id="57" name="Rectangle 56"/>
            <p:cNvSpPr/>
            <p:nvPr/>
          </p:nvSpPr>
          <p:spPr bwMode="auto">
            <a:xfrm>
              <a:off x="1056608" y="4863136"/>
              <a:ext cx="909390" cy="727758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719274" y="4773794"/>
            <a:ext cx="932192" cy="803763"/>
            <a:chOff x="1056608" y="4825133"/>
            <a:chExt cx="932192" cy="803763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288B6919-12BE-4A1A-876A-DEAE033CF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2156" y="4825133"/>
              <a:ext cx="906644" cy="803763"/>
            </a:xfrm>
            <a:prstGeom prst="rect">
              <a:avLst/>
            </a:prstGeom>
          </p:spPr>
        </p:pic>
        <p:sp>
          <p:nvSpPr>
            <p:cNvPr id="60" name="Rectangle 59"/>
            <p:cNvSpPr/>
            <p:nvPr/>
          </p:nvSpPr>
          <p:spPr bwMode="auto">
            <a:xfrm>
              <a:off x="1056608" y="4863136"/>
              <a:ext cx="909390" cy="727758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888176" y="4788542"/>
            <a:ext cx="932192" cy="803763"/>
            <a:chOff x="1056608" y="4825133"/>
            <a:chExt cx="932192" cy="803763"/>
          </a:xfrm>
        </p:grpSpPr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288B6919-12BE-4A1A-876A-DEAE033CF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2156" y="4825133"/>
              <a:ext cx="906644" cy="803763"/>
            </a:xfrm>
            <a:prstGeom prst="rect">
              <a:avLst/>
            </a:prstGeom>
          </p:spPr>
        </p:pic>
        <p:sp>
          <p:nvSpPr>
            <p:cNvPr id="63" name="Rectangle 62"/>
            <p:cNvSpPr/>
            <p:nvPr/>
          </p:nvSpPr>
          <p:spPr bwMode="auto">
            <a:xfrm>
              <a:off x="1056608" y="4863136"/>
              <a:ext cx="909390" cy="727758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172099" y="597164"/>
            <a:ext cx="4952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Who will have most smarties?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57565" y="5845085"/>
            <a:ext cx="810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half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814307" y="5865933"/>
            <a:ext cx="405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072695" y="6241455"/>
            <a:ext cx="405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1293002" y="5762868"/>
            <a:ext cx="791610" cy="4354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5792921" y="5980582"/>
            <a:ext cx="448653" cy="2316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997281" y="6255160"/>
            <a:ext cx="448653" cy="3453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58F88E-31D4-4C81-A684-C682789280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0683" y="4806735"/>
            <a:ext cx="951058" cy="7986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712E67-6DC3-461D-AD3C-7C369578B0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91736" y="4787563"/>
            <a:ext cx="951058" cy="8047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FAFEC81-B056-442E-A9EC-774CB8067F3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76104" y="4817080"/>
            <a:ext cx="951058" cy="8047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32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/>
      <p:bldP spid="40" grpId="0"/>
      <p:bldP spid="13" grpId="0"/>
      <p:bldP spid="70" grpId="0"/>
      <p:bldP spid="71" grpId="0"/>
      <p:bldP spid="23" grpId="0" animBg="1"/>
      <p:bldP spid="75" grpId="0" animBg="1"/>
      <p:bldP spid="7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5BAEAB-2711-44A9-A252-5405428A2B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2782FB-AE0A-4F6E-89D6-A27B1CA72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D4268F-F6BD-4DC0-8F1B-33104C94FC2F}"/>
              </a:ext>
            </a:extLst>
          </p:cNvPr>
          <p:cNvSpPr txBox="1"/>
          <p:nvPr/>
        </p:nvSpPr>
        <p:spPr>
          <a:xfrm>
            <a:off x="1416254" y="678568"/>
            <a:ext cx="6797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Which class has more students?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B59F1D-6D7C-4752-812E-0ED37E993439}"/>
              </a:ext>
            </a:extLst>
          </p:cNvPr>
          <p:cNvSpPr txBox="1"/>
          <p:nvPr/>
        </p:nvSpPr>
        <p:spPr>
          <a:xfrm>
            <a:off x="2026211" y="3660874"/>
            <a:ext cx="1950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Class 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86093B-A61C-45EB-B716-C08BD63A19F9}"/>
              </a:ext>
            </a:extLst>
          </p:cNvPr>
          <p:cNvSpPr txBox="1"/>
          <p:nvPr/>
        </p:nvSpPr>
        <p:spPr>
          <a:xfrm>
            <a:off x="5864665" y="3559665"/>
            <a:ext cx="2050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Class B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772ED12-A4C7-478C-B6AB-72723AA223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11780" y="1140018"/>
            <a:ext cx="2293555" cy="244924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67102EF-9DA3-494A-9934-81F93B24713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0165" y="968222"/>
            <a:ext cx="2405146" cy="2439753"/>
          </a:xfrm>
          <a:prstGeom prst="rect">
            <a:avLst/>
          </a:prstGeom>
        </p:spPr>
      </p:pic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2987213-434A-4635-9CC3-A062242E6375}"/>
              </a:ext>
            </a:extLst>
          </p:cNvPr>
          <p:cNvCxnSpPr>
            <a:cxnSpLocks/>
          </p:cNvCxnSpPr>
          <p:nvPr/>
        </p:nvCxnSpPr>
        <p:spPr>
          <a:xfrm flipH="1">
            <a:off x="4591550" y="1096936"/>
            <a:ext cx="43543" cy="33258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49E3557D-C3DB-4B34-B298-8C5A9339BE87}"/>
              </a:ext>
            </a:extLst>
          </p:cNvPr>
          <p:cNvSpPr/>
          <p:nvPr/>
        </p:nvSpPr>
        <p:spPr>
          <a:xfrm>
            <a:off x="19551" y="4301467"/>
            <a:ext cx="9143998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If one-_______ is a part, then the whole is ______ times as much.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944161" y="3529142"/>
                <a:ext cx="43954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4161" y="3529142"/>
                <a:ext cx="439543" cy="7861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5801448" y="3386843"/>
                <a:ext cx="43954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1448" y="3386843"/>
                <a:ext cx="439543" cy="7861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19551" y="4947798"/>
            <a:ext cx="868902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Take _______ parts and put them together to make one whole.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085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F382CBB-F08B-4982-8368-7666DECB5B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602E3DF-F63E-4C99-96D7-01ECE68F5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B59F1D-6D7C-4752-812E-0ED37E993439}"/>
              </a:ext>
            </a:extLst>
          </p:cNvPr>
          <p:cNvSpPr txBox="1"/>
          <p:nvPr/>
        </p:nvSpPr>
        <p:spPr>
          <a:xfrm>
            <a:off x="1768677" y="4126239"/>
            <a:ext cx="1917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Class 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86093B-A61C-45EB-B716-C08BD63A19F9}"/>
              </a:ext>
            </a:extLst>
          </p:cNvPr>
          <p:cNvSpPr txBox="1"/>
          <p:nvPr/>
        </p:nvSpPr>
        <p:spPr>
          <a:xfrm>
            <a:off x="6067865" y="4071023"/>
            <a:ext cx="2031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Class B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FA9C0AC-330F-41C3-A050-A3D04A73FCC0}"/>
              </a:ext>
            </a:extLst>
          </p:cNvPr>
          <p:cNvSpPr/>
          <p:nvPr/>
        </p:nvSpPr>
        <p:spPr>
          <a:xfrm>
            <a:off x="7876515" y="3971715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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7A4DCD-9BBE-473E-B788-B14131D77B3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1575" y="2537702"/>
            <a:ext cx="1413674" cy="14340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772ED12-A4C7-478C-B6AB-72723AA223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9362" y="2589819"/>
            <a:ext cx="1342860" cy="1434015"/>
          </a:xfrm>
          <a:prstGeom prst="rect">
            <a:avLst/>
          </a:prstGeom>
        </p:spPr>
      </p:pic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2987213-434A-4635-9CC3-A062242E6375}"/>
              </a:ext>
            </a:extLst>
          </p:cNvPr>
          <p:cNvCxnSpPr>
            <a:cxnSpLocks/>
          </p:cNvCxnSpPr>
          <p:nvPr/>
        </p:nvCxnSpPr>
        <p:spPr>
          <a:xfrm>
            <a:off x="4383314" y="1492339"/>
            <a:ext cx="0" cy="31534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49E3557D-C3DB-4B34-B298-8C5A9339BE87}"/>
              </a:ext>
            </a:extLst>
          </p:cNvPr>
          <p:cNvSpPr/>
          <p:nvPr/>
        </p:nvSpPr>
        <p:spPr>
          <a:xfrm>
            <a:off x="107362" y="62054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If one-_______ is a part, then the whole is ______ times as much. Take _______ parts and put them together to make one whole.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1606724" y="3963982"/>
                <a:ext cx="43954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6724" y="3963982"/>
                <a:ext cx="439543" cy="7861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5873262" y="3963982"/>
                <a:ext cx="43954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dirty="0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3262" y="3963982"/>
                <a:ext cx="439543" cy="7861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 bwMode="auto">
          <a:xfrm>
            <a:off x="378600" y="1596699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71359" y="1596699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1776563" y="1598396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2475767" y="1596699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3177896" y="1596699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8180003" y="1607249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7483317" y="1607249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6785999" y="1607249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6083620" y="1607647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5386934" y="1607647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4687402" y="1605985"/>
            <a:ext cx="696686" cy="58057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2520" y="1643662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938967" y="1653473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20184" y="1624047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350697" y="1654051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631173" y="1643662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555211" y="1667590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837110" y="1643662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653808" y="1676825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964895" y="1674848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251897" y="1667590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374579" y="1667590"/>
            <a:ext cx="43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01588" y="4872770"/>
            <a:ext cx="3981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has ___ students. 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974391" y="4842313"/>
            <a:ext cx="3981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part has ___ students.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8053" y="5337667"/>
            <a:ext cx="3543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So, 5 x 4 = 20 students.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92986" y="5326825"/>
            <a:ext cx="3543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So, 6 x 4 = 24 students.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31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9" grpId="0"/>
      <p:bldP spid="5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2.1|13|32.2|3|2|14.2|1.8|2|3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8|4.8|10.6|9.3|18.7|12.8|8.8|1.6|1.9|1.6|35.6|6.5|35.5|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4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3.9|8.3|20.4|11.6|10.1|4.9|1.9|10.8|9.5|11.6|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1.7|14.7|4.7|6.4|4.9|14.4|2.7|16.1|3.7|12.2|37.9|2.5|2.7|2|14.7|1|0.8|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4.6|7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6|2.7|2.1|2|1.5|7.2|12.2|0.9|0.8|0.8|1.1|14.3|27.8|1.2|1|0.8|0.9|0.9|11.8|10.8|0.8|0.7|0.7|0.7|0.7|6.5|39.4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E04A31D-A207-4CFD-852C-CE262A897AE8}"/>
</file>

<file path=customXml/itemProps3.xml><?xml version="1.0" encoding="utf-8"?>
<ds:datastoreItem xmlns:ds="http://schemas.openxmlformats.org/officeDocument/2006/customXml" ds:itemID="{194DFBEE-DEA3-484B-A04B-F8DB870A0653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e2f7c1fb-8b39-4d5b-953e-de45d1606e4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1993</TotalTime>
  <Words>460</Words>
  <Application>Microsoft Office PowerPoint</Application>
  <PresentationFormat>On-screen Show (4:3)</PresentationFormat>
  <Paragraphs>89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Cambria Math</vt:lpstr>
      <vt:lpstr>Myriad Pro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jo fitton</dc:creator>
  <cp:lastModifiedBy>Andrew Young</cp:lastModifiedBy>
  <cp:revision>108</cp:revision>
  <cp:lastPrinted>2020-04-27T16:34:02Z</cp:lastPrinted>
  <dcterms:created xsi:type="dcterms:W3CDTF">2020-04-27T13:40:23Z</dcterms:created>
  <dcterms:modified xsi:type="dcterms:W3CDTF">2020-08-26T14:36:10Z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