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wmf" ContentType="image/x-wmf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</p:sldMasterIdLst>
  <p:notesMasterIdLst>
    <p:notesMasterId r:id="rId16"/>
  </p:notesMasterIdLst>
  <p:sldIdLst>
    <p:sldId id="380" r:id="rId6"/>
    <p:sldId id="378" r:id="rId7"/>
    <p:sldId id="379" r:id="rId8"/>
    <p:sldId id="368" r:id="rId9"/>
    <p:sldId id="369" r:id="rId10"/>
    <p:sldId id="370" r:id="rId11"/>
    <p:sldId id="372" r:id="rId12"/>
    <p:sldId id="373" r:id="rId13"/>
    <p:sldId id="371" r:id="rId14"/>
    <p:sldId id="381" r:id="rId15"/>
  </p:sldIdLst>
  <p:sldSz cx="9144000" cy="6858000" type="screen4x3"/>
  <p:notesSz cx="6858000" cy="99456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7614737-327E-45A3-BF7C-CDA2C9F7517C}" v="1" dt="2020-08-26T14:33:52.7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9" autoAdjust="0"/>
    <p:restoredTop sz="58198" autoAdjust="0"/>
  </p:normalViewPr>
  <p:slideViewPr>
    <p:cSldViewPr snapToGrid="0">
      <p:cViewPr varScale="1">
        <p:scale>
          <a:sx n="42" d="100"/>
          <a:sy n="42" d="100"/>
        </p:scale>
        <p:origin x="2178" y="4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37614737-327E-45A3-BF7C-CDA2C9F7517C}"/>
    <pc:docChg chg="custSel modSld">
      <pc:chgData name="Andrew Young" userId="3d7dab09-352b-4858-b937-4a4f8b94e613" providerId="ADAL" clId="{37614737-327E-45A3-BF7C-CDA2C9F7517C}" dt="2020-08-26T14:33:52.769" v="2" actId="207"/>
      <pc:docMkLst>
        <pc:docMk/>
      </pc:docMkLst>
      <pc:sldChg chg="modSp mod">
        <pc:chgData name="Andrew Young" userId="3d7dab09-352b-4858-b937-4a4f8b94e613" providerId="ADAL" clId="{37614737-327E-45A3-BF7C-CDA2C9F7517C}" dt="2020-08-26T14:33:52.769" v="2" actId="207"/>
        <pc:sldMkLst>
          <pc:docMk/>
          <pc:sldMk cId="3294618175" sldId="381"/>
        </pc:sldMkLst>
        <pc:spChg chg="mod">
          <ac:chgData name="Andrew Young" userId="3d7dab09-352b-4858-b937-4a4f8b94e613" providerId="ADAL" clId="{37614737-327E-45A3-BF7C-CDA2C9F7517C}" dt="2020-08-26T14:33:52.769" v="2" actId="207"/>
          <ac:spMkLst>
            <pc:docMk/>
            <pc:sldMk cId="3294618175" sldId="381"/>
            <ac:spMk id="3" creationId="{A8B136FB-16E6-4526-97E2-94381F9CD83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23A71-3092-4EDF-BE8A-C1EC7B4E98A3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0625" y="1243013"/>
            <a:ext cx="447675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0AE4C-E12E-4F3C-BC71-9DFC311C32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991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dirty="0" smtClean="0"/>
                  <a:t>Now it is your turn –</a:t>
                </a:r>
              </a:p>
              <a:p>
                <a:endParaRPr lang="en-GB" dirty="0" smtClean="0"/>
              </a:p>
              <a:p>
                <a:r>
                  <a:rPr lang="en-GB" dirty="0" smtClean="0"/>
                  <a:t>Which</a:t>
                </a:r>
                <a:r>
                  <a:rPr lang="en-GB" baseline="0" dirty="0" smtClean="0"/>
                  <a:t> statement correctly matches the picture?</a:t>
                </a:r>
              </a:p>
              <a:p>
                <a:endParaRPr lang="en-GB" baseline="0" dirty="0" smtClean="0"/>
              </a:p>
              <a:p>
                <a:r>
                  <a:rPr lang="en-GB" baseline="0" dirty="0" smtClean="0"/>
                  <a:t>Is it:</a:t>
                </a:r>
              </a:p>
              <a:p>
                <a:endParaRPr lang="en-GB" baseline="0" dirty="0" smtClean="0"/>
              </a:p>
              <a:p>
                <a:pPr marL="228600" indent="-228600">
                  <a:buAutoNum type="alphaLcParenR"/>
                </a:pPr>
                <a:r>
                  <a:rPr lang="en-GB" sz="1200" i="0">
                    <a:latin typeface="Cambria Math" panose="02040503050406030204" pitchFamily="18" charset="0"/>
                  </a:rPr>
                  <a:t>1</a:t>
                </a:r>
                <a:r>
                  <a:rPr lang="en-GB" sz="1200" i="0" smtClean="0">
                    <a:latin typeface="Cambria Math" panose="02040503050406030204" pitchFamily="18" charset="0"/>
                  </a:rPr>
                  <a:t>/</a:t>
                </a:r>
                <a:r>
                  <a:rPr lang="en-GB" sz="1200" i="0">
                    <a:latin typeface="Cambria Math" panose="02040503050406030204" pitchFamily="18" charset="0"/>
                  </a:rPr>
                  <a:t>4  &lt;</a:t>
                </a:r>
                <a:r>
                  <a:rPr lang="en-GB" sz="1200" b="0" i="0" smtClean="0">
                    <a:latin typeface="Cambria Math" panose="02040503050406030204" pitchFamily="18" charset="0"/>
                  </a:rPr>
                  <a:t> </a:t>
                </a:r>
                <a:r>
                  <a:rPr lang="en-GB" sz="1200" i="0">
                    <a:latin typeface="Cambria Math" panose="02040503050406030204" pitchFamily="18" charset="0"/>
                  </a:rPr>
                  <a:t> 1/8</a:t>
                </a:r>
                <a:endParaRPr lang="en-GB" dirty="0" smtClean="0"/>
              </a:p>
              <a:p>
                <a:pPr marL="228600" indent="-228600">
                  <a:buAutoNum type="alphaLcParenR"/>
                </a:pPr>
                <a:endParaRPr lang="en-GB" dirty="0" smtClean="0"/>
              </a:p>
              <a:p>
                <a:pPr marL="228600" marR="0" indent="-2286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lphaLcParenR"/>
                  <a:tabLst/>
                  <a:defRPr/>
                </a:pPr>
                <a:r>
                  <a:rPr lang="en-GB" sz="1200" i="0">
                    <a:latin typeface="Cambria Math" panose="02040503050406030204" pitchFamily="18" charset="0"/>
                  </a:rPr>
                  <a:t>1</a:t>
                </a:r>
                <a:r>
                  <a:rPr lang="en-GB" sz="1200" i="0" smtClean="0">
                    <a:latin typeface="Cambria Math" panose="02040503050406030204" pitchFamily="18" charset="0"/>
                  </a:rPr>
                  <a:t>/</a:t>
                </a:r>
                <a:r>
                  <a:rPr lang="en-GB" sz="1200" i="0">
                    <a:latin typeface="Cambria Math" panose="02040503050406030204" pitchFamily="18" charset="0"/>
                  </a:rPr>
                  <a:t>4</a:t>
                </a:r>
                <a:r>
                  <a:rPr lang="en-GB" sz="1200" b="0" i="0" smtClean="0">
                    <a:latin typeface="Cambria Math" panose="02040503050406030204" pitchFamily="18" charset="0"/>
                  </a:rPr>
                  <a:t>&gt;</a:t>
                </a:r>
                <a:r>
                  <a:rPr lang="en-GB" sz="1200" b="0" i="0" smtClean="0">
                    <a:latin typeface="Cambria Math" panose="02040503050406030204" pitchFamily="18" charset="0"/>
                  </a:rPr>
                  <a:t> </a:t>
                </a:r>
                <a:r>
                  <a:rPr lang="en-GB" sz="1200" i="0">
                    <a:latin typeface="Cambria Math" panose="02040503050406030204" pitchFamily="18" charset="0"/>
                  </a:rPr>
                  <a:t> 1/8</a:t>
                </a:r>
                <a:endParaRPr lang="en-GB" sz="1200" dirty="0">
                  <a:latin typeface="Myriad Pro" panose="020B0503030403020204"/>
                </a:endParaRPr>
              </a:p>
              <a:p>
                <a:pPr marL="228600" indent="-228600">
                  <a:buAutoNum type="alphaLcParenR"/>
                </a:pPr>
                <a:endParaRPr lang="en-GB" dirty="0" smtClean="0"/>
              </a:p>
              <a:p>
                <a:pPr marL="228600" marR="0" indent="-2286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lphaLcParenR"/>
                  <a:tabLst/>
                  <a:defRPr/>
                </a:pPr>
                <a:r>
                  <a:rPr lang="en-GB" sz="1200" i="0">
                    <a:latin typeface="Cambria Math" panose="02040503050406030204" pitchFamily="18" charset="0"/>
                  </a:rPr>
                  <a:t>1</a:t>
                </a:r>
                <a:r>
                  <a:rPr lang="en-GB" sz="1200" i="0" smtClean="0">
                    <a:latin typeface="Cambria Math" panose="02040503050406030204" pitchFamily="18" charset="0"/>
                  </a:rPr>
                  <a:t>/</a:t>
                </a:r>
                <a:r>
                  <a:rPr lang="en-GB" sz="1200" i="0">
                    <a:latin typeface="Cambria Math" panose="02040503050406030204" pitchFamily="18" charset="0"/>
                  </a:rPr>
                  <a:t>4</a:t>
                </a:r>
                <a:r>
                  <a:rPr lang="en-GB" sz="1200" b="0" i="0" smtClean="0">
                    <a:latin typeface="Cambria Math" panose="02040503050406030204" pitchFamily="18" charset="0"/>
                  </a:rPr>
                  <a:t>= </a:t>
                </a:r>
                <a:r>
                  <a:rPr lang="en-GB" sz="1200" i="0">
                    <a:latin typeface="Cambria Math" panose="02040503050406030204" pitchFamily="18" charset="0"/>
                  </a:rPr>
                  <a:t> 1/8</a:t>
                </a:r>
                <a:endParaRPr lang="en-GB" sz="1200" dirty="0">
                  <a:latin typeface="Myriad Pro" panose="020B0503030403020204"/>
                </a:endParaRPr>
              </a:p>
              <a:p>
                <a:pPr marL="228600" indent="-228600">
                  <a:buAutoNum type="alphaLcParenR"/>
                </a:pPr>
                <a:endParaRPr lang="en-GB" dirty="0" smtClean="0"/>
              </a:p>
              <a:p>
                <a:pPr marL="228600" indent="-228600">
                  <a:buAutoNum type="alphaLcParenR"/>
                </a:pPr>
                <a:r>
                  <a:rPr lang="en-GB" dirty="0" smtClean="0"/>
                  <a:t>None of these</a:t>
                </a:r>
              </a:p>
              <a:p>
                <a:pPr marL="228600" indent="-228600">
                  <a:buAutoNum type="alphaLcParenR"/>
                </a:pPr>
                <a:endParaRPr lang="en-GB" dirty="0" smtClean="0"/>
              </a:p>
              <a:p>
                <a:pPr marL="0" indent="0">
                  <a:buNone/>
                </a:pPr>
                <a:r>
                  <a:rPr lang="en-GB" dirty="0" smtClean="0"/>
                  <a:t>Explain your answer.  Why do you think that?</a:t>
                </a:r>
                <a:endParaRPr lang="en-GB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61496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90625" y="1243013"/>
            <a:ext cx="4476750" cy="33575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87115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90625" y="1243013"/>
            <a:ext cx="4476750" cy="33575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1663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90625" y="1243013"/>
            <a:ext cx="4476750" cy="33575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00463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90625" y="1243013"/>
            <a:ext cx="4476750" cy="33575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38421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90625" y="1243013"/>
            <a:ext cx="4476750" cy="33575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65289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90625" y="1243013"/>
            <a:ext cx="4476750" cy="33575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3234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5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2625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95603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6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0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90634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548890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27790470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39458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4040367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3" y="90373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615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865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1" y="1827213"/>
            <a:ext cx="3884613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4" y="1827213"/>
            <a:ext cx="3884612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9907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9"/>
            <a:ext cx="4040188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9" y="1700808"/>
            <a:ext cx="4041775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20889"/>
            <a:ext cx="4041775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7544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526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8169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87426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02192"/>
            <a:ext cx="3008313" cy="864096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772816"/>
            <a:ext cx="3008313" cy="43533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8535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1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5"/>
            <a:ext cx="5486400" cy="391325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2737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67154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44917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2-video-lessons/" TargetMode="Externa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6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6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5" Type="http://schemas.openxmlformats.org/officeDocument/2006/relationships/image" Target="../media/image13.wmf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5" Type="http://schemas.openxmlformats.org/officeDocument/2006/relationships/image" Target="../media/image14.wmf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0.png"/><Relationship Id="rId5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796B2F8-6005-46D2-A832-E728CEE8D65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LKS2 Fractions 2 Lesson 17</a:t>
            </a:r>
          </a:p>
        </p:txBody>
      </p:sp>
    </p:spTree>
    <p:extLst>
      <p:ext uri="{BB962C8B-B14F-4D97-AF65-F5344CB8AC3E}">
        <p14:creationId xmlns:p14="http://schemas.microsoft.com/office/powerpoint/2010/main" val="17710660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B136FB-16E6-4526-97E2-94381F9CD83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https://www.ncetm.org.uk/classroom-resources/vl-lower-key-stage-2-fractions-2-video-lessons/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4618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DAD859-9D60-4C9F-B776-56A8124A61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C0FE31D-E778-4C87-AB1C-B9FDC3CC7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2411760" y="692346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" y="1612425"/>
            <a:ext cx="667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Myriad Pro" panose="020B0503030403020204"/>
              </a:rPr>
              <a:t>(1)</a:t>
            </a:r>
          </a:p>
        </p:txBody>
      </p:sp>
      <p:grpSp>
        <p:nvGrpSpPr>
          <p:cNvPr id="33" name="Group 32"/>
          <p:cNvGrpSpPr/>
          <p:nvPr/>
        </p:nvGrpSpPr>
        <p:grpSpPr>
          <a:xfrm>
            <a:off x="667265" y="1590575"/>
            <a:ext cx="5239268" cy="413773"/>
            <a:chOff x="1050323" y="1598762"/>
            <a:chExt cx="5239268" cy="413773"/>
          </a:xfrm>
        </p:grpSpPr>
        <p:cxnSp>
          <p:nvCxnSpPr>
            <p:cNvPr id="14" name="Straight Connector 13"/>
            <p:cNvCxnSpPr/>
            <p:nvPr/>
          </p:nvCxnSpPr>
          <p:spPr bwMode="auto">
            <a:xfrm>
              <a:off x="1050323" y="2008727"/>
              <a:ext cx="1309817" cy="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auto">
            <a:xfrm>
              <a:off x="1050323" y="1612425"/>
              <a:ext cx="0" cy="40011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 bwMode="auto">
            <a:xfrm>
              <a:off x="2360140" y="1612425"/>
              <a:ext cx="0" cy="40011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 bwMode="auto">
            <a:xfrm>
              <a:off x="2360140" y="2008727"/>
              <a:ext cx="1309817" cy="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 bwMode="auto">
            <a:xfrm>
              <a:off x="4979774" y="1998872"/>
              <a:ext cx="1309817" cy="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 bwMode="auto">
            <a:xfrm>
              <a:off x="3669957" y="2008727"/>
              <a:ext cx="1309817" cy="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 bwMode="auto">
            <a:xfrm>
              <a:off x="3669957" y="1608617"/>
              <a:ext cx="0" cy="40011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 bwMode="auto">
            <a:xfrm>
              <a:off x="4979774" y="1608617"/>
              <a:ext cx="0" cy="40011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 bwMode="auto">
            <a:xfrm>
              <a:off x="6289591" y="1598762"/>
              <a:ext cx="0" cy="40011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34" name="Group 33"/>
          <p:cNvGrpSpPr/>
          <p:nvPr/>
        </p:nvGrpSpPr>
        <p:grpSpPr>
          <a:xfrm>
            <a:off x="667265" y="2951260"/>
            <a:ext cx="5239268" cy="413773"/>
            <a:chOff x="1050323" y="1598762"/>
            <a:chExt cx="5239268" cy="413773"/>
          </a:xfrm>
        </p:grpSpPr>
        <p:cxnSp>
          <p:nvCxnSpPr>
            <p:cNvPr id="35" name="Straight Connector 34"/>
            <p:cNvCxnSpPr/>
            <p:nvPr/>
          </p:nvCxnSpPr>
          <p:spPr bwMode="auto">
            <a:xfrm>
              <a:off x="1050323" y="2008727"/>
              <a:ext cx="1309817" cy="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 bwMode="auto">
            <a:xfrm>
              <a:off x="1050323" y="1612425"/>
              <a:ext cx="0" cy="40011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 bwMode="auto">
            <a:xfrm>
              <a:off x="2360140" y="1612425"/>
              <a:ext cx="0" cy="40011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 bwMode="auto">
            <a:xfrm>
              <a:off x="2360140" y="2008727"/>
              <a:ext cx="1309817" cy="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 bwMode="auto">
            <a:xfrm>
              <a:off x="4979774" y="1998872"/>
              <a:ext cx="1309817" cy="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 bwMode="auto">
            <a:xfrm>
              <a:off x="3669957" y="2008727"/>
              <a:ext cx="1309817" cy="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 bwMode="auto">
            <a:xfrm>
              <a:off x="3669957" y="1608617"/>
              <a:ext cx="0" cy="40011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 bwMode="auto">
            <a:xfrm>
              <a:off x="4979774" y="1608617"/>
              <a:ext cx="0" cy="40011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 bwMode="auto">
            <a:xfrm>
              <a:off x="6289591" y="1598762"/>
              <a:ext cx="0" cy="40011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cxnSp>
        <p:nvCxnSpPr>
          <p:cNvPr id="46" name="Straight Connector 45"/>
          <p:cNvCxnSpPr/>
          <p:nvPr/>
        </p:nvCxnSpPr>
        <p:spPr bwMode="auto">
          <a:xfrm>
            <a:off x="5906533" y="3362298"/>
            <a:ext cx="1309817" cy="0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 bwMode="auto">
          <a:xfrm>
            <a:off x="7216350" y="3367166"/>
            <a:ext cx="1309817" cy="0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 bwMode="auto">
          <a:xfrm>
            <a:off x="7216350" y="2862261"/>
            <a:ext cx="0" cy="498964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 bwMode="auto">
          <a:xfrm>
            <a:off x="8526167" y="2852406"/>
            <a:ext cx="0" cy="498964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Box 56"/>
              <p:cNvSpPr txBox="1"/>
              <p:nvPr/>
            </p:nvSpPr>
            <p:spPr>
              <a:xfrm>
                <a:off x="1080555" y="2051346"/>
                <a:ext cx="426969" cy="8879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b="1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57" name="TextBox 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0555" y="2051346"/>
                <a:ext cx="426969" cy="88793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/>
              <p:cNvSpPr txBox="1"/>
              <p:nvPr/>
            </p:nvSpPr>
            <p:spPr>
              <a:xfrm>
                <a:off x="1080555" y="3508451"/>
                <a:ext cx="536122" cy="13513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b="1" dirty="0"/>
              </a:p>
              <a:p>
                <a:endParaRPr lang="en-GB" sz="2400" b="1" dirty="0"/>
              </a:p>
              <a:p>
                <a:endParaRPr lang="en-GB" sz="2400" b="1" dirty="0"/>
              </a:p>
            </p:txBody>
          </p:sp>
        </mc:Choice>
        <mc:Fallback xmlns="">
          <p:sp>
            <p:nvSpPr>
              <p:cNvPr id="58" name="TextBox 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0555" y="3508451"/>
                <a:ext cx="536122" cy="135139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9" name="Rectangle 58"/>
          <p:cNvSpPr/>
          <p:nvPr/>
        </p:nvSpPr>
        <p:spPr bwMode="auto">
          <a:xfrm>
            <a:off x="2140635" y="1341120"/>
            <a:ext cx="6895069" cy="236590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8533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4FA6454-9735-4EF1-B07C-E59A72BE3F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GB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AB9A8D86-C00F-4B1C-BD2F-FE1AD8017B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4EE987-3C28-47E1-8495-8CFA63E73099}"/>
              </a:ext>
            </a:extLst>
          </p:cNvPr>
          <p:cNvSpPr txBox="1"/>
          <p:nvPr/>
        </p:nvSpPr>
        <p:spPr>
          <a:xfrm>
            <a:off x="0" y="1547472"/>
            <a:ext cx="84767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Myriad Pro" panose="020B0503030403020204"/>
              </a:rPr>
              <a:t>(2)</a:t>
            </a:r>
          </a:p>
        </p:txBody>
      </p:sp>
      <p:pic>
        <p:nvPicPr>
          <p:cNvPr id="4" name="Picture 3" descr="opencv - Python calibrate camera - Stack Overflow">
            <a:extLst>
              <a:ext uri="{FF2B5EF4-FFF2-40B4-BE49-F238E27FC236}">
                <a16:creationId xmlns:a16="http://schemas.microsoft.com/office/drawing/2014/main" id="{1D3724E6-370C-4327-A001-BA771E14F9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95" b="2168"/>
          <a:stretch/>
        </p:blipFill>
        <p:spPr>
          <a:xfrm>
            <a:off x="2901761" y="1549672"/>
            <a:ext cx="5752471" cy="347157"/>
          </a:xfrm>
          <a:prstGeom prst="rect">
            <a:avLst/>
          </a:prstGeom>
        </p:spPr>
      </p:pic>
      <p:pic>
        <p:nvPicPr>
          <p:cNvPr id="5" name="Picture 4" descr="opencv - Python calibrate camera - Stack Overflow">
            <a:extLst>
              <a:ext uri="{FF2B5EF4-FFF2-40B4-BE49-F238E27FC236}">
                <a16:creationId xmlns:a16="http://schemas.microsoft.com/office/drawing/2014/main" id="{236A4222-6A57-4824-90EC-770931231D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32791" b="-24405"/>
          <a:stretch/>
        </p:blipFill>
        <p:spPr>
          <a:xfrm>
            <a:off x="808962" y="2670392"/>
            <a:ext cx="7857290" cy="374400"/>
          </a:xfrm>
          <a:prstGeom prst="rect">
            <a:avLst/>
          </a:prstGeom>
        </p:spPr>
      </p:pic>
      <p:sp>
        <p:nvSpPr>
          <p:cNvPr id="6" name="Right Arrow 64">
            <a:extLst>
              <a:ext uri="{FF2B5EF4-FFF2-40B4-BE49-F238E27FC236}">
                <a16:creationId xmlns:a16="http://schemas.microsoft.com/office/drawing/2014/main" id="{458A53C2-7C18-46E9-AAAD-D77D6B2F7670}"/>
              </a:ext>
            </a:extLst>
          </p:cNvPr>
          <p:cNvSpPr/>
          <p:nvPr/>
        </p:nvSpPr>
        <p:spPr bwMode="auto">
          <a:xfrm>
            <a:off x="6738671" y="1838103"/>
            <a:ext cx="1915561" cy="330629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</a:p>
        </p:txBody>
      </p:sp>
      <p:sp>
        <p:nvSpPr>
          <p:cNvPr id="7" name="Right Arrow 68">
            <a:extLst>
              <a:ext uri="{FF2B5EF4-FFF2-40B4-BE49-F238E27FC236}">
                <a16:creationId xmlns:a16="http://schemas.microsoft.com/office/drawing/2014/main" id="{CAF35CD6-3706-44E9-B12B-C4EF3ECF3336}"/>
              </a:ext>
            </a:extLst>
          </p:cNvPr>
          <p:cNvSpPr/>
          <p:nvPr/>
        </p:nvSpPr>
        <p:spPr bwMode="auto">
          <a:xfrm>
            <a:off x="6763389" y="3021244"/>
            <a:ext cx="1915561" cy="330629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2CA556A-7B85-4D61-A21C-F8B95CE9DA23}"/>
              </a:ext>
            </a:extLst>
          </p:cNvPr>
          <p:cNvSpPr/>
          <p:nvPr/>
        </p:nvSpPr>
        <p:spPr bwMode="auto">
          <a:xfrm>
            <a:off x="796264" y="1365471"/>
            <a:ext cx="5929709" cy="206352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5F7AC52-7381-4C9A-B935-EDDEEEE76B8D}"/>
                  </a:ext>
                </a:extLst>
              </p:cNvPr>
              <p:cNvSpPr txBox="1"/>
              <p:nvPr/>
            </p:nvSpPr>
            <p:spPr>
              <a:xfrm>
                <a:off x="7575364" y="2064375"/>
                <a:ext cx="321276" cy="8897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b="1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5F7AC52-7381-4C9A-B935-EDDEEEE76B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5364" y="2064375"/>
                <a:ext cx="321276" cy="88973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62E1501-5ECA-40E9-AF56-4082296B8468}"/>
                  </a:ext>
                </a:extLst>
              </p:cNvPr>
              <p:cNvSpPr txBox="1"/>
              <p:nvPr/>
            </p:nvSpPr>
            <p:spPr>
              <a:xfrm>
                <a:off x="7545698" y="3429000"/>
                <a:ext cx="350942" cy="8879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b="1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62E1501-5ECA-40E9-AF56-4082296B84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5698" y="3429000"/>
                <a:ext cx="350942" cy="88793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420802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1775AD9-E859-4FBA-878C-1745D59FF1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9" name="Title 18">
            <a:extLst>
              <a:ext uri="{FF2B5EF4-FFF2-40B4-BE49-F238E27FC236}">
                <a16:creationId xmlns:a16="http://schemas.microsoft.com/office/drawing/2014/main" id="{5071B430-D5C3-40E8-97B9-A264A2CD6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7F6AEE-A673-43CD-AE54-F6AE5C0FA121}"/>
              </a:ext>
            </a:extLst>
          </p:cNvPr>
          <p:cNvSpPr txBox="1"/>
          <p:nvPr/>
        </p:nvSpPr>
        <p:spPr>
          <a:xfrm>
            <a:off x="1310789" y="783450"/>
            <a:ext cx="6797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Which whole is longer?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B8E94C1-DE6F-403F-AB48-36590069643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0349" y="2197824"/>
            <a:ext cx="952980" cy="38480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2A84DFD-7DE4-41E0-91F6-C70E324F16C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10789" y="2197824"/>
            <a:ext cx="952980" cy="3848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DD23502-C503-4DE1-88B0-D7BF8276FE3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50333" y="2197824"/>
            <a:ext cx="952980" cy="38480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A5A86E8-1389-4026-9ABD-A57B9D5756C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90773" y="2197824"/>
            <a:ext cx="952980" cy="38480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C28CDCD-76F9-4042-BC8A-182E16FE951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23151" y="2197824"/>
            <a:ext cx="952980" cy="38480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0F5CF3B-956C-40BA-8C78-CB91019FEBF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4869"/>
          <a:stretch/>
        </p:blipFill>
        <p:spPr>
          <a:xfrm>
            <a:off x="366062" y="2822859"/>
            <a:ext cx="1527161" cy="38480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08EF3D7-CFEA-4BEE-8962-4FD2EF48543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4869"/>
          <a:stretch/>
        </p:blipFill>
        <p:spPr>
          <a:xfrm>
            <a:off x="1882474" y="2822859"/>
            <a:ext cx="1527161" cy="38480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7A19226-4F87-420F-A668-B6AAECA5612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4869"/>
          <a:stretch/>
        </p:blipFill>
        <p:spPr>
          <a:xfrm>
            <a:off x="3398886" y="2822859"/>
            <a:ext cx="1527161" cy="38480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3DD22D1-B595-4BBE-B9FD-C5C9B684DBC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4869"/>
          <a:stretch/>
        </p:blipFill>
        <p:spPr>
          <a:xfrm>
            <a:off x="4915300" y="2823245"/>
            <a:ext cx="1527161" cy="38480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5D59A9F-32D6-4278-9353-09962E96CD5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4869"/>
          <a:stretch/>
        </p:blipFill>
        <p:spPr>
          <a:xfrm>
            <a:off x="6420963" y="2823245"/>
            <a:ext cx="1527161" cy="38480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C5175A90-2208-4F9B-99BE-D19A45ECD088}"/>
              </a:ext>
            </a:extLst>
          </p:cNvPr>
          <p:cNvSpPr/>
          <p:nvPr/>
        </p:nvSpPr>
        <p:spPr>
          <a:xfrm>
            <a:off x="8238051" y="2706839"/>
            <a:ext cx="44491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4400" dirty="0">
                <a:solidFill>
                  <a:srgbClr val="008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Wingdings" panose="05000000000000000000" pitchFamily="2" charset="2"/>
              </a:rPr>
              <a:t></a:t>
            </a:r>
            <a:endParaRPr lang="en-GB" sz="440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4F460A9-F4E5-40F3-AD47-91EEFAB5EA68}"/>
              </a:ext>
            </a:extLst>
          </p:cNvPr>
          <p:cNvSpPr/>
          <p:nvPr/>
        </p:nvSpPr>
        <p:spPr>
          <a:xfrm>
            <a:off x="527734" y="4462728"/>
            <a:ext cx="532607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If one-_______ is a part, then the whole is ______ times as much. Take _______ parts and put them together to make one whole. </a:t>
            </a:r>
          </a:p>
        </p:txBody>
      </p:sp>
      <p:sp>
        <p:nvSpPr>
          <p:cNvPr id="3" name="Rectangle 2"/>
          <p:cNvSpPr/>
          <p:nvPr/>
        </p:nvSpPr>
        <p:spPr>
          <a:xfrm>
            <a:off x="1514882" y="4424032"/>
            <a:ext cx="6799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fifth</a:t>
            </a:r>
            <a:endParaRPr lang="en-GB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904162" y="4856824"/>
            <a:ext cx="6639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five</a:t>
            </a:r>
            <a:endParaRPr lang="en-GB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46825" y="5190472"/>
            <a:ext cx="6639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five</a:t>
            </a:r>
            <a:endParaRPr lang="en-GB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3708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3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3EFB93A-C705-491F-9C9D-B5F1E18487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85EB9032-CB84-494D-88A5-6425F565D9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 descr="A close up of a logo  Description automatically generated">
            <a:extLst>
              <a:ext uri="{FF2B5EF4-FFF2-40B4-BE49-F238E27FC236}">
                <a16:creationId xmlns:a16="http://schemas.microsoft.com/office/drawing/2014/main" id="{2C08877A-FEFA-4FDB-8247-3CD871C8432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66051" b="-28430"/>
          <a:stretch/>
        </p:blipFill>
        <p:spPr>
          <a:xfrm>
            <a:off x="584192" y="2148125"/>
            <a:ext cx="2707647" cy="630000"/>
          </a:xfrm>
          <a:prstGeom prst="rect">
            <a:avLst/>
          </a:prstGeom>
        </p:spPr>
      </p:pic>
      <p:pic>
        <p:nvPicPr>
          <p:cNvPr id="4" name="Picture 3" descr="A close up of a logo  Description automatically generated">
            <a:extLst>
              <a:ext uri="{FF2B5EF4-FFF2-40B4-BE49-F238E27FC236}">
                <a16:creationId xmlns:a16="http://schemas.microsoft.com/office/drawing/2014/main" id="{E4E218FC-6A92-4AF6-B3A4-1F3F8505ED2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66051" b="-28430"/>
          <a:stretch/>
        </p:blipFill>
        <p:spPr>
          <a:xfrm>
            <a:off x="584192" y="3896835"/>
            <a:ext cx="1473207" cy="630000"/>
          </a:xfrm>
          <a:prstGeom prst="rect">
            <a:avLst/>
          </a:prstGeom>
        </p:spPr>
      </p:pic>
      <p:pic>
        <p:nvPicPr>
          <p:cNvPr id="5" name="Picture 4" descr="A close up of a logo  Description automatically generated">
            <a:extLst>
              <a:ext uri="{FF2B5EF4-FFF2-40B4-BE49-F238E27FC236}">
                <a16:creationId xmlns:a16="http://schemas.microsoft.com/office/drawing/2014/main" id="{E8349E9F-5FFD-4760-96B4-BAE5DDA1BFD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66051" b="-28430"/>
          <a:stretch/>
        </p:blipFill>
        <p:spPr>
          <a:xfrm>
            <a:off x="3218176" y="2148125"/>
            <a:ext cx="2707647" cy="630000"/>
          </a:xfrm>
          <a:prstGeom prst="rect">
            <a:avLst/>
          </a:prstGeom>
        </p:spPr>
      </p:pic>
      <p:pic>
        <p:nvPicPr>
          <p:cNvPr id="6" name="Picture 5" descr="A close up of a logo  Description automatically generated">
            <a:extLst>
              <a:ext uri="{FF2B5EF4-FFF2-40B4-BE49-F238E27FC236}">
                <a16:creationId xmlns:a16="http://schemas.microsoft.com/office/drawing/2014/main" id="{A113A655-FCCF-41B0-B90E-32553D91D9D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66051" b="-28430"/>
          <a:stretch/>
        </p:blipFill>
        <p:spPr>
          <a:xfrm>
            <a:off x="5852163" y="2148125"/>
            <a:ext cx="2707647" cy="630000"/>
          </a:xfrm>
          <a:prstGeom prst="rect">
            <a:avLst/>
          </a:prstGeom>
        </p:spPr>
      </p:pic>
      <p:pic>
        <p:nvPicPr>
          <p:cNvPr id="7" name="Picture 6" descr="A close up of a logo  Description automatically generated">
            <a:extLst>
              <a:ext uri="{FF2B5EF4-FFF2-40B4-BE49-F238E27FC236}">
                <a16:creationId xmlns:a16="http://schemas.microsoft.com/office/drawing/2014/main" id="{C1766D3D-F171-4908-8468-2784D9DB981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66051" b="-28430"/>
          <a:stretch/>
        </p:blipFill>
        <p:spPr>
          <a:xfrm>
            <a:off x="1996437" y="3896835"/>
            <a:ext cx="1473207" cy="630000"/>
          </a:xfrm>
          <a:prstGeom prst="rect">
            <a:avLst/>
          </a:prstGeom>
        </p:spPr>
      </p:pic>
      <p:pic>
        <p:nvPicPr>
          <p:cNvPr id="8" name="Picture 7" descr="A close up of a logo  Description automatically generated">
            <a:extLst>
              <a:ext uri="{FF2B5EF4-FFF2-40B4-BE49-F238E27FC236}">
                <a16:creationId xmlns:a16="http://schemas.microsoft.com/office/drawing/2014/main" id="{219E7AA2-D17F-42C3-99CF-925176B2EC2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66051" b="-28430"/>
          <a:stretch/>
        </p:blipFill>
        <p:spPr>
          <a:xfrm>
            <a:off x="3408682" y="3896834"/>
            <a:ext cx="1473207" cy="63000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00146" y="3177540"/>
            <a:ext cx="241300" cy="736600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99069" y="1411525"/>
            <a:ext cx="241300" cy="736600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80291" y="1411524"/>
            <a:ext cx="241300" cy="73660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36165" y="1411524"/>
            <a:ext cx="241300" cy="73660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14052" y="3177540"/>
            <a:ext cx="241300" cy="73660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02324" y="3177540"/>
            <a:ext cx="241300" cy="7366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FF99C347-456C-4A33-9D26-1F19F98D6582}"/>
              </a:ext>
            </a:extLst>
          </p:cNvPr>
          <p:cNvSpPr/>
          <p:nvPr/>
        </p:nvSpPr>
        <p:spPr>
          <a:xfrm>
            <a:off x="446964" y="4860713"/>
            <a:ext cx="58292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If one-_______ is a part, then the whole is ______ times as much. Take _______ parts and put them together to make one whole.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1B9D0BB-F2B5-4215-AD69-FC6CF4C61C69}"/>
              </a:ext>
            </a:extLst>
          </p:cNvPr>
          <p:cNvSpPr txBox="1"/>
          <p:nvPr/>
        </p:nvSpPr>
        <p:spPr>
          <a:xfrm>
            <a:off x="1173113" y="705514"/>
            <a:ext cx="6797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Which whole is longer?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7E84B39-98F1-409B-AFF7-40EDBEF2A955}"/>
              </a:ext>
            </a:extLst>
          </p:cNvPr>
          <p:cNvSpPr txBox="1"/>
          <p:nvPr/>
        </p:nvSpPr>
        <p:spPr>
          <a:xfrm>
            <a:off x="56492" y="2148124"/>
            <a:ext cx="454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yriad Pro" panose="020B0503030403020204"/>
              </a:rPr>
              <a:t>A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357DA20-EF23-4E34-9D23-AA799794C3AA}"/>
              </a:ext>
            </a:extLst>
          </p:cNvPr>
          <p:cNvSpPr txBox="1"/>
          <p:nvPr/>
        </p:nvSpPr>
        <p:spPr>
          <a:xfrm>
            <a:off x="31391" y="3832714"/>
            <a:ext cx="454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yriad Pro" panose="020B0503030403020204"/>
              </a:rPr>
              <a:t>B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6036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3CD64970-9848-48C2-853B-0E5A6A166D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B8711DE0-EF3A-49BA-8C6D-43DEEEF713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466E5B-2FC2-4486-9A9E-51158FB00939}"/>
              </a:ext>
            </a:extLst>
          </p:cNvPr>
          <p:cNvSpPr txBox="1"/>
          <p:nvPr/>
        </p:nvSpPr>
        <p:spPr>
          <a:xfrm>
            <a:off x="990919" y="705574"/>
            <a:ext cx="71621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Can you spot the mistake that John has made?</a:t>
            </a:r>
          </a:p>
        </p:txBody>
      </p:sp>
      <p:pic>
        <p:nvPicPr>
          <p:cNvPr id="4" name="Picture 3" descr="A close up of a logo  Description automatically generated">
            <a:extLst>
              <a:ext uri="{FF2B5EF4-FFF2-40B4-BE49-F238E27FC236}">
                <a16:creationId xmlns:a16="http://schemas.microsoft.com/office/drawing/2014/main" id="{5137B6B0-EAAD-41FB-8860-E4138B7A59B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1" r="66326" b="-28430"/>
          <a:stretch/>
        </p:blipFill>
        <p:spPr>
          <a:xfrm>
            <a:off x="1537502" y="2109215"/>
            <a:ext cx="6797772" cy="630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9843DBE-B048-459F-BAE9-CD27C5EF4045}"/>
              </a:ext>
            </a:extLst>
          </p:cNvPr>
          <p:cNvSpPr txBox="1"/>
          <p:nvPr/>
        </p:nvSpPr>
        <p:spPr>
          <a:xfrm>
            <a:off x="56492" y="2077089"/>
            <a:ext cx="14810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yriad Pro" panose="020B0503030403020204"/>
              </a:rPr>
              <a:t>Abby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58E5EDA-18D1-4EAA-8592-8A8E02A37874}"/>
              </a:ext>
            </a:extLst>
          </p:cNvPr>
          <p:cNvSpPr txBox="1"/>
          <p:nvPr/>
        </p:nvSpPr>
        <p:spPr>
          <a:xfrm>
            <a:off x="56492" y="3136612"/>
            <a:ext cx="14810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yriad Pro" panose="020B0503030403020204"/>
              </a:rPr>
              <a:t>John</a:t>
            </a:r>
          </a:p>
        </p:txBody>
      </p:sp>
      <p:pic>
        <p:nvPicPr>
          <p:cNvPr id="7" name="Picture 6" descr="A close up of a logo  Description automatically generated">
            <a:extLst>
              <a:ext uri="{FF2B5EF4-FFF2-40B4-BE49-F238E27FC236}">
                <a16:creationId xmlns:a16="http://schemas.microsoft.com/office/drawing/2014/main" id="{48360BCF-2730-4384-BA43-EA7977F73CC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1" r="66326" b="-28430"/>
          <a:stretch/>
        </p:blipFill>
        <p:spPr>
          <a:xfrm>
            <a:off x="1537502" y="3288900"/>
            <a:ext cx="1244609" cy="630000"/>
          </a:xfrm>
          <a:prstGeom prst="rect">
            <a:avLst/>
          </a:prstGeom>
        </p:spPr>
      </p:pic>
      <p:pic>
        <p:nvPicPr>
          <p:cNvPr id="8" name="Picture 7" descr="A close up of a logo  Description automatically generated">
            <a:extLst>
              <a:ext uri="{FF2B5EF4-FFF2-40B4-BE49-F238E27FC236}">
                <a16:creationId xmlns:a16="http://schemas.microsoft.com/office/drawing/2014/main" id="{5EF68887-D9FB-4389-B35A-200F9F6C6BF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1" r="66326" b="-28430"/>
          <a:stretch/>
        </p:blipFill>
        <p:spPr>
          <a:xfrm>
            <a:off x="2768450" y="3288900"/>
            <a:ext cx="1244609" cy="630000"/>
          </a:xfrm>
          <a:prstGeom prst="rect">
            <a:avLst/>
          </a:prstGeom>
        </p:spPr>
      </p:pic>
      <p:pic>
        <p:nvPicPr>
          <p:cNvPr id="9" name="Picture 8" descr="A close up of a logo  Description automatically generated">
            <a:extLst>
              <a:ext uri="{FF2B5EF4-FFF2-40B4-BE49-F238E27FC236}">
                <a16:creationId xmlns:a16="http://schemas.microsoft.com/office/drawing/2014/main" id="{29003C31-CCFE-4848-9863-E1347A9906E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1" r="66326" b="-28430"/>
          <a:stretch/>
        </p:blipFill>
        <p:spPr>
          <a:xfrm>
            <a:off x="3999398" y="3288900"/>
            <a:ext cx="1244609" cy="630000"/>
          </a:xfrm>
          <a:prstGeom prst="rect">
            <a:avLst/>
          </a:prstGeom>
        </p:spPr>
      </p:pic>
      <p:pic>
        <p:nvPicPr>
          <p:cNvPr id="10" name="Picture 9" descr="A close up of a logo  Description automatically generated">
            <a:extLst>
              <a:ext uri="{FF2B5EF4-FFF2-40B4-BE49-F238E27FC236}">
                <a16:creationId xmlns:a16="http://schemas.microsoft.com/office/drawing/2014/main" id="{0D41B40C-4FCB-4F3F-B737-FAAB2978EA4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1" r="66326" b="-28430"/>
          <a:stretch/>
        </p:blipFill>
        <p:spPr>
          <a:xfrm>
            <a:off x="5230346" y="3288900"/>
            <a:ext cx="1244609" cy="630000"/>
          </a:xfrm>
          <a:prstGeom prst="rect">
            <a:avLst/>
          </a:prstGeom>
        </p:spPr>
      </p:pic>
      <p:pic>
        <p:nvPicPr>
          <p:cNvPr id="11" name="Picture 10" descr="A close up of a logo  Description automatically generated">
            <a:extLst>
              <a:ext uri="{FF2B5EF4-FFF2-40B4-BE49-F238E27FC236}">
                <a16:creationId xmlns:a16="http://schemas.microsoft.com/office/drawing/2014/main" id="{542F6000-C2C0-4C6E-9DA3-D61E8D174D1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1" r="66326" b="-28430"/>
          <a:stretch/>
        </p:blipFill>
        <p:spPr>
          <a:xfrm>
            <a:off x="7692242" y="3288900"/>
            <a:ext cx="1244609" cy="630000"/>
          </a:xfrm>
          <a:prstGeom prst="rect">
            <a:avLst/>
          </a:prstGeom>
        </p:spPr>
      </p:pic>
      <p:pic>
        <p:nvPicPr>
          <p:cNvPr id="12" name="Picture 11" descr="A close up of a logo  Description automatically generated">
            <a:extLst>
              <a:ext uri="{FF2B5EF4-FFF2-40B4-BE49-F238E27FC236}">
                <a16:creationId xmlns:a16="http://schemas.microsoft.com/office/drawing/2014/main" id="{23331F4C-80AD-4788-B5F3-DD48E9BD77B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1" r="66326" b="-28430"/>
          <a:stretch/>
        </p:blipFill>
        <p:spPr>
          <a:xfrm>
            <a:off x="6461294" y="3288900"/>
            <a:ext cx="1244609" cy="63000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989572" y="3736102"/>
            <a:ext cx="228600" cy="7366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E8561A6C-AD62-45C6-A3AD-711840A35A4E}"/>
              </a:ext>
            </a:extLst>
          </p:cNvPr>
          <p:cNvSpPr/>
          <p:nvPr/>
        </p:nvSpPr>
        <p:spPr bwMode="auto">
          <a:xfrm>
            <a:off x="7705903" y="2918298"/>
            <a:ext cx="1230948" cy="9077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72A7CC2-34C6-4A74-9BD6-352A9D22CD70}"/>
              </a:ext>
            </a:extLst>
          </p:cNvPr>
          <p:cNvSpPr/>
          <p:nvPr/>
        </p:nvSpPr>
        <p:spPr>
          <a:xfrm>
            <a:off x="526573" y="4718432"/>
            <a:ext cx="532607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If one-_______ is a part, then the whole is ______ times as much. Take _______ parts and put them together to make one whole.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9677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A650005-1310-42FE-8383-541749AC36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DE79D2E-1227-4C14-BDB9-AB37B5AB82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B32443B-BBC5-4FF6-BB25-73ABDD3971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059" y="856077"/>
            <a:ext cx="6788219" cy="3995418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D022C181-5432-4093-A533-83A72FA15D56}"/>
              </a:ext>
            </a:extLst>
          </p:cNvPr>
          <p:cNvCxnSpPr>
            <a:cxnSpLocks/>
          </p:cNvCxnSpPr>
          <p:nvPr/>
        </p:nvCxnSpPr>
        <p:spPr bwMode="auto">
          <a:xfrm>
            <a:off x="5645426" y="3052568"/>
            <a:ext cx="1013791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8CEA2F2F-C8DA-490E-9AA7-D58293875AE0}"/>
              </a:ext>
            </a:extLst>
          </p:cNvPr>
          <p:cNvCxnSpPr>
            <a:cxnSpLocks/>
          </p:cNvCxnSpPr>
          <p:nvPr/>
        </p:nvCxnSpPr>
        <p:spPr bwMode="auto">
          <a:xfrm>
            <a:off x="4398168" y="4851495"/>
            <a:ext cx="2261049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41624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BFC72C4-BE4B-430A-8F14-302E46AA35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3C7704B-1297-48F8-BD0B-C9F32AD23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1EAC98-9493-4C06-9E4A-5920CB33D90A}"/>
              </a:ext>
            </a:extLst>
          </p:cNvPr>
          <p:cNvSpPr txBox="1"/>
          <p:nvPr/>
        </p:nvSpPr>
        <p:spPr>
          <a:xfrm>
            <a:off x="374544" y="1363294"/>
            <a:ext cx="14810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yriad Pro" panose="020B0503030403020204"/>
              </a:rPr>
              <a:t>Kofi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89AAE9-515C-403A-A460-DCC992023F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544" y="3405228"/>
            <a:ext cx="4583928" cy="269801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8D36F33-8306-4124-A966-E96DE6A06482}"/>
              </a:ext>
            </a:extLst>
          </p:cNvPr>
          <p:cNvSpPr txBox="1"/>
          <p:nvPr/>
        </p:nvSpPr>
        <p:spPr>
          <a:xfrm>
            <a:off x="374544" y="2185190"/>
            <a:ext cx="14810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yriad Pro" panose="020B0503030403020204"/>
              </a:rPr>
              <a:t>Ellie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69E938A-5AF6-47B9-95D7-0DA1779EC595}"/>
              </a:ext>
            </a:extLst>
          </p:cNvPr>
          <p:cNvCxnSpPr>
            <a:cxnSpLocks/>
          </p:cNvCxnSpPr>
          <p:nvPr/>
        </p:nvCxnSpPr>
        <p:spPr bwMode="auto">
          <a:xfrm>
            <a:off x="1917386" y="1675559"/>
            <a:ext cx="1978753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994CBBB-296C-45E5-BB9D-FFDCEAB1F84B}"/>
              </a:ext>
            </a:extLst>
          </p:cNvPr>
          <p:cNvCxnSpPr>
            <a:cxnSpLocks/>
          </p:cNvCxnSpPr>
          <p:nvPr/>
        </p:nvCxnSpPr>
        <p:spPr bwMode="auto">
          <a:xfrm>
            <a:off x="3896139" y="1675559"/>
            <a:ext cx="1470991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9F68A46-4841-41F1-9D77-F32744BC2229}"/>
              </a:ext>
            </a:extLst>
          </p:cNvPr>
          <p:cNvCxnSpPr/>
          <p:nvPr/>
        </p:nvCxnSpPr>
        <p:spPr bwMode="auto">
          <a:xfrm>
            <a:off x="3587161" y="1363293"/>
            <a:ext cx="0" cy="584775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D9B55FF-9B23-4F53-8C3D-EEFE5B02E710}"/>
              </a:ext>
            </a:extLst>
          </p:cNvPr>
          <p:cNvCxnSpPr/>
          <p:nvPr/>
        </p:nvCxnSpPr>
        <p:spPr bwMode="auto">
          <a:xfrm>
            <a:off x="1917386" y="1363293"/>
            <a:ext cx="0" cy="584775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BD8E0EB-F0D0-4ED2-BD3A-64D48C51350E}"/>
              </a:ext>
            </a:extLst>
          </p:cNvPr>
          <p:cNvCxnSpPr/>
          <p:nvPr/>
        </p:nvCxnSpPr>
        <p:spPr bwMode="auto">
          <a:xfrm>
            <a:off x="5367130" y="1383171"/>
            <a:ext cx="0" cy="584775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B25FA06-5CE2-4B42-9095-F330BBAA95D4}"/>
              </a:ext>
            </a:extLst>
          </p:cNvPr>
          <p:cNvCxnSpPr/>
          <p:nvPr/>
        </p:nvCxnSpPr>
        <p:spPr bwMode="auto">
          <a:xfrm>
            <a:off x="1922281" y="2310823"/>
            <a:ext cx="0" cy="584775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E853E8F-4549-423E-BE4B-B9ABF72FE5C8}"/>
              </a:ext>
            </a:extLst>
          </p:cNvPr>
          <p:cNvCxnSpPr/>
          <p:nvPr/>
        </p:nvCxnSpPr>
        <p:spPr bwMode="auto">
          <a:xfrm>
            <a:off x="8816874" y="2310823"/>
            <a:ext cx="0" cy="584775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17A48D5-9776-46EF-8F5F-C559AE1A496D}"/>
              </a:ext>
            </a:extLst>
          </p:cNvPr>
          <p:cNvCxnSpPr/>
          <p:nvPr/>
        </p:nvCxnSpPr>
        <p:spPr bwMode="auto">
          <a:xfrm>
            <a:off x="5367130" y="2272746"/>
            <a:ext cx="0" cy="584775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9CAD8C9-A06A-4C82-AF91-97E4026D05A3}"/>
              </a:ext>
            </a:extLst>
          </p:cNvPr>
          <p:cNvCxnSpPr>
            <a:cxnSpLocks/>
          </p:cNvCxnSpPr>
          <p:nvPr/>
        </p:nvCxnSpPr>
        <p:spPr bwMode="auto">
          <a:xfrm>
            <a:off x="1917386" y="2603211"/>
            <a:ext cx="3449744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7F4F5FE-359F-4854-9985-5E44128F06EB}"/>
              </a:ext>
            </a:extLst>
          </p:cNvPr>
          <p:cNvCxnSpPr>
            <a:cxnSpLocks/>
          </p:cNvCxnSpPr>
          <p:nvPr/>
        </p:nvCxnSpPr>
        <p:spPr bwMode="auto">
          <a:xfrm>
            <a:off x="5367130" y="2603211"/>
            <a:ext cx="3449744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DE28DA3A-3C28-480C-9980-F5234541E413}"/>
              </a:ext>
            </a:extLst>
          </p:cNvPr>
          <p:cNvSpPr txBox="1"/>
          <p:nvPr/>
        </p:nvSpPr>
        <p:spPr>
          <a:xfrm>
            <a:off x="2145752" y="1218385"/>
            <a:ext cx="1199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To school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BDBBA3E-C78D-49ED-BC58-34F52D40FDBD}"/>
              </a:ext>
            </a:extLst>
          </p:cNvPr>
          <p:cNvSpPr txBox="1"/>
          <p:nvPr/>
        </p:nvSpPr>
        <p:spPr>
          <a:xfrm>
            <a:off x="6621933" y="2195407"/>
            <a:ext cx="1199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To home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A5BFEC3-F339-42F0-A6C3-5B80ABC7495B}"/>
              </a:ext>
            </a:extLst>
          </p:cNvPr>
          <p:cNvSpPr txBox="1"/>
          <p:nvPr/>
        </p:nvSpPr>
        <p:spPr>
          <a:xfrm>
            <a:off x="3029470" y="2213999"/>
            <a:ext cx="1199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To school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D2E755B-6D40-4B90-8B65-4D11BBA88B8E}"/>
              </a:ext>
            </a:extLst>
          </p:cNvPr>
          <p:cNvSpPr txBox="1"/>
          <p:nvPr/>
        </p:nvSpPr>
        <p:spPr>
          <a:xfrm>
            <a:off x="3899452" y="1232668"/>
            <a:ext cx="1199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To home</a:t>
            </a:r>
          </a:p>
        </p:txBody>
      </p:sp>
    </p:spTree>
    <p:extLst>
      <p:ext uri="{BB962C8B-B14F-4D97-AF65-F5344CB8AC3E}">
        <p14:creationId xmlns:p14="http://schemas.microsoft.com/office/powerpoint/2010/main" val="5833444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85604A9-A70C-477C-9A99-2B44CA8C77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99BE8AF-FB38-4C18-A371-BEF296D577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934D293-B9C9-490A-872C-D21DB2516BC7}"/>
              </a:ext>
            </a:extLst>
          </p:cNvPr>
          <p:cNvSpPr txBox="1"/>
          <p:nvPr/>
        </p:nvSpPr>
        <p:spPr bwMode="auto">
          <a:xfrm>
            <a:off x="457201" y="765110"/>
            <a:ext cx="8229600" cy="163770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  <a:p>
            <a: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Hannah has cut her two ribbons into quarters. We can see a quarter of each ribbon below. Which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colour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of ribbon was the longest to start with?</a:t>
            </a:r>
          </a:p>
          <a:p>
            <a: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</a:pPr>
            <a:endParaRPr lang="en-US" sz="1100" b="1" dirty="0">
              <a:latin typeface="+mn-lt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07B666C-EB64-4521-ABCE-6634703A0508}"/>
              </a:ext>
            </a:extLst>
          </p:cNvPr>
          <p:cNvSpPr/>
          <p:nvPr/>
        </p:nvSpPr>
        <p:spPr bwMode="auto">
          <a:xfrm>
            <a:off x="906827" y="2652853"/>
            <a:ext cx="2007705" cy="613774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B4BB3DE-32DC-4A7B-BC17-E9FA02F000E8}"/>
              </a:ext>
            </a:extLst>
          </p:cNvPr>
          <p:cNvSpPr/>
          <p:nvPr/>
        </p:nvSpPr>
        <p:spPr bwMode="auto">
          <a:xfrm>
            <a:off x="906827" y="4398664"/>
            <a:ext cx="1371600" cy="613774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4986F68-2A87-4AC3-9D39-D53FB93DDA2F}"/>
                  </a:ext>
                </a:extLst>
              </p:cNvPr>
              <p:cNvSpPr txBox="1"/>
              <p:nvPr/>
            </p:nvSpPr>
            <p:spPr>
              <a:xfrm>
                <a:off x="1406150" y="3266627"/>
                <a:ext cx="372954" cy="12913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GB" sz="4400" b="0" dirty="0">
                  <a:latin typeface="Myriad Pro" panose="020B0503030403020204"/>
                </a:endParaRP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4986F68-2A87-4AC3-9D39-D53FB93DDA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6150" y="3266627"/>
                <a:ext cx="372954" cy="129131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676F847-AA71-4DE2-A97A-30B4BFAF3976}"/>
                  </a:ext>
                </a:extLst>
              </p:cNvPr>
              <p:cNvSpPr txBox="1"/>
              <p:nvPr/>
            </p:nvSpPr>
            <p:spPr>
              <a:xfrm>
                <a:off x="1406150" y="5102786"/>
                <a:ext cx="372954" cy="12913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2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GB" sz="4400" b="0" dirty="0">
                  <a:latin typeface="Myriad Pro" panose="020B0503030403020204"/>
                </a:endParaRP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B676F847-AA71-4DE2-A97A-30B4BFAF39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6150" y="5102786"/>
                <a:ext cx="372954" cy="1291316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6073691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9.5|8.4|4.1|2.9|23.5|3|3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1.5|0.7|7|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|36.9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29111A2-49B4-4F70-9762-93B5792A26E8}"/>
</file>

<file path=customXml/itemProps2.xml><?xml version="1.0" encoding="utf-8"?>
<ds:datastoreItem xmlns:ds="http://schemas.openxmlformats.org/officeDocument/2006/customXml" ds:itemID="{967D4395-212F-4B27-93EE-61C507211BA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94DFBEE-DEA3-484B-A04B-F8DB870A0653}">
  <ds:schemaRefs>
    <ds:schemaRef ds:uri="http://purl.org/dc/terms/"/>
    <ds:schemaRef ds:uri="e2f7c1fb-8b39-4d5b-953e-de45d1606e4d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509</TotalTime>
  <Words>196</Words>
  <Application>Microsoft Office PowerPoint</Application>
  <PresentationFormat>On-screen Show (4:3)</PresentationFormat>
  <Paragraphs>42</Paragraphs>
  <Slides>10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Cambria Math</vt:lpstr>
      <vt:lpstr>Myriad Pro</vt:lpstr>
      <vt:lpstr>Open Sans</vt:lpstr>
      <vt:lpstr>nctem1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Primary maths lessons during school closures</dc:title>
  <dc:creator>jo fitton</dc:creator>
  <cp:lastModifiedBy>Andrew Young</cp:lastModifiedBy>
  <cp:revision>45</cp:revision>
  <cp:lastPrinted>2020-05-13T13:08:53Z</cp:lastPrinted>
  <dcterms:created xsi:type="dcterms:W3CDTF">2020-04-27T13:40:23Z</dcterms:created>
  <dcterms:modified xsi:type="dcterms:W3CDTF">2020-08-26T14:33:54Z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