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7"/>
  </p:notesMasterIdLst>
  <p:sldIdLst>
    <p:sldId id="394" r:id="rId6"/>
    <p:sldId id="389" r:id="rId7"/>
    <p:sldId id="372" r:id="rId8"/>
    <p:sldId id="390" r:id="rId9"/>
    <p:sldId id="391" r:id="rId10"/>
    <p:sldId id="392" r:id="rId11"/>
    <p:sldId id="388" r:id="rId12"/>
    <p:sldId id="393" r:id="rId13"/>
    <p:sldId id="378" r:id="rId14"/>
    <p:sldId id="377" r:id="rId15"/>
    <p:sldId id="395" r:id="rId16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957243-C29C-4082-894C-53640EA3E636}" v="4" dt="2020-08-26T14:32:07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89610" autoAdjust="0"/>
  </p:normalViewPr>
  <p:slideViewPr>
    <p:cSldViewPr snapToGrid="0">
      <p:cViewPr varScale="1">
        <p:scale>
          <a:sx n="64" d="100"/>
          <a:sy n="64" d="100"/>
        </p:scale>
        <p:origin x="162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0A957243-C29C-4082-894C-53640EA3E636}"/>
    <pc:docChg chg="custSel modSld">
      <pc:chgData name="Andrew Young" userId="3d7dab09-352b-4858-b937-4a4f8b94e613" providerId="ADAL" clId="{0A957243-C29C-4082-894C-53640EA3E636}" dt="2020-08-26T14:32:07.538" v="6" actId="207"/>
      <pc:docMkLst>
        <pc:docMk/>
      </pc:docMkLst>
      <pc:sldChg chg="modSp">
        <pc:chgData name="Andrew Young" userId="3d7dab09-352b-4858-b937-4a4f8b94e613" providerId="ADAL" clId="{0A957243-C29C-4082-894C-53640EA3E636}" dt="2020-08-26T14:31:57.225" v="3" actId="6549"/>
        <pc:sldMkLst>
          <pc:docMk/>
          <pc:sldMk cId="2153715493" sldId="377"/>
        </pc:sldMkLst>
        <pc:spChg chg="mod">
          <ac:chgData name="Andrew Young" userId="3d7dab09-352b-4858-b937-4a4f8b94e613" providerId="ADAL" clId="{0A957243-C29C-4082-894C-53640EA3E636}" dt="2020-08-26T14:31:57.225" v="3" actId="6549"/>
          <ac:spMkLst>
            <pc:docMk/>
            <pc:sldMk cId="2153715493" sldId="377"/>
            <ac:spMk id="17" creationId="{00000000-0000-0000-0000-000000000000}"/>
          </ac:spMkLst>
        </pc:spChg>
      </pc:sldChg>
      <pc:sldChg chg="modSp">
        <pc:chgData name="Andrew Young" userId="3d7dab09-352b-4858-b937-4a4f8b94e613" providerId="ADAL" clId="{0A957243-C29C-4082-894C-53640EA3E636}" dt="2020-08-26T14:31:24.369" v="1" actId="6549"/>
        <pc:sldMkLst>
          <pc:docMk/>
          <pc:sldMk cId="3294257008" sldId="388"/>
        </pc:sldMkLst>
        <pc:spChg chg="mod">
          <ac:chgData name="Andrew Young" userId="3d7dab09-352b-4858-b937-4a4f8b94e613" providerId="ADAL" clId="{0A957243-C29C-4082-894C-53640EA3E636}" dt="2020-08-26T14:31:24.369" v="1" actId="6549"/>
          <ac:spMkLst>
            <pc:docMk/>
            <pc:sldMk cId="3294257008" sldId="388"/>
            <ac:spMk id="10" creationId="{00000000-0000-0000-0000-000000000000}"/>
          </ac:spMkLst>
        </pc:spChg>
      </pc:sldChg>
      <pc:sldChg chg="modSp">
        <pc:chgData name="Andrew Young" userId="3d7dab09-352b-4858-b937-4a4f8b94e613" providerId="ADAL" clId="{0A957243-C29C-4082-894C-53640EA3E636}" dt="2020-08-26T14:31:01.024" v="0" actId="20577"/>
        <pc:sldMkLst>
          <pc:docMk/>
          <pc:sldMk cId="4013282357" sldId="390"/>
        </pc:sldMkLst>
        <pc:spChg chg="mod">
          <ac:chgData name="Andrew Young" userId="3d7dab09-352b-4858-b937-4a4f8b94e613" providerId="ADAL" clId="{0A957243-C29C-4082-894C-53640EA3E636}" dt="2020-08-26T14:31:01.024" v="0" actId="20577"/>
          <ac:spMkLst>
            <pc:docMk/>
            <pc:sldMk cId="4013282357" sldId="390"/>
            <ac:spMk id="33" creationId="{00000000-0000-0000-0000-000000000000}"/>
          </ac:spMkLst>
        </pc:spChg>
      </pc:sldChg>
      <pc:sldChg chg="modSp mod">
        <pc:chgData name="Andrew Young" userId="3d7dab09-352b-4858-b937-4a4f8b94e613" providerId="ADAL" clId="{0A957243-C29C-4082-894C-53640EA3E636}" dt="2020-08-26T14:31:43.150" v="2" actId="6549"/>
        <pc:sldMkLst>
          <pc:docMk/>
          <pc:sldMk cId="3441405588" sldId="393"/>
        </pc:sldMkLst>
        <pc:spChg chg="mod">
          <ac:chgData name="Andrew Young" userId="3d7dab09-352b-4858-b937-4a4f8b94e613" providerId="ADAL" clId="{0A957243-C29C-4082-894C-53640EA3E636}" dt="2020-08-26T14:31:43.150" v="2" actId="6549"/>
          <ac:spMkLst>
            <pc:docMk/>
            <pc:sldMk cId="3441405588" sldId="393"/>
            <ac:spMk id="4" creationId="{5A55ED62-7635-4FD5-AD1A-773F4252B66A}"/>
          </ac:spMkLst>
        </pc:spChg>
      </pc:sldChg>
      <pc:sldChg chg="modSp mod">
        <pc:chgData name="Andrew Young" userId="3d7dab09-352b-4858-b937-4a4f8b94e613" providerId="ADAL" clId="{0A957243-C29C-4082-894C-53640EA3E636}" dt="2020-08-26T14:32:07.538" v="6" actId="207"/>
        <pc:sldMkLst>
          <pc:docMk/>
          <pc:sldMk cId="756913649" sldId="395"/>
        </pc:sldMkLst>
        <pc:spChg chg="mod">
          <ac:chgData name="Andrew Young" userId="3d7dab09-352b-4858-b937-4a4f8b94e613" providerId="ADAL" clId="{0A957243-C29C-4082-894C-53640EA3E636}" dt="2020-08-26T14:32:07.538" v="6" actId="207"/>
          <ac:spMkLst>
            <pc:docMk/>
            <pc:sldMk cId="756913649" sldId="395"/>
            <ac:spMk id="4" creationId="{E18E4B44-2A81-42E5-9266-C3F4B62DDED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901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901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1243013"/>
            <a:ext cx="447357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86363"/>
            <a:ext cx="5486400" cy="3916115"/>
          </a:xfrm>
          <a:prstGeom prst="rect">
            <a:avLst/>
          </a:prstGeom>
        </p:spPr>
        <p:txBody>
          <a:bodyPr vert="horz" lIns="91861" tIns="45930" rIns="91861" bIns="4593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0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8"/>
            <a:ext cx="2971800" cy="499010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02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defTabSz="918606">
                  <a:defRPr/>
                </a:pPr>
                <a:endParaRPr lang="en-GB" i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remind ourselves what fraction of each circle is shaded.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i="1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first circle has been divided into 2 equal parts.  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circle has been divided into 4 equal parts.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can see from this diagram that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1/4&lt;1/2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remember in our last lessons we agreed that “When comparing unit fractions, the greater the denominator, the smaller the fraction”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model can help us see that this is true.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288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defTabSz="918606">
                  <a:defRPr/>
                </a:pPr>
                <a:endParaRPr lang="en-GB" i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remind ourselves what fraction of each circle is shaded.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i="1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first circle has been divided into 2 equal parts.  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circle has been divided into 4 equal parts.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can see from this diagram that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1/4&lt;1/2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remember in our last lessons we agreed that “When comparing unit fractions, the greater the denominator, the smaller the fraction”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model can help us see that this is true.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584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defTabSz="918606">
                  <a:defRPr/>
                </a:pPr>
                <a:endParaRPr lang="en-GB" i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remind ourselves what fraction of each circle is shaded.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i="1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first circle has been divided into 2 equal parts.  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circle has been divided into 4 equal parts.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can see from this diagram that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1/4&lt;1/2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remember in our last lessons we agreed that “When comparing unit fractions, the greater the denominator, the smaller the fraction”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model can help us see that this is true.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836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defTabSz="918606">
                  <a:defRPr/>
                </a:pPr>
                <a:endParaRPr lang="en-GB" i="1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remind ourselves what fraction of each circle is shaded.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i="1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first circle has been divided into 2 equal parts.  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circle has been divided into 4 equal parts.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can see from this diagram that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1/4&lt;1/2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remember in our last lessons we agreed that “When comparing unit fractions, the greater the denominator, the smaller the fraction”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model can help us see that this is true.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329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47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672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Now it is your turn –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Which</a:t>
                </a:r>
                <a:r>
                  <a:rPr lang="en-GB" baseline="0" dirty="0" smtClean="0"/>
                  <a:t> statement correctly matches the picture?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Is it:</a:t>
                </a:r>
              </a:p>
              <a:p>
                <a:endParaRPr lang="en-GB" baseline="0" dirty="0" smtClean="0"/>
              </a:p>
              <a:p>
                <a:pPr marL="228600" indent="-228600">
                  <a:buAutoNum type="alphaLcParenR"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  &lt;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dirty="0" smtClean="0"/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&gt;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=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indent="-228600">
                  <a:buAutoNum type="alphaLcParenR"/>
                </a:pPr>
                <a:r>
                  <a:rPr lang="en-GB" dirty="0" smtClean="0"/>
                  <a:t>None of these</a:t>
                </a: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Explain your answer.  Why do you think that?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149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Femi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Femi?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5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274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5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76134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4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8.jpg"/><Relationship Id="rId9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8.jpg"/><Relationship Id="rId10" Type="http://schemas.openxmlformats.org/officeDocument/2006/relationships/image" Target="../media/image130.png"/><Relationship Id="rId4" Type="http://schemas.openxmlformats.org/officeDocument/2006/relationships/image" Target="../media/image10.png"/><Relationship Id="rId9" Type="http://schemas.openxmlformats.org/officeDocument/2006/relationships/image" Target="../media/image1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0.png"/><Relationship Id="rId4" Type="http://schemas.openxmlformats.org/officeDocument/2006/relationships/image" Target="../media/image8.jpg"/><Relationship Id="rId9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3" Type="http://schemas.openxmlformats.org/officeDocument/2006/relationships/notesSlide" Target="../notesSlides/notesSlide5.xml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11" Type="http://schemas.openxmlformats.org/officeDocument/2006/relationships/image" Target="../media/image18.png"/><Relationship Id="rId5" Type="http://schemas.openxmlformats.org/officeDocument/2006/relationships/image" Target="../media/image10.png"/><Relationship Id="rId10" Type="http://schemas.openxmlformats.org/officeDocument/2006/relationships/image" Target="../media/image170.png"/><Relationship Id="rId4" Type="http://schemas.openxmlformats.org/officeDocument/2006/relationships/image" Target="../media/image8.jpg"/><Relationship Id="rId9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13" Type="http://schemas.openxmlformats.org/officeDocument/2006/relationships/image" Target="../media/image32.png"/><Relationship Id="rId7" Type="http://schemas.openxmlformats.org/officeDocument/2006/relationships/image" Target="../media/image8.jp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0.png"/><Relationship Id="rId11" Type="http://schemas.openxmlformats.org/officeDocument/2006/relationships/image" Target="../media/image30.png"/><Relationship Id="rId5" Type="http://schemas.openxmlformats.org/officeDocument/2006/relationships/image" Target="../media/image260.png"/><Relationship Id="rId10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5EB6706F-1E77-4329-BC01-891A842E13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16</a:t>
            </a:r>
          </a:p>
        </p:txBody>
      </p:sp>
    </p:spTree>
    <p:extLst>
      <p:ext uri="{BB962C8B-B14F-4D97-AF65-F5344CB8AC3E}">
        <p14:creationId xmlns:p14="http://schemas.microsoft.com/office/powerpoint/2010/main" val="2477540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A47EE-FCDF-4B3F-81AF-D107403E7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1E0D42-F197-4B9B-A288-4309F384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08FC0E-A779-4607-A50C-DEFD1609DBB4}"/>
              </a:ext>
            </a:extLst>
          </p:cNvPr>
          <p:cNvSpPr/>
          <p:nvPr/>
        </p:nvSpPr>
        <p:spPr>
          <a:xfrm>
            <a:off x="5330508" y="1341120"/>
            <a:ext cx="241300" cy="1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005242" y="672496"/>
            <a:ext cx="5826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8914" y="1550964"/>
            <a:ext cx="81708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Can you design your own problem for someone in your household to solve, like the ones we have looked at today?</a:t>
            </a:r>
          </a:p>
          <a:p>
            <a:pPr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will you need to remember?</a:t>
            </a:r>
          </a:p>
          <a:p>
            <a:pPr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was the same in each of our examples? What was different?</a:t>
            </a:r>
          </a:p>
          <a:p>
            <a:pPr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Here is a clue:</a:t>
            </a:r>
          </a:p>
          <a:p>
            <a:pPr>
              <a:buNone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621" y="3986367"/>
            <a:ext cx="5991739" cy="2054311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 bwMode="auto">
          <a:xfrm>
            <a:off x="478914" y="4399005"/>
            <a:ext cx="889687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478914" y="5359580"/>
            <a:ext cx="889687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 bwMode="auto">
          <a:xfrm>
            <a:off x="748643" y="4482772"/>
            <a:ext cx="350227" cy="484512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73355" y="5470574"/>
            <a:ext cx="325515" cy="653870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9491" y="5671346"/>
            <a:ext cx="3217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Good luck!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7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8E4B44-2A81-42E5-9266-C3F4B62DDE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6913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01983E8-287A-47E1-A15E-66B675933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4A6A1B6-A6BB-4106-9DA5-3F13516D3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" name="Picture 14"/>
          <p:cNvPicPr/>
          <p:nvPr/>
        </p:nvPicPr>
        <p:blipFill>
          <a:blip r:embed="rId4"/>
          <a:stretch>
            <a:fillRect/>
          </a:stretch>
        </p:blipFill>
        <p:spPr>
          <a:xfrm>
            <a:off x="205591" y="630000"/>
            <a:ext cx="7173295" cy="38821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0501" y="4512126"/>
            <a:ext cx="70174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 ________ is a part, then the whole is __________ times as much.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_________ parts and put them together to make one whole.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063580" y="2402683"/>
                <a:ext cx="568155" cy="831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580" y="2402683"/>
                <a:ext cx="568155" cy="83195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25361" y="2929868"/>
                <a:ext cx="487894" cy="831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361" y="2929868"/>
                <a:ext cx="487894" cy="83195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43897" y="3421903"/>
                <a:ext cx="487894" cy="8002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16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1600" b="0" dirty="0"/>
              </a:p>
              <a:p>
                <a:endParaRPr lang="en-GB" sz="1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97" y="3421903"/>
                <a:ext cx="487894" cy="80028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592627" y="3023367"/>
            <a:ext cx="51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558153" y="2518843"/>
            <a:ext cx="373890" cy="385177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481372" y="2885317"/>
            <a:ext cx="2249323" cy="653591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B99E31-119A-40C8-A04B-C1C0755BA562}"/>
              </a:ext>
            </a:extLst>
          </p:cNvPr>
          <p:cNvSpPr/>
          <p:nvPr/>
        </p:nvSpPr>
        <p:spPr bwMode="auto">
          <a:xfrm>
            <a:off x="4659814" y="209887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A35EA1-AB18-4D7E-8F75-418EA9B268B4}"/>
              </a:ext>
            </a:extLst>
          </p:cNvPr>
          <p:cNvSpPr/>
          <p:nvPr/>
        </p:nvSpPr>
        <p:spPr bwMode="auto">
          <a:xfrm>
            <a:off x="5270055" y="2102758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FC5A97-8F52-4D8C-893B-23C11B7F15F2}"/>
              </a:ext>
            </a:extLst>
          </p:cNvPr>
          <p:cNvSpPr/>
          <p:nvPr/>
        </p:nvSpPr>
        <p:spPr bwMode="auto">
          <a:xfrm>
            <a:off x="4963973" y="2096996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514E94-F2A6-4405-AC88-031A5B12618D}"/>
              </a:ext>
            </a:extLst>
          </p:cNvPr>
          <p:cNvSpPr/>
          <p:nvPr/>
        </p:nvSpPr>
        <p:spPr bwMode="auto">
          <a:xfrm>
            <a:off x="5565552" y="209699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2091ED-55FA-477E-A5DC-A99216B61375}"/>
              </a:ext>
            </a:extLst>
          </p:cNvPr>
          <p:cNvSpPr/>
          <p:nvPr/>
        </p:nvSpPr>
        <p:spPr bwMode="auto">
          <a:xfrm>
            <a:off x="5041775" y="2531078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B48A68-6E04-4ABB-BE77-5F66872233EC}"/>
              </a:ext>
            </a:extLst>
          </p:cNvPr>
          <p:cNvSpPr/>
          <p:nvPr/>
        </p:nvSpPr>
        <p:spPr bwMode="auto">
          <a:xfrm>
            <a:off x="5350581" y="2529290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4F050D-3C2E-41BE-A043-787F92072401}"/>
              </a:ext>
            </a:extLst>
          </p:cNvPr>
          <p:cNvSpPr/>
          <p:nvPr/>
        </p:nvSpPr>
        <p:spPr bwMode="auto">
          <a:xfrm>
            <a:off x="4732969" y="252616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D5192E3-904A-441D-B191-D8708D7CDC96}"/>
              </a:ext>
            </a:extLst>
          </p:cNvPr>
          <p:cNvSpPr/>
          <p:nvPr/>
        </p:nvSpPr>
        <p:spPr bwMode="auto">
          <a:xfrm>
            <a:off x="6624343" y="3552637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32F753F-EDDA-41DD-B3C6-1111C6A66E80}"/>
              </a:ext>
            </a:extLst>
          </p:cNvPr>
          <p:cNvSpPr/>
          <p:nvPr/>
        </p:nvSpPr>
        <p:spPr bwMode="auto">
          <a:xfrm>
            <a:off x="5659387" y="253579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F2E9AB0-B6B5-4B64-824D-71BA83413F3D}"/>
              </a:ext>
            </a:extLst>
          </p:cNvPr>
          <p:cNvSpPr/>
          <p:nvPr/>
        </p:nvSpPr>
        <p:spPr bwMode="auto">
          <a:xfrm>
            <a:off x="6307613" y="3559748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21AC533-1FD8-4EC4-9E72-40BF7A399CD3}"/>
              </a:ext>
            </a:extLst>
          </p:cNvPr>
          <p:cNvSpPr/>
          <p:nvPr/>
        </p:nvSpPr>
        <p:spPr bwMode="auto">
          <a:xfrm>
            <a:off x="5965469" y="2531078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A6A48D-8D8F-4EF9-9015-826A08F0BA97}"/>
              </a:ext>
            </a:extLst>
          </p:cNvPr>
          <p:cNvSpPr/>
          <p:nvPr/>
        </p:nvSpPr>
        <p:spPr bwMode="auto">
          <a:xfrm>
            <a:off x="5990883" y="3559748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7FB391-0F32-4B71-B737-415872359296}"/>
              </a:ext>
            </a:extLst>
          </p:cNvPr>
          <p:cNvSpPr/>
          <p:nvPr/>
        </p:nvSpPr>
        <p:spPr bwMode="auto">
          <a:xfrm>
            <a:off x="5682566" y="356634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79017D6-9642-48AD-8818-702C5DBFB2CE}"/>
              </a:ext>
            </a:extLst>
          </p:cNvPr>
          <p:cNvSpPr/>
          <p:nvPr/>
        </p:nvSpPr>
        <p:spPr bwMode="auto">
          <a:xfrm>
            <a:off x="5378903" y="3566345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6BD9F8-4F1D-43AA-91F2-358698DFF4E4}"/>
              </a:ext>
            </a:extLst>
          </p:cNvPr>
          <p:cNvSpPr/>
          <p:nvPr/>
        </p:nvSpPr>
        <p:spPr bwMode="auto">
          <a:xfrm>
            <a:off x="5067093" y="3563992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80AB47D-53D9-43C9-BE1D-D54F814913B7}"/>
              </a:ext>
            </a:extLst>
          </p:cNvPr>
          <p:cNvSpPr/>
          <p:nvPr/>
        </p:nvSpPr>
        <p:spPr bwMode="auto">
          <a:xfrm>
            <a:off x="4769158" y="3563992"/>
            <a:ext cx="306082" cy="27846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47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6" grpId="0"/>
      <p:bldP spid="7" grpId="0"/>
      <p:bldP spid="5" grpId="0"/>
      <p:bldP spid="12" grpId="0" animBg="1"/>
      <p:bldP spid="13" grpId="0" animBg="1"/>
      <p:bldP spid="4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65291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3472850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7215541" y="405318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29C5A7-1EAD-4968-8F83-2838557DD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F61E6D-83EC-491B-9592-4D56C6859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36337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922495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888904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0" y="4094231"/>
            <a:ext cx="7128830" cy="601905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 bwMode="auto">
          <a:xfrm>
            <a:off x="358080" y="2063418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862" y="791102"/>
            <a:ext cx="859696" cy="6370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588" y="3414145"/>
            <a:ext cx="859696" cy="637041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 bwMode="auto">
          <a:xfrm>
            <a:off x="358080" y="4771764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742291" y="819392"/>
            <a:ext cx="5858011" cy="528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" name="Picture 29" descr="opencv - Python calibrate camera - Stack Overflow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791" b="-24405"/>
          <a:stretch/>
        </p:blipFill>
        <p:spPr>
          <a:xfrm>
            <a:off x="324489" y="1401276"/>
            <a:ext cx="4791208" cy="748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2820623" y="840258"/>
            <a:ext cx="5038274" cy="4112807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48299" y="2616089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8299" y="2616089"/>
                <a:ext cx="483236" cy="106080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237571" y="5376222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71" y="5376222"/>
                <a:ext cx="483236" cy="106080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loud Callout 11"/>
          <p:cNvSpPr/>
          <p:nvPr/>
        </p:nvSpPr>
        <p:spPr bwMode="auto">
          <a:xfrm>
            <a:off x="3176430" y="1458750"/>
            <a:ext cx="4454635" cy="1807767"/>
          </a:xfrm>
          <a:prstGeom prst="cloudCallou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do you notice?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93932" y="2000504"/>
            <a:ext cx="2478917" cy="1413641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63374" y="4739181"/>
            <a:ext cx="2478917" cy="1475801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94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3" grpId="0"/>
      <p:bldP spid="12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65291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3472850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7215541" y="405318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7F1379-9C2A-4CBC-9546-2610CA384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9540B79-3CF9-489F-BB02-C61961C61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36337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ight Arrow 20"/>
          <p:cNvSpPr/>
          <p:nvPr/>
        </p:nvSpPr>
        <p:spPr bwMode="auto">
          <a:xfrm>
            <a:off x="330151" y="2661940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32" y="1411533"/>
            <a:ext cx="859696" cy="637041"/>
          </a:xfrm>
          <a:prstGeom prst="rect">
            <a:avLst/>
          </a:prstGeom>
        </p:spPr>
      </p:pic>
      <p:sp>
        <p:nvSpPr>
          <p:cNvPr id="29" name="Right Arrow 28"/>
          <p:cNvSpPr/>
          <p:nvPr/>
        </p:nvSpPr>
        <p:spPr bwMode="auto">
          <a:xfrm>
            <a:off x="2718486" y="2657336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pic>
        <p:nvPicPr>
          <p:cNvPr id="23" name="Picture 22" descr="opencv - Python calibrate camera - Stack Overflow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791" b="-24405"/>
          <a:stretch/>
        </p:blipFill>
        <p:spPr>
          <a:xfrm>
            <a:off x="294953" y="2070198"/>
            <a:ext cx="4791208" cy="7488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8549" y="1162076"/>
            <a:ext cx="932449" cy="86115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2060" y="4214465"/>
            <a:ext cx="7740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one-________ is a part, then the whole is ________ times as much.</a:t>
            </a: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Take ___________ parts and put them together to make the whole.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711217" y="1233215"/>
            <a:ext cx="2725892" cy="2496961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177480" y="3161763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480" y="3161763"/>
                <a:ext cx="483236" cy="106080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1119317" y="4189486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01693" y="4207959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15186" y="4729496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3423" y="643648"/>
            <a:ext cx="3142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Miss O’Brien’s journey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3579328" y="3140059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9328" y="3140059"/>
                <a:ext cx="483236" cy="106080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1328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/>
      <p:bldP spid="34" grpId="0" animBg="1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65291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3472850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7215541" y="405318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1CF7010-A649-4027-93A3-E5E44F41AB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D4EF81-87A0-46A4-955A-425B08842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36337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922495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4" y="2142890"/>
            <a:ext cx="7128830" cy="6019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732" y="1411533"/>
            <a:ext cx="859696" cy="637041"/>
          </a:xfrm>
          <a:prstGeom prst="rect">
            <a:avLst/>
          </a:prstGeom>
        </p:spPr>
      </p:pic>
      <p:sp>
        <p:nvSpPr>
          <p:cNvPr id="29" name="Right Arrow 28"/>
          <p:cNvSpPr/>
          <p:nvPr/>
        </p:nvSpPr>
        <p:spPr bwMode="auto">
          <a:xfrm>
            <a:off x="2718486" y="2657336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9316" y="1138389"/>
            <a:ext cx="932449" cy="86115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151" y="4512609"/>
            <a:ext cx="47487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one-________ is a part,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then the whole is ________ times as much.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Take ___________ parts and put them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together to make the whole.</a:t>
            </a:r>
          </a:p>
        </p:txBody>
      </p:sp>
      <p:sp>
        <p:nvSpPr>
          <p:cNvPr id="30" name="Right Arrow 29"/>
          <p:cNvSpPr/>
          <p:nvPr/>
        </p:nvSpPr>
        <p:spPr bwMode="auto">
          <a:xfrm>
            <a:off x="5125374" y="2663662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121649" y="3316606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649" y="3316606"/>
                <a:ext cx="483236" cy="106080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137388" y="4483604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14936" y="4764855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08434" y="5283358"/>
            <a:ext cx="165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</a:p>
        </p:txBody>
      </p:sp>
      <p:sp>
        <p:nvSpPr>
          <p:cNvPr id="38" name="Right Arrow 37"/>
          <p:cNvSpPr/>
          <p:nvPr/>
        </p:nvSpPr>
        <p:spPr bwMode="auto">
          <a:xfrm>
            <a:off x="335404" y="2652296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00650" y="659096"/>
            <a:ext cx="3142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Myriad Pro" panose="020B0503030403020204"/>
              </a:rPr>
              <a:t>Mr </a:t>
            </a:r>
            <a:r>
              <a:rPr lang="en-GB" b="1" dirty="0" err="1">
                <a:latin typeface="Myriad Pro" panose="020B0503030403020204"/>
              </a:rPr>
              <a:t>Lathwell’s</a:t>
            </a:r>
            <a:r>
              <a:rPr lang="en-GB" b="1" dirty="0">
                <a:latin typeface="Myriad Pro" panose="020B0503030403020204"/>
              </a:rPr>
              <a:t> journey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621468" y="3245631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468" y="3245631"/>
                <a:ext cx="483236" cy="106080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990517" y="3261810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0517" y="3261810"/>
                <a:ext cx="483236" cy="106080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 bwMode="auto">
          <a:xfrm>
            <a:off x="2704521" y="1090135"/>
            <a:ext cx="4997305" cy="2952481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04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/>
      <p:bldP spid="30" grpId="0" animBg="1"/>
      <p:bldP spid="32" grpId="0"/>
      <p:bldP spid="3" grpId="0"/>
      <p:bldP spid="36" grpId="0"/>
      <p:bldP spid="37" grpId="0"/>
      <p:bldP spid="38" grpId="0" animBg="1"/>
      <p:bldP spid="40" grpId="0"/>
      <p:bldP spid="41" grpId="0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65291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3472850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7215541" y="405318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95934-2344-4439-AA52-318F86632E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98E6DD-7F7D-42AF-B97D-0F51132E8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36337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922495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86" y="4441563"/>
            <a:ext cx="7128830" cy="601905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 bwMode="auto">
          <a:xfrm>
            <a:off x="330151" y="2661940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732" y="1411533"/>
            <a:ext cx="859696" cy="6370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080" y="3868025"/>
            <a:ext cx="808200" cy="598882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 bwMode="auto">
          <a:xfrm>
            <a:off x="391670" y="5059704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2742292" y="5035114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5126504" y="5043468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ight Arrow 28"/>
          <p:cNvSpPr/>
          <p:nvPr/>
        </p:nvSpPr>
        <p:spPr bwMode="auto">
          <a:xfrm>
            <a:off x="2718486" y="2657336"/>
            <a:ext cx="2360406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pic>
        <p:nvPicPr>
          <p:cNvPr id="23" name="Picture 22" descr="opencv - Python calibrate camera - Stack Overflow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791" b="-24405"/>
          <a:stretch/>
        </p:blipFill>
        <p:spPr>
          <a:xfrm>
            <a:off x="294953" y="2070198"/>
            <a:ext cx="4791208" cy="7488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8549" y="1162076"/>
            <a:ext cx="932449" cy="86115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6316" y="3534216"/>
            <a:ext cx="932449" cy="8611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1177480" y="3161763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7480" y="3161763"/>
                <a:ext cx="483236" cy="106080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220618" y="5633419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618" y="5633419"/>
                <a:ext cx="483236" cy="106080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723274" y="3198393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274" y="3198393"/>
                <a:ext cx="483236" cy="106080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697672" y="5633419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672" y="5633419"/>
                <a:ext cx="483236" cy="106080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5933108" y="5601577"/>
                <a:ext cx="483236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108" y="5601577"/>
                <a:ext cx="483236" cy="106080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/>
          <p:cNvSpPr/>
          <p:nvPr/>
        </p:nvSpPr>
        <p:spPr bwMode="auto">
          <a:xfrm>
            <a:off x="211640" y="2612596"/>
            <a:ext cx="2478917" cy="1326755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94953" y="5089661"/>
            <a:ext cx="2478917" cy="1326755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40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2" grpId="0"/>
      <p:bldP spid="36" grpId="0"/>
      <p:bldP spid="37" grpId="0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33B2BD-3B96-4079-8D0C-02A9A3DB2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B0636C-A3AC-496B-89C6-BDD686D7E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264934" y="694853"/>
            <a:ext cx="8774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Which line is longer?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79ACF0-D2B7-4BF5-848B-1F6B3A6A6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963230"/>
            <a:ext cx="7907446" cy="29315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0565649-3BBD-4CAB-90DF-7C122F9E3384}"/>
              </a:ext>
            </a:extLst>
          </p:cNvPr>
          <p:cNvSpPr/>
          <p:nvPr/>
        </p:nvSpPr>
        <p:spPr>
          <a:xfrm>
            <a:off x="4673627" y="1686910"/>
            <a:ext cx="3673366" cy="3531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84FBC4-A500-40BE-81A4-B53433A5EF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3627" y="2219614"/>
            <a:ext cx="3852095" cy="21022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934" y="5151154"/>
            <a:ext cx="4830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one-________ is a part,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then the whole is ________ times as much.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Take ___________ parts and put them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together to make the whole.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425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450361" y="2711181"/>
            <a:ext cx="6623222" cy="69197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BB4783-BE9A-45B2-98A7-B35D72812C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A07DAB3-5410-41E6-8C7F-0C2F3320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 descr="Red ribbon clipart clip art - ClipartBar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3" b="33635"/>
          <a:stretch/>
        </p:blipFill>
        <p:spPr bwMode="auto">
          <a:xfrm rot="10800000" flipV="1">
            <a:off x="242372" y="658428"/>
            <a:ext cx="4695568" cy="82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450361" y="1722590"/>
            <a:ext cx="8279025" cy="691978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50361" y="1754658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106168" y="1747056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761973" y="1747056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417778" y="1747056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38004" y="2681361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06166" y="2666541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761971" y="2681361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417775" y="2666541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073580" y="1741240"/>
            <a:ext cx="1655805" cy="691978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372497" y="2019097"/>
            <a:ext cx="6623219" cy="3788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303572" y="1480921"/>
            <a:ext cx="6533286" cy="2283819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024289" y="1772870"/>
                <a:ext cx="483236" cy="947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0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289" y="1772870"/>
                <a:ext cx="483236" cy="9475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082636" y="2681361"/>
                <a:ext cx="437246" cy="94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000" b="1" dirty="0">
                  <a:latin typeface="+mj-lt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2636" y="2681361"/>
                <a:ext cx="437246" cy="94551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A55ED62-7635-4FD5-AD1A-773F4252B66A}"/>
              </a:ext>
            </a:extLst>
          </p:cNvPr>
          <p:cNvSpPr txBox="1"/>
          <p:nvPr/>
        </p:nvSpPr>
        <p:spPr>
          <a:xfrm>
            <a:off x="242372" y="4680488"/>
            <a:ext cx="50193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Hannah needs to select the longest piece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of ribbon. Which piece should Hannah choose?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Blue or yellow?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do you know?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140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E3A5F6-14F8-4DB1-8734-057B06A4EC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0925CE-CFAF-459C-A8C5-4E3F4FF7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411760" y="630000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1612425"/>
            <a:ext cx="66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Myriad Pro" panose="020B0503030403020204"/>
              </a:rPr>
              <a:t>(1)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667265" y="1590575"/>
            <a:ext cx="5239268" cy="413773"/>
            <a:chOff x="1050323" y="1598762"/>
            <a:chExt cx="5239268" cy="413773"/>
          </a:xfrm>
        </p:grpSpPr>
        <p:cxnSp>
          <p:nvCxnSpPr>
            <p:cNvPr id="14" name="Straight Connector 13"/>
            <p:cNvCxnSpPr/>
            <p:nvPr/>
          </p:nvCxnSpPr>
          <p:spPr bwMode="auto">
            <a:xfrm>
              <a:off x="1050323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1050323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2360140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2360140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4979774" y="1998872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3669957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3669957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4979774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6289591" y="1598762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67265" y="2951260"/>
            <a:ext cx="5239268" cy="413773"/>
            <a:chOff x="1050323" y="1598762"/>
            <a:chExt cx="5239268" cy="413773"/>
          </a:xfrm>
        </p:grpSpPr>
        <p:cxnSp>
          <p:nvCxnSpPr>
            <p:cNvPr id="35" name="Straight Connector 34"/>
            <p:cNvCxnSpPr/>
            <p:nvPr/>
          </p:nvCxnSpPr>
          <p:spPr bwMode="auto">
            <a:xfrm>
              <a:off x="1050323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1050323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2360140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2360140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4979774" y="1998872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3669957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3669957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4979774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6289591" y="1598762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46" name="Straight Connector 45"/>
          <p:cNvCxnSpPr/>
          <p:nvPr/>
        </p:nvCxnSpPr>
        <p:spPr bwMode="auto">
          <a:xfrm>
            <a:off x="5906533" y="3362298"/>
            <a:ext cx="1309817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 bwMode="auto">
          <a:xfrm>
            <a:off x="7216350" y="3367166"/>
            <a:ext cx="1309817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7216350" y="2862261"/>
            <a:ext cx="0" cy="498964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8526167" y="2852406"/>
            <a:ext cx="0" cy="498964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1080555" y="2051346"/>
                <a:ext cx="426969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555" y="2051346"/>
                <a:ext cx="426969" cy="8879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1080555" y="3508451"/>
                <a:ext cx="536122" cy="1351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sz="2400" b="1" dirty="0"/>
              </a:p>
              <a:p>
                <a:endParaRPr lang="en-GB" sz="2400" b="1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555" y="3508451"/>
                <a:ext cx="536122" cy="13513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ectangle 58"/>
          <p:cNvSpPr/>
          <p:nvPr/>
        </p:nvSpPr>
        <p:spPr bwMode="auto">
          <a:xfrm>
            <a:off x="2140635" y="1341120"/>
            <a:ext cx="6895069" cy="23659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432" y="4522784"/>
            <a:ext cx="8476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Myriad Pro" panose="020B0503030403020204"/>
              </a:rPr>
              <a:t>(2)</a:t>
            </a:r>
          </a:p>
        </p:txBody>
      </p:sp>
      <p:pic>
        <p:nvPicPr>
          <p:cNvPr id="61" name="Picture 60" descr="opencv - Python calibrate camera - Stack Overflow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95" b="2168"/>
          <a:stretch/>
        </p:blipFill>
        <p:spPr>
          <a:xfrm>
            <a:off x="2951193" y="4524984"/>
            <a:ext cx="5752471" cy="347157"/>
          </a:xfrm>
          <a:prstGeom prst="rect">
            <a:avLst/>
          </a:prstGeom>
        </p:spPr>
      </p:pic>
      <p:pic>
        <p:nvPicPr>
          <p:cNvPr id="62" name="Picture 61" descr="opencv - Python calibrate camera - Stack Overflow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791" b="-24405"/>
          <a:stretch/>
        </p:blipFill>
        <p:spPr>
          <a:xfrm>
            <a:off x="858394" y="5645704"/>
            <a:ext cx="7857290" cy="374400"/>
          </a:xfrm>
          <a:prstGeom prst="rect">
            <a:avLst/>
          </a:prstGeom>
        </p:spPr>
      </p:pic>
      <p:sp>
        <p:nvSpPr>
          <p:cNvPr id="65" name="Right Arrow 64"/>
          <p:cNvSpPr/>
          <p:nvPr/>
        </p:nvSpPr>
        <p:spPr bwMode="auto">
          <a:xfrm>
            <a:off x="6788103" y="4813415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69" name="Right Arrow 68"/>
          <p:cNvSpPr/>
          <p:nvPr/>
        </p:nvSpPr>
        <p:spPr bwMode="auto">
          <a:xfrm>
            <a:off x="6812821" y="5996556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7595130" y="6273735"/>
                <a:ext cx="35094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130" y="6273735"/>
                <a:ext cx="350942" cy="8879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7624796" y="5039687"/>
                <a:ext cx="321276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4796" y="5039687"/>
                <a:ext cx="321276" cy="8897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ight Arrow 43"/>
          <p:cNvSpPr/>
          <p:nvPr/>
        </p:nvSpPr>
        <p:spPr bwMode="auto">
          <a:xfrm>
            <a:off x="4869647" y="4817048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45" name="Right Arrow 44"/>
          <p:cNvSpPr/>
          <p:nvPr/>
        </p:nvSpPr>
        <p:spPr bwMode="auto">
          <a:xfrm>
            <a:off x="2951191" y="4813415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5678040" y="5041964"/>
                <a:ext cx="321276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040" y="5041964"/>
                <a:ext cx="321276" cy="8897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3773119" y="5067711"/>
                <a:ext cx="321276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119" y="5067711"/>
                <a:ext cx="321276" cy="8897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ight Arrow 48"/>
          <p:cNvSpPr/>
          <p:nvPr/>
        </p:nvSpPr>
        <p:spPr bwMode="auto">
          <a:xfrm>
            <a:off x="4866752" y="5977025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51" name="Right Arrow 50"/>
          <p:cNvSpPr/>
          <p:nvPr/>
        </p:nvSpPr>
        <p:spPr bwMode="auto">
          <a:xfrm>
            <a:off x="2883834" y="5996556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53" name="Right Arrow 52"/>
          <p:cNvSpPr/>
          <p:nvPr/>
        </p:nvSpPr>
        <p:spPr bwMode="auto">
          <a:xfrm>
            <a:off x="934594" y="6001853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5670850" y="6273735"/>
                <a:ext cx="35094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0850" y="6273735"/>
                <a:ext cx="350942" cy="88793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82815" y="6307654"/>
                <a:ext cx="35094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2815" y="6307654"/>
                <a:ext cx="350942" cy="88793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1772371" y="6307653"/>
                <a:ext cx="35094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371" y="6307653"/>
                <a:ext cx="350942" cy="88793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ectangle 69"/>
          <p:cNvSpPr/>
          <p:nvPr/>
        </p:nvSpPr>
        <p:spPr bwMode="auto">
          <a:xfrm>
            <a:off x="808264" y="4389335"/>
            <a:ext cx="5967141" cy="2468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5336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2.3|9.2|5.7|3.5|3.5|7.2|2.3|7.8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3.9|3.2|4.6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23.8|3.6|3.8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4.9|6.6|2.4|3.2|4.8|0.8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7|5.4|5.1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3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3.2|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6.2|2.6|4.7|1.7|1.1|0.3|0.2|0.2|0.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B0CF72-2CDB-49A3-B1CF-826ED6D9E408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2047</TotalTime>
  <Words>294</Words>
  <Application>Microsoft Office PowerPoint</Application>
  <PresentationFormat>On-screen Show (4:3)</PresentationFormat>
  <Paragraphs>91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119</cp:revision>
  <cp:lastPrinted>2020-05-13T15:42:29Z</cp:lastPrinted>
  <dcterms:created xsi:type="dcterms:W3CDTF">2020-04-15T07:07:39Z</dcterms:created>
  <dcterms:modified xsi:type="dcterms:W3CDTF">2020-08-26T14:32:09Z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