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3.xml" ContentType="application/vnd.openxmlformats-officedocument.theme+xml"/>
  <Override PartName="/ppt/theme/themeOverride4.xml" ContentType="application/vnd.openxmlformats-officedocument.themeOverride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tags/tag6.xml" ContentType="application/vnd.openxmlformats-officedocument.presentationml.tags+xml"/>
  <Override PartName="/ppt/notesSlides/notesSlide6.xml" ContentType="application/vnd.openxmlformats-officedocument.presentationml.notesSlide+xml"/>
  <Override PartName="/ppt/tags/tag7.xml" ContentType="application/vnd.openxmlformats-officedocument.presentationml.tags+xml"/>
  <Override PartName="/ppt/notesSlides/notesSlide7.xml" ContentType="application/vnd.openxmlformats-officedocument.presentationml.notesSlide+xml"/>
  <Override PartName="/ppt/tags/tag8.xml" ContentType="application/vnd.openxmlformats-officedocument.presentationml.tags+xml"/>
  <Override PartName="/ppt/notesSlides/notesSlide8.xml" ContentType="application/vnd.openxmlformats-officedocument.presentationml.notesSlide+xml"/>
  <Override PartName="/ppt/tags/tag9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2" r:id="rId5"/>
    <p:sldMasterId id="2147483975" r:id="rId6"/>
    <p:sldMasterId id="2147483963" r:id="rId7"/>
  </p:sldMasterIdLst>
  <p:notesMasterIdLst>
    <p:notesMasterId r:id="rId19"/>
  </p:notesMasterIdLst>
  <p:sldIdLst>
    <p:sldId id="295" r:id="rId8"/>
    <p:sldId id="283" r:id="rId9"/>
    <p:sldId id="284" r:id="rId10"/>
    <p:sldId id="287" r:id="rId11"/>
    <p:sldId id="288" r:id="rId12"/>
    <p:sldId id="289" r:id="rId13"/>
    <p:sldId id="286" r:id="rId14"/>
    <p:sldId id="291" r:id="rId15"/>
    <p:sldId id="294" r:id="rId16"/>
    <p:sldId id="285" r:id="rId17"/>
    <p:sldId id="296" r:id="rId18"/>
  </p:sldIdLst>
  <p:sldSz cx="9144000" cy="6858000" type="screen4x3"/>
  <p:notesSz cx="6858000" cy="9144000"/>
  <p:defaultTextStyle>
    <a:defPPr>
      <a:defRPr lang="en-GB"/>
    </a:defPPr>
    <a:lvl1pPr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8E2E8"/>
    <a:srgbClr val="82CBDD"/>
    <a:srgbClr val="0062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B733A31-E3F4-4A17-84EC-2DBF1900FA86}" v="1" dt="2020-08-26T15:09:12.5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82847" autoAdjust="0"/>
  </p:normalViewPr>
  <p:slideViewPr>
    <p:cSldViewPr>
      <p:cViewPr varScale="1">
        <p:scale>
          <a:sx n="60" d="100"/>
          <a:sy n="60" d="100"/>
        </p:scale>
        <p:origin x="1020" y="60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4.xml"/><Relationship Id="rId24" Type="http://schemas.microsoft.com/office/2016/11/relationships/changesInfo" Target="changesInfos/changesInfo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8.xml"/><Relationship Id="rId23" Type="http://schemas.openxmlformats.org/officeDocument/2006/relationships/tableStyles" Target="tableStyles.xml"/><Relationship Id="rId10" Type="http://schemas.openxmlformats.org/officeDocument/2006/relationships/slide" Target="slides/slide3.xml"/><Relationship Id="rId19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ew Young" userId="3d7dab09-352b-4858-b937-4a4f8b94e613" providerId="ADAL" clId="{5B733A31-E3F4-4A17-84EC-2DBF1900FA86}"/>
    <pc:docChg chg="custSel modSld">
      <pc:chgData name="Andrew Young" userId="3d7dab09-352b-4858-b937-4a4f8b94e613" providerId="ADAL" clId="{5B733A31-E3F4-4A17-84EC-2DBF1900FA86}" dt="2020-08-26T15:09:12.517" v="2" actId="207"/>
      <pc:docMkLst>
        <pc:docMk/>
      </pc:docMkLst>
      <pc:sldChg chg="modSp mod">
        <pc:chgData name="Andrew Young" userId="3d7dab09-352b-4858-b937-4a4f8b94e613" providerId="ADAL" clId="{5B733A31-E3F4-4A17-84EC-2DBF1900FA86}" dt="2020-08-26T15:09:12.517" v="2" actId="207"/>
        <pc:sldMkLst>
          <pc:docMk/>
          <pc:sldMk cId="1214491611" sldId="296"/>
        </pc:sldMkLst>
        <pc:spChg chg="mod">
          <ac:chgData name="Andrew Young" userId="3d7dab09-352b-4858-b937-4a4f8b94e613" providerId="ADAL" clId="{5B733A31-E3F4-4A17-84EC-2DBF1900FA86}" dt="2020-08-26T15:09:12.517" v="2" actId="207"/>
          <ac:spMkLst>
            <pc:docMk/>
            <pc:sldMk cId="1214491611" sldId="296"/>
            <ac:spMk id="3" creationId="{A7269EF9-E8E7-4FE4-BC38-62BA3B025B6D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811720-7B0E-4C12-AC48-46850018C435}" type="datetimeFigureOut">
              <a:rPr lang="en-GB" smtClean="0"/>
              <a:t>26/08/2020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A667AB-D8A1-4129-B41D-103281AD30B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80984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5549F9B-0B44-494C-A2E9-08639D44232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931894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A667AB-D8A1-4129-B41D-103281AD30B2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57589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5549F9B-0B44-494C-A2E9-08639D44232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745165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96789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38023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70269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5549F9B-0B44-494C-A2E9-08639D44232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399257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1868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61822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5549F9B-0B44-494C-A2E9-08639D44232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736081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masterypd" TargetMode="Externa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3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4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5" y="20638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C:\Users\mary.mackirdy\Documents\Maths hubs website\maths_hubs_logo.jpg">
            <a:extLst>
              <a:ext uri="{FF2B5EF4-FFF2-40B4-BE49-F238E27FC236}">
                <a16:creationId xmlns:a16="http://schemas.microsoft.com/office/drawing/2014/main" id="{E0FEF57C-8C68-4FB6-913A-20F7C62A687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3850" y="5564188"/>
            <a:ext cx="37338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>
            <a:extLst>
              <a:ext uri="{FF2B5EF4-FFF2-40B4-BE49-F238E27FC236}">
                <a16:creationId xmlns:a16="http://schemas.microsoft.com/office/drawing/2014/main" id="{14A343D4-4BE1-4345-8B2C-956B63DA04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4564063"/>
            <a:ext cx="2286000" cy="117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466725" y="341313"/>
            <a:ext cx="7239000" cy="7588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Click to edit Master title style</a:t>
            </a:r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66725" y="1255713"/>
            <a:ext cx="7239000" cy="1600200"/>
          </a:xfrm>
        </p:spPr>
        <p:txBody>
          <a:bodyPr/>
          <a:lstStyle>
            <a:lvl1pPr marL="0" indent="0">
              <a:defRPr sz="35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562664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EFEFC5E6-CDCF-44BA-AE2D-031268470F3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5" y="87313"/>
            <a:ext cx="2782888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970B0906-A6D3-466E-9F49-4014DD854A6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700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5586A8F-67F6-402E-9005-E1142CBFCE2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A27580F1-A6C5-469A-B619-32428D34725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87E0CB71-FBCC-470B-9B6E-CF8813824C8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52F321-0EC4-4314-93ED-4AB3167FBFC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273923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6012160" y="6500873"/>
            <a:ext cx="2811573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FontTx/>
              <a:buNone/>
            </a:pPr>
            <a:r>
              <a:rPr lang="en-US" sz="1500" dirty="0">
                <a:solidFill>
                  <a:srgbClr val="00628C"/>
                </a:solidFill>
                <a:effectLst/>
                <a:latin typeface="Myriad Pro" charset="0"/>
              </a:rPr>
              <a:t>© Crown Copyright 2019 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392275" y="6487840"/>
            <a:ext cx="2811573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buFontTx/>
              <a:buNone/>
            </a:pPr>
            <a:r>
              <a:rPr lang="en-US" sz="1500" dirty="0">
                <a:solidFill>
                  <a:srgbClr val="00628C"/>
                </a:solidFill>
                <a:effectLst/>
                <a:latin typeface="Myriad Pro" charset="0"/>
                <a:hlinkClick r:id="rId2"/>
              </a:rPr>
              <a:t>www.ncetm.org.uk/masterypd</a:t>
            </a:r>
            <a:r>
              <a:rPr lang="en-US" sz="1500" dirty="0">
                <a:solidFill>
                  <a:srgbClr val="00628C"/>
                </a:solidFill>
                <a:effectLst/>
                <a:latin typeface="Myriad Pro" charset="0"/>
              </a:rPr>
              <a:t> </a:t>
            </a:r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0"/>
            <a:ext cx="9144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algn="r">
              <a:defRPr sz="28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r>
              <a:rPr lang="en-US" dirty="0"/>
              <a:t>2.XX </a:t>
            </a:r>
            <a:r>
              <a:rPr lang="en-US" dirty="0" err="1"/>
              <a:t>xxxx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1:1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3166212" y="6487839"/>
            <a:ext cx="2811573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Tx/>
              <a:buNone/>
            </a:pPr>
            <a:r>
              <a:rPr lang="en-US" sz="1500" dirty="0">
                <a:solidFill>
                  <a:schemeClr val="bg1">
                    <a:lumMod val="50000"/>
                  </a:schemeClr>
                </a:solidFill>
                <a:effectLst/>
                <a:latin typeface="Myriad Pro" charset="0"/>
              </a:rPr>
              <a:t>2019 pilot</a:t>
            </a:r>
          </a:p>
        </p:txBody>
      </p:sp>
    </p:spTree>
    <p:extLst>
      <p:ext uri="{BB962C8B-B14F-4D97-AF65-F5344CB8AC3E}">
        <p14:creationId xmlns:p14="http://schemas.microsoft.com/office/powerpoint/2010/main" val="14294611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280585786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preserve="1" userDrawn="1">
  <p:cSld name="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2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>
            <a:lvl1pPr marL="457200" lvl="0" indent="-228600" algn="r">
              <a:spcBef>
                <a:spcPts val="420"/>
              </a:spcBef>
              <a:spcAft>
                <a:spcPts val="0"/>
              </a:spcAft>
              <a:buSzPts val="1400"/>
              <a:buNone/>
              <a:defRPr sz="2100">
                <a:solidFill>
                  <a:srgbClr val="82CBD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pPr marL="457200" marR="0" lvl="0" indent="-228600" algn="r" defTabSz="914400" rtl="0" eaLnBrk="1" fontAlgn="auto" latinLnBrk="0" hangingPunct="1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2400" dirty="0">
              <a:latin typeface="Myriad Pro" panose="020B0503030403020204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E49692A-9FF6-4A6A-A1BB-2F13EA8B83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52433" y="54406"/>
            <a:ext cx="7886700" cy="582526"/>
          </a:xfrm>
        </p:spPr>
        <p:txBody>
          <a:bodyPr>
            <a:normAutofit/>
          </a:bodyPr>
          <a:lstStyle>
            <a:lvl1pPr algn="r">
              <a:defRPr sz="2400" b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[Insert title here]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497260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385189553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5" y="20638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C:\Users\mary.mackirdy\Documents\Maths hubs website\maths_hubs_logo.jpg">
            <a:extLst>
              <a:ext uri="{FF2B5EF4-FFF2-40B4-BE49-F238E27FC236}">
                <a16:creationId xmlns:a16="http://schemas.microsoft.com/office/drawing/2014/main" id="{E0FEF57C-8C68-4FB6-913A-20F7C62A687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3850" y="5564188"/>
            <a:ext cx="37338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>
            <a:extLst>
              <a:ext uri="{FF2B5EF4-FFF2-40B4-BE49-F238E27FC236}">
                <a16:creationId xmlns:a16="http://schemas.microsoft.com/office/drawing/2014/main" id="{14A343D4-4BE1-4345-8B2C-956B63DA04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4564063"/>
            <a:ext cx="2286000" cy="117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466725" y="341315"/>
            <a:ext cx="7239000" cy="7588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Click to edit Master title style</a:t>
            </a:r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66725" y="1255713"/>
            <a:ext cx="7239000" cy="1600200"/>
          </a:xfrm>
        </p:spPr>
        <p:txBody>
          <a:bodyPr/>
          <a:lstStyle>
            <a:lvl1pPr marL="0" indent="0">
              <a:defRPr sz="2625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4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480358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F4B3B01-5D20-46B9-B2C9-7FD7F2BEA99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81515C61-0F49-4F5A-803B-A05DF82E1CB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F229D3AA-4483-4C24-8D12-A457557489A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B3256F-83C8-4422-BB4B-79DB90083B87}" type="slidenum">
              <a:rPr lang="en-GB" altLang="en-US"/>
              <a:pPr/>
              <a:t>‹#›</a:t>
            </a:fld>
            <a:endParaRPr lang="en-GB" alt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A62E055-05FF-4978-92D2-E028D5DB8AA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521013" y="90373"/>
            <a:ext cx="2508239" cy="818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44232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221315CD-5A37-4A6D-A59B-55A3014A209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DE08FD37-B24E-44DA-AA90-3F5D4D1F685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1" y="2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90CC8FC-6C15-411F-8ECD-4908C682977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CC0A7210-13E7-421B-9B1B-33A600A8111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433D14ED-DC0B-407D-B856-CEA9B42DA36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471359-3147-44CE-9A0C-7C7D146DDE8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419109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BDD4A84-8B3F-4F94-B225-1F8714A01F9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C6842F4B-5054-40DA-A467-F73851BBA7E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6" y="2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1" y="1827213"/>
            <a:ext cx="3884613" cy="41148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99014" y="1827213"/>
            <a:ext cx="3884612" cy="41148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D709824-0D61-4F8A-8ED4-0590D481ECB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312D66A-6DD2-45B6-8DB6-1538C1B43C9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3F2A2D1-25EF-42F5-96D4-30359E44377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28FB64-8E98-4372-891D-01B9A57CE84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7578751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B492B74C-788E-4EC6-B69B-CD96224B4C2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8">
            <a:extLst>
              <a:ext uri="{FF2B5EF4-FFF2-40B4-BE49-F238E27FC236}">
                <a16:creationId xmlns:a16="http://schemas.microsoft.com/office/drawing/2014/main" id="{DBA34EAE-DE04-47BB-A633-9BF1CD115F9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" y="2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5" y="967069"/>
            <a:ext cx="8280920" cy="792088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544" y="1700808"/>
            <a:ext cx="4040188" cy="71177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20889"/>
            <a:ext cx="4040188" cy="3705275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4009" y="1700808"/>
            <a:ext cx="4041775" cy="71177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420889"/>
            <a:ext cx="4041775" cy="3705275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CF435181-C807-4F0D-B9A5-7C9C469DF1B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14C98FF4-E4A7-4DB9-B82D-0C11BE18EDD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3AD83AB7-F679-4E3E-B374-A32C747C6C6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C5C1D8-5F3C-45E3-A862-3FEB8F83897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08808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F4B3B01-5D20-46B9-B2C9-7FD7F2BEA99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81515C61-0F49-4F5A-803B-A05DF82E1CB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F229D3AA-4483-4C24-8D12-A457557489A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B3256F-83C8-4422-BB4B-79DB90083B87}" type="slidenum">
              <a:rPr lang="en-GB" altLang="en-US"/>
              <a:pPr/>
              <a:t>‹#›</a:t>
            </a:fld>
            <a:endParaRPr lang="en-GB" alt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A62E055-05FF-4978-92D2-E028D5DB8AA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521012" y="90371"/>
            <a:ext cx="2508239" cy="818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800100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732806B7-4659-4F45-9635-92B6A0B2DD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84138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8">
            <a:extLst>
              <a:ext uri="{FF2B5EF4-FFF2-40B4-BE49-F238E27FC236}">
                <a16:creationId xmlns:a16="http://schemas.microsoft.com/office/drawing/2014/main" id="{C53AE0B1-E7EB-442A-89CA-4D46A1F8F05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9526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986814"/>
            <a:ext cx="7924800" cy="93001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729FEB22-335A-41BD-B17B-784C9EEF9AC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0785812D-06FB-4137-82DA-4C8636188B3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335DD14D-38EC-424C-AF0C-03BA91A64CB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5A271E-C960-4C09-B05F-FB20100B09A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8136307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5B5821F7-5821-4A0C-8182-6A595501B75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2743945F-FA24-4E98-AFC6-ACFD7A6D45A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6">
            <a:extLst>
              <a:ext uri="{FF2B5EF4-FFF2-40B4-BE49-F238E27FC236}">
                <a16:creationId xmlns:a16="http://schemas.microsoft.com/office/drawing/2014/main" id="{8ACD6FE3-CE9C-4CF1-A91B-0022C298168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7DC6CF66-2343-49AB-BA48-E455530CB64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45852515-98CB-48FE-9590-E8596DBC1C7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909F0B-F0CC-440D-BEB5-73503ED16CA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995078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9197052-732D-49F3-B6CB-B9ECE86CDD0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C9FB8382-20AD-4D68-BDBC-936644A6EDA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1" y="2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5" y="902192"/>
            <a:ext cx="3008313" cy="864096"/>
          </a:xfrm>
        </p:spPr>
        <p:txBody>
          <a:bodyPr/>
          <a:lstStyle>
            <a:lvl1pPr algn="l">
              <a:defRPr sz="15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908050"/>
            <a:ext cx="5111750" cy="5218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772816"/>
            <a:ext cx="3008313" cy="43533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3113FA6-B72C-4BF1-80F7-11CCDF93B5C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3C46908-91DB-42AB-A8FC-C3AAA10FEDC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216BA5A-7A1D-4548-AF79-0ED5F07AE4B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5576BE-F8FF-44CC-9001-9F16A3BBEC6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0203050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E93419B-185E-4F6C-8440-3B2C30B594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5401" y="188913"/>
            <a:ext cx="2782888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A5442E28-1A40-4653-B701-67D88759566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4450"/>
            <a:ext cx="1916113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41168"/>
            <a:ext cx="5486400" cy="426170"/>
          </a:xfrm>
        </p:spPr>
        <p:txBody>
          <a:bodyPr/>
          <a:lstStyle>
            <a:lvl1pPr algn="l">
              <a:defRPr sz="15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027915"/>
            <a:ext cx="5486400" cy="391325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DAF0D3A-200E-48B8-9EF9-7859E1660C4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CCEB8E3-53AE-439B-9428-72B81BD3B83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28C543D-1B00-4E11-9615-CDD988110A2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86FDD3-8659-4DF6-9C22-A70505F52DF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3129060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EFEFC5E6-CDCF-44BA-AE2D-031268470F3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6" y="87313"/>
            <a:ext cx="2782888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970B0906-A6D3-466E-9F49-4014DD854A6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2702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5586A8F-67F6-402E-9005-E1142CBFCE2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A27580F1-A6C5-469A-B619-32428D34725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87E0CB71-FBCC-470B-9B6E-CF8813824C8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52F321-0EC4-4314-93ED-4AB3167FBFC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0717505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0"/>
            <a:ext cx="9144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algn="r">
              <a:defRPr sz="21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US" dirty="0"/>
              <a:t>Short Segment Title – Steps</a:t>
            </a:r>
          </a:p>
        </p:txBody>
      </p:sp>
    </p:spTree>
    <p:extLst>
      <p:ext uri="{BB962C8B-B14F-4D97-AF65-F5344CB8AC3E}">
        <p14:creationId xmlns:p14="http://schemas.microsoft.com/office/powerpoint/2010/main" val="2380486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221315CD-5A37-4A6D-A59B-55A3014A209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3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DE08FD37-B24E-44DA-AA90-3F5D4D1F685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0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90CC8FC-6C15-411F-8ECD-4908C682977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CC0A7210-13E7-421B-9B1B-33A600A8111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433D14ED-DC0B-407D-B856-CEA9B42DA36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471359-3147-44CE-9A0C-7C7D146DDE8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001784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BDD4A84-8B3F-4F94-B225-1F8714A01F9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3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C6842F4B-5054-40DA-A467-F73851BBA7E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" y="0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1827213"/>
            <a:ext cx="3884613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99013" y="1827213"/>
            <a:ext cx="3884612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D709824-0D61-4F8A-8ED4-0590D481ECB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312D66A-6DD2-45B6-8DB6-1538C1B43C9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3F2A2D1-25EF-42F5-96D4-30359E44377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28FB64-8E98-4372-891D-01B9A57CE84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521477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B492B74C-788E-4EC6-B69B-CD96224B4C2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3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8">
            <a:extLst>
              <a:ext uri="{FF2B5EF4-FFF2-40B4-BE49-F238E27FC236}">
                <a16:creationId xmlns:a16="http://schemas.microsoft.com/office/drawing/2014/main" id="{DBA34EAE-DE04-47BB-A633-9BF1CD115F9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" y="0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967069"/>
            <a:ext cx="8280920" cy="792088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544" y="1700808"/>
            <a:ext cx="4040188" cy="71177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20887"/>
            <a:ext cx="4040188" cy="3705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4008" y="1700808"/>
            <a:ext cx="4041775" cy="71177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20887"/>
            <a:ext cx="4041775" cy="3705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CF435181-C807-4F0D-B9A5-7C9C469DF1B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14C98FF4-E4A7-4DB9-B82D-0C11BE18EDD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3AD83AB7-F679-4E3E-B374-A32C747C6C6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C5C1D8-5F3C-45E3-A862-3FEB8F83897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312362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732806B7-4659-4F45-9635-92B6A0B2DD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3" y="84138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8">
            <a:extLst>
              <a:ext uri="{FF2B5EF4-FFF2-40B4-BE49-F238E27FC236}">
                <a16:creationId xmlns:a16="http://schemas.microsoft.com/office/drawing/2014/main" id="{C53AE0B1-E7EB-442A-89CA-4D46A1F8F05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525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986814"/>
            <a:ext cx="7924800" cy="93001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729FEB22-335A-41BD-B17B-784C9EEF9AC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0785812D-06FB-4137-82DA-4C8636188B3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335DD14D-38EC-424C-AF0C-03BA91A64CB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5A271E-C960-4C09-B05F-FB20100B09A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581151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5B5821F7-5821-4A0C-8182-6A595501B75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3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2743945F-FA24-4E98-AFC6-ACFD7A6D45A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6">
            <a:extLst>
              <a:ext uri="{FF2B5EF4-FFF2-40B4-BE49-F238E27FC236}">
                <a16:creationId xmlns:a16="http://schemas.microsoft.com/office/drawing/2014/main" id="{8ACD6FE3-CE9C-4CF1-A91B-0022C298168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7DC6CF66-2343-49AB-BA48-E455530CB64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45852515-98CB-48FE-9590-E8596DBC1C7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909F0B-F0CC-440D-BEB5-73503ED16CA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947671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9197052-732D-49F3-B6CB-B9ECE86CDD0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3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C9FB8382-20AD-4D68-BDBC-936644A6EDA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0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902192"/>
            <a:ext cx="3008313" cy="864096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908050"/>
            <a:ext cx="5111750" cy="5218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772816"/>
            <a:ext cx="3008313" cy="43533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3113FA6-B72C-4BF1-80F7-11CCDF93B5C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3C46908-91DB-42AB-A8FC-C3AAA10FEDC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216BA5A-7A1D-4548-AF79-0ED5F07AE4B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5576BE-F8FF-44CC-9001-9F16A3BBEC6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584548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E93419B-185E-4F6C-8440-3B2C30B594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5400" y="188913"/>
            <a:ext cx="2782888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A5442E28-1A40-4653-B701-67D88759566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450"/>
            <a:ext cx="1916113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41168"/>
            <a:ext cx="5486400" cy="42617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027913"/>
            <a:ext cx="5486400" cy="391325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DAF0D3A-200E-48B8-9EF9-7859E1660C4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CCEB8E3-53AE-439B-9428-72B81BD3B83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28C543D-1B00-4E11-9615-CDD988110A2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86FDD3-8659-4DF6-9C22-A70505F52DF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187526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4">
            <a:extLst>
              <a:ext uri="{FF2B5EF4-FFF2-40B4-BE49-F238E27FC236}">
                <a16:creationId xmlns:a16="http://schemas.microsoft.com/office/drawing/2014/main" id="{8813D3F6-AFE0-4E9D-851A-B5716B58BE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301625"/>
            <a:ext cx="7924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title style</a:t>
            </a:r>
          </a:p>
        </p:txBody>
      </p:sp>
      <p:sp>
        <p:nvSpPr>
          <p:cNvPr id="1027" name="Rectangle 5">
            <a:extLst>
              <a:ext uri="{FF2B5EF4-FFF2-40B4-BE49-F238E27FC236}">
                <a16:creationId xmlns:a16="http://schemas.microsoft.com/office/drawing/2014/main" id="{F919EB2E-C910-4BD3-AA6E-D874436CD58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0" y="1827213"/>
            <a:ext cx="792162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</p:txBody>
      </p:sp>
      <p:sp>
        <p:nvSpPr>
          <p:cNvPr id="43014" name="Rectangle 6">
            <a:extLst>
              <a:ext uri="{FF2B5EF4-FFF2-40B4-BE49-F238E27FC236}">
                <a16:creationId xmlns:a16="http://schemas.microsoft.com/office/drawing/2014/main" id="{BBF75FAD-1C64-49A9-AABE-8F0A65128F17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ClrTx/>
              <a:buFontTx/>
              <a:buNone/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3015" name="Rectangle 7">
            <a:extLst>
              <a:ext uri="{FF2B5EF4-FFF2-40B4-BE49-F238E27FC236}">
                <a16:creationId xmlns:a16="http://schemas.microsoft.com/office/drawing/2014/main" id="{86566B38-4A46-43A1-8FF2-24E49E84A10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ClrTx/>
              <a:buFontTx/>
              <a:buNone/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3016" name="Rectangle 8">
            <a:extLst>
              <a:ext uri="{FF2B5EF4-FFF2-40B4-BE49-F238E27FC236}">
                <a16:creationId xmlns:a16="http://schemas.microsoft.com/office/drawing/2014/main" id="{956C52DF-8098-4560-A757-D09AC7C6906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 sz="1200"/>
            </a:lvl1pPr>
          </a:lstStyle>
          <a:p>
            <a:fld id="{AE284E3E-0734-4C1C-8A10-2A7D3F5CEAFB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52" r:id="rId1"/>
    <p:sldLayoutId id="2147483953" r:id="rId2"/>
    <p:sldLayoutId id="2147483954" r:id="rId3"/>
    <p:sldLayoutId id="2147483955" r:id="rId4"/>
    <p:sldLayoutId id="2147483956" r:id="rId5"/>
    <p:sldLayoutId id="2147483957" r:id="rId6"/>
    <p:sldLayoutId id="2147483958" r:id="rId7"/>
    <p:sldLayoutId id="2147483959" r:id="rId8"/>
    <p:sldLayoutId id="2147483960" r:id="rId9"/>
    <p:sldLayoutId id="2147483961" r:id="rId10"/>
    <p:sldLayoutId id="214748396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anose="020B0604020202020204" pitchFamily="34" charset="0"/>
        <a:buChar char="●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anose="020B0604020202020204" pitchFamily="34" charset="0"/>
        <a:buChar char="–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Arial" panose="020B0604020202020204" pitchFamily="34" charset="0"/>
        <a:buChar char="●"/>
        <a:defRPr sz="19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●"/>
        <a:defRPr sz="19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2C95C026-08C9-4B34-900E-A796AD91033C}" type="datetimeFigureOut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26/08/2020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C456067-5DCC-4FA4-963E-25DDD588CAA1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37145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6" r:id="rId1"/>
    <p:sldLayoutId id="2147483977" r:id="rId2"/>
    <p:sldLayoutId id="2147483978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4">
            <a:extLst>
              <a:ext uri="{FF2B5EF4-FFF2-40B4-BE49-F238E27FC236}">
                <a16:creationId xmlns:a16="http://schemas.microsoft.com/office/drawing/2014/main" id="{8813D3F6-AFE0-4E9D-851A-B5716B58BE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301625"/>
            <a:ext cx="7924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title style</a:t>
            </a:r>
          </a:p>
        </p:txBody>
      </p:sp>
      <p:sp>
        <p:nvSpPr>
          <p:cNvPr id="1027" name="Rectangle 5">
            <a:extLst>
              <a:ext uri="{FF2B5EF4-FFF2-40B4-BE49-F238E27FC236}">
                <a16:creationId xmlns:a16="http://schemas.microsoft.com/office/drawing/2014/main" id="{F919EB2E-C910-4BD3-AA6E-D874436CD58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1" y="1827213"/>
            <a:ext cx="792162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</p:txBody>
      </p:sp>
      <p:sp>
        <p:nvSpPr>
          <p:cNvPr id="43014" name="Rectangle 6">
            <a:extLst>
              <a:ext uri="{FF2B5EF4-FFF2-40B4-BE49-F238E27FC236}">
                <a16:creationId xmlns:a16="http://schemas.microsoft.com/office/drawing/2014/main" id="{BBF75FAD-1C64-49A9-AABE-8F0A65128F17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ClrTx/>
              <a:buFontTx/>
              <a:buNone/>
              <a:defRPr sz="9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3015" name="Rectangle 7">
            <a:extLst>
              <a:ext uri="{FF2B5EF4-FFF2-40B4-BE49-F238E27FC236}">
                <a16:creationId xmlns:a16="http://schemas.microsoft.com/office/drawing/2014/main" id="{86566B38-4A46-43A1-8FF2-24E49E84A10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ClrTx/>
              <a:buFontTx/>
              <a:buNone/>
              <a:defRPr sz="9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3016" name="Rectangle 8">
            <a:extLst>
              <a:ext uri="{FF2B5EF4-FFF2-40B4-BE49-F238E27FC236}">
                <a16:creationId xmlns:a16="http://schemas.microsoft.com/office/drawing/2014/main" id="{956C52DF-8098-4560-A757-D09AC7C6906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 sz="900"/>
            </a:lvl1pPr>
          </a:lstStyle>
          <a:p>
            <a:fld id="{AE284E3E-0734-4C1C-8A10-2A7D3F5CEAF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87360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4" r:id="rId1"/>
    <p:sldLayoutId id="2147483965" r:id="rId2"/>
    <p:sldLayoutId id="2147483966" r:id="rId3"/>
    <p:sldLayoutId id="2147483967" r:id="rId4"/>
    <p:sldLayoutId id="2147483968" r:id="rId5"/>
    <p:sldLayoutId id="2147483969" r:id="rId6"/>
    <p:sldLayoutId id="2147483970" r:id="rId7"/>
    <p:sldLayoutId id="2147483971" r:id="rId8"/>
    <p:sldLayoutId id="2147483972" r:id="rId9"/>
    <p:sldLayoutId id="2147483973" r:id="rId10"/>
    <p:sldLayoutId id="2147483974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5pPr>
      <a:lvl6pPr marL="3429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6pPr>
      <a:lvl7pPr marL="6858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7pPr>
      <a:lvl8pPr marL="10287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8pPr>
      <a:lvl9pPr marL="13716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anose="020B0604020202020204" pitchFamily="34" charset="0"/>
        <a:buChar char="●"/>
        <a:defRPr sz="2100">
          <a:solidFill>
            <a:schemeClr val="tx1"/>
          </a:solidFill>
          <a:latin typeface="+mn-lt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anose="020B0604020202020204" pitchFamily="34" charset="0"/>
        <a:buChar char="–"/>
        <a:defRPr sz="1800">
          <a:solidFill>
            <a:schemeClr val="tx1"/>
          </a:solidFill>
          <a:latin typeface="+mn-lt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Arial" panose="020B0604020202020204" pitchFamily="34" charset="0"/>
        <a:buChar char="●"/>
        <a:defRPr sz="1425">
          <a:solidFill>
            <a:schemeClr val="tx1"/>
          </a:solidFill>
          <a:latin typeface="+mn-lt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●"/>
        <a:defRPr sz="1425">
          <a:solidFill>
            <a:schemeClr val="tx1"/>
          </a:solidFill>
          <a:latin typeface="+mn-lt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22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9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etm.org.uk/classroom-resources/vl-lower-key-stage-2-fractions-3-video-lessons/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4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5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6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8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25816166-0416-40E3-8319-41CD716C046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LKS2 Fractions 3 Lesson 3</a:t>
            </a:r>
          </a:p>
        </p:txBody>
      </p:sp>
    </p:spTree>
    <p:extLst>
      <p:ext uri="{BB962C8B-B14F-4D97-AF65-F5344CB8AC3E}">
        <p14:creationId xmlns:p14="http://schemas.microsoft.com/office/powerpoint/2010/main" val="8430853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C19ACAB2-43C4-4F36-ADE2-3289D878400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3A1C2F4F-2EAE-45EE-993A-016051A207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AutoShape 4" descr="Shortage of Maltesers and other Mars chocolates after breakdown 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0" name="Content Placeholder 3"/>
          <p:cNvSpPr txBox="1">
            <a:spLocks/>
          </p:cNvSpPr>
          <p:nvPr/>
        </p:nvSpPr>
        <p:spPr>
          <a:xfrm>
            <a:off x="280267" y="4298326"/>
            <a:ext cx="2847254" cy="2312097"/>
          </a:xfrm>
          <a:prstGeom prst="rect">
            <a:avLst/>
          </a:prstGeom>
        </p:spPr>
        <p:txBody>
          <a:bodyPr/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chemeClr val="tx1"/>
                </a:solidFill>
                <a:latin typeface="+mn-lt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8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7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6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endParaRPr lang="en-GB" kern="0" dirty="0"/>
          </a:p>
          <a:p>
            <a:endParaRPr lang="en-US" kern="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ED6FDAA-AD51-4D0A-B827-E4EE35539937}"/>
              </a:ext>
            </a:extLst>
          </p:cNvPr>
          <p:cNvSpPr txBox="1"/>
          <p:nvPr/>
        </p:nvSpPr>
        <p:spPr>
          <a:xfrm>
            <a:off x="1" y="2194368"/>
            <a:ext cx="9143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</a:rPr>
              <a:t>What fraction of the whole is orange?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615787" y="3413065"/>
            <a:ext cx="7917090" cy="870778"/>
            <a:chOff x="615787" y="3413065"/>
            <a:chExt cx="7917090" cy="870778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33F17779-5F33-44CB-B154-DE16E0C3582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15787" y="3413065"/>
              <a:ext cx="7917090" cy="870778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CF83F355-81DE-4993-BEB4-FB9287FC148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15787" y="3413065"/>
              <a:ext cx="1367745" cy="687898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83B70BA0-1E5B-4513-9A7A-811F2DF034C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3240831" y="3413065"/>
              <a:ext cx="1333501" cy="687898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0D7E7A35-B0BE-430C-914C-A4963A02328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574331" y="3415445"/>
              <a:ext cx="1288257" cy="675199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C223EE91-11F6-4B5B-BE82-EA7AC9BC753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869919" y="3425765"/>
              <a:ext cx="1285689" cy="664880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F8D56F06-8186-4B7C-BF11-00A4E015CA8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175445" y="3425766"/>
              <a:ext cx="1279529" cy="339902"/>
            </a:xfrm>
            <a:prstGeom prst="rect">
              <a:avLst/>
            </a:prstGeom>
          </p:spPr>
        </p:pic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0B119AC9-4F16-4E28-A973-7942C2E7A0B6}"/>
                </a:ext>
              </a:extLst>
            </p:cNvPr>
            <p:cNvSpPr/>
            <p:nvPr/>
          </p:nvSpPr>
          <p:spPr>
            <a:xfrm>
              <a:off x="1973213" y="3425765"/>
              <a:ext cx="1288257" cy="655200"/>
            </a:xfrm>
            <a:prstGeom prst="rect">
              <a:avLst/>
            </a:prstGeom>
            <a:solidFill>
              <a:srgbClr val="F37A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pic>
        <p:nvPicPr>
          <p:cNvPr id="17" name="Picture 16">
            <a:extLst>
              <a:ext uri="{FF2B5EF4-FFF2-40B4-BE49-F238E27FC236}">
                <a16:creationId xmlns:a16="http://schemas.microsoft.com/office/drawing/2014/main" id="{B26289FD-A659-4E81-86CC-F751C3812819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7229"/>
          <a:stretch/>
        </p:blipFill>
        <p:spPr>
          <a:xfrm>
            <a:off x="616410" y="2740890"/>
            <a:ext cx="7915842" cy="167481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6B146004-717D-47F5-9EC9-B2CA25774FEF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-67227" r="-2213"/>
          <a:stretch/>
        </p:blipFill>
        <p:spPr>
          <a:xfrm>
            <a:off x="615787" y="2740889"/>
            <a:ext cx="8092395" cy="1674815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3071817-3F58-431F-8BA9-F1E3E090BF33}"/>
              </a:ext>
            </a:extLst>
          </p:cNvPr>
          <p:cNvSpPr/>
          <p:nvPr/>
        </p:nvSpPr>
        <p:spPr bwMode="auto">
          <a:xfrm>
            <a:off x="1973213" y="3425766"/>
            <a:ext cx="1266993" cy="655200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1214A72-E6AB-46CB-99C4-5453E5D5A4BD}"/>
              </a:ext>
            </a:extLst>
          </p:cNvPr>
          <p:cNvSpPr/>
          <p:nvPr/>
        </p:nvSpPr>
        <p:spPr>
          <a:xfrm>
            <a:off x="2321439" y="772174"/>
            <a:ext cx="46810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b="1" dirty="0">
                <a:cs typeface="Arial" panose="020B0604020202020204" pitchFamily="34" charset="0"/>
              </a:rPr>
              <a:t>Are you ready for a challenge?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7258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7269EF9-E8E7-4FE4-BC38-62BA3B025B6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dirty="0"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https://www.ncetm.org.uk/classroom-resources/vl-lower-key-stage-2-fractions-3-video-lessons/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144916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D2C4618-D36F-4E35-B76A-F88538015B7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FC690A8-8DEB-46D1-8390-C656F61589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AutoShape 4" descr="Shortage of Maltesers and other Mars chocolates after breakdown 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0" name="Content Placeholder 3"/>
          <p:cNvSpPr txBox="1">
            <a:spLocks/>
          </p:cNvSpPr>
          <p:nvPr/>
        </p:nvSpPr>
        <p:spPr>
          <a:xfrm>
            <a:off x="280267" y="4298326"/>
            <a:ext cx="2847254" cy="2312097"/>
          </a:xfrm>
          <a:prstGeom prst="rect">
            <a:avLst/>
          </a:prstGeom>
        </p:spPr>
        <p:txBody>
          <a:bodyPr/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chemeClr val="tx1"/>
                </a:solidFill>
                <a:latin typeface="+mn-lt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8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7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6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endParaRPr lang="en-GB" kern="0" dirty="0"/>
          </a:p>
          <a:p>
            <a:endParaRPr lang="en-US" kern="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7757" y="791029"/>
            <a:ext cx="6903273" cy="2954723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-612575" y="4149080"/>
            <a:ext cx="3888432" cy="1368152"/>
            <a:chOff x="618277" y="1963230"/>
            <a:chExt cx="7907446" cy="2931540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17C63156-C4B1-4914-A871-1FE0E123267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8277" y="1963230"/>
              <a:ext cx="7907446" cy="2931540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9BC04E8D-8A3F-4052-9F07-3C1AD77B717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rot="20268097">
              <a:off x="4496083" y="2875745"/>
              <a:ext cx="1796082" cy="416545"/>
            </a:xfrm>
            <a:prstGeom prst="rect">
              <a:avLst/>
            </a:prstGeom>
          </p:spPr>
        </p:pic>
      </p:grpSp>
      <p:grpSp>
        <p:nvGrpSpPr>
          <p:cNvPr id="22" name="Group 21"/>
          <p:cNvGrpSpPr/>
          <p:nvPr/>
        </p:nvGrpSpPr>
        <p:grpSpPr>
          <a:xfrm>
            <a:off x="2745264" y="3935671"/>
            <a:ext cx="2918052" cy="288032"/>
            <a:chOff x="2699792" y="4004565"/>
            <a:chExt cx="2918052" cy="288032"/>
          </a:xfrm>
        </p:grpSpPr>
        <p:sp>
          <p:nvSpPr>
            <p:cNvPr id="12" name="Rectangle 11"/>
            <p:cNvSpPr/>
            <p:nvPr/>
          </p:nvSpPr>
          <p:spPr bwMode="auto">
            <a:xfrm>
              <a:off x="2699792" y="4004565"/>
              <a:ext cx="360041" cy="288032"/>
            </a:xfrm>
            <a:prstGeom prst="rect">
              <a:avLst/>
            </a:prstGeom>
            <a:noFill/>
            <a:ln w="158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3" name="Rectangle 12"/>
            <p:cNvSpPr/>
            <p:nvPr/>
          </p:nvSpPr>
          <p:spPr bwMode="auto">
            <a:xfrm>
              <a:off x="3059833" y="4004565"/>
              <a:ext cx="360041" cy="288032"/>
            </a:xfrm>
            <a:prstGeom prst="rect">
              <a:avLst/>
            </a:prstGeom>
            <a:noFill/>
            <a:ln w="158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4" name="Rectangle 13"/>
            <p:cNvSpPr/>
            <p:nvPr/>
          </p:nvSpPr>
          <p:spPr bwMode="auto">
            <a:xfrm>
              <a:off x="3435002" y="4004565"/>
              <a:ext cx="360041" cy="288032"/>
            </a:xfrm>
            <a:prstGeom prst="rect">
              <a:avLst/>
            </a:prstGeom>
            <a:noFill/>
            <a:ln w="158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5" name="Rectangle 14"/>
            <p:cNvSpPr/>
            <p:nvPr/>
          </p:nvSpPr>
          <p:spPr bwMode="auto">
            <a:xfrm>
              <a:off x="4160083" y="4004565"/>
              <a:ext cx="360041" cy="288032"/>
            </a:xfrm>
            <a:prstGeom prst="rect">
              <a:avLst/>
            </a:prstGeom>
            <a:noFill/>
            <a:ln w="158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6" name="Rectangle 15"/>
            <p:cNvSpPr/>
            <p:nvPr/>
          </p:nvSpPr>
          <p:spPr bwMode="auto">
            <a:xfrm>
              <a:off x="3799443" y="4004565"/>
              <a:ext cx="360041" cy="288032"/>
            </a:xfrm>
            <a:prstGeom prst="rect">
              <a:avLst/>
            </a:prstGeom>
            <a:noFill/>
            <a:ln w="158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7" name="Rectangle 16"/>
            <p:cNvSpPr/>
            <p:nvPr/>
          </p:nvSpPr>
          <p:spPr bwMode="auto">
            <a:xfrm>
              <a:off x="4897762" y="4004565"/>
              <a:ext cx="360041" cy="288032"/>
            </a:xfrm>
            <a:prstGeom prst="rect">
              <a:avLst/>
            </a:prstGeom>
            <a:solidFill>
              <a:srgbClr val="92D050"/>
            </a:solidFill>
            <a:ln w="158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8" name="Rectangle 17"/>
            <p:cNvSpPr/>
            <p:nvPr/>
          </p:nvSpPr>
          <p:spPr bwMode="auto">
            <a:xfrm>
              <a:off x="4528922" y="4004565"/>
              <a:ext cx="360041" cy="288032"/>
            </a:xfrm>
            <a:prstGeom prst="rect">
              <a:avLst/>
            </a:prstGeom>
            <a:solidFill>
              <a:srgbClr val="92D050"/>
            </a:solidFill>
            <a:ln w="158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0" name="Rectangle 19"/>
            <p:cNvSpPr/>
            <p:nvPr/>
          </p:nvSpPr>
          <p:spPr bwMode="auto">
            <a:xfrm>
              <a:off x="5257803" y="4004565"/>
              <a:ext cx="360041" cy="288032"/>
            </a:xfrm>
            <a:prstGeom prst="rect">
              <a:avLst/>
            </a:prstGeom>
            <a:solidFill>
              <a:srgbClr val="92D050"/>
            </a:solidFill>
            <a:ln w="158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2987824" y="5229200"/>
            <a:ext cx="3060674" cy="308574"/>
            <a:chOff x="2987824" y="5229200"/>
            <a:chExt cx="3060674" cy="308574"/>
          </a:xfrm>
        </p:grpSpPr>
        <p:sp>
          <p:nvSpPr>
            <p:cNvPr id="23" name="Right Arrow 22"/>
            <p:cNvSpPr/>
            <p:nvPr/>
          </p:nvSpPr>
          <p:spPr bwMode="auto">
            <a:xfrm>
              <a:off x="2987824" y="5229200"/>
              <a:ext cx="288033" cy="288032"/>
            </a:xfrm>
            <a:prstGeom prst="rightArrow">
              <a:avLst/>
            </a:prstGeom>
            <a:solidFill>
              <a:srgbClr val="92D050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4" name="Right Arrow 23"/>
            <p:cNvSpPr/>
            <p:nvPr/>
          </p:nvSpPr>
          <p:spPr bwMode="auto">
            <a:xfrm>
              <a:off x="3375175" y="5245968"/>
              <a:ext cx="288033" cy="288032"/>
            </a:xfrm>
            <a:prstGeom prst="rightArrow">
              <a:avLst/>
            </a:prstGeom>
            <a:solidFill>
              <a:srgbClr val="92D050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5" name="Right Arrow 24"/>
            <p:cNvSpPr/>
            <p:nvPr/>
          </p:nvSpPr>
          <p:spPr bwMode="auto">
            <a:xfrm>
              <a:off x="3794212" y="5229200"/>
              <a:ext cx="288033" cy="288032"/>
            </a:xfrm>
            <a:prstGeom prst="rightArrow">
              <a:avLst/>
            </a:prstGeom>
            <a:solidFill>
              <a:srgbClr val="92D050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6" name="Right Arrow 25"/>
            <p:cNvSpPr/>
            <p:nvPr/>
          </p:nvSpPr>
          <p:spPr bwMode="auto">
            <a:xfrm>
              <a:off x="4179394" y="5249742"/>
              <a:ext cx="288033" cy="288032"/>
            </a:xfrm>
            <a:prstGeom prst="rightArrow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7" name="Right Arrow 26"/>
            <p:cNvSpPr/>
            <p:nvPr/>
          </p:nvSpPr>
          <p:spPr bwMode="auto">
            <a:xfrm>
              <a:off x="4983613" y="5245968"/>
              <a:ext cx="288033" cy="288032"/>
            </a:xfrm>
            <a:prstGeom prst="rightArrow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8" name="Right Arrow 27"/>
            <p:cNvSpPr/>
            <p:nvPr/>
          </p:nvSpPr>
          <p:spPr bwMode="auto">
            <a:xfrm>
              <a:off x="4565205" y="5245968"/>
              <a:ext cx="288033" cy="288032"/>
            </a:xfrm>
            <a:prstGeom prst="rightArrow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9" name="Right Arrow 28"/>
            <p:cNvSpPr/>
            <p:nvPr/>
          </p:nvSpPr>
          <p:spPr bwMode="auto">
            <a:xfrm>
              <a:off x="5375283" y="5229200"/>
              <a:ext cx="288033" cy="288032"/>
            </a:xfrm>
            <a:prstGeom prst="rightArrow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0" name="Right Arrow 29"/>
            <p:cNvSpPr/>
            <p:nvPr/>
          </p:nvSpPr>
          <p:spPr bwMode="auto">
            <a:xfrm>
              <a:off x="5760465" y="5245968"/>
              <a:ext cx="288033" cy="288032"/>
            </a:xfrm>
            <a:prstGeom prst="rightArrow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56542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CFE42563-70F6-4276-AB62-3B0F098FE92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0317D036-893E-429C-B4C4-0F96FCA5D5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AutoShape 4" descr="Shortage of Maltesers and other Mars chocolates after breakdown 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0" name="Content Placeholder 3"/>
          <p:cNvSpPr txBox="1">
            <a:spLocks/>
          </p:cNvSpPr>
          <p:nvPr/>
        </p:nvSpPr>
        <p:spPr>
          <a:xfrm>
            <a:off x="280267" y="4298326"/>
            <a:ext cx="2847254" cy="2312097"/>
          </a:xfrm>
          <a:prstGeom prst="rect">
            <a:avLst/>
          </a:prstGeom>
        </p:spPr>
        <p:txBody>
          <a:bodyPr/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chemeClr val="tx1"/>
                </a:solidFill>
                <a:latin typeface="+mn-lt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8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7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6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endParaRPr lang="en-GB" kern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ED6FDAA-AD51-4D0A-B827-E4EE35539937}"/>
              </a:ext>
            </a:extLst>
          </p:cNvPr>
          <p:cNvSpPr txBox="1"/>
          <p:nvPr/>
        </p:nvSpPr>
        <p:spPr>
          <a:xfrm>
            <a:off x="655674" y="745898"/>
            <a:ext cx="75761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sz="2400" dirty="0">
                <a:cs typeface="Arial" panose="020B0604020202020204" pitchFamily="34" charset="0"/>
              </a:rPr>
              <a:t>How many equal parts?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4C1C259-85DC-4D67-A7B9-F36E0D1A8754}"/>
              </a:ext>
            </a:extLst>
          </p:cNvPr>
          <p:cNvSpPr txBox="1"/>
          <p:nvPr/>
        </p:nvSpPr>
        <p:spPr>
          <a:xfrm>
            <a:off x="679504" y="1306783"/>
            <a:ext cx="75761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sz="2400" dirty="0">
                <a:cs typeface="Arial" panose="020B0604020202020204" pitchFamily="34" charset="0"/>
              </a:rPr>
              <a:t>How many parts are shaded?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65E9B45-C94E-4E31-96DE-AFD2931677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696" y="1878025"/>
            <a:ext cx="7907446" cy="59788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B85A0C4-403E-4618-83D4-7AA6B611763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9052" y="1882414"/>
            <a:ext cx="7917090" cy="43228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11260" y="3302473"/>
            <a:ext cx="77485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000" dirty="0">
                <a:cs typeface="Arial" panose="020B0604020202020204" pitchFamily="34" charset="0"/>
              </a:rPr>
              <a:t>There are _________ equal parts in the whole.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60375" y="3838788"/>
            <a:ext cx="70567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000" dirty="0">
                <a:cs typeface="Arial" panose="020B0604020202020204" pitchFamily="34" charset="0"/>
              </a:rPr>
              <a:t>There are _________ parts shaded.</a:t>
            </a:r>
          </a:p>
        </p:txBody>
      </p:sp>
      <p:sp>
        <p:nvSpPr>
          <p:cNvPr id="12" name="Rectangle 11"/>
          <p:cNvSpPr/>
          <p:nvPr/>
        </p:nvSpPr>
        <p:spPr>
          <a:xfrm>
            <a:off x="491425" y="4365104"/>
            <a:ext cx="475803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000" dirty="0">
                <a:cs typeface="Arial" panose="020B0604020202020204" pitchFamily="34" charset="0"/>
              </a:rPr>
              <a:t>____________ (of the whole) is shaded.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051968" y="3247949"/>
            <a:ext cx="12238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000" dirty="0">
                <a:solidFill>
                  <a:srgbClr val="FF0000"/>
                </a:solidFill>
                <a:cs typeface="Arial" panose="020B0604020202020204" pitchFamily="34" charset="0"/>
              </a:rPr>
              <a:t>eight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051969" y="3805939"/>
            <a:ext cx="10081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000" dirty="0">
                <a:solidFill>
                  <a:srgbClr val="FF0000"/>
                </a:solidFill>
                <a:cs typeface="Arial" panose="020B0604020202020204" pitchFamily="34" charset="0"/>
              </a:rPr>
              <a:t>three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59052" y="4341682"/>
            <a:ext cx="30328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000" dirty="0">
                <a:solidFill>
                  <a:srgbClr val="FF0000"/>
                </a:solidFill>
                <a:cs typeface="Arial" panose="020B0604020202020204" pitchFamily="34" charset="0"/>
              </a:rPr>
              <a:t>Three-eighths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18351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3" grpId="0"/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74A65242-1FF6-4C8F-B08F-6ED100EC41A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3D238265-F7E9-4C95-B79F-E3ECCB7936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ED6FDAA-AD51-4D0A-B827-E4EE35539937}"/>
              </a:ext>
            </a:extLst>
          </p:cNvPr>
          <p:cNvSpPr txBox="1"/>
          <p:nvPr/>
        </p:nvSpPr>
        <p:spPr>
          <a:xfrm>
            <a:off x="783910" y="885294"/>
            <a:ext cx="75761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sz="2400" dirty="0">
                <a:cs typeface="Arial" panose="020B0604020202020204" pitchFamily="34" charset="0"/>
              </a:rPr>
              <a:t>How many equal parts?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4C1C259-85DC-4D67-A7B9-F36E0D1A8754}"/>
              </a:ext>
            </a:extLst>
          </p:cNvPr>
          <p:cNvSpPr txBox="1"/>
          <p:nvPr/>
        </p:nvSpPr>
        <p:spPr>
          <a:xfrm>
            <a:off x="813775" y="1303872"/>
            <a:ext cx="75761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sz="2400" dirty="0">
                <a:cs typeface="Arial" panose="020B0604020202020204" pitchFamily="34" charset="0"/>
              </a:rPr>
              <a:t>How many parts are shaded?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DE9891E-3095-4649-BCFE-FB5CD04F8DA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553502" y="1921486"/>
            <a:ext cx="7917090" cy="313945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E642079-80C6-4813-B997-CF87AA1A405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3502" y="1926889"/>
            <a:ext cx="7907446" cy="3134049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563888" y="3291157"/>
            <a:ext cx="77485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000" dirty="0"/>
              <a:t>There are _________ equal parts in the whole.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563888" y="3650105"/>
            <a:ext cx="70567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000" dirty="0"/>
              <a:t>There are _________ parts shaded.</a:t>
            </a:r>
          </a:p>
        </p:txBody>
      </p:sp>
      <p:sp>
        <p:nvSpPr>
          <p:cNvPr id="14" name="Rectangle 13"/>
          <p:cNvSpPr/>
          <p:nvPr/>
        </p:nvSpPr>
        <p:spPr>
          <a:xfrm>
            <a:off x="3563888" y="4077386"/>
            <a:ext cx="31357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000" dirty="0">
                <a:cs typeface="Arial" panose="020B0604020202020204" pitchFamily="34" charset="0"/>
              </a:rPr>
              <a:t>____________ is shaded.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131785" y="3270576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000" dirty="0">
                <a:solidFill>
                  <a:srgbClr val="FF0000"/>
                </a:solidFill>
                <a:cs typeface="Arial" panose="020B0604020202020204" pitchFamily="34" charset="0"/>
              </a:rPr>
              <a:t>five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131785" y="3657299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000" dirty="0">
                <a:solidFill>
                  <a:srgbClr val="FF0000"/>
                </a:solidFill>
                <a:cs typeface="Arial" panose="020B0604020202020204" pitchFamily="34" charset="0"/>
              </a:rPr>
              <a:t>four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842658" y="4003164"/>
            <a:ext cx="14204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000" dirty="0">
                <a:solidFill>
                  <a:srgbClr val="FF0000"/>
                </a:solidFill>
                <a:cs typeface="Arial" panose="020B0604020202020204" pitchFamily="34" charset="0"/>
              </a:rPr>
              <a:t>Four-fifths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5414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1" grpId="0"/>
      <p:bldP spid="12" grpId="0"/>
      <p:bldP spid="14" grpId="0"/>
      <p:bldP spid="3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10D2440-94A4-4F3E-A14D-47240F911B0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111B3018-AFAB-4287-B752-EB7B386687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ED6FDAA-AD51-4D0A-B827-E4EE35539937}"/>
              </a:ext>
            </a:extLst>
          </p:cNvPr>
          <p:cNvSpPr txBox="1"/>
          <p:nvPr/>
        </p:nvSpPr>
        <p:spPr>
          <a:xfrm>
            <a:off x="586827" y="1196752"/>
            <a:ext cx="788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sz="2400" dirty="0">
                <a:cs typeface="Arial" panose="020B0604020202020204" pitchFamily="34" charset="0"/>
              </a:rPr>
              <a:t>Try to complete the sentences about the image below.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DE9891E-3095-4649-BCFE-FB5CD04F8DA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764704" y="2196402"/>
            <a:ext cx="7917090" cy="3139452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745749" y="3724853"/>
            <a:ext cx="77485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000" dirty="0">
                <a:cs typeface="Arial" panose="020B0604020202020204" pitchFamily="34" charset="0"/>
              </a:rPr>
              <a:t>There are _______ equal parts in the whole.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745749" y="4229185"/>
            <a:ext cx="70567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000" dirty="0">
                <a:cs typeface="Arial" panose="020B0604020202020204" pitchFamily="34" charset="0"/>
              </a:rPr>
              <a:t>There are _________ parts shaded.</a:t>
            </a:r>
          </a:p>
        </p:txBody>
      </p:sp>
      <p:sp>
        <p:nvSpPr>
          <p:cNvPr id="14" name="Rectangle 13"/>
          <p:cNvSpPr/>
          <p:nvPr/>
        </p:nvSpPr>
        <p:spPr>
          <a:xfrm>
            <a:off x="3773767" y="4787800"/>
            <a:ext cx="31357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000" dirty="0">
                <a:cs typeface="Arial" panose="020B0604020202020204" pitchFamily="34" charset="0"/>
              </a:rPr>
              <a:t>____________ is shaded.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-1774330" y="2180042"/>
            <a:ext cx="7907446" cy="3148167"/>
            <a:chOff x="-1332656" y="3120375"/>
            <a:chExt cx="7907446" cy="3148167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0E642079-80C6-4813-B997-CF87AA1A405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332656" y="3134493"/>
              <a:ext cx="7907446" cy="3134049"/>
            </a:xfrm>
            <a:prstGeom prst="rect">
              <a:avLst/>
            </a:prstGeom>
          </p:spPr>
        </p:pic>
        <p:sp>
          <p:nvSpPr>
            <p:cNvPr id="3" name="Regular Pentagon 2"/>
            <p:cNvSpPr/>
            <p:nvPr/>
          </p:nvSpPr>
          <p:spPr bwMode="auto">
            <a:xfrm>
              <a:off x="3419872" y="3120375"/>
              <a:ext cx="1368152" cy="1277835"/>
            </a:xfrm>
            <a:prstGeom prst="pentagon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5292080" y="3660603"/>
            <a:ext cx="8017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000" dirty="0">
                <a:solidFill>
                  <a:srgbClr val="FF0000"/>
                </a:solidFill>
                <a:cs typeface="Arial" panose="020B0604020202020204" pitchFamily="34" charset="0"/>
              </a:rPr>
              <a:t>five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347190" y="4180576"/>
            <a:ext cx="9361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000" dirty="0">
                <a:solidFill>
                  <a:srgbClr val="FF0000"/>
                </a:solidFill>
                <a:cs typeface="Arial" panose="020B0604020202020204" pitchFamily="34" charset="0"/>
              </a:rPr>
              <a:t>three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796156" y="4719655"/>
            <a:ext cx="14680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000" dirty="0">
                <a:solidFill>
                  <a:srgbClr val="FF0000"/>
                </a:solidFill>
                <a:cs typeface="Arial" panose="020B0604020202020204" pitchFamily="34" charset="0"/>
              </a:rPr>
              <a:t>Three-fifths</a:t>
            </a:r>
          </a:p>
        </p:txBody>
      </p:sp>
      <p:sp>
        <p:nvSpPr>
          <p:cNvPr id="8" name="Rectangle 7"/>
          <p:cNvSpPr/>
          <p:nvPr/>
        </p:nvSpPr>
        <p:spPr>
          <a:xfrm>
            <a:off x="3287129" y="774941"/>
            <a:ext cx="25697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b="1" dirty="0">
                <a:cs typeface="Arial" panose="020B0604020202020204" pitchFamily="34" charset="0"/>
              </a:rPr>
              <a:t>Practice activity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7275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C4F8F1C-BC8E-4D03-B9C8-47B694BC023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BB78B34F-D90C-465A-9D5C-7C7708E989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ED6FDAA-AD51-4D0A-B827-E4EE35539937}"/>
              </a:ext>
            </a:extLst>
          </p:cNvPr>
          <p:cNvSpPr txBox="1"/>
          <p:nvPr/>
        </p:nvSpPr>
        <p:spPr>
          <a:xfrm>
            <a:off x="142190" y="955773"/>
            <a:ext cx="88596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sz="2400" dirty="0">
                <a:cs typeface="Arial" panose="020B0604020202020204" pitchFamily="34" charset="0"/>
              </a:rPr>
              <a:t>Describe the fraction using the stem sentences we have used.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B6E15A9-CEA1-4CB0-BC3C-34C4783D9F7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062380" y="2852936"/>
            <a:ext cx="7917090" cy="318933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5BBB731-B931-4A89-A142-2BE3789DDAD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67451" y="2852936"/>
            <a:ext cx="7907446" cy="332691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707904" y="2374736"/>
            <a:ext cx="50405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000" dirty="0">
                <a:cs typeface="Arial" panose="020B0604020202020204" pitchFamily="34" charset="0"/>
              </a:rPr>
              <a:t>There are ______ equal parts in the whole.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707904" y="2852936"/>
            <a:ext cx="51125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000" dirty="0">
                <a:cs typeface="Arial" panose="020B0604020202020204" pitchFamily="34" charset="0"/>
              </a:rPr>
              <a:t>There are _______ parts shaded.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707904" y="3298965"/>
            <a:ext cx="468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000" dirty="0">
                <a:cs typeface="Arial" panose="020B0604020202020204" pitchFamily="34" charset="0"/>
              </a:rPr>
              <a:t>____________ is shaded.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76056" y="2276872"/>
            <a:ext cx="1080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400" dirty="0">
                <a:solidFill>
                  <a:srgbClr val="FF0000"/>
                </a:solidFill>
                <a:cs typeface="Arial" panose="020B0604020202020204" pitchFamily="34" charset="0"/>
              </a:rPr>
              <a:t>six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112060" y="2785084"/>
            <a:ext cx="10441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400" dirty="0">
                <a:solidFill>
                  <a:srgbClr val="FF0000"/>
                </a:solidFill>
                <a:cs typeface="Arial" panose="020B0604020202020204" pitchFamily="34" charset="0"/>
              </a:rPr>
              <a:t>five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761910" y="3219941"/>
            <a:ext cx="1872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400" dirty="0">
                <a:solidFill>
                  <a:srgbClr val="FF0000"/>
                </a:solidFill>
                <a:cs typeface="Arial" panose="020B0604020202020204" pitchFamily="34" charset="0"/>
              </a:rPr>
              <a:t>Five-sixths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75810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3" grpId="0"/>
      <p:bldP spid="4" grpId="0"/>
      <p:bldP spid="6" grpId="0"/>
      <p:bldP spid="8" grpId="0"/>
      <p:bldP spid="9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B37933D-F2AB-4D25-A3A9-716458B32AF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1212CE9-25DE-48C3-8E79-6C6167AE66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AutoShape 4" descr="Shortage of Maltesers and other Mars chocolates after breakdown 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0" name="Content Placeholder 3"/>
          <p:cNvSpPr txBox="1">
            <a:spLocks/>
          </p:cNvSpPr>
          <p:nvPr/>
        </p:nvSpPr>
        <p:spPr>
          <a:xfrm>
            <a:off x="334535" y="4303052"/>
            <a:ext cx="2847254" cy="2312097"/>
          </a:xfrm>
          <a:prstGeom prst="rect">
            <a:avLst/>
          </a:prstGeom>
        </p:spPr>
        <p:txBody>
          <a:bodyPr/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chemeClr val="tx1"/>
                </a:solidFill>
                <a:latin typeface="+mn-lt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8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7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6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endParaRPr lang="en-GB" kern="0" dirty="0"/>
          </a:p>
          <a:p>
            <a:endParaRPr lang="en-US" kern="0" dirty="0"/>
          </a:p>
        </p:txBody>
      </p:sp>
      <p:grpSp>
        <p:nvGrpSpPr>
          <p:cNvPr id="32" name="Group 31"/>
          <p:cNvGrpSpPr/>
          <p:nvPr/>
        </p:nvGrpSpPr>
        <p:grpSpPr>
          <a:xfrm>
            <a:off x="3125625" y="994728"/>
            <a:ext cx="1728192" cy="2997737"/>
            <a:chOff x="3293632" y="803381"/>
            <a:chExt cx="1728192" cy="2997737"/>
          </a:xfrm>
        </p:grpSpPr>
        <p:grpSp>
          <p:nvGrpSpPr>
            <p:cNvPr id="9" name="Group 8"/>
            <p:cNvGrpSpPr/>
            <p:nvPr/>
          </p:nvGrpSpPr>
          <p:grpSpPr>
            <a:xfrm>
              <a:off x="3484307" y="1261189"/>
              <a:ext cx="1454587" cy="1778705"/>
              <a:chOff x="3484307" y="1261189"/>
              <a:chExt cx="1454587" cy="1778705"/>
            </a:xfrm>
          </p:grpSpPr>
          <p:sp>
            <p:nvSpPr>
              <p:cNvPr id="8" name="Up Arrow 7"/>
              <p:cNvSpPr/>
              <p:nvPr/>
            </p:nvSpPr>
            <p:spPr bwMode="auto">
              <a:xfrm rot="5400000">
                <a:off x="3563888" y="1181609"/>
                <a:ext cx="504056" cy="663215"/>
              </a:xfrm>
              <a:prstGeom prst="upArrow">
                <a:avLst/>
              </a:prstGeom>
              <a:solidFill>
                <a:srgbClr val="FFFF00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742950" marR="0" indent="-28575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charset="0"/>
                  <a:buChar char="●"/>
                  <a:tabLst/>
                </a:pPr>
                <a:endParaRPr kumimoji="0" lang="en-GB" sz="2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1" name="Up Arrow 10"/>
              <p:cNvSpPr/>
              <p:nvPr/>
            </p:nvSpPr>
            <p:spPr bwMode="auto">
              <a:xfrm rot="5400000">
                <a:off x="3563887" y="1804378"/>
                <a:ext cx="504056" cy="663215"/>
              </a:xfrm>
              <a:prstGeom prst="upArrow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742950" marR="0" indent="-28575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charset="0"/>
                  <a:buChar char="●"/>
                  <a:tabLst/>
                </a:pPr>
                <a:endParaRPr kumimoji="0" lang="en-GB" sz="2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2" name="Up Arrow 11"/>
              <p:cNvSpPr/>
              <p:nvPr/>
            </p:nvSpPr>
            <p:spPr bwMode="auto">
              <a:xfrm rot="5400000">
                <a:off x="4295858" y="1181610"/>
                <a:ext cx="504056" cy="663215"/>
              </a:xfrm>
              <a:prstGeom prst="upArrow">
                <a:avLst/>
              </a:prstGeom>
              <a:solidFill>
                <a:srgbClr val="FFFF00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742950" marR="0" indent="-28575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charset="0"/>
                  <a:buChar char="●"/>
                  <a:tabLst/>
                </a:pPr>
                <a:endParaRPr kumimoji="0" lang="en-GB" sz="2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3" name="Up Arrow 12"/>
              <p:cNvSpPr/>
              <p:nvPr/>
            </p:nvSpPr>
            <p:spPr bwMode="auto">
              <a:xfrm rot="5400000">
                <a:off x="4315121" y="1828069"/>
                <a:ext cx="504056" cy="663215"/>
              </a:xfrm>
              <a:prstGeom prst="upArrow">
                <a:avLst/>
              </a:prstGeom>
              <a:solidFill>
                <a:schemeClr val="bg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742950" marR="0" indent="-28575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charset="0"/>
                  <a:buChar char="●"/>
                  <a:tabLst/>
                </a:pPr>
                <a:endParaRPr kumimoji="0" lang="en-GB" sz="2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4" name="Up Arrow 13"/>
              <p:cNvSpPr/>
              <p:nvPr/>
            </p:nvSpPr>
            <p:spPr bwMode="auto">
              <a:xfrm rot="5400000">
                <a:off x="3583840" y="2456258"/>
                <a:ext cx="504056" cy="663215"/>
              </a:xfrm>
              <a:prstGeom prst="upArrow">
                <a:avLst/>
              </a:prstGeom>
              <a:solidFill>
                <a:srgbClr val="FFFF00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742950" marR="0" indent="-28575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charset="0"/>
                  <a:buChar char="●"/>
                  <a:tabLst/>
                </a:pPr>
                <a:endParaRPr kumimoji="0" lang="en-GB" sz="2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5" name="Up Arrow 14"/>
              <p:cNvSpPr/>
              <p:nvPr/>
            </p:nvSpPr>
            <p:spPr bwMode="auto">
              <a:xfrm rot="5400000">
                <a:off x="4355259" y="2450839"/>
                <a:ext cx="504056" cy="663215"/>
              </a:xfrm>
              <a:prstGeom prst="upArrow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742950" marR="0" indent="-28575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charset="0"/>
                  <a:buChar char="●"/>
                  <a:tabLst/>
                </a:pPr>
                <a:endParaRPr kumimoji="0" lang="en-GB" sz="2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  <p:sp>
          <p:nvSpPr>
            <p:cNvPr id="22" name="Rectangle 21"/>
            <p:cNvSpPr/>
            <p:nvPr/>
          </p:nvSpPr>
          <p:spPr bwMode="auto">
            <a:xfrm>
              <a:off x="3293632" y="803381"/>
              <a:ext cx="1728192" cy="2997737"/>
            </a:xfrm>
            <a:prstGeom prst="rect">
              <a:avLst/>
            </a:prstGeom>
            <a:noFill/>
            <a:ln w="158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273011" y="1043140"/>
            <a:ext cx="1728192" cy="2997737"/>
            <a:chOff x="441018" y="851793"/>
            <a:chExt cx="1728192" cy="2997737"/>
          </a:xfrm>
        </p:grpSpPr>
        <p:sp>
          <p:nvSpPr>
            <p:cNvPr id="24" name="Rectangle 23"/>
            <p:cNvSpPr/>
            <p:nvPr/>
          </p:nvSpPr>
          <p:spPr bwMode="auto">
            <a:xfrm>
              <a:off x="441018" y="851793"/>
              <a:ext cx="1728192" cy="2997737"/>
            </a:xfrm>
            <a:prstGeom prst="rect">
              <a:avLst/>
            </a:prstGeom>
            <a:noFill/>
            <a:ln w="158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6" name="Up Arrow 25"/>
            <p:cNvSpPr/>
            <p:nvPr/>
          </p:nvSpPr>
          <p:spPr bwMode="auto">
            <a:xfrm>
              <a:off x="1319283" y="2691780"/>
              <a:ext cx="504056" cy="663215"/>
            </a:xfrm>
            <a:prstGeom prst="upArrow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7" name="Up Arrow 26"/>
            <p:cNvSpPr/>
            <p:nvPr/>
          </p:nvSpPr>
          <p:spPr bwMode="auto">
            <a:xfrm>
              <a:off x="720312" y="2663890"/>
              <a:ext cx="504056" cy="663215"/>
            </a:xfrm>
            <a:prstGeom prst="upArrow">
              <a:avLst/>
            </a:prstGeom>
            <a:solidFill>
              <a:srgbClr val="FFFF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8" name="Up Arrow 27"/>
            <p:cNvSpPr/>
            <p:nvPr/>
          </p:nvSpPr>
          <p:spPr bwMode="auto">
            <a:xfrm>
              <a:off x="1319283" y="1859865"/>
              <a:ext cx="504056" cy="663215"/>
            </a:xfrm>
            <a:prstGeom prst="upArrow">
              <a:avLst/>
            </a:prstGeom>
            <a:solidFill>
              <a:srgbClr val="FFFF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9" name="Up Arrow 28"/>
            <p:cNvSpPr/>
            <p:nvPr/>
          </p:nvSpPr>
          <p:spPr bwMode="auto">
            <a:xfrm>
              <a:off x="720312" y="1859866"/>
              <a:ext cx="504056" cy="663215"/>
            </a:xfrm>
            <a:prstGeom prst="upArrow">
              <a:avLst/>
            </a:prstGeom>
            <a:solidFill>
              <a:srgbClr val="FFFF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0" name="Up Arrow 29"/>
            <p:cNvSpPr/>
            <p:nvPr/>
          </p:nvSpPr>
          <p:spPr bwMode="auto">
            <a:xfrm>
              <a:off x="972340" y="1148060"/>
              <a:ext cx="504056" cy="663215"/>
            </a:xfrm>
            <a:prstGeom prst="upArrow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307975" y="5053347"/>
            <a:ext cx="81524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400" dirty="0"/>
              <a:t>Which picture shows four-sixths?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885079" y="4179804"/>
            <a:ext cx="504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dirty="0"/>
              <a:t>A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3855644" y="4163951"/>
            <a:ext cx="504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dirty="0"/>
              <a:t>B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6590307" y="4199636"/>
            <a:ext cx="504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dirty="0"/>
              <a:t>C</a:t>
            </a:r>
          </a:p>
        </p:txBody>
      </p:sp>
      <p:grpSp>
        <p:nvGrpSpPr>
          <p:cNvPr id="39" name="Group 38"/>
          <p:cNvGrpSpPr/>
          <p:nvPr/>
        </p:nvGrpSpPr>
        <p:grpSpPr>
          <a:xfrm>
            <a:off x="5978239" y="1104183"/>
            <a:ext cx="1728192" cy="2997737"/>
            <a:chOff x="6146246" y="912836"/>
            <a:chExt cx="1728192" cy="2997737"/>
          </a:xfrm>
        </p:grpSpPr>
        <p:grpSp>
          <p:nvGrpSpPr>
            <p:cNvPr id="33" name="Group 32"/>
            <p:cNvGrpSpPr/>
            <p:nvPr/>
          </p:nvGrpSpPr>
          <p:grpSpPr>
            <a:xfrm>
              <a:off x="6146246" y="912836"/>
              <a:ext cx="1728192" cy="2997737"/>
              <a:chOff x="6258663" y="806626"/>
              <a:chExt cx="1728192" cy="2997737"/>
            </a:xfrm>
          </p:grpSpPr>
          <p:grpSp>
            <p:nvGrpSpPr>
              <p:cNvPr id="21" name="Group 20"/>
              <p:cNvGrpSpPr/>
              <p:nvPr/>
            </p:nvGrpSpPr>
            <p:grpSpPr>
              <a:xfrm>
                <a:off x="6523788" y="1138729"/>
                <a:ext cx="1103027" cy="2354405"/>
                <a:chOff x="6523788" y="1138729"/>
                <a:chExt cx="1103027" cy="2354405"/>
              </a:xfrm>
            </p:grpSpPr>
            <p:sp>
              <p:nvSpPr>
                <p:cNvPr id="16" name="Up Arrow 15"/>
                <p:cNvSpPr/>
                <p:nvPr/>
              </p:nvSpPr>
              <p:spPr bwMode="auto">
                <a:xfrm rot="10800000">
                  <a:off x="6523788" y="1138729"/>
                  <a:ext cx="504056" cy="663215"/>
                </a:xfrm>
                <a:prstGeom prst="upArrow">
                  <a:avLst/>
                </a:prstGeom>
                <a:noFill/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742950" marR="0" indent="-28575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charset="0"/>
                    <a:buChar char="●"/>
                    <a:tabLst/>
                  </a:pPr>
                  <a:endParaRPr kumimoji="0" lang="en-GB" sz="2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</p:txBody>
            </p:sp>
            <p:sp>
              <p:nvSpPr>
                <p:cNvPr id="17" name="Up Arrow 16"/>
                <p:cNvSpPr/>
                <p:nvPr/>
              </p:nvSpPr>
              <p:spPr bwMode="auto">
                <a:xfrm rot="10800000">
                  <a:off x="7122759" y="1166619"/>
                  <a:ext cx="504056" cy="663215"/>
                </a:xfrm>
                <a:prstGeom prst="upArrow">
                  <a:avLst/>
                </a:prstGeom>
                <a:solidFill>
                  <a:srgbClr val="FFFF00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742950" marR="0" indent="-28575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charset="0"/>
                    <a:buChar char="●"/>
                    <a:tabLst/>
                  </a:pPr>
                  <a:endParaRPr kumimoji="0" lang="en-GB" sz="2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</p:txBody>
            </p:sp>
            <p:sp>
              <p:nvSpPr>
                <p:cNvPr id="18" name="Up Arrow 17"/>
                <p:cNvSpPr/>
                <p:nvPr/>
              </p:nvSpPr>
              <p:spPr bwMode="auto">
                <a:xfrm rot="10800000">
                  <a:off x="6523788" y="1970644"/>
                  <a:ext cx="504056" cy="663215"/>
                </a:xfrm>
                <a:prstGeom prst="upArrow">
                  <a:avLst/>
                </a:prstGeom>
                <a:solidFill>
                  <a:srgbClr val="FFFF00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742950" marR="0" indent="-28575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charset="0"/>
                    <a:buChar char="●"/>
                    <a:tabLst/>
                  </a:pPr>
                  <a:endParaRPr kumimoji="0" lang="en-GB" sz="2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</p:txBody>
            </p:sp>
            <p:sp>
              <p:nvSpPr>
                <p:cNvPr id="19" name="Up Arrow 18"/>
                <p:cNvSpPr/>
                <p:nvPr/>
              </p:nvSpPr>
              <p:spPr bwMode="auto">
                <a:xfrm rot="10800000">
                  <a:off x="7122759" y="1970643"/>
                  <a:ext cx="504056" cy="663215"/>
                </a:xfrm>
                <a:prstGeom prst="upArrow">
                  <a:avLst/>
                </a:prstGeom>
                <a:solidFill>
                  <a:srgbClr val="FFFF00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742950" marR="0" indent="-28575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charset="0"/>
                    <a:buChar char="●"/>
                    <a:tabLst/>
                  </a:pPr>
                  <a:endParaRPr kumimoji="0" lang="en-GB" sz="2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</p:txBody>
            </p:sp>
            <p:sp>
              <p:nvSpPr>
                <p:cNvPr id="20" name="Up Arrow 19"/>
                <p:cNvSpPr/>
                <p:nvPr/>
              </p:nvSpPr>
              <p:spPr bwMode="auto">
                <a:xfrm rot="10800000">
                  <a:off x="7090539" y="2829919"/>
                  <a:ext cx="504056" cy="663215"/>
                </a:xfrm>
                <a:prstGeom prst="upArrow">
                  <a:avLst/>
                </a:prstGeom>
                <a:solidFill>
                  <a:srgbClr val="FFFF00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742950" marR="0" indent="-28575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charset="0"/>
                    <a:buChar char="●"/>
                    <a:tabLst/>
                  </a:pPr>
                  <a:endParaRPr kumimoji="0" lang="en-GB" sz="2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</p:txBody>
            </p:sp>
          </p:grpSp>
          <p:sp>
            <p:nvSpPr>
              <p:cNvPr id="23" name="Rectangle 22"/>
              <p:cNvSpPr/>
              <p:nvPr/>
            </p:nvSpPr>
            <p:spPr bwMode="auto">
              <a:xfrm>
                <a:off x="6258663" y="806626"/>
                <a:ext cx="1728192" cy="2997737"/>
              </a:xfrm>
              <a:prstGeom prst="rect">
                <a:avLst/>
              </a:prstGeom>
              <a:noFill/>
              <a:ln w="1587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742950" marR="0" indent="-28575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charset="0"/>
                  <a:buChar char="●"/>
                  <a:tabLst/>
                </a:pPr>
                <a:endParaRPr kumimoji="0" lang="en-GB" sz="2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  <p:sp>
          <p:nvSpPr>
            <p:cNvPr id="38" name="Up Arrow 37"/>
            <p:cNvSpPr/>
            <p:nvPr/>
          </p:nvSpPr>
          <p:spPr bwMode="auto">
            <a:xfrm rot="10800000">
              <a:off x="6411371" y="2908769"/>
              <a:ext cx="504056" cy="663215"/>
            </a:xfrm>
            <a:prstGeom prst="upArrow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pic>
        <p:nvPicPr>
          <p:cNvPr id="40" name="Picture 39">
            <a:extLst>
              <a:ext uri="{FF2B5EF4-FFF2-40B4-BE49-F238E27FC236}">
                <a16:creationId xmlns:a16="http://schemas.microsoft.com/office/drawing/2014/main" id="{02EF65C4-0978-449B-862C-906396C42DE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25037" y="4212841"/>
            <a:ext cx="381000" cy="392906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02EF65C4-0978-449B-862C-906396C42DE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20987" y="4212841"/>
            <a:ext cx="381000" cy="392906"/>
          </a:xfrm>
          <a:prstGeom prst="rect">
            <a:avLst/>
          </a:prstGeom>
        </p:spPr>
      </p:pic>
      <p:sp>
        <p:nvSpPr>
          <p:cNvPr id="42" name="Rectangle 41">
            <a:extLst>
              <a:ext uri="{FF2B5EF4-FFF2-40B4-BE49-F238E27FC236}">
                <a16:creationId xmlns:a16="http://schemas.microsoft.com/office/drawing/2014/main" id="{9772043A-C567-4997-B367-69FB15A64C95}"/>
              </a:ext>
            </a:extLst>
          </p:cNvPr>
          <p:cNvSpPr/>
          <p:nvPr/>
        </p:nvSpPr>
        <p:spPr>
          <a:xfrm>
            <a:off x="7261520" y="4105821"/>
            <a:ext cx="444911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sz="4400" dirty="0">
                <a:solidFill>
                  <a:srgbClr val="008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  <a:sym typeface="Wingdings" panose="05000000000000000000" pitchFamily="2" charset="2"/>
              </a:rPr>
              <a:t></a:t>
            </a:r>
            <a:endParaRPr lang="en-GB" sz="44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642E0D3-304C-4FCA-84B4-8E92A6FD853D}"/>
              </a:ext>
            </a:extLst>
          </p:cNvPr>
          <p:cNvSpPr/>
          <p:nvPr/>
        </p:nvSpPr>
        <p:spPr>
          <a:xfrm>
            <a:off x="3287129" y="548680"/>
            <a:ext cx="25697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b="1" dirty="0">
                <a:cs typeface="Arial" panose="020B0604020202020204" pitchFamily="34" charset="0"/>
              </a:rPr>
              <a:t>Practice activity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78517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F448516E-7FF0-4BA6-A783-2CEB34C0C08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3731E26-A1FE-4D9B-BA90-108F54A4B4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ED6FDAA-AD51-4D0A-B827-E4EE35539937}"/>
              </a:ext>
            </a:extLst>
          </p:cNvPr>
          <p:cNvSpPr txBox="1"/>
          <p:nvPr/>
        </p:nvSpPr>
        <p:spPr>
          <a:xfrm>
            <a:off x="12602" y="834766"/>
            <a:ext cx="9143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sz="2400" dirty="0">
                <a:cs typeface="Arial" panose="020B0604020202020204" pitchFamily="34" charset="0"/>
              </a:rPr>
              <a:t>What fraction of the whole window will need new window panes?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E3BE4F3-0BF7-4B64-9412-DB372DC611F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476672" y="2073387"/>
            <a:ext cx="7917090" cy="337258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02AE5BF-7BF8-485B-8A44-06FB4026619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58480" y="2190844"/>
            <a:ext cx="2837793" cy="220212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004048" y="2190844"/>
            <a:ext cx="39604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000" dirty="0">
                <a:cs typeface="Arial" panose="020B0604020202020204" pitchFamily="34" charset="0"/>
              </a:rPr>
              <a:t>There are _____ equal parts in the whole.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004048" y="2968352"/>
            <a:ext cx="33843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000" dirty="0">
                <a:cs typeface="Arial" panose="020B0604020202020204" pitchFamily="34" charset="0"/>
              </a:rPr>
              <a:t>______ parts are smashed.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04048" y="3438085"/>
            <a:ext cx="34715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000" dirty="0">
                <a:cs typeface="Arial" panose="020B0604020202020204" pitchFamily="34" charset="0"/>
              </a:rPr>
              <a:t>_____________is smashed.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295847" y="2164794"/>
            <a:ext cx="7200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000" dirty="0">
                <a:solidFill>
                  <a:srgbClr val="FF0000"/>
                </a:solidFill>
                <a:cs typeface="Arial" panose="020B0604020202020204" pitchFamily="34" charset="0"/>
              </a:rPr>
              <a:t>nine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103647" y="2937611"/>
            <a:ext cx="17325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000" dirty="0">
                <a:solidFill>
                  <a:srgbClr val="FF0000"/>
                </a:solidFill>
                <a:cs typeface="Arial" panose="020B0604020202020204" pitchFamily="34" charset="0"/>
              </a:rPr>
              <a:t>Four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128566" y="3389591"/>
            <a:ext cx="22322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000" dirty="0">
                <a:solidFill>
                  <a:srgbClr val="FF0000"/>
                </a:solidFill>
                <a:cs typeface="Arial" panose="020B0604020202020204" pitchFamily="34" charset="0"/>
              </a:rPr>
              <a:t>Four-ninths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32849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6" grpId="0"/>
      <p:bldP spid="7" grpId="0"/>
      <p:bldP spid="8" grpId="0"/>
      <p:bldP spid="3" grpId="0"/>
      <p:bldP spid="5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397F642-62F2-407C-B728-8E31DC8F305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DD5691FE-D277-48FD-990A-C1C6826C6E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ED6FDAA-AD51-4D0A-B827-E4EE35539937}"/>
              </a:ext>
            </a:extLst>
          </p:cNvPr>
          <p:cNvSpPr txBox="1"/>
          <p:nvPr/>
        </p:nvSpPr>
        <p:spPr>
          <a:xfrm>
            <a:off x="377788" y="1196752"/>
            <a:ext cx="8388424" cy="127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sz="2400" dirty="0">
                <a:cs typeface="Arial" panose="020B0604020202020204" pitchFamily="34" charset="0"/>
              </a:rPr>
              <a:t>David states that three-sixths of the panes are smashed because 3 are smashed and 6 are not.</a:t>
            </a:r>
          </a:p>
          <a:p>
            <a:pPr algn="ctr">
              <a:buNone/>
            </a:pPr>
            <a:r>
              <a:rPr lang="en-GB" sz="2400" dirty="0">
                <a:cs typeface="Arial" panose="020B0604020202020204" pitchFamily="34" charset="0"/>
              </a:rPr>
              <a:t>Is he correct? Explain your thinking.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E3BE4F3-0BF7-4B64-9412-DB372DC611F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480199" y="2636912"/>
            <a:ext cx="7766023" cy="3372585"/>
          </a:xfrm>
          <a:prstGeom prst="rect">
            <a:avLst/>
          </a:prstGeom>
        </p:spPr>
      </p:pic>
      <p:sp>
        <p:nvSpPr>
          <p:cNvPr id="3" name="Explosion 2 2"/>
          <p:cNvSpPr/>
          <p:nvPr/>
        </p:nvSpPr>
        <p:spPr bwMode="auto">
          <a:xfrm>
            <a:off x="3310912" y="2875908"/>
            <a:ext cx="864096" cy="576064"/>
          </a:xfrm>
          <a:prstGeom prst="irregularSeal2">
            <a:avLst/>
          </a:prstGeom>
          <a:solidFill>
            <a:schemeClr val="tx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Explosion 2 6"/>
          <p:cNvSpPr/>
          <p:nvPr/>
        </p:nvSpPr>
        <p:spPr bwMode="auto">
          <a:xfrm>
            <a:off x="1970765" y="2891442"/>
            <a:ext cx="864096" cy="576064"/>
          </a:xfrm>
          <a:prstGeom prst="irregularSeal2">
            <a:avLst/>
          </a:prstGeom>
          <a:solidFill>
            <a:schemeClr val="tx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Explosion 2 7"/>
          <p:cNvSpPr/>
          <p:nvPr/>
        </p:nvSpPr>
        <p:spPr bwMode="auto">
          <a:xfrm>
            <a:off x="682543" y="2891442"/>
            <a:ext cx="864096" cy="576064"/>
          </a:xfrm>
          <a:prstGeom prst="irregularSeal2">
            <a:avLst/>
          </a:prstGeom>
          <a:solidFill>
            <a:schemeClr val="tx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860032" y="2875908"/>
            <a:ext cx="39604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000" dirty="0">
                <a:cs typeface="Arial" panose="020B0604020202020204" pitchFamily="34" charset="0"/>
              </a:rPr>
              <a:t>There are </a:t>
            </a:r>
            <a:r>
              <a:rPr lang="en-GB" sz="2000" dirty="0">
                <a:solidFill>
                  <a:srgbClr val="FF0000"/>
                </a:solidFill>
                <a:cs typeface="Arial" panose="020B0604020202020204" pitchFamily="34" charset="0"/>
              </a:rPr>
              <a:t>nine</a:t>
            </a:r>
            <a:r>
              <a:rPr lang="en-GB" sz="2000" dirty="0">
                <a:cs typeface="Arial" panose="020B0604020202020204" pitchFamily="34" charset="0"/>
              </a:rPr>
              <a:t> equal parts in the whole.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860032" y="3653416"/>
            <a:ext cx="33843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000" dirty="0">
                <a:solidFill>
                  <a:srgbClr val="FF0000"/>
                </a:solidFill>
                <a:cs typeface="Arial" panose="020B0604020202020204" pitchFamily="34" charset="0"/>
              </a:rPr>
              <a:t>Three</a:t>
            </a:r>
            <a:r>
              <a:rPr lang="en-GB" sz="2000" dirty="0">
                <a:cs typeface="Arial" panose="020B0604020202020204" pitchFamily="34" charset="0"/>
              </a:rPr>
              <a:t> parts are smashed.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930121" y="4123149"/>
            <a:ext cx="31683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000" dirty="0">
                <a:solidFill>
                  <a:srgbClr val="FF0000"/>
                </a:solidFill>
                <a:cs typeface="Arial" panose="020B0604020202020204" pitchFamily="34" charset="0"/>
              </a:rPr>
              <a:t>Three-ninths</a:t>
            </a:r>
            <a:r>
              <a:rPr lang="en-GB" sz="2000" dirty="0">
                <a:cs typeface="Arial" panose="020B0604020202020204" pitchFamily="34" charset="0"/>
              </a:rPr>
              <a:t> is smashed.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D6E0568-0E58-49F9-892F-0DF18F68B2D9}"/>
              </a:ext>
            </a:extLst>
          </p:cNvPr>
          <p:cNvSpPr/>
          <p:nvPr/>
        </p:nvSpPr>
        <p:spPr>
          <a:xfrm>
            <a:off x="3287129" y="774941"/>
            <a:ext cx="25697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b="1" dirty="0">
                <a:cs typeface="Arial" panose="020B0604020202020204" pitchFamily="34" charset="0"/>
              </a:rPr>
              <a:t>Practice activity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1841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7.1|36.6|2.5|2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2|5.1|4.9|11.2|8.9|5.3|2.4|5.7|6.1|2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3|3.4|7|10.8|2|3.5|3.8|7.7|2.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9|5.1|3.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6|3.6|9.6|5.1|4.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2.3|15.9|1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2|21.2|7.8|12.3|2.6|5.1|3.4|1.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2.3|8.7|2.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"/>
</p:tagLst>
</file>

<file path=ppt/theme/theme1.xml><?xml version="1.0" encoding="utf-8"?>
<a:theme xmlns:a="http://schemas.openxmlformats.org/drawingml/2006/main" name="nctem1">
  <a:themeElements>
    <a:clrScheme name="nctem1 11">
      <a:dk1>
        <a:srgbClr val="000000"/>
      </a:dk1>
      <a:lt1>
        <a:srgbClr val="FFFFFF"/>
      </a:lt1>
      <a:dk2>
        <a:srgbClr val="00628C"/>
      </a:dk2>
      <a:lt2>
        <a:srgbClr val="5F5F5F"/>
      </a:lt2>
      <a:accent1>
        <a:srgbClr val="82E6DD"/>
      </a:accent1>
      <a:accent2>
        <a:srgbClr val="C8E2E8"/>
      </a:accent2>
      <a:accent3>
        <a:srgbClr val="FFFFFF"/>
      </a:accent3>
      <a:accent4>
        <a:srgbClr val="000000"/>
      </a:accent4>
      <a:accent5>
        <a:srgbClr val="C1F0EB"/>
      </a:accent5>
      <a:accent6>
        <a:srgbClr val="B5CDD2"/>
      </a:accent6>
      <a:hlink>
        <a:srgbClr val="00628C"/>
      </a:hlink>
      <a:folHlink>
        <a:srgbClr val="B2B2B2"/>
      </a:folHlink>
    </a:clrScheme>
    <a:fontScheme name="nctem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nctem1 1">
        <a:dk1>
          <a:srgbClr val="000000"/>
        </a:dk1>
        <a:lt1>
          <a:srgbClr val="FFFF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A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2">
        <a:dk1>
          <a:srgbClr val="000000"/>
        </a:dk1>
        <a:lt1>
          <a:srgbClr val="FFFFFF"/>
        </a:lt1>
        <a:dk2>
          <a:srgbClr val="333366"/>
        </a:dk2>
        <a:lt2>
          <a:srgbClr val="5F5F5F"/>
        </a:lt2>
        <a:accent1>
          <a:srgbClr val="CC99FF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CAFF"/>
        </a:accent5>
        <a:accent6>
          <a:srgbClr val="8AB9B9"/>
        </a:accent6>
        <a:hlink>
          <a:srgbClr val="666699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3">
        <a:dk1>
          <a:srgbClr val="000000"/>
        </a:dk1>
        <a:lt1>
          <a:srgbClr val="FFFFFF"/>
        </a:lt1>
        <a:dk2>
          <a:srgbClr val="0000CC"/>
        </a:dk2>
        <a:lt2>
          <a:srgbClr val="434343"/>
        </a:lt2>
        <a:accent1>
          <a:srgbClr val="99CC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E7B900"/>
        </a:accent6>
        <a:hlink>
          <a:srgbClr val="FF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4">
        <a:dk1>
          <a:srgbClr val="000000"/>
        </a:dk1>
        <a:lt1>
          <a:srgbClr val="64AAAE"/>
        </a:lt1>
        <a:dk2>
          <a:srgbClr val="FFFFCC"/>
        </a:dk2>
        <a:lt2>
          <a:srgbClr val="5F5F5F"/>
        </a:lt2>
        <a:accent1>
          <a:srgbClr val="B4B1DB"/>
        </a:accent1>
        <a:accent2>
          <a:srgbClr val="61C1D7"/>
        </a:accent2>
        <a:accent3>
          <a:srgbClr val="B8D2D3"/>
        </a:accent3>
        <a:accent4>
          <a:srgbClr val="000000"/>
        </a:accent4>
        <a:accent5>
          <a:srgbClr val="D6D5EA"/>
        </a:accent5>
        <a:accent6>
          <a:srgbClr val="57AFC3"/>
        </a:accent6>
        <a:hlink>
          <a:srgbClr val="257177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5">
        <a:dk1>
          <a:srgbClr val="5F5F5F"/>
        </a:dk1>
        <a:lt1>
          <a:srgbClr val="F8F8F8"/>
        </a:lt1>
        <a:dk2>
          <a:srgbClr val="2A285A"/>
        </a:dk2>
        <a:lt2>
          <a:srgbClr val="FFFFFF"/>
        </a:lt2>
        <a:accent1>
          <a:srgbClr val="999966"/>
        </a:accent1>
        <a:accent2>
          <a:srgbClr val="8C8B9D"/>
        </a:accent2>
        <a:accent3>
          <a:srgbClr val="ACACB5"/>
        </a:accent3>
        <a:accent4>
          <a:srgbClr val="D4D4D4"/>
        </a:accent4>
        <a:accent5>
          <a:srgbClr val="CACAB8"/>
        </a:accent5>
        <a:accent6>
          <a:srgbClr val="7E7D8E"/>
        </a:accent6>
        <a:hlink>
          <a:srgbClr val="465174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6">
        <a:dk1>
          <a:srgbClr val="434343"/>
        </a:dk1>
        <a:lt1>
          <a:srgbClr val="FFFFFF"/>
        </a:lt1>
        <a:dk2>
          <a:srgbClr val="360404"/>
        </a:dk2>
        <a:lt2>
          <a:srgbClr val="FFFFFF"/>
        </a:lt2>
        <a:accent1>
          <a:srgbClr val="669900"/>
        </a:accent1>
        <a:accent2>
          <a:srgbClr val="CC6600"/>
        </a:accent2>
        <a:accent3>
          <a:srgbClr val="AEAAAA"/>
        </a:accent3>
        <a:accent4>
          <a:srgbClr val="DADADA"/>
        </a:accent4>
        <a:accent5>
          <a:srgbClr val="B8CAAA"/>
        </a:accent5>
        <a:accent6>
          <a:srgbClr val="B95C00"/>
        </a:accent6>
        <a:hlink>
          <a:srgbClr val="CC33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7">
        <a:dk1>
          <a:srgbClr val="434343"/>
        </a:dk1>
        <a:lt1>
          <a:srgbClr val="FFFFFF"/>
        </a:lt1>
        <a:dk2>
          <a:srgbClr val="000000"/>
        </a:dk2>
        <a:lt2>
          <a:srgbClr val="8285FE"/>
        </a:lt2>
        <a:accent1>
          <a:srgbClr val="669900"/>
        </a:accent1>
        <a:accent2>
          <a:srgbClr val="9900FF"/>
        </a:accent2>
        <a:accent3>
          <a:srgbClr val="AAAAAA"/>
        </a:accent3>
        <a:accent4>
          <a:srgbClr val="DADADA"/>
        </a:accent4>
        <a:accent5>
          <a:srgbClr val="B8CAAA"/>
        </a:accent5>
        <a:accent6>
          <a:srgbClr val="8A00E7"/>
        </a:accent6>
        <a:hlink>
          <a:srgbClr val="6600CC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8">
        <a:dk1>
          <a:srgbClr val="434343"/>
        </a:dk1>
        <a:lt1>
          <a:srgbClr val="FFFFFF"/>
        </a:lt1>
        <a:dk2>
          <a:srgbClr val="000000"/>
        </a:dk2>
        <a:lt2>
          <a:srgbClr val="0066FF"/>
        </a:lt2>
        <a:accent1>
          <a:srgbClr val="339966"/>
        </a:accent1>
        <a:accent2>
          <a:srgbClr val="FFCC00"/>
        </a:accent2>
        <a:accent3>
          <a:srgbClr val="AAAAAA"/>
        </a:accent3>
        <a:accent4>
          <a:srgbClr val="DADADA"/>
        </a:accent4>
        <a:accent5>
          <a:srgbClr val="ADCAB8"/>
        </a:accent5>
        <a:accent6>
          <a:srgbClr val="E7B900"/>
        </a:accent6>
        <a:hlink>
          <a:srgbClr val="CC00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9">
        <a:dk1>
          <a:srgbClr val="333300"/>
        </a:dk1>
        <a:lt1>
          <a:srgbClr val="FFFFFF"/>
        </a:lt1>
        <a:dk2>
          <a:srgbClr val="669900"/>
        </a:dk2>
        <a:lt2>
          <a:srgbClr val="FFFFCC"/>
        </a:lt2>
        <a:accent1>
          <a:srgbClr val="CCCC00"/>
        </a:accent1>
        <a:accent2>
          <a:srgbClr val="99CC00"/>
        </a:accent2>
        <a:accent3>
          <a:srgbClr val="B8CAAA"/>
        </a:accent3>
        <a:accent4>
          <a:srgbClr val="DADADA"/>
        </a:accent4>
        <a:accent5>
          <a:srgbClr val="E2E2AA"/>
        </a:accent5>
        <a:accent6>
          <a:srgbClr val="8AB900"/>
        </a:accent6>
        <a:hlink>
          <a:srgbClr val="336600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0">
        <a:dk1>
          <a:srgbClr val="333333"/>
        </a:dk1>
        <a:lt1>
          <a:srgbClr val="FFFFCC"/>
        </a:lt1>
        <a:dk2>
          <a:srgbClr val="660000"/>
        </a:dk2>
        <a:lt2>
          <a:srgbClr val="CCCCCC"/>
        </a:lt2>
        <a:accent1>
          <a:srgbClr val="FF6600"/>
        </a:accent1>
        <a:accent2>
          <a:srgbClr val="CC3300"/>
        </a:accent2>
        <a:accent3>
          <a:srgbClr val="B8AAAA"/>
        </a:accent3>
        <a:accent4>
          <a:srgbClr val="DADAAE"/>
        </a:accent4>
        <a:accent5>
          <a:srgbClr val="FFB8AA"/>
        </a:accent5>
        <a:accent6>
          <a:srgbClr val="B92D00"/>
        </a:accent6>
        <a:hlink>
          <a:srgbClr val="9900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1">
        <a:dk1>
          <a:srgbClr val="000000"/>
        </a:dk1>
        <a:lt1>
          <a:srgbClr val="FFFFFF"/>
        </a:lt1>
        <a:dk2>
          <a:srgbClr val="00628C"/>
        </a:dk2>
        <a:lt2>
          <a:srgbClr val="5F5F5F"/>
        </a:lt2>
        <a:accent1>
          <a:srgbClr val="82E6DD"/>
        </a:accent1>
        <a:accent2>
          <a:srgbClr val="C8E2E8"/>
        </a:accent2>
        <a:accent3>
          <a:srgbClr val="FFFFFF"/>
        </a:accent3>
        <a:accent4>
          <a:srgbClr val="000000"/>
        </a:accent4>
        <a:accent5>
          <a:srgbClr val="C1F0EB"/>
        </a:accent5>
        <a:accent6>
          <a:srgbClr val="B5CDD2"/>
        </a:accent6>
        <a:hlink>
          <a:srgbClr val="00628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nctem1">
  <a:themeElements>
    <a:clrScheme name="nctem1 11">
      <a:dk1>
        <a:srgbClr val="000000"/>
      </a:dk1>
      <a:lt1>
        <a:srgbClr val="FFFFFF"/>
      </a:lt1>
      <a:dk2>
        <a:srgbClr val="00628C"/>
      </a:dk2>
      <a:lt2>
        <a:srgbClr val="5F5F5F"/>
      </a:lt2>
      <a:accent1>
        <a:srgbClr val="82E6DD"/>
      </a:accent1>
      <a:accent2>
        <a:srgbClr val="C8E2E8"/>
      </a:accent2>
      <a:accent3>
        <a:srgbClr val="FFFFFF"/>
      </a:accent3>
      <a:accent4>
        <a:srgbClr val="000000"/>
      </a:accent4>
      <a:accent5>
        <a:srgbClr val="C1F0EB"/>
      </a:accent5>
      <a:accent6>
        <a:srgbClr val="B5CDD2"/>
      </a:accent6>
      <a:hlink>
        <a:srgbClr val="00628C"/>
      </a:hlink>
      <a:folHlink>
        <a:srgbClr val="B2B2B2"/>
      </a:folHlink>
    </a:clrScheme>
    <a:fontScheme name="nctem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nctem1 1">
        <a:dk1>
          <a:srgbClr val="000000"/>
        </a:dk1>
        <a:lt1>
          <a:srgbClr val="FFFF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A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2">
        <a:dk1>
          <a:srgbClr val="000000"/>
        </a:dk1>
        <a:lt1>
          <a:srgbClr val="FFFFFF"/>
        </a:lt1>
        <a:dk2>
          <a:srgbClr val="333366"/>
        </a:dk2>
        <a:lt2>
          <a:srgbClr val="5F5F5F"/>
        </a:lt2>
        <a:accent1>
          <a:srgbClr val="CC99FF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CAFF"/>
        </a:accent5>
        <a:accent6>
          <a:srgbClr val="8AB9B9"/>
        </a:accent6>
        <a:hlink>
          <a:srgbClr val="666699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3">
        <a:dk1>
          <a:srgbClr val="000000"/>
        </a:dk1>
        <a:lt1>
          <a:srgbClr val="FFFFFF"/>
        </a:lt1>
        <a:dk2>
          <a:srgbClr val="0000CC"/>
        </a:dk2>
        <a:lt2>
          <a:srgbClr val="434343"/>
        </a:lt2>
        <a:accent1>
          <a:srgbClr val="99CC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E7B900"/>
        </a:accent6>
        <a:hlink>
          <a:srgbClr val="FF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4">
        <a:dk1>
          <a:srgbClr val="000000"/>
        </a:dk1>
        <a:lt1>
          <a:srgbClr val="64AAAE"/>
        </a:lt1>
        <a:dk2>
          <a:srgbClr val="FFFFCC"/>
        </a:dk2>
        <a:lt2>
          <a:srgbClr val="5F5F5F"/>
        </a:lt2>
        <a:accent1>
          <a:srgbClr val="B4B1DB"/>
        </a:accent1>
        <a:accent2>
          <a:srgbClr val="61C1D7"/>
        </a:accent2>
        <a:accent3>
          <a:srgbClr val="B8D2D3"/>
        </a:accent3>
        <a:accent4>
          <a:srgbClr val="000000"/>
        </a:accent4>
        <a:accent5>
          <a:srgbClr val="D6D5EA"/>
        </a:accent5>
        <a:accent6>
          <a:srgbClr val="57AFC3"/>
        </a:accent6>
        <a:hlink>
          <a:srgbClr val="257177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5">
        <a:dk1>
          <a:srgbClr val="5F5F5F"/>
        </a:dk1>
        <a:lt1>
          <a:srgbClr val="F8F8F8"/>
        </a:lt1>
        <a:dk2>
          <a:srgbClr val="2A285A"/>
        </a:dk2>
        <a:lt2>
          <a:srgbClr val="FFFFFF"/>
        </a:lt2>
        <a:accent1>
          <a:srgbClr val="999966"/>
        </a:accent1>
        <a:accent2>
          <a:srgbClr val="8C8B9D"/>
        </a:accent2>
        <a:accent3>
          <a:srgbClr val="ACACB5"/>
        </a:accent3>
        <a:accent4>
          <a:srgbClr val="D4D4D4"/>
        </a:accent4>
        <a:accent5>
          <a:srgbClr val="CACAB8"/>
        </a:accent5>
        <a:accent6>
          <a:srgbClr val="7E7D8E"/>
        </a:accent6>
        <a:hlink>
          <a:srgbClr val="465174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6">
        <a:dk1>
          <a:srgbClr val="434343"/>
        </a:dk1>
        <a:lt1>
          <a:srgbClr val="FFFFFF"/>
        </a:lt1>
        <a:dk2>
          <a:srgbClr val="360404"/>
        </a:dk2>
        <a:lt2>
          <a:srgbClr val="FFFFFF"/>
        </a:lt2>
        <a:accent1>
          <a:srgbClr val="669900"/>
        </a:accent1>
        <a:accent2>
          <a:srgbClr val="CC6600"/>
        </a:accent2>
        <a:accent3>
          <a:srgbClr val="AEAAAA"/>
        </a:accent3>
        <a:accent4>
          <a:srgbClr val="DADADA"/>
        </a:accent4>
        <a:accent5>
          <a:srgbClr val="B8CAAA"/>
        </a:accent5>
        <a:accent6>
          <a:srgbClr val="B95C00"/>
        </a:accent6>
        <a:hlink>
          <a:srgbClr val="CC33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7">
        <a:dk1>
          <a:srgbClr val="434343"/>
        </a:dk1>
        <a:lt1>
          <a:srgbClr val="FFFFFF"/>
        </a:lt1>
        <a:dk2>
          <a:srgbClr val="000000"/>
        </a:dk2>
        <a:lt2>
          <a:srgbClr val="8285FE"/>
        </a:lt2>
        <a:accent1>
          <a:srgbClr val="669900"/>
        </a:accent1>
        <a:accent2>
          <a:srgbClr val="9900FF"/>
        </a:accent2>
        <a:accent3>
          <a:srgbClr val="AAAAAA"/>
        </a:accent3>
        <a:accent4>
          <a:srgbClr val="DADADA"/>
        </a:accent4>
        <a:accent5>
          <a:srgbClr val="B8CAAA"/>
        </a:accent5>
        <a:accent6>
          <a:srgbClr val="8A00E7"/>
        </a:accent6>
        <a:hlink>
          <a:srgbClr val="6600CC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8">
        <a:dk1>
          <a:srgbClr val="434343"/>
        </a:dk1>
        <a:lt1>
          <a:srgbClr val="FFFFFF"/>
        </a:lt1>
        <a:dk2>
          <a:srgbClr val="000000"/>
        </a:dk2>
        <a:lt2>
          <a:srgbClr val="0066FF"/>
        </a:lt2>
        <a:accent1>
          <a:srgbClr val="339966"/>
        </a:accent1>
        <a:accent2>
          <a:srgbClr val="FFCC00"/>
        </a:accent2>
        <a:accent3>
          <a:srgbClr val="AAAAAA"/>
        </a:accent3>
        <a:accent4>
          <a:srgbClr val="DADADA"/>
        </a:accent4>
        <a:accent5>
          <a:srgbClr val="ADCAB8"/>
        </a:accent5>
        <a:accent6>
          <a:srgbClr val="E7B900"/>
        </a:accent6>
        <a:hlink>
          <a:srgbClr val="CC00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9">
        <a:dk1>
          <a:srgbClr val="333300"/>
        </a:dk1>
        <a:lt1>
          <a:srgbClr val="FFFFFF"/>
        </a:lt1>
        <a:dk2>
          <a:srgbClr val="669900"/>
        </a:dk2>
        <a:lt2>
          <a:srgbClr val="FFFFCC"/>
        </a:lt2>
        <a:accent1>
          <a:srgbClr val="CCCC00"/>
        </a:accent1>
        <a:accent2>
          <a:srgbClr val="99CC00"/>
        </a:accent2>
        <a:accent3>
          <a:srgbClr val="B8CAAA"/>
        </a:accent3>
        <a:accent4>
          <a:srgbClr val="DADADA"/>
        </a:accent4>
        <a:accent5>
          <a:srgbClr val="E2E2AA"/>
        </a:accent5>
        <a:accent6>
          <a:srgbClr val="8AB900"/>
        </a:accent6>
        <a:hlink>
          <a:srgbClr val="336600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0">
        <a:dk1>
          <a:srgbClr val="333333"/>
        </a:dk1>
        <a:lt1>
          <a:srgbClr val="FFFFCC"/>
        </a:lt1>
        <a:dk2>
          <a:srgbClr val="660000"/>
        </a:dk2>
        <a:lt2>
          <a:srgbClr val="CCCCCC"/>
        </a:lt2>
        <a:accent1>
          <a:srgbClr val="FF6600"/>
        </a:accent1>
        <a:accent2>
          <a:srgbClr val="CC3300"/>
        </a:accent2>
        <a:accent3>
          <a:srgbClr val="B8AAAA"/>
        </a:accent3>
        <a:accent4>
          <a:srgbClr val="DADAAE"/>
        </a:accent4>
        <a:accent5>
          <a:srgbClr val="FFB8AA"/>
        </a:accent5>
        <a:accent6>
          <a:srgbClr val="B92D00"/>
        </a:accent6>
        <a:hlink>
          <a:srgbClr val="9900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1">
        <a:dk1>
          <a:srgbClr val="000000"/>
        </a:dk1>
        <a:lt1>
          <a:srgbClr val="FFFFFF"/>
        </a:lt1>
        <a:dk2>
          <a:srgbClr val="00628C"/>
        </a:dk2>
        <a:lt2>
          <a:srgbClr val="5F5F5F"/>
        </a:lt2>
        <a:accent1>
          <a:srgbClr val="82E6DD"/>
        </a:accent1>
        <a:accent2>
          <a:srgbClr val="C8E2E8"/>
        </a:accent2>
        <a:accent3>
          <a:srgbClr val="FFFFFF"/>
        </a:accent3>
        <a:accent4>
          <a:srgbClr val="000000"/>
        </a:accent4>
        <a:accent5>
          <a:srgbClr val="C1F0EB"/>
        </a:accent5>
        <a:accent6>
          <a:srgbClr val="B5CDD2"/>
        </a:accent6>
        <a:hlink>
          <a:srgbClr val="00628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3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4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LongProperties xmlns="http://schemas.microsoft.com/office/2006/metadata/longProperties"/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1B18B3D-5C68-4030-BEF3-6F927E24DA37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4B327656-6EED-4447-81D0-D104701EC6CF}"/>
</file>

<file path=customXml/itemProps3.xml><?xml version="1.0" encoding="utf-8"?>
<ds:datastoreItem xmlns:ds="http://schemas.openxmlformats.org/officeDocument/2006/customXml" ds:itemID="{85CA48D5-CF87-4E62-9CFA-B8134F07C6D3}">
  <ds:schemaRefs>
    <ds:schemaRef ds:uri="http://schemas.microsoft.com/office/2006/metadata/longProperties"/>
  </ds:schemaRefs>
</ds:datastoreItem>
</file>

<file path=customXml/itemProps4.xml><?xml version="1.0" encoding="utf-8"?>
<ds:datastoreItem xmlns:ds="http://schemas.openxmlformats.org/officeDocument/2006/customXml" ds:itemID="{4614D725-2C21-4C66-9CD4-8D38560013A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1740</TotalTime>
  <Words>272</Words>
  <Application>Microsoft Office PowerPoint</Application>
  <PresentationFormat>On-screen Show (4:3)</PresentationFormat>
  <Paragraphs>64</Paragraphs>
  <Slides>11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Arial</vt:lpstr>
      <vt:lpstr>Calibri</vt:lpstr>
      <vt:lpstr>Myriad Pro</vt:lpstr>
      <vt:lpstr>Open Sans</vt:lpstr>
      <vt:lpstr>nctem1</vt:lpstr>
      <vt:lpstr>Custom Design</vt:lpstr>
      <vt:lpstr>1_nctem1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Stephen Peto</dc:creator>
  <cp:lastModifiedBy>Andrew Young</cp:lastModifiedBy>
  <cp:revision>134</cp:revision>
  <dcterms:created xsi:type="dcterms:W3CDTF">2008-01-11T09:41:35Z</dcterms:created>
  <dcterms:modified xsi:type="dcterms:W3CDTF">2020-08-26T15:09:13Z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isplay_urn:schemas-microsoft-com:office:office#Editor">
    <vt:lpwstr>Natasha Chippendale</vt:lpwstr>
  </property>
  <property fmtid="{D5CDD505-2E9C-101B-9397-08002B2CF9AE}" pid="3" name="display_urn:schemas-microsoft-com:office:office#Author">
    <vt:lpwstr>Natasha Chippendale</vt:lpwstr>
  </property>
  <property fmtid="{D5CDD505-2E9C-101B-9397-08002B2CF9AE}" pid="4" name="Order">
    <vt:lpwstr>148500.000000000</vt:lpwstr>
  </property>
  <property fmtid="{D5CDD505-2E9C-101B-9397-08002B2CF9AE}" pid="5" name="ContentTypeId">
    <vt:lpwstr>0x010100E66C4E9411A2B847AB3A2FDDFBD5392E</vt:lpwstr>
  </property>
</Properties>
</file>