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  <p:sldMasterId id="2147483676" r:id="rId6"/>
  </p:sldMasterIdLst>
  <p:notesMasterIdLst>
    <p:notesMasterId r:id="rId19"/>
  </p:notesMasterIdLst>
  <p:sldIdLst>
    <p:sldId id="378" r:id="rId7"/>
    <p:sldId id="367" r:id="rId8"/>
    <p:sldId id="377" r:id="rId9"/>
    <p:sldId id="371" r:id="rId10"/>
    <p:sldId id="372" r:id="rId11"/>
    <p:sldId id="369" r:id="rId12"/>
    <p:sldId id="374" r:id="rId13"/>
    <p:sldId id="370" r:id="rId14"/>
    <p:sldId id="375" r:id="rId15"/>
    <p:sldId id="373" r:id="rId16"/>
    <p:sldId id="376" r:id="rId17"/>
    <p:sldId id="379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A2A9EF0-BC06-4D2E-AB35-7159384F1BA7}" v="1" dt="2020-08-26T15:06:53.31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980" autoAdjust="0"/>
    <p:restoredTop sz="81432" autoAdjust="0"/>
  </p:normalViewPr>
  <p:slideViewPr>
    <p:cSldViewPr snapToGrid="0">
      <p:cViewPr varScale="1">
        <p:scale>
          <a:sx n="59" d="100"/>
          <a:sy n="59" d="100"/>
        </p:scale>
        <p:origin x="1290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5A2A9EF0-BC06-4D2E-AB35-7159384F1BA7}"/>
    <pc:docChg chg="custSel modSld">
      <pc:chgData name="Andrew Young" userId="3d7dab09-352b-4858-b937-4a4f8b94e613" providerId="ADAL" clId="{5A2A9EF0-BC06-4D2E-AB35-7159384F1BA7}" dt="2020-08-26T15:06:53.316" v="2" actId="207"/>
      <pc:docMkLst>
        <pc:docMk/>
      </pc:docMkLst>
      <pc:sldChg chg="modSp mod">
        <pc:chgData name="Andrew Young" userId="3d7dab09-352b-4858-b937-4a4f8b94e613" providerId="ADAL" clId="{5A2A9EF0-BC06-4D2E-AB35-7159384F1BA7}" dt="2020-08-26T15:06:53.316" v="2" actId="207"/>
        <pc:sldMkLst>
          <pc:docMk/>
          <pc:sldMk cId="3535255181" sldId="379"/>
        </pc:sldMkLst>
        <pc:spChg chg="mod">
          <ac:chgData name="Andrew Young" userId="3d7dab09-352b-4858-b937-4a4f8b94e613" providerId="ADAL" clId="{5A2A9EF0-BC06-4D2E-AB35-7159384F1BA7}" dt="2020-08-26T15:06:53.316" v="2" actId="207"/>
          <ac:spMkLst>
            <pc:docMk/>
            <pc:sldMk cId="3535255181" sldId="379"/>
            <ac:spMk id="4" creationId="{2E5D88A8-E1F2-4683-9CD3-DB2B19204E8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23A71-3092-4EDF-BE8A-C1EC7B4E98A3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0AE4C-E12E-4F3C-BC71-9DFC311C32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991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13155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14115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67566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8465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22503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60333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18031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87750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28827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03354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5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2625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95603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6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0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90634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548890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Primary maths lessons </a:t>
            </a:r>
          </a:p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during school closures 2020</a:t>
            </a:r>
            <a:endParaRPr lang="en-GB" sz="23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3468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84637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b="0" noProof="0" dirty="0">
                <a:solidFill>
                  <a:schemeClr val="bg1"/>
                </a:solidFill>
              </a:rPr>
              <a:t>The video lesson and teacher guide linked to this presentation are at</a:t>
            </a:r>
            <a:endParaRPr lang="en-GB" sz="2000" b="0" dirty="0">
              <a:solidFill>
                <a:schemeClr val="bg1"/>
              </a:solidFill>
            </a:endParaRP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123129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10048970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32924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5531298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3" y="90373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615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865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1" y="1827213"/>
            <a:ext cx="3884613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4" y="1827213"/>
            <a:ext cx="3884612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9907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9"/>
            <a:ext cx="4040188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9" y="1700808"/>
            <a:ext cx="4041775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20889"/>
            <a:ext cx="4041775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7544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526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8169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87426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02192"/>
            <a:ext cx="3008313" cy="864096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772816"/>
            <a:ext cx="3008313" cy="43533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8535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1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5"/>
            <a:ext cx="5486400" cy="391325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2737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67154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5C026-08C9-4B34-900E-A796AD91033C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56067-5DCC-4FA4-963E-25DDD588CA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2458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27168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lower-key-stage-2-fractions-3-video-lessons/" TargetMode="Externa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0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20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10" Type="http://schemas.openxmlformats.org/officeDocument/2006/relationships/image" Target="../media/image250.png"/><Relationship Id="rId4" Type="http://schemas.openxmlformats.org/officeDocument/2006/relationships/image" Target="../media/image21.png"/><Relationship Id="rId9" Type="http://schemas.openxmlformats.org/officeDocument/2006/relationships/image" Target="../media/image24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CF3385D2-3FA2-40F0-8464-16FA333C761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LKS2 Fractions 3 Lesson 1</a:t>
            </a:r>
          </a:p>
        </p:txBody>
      </p:sp>
    </p:spTree>
    <p:extLst>
      <p:ext uri="{BB962C8B-B14F-4D97-AF65-F5344CB8AC3E}">
        <p14:creationId xmlns:p14="http://schemas.microsoft.com/office/powerpoint/2010/main" val="10310835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767B4A-A42F-4D10-93F6-B483EF6E5C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45C873C-3719-4A52-836D-B630DDF4C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047ACDE-2FE6-4D20-A4E4-83287DD1500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75331" y="2499050"/>
            <a:ext cx="3421781" cy="315564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 bwMode="auto">
          <a:xfrm>
            <a:off x="1976077" y="2534697"/>
            <a:ext cx="775854" cy="3075709"/>
          </a:xfrm>
          <a:prstGeom prst="rect">
            <a:avLst/>
          </a:prstGeom>
          <a:solidFill>
            <a:srgbClr val="FF0000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2751931" y="2534696"/>
            <a:ext cx="775854" cy="3075709"/>
          </a:xfrm>
          <a:prstGeom prst="rect">
            <a:avLst/>
          </a:prstGeom>
          <a:solidFill>
            <a:srgbClr val="FF0000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17315" y="1787874"/>
            <a:ext cx="9325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I have shaded two-quarters.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8C2CCC9-0921-48FB-B276-7632D16CCF9D}"/>
              </a:ext>
            </a:extLst>
          </p:cNvPr>
          <p:cNvSpPr txBox="1"/>
          <p:nvPr/>
        </p:nvSpPr>
        <p:spPr>
          <a:xfrm>
            <a:off x="876796" y="5890532"/>
            <a:ext cx="50032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2 one-quarters = two-quarters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6D72A85-C03C-4A7D-B17D-A4FA8480EAC7}"/>
              </a:ext>
            </a:extLst>
          </p:cNvPr>
          <p:cNvSpPr/>
          <p:nvPr/>
        </p:nvSpPr>
        <p:spPr>
          <a:xfrm>
            <a:off x="6163815" y="1664763"/>
            <a:ext cx="44491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4400" dirty="0">
                <a:solidFill>
                  <a:srgbClr val="008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</a:t>
            </a:r>
            <a:endParaRPr lang="en-GB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2FB95F-2C3A-436B-BDA0-09BA21D1A137}"/>
              </a:ext>
            </a:extLst>
          </p:cNvPr>
          <p:cNvSpPr txBox="1"/>
          <p:nvPr/>
        </p:nvSpPr>
        <p:spPr>
          <a:xfrm>
            <a:off x="810433" y="750972"/>
            <a:ext cx="72426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True or false?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62561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A2B9F45-0F76-42FB-8C92-19BA76970B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8A38E1B-2F77-471F-8516-21345E117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FB1D22-FA1C-4A1F-88F8-52B59C50E9CA}"/>
              </a:ext>
            </a:extLst>
          </p:cNvPr>
          <p:cNvSpPr txBox="1"/>
          <p:nvPr/>
        </p:nvSpPr>
        <p:spPr>
          <a:xfrm>
            <a:off x="950682" y="699378"/>
            <a:ext cx="72426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312150" y="1602572"/>
            <a:ext cx="3017454" cy="2844846"/>
            <a:chOff x="2911859" y="1870029"/>
            <a:chExt cx="1742308" cy="1614480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21AA0929-7C2C-4E14-987A-C8D0714F00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998788" y="1870029"/>
              <a:ext cx="1568450" cy="1552560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9AD2FC26-08E6-4F8C-A219-1A3B25EB70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911859" y="1876440"/>
              <a:ext cx="1655379" cy="1552560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2A4AE22-A616-4E73-815E-9E33DE6888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3988"/>
            <a:stretch/>
          </p:blipFill>
          <p:spPr>
            <a:xfrm>
              <a:off x="2998788" y="1870029"/>
              <a:ext cx="1655379" cy="1614480"/>
            </a:xfrm>
            <a:prstGeom prst="rect">
              <a:avLst/>
            </a:prstGeom>
          </p:spPr>
        </p:pic>
      </p:grpSp>
      <p:sp>
        <p:nvSpPr>
          <p:cNvPr id="24" name="TextBox 23"/>
          <p:cNvSpPr txBox="1"/>
          <p:nvPr/>
        </p:nvSpPr>
        <p:spPr>
          <a:xfrm>
            <a:off x="121920" y="4864715"/>
            <a:ext cx="475946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Name one of the parts in this picture.</a:t>
            </a:r>
          </a:p>
          <a:p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How many parts have been shaded?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6126739" y="1989611"/>
            <a:ext cx="771525" cy="771525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 bwMode="auto">
          <a:xfrm>
            <a:off x="5355214" y="1989610"/>
            <a:ext cx="771525" cy="771525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6904755" y="1989609"/>
            <a:ext cx="771525" cy="771525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5355214" y="2761136"/>
            <a:ext cx="771525" cy="771525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6903027" y="2761137"/>
            <a:ext cx="771525" cy="771525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5355214" y="3532661"/>
            <a:ext cx="771525" cy="771525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6903027" y="3532662"/>
            <a:ext cx="771525" cy="771525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6126739" y="2761135"/>
            <a:ext cx="771525" cy="771525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6126739" y="3532660"/>
            <a:ext cx="771525" cy="771525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517572" y="1462744"/>
            <a:ext cx="45862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Shade four-twelfths.</a:t>
            </a:r>
          </a:p>
        </p:txBody>
      </p:sp>
      <p:sp>
        <p:nvSpPr>
          <p:cNvPr id="30" name="Rectangle 29"/>
          <p:cNvSpPr/>
          <p:nvPr/>
        </p:nvSpPr>
        <p:spPr bwMode="auto">
          <a:xfrm>
            <a:off x="7676281" y="1989610"/>
            <a:ext cx="771525" cy="771525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7678011" y="3532660"/>
            <a:ext cx="771525" cy="771525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7676280" y="2761135"/>
            <a:ext cx="771525" cy="771525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49384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animBg="1"/>
      <p:bldP spid="3" grpId="0" animBg="1"/>
      <p:bldP spid="26" grpId="0" animBg="1"/>
      <p:bldP spid="38" grpId="0" animBg="1"/>
      <p:bldP spid="39" grpId="0" animBg="1"/>
      <p:bldP spid="41" grpId="0" animBg="1"/>
      <p:bldP spid="42" grpId="0" animBg="1"/>
      <p:bldP spid="43" grpId="0" animBg="1"/>
      <p:bldP spid="44" grpId="0" animBg="1"/>
      <p:bldP spid="45" grpId="0"/>
      <p:bldP spid="30" grpId="0" animBg="1"/>
      <p:bldP spid="31" grpId="0" animBg="1"/>
      <p:bldP spid="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5D88A8-E1F2-4683-9CD3-DB2B19204E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https://www.ncetm.org.uk/classroom-resources/vl-lower-key-stage-2-fractions-3-video-lessons/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352551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BCC87B5-0E17-4036-8D5D-684CE2783C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3841A07-BCB2-479E-B48A-323892B1A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91337B-BE3A-4F09-85BB-4FF01C165C9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70037" y="2303417"/>
            <a:ext cx="2371666" cy="299804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79715" y="1174321"/>
            <a:ext cx="74458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What can you see?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1550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626B17F7-34B5-4297-A8D4-9CA3C46B1E5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233"/>
          <a:stretch/>
        </p:blipFill>
        <p:spPr>
          <a:xfrm>
            <a:off x="83533" y="825995"/>
            <a:ext cx="3864823" cy="202111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5A310CB-D56A-4B47-A6D8-426287C7393A}"/>
              </a:ext>
            </a:extLst>
          </p:cNvPr>
          <p:cNvSpPr/>
          <p:nvPr/>
        </p:nvSpPr>
        <p:spPr>
          <a:xfrm>
            <a:off x="1" y="2307339"/>
            <a:ext cx="2772229" cy="10305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B433C18-C15E-46EF-AD30-A7B3F998C3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BF332AA-CE25-4738-93DA-76080761C2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19734B3-2EB1-4182-880E-93F083D99E6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9620" y="2759003"/>
            <a:ext cx="478712" cy="10715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50BD439-513A-4A2D-80F5-E989CCC3A25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9620" y="2929876"/>
            <a:ext cx="478712" cy="81595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6CA76A1C-471F-43AC-8E54-F92FA274788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/>
          <a:stretch/>
        </p:blipFill>
        <p:spPr>
          <a:xfrm>
            <a:off x="4368332" y="3037032"/>
            <a:ext cx="3622648" cy="1635929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9F0C3B59-B8F5-4BB8-AB32-FBAEB7BB8F4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48356" y="1956358"/>
            <a:ext cx="269876" cy="783595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87A83C14-ED22-41D3-80E8-84BC924EAE3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336" r="-2"/>
          <a:stretch/>
        </p:blipFill>
        <p:spPr>
          <a:xfrm>
            <a:off x="4218232" y="825996"/>
            <a:ext cx="3772748" cy="163592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01CF867-DA18-49F9-BC45-E811F0B657C2}"/>
              </a:ext>
            </a:extLst>
          </p:cNvPr>
          <p:cNvSpPr/>
          <p:nvPr/>
        </p:nvSpPr>
        <p:spPr bwMode="auto">
          <a:xfrm>
            <a:off x="1325365" y="2461926"/>
            <a:ext cx="986319" cy="255326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237323-C003-4AAF-A9F2-E41A969E800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9102" y="3173215"/>
            <a:ext cx="2371550" cy="299949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5875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AE3FE74-E902-40C9-BEE5-9D6DEB61054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1579" y="1319223"/>
            <a:ext cx="2327100" cy="188805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B2E90E6-01CC-4EA4-8D53-20A4C6CEDF0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5498" y="1312252"/>
            <a:ext cx="2268418" cy="1890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7AF03B5-2617-4155-AB44-5EAE41CEFF8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8904" y="1317074"/>
            <a:ext cx="2268417" cy="188043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EC945DCC-6206-4453-A894-3534E6595C99}"/>
              </a:ext>
            </a:extLst>
          </p:cNvPr>
          <p:cNvSpPr txBox="1"/>
          <p:nvPr/>
        </p:nvSpPr>
        <p:spPr>
          <a:xfrm>
            <a:off x="2090056" y="1909317"/>
            <a:ext cx="496099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divided...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E88E9B6-E362-4725-B2F3-BA01F9A6F0F8}"/>
              </a:ext>
            </a:extLst>
          </p:cNvPr>
          <p:cNvSpPr/>
          <p:nvPr/>
        </p:nvSpPr>
        <p:spPr>
          <a:xfrm>
            <a:off x="6254936" y="1882623"/>
            <a:ext cx="2929162" cy="49244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600" dirty="0">
                <a:latin typeface="Arial" panose="020B0604020202020204" pitchFamily="34" charset="0"/>
                <a:cs typeface="Arial" panose="020B0604020202020204" pitchFamily="34" charset="0"/>
              </a:rPr>
              <a:t>into 4 equal parts.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7725716-A212-46BA-B779-9F6BBFC6ED47}"/>
              </a:ext>
            </a:extLst>
          </p:cNvPr>
          <p:cNvSpPr/>
          <p:nvPr/>
        </p:nvSpPr>
        <p:spPr>
          <a:xfrm>
            <a:off x="3135630" y="2348372"/>
            <a:ext cx="488627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600" dirty="0">
                <a:latin typeface="Arial" panose="020B0604020202020204" pitchFamily="34" charset="0"/>
                <a:cs typeface="Arial" panose="020B0604020202020204" pitchFamily="34" charset="0"/>
              </a:rPr>
              <a:t>1 of the parts has been shaded.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2390B3-C100-4F76-9BAB-F9CE0C5CC4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E629DD-D2CF-43D7-8351-2DE2FA7D7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6" name="TextBox 15"/>
          <p:cNvSpPr txBox="1"/>
          <p:nvPr/>
        </p:nvSpPr>
        <p:spPr>
          <a:xfrm>
            <a:off x="1459707" y="3884578"/>
            <a:ext cx="7508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459707" y="3986106"/>
            <a:ext cx="7508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latin typeface="Arial" panose="020B0604020202020204" pitchFamily="34" charset="0"/>
                <a:cs typeface="Arial" panose="020B0604020202020204" pitchFamily="34" charset="0"/>
              </a:rPr>
              <a:t>_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450940" y="4696024"/>
            <a:ext cx="7508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4950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 animBg="1"/>
      <p:bldP spid="25" grpId="0"/>
      <p:bldP spid="16" grpId="0"/>
      <p:bldP spid="21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BCD977FC-837E-485C-ACF9-A360982316E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06884" y="3619925"/>
            <a:ext cx="381000" cy="392906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F6628F-8A57-4019-A53F-C918CBFB49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6FF8A04-B978-4C33-BBA7-3B706C068F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2433" y="30022"/>
            <a:ext cx="7886700" cy="582526"/>
          </a:xfrm>
        </p:spPr>
        <p:txBody>
          <a:bodyPr/>
          <a:lstStyle/>
          <a:p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5FB1D22-FA1C-4A1F-88F8-52B59C50E9CA}"/>
              </a:ext>
            </a:extLst>
          </p:cNvPr>
          <p:cNvSpPr txBox="1"/>
          <p:nvPr/>
        </p:nvSpPr>
        <p:spPr>
          <a:xfrm>
            <a:off x="810433" y="750972"/>
            <a:ext cx="72426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True or false?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F81DC18-674D-405F-99EA-9D5397D50FB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83349" y="2664012"/>
            <a:ext cx="2348402" cy="230473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541380" y="1723512"/>
                <a:ext cx="4237265" cy="874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6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dirty="0"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  <a:r>
                  <a:rPr lang="en-GB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has been shaded.</a:t>
                </a: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1380" y="1723512"/>
                <a:ext cx="4237265" cy="874663"/>
              </a:xfrm>
              <a:prstGeom prst="rect">
                <a:avLst/>
              </a:prstGeom>
              <a:blipFill>
                <a:blip r:embed="rId6"/>
                <a:stretch>
                  <a:fillRect b="-139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331191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34C856-F5A1-4AE4-9C52-AB2C0894E2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D4F4A1E-965D-47DD-AF9D-39B58F245E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CB97BCB-8947-4E4A-B507-8D46CB81AF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1439" y="1554960"/>
            <a:ext cx="12558148" cy="3228654"/>
          </a:xfrm>
          <a:prstGeom prst="rect">
            <a:avLst/>
          </a:prstGeom>
        </p:spPr>
      </p:pic>
      <p:sp>
        <p:nvSpPr>
          <p:cNvPr id="7" name="Isosceles Triangle 6"/>
          <p:cNvSpPr/>
          <p:nvPr/>
        </p:nvSpPr>
        <p:spPr bwMode="auto">
          <a:xfrm>
            <a:off x="3879796" y="1620261"/>
            <a:ext cx="1869710" cy="1537129"/>
          </a:xfrm>
          <a:prstGeom prst="triangle">
            <a:avLst/>
          </a:prstGeom>
          <a:solidFill>
            <a:srgbClr val="FF000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Isosceles Triangle 8"/>
          <p:cNvSpPr/>
          <p:nvPr/>
        </p:nvSpPr>
        <p:spPr bwMode="auto">
          <a:xfrm>
            <a:off x="4132450" y="3052068"/>
            <a:ext cx="45719" cy="45719"/>
          </a:xfrm>
          <a:prstGeom prst="triangl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Isosceles Triangle 9"/>
          <p:cNvSpPr/>
          <p:nvPr/>
        </p:nvSpPr>
        <p:spPr bwMode="auto">
          <a:xfrm rot="10800000">
            <a:off x="2043113" y="3169286"/>
            <a:ext cx="1871808" cy="1547025"/>
          </a:xfrm>
          <a:prstGeom prst="triangle">
            <a:avLst/>
          </a:prstGeom>
          <a:solidFill>
            <a:srgbClr val="FF000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4464225" y="1933854"/>
                <a:ext cx="784615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sz="3200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4225" y="1933854"/>
                <a:ext cx="784615" cy="101752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2655811" y="3231678"/>
                <a:ext cx="784615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sz="3200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5811" y="3231678"/>
                <a:ext cx="784615" cy="101752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Isosceles Triangle 18"/>
          <p:cNvSpPr/>
          <p:nvPr/>
        </p:nvSpPr>
        <p:spPr bwMode="auto">
          <a:xfrm rot="10800000">
            <a:off x="3888122" y="3157390"/>
            <a:ext cx="1861384" cy="1597482"/>
          </a:xfrm>
          <a:prstGeom prst="triangle">
            <a:avLst>
              <a:gd name="adj" fmla="val 51310"/>
            </a:avLst>
          </a:prstGeom>
          <a:solidFill>
            <a:srgbClr val="FF000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Isosceles Triangle 19"/>
          <p:cNvSpPr/>
          <p:nvPr/>
        </p:nvSpPr>
        <p:spPr bwMode="auto">
          <a:xfrm>
            <a:off x="2991611" y="3176168"/>
            <a:ext cx="1832802" cy="1559926"/>
          </a:xfrm>
          <a:prstGeom prst="triangle">
            <a:avLst/>
          </a:prstGeom>
          <a:solidFill>
            <a:srgbClr val="FF000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4422343" y="3231677"/>
                <a:ext cx="784615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sz="3200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2343" y="3231677"/>
                <a:ext cx="784615" cy="1017523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 flipH="1">
                <a:off x="3565631" y="3624816"/>
                <a:ext cx="698581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sz="3200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3565631" y="3624816"/>
                <a:ext cx="698581" cy="1017523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/>
          <p:cNvSpPr txBox="1"/>
          <p:nvPr/>
        </p:nvSpPr>
        <p:spPr>
          <a:xfrm>
            <a:off x="5806470" y="2211782"/>
            <a:ext cx="18842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/>
              </a:rPr>
              <a:t>One-sixth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828458" y="3665540"/>
            <a:ext cx="2454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/>
              </a:rPr>
              <a:t>Two one-sixths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815989" y="5159338"/>
            <a:ext cx="2740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/>
              </a:rPr>
              <a:t>Three one-sixths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01548" y="4055367"/>
            <a:ext cx="2454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/>
              </a:rPr>
              <a:t>Four one-sixths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18854" y="727804"/>
            <a:ext cx="53062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Myriad Pro" panose="020B0503030403020204"/>
              </a:rPr>
              <a:t>How could I show four one-sixths?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9314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/>
      <p:bldP spid="18" grpId="0"/>
      <p:bldP spid="19" grpId="0" animBg="1"/>
      <p:bldP spid="20" grpId="0" animBg="1"/>
      <p:bldP spid="16" grpId="0"/>
      <p:bldP spid="17" grpId="0"/>
      <p:bldP spid="21" grpId="0"/>
      <p:bldP spid="22" grpId="0"/>
      <p:bldP spid="23" grpId="0"/>
      <p:bldP spid="24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C14144-268F-4452-B836-5D13D9B10C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D2EEF14-BD1B-4F04-9C3D-2F1C48EA12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C1AC37E-E853-4B41-B9B9-4863BE122502}"/>
              </a:ext>
            </a:extLst>
          </p:cNvPr>
          <p:cNvSpPr txBox="1"/>
          <p:nvPr/>
        </p:nvSpPr>
        <p:spPr>
          <a:xfrm>
            <a:off x="2013378" y="5036297"/>
            <a:ext cx="35101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1 one-sixth = one-sixth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CEAAD7F-306F-4D64-864B-D3CF41ECECB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0936" y="2291196"/>
            <a:ext cx="6043152" cy="226695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2341BB0-A9A6-4175-8F85-8ED8EEDE9F9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2784" y="2402743"/>
            <a:ext cx="6371304" cy="226695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7AE31613-1BEE-4FB5-8DF4-A6995BE64EA2}"/>
              </a:ext>
            </a:extLst>
          </p:cNvPr>
          <p:cNvSpPr/>
          <p:nvPr/>
        </p:nvSpPr>
        <p:spPr>
          <a:xfrm>
            <a:off x="1526681" y="4741328"/>
            <a:ext cx="4807974" cy="11431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C846FD8-A61C-4500-A905-A93B47D4FE82}"/>
              </a:ext>
            </a:extLst>
          </p:cNvPr>
          <p:cNvSpPr txBox="1"/>
          <p:nvPr/>
        </p:nvSpPr>
        <p:spPr>
          <a:xfrm>
            <a:off x="2013377" y="5036297"/>
            <a:ext cx="37981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2 one-sixths = two-sixths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0BDA2F9-CC2E-4CB6-BEC7-8B811D734C4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0936" y="2309441"/>
            <a:ext cx="6043152" cy="2358541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56ED3332-CDC0-4FD4-8F2C-080FA021B195}"/>
              </a:ext>
            </a:extLst>
          </p:cNvPr>
          <p:cNvSpPr/>
          <p:nvPr/>
        </p:nvSpPr>
        <p:spPr>
          <a:xfrm>
            <a:off x="1868071" y="4449735"/>
            <a:ext cx="4807974" cy="1554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18F14A0-663D-4614-B30C-9FB1E260E0AC}"/>
              </a:ext>
            </a:extLst>
          </p:cNvPr>
          <p:cNvSpPr txBox="1"/>
          <p:nvPr/>
        </p:nvSpPr>
        <p:spPr>
          <a:xfrm>
            <a:off x="1726580" y="5043076"/>
            <a:ext cx="4159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3 one-sixths = three-sixths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18B704CD-DCF7-4367-8C1F-B61EB55369D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6810" y="2291196"/>
            <a:ext cx="6607278" cy="2450132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E841D6BB-F98C-491C-92A9-F3FB64163A34}"/>
              </a:ext>
            </a:extLst>
          </p:cNvPr>
          <p:cNvSpPr/>
          <p:nvPr/>
        </p:nvSpPr>
        <p:spPr>
          <a:xfrm>
            <a:off x="1632096" y="4770305"/>
            <a:ext cx="4807974" cy="1554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511867A-D00A-4F44-9543-323B6AC8E8F5}"/>
              </a:ext>
            </a:extLst>
          </p:cNvPr>
          <p:cNvSpPr txBox="1"/>
          <p:nvPr/>
        </p:nvSpPr>
        <p:spPr>
          <a:xfrm>
            <a:off x="1621165" y="5168348"/>
            <a:ext cx="4159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4 one-sixths = four-sixths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FFF9DAE7-FEF5-48C6-B3DA-CE27E8D333E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64447" y="2291196"/>
            <a:ext cx="4970207" cy="2387528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63179A4A-1D7C-4F6F-BB22-C93C779F980C}"/>
              </a:ext>
            </a:extLst>
          </p:cNvPr>
          <p:cNvSpPr/>
          <p:nvPr/>
        </p:nvSpPr>
        <p:spPr>
          <a:xfrm>
            <a:off x="1482436" y="4695285"/>
            <a:ext cx="4807974" cy="1554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0B00702-D68F-4AF5-83FC-4842B4B6EE37}"/>
              </a:ext>
            </a:extLst>
          </p:cNvPr>
          <p:cNvSpPr txBox="1"/>
          <p:nvPr/>
        </p:nvSpPr>
        <p:spPr>
          <a:xfrm>
            <a:off x="1756664" y="5232966"/>
            <a:ext cx="4159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5 one-sixths = five-sixths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184226C4-D1AC-468F-83EF-03D3414EEA6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2784" y="2288724"/>
            <a:ext cx="6607278" cy="2295469"/>
          </a:xfrm>
          <a:prstGeom prst="rect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FB6438DE-F59B-4CD4-971A-64DEE77D7274}"/>
              </a:ext>
            </a:extLst>
          </p:cNvPr>
          <p:cNvSpPr/>
          <p:nvPr/>
        </p:nvSpPr>
        <p:spPr>
          <a:xfrm>
            <a:off x="1421266" y="4677495"/>
            <a:ext cx="4807974" cy="1554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8C2CCC9-0921-48FB-B276-7632D16CCF9D}"/>
              </a:ext>
            </a:extLst>
          </p:cNvPr>
          <p:cNvSpPr txBox="1"/>
          <p:nvPr/>
        </p:nvSpPr>
        <p:spPr>
          <a:xfrm>
            <a:off x="1526681" y="5138021"/>
            <a:ext cx="4159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6 one-sixths = six-sixths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817DFF1B-08F5-487B-B87B-47FC0B923758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64447" y="2307301"/>
            <a:ext cx="5589641" cy="25404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60746" y="1060288"/>
            <a:ext cx="9325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Myriad Pro" panose="020B0503030403020204"/>
              </a:rPr>
              <a:t>I have __ one-sixths; I have _____-sixths.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927653" y="107545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253591" y="1060837"/>
            <a:ext cx="7816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two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5291822" y="1057830"/>
            <a:ext cx="654766" cy="39905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1930713" y="1110162"/>
            <a:ext cx="398631" cy="37720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935978" y="1085331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1968944" y="1086265"/>
            <a:ext cx="398631" cy="39905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13939" y="1072810"/>
            <a:ext cx="11249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three</a:t>
            </a:r>
          </a:p>
        </p:txBody>
      </p:sp>
      <p:sp>
        <p:nvSpPr>
          <p:cNvPr id="31" name="Rectangle 30"/>
          <p:cNvSpPr/>
          <p:nvPr/>
        </p:nvSpPr>
        <p:spPr bwMode="auto">
          <a:xfrm>
            <a:off x="5072536" y="1048864"/>
            <a:ext cx="901913" cy="43245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0361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8" grpId="0" animBg="1"/>
      <p:bldP spid="15" grpId="0"/>
      <p:bldP spid="21" grpId="0" animBg="1"/>
      <p:bldP spid="23" grpId="0"/>
      <p:bldP spid="29" grpId="0" animBg="1"/>
      <p:bldP spid="30" grpId="0"/>
      <p:bldP spid="37" grpId="0" animBg="1"/>
      <p:bldP spid="38" grpId="0"/>
      <p:bldP spid="41" grpId="0" animBg="1"/>
      <p:bldP spid="42" grpId="0"/>
      <p:bldP spid="3" grpId="0"/>
      <p:bldP spid="25" grpId="0"/>
      <p:bldP spid="26" grpId="0"/>
      <p:bldP spid="8" grpId="0" animBg="1"/>
      <p:bldP spid="32" grpId="0" animBg="1"/>
      <p:bldP spid="33" grpId="0"/>
      <p:bldP spid="35" grpId="0" animBg="1"/>
      <p:bldP spid="6" grpId="0"/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D434236C-80B3-417E-9036-9C0E4D98A3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6DA37C0D-C8C7-47D4-B068-D8A72095F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569830" y="1635508"/>
            <a:ext cx="12283660" cy="351776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 bwMode="auto">
          <a:xfrm>
            <a:off x="5093115" y="2809930"/>
            <a:ext cx="1149928" cy="1149928"/>
          </a:xfrm>
          <a:prstGeom prst="rect">
            <a:avLst/>
          </a:prstGeom>
          <a:solidFill>
            <a:srgbClr val="FF000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2738631" y="2810988"/>
            <a:ext cx="1191491" cy="1149928"/>
          </a:xfrm>
          <a:prstGeom prst="rect">
            <a:avLst/>
          </a:prstGeom>
          <a:solidFill>
            <a:srgbClr val="FF000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3943187" y="3969890"/>
            <a:ext cx="1149928" cy="1183919"/>
          </a:xfrm>
          <a:prstGeom prst="rect">
            <a:avLst/>
          </a:prstGeom>
          <a:solidFill>
            <a:srgbClr val="FF000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5194125" y="2847391"/>
                <a:ext cx="969818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4125" y="2847391"/>
                <a:ext cx="969818" cy="101752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887465" y="2827867"/>
                <a:ext cx="969818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7465" y="2827867"/>
                <a:ext cx="969818" cy="101752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4087091" y="4042419"/>
                <a:ext cx="969818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7091" y="4042419"/>
                <a:ext cx="969818" cy="101752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6322142" y="3171999"/>
            <a:ext cx="18842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One-fifth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618709" y="5317977"/>
            <a:ext cx="2454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Two one-fifths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1026" y="2991860"/>
            <a:ext cx="2454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Three one-fifths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867879" y="5745119"/>
            <a:ext cx="2454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Two-fifths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2979" y="3418892"/>
            <a:ext cx="2454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Three-fifths</a:t>
            </a:r>
          </a:p>
        </p:txBody>
      </p:sp>
      <p:sp>
        <p:nvSpPr>
          <p:cNvPr id="17" name="Right Brace 16"/>
          <p:cNvSpPr/>
          <p:nvPr/>
        </p:nvSpPr>
        <p:spPr bwMode="auto">
          <a:xfrm>
            <a:off x="5567356" y="5346570"/>
            <a:ext cx="420134" cy="773832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Left Brace 17"/>
          <p:cNvSpPr/>
          <p:nvPr/>
        </p:nvSpPr>
        <p:spPr bwMode="auto">
          <a:xfrm>
            <a:off x="273818" y="2992394"/>
            <a:ext cx="354417" cy="852996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24333" y="709461"/>
            <a:ext cx="4987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Show three-fifths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7070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3943580-6018-4C7D-A6D3-F4764468AC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280C8C8-FC5F-43DD-A09C-FAC6973957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FC852F-4097-4F81-9B02-B63446F7E0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8998" y="2057400"/>
            <a:ext cx="7907446" cy="27027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3710" y="932087"/>
            <a:ext cx="9325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How many one-sixths have been shaded?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3710" y="5100603"/>
            <a:ext cx="9325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I have 5 one-sixths; I have five-sixths.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8C2CCC9-0921-48FB-B276-7632D16CCF9D}"/>
              </a:ext>
            </a:extLst>
          </p:cNvPr>
          <p:cNvSpPr txBox="1"/>
          <p:nvPr/>
        </p:nvSpPr>
        <p:spPr>
          <a:xfrm>
            <a:off x="1108321" y="5808765"/>
            <a:ext cx="4159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5 one-sixths = five-sixths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0196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5|29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6|12.7|2.3|15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7|15.7|4.8|3.9|5.4|10|3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|32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1|18.5|26.7|25.8|5.2|1.5|1.6|1.5|1.9|7.2|3|4.9|4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4|10.5|2.9|6.1|8.1|8.4|31.3|1.4|12.6|17.1|10.9|1.1|14.6|9.8|8.7|13.2|9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3.8|2.4|2.3|16.8|2.3|2.7|3.7|2.8|2.1|2.2|2.3|4.3|4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1|35.4|8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8|39.7|9.2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4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5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E9A5CDD-40C5-4DBC-ACC2-1CC78CDD19A0}"/>
</file>

<file path=customXml/itemProps2.xml><?xml version="1.0" encoding="utf-8"?>
<ds:datastoreItem xmlns:ds="http://schemas.openxmlformats.org/officeDocument/2006/customXml" ds:itemID="{194DFBEE-DEA3-484B-A04B-F8DB870A0653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e2f7c1fb-8b39-4d5b-953e-de45d1606e4d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67D4395-212F-4B27-93EE-61C507211BA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1967</TotalTime>
  <Words>188</Words>
  <Application>Microsoft Office PowerPoint</Application>
  <PresentationFormat>On-screen Show (4:3)</PresentationFormat>
  <Paragraphs>62</Paragraphs>
  <Slides>12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Calibri</vt:lpstr>
      <vt:lpstr>Cambria Math</vt:lpstr>
      <vt:lpstr>Myriad Pro</vt:lpstr>
      <vt:lpstr>Open Sans</vt:lpstr>
      <vt:lpstr>nctem1</vt:lpstr>
      <vt:lpstr>Custom Design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Morgan</dc:creator>
  <cp:lastModifiedBy>Andrew Young</cp:lastModifiedBy>
  <cp:revision>48</cp:revision>
  <dcterms:created xsi:type="dcterms:W3CDTF">2020-04-15T07:07:39Z</dcterms:created>
  <dcterms:modified xsi:type="dcterms:W3CDTF">2020-08-26T15:06:57Z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