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9" r:id="rId4"/>
    <p:sldMasterId id="2147483681" r:id="rId5"/>
  </p:sldMasterIdLst>
  <p:notesMasterIdLst>
    <p:notesMasterId r:id="rId25"/>
  </p:notesMasterIdLst>
  <p:sldIdLst>
    <p:sldId id="291" r:id="rId6"/>
    <p:sldId id="268" r:id="rId7"/>
    <p:sldId id="280" r:id="rId8"/>
    <p:sldId id="281" r:id="rId9"/>
    <p:sldId id="282" r:id="rId10"/>
    <p:sldId id="283" r:id="rId11"/>
    <p:sldId id="272" r:id="rId12"/>
    <p:sldId id="284" r:id="rId13"/>
    <p:sldId id="286" r:id="rId14"/>
    <p:sldId id="285" r:id="rId15"/>
    <p:sldId id="270" r:id="rId16"/>
    <p:sldId id="287" r:id="rId17"/>
    <p:sldId id="273" r:id="rId18"/>
    <p:sldId id="271" r:id="rId19"/>
    <p:sldId id="275" r:id="rId20"/>
    <p:sldId id="276" r:id="rId21"/>
    <p:sldId id="289" r:id="rId22"/>
    <p:sldId id="290" r:id="rId23"/>
    <p:sldId id="292" r:id="rId24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FF629E-D3AD-4CB1-AF2D-6C9B4029E4AA}" v="4" dt="2020-08-12T11:38:33.6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13" autoAdjust="0"/>
    <p:restoredTop sz="73964" autoAdjust="0"/>
  </p:normalViewPr>
  <p:slideViewPr>
    <p:cSldViewPr snapToGrid="0">
      <p:cViewPr varScale="1">
        <p:scale>
          <a:sx n="53" d="100"/>
          <a:sy n="53" d="100"/>
        </p:scale>
        <p:origin x="192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011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717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8275" y="1173163"/>
            <a:ext cx="4225925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2.bin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631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092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Polly has done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3/8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her homework.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Ola has done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5/8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of her homework.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Show that Ola has completed more of her homework than Polly has. 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6959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342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241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748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516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4580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027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3056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7767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9236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245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359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Polly has done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3/8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her homework.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Ola has done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5/8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of her homework.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Show that Ola has completed more of her homework than Polly has. 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3939E40-0886-4995-9EAC-B65C87C87F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3746" y="4425298"/>
          <a:ext cx="4734983" cy="536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4" imgW="8889840" imgH="1015920" progId="Equation.DSMT4">
                  <p:embed/>
                </p:oleObj>
              </mc:Choice>
              <mc:Fallback>
                <p:oleObj name="Equation" r:id="rId4" imgW="8889840" imgH="10159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3939E40-0886-4995-9EAC-B65C87C87F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3746" y="4425298"/>
                        <a:ext cx="4734983" cy="536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324C173-EC7B-4F5D-B285-17F2F50EEF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3746" y="4425298"/>
          <a:ext cx="4734983" cy="536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6" imgW="8889840" imgH="1015920" progId="Equation.DSMT4">
                  <p:embed/>
                </p:oleObj>
              </mc:Choice>
              <mc:Fallback>
                <p:oleObj name="Equation" r:id="rId6" imgW="8889840" imgH="10159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324C173-EC7B-4F5D-B285-17F2F50EEF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3746" y="4425298"/>
                        <a:ext cx="4734983" cy="536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7301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defTabSz="942289">
                  <a:defRPr/>
                </a:pPr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Polly has done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3/8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her homework.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Ola has done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5/8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of her homework.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Show that Ola has completed more of her homework than Polly has. 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324C173-EC7B-4F5D-B285-17F2F50EEF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821458"/>
              </p:ext>
            </p:extLst>
          </p:nvPr>
        </p:nvGraphicFramePr>
        <p:xfrm>
          <a:off x="826979" y="5806838"/>
          <a:ext cx="4734983" cy="536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4" imgW="8889840" imgH="1015920" progId="Equation.DSMT4">
                  <p:embed/>
                </p:oleObj>
              </mc:Choice>
              <mc:Fallback>
                <p:oleObj name="Equation" r:id="rId4" imgW="8889840" imgH="10159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324C173-EC7B-4F5D-B285-17F2F50EEF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6979" y="5806838"/>
                        <a:ext cx="4734983" cy="536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4723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Polly has done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3/8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her homework.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Ola has done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5/8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of her homework.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Show that Ola has completed more of her homework than Polly has. 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2891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284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846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920572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467796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4204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166064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17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6031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5992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2412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3821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6369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5892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502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2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979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23.wmf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9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3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11" Type="http://schemas.openxmlformats.org/officeDocument/2006/relationships/image" Target="../media/image450.png"/><Relationship Id="rId10" Type="http://schemas.openxmlformats.org/officeDocument/2006/relationships/image" Target="../media/image440.png"/><Relationship Id="rId4" Type="http://schemas.openxmlformats.org/officeDocument/2006/relationships/image" Target="../media/image29.png"/><Relationship Id="rId9" Type="http://schemas.openxmlformats.org/officeDocument/2006/relationships/image" Target="../media/image4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0.png"/><Relationship Id="rId7" Type="http://schemas.openxmlformats.org/officeDocument/2006/relationships/image" Target="../media/image49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11" Type="http://schemas.openxmlformats.org/officeDocument/2006/relationships/image" Target="../media/image53.png"/><Relationship Id="rId5" Type="http://schemas.openxmlformats.org/officeDocument/2006/relationships/image" Target="../media/image480.png"/><Relationship Id="rId10" Type="http://schemas.openxmlformats.org/officeDocument/2006/relationships/image" Target="../media/image52.png"/><Relationship Id="rId9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5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240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6D4D8F8-31BA-42D6-ADD7-48FB78BF7E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18</a:t>
            </a:r>
          </a:p>
        </p:txBody>
      </p:sp>
    </p:spTree>
    <p:extLst>
      <p:ext uri="{BB962C8B-B14F-4D97-AF65-F5344CB8AC3E}">
        <p14:creationId xmlns:p14="http://schemas.microsoft.com/office/powerpoint/2010/main" val="1416222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B11AD49-B711-475E-ADED-C689F8C474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5203" y="4702626"/>
            <a:ext cx="3373594" cy="7743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45DD13-C653-470C-AFCA-17A4C1FE68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9942" y="2898299"/>
            <a:ext cx="6135088" cy="147050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7000" y="1016227"/>
            <a:ext cx="8890000" cy="10160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6842F8-EF81-4DD8-8D4C-0F57E21337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751363-DC47-4D73-9055-EB2417C90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5509D9-CC2A-4FE7-9D3D-D718EDDC3BE3}"/>
              </a:ext>
            </a:extLst>
          </p:cNvPr>
          <p:cNvSpPr/>
          <p:nvPr/>
        </p:nvSpPr>
        <p:spPr>
          <a:xfrm>
            <a:off x="0" y="1016227"/>
            <a:ext cx="9144000" cy="1204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-1" y="1062805"/>
            <a:ext cx="885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5234EA6-FDEC-4D63-95C6-C1E3565B682A}"/>
              </a:ext>
            </a:extLst>
          </p:cNvPr>
          <p:cNvSpPr/>
          <p:nvPr/>
        </p:nvSpPr>
        <p:spPr>
          <a:xfrm>
            <a:off x="3158309" y="2418285"/>
            <a:ext cx="2966720" cy="96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A341CC-8236-40E3-93A3-6170F8D2B8B3}"/>
              </a:ext>
            </a:extLst>
          </p:cNvPr>
          <p:cNvSpPr/>
          <p:nvPr/>
        </p:nvSpPr>
        <p:spPr>
          <a:xfrm>
            <a:off x="4312194" y="4511765"/>
            <a:ext cx="492034" cy="96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44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E1B3B5-2406-41A4-A117-43AF48E36A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35147C7-0423-41B3-A219-AEF8EABD7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37" y="3087203"/>
            <a:ext cx="4107249" cy="35676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BDD79A-017E-43ED-8158-86F8CCAA84A9}"/>
              </a:ext>
            </a:extLst>
          </p:cNvPr>
          <p:cNvSpPr txBox="1"/>
          <p:nvPr/>
        </p:nvSpPr>
        <p:spPr>
          <a:xfrm>
            <a:off x="-1" y="106280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77121" y="1626433"/>
                <a:ext cx="7742420" cy="1268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i="1" dirty="0"/>
                  <a:t>Polly has done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400" i="1" dirty="0"/>
                  <a:t> of her homework. Ola has done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i="1" dirty="0"/>
                  <a:t>of her homework.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121" y="1626433"/>
                <a:ext cx="7742420" cy="1268745"/>
              </a:xfrm>
              <a:prstGeom prst="rect">
                <a:avLst/>
              </a:prstGeom>
              <a:blipFill>
                <a:blip r:embed="rId6"/>
                <a:stretch>
                  <a:fillRect l="-12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435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869FAE-BA55-4DC2-A1E9-A0977640B0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B199F5-0615-40B2-ABED-F25EC4E17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BDD79A-017E-43ED-8158-86F8CCAA84A9}"/>
              </a:ext>
            </a:extLst>
          </p:cNvPr>
          <p:cNvSpPr txBox="1"/>
          <p:nvPr/>
        </p:nvSpPr>
        <p:spPr>
          <a:xfrm>
            <a:off x="-1" y="106280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90900" y="2335213"/>
            <a:ext cx="2362200" cy="5588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90900" y="3145956"/>
            <a:ext cx="2146300" cy="5588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82750" y="3963988"/>
            <a:ext cx="57785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395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1F550-606A-4879-9690-1115E53444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7FE42E2-A792-42F9-949D-830A58637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667061" y="1064302"/>
                <a:ext cx="7982263" cy="2465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Maya has read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GB" sz="2800" b="0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of  her book. Zak has read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>
                            <a:latin typeface="Cambria Math" panose="02040503050406030204" pitchFamily="18" charset="0"/>
                          </a:rPr>
                          <m:t>6 </m:t>
                        </m:r>
                      </m:den>
                    </m:f>
                  </m:oMath>
                </a14:m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 of his book. </a:t>
                </a:r>
              </a:p>
              <a:p>
                <a:endParaRPr lang="en-GB" sz="28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2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Show that Zak has read more of his book than Maya has.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061" y="1064302"/>
                <a:ext cx="7982263" cy="2465996"/>
              </a:xfrm>
              <a:prstGeom prst="rect">
                <a:avLst/>
              </a:prstGeom>
              <a:blipFill>
                <a:blip r:embed="rId3"/>
                <a:stretch>
                  <a:fillRect l="-1527" r="-1756" b="-470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4519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E8E2FC-1FBF-4FC3-A631-9C19FD513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9DFD6-402A-4B96-A10D-2DF262FB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-1" y="1062805"/>
            <a:ext cx="9091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070323" y="3041367"/>
                <a:ext cx="494045" cy="728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1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0323" y="3041367"/>
                <a:ext cx="494045" cy="7283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6150146" y="3041367"/>
                <a:ext cx="494046" cy="7352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1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0146" y="3041367"/>
                <a:ext cx="494046" cy="73520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822967" y="3907155"/>
                <a:ext cx="2061347" cy="8810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3400" b="1" i="1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3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3400" dirty="0"/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3400" b="1" i="1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3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en-US" sz="3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2967" y="3907155"/>
                <a:ext cx="2061347" cy="8810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/>
          <p:nvPr/>
        </p:nvSpPr>
        <p:spPr bwMode="auto">
          <a:xfrm>
            <a:off x="5681272" y="5231567"/>
            <a:ext cx="468874" cy="67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57568" y="4086537"/>
            <a:ext cx="39214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latin typeface="Myriad Pro" panose="020B0503030403020204"/>
                <a:cs typeface="Courier New" panose="02070309020205020404" pitchFamily="49" charset="0"/>
              </a:rPr>
              <a:t>&lt;</a:t>
            </a:r>
            <a:endParaRPr lang="en-US" sz="3400" b="1" dirty="0">
              <a:latin typeface="Myriad Pro" panose="020B0503030403020204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931199"/>
              </p:ext>
            </p:extLst>
          </p:nvPr>
        </p:nvGraphicFramePr>
        <p:xfrm>
          <a:off x="557996" y="2146897"/>
          <a:ext cx="3369426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1571">
                  <a:extLst>
                    <a:ext uri="{9D8B030D-6E8A-4147-A177-3AD203B41FA5}">
                      <a16:colId xmlns:a16="http://schemas.microsoft.com/office/drawing/2014/main" val="1277094611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44846720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1621496060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1995780701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4265144689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3322308976"/>
                    </a:ext>
                  </a:extLst>
                </a:gridCol>
              </a:tblGrid>
              <a:tr h="2608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61587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712662"/>
              </p:ext>
            </p:extLst>
          </p:nvPr>
        </p:nvGraphicFramePr>
        <p:xfrm>
          <a:off x="4360501" y="2134328"/>
          <a:ext cx="3369426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1571">
                  <a:extLst>
                    <a:ext uri="{9D8B030D-6E8A-4147-A177-3AD203B41FA5}">
                      <a16:colId xmlns:a16="http://schemas.microsoft.com/office/drawing/2014/main" val="1277094611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44846720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1621496060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1995780701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4265144689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3322308976"/>
                    </a:ext>
                  </a:extLst>
                </a:gridCol>
              </a:tblGrid>
              <a:tr h="2608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61587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513466"/>
              </p:ext>
            </p:extLst>
          </p:nvPr>
        </p:nvGraphicFramePr>
        <p:xfrm>
          <a:off x="557996" y="2146897"/>
          <a:ext cx="3369426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1571">
                  <a:extLst>
                    <a:ext uri="{9D8B030D-6E8A-4147-A177-3AD203B41FA5}">
                      <a16:colId xmlns:a16="http://schemas.microsoft.com/office/drawing/2014/main" val="1277094611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44846720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1621496060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1995780701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4265144689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3322308976"/>
                    </a:ext>
                  </a:extLst>
                </a:gridCol>
              </a:tblGrid>
              <a:tr h="2608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61587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279534"/>
              </p:ext>
            </p:extLst>
          </p:nvPr>
        </p:nvGraphicFramePr>
        <p:xfrm>
          <a:off x="4360501" y="2135748"/>
          <a:ext cx="3369426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1571">
                  <a:extLst>
                    <a:ext uri="{9D8B030D-6E8A-4147-A177-3AD203B41FA5}">
                      <a16:colId xmlns:a16="http://schemas.microsoft.com/office/drawing/2014/main" val="1277094611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44846720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1621496060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1995780701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4265144689"/>
                    </a:ext>
                  </a:extLst>
                </a:gridCol>
                <a:gridCol w="561571">
                  <a:extLst>
                    <a:ext uri="{9D8B030D-6E8A-4147-A177-3AD203B41FA5}">
                      <a16:colId xmlns:a16="http://schemas.microsoft.com/office/drawing/2014/main" val="3322308976"/>
                    </a:ext>
                  </a:extLst>
                </a:gridCol>
              </a:tblGrid>
              <a:tr h="2608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6158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9395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E17481-CF91-406F-8475-1E6790DD0D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B725A92-1C79-4764-AF5E-6F4492C0B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142407" y="1062805"/>
            <a:ext cx="885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3469341" y="2238935"/>
            <a:ext cx="0" cy="59839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 bwMode="auto">
          <a:xfrm>
            <a:off x="6970058" y="2307291"/>
            <a:ext cx="0" cy="59839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593" y="3090176"/>
            <a:ext cx="7656195" cy="8846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6804334" y="3726117"/>
                <a:ext cx="465192" cy="6769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334" y="3726117"/>
                <a:ext cx="465192" cy="67691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612074" y="3727208"/>
                <a:ext cx="465191" cy="6695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2074" y="3727208"/>
                <a:ext cx="465191" cy="66954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434128" y="3726117"/>
                <a:ext cx="465191" cy="67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4128" y="3726117"/>
                <a:ext cx="465191" cy="67063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3256182" y="3726118"/>
                <a:ext cx="465191" cy="67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6182" y="3726118"/>
                <a:ext cx="465191" cy="67063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049606" y="3726118"/>
                <a:ext cx="465191" cy="67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9606" y="3726118"/>
                <a:ext cx="465191" cy="67063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896535" y="3726117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/>
              </a:rPr>
              <a:t>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10910" y="3619657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567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E2F3F98-BAD5-40AA-8B5B-5910F42C94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AEF7CA8-1DD3-4921-83E8-423F0539C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BDD79A-017E-43ED-8158-86F8CCAA84A9}"/>
              </a:ext>
            </a:extLst>
          </p:cNvPr>
          <p:cNvSpPr txBox="1"/>
          <p:nvPr/>
        </p:nvSpPr>
        <p:spPr>
          <a:xfrm>
            <a:off x="-12151" y="94040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986" y="3410261"/>
            <a:ext cx="3667187" cy="31854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57200" y="1772821"/>
                <a:ext cx="7877331" cy="10961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600" dirty="0">
                    <a:latin typeface="Myriad Pro" panose="020B0503030403020204"/>
                  </a:rPr>
                  <a:t>Maya has read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6 </m:t>
                        </m:r>
                      </m:den>
                    </m:f>
                  </m:oMath>
                </a14:m>
                <a:r>
                  <a:rPr lang="en-GB" sz="2600" dirty="0">
                    <a:latin typeface="Myriad Pro" panose="020B0503030403020204"/>
                  </a:rPr>
                  <a:t> of her book.  Zak has read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6 </m:t>
                        </m:r>
                      </m:den>
                    </m:f>
                  </m:oMath>
                </a14:m>
                <a:r>
                  <a:rPr lang="en-GB" sz="2600" dirty="0">
                    <a:latin typeface="Myriad Pro" panose="020B0503030403020204"/>
                  </a:rPr>
                  <a:t>  of his book. 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772821"/>
                <a:ext cx="7877331" cy="1096198"/>
              </a:xfrm>
              <a:prstGeom prst="rect">
                <a:avLst/>
              </a:prstGeom>
              <a:blipFill>
                <a:blip r:embed="rId6"/>
                <a:stretch>
                  <a:fillRect l="-1393" r="-2554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6980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A3A7299-1964-4973-9479-7C08244A7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B64AFE-3426-4441-945A-566CC8106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BDD79A-017E-43ED-8158-86F8CCAA84A9}"/>
              </a:ext>
            </a:extLst>
          </p:cNvPr>
          <p:cNvSpPr txBox="1"/>
          <p:nvPr/>
        </p:nvSpPr>
        <p:spPr>
          <a:xfrm>
            <a:off x="537" y="87542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35897" y="1582521"/>
                <a:ext cx="7877331" cy="10961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600" dirty="0">
                    <a:latin typeface="Myriad Pro" panose="020B0503030403020204"/>
                  </a:rPr>
                  <a:t>Maya has read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6 </m:t>
                        </m:r>
                      </m:den>
                    </m:f>
                  </m:oMath>
                </a14:m>
                <a:r>
                  <a:rPr lang="en-GB" sz="2600" dirty="0">
                    <a:latin typeface="Myriad Pro" panose="020B0503030403020204"/>
                  </a:rPr>
                  <a:t> of her book.  Zak has read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6 </m:t>
                        </m:r>
                      </m:den>
                    </m:f>
                  </m:oMath>
                </a14:m>
                <a:r>
                  <a:rPr lang="en-GB" sz="2600" dirty="0">
                    <a:latin typeface="Myriad Pro" panose="020B0503030403020204"/>
                  </a:rPr>
                  <a:t>  of his book. 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897" y="1582521"/>
                <a:ext cx="7877331" cy="1096198"/>
              </a:xfrm>
              <a:prstGeom prst="rect">
                <a:avLst/>
              </a:prstGeom>
              <a:blipFill>
                <a:blip r:embed="rId5"/>
                <a:stretch>
                  <a:fillRect l="-1393" r="-2554" b="-10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074246" y="3197170"/>
                <a:ext cx="3956760" cy="31566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22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2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22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2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200" dirty="0">
                    <a:latin typeface="Myriad Pro" panose="020B0503030403020204"/>
                  </a:rPr>
                  <a:t> is </a:t>
                </a:r>
                <a:r>
                  <a:rPr lang="en-US" sz="2200" u="sng" dirty="0">
                    <a:latin typeface="Myriad Pro" panose="020B0503030403020204"/>
                  </a:rPr>
                  <a:t>2</a:t>
                </a:r>
                <a:r>
                  <a:rPr lang="en-US" sz="2200" dirty="0">
                    <a:latin typeface="Myriad Pro" panose="020B0503030403020204"/>
                  </a:rPr>
                  <a:t> lots of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2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22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US" sz="2200" dirty="0">
                    <a:latin typeface="Myriad Pro" panose="020B0503030403020204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22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22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2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200" dirty="0">
                    <a:latin typeface="Myriad Pro" panose="020B0503030403020204"/>
                  </a:rPr>
                  <a:t> is </a:t>
                </a:r>
                <a:r>
                  <a:rPr lang="en-US" sz="2200" u="sng" dirty="0">
                    <a:latin typeface="Myriad Pro" panose="020B0503030403020204"/>
                  </a:rPr>
                  <a:t>5</a:t>
                </a:r>
                <a:r>
                  <a:rPr lang="en-US" sz="2200" dirty="0">
                    <a:latin typeface="Myriad Pro" panose="020B0503030403020204"/>
                  </a:rPr>
                  <a:t> lots of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2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2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22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US" sz="2200" dirty="0">
                    <a:latin typeface="Myriad Pro" panose="020B0503030403020204"/>
                  </a:rPr>
                  <a:t> </a:t>
                </a:r>
              </a:p>
              <a:p>
                <a:endParaRPr lang="en-GB" sz="2200" b="1" i="1" dirty="0">
                  <a:latin typeface="Myriad Pro" panose="020B0503030403020204"/>
                </a:endParaRPr>
              </a:p>
              <a:p>
                <a:r>
                  <a:rPr lang="en-GB" sz="2200" b="1" i="1" dirty="0">
                    <a:latin typeface="Myriad Pro" panose="020B0503030403020204"/>
                  </a:rPr>
                  <a:t>I know  that </a:t>
                </a:r>
                <a:r>
                  <a:rPr lang="en-GB" sz="2200" b="1" i="1" u="sng" dirty="0">
                    <a:latin typeface="Myriad Pro" panose="020B0503030403020204"/>
                  </a:rPr>
                  <a:t>2 </a:t>
                </a:r>
                <a:r>
                  <a:rPr lang="en-GB" sz="2200" b="1" i="1" dirty="0">
                    <a:latin typeface="Myriad Pro" panose="020B0503030403020204"/>
                  </a:rPr>
                  <a:t>is less than </a:t>
                </a:r>
                <a:r>
                  <a:rPr lang="en-GB" sz="2200" b="1" i="1" u="sng" dirty="0">
                    <a:latin typeface="Myriad Pro" panose="020B0503030403020204"/>
                  </a:rPr>
                  <a:t>5</a:t>
                </a:r>
              </a:p>
              <a:p>
                <a:r>
                  <a:rPr lang="en-GB" sz="2200" b="1" i="1" dirty="0">
                    <a:latin typeface="Myriad Pro" panose="020B0503030403020204"/>
                  </a:rPr>
                  <a:t>… so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2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2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22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2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200" dirty="0">
                    <a:latin typeface="Myriad Pro" panose="020B0503030403020204"/>
                  </a:rPr>
                  <a:t> is less than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6 </m:t>
                        </m:r>
                      </m:den>
                    </m:f>
                  </m:oMath>
                </a14:m>
                <a:endParaRPr lang="en-US" sz="2200" dirty="0">
                  <a:latin typeface="Myriad Pro" panose="020B0503030403020204"/>
                </a:endParaRPr>
              </a:p>
              <a:p>
                <a:endParaRPr lang="en-US" sz="22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4246" y="3197170"/>
                <a:ext cx="3956760" cy="3156698"/>
              </a:xfrm>
              <a:prstGeom prst="rect">
                <a:avLst/>
              </a:prstGeom>
              <a:blipFill>
                <a:blip r:embed="rId6"/>
                <a:stretch>
                  <a:fillRect l="-200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5851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>
                <a:solidFill>
                  <a:srgbClr val="3875A1"/>
                </a:solidFill>
              </a:rPr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C6C6FC4C-F517-4041-996C-8AB929B38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579076" y="839208"/>
            <a:ext cx="89940" cy="5830761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V="1">
            <a:off x="66734" y="2998723"/>
            <a:ext cx="8319541" cy="1499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553914" y="853719"/>
            <a:ext cx="3672591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</a:rPr>
              <a:t>Question 1</a:t>
            </a:r>
            <a:r>
              <a:rPr lang="en-GB" sz="20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0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4837225" y="856144"/>
            <a:ext cx="4312195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</a:rPr>
              <a:t>Question 2</a:t>
            </a:r>
            <a:r>
              <a:rPr lang="en-GB" sz="20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0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104931" y="3146722"/>
            <a:ext cx="4182257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</a:rPr>
              <a:t>Question 3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459476"/>
              </p:ext>
            </p:extLst>
          </p:nvPr>
        </p:nvGraphicFramePr>
        <p:xfrm>
          <a:off x="104931" y="1839009"/>
          <a:ext cx="2135378" cy="198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054">
                  <a:extLst>
                    <a:ext uri="{9D8B030D-6E8A-4147-A177-3AD203B41FA5}">
                      <a16:colId xmlns:a16="http://schemas.microsoft.com/office/drawing/2014/main" val="3729294473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1417116614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205127426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144930089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1754763469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829287618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562346133"/>
                    </a:ext>
                  </a:extLst>
                </a:gridCol>
              </a:tblGrid>
              <a:tr h="16605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724262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608273"/>
              </p:ext>
            </p:extLst>
          </p:nvPr>
        </p:nvGraphicFramePr>
        <p:xfrm>
          <a:off x="2385319" y="1836227"/>
          <a:ext cx="2135378" cy="198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054">
                  <a:extLst>
                    <a:ext uri="{9D8B030D-6E8A-4147-A177-3AD203B41FA5}">
                      <a16:colId xmlns:a16="http://schemas.microsoft.com/office/drawing/2014/main" val="3729294473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1417116614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205127426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144930089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1754763469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3829287618"/>
                    </a:ext>
                  </a:extLst>
                </a:gridCol>
                <a:gridCol w="305054">
                  <a:extLst>
                    <a:ext uri="{9D8B030D-6E8A-4147-A177-3AD203B41FA5}">
                      <a16:colId xmlns:a16="http://schemas.microsoft.com/office/drawing/2014/main" val="562346133"/>
                    </a:ext>
                  </a:extLst>
                </a:gridCol>
              </a:tblGrid>
              <a:tr h="16605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242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975888" y="5684543"/>
                <a:ext cx="1314767" cy="63126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400" dirty="0"/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5888" y="5684543"/>
                <a:ext cx="1314767" cy="6312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41" y="4488386"/>
            <a:ext cx="2391724" cy="2077511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 bwMode="auto">
          <a:xfrm>
            <a:off x="3567659" y="3896740"/>
            <a:ext cx="327499" cy="30800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3401469" y="5858622"/>
            <a:ext cx="400863" cy="3832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680107" y="2156120"/>
                <a:ext cx="1378150" cy="6473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r>
                  <a:rPr lang="en-US" sz="2400" dirty="0"/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107" y="2156120"/>
                <a:ext cx="1378150" cy="64735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Oval 24"/>
          <p:cNvSpPr/>
          <p:nvPr/>
        </p:nvSpPr>
        <p:spPr bwMode="auto">
          <a:xfrm>
            <a:off x="2167800" y="2330003"/>
            <a:ext cx="400863" cy="3832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714022" y="4027045"/>
                <a:ext cx="2632983" cy="1767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is </a:t>
                </a:r>
                <a:r>
                  <a:rPr lang="en-US" sz="1400" u="sng" dirty="0">
                    <a:latin typeface="Myriad Pro" panose="020B0503030403020204"/>
                  </a:rPr>
                  <a:t>2</a:t>
                </a:r>
                <a:r>
                  <a:rPr lang="en-US" sz="1400" dirty="0">
                    <a:latin typeface="Myriad Pro" panose="020B0503030403020204"/>
                  </a:rPr>
                  <a:t> lots of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is </a:t>
                </a:r>
                <a:r>
                  <a:rPr lang="en-US" sz="1400" u="sng" dirty="0">
                    <a:latin typeface="Myriad Pro" panose="020B0503030403020204"/>
                  </a:rPr>
                  <a:t>4</a:t>
                </a:r>
                <a:r>
                  <a:rPr lang="en-US" sz="1400" dirty="0">
                    <a:latin typeface="Myriad Pro" panose="020B0503030403020204"/>
                  </a:rPr>
                  <a:t> lots of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</a:t>
                </a:r>
              </a:p>
              <a:p>
                <a:endParaRPr lang="en-GB" sz="1400" b="1" i="1" dirty="0">
                  <a:latin typeface="Myriad Pro" panose="020B0503030403020204"/>
                </a:endParaRPr>
              </a:p>
              <a:p>
                <a:r>
                  <a:rPr lang="en-GB" sz="1400" b="1" i="1" dirty="0">
                    <a:latin typeface="Myriad Pro" panose="020B0503030403020204"/>
                  </a:rPr>
                  <a:t>I know  that </a:t>
                </a:r>
                <a:r>
                  <a:rPr lang="en-GB" sz="1400" b="1" i="1" u="sng" dirty="0">
                    <a:latin typeface="Myriad Pro" panose="020B0503030403020204"/>
                  </a:rPr>
                  <a:t>2 </a:t>
                </a:r>
                <a:r>
                  <a:rPr lang="en-GB" sz="1400" b="1" i="1" dirty="0">
                    <a:latin typeface="Myriad Pro" panose="020B0503030403020204"/>
                  </a:rPr>
                  <a:t>is less than </a:t>
                </a:r>
                <a:r>
                  <a:rPr lang="en-GB" sz="1400" b="1" i="1" u="sng" dirty="0">
                    <a:latin typeface="Myriad Pro" panose="020B0503030403020204"/>
                  </a:rPr>
                  <a:t>4</a:t>
                </a:r>
              </a:p>
              <a:p>
                <a:r>
                  <a:rPr lang="en-GB" sz="1400" b="1" i="1" dirty="0">
                    <a:latin typeface="Myriad Pro" panose="020B0503030403020204"/>
                  </a:rPr>
                  <a:t>… so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is less than </a:t>
                </a:r>
                <a14:m>
                  <m:oMath xmlns:m="http://schemas.openxmlformats.org/officeDocument/2006/math">
                    <m:r>
                      <a:rPr lang="en-GB" sz="1400" b="0" i="0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GB" sz="1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1400" b="1" i="1"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US" sz="1400" dirty="0">
                    <a:latin typeface="Myriad Pro" panose="020B0503030403020204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4022" y="4027045"/>
                <a:ext cx="2632983" cy="1767984"/>
              </a:xfrm>
              <a:prstGeom prst="rect">
                <a:avLst/>
              </a:prstGeom>
              <a:blipFill>
                <a:blip r:embed="rId8"/>
                <a:stretch>
                  <a:fillRect l="-6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0904" y="1790141"/>
            <a:ext cx="3703931" cy="3049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155485" y="2280452"/>
                <a:ext cx="1314767" cy="62478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400" dirty="0"/>
                  <a:t>   </a:t>
                </a:r>
                <a:r>
                  <a:rPr lang="en-US" sz="24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&lt;</a:t>
                </a:r>
                <a:r>
                  <a:rPr lang="en-US" sz="2400" dirty="0"/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2400" b="1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5485" y="2280452"/>
                <a:ext cx="1314767" cy="624786"/>
              </a:xfrm>
              <a:prstGeom prst="rect">
                <a:avLst/>
              </a:prstGeom>
              <a:blipFill>
                <a:blip r:embed="rId10"/>
                <a:stretch>
                  <a:fillRect b="-1047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981945" y="5885602"/>
                <a:ext cx="1659057" cy="78611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r>
                  <a:rPr lang="en-US" sz="3000" dirty="0"/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000" b="1" i="1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945" y="5885602"/>
                <a:ext cx="1659057" cy="78611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Oval 26"/>
          <p:cNvSpPr/>
          <p:nvPr/>
        </p:nvSpPr>
        <p:spPr bwMode="auto">
          <a:xfrm>
            <a:off x="5566460" y="6081950"/>
            <a:ext cx="415324" cy="483947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653802" y="2226330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861613" y="2229842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874232" y="2568023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5201566" y="5971012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2655465" y="2569979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5189345" y="6372307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6200548" y="6372107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190498" y="5971012"/>
            <a:ext cx="208429" cy="2218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6479" y="1354437"/>
            <a:ext cx="3770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/>
              </a:rPr>
              <a:t>Use the diagram to fill in the fractions . Put in the inequality symbol. </a:t>
            </a:r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09492" y="1420809"/>
            <a:ext cx="3567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/>
              </a:rPr>
              <a:t>Show  the fractions on the number line </a:t>
            </a:r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0184" y="3744516"/>
            <a:ext cx="4274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/>
              </a:rPr>
              <a:t>Fill in the missing parts of the sentence stems.  Now put in the inequality symbol  between the two fractions.</a:t>
            </a:r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69016" y="3624977"/>
            <a:ext cx="411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yriad Pro" panose="020B0503030403020204"/>
              </a:rPr>
              <a:t>Use the sentence stem  to complete the fractions and inequality symbol.</a:t>
            </a:r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4743488" y="3108381"/>
            <a:ext cx="4182257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</a:rPr>
              <a:t>Question 4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9F89A1-AF9B-4611-95EC-32DB80C04A04}"/>
              </a:ext>
            </a:extLst>
          </p:cNvPr>
          <p:cNvSpPr txBox="1"/>
          <p:nvPr/>
        </p:nvSpPr>
        <p:spPr>
          <a:xfrm>
            <a:off x="0" y="12157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05862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28EF08-B1F4-4519-81EB-27462F05FB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3451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E48D5C-74C3-4B25-8BF7-00DFE73ABD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376C9B-CA69-4B12-A87D-F6B39CC76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932833-CA32-42D2-934F-EC64815CC12B}"/>
              </a:ext>
            </a:extLst>
          </p:cNvPr>
          <p:cNvSpPr txBox="1"/>
          <p:nvPr/>
        </p:nvSpPr>
        <p:spPr>
          <a:xfrm>
            <a:off x="921025" y="961758"/>
            <a:ext cx="705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Yonis has one-quarter of an orange and his sister </a:t>
            </a:r>
            <a:r>
              <a:rPr lang="en-GB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Ikran</a:t>
            </a:r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 has three-quarters of an orange.</a:t>
            </a:r>
          </a:p>
          <a:p>
            <a:endParaRPr lang="en-GB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Show that </a:t>
            </a:r>
            <a:r>
              <a:rPr lang="en-GB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Ikran</a:t>
            </a:r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 has more orange </a:t>
            </a:r>
            <a:r>
              <a:rPr lang="en-GB" sz="2400" i="1">
                <a:latin typeface="Arial" panose="020B0604020202020204" pitchFamily="34" charset="0"/>
                <a:cs typeface="Arial" panose="020B0604020202020204" pitchFamily="34" charset="0"/>
              </a:rPr>
              <a:t>than Yonis.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036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FCB4D3-78BF-40CA-996E-5F6CD4AF7A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4851" y="4648200"/>
            <a:ext cx="3374298" cy="84869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49693-6D20-4088-AB6C-E4466F9FE9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9B048E8-B1F8-463C-B2D2-90CD4CB50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E932833-CA32-42D2-934F-EC64815CC12B}"/>
              </a:ext>
            </a:extLst>
          </p:cNvPr>
          <p:cNvSpPr txBox="1"/>
          <p:nvPr/>
        </p:nvSpPr>
        <p:spPr>
          <a:xfrm>
            <a:off x="-8570" y="84125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E593849-0FDA-4461-BF57-617E2960E9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5096" y="2109213"/>
            <a:ext cx="6133808" cy="194442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7785C71-776B-4E5E-B3EE-B578CD4567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5886" y="2108725"/>
            <a:ext cx="6135088" cy="1944915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B7C7F1D5-E41A-4233-BE45-BE05CF623B76}"/>
              </a:ext>
            </a:extLst>
          </p:cNvPr>
          <p:cNvSpPr/>
          <p:nvPr/>
        </p:nvSpPr>
        <p:spPr>
          <a:xfrm>
            <a:off x="4354833" y="4678676"/>
            <a:ext cx="417195" cy="96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5163341" y="1514165"/>
            <a:ext cx="10958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Ikran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84174" y="1514165"/>
            <a:ext cx="13964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Yonis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083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2F45BFB-4CFE-4187-A63C-85E96D1431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4851" y="4648200"/>
            <a:ext cx="3374298" cy="84869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115BE6-A7F3-4C20-AEA1-46662B83AA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6E2BA3-4635-499F-8755-F6EB25933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-1" y="106280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64C4F1-9759-4285-B4D4-B216D4FC791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9942" y="2900344"/>
            <a:ext cx="6135088" cy="156672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9585227-FCA0-4D81-8993-56CE9F2B01E7}"/>
              </a:ext>
            </a:extLst>
          </p:cNvPr>
          <p:cNvSpPr/>
          <p:nvPr/>
        </p:nvSpPr>
        <p:spPr>
          <a:xfrm>
            <a:off x="4358640" y="4693920"/>
            <a:ext cx="403860" cy="96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24122F-375A-4B2D-B968-FD96F74C5953}"/>
              </a:ext>
            </a:extLst>
          </p:cNvPr>
          <p:cNvSpPr/>
          <p:nvPr/>
        </p:nvSpPr>
        <p:spPr>
          <a:xfrm>
            <a:off x="3158309" y="2418285"/>
            <a:ext cx="2966720" cy="96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05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7F1D05-22BF-47A7-BE85-2B8E2AB9D2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8F0146-87AB-4823-9B80-4C76EAADB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-1" y="1062805"/>
            <a:ext cx="9144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36950" y="2320110"/>
            <a:ext cx="2070100" cy="5588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86138" y="3151300"/>
            <a:ext cx="2374900" cy="5588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76399" y="3963988"/>
            <a:ext cx="6073515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51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2330A6A-8A00-434D-81F7-5A9C6BFE8D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4851" y="4648200"/>
            <a:ext cx="3374298" cy="84869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F15C5AA-07CB-4E20-8061-D8E6DAE8BEB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39"/>
          <a:stretch/>
        </p:blipFill>
        <p:spPr>
          <a:xfrm>
            <a:off x="1785258" y="1688023"/>
            <a:ext cx="5573486" cy="2811406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8E26E50-1727-4138-AAA1-3FC6CB806E69}"/>
              </a:ext>
            </a:extLst>
          </p:cNvPr>
          <p:cNvSpPr/>
          <p:nvPr/>
        </p:nvSpPr>
        <p:spPr>
          <a:xfrm>
            <a:off x="2975428" y="1799771"/>
            <a:ext cx="4383315" cy="1629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A448AAA-0824-4717-AA27-553E1E5278B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71"/>
          <a:stretch/>
        </p:blipFill>
        <p:spPr>
          <a:xfrm>
            <a:off x="2975428" y="1698171"/>
            <a:ext cx="4383315" cy="173083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77C67D0-1729-4182-B93F-DAB783C8B5B0}"/>
              </a:ext>
            </a:extLst>
          </p:cNvPr>
          <p:cNvSpPr/>
          <p:nvPr/>
        </p:nvSpPr>
        <p:spPr>
          <a:xfrm>
            <a:off x="3178629" y="2061029"/>
            <a:ext cx="3831771" cy="1088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070A71-D48C-4642-A081-50C4F41C52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1ABB24-A9FF-4092-B272-6E69FB12F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-1" y="106280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4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with a quantity model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2F047F-295E-4F6D-B875-133962C8789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8629" y="1957275"/>
            <a:ext cx="3933372" cy="1192326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490A55B-0514-425A-8526-ABC399673D33}"/>
              </a:ext>
            </a:extLst>
          </p:cNvPr>
          <p:cNvSpPr/>
          <p:nvPr/>
        </p:nvSpPr>
        <p:spPr>
          <a:xfrm>
            <a:off x="4370250" y="4729482"/>
            <a:ext cx="404949" cy="96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621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584302-0E8A-42B3-A5B8-2C0FBD9D49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1ACD4D-7A59-4A3C-B42A-417624BEF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 bwMode="auto">
          <a:xfrm>
            <a:off x="4572000" y="630238"/>
            <a:ext cx="1" cy="586741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 bwMode="auto">
          <a:xfrm flipV="1">
            <a:off x="284813" y="3524891"/>
            <a:ext cx="8717673" cy="3547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F7785C71-776B-4E5E-B3EE-B578CD4567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467" y="1539103"/>
            <a:ext cx="3396322" cy="1076685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501293"/>
              </p:ext>
            </p:extLst>
          </p:nvPr>
        </p:nvGraphicFramePr>
        <p:xfrm>
          <a:off x="390467" y="2748974"/>
          <a:ext cx="1850152" cy="198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269">
                  <a:extLst>
                    <a:ext uri="{9D8B030D-6E8A-4147-A177-3AD203B41FA5}">
                      <a16:colId xmlns:a16="http://schemas.microsoft.com/office/drawing/2014/main" val="1842315244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3341349435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1553480925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2612847569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394651631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3917222920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275706035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1932826227"/>
                    </a:ext>
                  </a:extLst>
                </a:gridCol>
              </a:tblGrid>
              <a:tr h="15095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836961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340028"/>
              </p:ext>
            </p:extLst>
          </p:nvPr>
        </p:nvGraphicFramePr>
        <p:xfrm>
          <a:off x="2481234" y="2748974"/>
          <a:ext cx="1850152" cy="198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269">
                  <a:extLst>
                    <a:ext uri="{9D8B030D-6E8A-4147-A177-3AD203B41FA5}">
                      <a16:colId xmlns:a16="http://schemas.microsoft.com/office/drawing/2014/main" val="1842315244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3341349435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1553480925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2612847569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394651631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3917222920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275706035"/>
                    </a:ext>
                  </a:extLst>
                </a:gridCol>
                <a:gridCol w="231269">
                  <a:extLst>
                    <a:ext uri="{9D8B030D-6E8A-4147-A177-3AD203B41FA5}">
                      <a16:colId xmlns:a16="http://schemas.microsoft.com/office/drawing/2014/main" val="1932826227"/>
                    </a:ext>
                  </a:extLst>
                </a:gridCol>
              </a:tblGrid>
              <a:tr h="15095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83696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553914" y="853719"/>
            <a:ext cx="3672591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4837225" y="856144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64C4F1-9759-4285-B4D4-B216D4FC79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1941" y="1520133"/>
            <a:ext cx="4506124" cy="115073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284813" y="3831691"/>
            <a:ext cx="4182257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699" y="4564678"/>
            <a:ext cx="3993875" cy="193297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813339" y="3695487"/>
            <a:ext cx="3791789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Use these three methods to show which fraction is greater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57948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DA0AAD-2017-4C88-B78E-99EEDCF72A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7FBA84-BC90-4F2E-8D68-5BE2DBE4E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48B9E15-9C5B-400F-81A6-30AB21115F9E}"/>
                  </a:ext>
                </a:extLst>
              </p:cNvPr>
              <p:cNvSpPr txBox="1"/>
              <p:nvPr/>
            </p:nvSpPr>
            <p:spPr>
              <a:xfrm>
                <a:off x="210508" y="1239009"/>
                <a:ext cx="8819192" cy="18227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400" i="1" dirty="0">
                    <a:latin typeface="Myriad Pro" panose="020B0503030403020204"/>
                  </a:rPr>
                  <a:t>Polly has done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400" i="1" dirty="0">
                    <a:latin typeface="Myriad Pro" panose="020B0503030403020204"/>
                  </a:rPr>
                  <a:t> of her homework. Ola has done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i="1" dirty="0">
                    <a:latin typeface="Myriad Pro" panose="020B0503030403020204"/>
                  </a:rPr>
                  <a:t>of her homework.</a:t>
                </a:r>
              </a:p>
              <a:p>
                <a:r>
                  <a:rPr lang="en-GB" sz="2400" i="1" dirty="0">
                    <a:latin typeface="Myriad Pro" panose="020B0503030403020204"/>
                  </a:rPr>
                  <a:t>Show that Ola has completed more of her homework than Polly has</a:t>
                </a:r>
                <a:r>
                  <a:rPr lang="en-GB" sz="3000" i="1" dirty="0">
                    <a:latin typeface="Myriad Pro" panose="020B0503030403020204"/>
                  </a:rPr>
                  <a:t>. </a:t>
                </a:r>
                <a:endParaRPr lang="en-GB" sz="30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48B9E15-9C5B-400F-81A6-30AB21115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508" y="1239009"/>
                <a:ext cx="8819192" cy="1822743"/>
              </a:xfrm>
              <a:prstGeom prst="rect">
                <a:avLst/>
              </a:prstGeom>
              <a:blipFill>
                <a:blip r:embed="rId6"/>
                <a:stretch>
                  <a:fillRect l="-1036" r="-898" b="-897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393644"/>
              </p:ext>
            </p:extLst>
          </p:nvPr>
        </p:nvGraphicFramePr>
        <p:xfrm>
          <a:off x="292667" y="3261837"/>
          <a:ext cx="2787040" cy="198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380">
                  <a:extLst>
                    <a:ext uri="{9D8B030D-6E8A-4147-A177-3AD203B41FA5}">
                      <a16:colId xmlns:a16="http://schemas.microsoft.com/office/drawing/2014/main" val="1842315244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3341349435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1553480925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2612847569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394651631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3917222920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275706035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1932826227"/>
                    </a:ext>
                  </a:extLst>
                </a:gridCol>
              </a:tblGrid>
              <a:tr h="15095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83696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196632" y="3660042"/>
                <a:ext cx="846944" cy="636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b="1" i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6632" y="3660042"/>
                <a:ext cx="846944" cy="63658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92856" y="765088"/>
            <a:ext cx="9091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393904"/>
              </p:ext>
            </p:extLst>
          </p:nvPr>
        </p:nvGraphicFramePr>
        <p:xfrm>
          <a:off x="3380184" y="3261837"/>
          <a:ext cx="2787040" cy="198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380">
                  <a:extLst>
                    <a:ext uri="{9D8B030D-6E8A-4147-A177-3AD203B41FA5}">
                      <a16:colId xmlns:a16="http://schemas.microsoft.com/office/drawing/2014/main" val="1842315244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3341349435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1553480925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2612847569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394651631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3917222920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275706035"/>
                    </a:ext>
                  </a:extLst>
                </a:gridCol>
                <a:gridCol w="348380">
                  <a:extLst>
                    <a:ext uri="{9D8B030D-6E8A-4147-A177-3AD203B41FA5}">
                      <a16:colId xmlns:a16="http://schemas.microsoft.com/office/drawing/2014/main" val="1932826227"/>
                    </a:ext>
                  </a:extLst>
                </a:gridCol>
              </a:tblGrid>
              <a:tr h="15095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83696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185741" y="3589724"/>
                <a:ext cx="846944" cy="636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5741" y="3589724"/>
                <a:ext cx="846944" cy="63658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2EB072E0-7A6E-48D6-9875-A6A2036A852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657" y="4721973"/>
            <a:ext cx="3373594" cy="77435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C041DE4-7784-4548-9D22-24147AEBBB51}"/>
              </a:ext>
            </a:extLst>
          </p:cNvPr>
          <p:cNvSpPr/>
          <p:nvPr/>
        </p:nvSpPr>
        <p:spPr>
          <a:xfrm>
            <a:off x="4983465" y="4496712"/>
            <a:ext cx="433977" cy="96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28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EB072E0-7A6E-48D6-9875-A6A2036A85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7796" y="3600839"/>
            <a:ext cx="3373594" cy="77435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8918CC-3FDE-44E0-802E-F41C7389052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4243" y="2132454"/>
            <a:ext cx="6133808" cy="211622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5CB3C5-EF70-4A23-AF24-6CFED75171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3BB5C9D-FC8D-4B9D-B69E-363717325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-1" y="106280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048A4-FC92-4254-B652-7B9AA28F5D6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4243" y="2132454"/>
            <a:ext cx="6133808" cy="121463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C041DE4-7784-4548-9D22-24147AEBBB51}"/>
              </a:ext>
            </a:extLst>
          </p:cNvPr>
          <p:cNvSpPr/>
          <p:nvPr/>
        </p:nvSpPr>
        <p:spPr>
          <a:xfrm>
            <a:off x="4307605" y="3505960"/>
            <a:ext cx="433977" cy="96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207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4.2|1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7.7|14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29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9|16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1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purl.org/dc/dcmitype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e2f7c1fb-8b39-4d5b-953e-de45d1606e4d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39ABE6-C6B7-47AC-B00E-D5DE25F5142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</Words>
  <Application>Microsoft Office PowerPoint</Application>
  <PresentationFormat>On-screen Show (4:3)</PresentationFormat>
  <Paragraphs>86</Paragraphs>
  <Slides>19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Cambria Math</vt:lpstr>
      <vt:lpstr>Courier New</vt:lpstr>
      <vt:lpstr>Myriad Pro</vt:lpstr>
      <vt:lpstr>Open Sans</vt:lpstr>
      <vt:lpstr>nctem1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2020-08-27T07:50:29Z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