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20"/>
  </p:notesMasterIdLst>
  <p:sldIdLst>
    <p:sldId id="286" r:id="rId5"/>
    <p:sldId id="268" r:id="rId6"/>
    <p:sldId id="270" r:id="rId7"/>
    <p:sldId id="282" r:id="rId8"/>
    <p:sldId id="283" r:id="rId9"/>
    <p:sldId id="272" r:id="rId10"/>
    <p:sldId id="274" r:id="rId11"/>
    <p:sldId id="275" r:id="rId12"/>
    <p:sldId id="276" r:id="rId13"/>
    <p:sldId id="277" r:id="rId14"/>
    <p:sldId id="278" r:id="rId15"/>
    <p:sldId id="284" r:id="rId16"/>
    <p:sldId id="269" r:id="rId17"/>
    <p:sldId id="280" r:id="rId18"/>
    <p:sldId id="285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CEB291-CDE0-48B5-B7D9-F8475F67B931}" v="2" dt="2020-08-27T07:48:18.1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93506" autoAdjust="0"/>
  </p:normalViewPr>
  <p:slideViewPr>
    <p:cSldViewPr snapToGrid="0">
      <p:cViewPr varScale="1">
        <p:scale>
          <a:sx n="67" d="100"/>
          <a:sy n="67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4379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A13246-853B-4DC3-95EB-313362E439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EEF8FC-3B11-4B36-B45E-DDD89A2A1AB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278CC5-181C-4854-AE99-3291C69CE912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27800A7-0AA0-4D49-8DD3-F40AFE5E3104}" type="slidenum">
              <a:t>12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2830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8925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613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1671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227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54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722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852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526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065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0704072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5741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608489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4877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8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420.png"/><Relationship Id="rId10" Type="http://schemas.openxmlformats.org/officeDocument/2006/relationships/image" Target="../media/image2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4.png"/><Relationship Id="rId12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6.png"/><Relationship Id="rId1" Type="http://schemas.openxmlformats.org/officeDocument/2006/relationships/tags" Target="../tags/tag9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5" Type="http://schemas.openxmlformats.org/officeDocument/2006/relationships/image" Target="../media/image49.png"/><Relationship Id="rId10" Type="http://schemas.openxmlformats.org/officeDocument/2006/relationships/image" Target="../media/image440.png"/><Relationship Id="rId4" Type="http://schemas.openxmlformats.org/officeDocument/2006/relationships/image" Target="../media/image20.png"/><Relationship Id="rId1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58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8.png"/><Relationship Id="rId9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70.png"/><Relationship Id="rId11" Type="http://schemas.openxmlformats.org/officeDocument/2006/relationships/image" Target="../media/image12.png"/><Relationship Id="rId10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notesSlide" Target="../notesSlides/notesSlide2.xml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11" Type="http://schemas.openxmlformats.org/officeDocument/2006/relationships/image" Target="../media/image18.png"/><Relationship Id="rId5" Type="http://schemas.openxmlformats.org/officeDocument/2006/relationships/image" Target="../media/image4.png"/><Relationship Id="rId10" Type="http://schemas.openxmlformats.org/officeDocument/2006/relationships/image" Target="../media/image2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60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10.png"/><Relationship Id="rId12" Type="http://schemas.openxmlformats.org/officeDocument/2006/relationships/image" Target="../media/image25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00.png"/><Relationship Id="rId11" Type="http://schemas.openxmlformats.org/officeDocument/2006/relationships/image" Target="../media/image14.png"/><Relationship Id="rId10" Type="http://schemas.openxmlformats.org/officeDocument/2006/relationships/image" Target="../media/image2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30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80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70.png"/><Relationship Id="rId11" Type="http://schemas.openxmlformats.org/officeDocument/2006/relationships/image" Target="../media/image250.png"/><Relationship Id="rId10" Type="http://schemas.openxmlformats.org/officeDocument/2006/relationships/image" Target="../media/image2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8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310.png"/><Relationship Id="rId10" Type="http://schemas.openxmlformats.org/officeDocument/2006/relationships/image" Target="../media/image2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3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1.png"/><Relationship Id="rId1" Type="http://schemas.openxmlformats.org/officeDocument/2006/relationships/tags" Target="../tags/tag7.xml"/><Relationship Id="rId6" Type="http://schemas.openxmlformats.org/officeDocument/2006/relationships/image" Target="../media/image320.png"/><Relationship Id="rId11" Type="http://schemas.openxmlformats.org/officeDocument/2006/relationships/image" Target="../media/image16.png"/><Relationship Id="rId15" Type="http://schemas.openxmlformats.org/officeDocument/2006/relationships/image" Target="../media/image23.png"/><Relationship Id="rId10" Type="http://schemas.openxmlformats.org/officeDocument/2006/relationships/image" Target="../media/image35.png"/><Relationship Id="rId9" Type="http://schemas.openxmlformats.org/officeDocument/2006/relationships/image" Target="../media/image34.png"/><Relationship Id="rId1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9244CA9F-494A-4F7E-8C47-DD2E62A525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17</a:t>
            </a:r>
          </a:p>
        </p:txBody>
      </p:sp>
    </p:spTree>
    <p:extLst>
      <p:ext uri="{BB962C8B-B14F-4D97-AF65-F5344CB8AC3E}">
        <p14:creationId xmlns:p14="http://schemas.microsoft.com/office/powerpoint/2010/main" val="3554156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67EE2CC-86C0-4569-9E70-D842D2D032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59F15FDD-E70F-4D13-ABB9-B820F811D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1DBAC01-8AF9-41C5-A949-13985410183C}"/>
                  </a:ext>
                </a:extLst>
              </p:cNvPr>
              <p:cNvSpPr txBox="1"/>
              <p:nvPr/>
            </p:nvSpPr>
            <p:spPr>
              <a:xfrm>
                <a:off x="416560" y="2138132"/>
                <a:ext cx="4378960" cy="3293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6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GB" sz="6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6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GB" sz="6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6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6600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66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sz="6600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1DBAC01-8AF9-41C5-A949-139854101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560" y="2138132"/>
                <a:ext cx="4378960" cy="329308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EFF9608D-4B99-44A9-9B3D-3FD9F9A6D407}"/>
                  </a:ext>
                </a:extLst>
              </p:cNvPr>
              <p:cNvSpPr/>
              <p:nvPr/>
            </p:nvSpPr>
            <p:spPr>
              <a:xfrm>
                <a:off x="6210724" y="2353513"/>
                <a:ext cx="665567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9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EFF9608D-4B99-44A9-9B3D-3FD9F9A6D4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0724" y="2353513"/>
                <a:ext cx="665567" cy="1569660"/>
              </a:xfrm>
              <a:prstGeom prst="rect">
                <a:avLst/>
              </a:prstGeom>
              <a:blipFill>
                <a:blip r:embed="rId7"/>
                <a:stretch>
                  <a:fillRect r="-9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86724C8D-1FF2-44D7-BF1A-83877D363AB4}"/>
              </a:ext>
            </a:extLst>
          </p:cNvPr>
          <p:cNvSpPr/>
          <p:nvPr/>
        </p:nvSpPr>
        <p:spPr>
          <a:xfrm>
            <a:off x="4923540" y="2594195"/>
            <a:ext cx="1083211" cy="108829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EE5FF1-9F1E-4892-B253-455E833CCE16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5323840"/>
            <a:ext cx="804984" cy="7776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9685B6-960C-4FDC-961D-6E6A079878F4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963" y="5323840"/>
            <a:ext cx="804984" cy="87747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8683EB-6BD0-4943-BCDC-7E4CD2D6B4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3645" y="5428301"/>
            <a:ext cx="804983" cy="70202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E8C78DDF-721A-48D1-A62D-E96241D75D21}"/>
              </a:ext>
            </a:extLst>
          </p:cNvPr>
          <p:cNvGrpSpPr/>
          <p:nvPr/>
        </p:nvGrpSpPr>
        <p:grpSpPr>
          <a:xfrm>
            <a:off x="202265" y="4368294"/>
            <a:ext cx="5262880" cy="2120013"/>
            <a:chOff x="325120" y="4358640"/>
            <a:chExt cx="5262880" cy="2120013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CA6BFCB2-49AE-4109-A909-DDFEBACE6309}"/>
                </a:ext>
              </a:extLst>
            </p:cNvPr>
            <p:cNvSpPr/>
            <p:nvPr/>
          </p:nvSpPr>
          <p:spPr>
            <a:xfrm>
              <a:off x="325120" y="4358640"/>
              <a:ext cx="5262880" cy="2120013"/>
            </a:xfrm>
            <a:prstGeom prst="wedgeRoundRect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3BA987C-87D9-4B14-9FE5-414B00E88481}"/>
                </a:ext>
              </a:extLst>
            </p:cNvPr>
            <p:cNvSpPr txBox="1"/>
            <p:nvPr/>
          </p:nvSpPr>
          <p:spPr>
            <a:xfrm>
              <a:off x="416560" y="4572000"/>
              <a:ext cx="517144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i="1" dirty="0"/>
                <a:t>1 is made up of 8 one-eighths. </a:t>
              </a:r>
            </a:p>
            <a:p>
              <a:r>
                <a:rPr lang="en-GB" sz="2800" i="1" dirty="0"/>
                <a:t>3 one-eighths is less than this.</a:t>
              </a:r>
            </a:p>
            <a:p>
              <a:r>
                <a:rPr lang="en-GB" sz="2800" i="1" dirty="0"/>
                <a:t>3 one-eighths is less than 1. 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8ADC96F-0ED8-47E6-8F8F-28D39FDB3354}"/>
              </a:ext>
            </a:extLst>
          </p:cNvPr>
          <p:cNvSpPr txBox="1"/>
          <p:nvPr/>
        </p:nvSpPr>
        <p:spPr>
          <a:xfrm>
            <a:off x="416560" y="72136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Find the missing symbol.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451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0.00093 L 0.45955 -0.38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26" y="-1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0F048B-C04E-4FB5-80F1-C6034D5A9A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2A4762-3E8F-473F-8A64-09CB041A9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AE36BC-D730-42B1-AD99-97DF55902C44}"/>
              </a:ext>
            </a:extLst>
          </p:cNvPr>
          <p:cNvSpPr txBox="1"/>
          <p:nvPr/>
        </p:nvSpPr>
        <p:spPr>
          <a:xfrm>
            <a:off x="144324" y="703262"/>
            <a:ext cx="5156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solve the word problem?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F4E17CB-80F3-4729-83B4-5144076D9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656" y="3426384"/>
            <a:ext cx="843898" cy="20924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14445F-6FDC-4692-A147-96BA256157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0998" y="3515208"/>
            <a:ext cx="753171" cy="18724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A290C27-3EFD-482E-829D-69E6CFD82D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6874" y="3491159"/>
            <a:ext cx="702098" cy="19628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9DBA636-C2DE-456E-BC25-6DD428668C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4518" y="3515208"/>
            <a:ext cx="716754" cy="196328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5C26807-6503-4F00-8B05-43814FED38A6}"/>
                  </a:ext>
                </a:extLst>
              </p:cNvPr>
              <p:cNvSpPr txBox="1"/>
              <p:nvPr/>
            </p:nvSpPr>
            <p:spPr>
              <a:xfrm>
                <a:off x="188656" y="1191549"/>
                <a:ext cx="8656320" cy="703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Will eats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800" dirty="0"/>
                  <a:t>of the cake.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5C26807-6503-4F00-8B05-43814FED38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56" y="1191549"/>
                <a:ext cx="8656320" cy="703398"/>
              </a:xfrm>
              <a:prstGeom prst="rect">
                <a:avLst/>
              </a:prstGeom>
              <a:blipFill>
                <a:blip r:embed="rId10"/>
                <a:stretch>
                  <a:fillRect l="-1479" b="-11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D0780D1E-E8D3-4860-B1DF-9FFFC13134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56342" y="3493814"/>
            <a:ext cx="716755" cy="19830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B427A71-53DA-474F-B8F7-27E72A746915}"/>
                  </a:ext>
                </a:extLst>
              </p:cNvPr>
              <p:cNvSpPr txBox="1"/>
              <p:nvPr/>
            </p:nvSpPr>
            <p:spPr>
              <a:xfrm>
                <a:off x="-178005" y="5456376"/>
                <a:ext cx="6972798" cy="1525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sz="4000" b="0" i="0" smtClean="0">
                          <a:latin typeface="Cambria Math" panose="02040503050406030204" pitchFamily="18" charset="0"/>
                        </a:rPr>
                        <m:t>  +  </m:t>
                      </m:r>
                      <m:f>
                        <m:fPr>
                          <m:ctrlPr>
                            <a:rPr lang="en-GB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0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0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sz="4000" b="0" i="0" smtClean="0">
                          <a:latin typeface="Cambria Math" panose="02040503050406030204" pitchFamily="18" charset="0"/>
                        </a:rPr>
                        <m:t> + </m:t>
                      </m:r>
                      <m:f>
                        <m:fPr>
                          <m:ctrlPr>
                            <a:rPr lang="en-GB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0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0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sz="4000" b="0" i="0" smtClean="0">
                          <a:latin typeface="Cambria Math" panose="02040503050406030204" pitchFamily="18" charset="0"/>
                        </a:rPr>
                        <m:t> +  </m:t>
                      </m:r>
                      <m:f>
                        <m:fPr>
                          <m:ctrlPr>
                            <a:rPr lang="en-GB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0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0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sz="4000" b="0" i="0" smtClean="0">
                          <a:latin typeface="Cambria Math" panose="02040503050406030204" pitchFamily="18" charset="0"/>
                        </a:rPr>
                        <m:t> + </m:t>
                      </m:r>
                      <m:f>
                        <m:fPr>
                          <m:ctrlPr>
                            <a:rPr lang="en-GB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0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0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sz="4000" b="0" i="0" smtClean="0">
                          <a:latin typeface="Cambria Math" panose="02040503050406030204" pitchFamily="18" charset="0"/>
                        </a:rPr>
                        <m:t> =1</m:t>
                      </m:r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B427A71-53DA-474F-B8F7-27E72A746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78005" y="5456376"/>
                <a:ext cx="6972798" cy="152580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0296E46-CF70-48EF-BF12-9EC46AE5C5AA}"/>
                  </a:ext>
                </a:extLst>
              </p:cNvPr>
              <p:cNvSpPr txBox="1"/>
              <p:nvPr/>
            </p:nvSpPr>
            <p:spPr>
              <a:xfrm>
                <a:off x="6458957" y="772789"/>
                <a:ext cx="2834640" cy="1144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0296E46-CF70-48EF-BF12-9EC46AE5C5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8957" y="772789"/>
                <a:ext cx="2834640" cy="114435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9247FBB-6EF6-43E6-8113-CFA5ACC21BE2}"/>
                  </a:ext>
                </a:extLst>
              </p:cNvPr>
              <p:cNvSpPr/>
              <p:nvPr/>
            </p:nvSpPr>
            <p:spPr>
              <a:xfrm>
                <a:off x="154770" y="2381995"/>
                <a:ext cx="3491469" cy="703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/>
                  <a:t>Ella eats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 of the cake</a:t>
                </a:r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9247FBB-6EF6-43E6-8113-CFA5ACC21B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70" y="2381995"/>
                <a:ext cx="3491469" cy="703398"/>
              </a:xfrm>
              <a:prstGeom prst="rect">
                <a:avLst/>
              </a:prstGeom>
              <a:blipFill>
                <a:blip r:embed="rId14"/>
                <a:stretch>
                  <a:fillRect l="-3490" b="-121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795087A-1B7D-4023-A7B0-C3C314BD09BE}"/>
                  </a:ext>
                </a:extLst>
              </p:cNvPr>
              <p:cNvSpPr/>
              <p:nvPr/>
            </p:nvSpPr>
            <p:spPr>
              <a:xfrm>
                <a:off x="188656" y="1819395"/>
                <a:ext cx="6857789" cy="703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800" dirty="0"/>
                  <a:t>Hannah and Ahmed eat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 of the cake each.</a:t>
                </a: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795087A-1B7D-4023-A7B0-C3C314BD09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56" y="1819395"/>
                <a:ext cx="6857789" cy="703398"/>
              </a:xfrm>
              <a:prstGeom prst="rect">
                <a:avLst/>
              </a:prstGeom>
              <a:blipFill>
                <a:blip r:embed="rId15"/>
                <a:stretch>
                  <a:fillRect l="-1867" b="-11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9596D10-CB1E-4B92-ADF3-58B03D41AE05}"/>
                  </a:ext>
                </a:extLst>
              </p:cNvPr>
              <p:cNvSpPr/>
              <p:nvPr/>
            </p:nvSpPr>
            <p:spPr>
              <a:xfrm>
                <a:off x="3447190" y="2377040"/>
                <a:ext cx="3282117" cy="703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/>
                  <a:t>and Daisy also has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GB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sz="2800" dirty="0"/>
              </a:p>
            </p:txBody>
          </p:sp>
        </mc:Choice>
        <mc:Fallback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9596D10-CB1E-4B92-ADF3-58B03D41AE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7190" y="2377040"/>
                <a:ext cx="3282117" cy="703398"/>
              </a:xfrm>
              <a:prstGeom prst="rect">
                <a:avLst/>
              </a:prstGeom>
              <a:blipFill>
                <a:blip r:embed="rId16"/>
                <a:stretch>
                  <a:fillRect l="-3711" b="-121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id="{3386AE5B-719F-452C-9AC0-BC35AB3F2DA0}"/>
              </a:ext>
            </a:extLst>
          </p:cNvPr>
          <p:cNvSpPr/>
          <p:nvPr/>
        </p:nvSpPr>
        <p:spPr>
          <a:xfrm>
            <a:off x="144324" y="3016464"/>
            <a:ext cx="3347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Is there any cake left?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51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D2EBF12-B81C-498C-BEAA-70BE6F1B9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DB85BF55-2E4F-4D42-9C01-F0219169B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3BB5F7-F5CE-41BD-A83B-02CF964FEC47}"/>
              </a:ext>
            </a:extLst>
          </p:cNvPr>
          <p:cNvSpPr txBox="1"/>
          <p:nvPr/>
        </p:nvSpPr>
        <p:spPr>
          <a:xfrm>
            <a:off x="0" y="794887"/>
            <a:ext cx="9144000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400" b="1" i="0" u="none" strike="noStrike" kern="1200" cap="none" spc="0" baseline="0" dirty="0">
                <a:solidFill>
                  <a:srgbClr val="000000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0050ED6-C9F9-48E5-8277-B0A3B84B71D2}"/>
                  </a:ext>
                </a:extLst>
              </p:cNvPr>
              <p:cNvSpPr txBox="1"/>
              <p:nvPr/>
            </p:nvSpPr>
            <p:spPr>
              <a:xfrm>
                <a:off x="1687212" y="2305629"/>
                <a:ext cx="2051322" cy="901785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4572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GB" sz="2800" i="0">
                          <a:latin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800" b="0" i="0" u="none" strike="noStrike" kern="1200" cap="none" spc="0" baseline="0" dirty="0">
                  <a:solidFill>
                    <a:srgbClr val="000000"/>
                  </a:solidFill>
                  <a:uFillTx/>
                  <a:latin typeface="Calibri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0050ED6-C9F9-48E5-8277-B0A3B84B71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212" y="2305629"/>
                <a:ext cx="2051322" cy="9017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cap="flat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607FB89-B5B0-4132-A4E0-171082992002}"/>
                  </a:ext>
                </a:extLst>
              </p:cNvPr>
              <p:cNvSpPr txBox="1"/>
              <p:nvPr/>
            </p:nvSpPr>
            <p:spPr>
              <a:xfrm>
                <a:off x="5417819" y="2284486"/>
                <a:ext cx="1478283" cy="901785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4572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GB" sz="2800" i="0">
                          <a:latin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sz="2800" b="0" i="0" u="none" strike="noStrike" kern="1200" cap="none" spc="0" baseline="0" dirty="0">
                  <a:solidFill>
                    <a:srgbClr val="000000"/>
                  </a:solidFill>
                  <a:uFillTx/>
                  <a:latin typeface="Calibri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607FB89-B5B0-4132-A4E0-1710829920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7819" y="2284486"/>
                <a:ext cx="1478283" cy="90178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cap="flat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2BC7DF2-6D70-496E-BE44-92D37BB2298C}"/>
                  </a:ext>
                </a:extLst>
              </p:cNvPr>
              <p:cNvSpPr txBox="1"/>
              <p:nvPr/>
            </p:nvSpPr>
            <p:spPr>
              <a:xfrm>
                <a:off x="1143000" y="3821268"/>
                <a:ext cx="1478283" cy="91057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4572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sz="2800" i="0">
                          <a:latin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800" b="0" i="0" u="none" strike="noStrike" kern="1200" cap="none" spc="0" baseline="0" dirty="0">
                  <a:solidFill>
                    <a:srgbClr val="000000"/>
                  </a:solidFill>
                  <a:uFillTx/>
                  <a:latin typeface="Calibri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2BC7DF2-6D70-496E-BE44-92D37BB22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3821268"/>
                <a:ext cx="1478283" cy="91057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 cap="flat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09E195F-D133-4BC5-A9BF-DA03CC74CF1B}"/>
                  </a:ext>
                </a:extLst>
              </p:cNvPr>
              <p:cNvSpPr txBox="1"/>
              <p:nvPr/>
            </p:nvSpPr>
            <p:spPr>
              <a:xfrm>
                <a:off x="3331515" y="3888695"/>
                <a:ext cx="3689128" cy="89896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4572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280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280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280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2800" i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GB" sz="2800" b="0" i="0" u="none" strike="noStrike" kern="1200" cap="none" spc="0" baseline="0" dirty="0">
                  <a:solidFill>
                    <a:srgbClr val="000000"/>
                  </a:solidFill>
                  <a:uFillTx/>
                  <a:latin typeface="Calibri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09E195F-D133-4BC5-A9BF-DA03CC74CF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1515" y="3888695"/>
                <a:ext cx="3689128" cy="89896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 cap="flat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2D5DD7FE-0439-405A-B451-86FC3CDC48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93062" y="2795933"/>
            <a:ext cx="359560" cy="37240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1BD347D-41F7-4899-A6BF-BFEAAF0D16C5}"/>
              </a:ext>
            </a:extLst>
          </p:cNvPr>
          <p:cNvSpPr/>
          <p:nvPr/>
        </p:nvSpPr>
        <p:spPr>
          <a:xfrm>
            <a:off x="2454441" y="4642783"/>
            <a:ext cx="877074" cy="115416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300" b="0" i="0" u="none" strike="noStrike" kern="1200" cap="none" spc="0" baseline="0">
                <a:solidFill>
                  <a:srgbClr val="008000"/>
                </a:solidFill>
                <a:uFillTx/>
                <a:latin typeface="Calibri"/>
                <a:ea typeface="Times New Roman" pitchFamily="18"/>
                <a:cs typeface="Calibri" pitchFamily="34"/>
              </a:rPr>
              <a:t> </a:t>
            </a:r>
            <a:r>
              <a:rPr lang="en-GB" sz="3600" b="0" i="0" u="none" strike="noStrike" kern="0" cap="none" spc="0" baseline="0">
                <a:solidFill>
                  <a:srgbClr val="008000"/>
                </a:solidFill>
                <a:uFillTx/>
                <a:latin typeface="Wingdings" pitchFamily="2"/>
                <a:ea typeface="Times New Roman" pitchFamily="18"/>
                <a:cs typeface="Calibri" pitchFamily="34"/>
              </a:rPr>
              <a:t></a:t>
            </a:r>
            <a:endParaRPr lang="en-GB" sz="3600" b="0" i="0" u="none" strike="noStrike" kern="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300" b="0" i="0" u="none" strike="noStrike" kern="1200" cap="none" spc="0" baseline="0">
                <a:solidFill>
                  <a:srgbClr val="008000"/>
                </a:solidFill>
                <a:uFillTx/>
                <a:latin typeface="Calibri"/>
                <a:ea typeface="Times New Roman" pitchFamily="18"/>
                <a:cs typeface="Calibri" pitchFamily="34"/>
              </a:rPr>
              <a:t>   </a:t>
            </a:r>
            <a:endParaRPr lang="en-GB" sz="33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96CA92B-6077-4395-8D7E-3AB289DA6D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96103" y="2910233"/>
            <a:ext cx="359560" cy="37240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4E7686-935F-4113-9E32-64DFD46BD93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61083" y="4522887"/>
            <a:ext cx="359560" cy="37240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3" name="Speech Bubble: Oval 11">
            <a:extLst>
              <a:ext uri="{FF2B5EF4-FFF2-40B4-BE49-F238E27FC236}">
                <a16:creationId xmlns:a16="http://schemas.microsoft.com/office/drawing/2014/main" id="{BB2D2EC0-BCA3-46F3-A6D6-054D788D0EF3}"/>
              </a:ext>
            </a:extLst>
          </p:cNvPr>
          <p:cNvSpPr/>
          <p:nvPr/>
        </p:nvSpPr>
        <p:spPr>
          <a:xfrm>
            <a:off x="4428219" y="5365168"/>
            <a:ext cx="1974271" cy="799313"/>
          </a:xfrm>
          <a:custGeom>
            <a:avLst>
              <a:gd name="f0" fmla="val 26058"/>
              <a:gd name="f1" fmla="val 9521"/>
            </a:avLst>
            <a:gdLst>
              <a:gd name="f2" fmla="val 21600000"/>
              <a:gd name="f3" fmla="val 10800000"/>
              <a:gd name="f4" fmla="val 5400000"/>
              <a:gd name="f5" fmla="val 180"/>
              <a:gd name="f6" fmla="val w"/>
              <a:gd name="f7" fmla="val h"/>
              <a:gd name="f8" fmla="val 0"/>
              <a:gd name="f9" fmla="val 21600"/>
              <a:gd name="f10" fmla="*/ 5419351 1 1725033"/>
              <a:gd name="f11" fmla="val 2147483647"/>
              <a:gd name="f12" fmla="min 0 21600"/>
              <a:gd name="f13" fmla="max 0 21600"/>
              <a:gd name="f14" fmla="val -2147483647"/>
              <a:gd name="f15" fmla="+- 0 0 0"/>
              <a:gd name="f16" fmla="+- 0 0 180"/>
              <a:gd name="f17" fmla="+- 0 0 -194"/>
              <a:gd name="f18" fmla="*/ f6 1 21600"/>
              <a:gd name="f19" fmla="*/ f7 1 21600"/>
              <a:gd name="f20" fmla="*/ f10 1 180"/>
              <a:gd name="f21" fmla="+- f13 0 f12"/>
              <a:gd name="f22" fmla="+- f9 0 f8"/>
              <a:gd name="f23" fmla="pin -2147483647 f0 2147483647"/>
              <a:gd name="f24" fmla="pin -2147483647 f1 2147483647"/>
              <a:gd name="f25" fmla="*/ f15 f3 1"/>
              <a:gd name="f26" fmla="*/ f16 f3 1"/>
              <a:gd name="f27" fmla="*/ f17 f3 1"/>
              <a:gd name="f28" fmla="val f23"/>
              <a:gd name="f29" fmla="val f24"/>
              <a:gd name="f30" fmla="*/ f21 1 2"/>
              <a:gd name="f31" fmla="*/ f22 1 21600"/>
              <a:gd name="f32" fmla="*/ f23 f18 1"/>
              <a:gd name="f33" fmla="*/ f24 f19 1"/>
              <a:gd name="f34" fmla="*/ f25 1 f5"/>
              <a:gd name="f35" fmla="*/ f26 1 f5"/>
              <a:gd name="f36" fmla="*/ f27 1 f5"/>
              <a:gd name="f37" fmla="+- f28 0 10800"/>
              <a:gd name="f38" fmla="+- f29 0 10800"/>
              <a:gd name="f39" fmla="+- f12 f30 0"/>
              <a:gd name="f40" fmla="*/ f30 f30 1"/>
              <a:gd name="f41" fmla="*/ 3200 f31 1"/>
              <a:gd name="f42" fmla="*/ 18400 f31 1"/>
              <a:gd name="f43" fmla="*/ 3160 f31 1"/>
              <a:gd name="f44" fmla="*/ 18440 f31 1"/>
              <a:gd name="f45" fmla="+- f34 0 f4"/>
              <a:gd name="f46" fmla="+- f35 0 f4"/>
              <a:gd name="f47" fmla="+- f36 0 f4"/>
              <a:gd name="f48" fmla="*/ f37 f37 1"/>
              <a:gd name="f49" fmla="*/ f38 f38 1"/>
              <a:gd name="f50" fmla="+- 0 0 f38"/>
              <a:gd name="f51" fmla="+- 0 0 f37"/>
              <a:gd name="f52" fmla="*/ f43 1 f31"/>
              <a:gd name="f53" fmla="*/ f44 1 f31"/>
              <a:gd name="f54" fmla="*/ f41 1 f31"/>
              <a:gd name="f55" fmla="*/ f42 1 f31"/>
              <a:gd name="f56" fmla="+- f48 f49 0"/>
              <a:gd name="f57" fmla="+- 0 0 f50"/>
              <a:gd name="f58" fmla="+- 0 0 f51"/>
              <a:gd name="f59" fmla="*/ f54 f18 1"/>
              <a:gd name="f60" fmla="*/ f55 f18 1"/>
              <a:gd name="f61" fmla="*/ f55 f19 1"/>
              <a:gd name="f62" fmla="*/ f54 f19 1"/>
              <a:gd name="f63" fmla="*/ f52 f18 1"/>
              <a:gd name="f64" fmla="*/ f52 f19 1"/>
              <a:gd name="f65" fmla="*/ f53 f19 1"/>
              <a:gd name="f66" fmla="*/ f53 f18 1"/>
              <a:gd name="f67" fmla="sqrt f56"/>
              <a:gd name="f68" fmla="+- 0 0 f57"/>
              <a:gd name="f69" fmla="+- 0 0 f58"/>
              <a:gd name="f70" fmla="at2 f68 f69"/>
              <a:gd name="f71" fmla="+- f67 0 10800"/>
              <a:gd name="f72" fmla="+- f70 f4 0"/>
              <a:gd name="f73" fmla="*/ f72 f10 1"/>
              <a:gd name="f74" fmla="*/ f73 1 f3"/>
              <a:gd name="f75" fmla="+- 0 0 f74"/>
              <a:gd name="f76" fmla="val f75"/>
              <a:gd name="f77" fmla="+- 0 0 f76"/>
              <a:gd name="f78" fmla="*/ f77 f3 1"/>
              <a:gd name="f79" fmla="*/ f78 1 f10"/>
              <a:gd name="f80" fmla="+- f79 0 f4"/>
              <a:gd name="f81" fmla="*/ f79 f10 1"/>
              <a:gd name="f82" fmla="*/ f81 1 f3"/>
              <a:gd name="f83" fmla="+- f80 f4 0"/>
              <a:gd name="f84" fmla="+- 0 0 f82"/>
              <a:gd name="f85" fmla="*/ f83 f10 1"/>
              <a:gd name="f86" fmla="*/ f84 1 f20"/>
              <a:gd name="f87" fmla="*/ f85 1 f3"/>
              <a:gd name="f88" fmla="+- f86 0 10"/>
              <a:gd name="f89" fmla="+- f86 10 0"/>
              <a:gd name="f90" fmla="+- 0 0 f87"/>
              <a:gd name="f91" fmla="*/ f88 f20 1"/>
              <a:gd name="f92" fmla="*/ f89 f20 1"/>
              <a:gd name="f93" fmla="+- 0 0 f90"/>
              <a:gd name="f94" fmla="+- 0 0 f91"/>
              <a:gd name="f95" fmla="+- 0 0 f92"/>
              <a:gd name="f96" fmla="*/ f93 f3 1"/>
              <a:gd name="f97" fmla="*/ f94 f3 1"/>
              <a:gd name="f98" fmla="*/ f95 f3 1"/>
              <a:gd name="f99" fmla="*/ f96 1 f10"/>
              <a:gd name="f100" fmla="*/ f97 1 f10"/>
              <a:gd name="f101" fmla="*/ f98 1 f10"/>
              <a:gd name="f102" fmla="+- f99 0 f4"/>
              <a:gd name="f103" fmla="sin 1 f102"/>
              <a:gd name="f104" fmla="cos 1 f102"/>
              <a:gd name="f105" fmla="+- f100 0 f4"/>
              <a:gd name="f106" fmla="+- f101 0 f4"/>
              <a:gd name="f107" fmla="+- 0 0 f103"/>
              <a:gd name="f108" fmla="+- 0 0 f104"/>
              <a:gd name="f109" fmla="+- f105 f4 0"/>
              <a:gd name="f110" fmla="+- f106 f4 0"/>
              <a:gd name="f111" fmla="+- 0 0 f107"/>
              <a:gd name="f112" fmla="+- 0 0 f108"/>
              <a:gd name="f113" fmla="*/ f109 f10 1"/>
              <a:gd name="f114" fmla="*/ f110 f10 1"/>
              <a:gd name="f115" fmla="val f111"/>
              <a:gd name="f116" fmla="val f112"/>
              <a:gd name="f117" fmla="*/ f113 1 f3"/>
              <a:gd name="f118" fmla="*/ f114 1 f3"/>
              <a:gd name="f119" fmla="+- 0 0 f115"/>
              <a:gd name="f120" fmla="+- 0 0 f116"/>
              <a:gd name="f121" fmla="+- 0 0 f117"/>
              <a:gd name="f122" fmla="+- 0 0 f118"/>
              <a:gd name="f123" fmla="*/ 10800 f119 1"/>
              <a:gd name="f124" fmla="*/ 10800 f120 1"/>
              <a:gd name="f125" fmla="+- 0 0 f121"/>
              <a:gd name="f126" fmla="+- 0 0 f122"/>
              <a:gd name="f127" fmla="+- f123 10800 0"/>
              <a:gd name="f128" fmla="+- f124 10800 0"/>
              <a:gd name="f129" fmla="*/ f125 f3 1"/>
              <a:gd name="f130" fmla="*/ f126 f3 1"/>
              <a:gd name="f131" fmla="?: f71 f28 f127"/>
              <a:gd name="f132" fmla="?: f71 f29 f128"/>
              <a:gd name="f133" fmla="*/ f129 1 f10"/>
              <a:gd name="f134" fmla="*/ f130 1 f10"/>
              <a:gd name="f135" fmla="+- f133 0 f4"/>
              <a:gd name="f136" fmla="+- f134 0 f4"/>
              <a:gd name="f137" fmla="*/ f131 f18 1"/>
              <a:gd name="f138" fmla="*/ f132 f19 1"/>
              <a:gd name="f139" fmla="sin 1 f135"/>
              <a:gd name="f140" fmla="cos 1 f135"/>
              <a:gd name="f141" fmla="sin 1 f136"/>
              <a:gd name="f142" fmla="cos 1 f136"/>
              <a:gd name="f143" fmla="+- 0 0 f139"/>
              <a:gd name="f144" fmla="+- 0 0 f140"/>
              <a:gd name="f145" fmla="+- 0 0 f141"/>
              <a:gd name="f146" fmla="+- 0 0 f142"/>
              <a:gd name="f147" fmla="+- 0 0 f143"/>
              <a:gd name="f148" fmla="+- 0 0 f144"/>
              <a:gd name="f149" fmla="+- 0 0 f145"/>
              <a:gd name="f150" fmla="+- 0 0 f146"/>
              <a:gd name="f151" fmla="val f147"/>
              <a:gd name="f152" fmla="val f148"/>
              <a:gd name="f153" fmla="val f149"/>
              <a:gd name="f154" fmla="val f150"/>
              <a:gd name="f155" fmla="+- 0 0 f151"/>
              <a:gd name="f156" fmla="+- 0 0 f152"/>
              <a:gd name="f157" fmla="+- 0 0 f153"/>
              <a:gd name="f158" fmla="+- 0 0 f154"/>
              <a:gd name="f159" fmla="*/ 10800 f155 1"/>
              <a:gd name="f160" fmla="*/ 10800 f156 1"/>
              <a:gd name="f161" fmla="*/ 10800 f157 1"/>
              <a:gd name="f162" fmla="*/ 10800 f158 1"/>
              <a:gd name="f163" fmla="+- f159 10800 0"/>
              <a:gd name="f164" fmla="+- f160 10800 0"/>
              <a:gd name="f165" fmla="+- f161 10800 0"/>
              <a:gd name="f166" fmla="+- f162 10800 0"/>
              <a:gd name="f167" fmla="+- f165 0 f39"/>
              <a:gd name="f168" fmla="+- f166 0 f39"/>
              <a:gd name="f169" fmla="+- f163 0 f39"/>
              <a:gd name="f170" fmla="+- f164 0 f39"/>
              <a:gd name="f171" fmla="+- 0 0 f167"/>
              <a:gd name="f172" fmla="+- 0 0 f168"/>
              <a:gd name="f173" fmla="+- 0 0 f169"/>
              <a:gd name="f174" fmla="+- 0 0 f170"/>
              <a:gd name="f175" fmla="+- 0 0 f171"/>
              <a:gd name="f176" fmla="+- 0 0 f172"/>
              <a:gd name="f177" fmla="+- 0 0 f173"/>
              <a:gd name="f178" fmla="+- 0 0 f174"/>
              <a:gd name="f179" fmla="at2 f175 f176"/>
              <a:gd name="f180" fmla="at2 f177 f178"/>
              <a:gd name="f181" fmla="+- f179 f4 0"/>
              <a:gd name="f182" fmla="+- f180 f4 0"/>
              <a:gd name="f183" fmla="*/ f181 f10 1"/>
              <a:gd name="f184" fmla="*/ f182 f10 1"/>
              <a:gd name="f185" fmla="*/ f183 1 f3"/>
              <a:gd name="f186" fmla="*/ f184 1 f3"/>
              <a:gd name="f187" fmla="+- 0 0 f185"/>
              <a:gd name="f188" fmla="+- 0 0 f186"/>
              <a:gd name="f189" fmla="val f187"/>
              <a:gd name="f190" fmla="val f188"/>
              <a:gd name="f191" fmla="+- 0 0 f189"/>
              <a:gd name="f192" fmla="+- 0 0 f190"/>
              <a:gd name="f193" fmla="*/ f191 f3 1"/>
              <a:gd name="f194" fmla="*/ f192 f3 1"/>
              <a:gd name="f195" fmla="*/ f193 1 f10"/>
              <a:gd name="f196" fmla="*/ f194 1 f10"/>
              <a:gd name="f197" fmla="+- f195 0 f4"/>
              <a:gd name="f198" fmla="+- f196 0 f4"/>
              <a:gd name="f199" fmla="+- f198 0 f197"/>
              <a:gd name="f200" fmla="+- f197 f4 0"/>
              <a:gd name="f201" fmla="+- f199 f2 0"/>
              <a:gd name="f202" fmla="*/ f200 f10 1"/>
              <a:gd name="f203" fmla="?: f199 f199 f201"/>
              <a:gd name="f204" fmla="*/ f202 1 f3"/>
              <a:gd name="f205" fmla="+- 0 0 f204"/>
              <a:gd name="f206" fmla="+- 0 0 f205"/>
              <a:gd name="f207" fmla="*/ f206 f3 1"/>
              <a:gd name="f208" fmla="*/ f207 1 f10"/>
              <a:gd name="f209" fmla="+- f208 0 f4"/>
              <a:gd name="f210" fmla="cos 1 f209"/>
              <a:gd name="f211" fmla="sin 1 f209"/>
              <a:gd name="f212" fmla="+- 0 0 f210"/>
              <a:gd name="f213" fmla="+- 0 0 f211"/>
              <a:gd name="f214" fmla="+- 0 0 f212"/>
              <a:gd name="f215" fmla="+- 0 0 f213"/>
              <a:gd name="f216" fmla="val f214"/>
              <a:gd name="f217" fmla="val f215"/>
              <a:gd name="f218" fmla="+- 0 0 f216"/>
              <a:gd name="f219" fmla="+- 0 0 f217"/>
              <a:gd name="f220" fmla="*/ f30 f218 1"/>
              <a:gd name="f221" fmla="*/ f30 f219 1"/>
              <a:gd name="f222" fmla="*/ f220 f220 1"/>
              <a:gd name="f223" fmla="*/ f221 f221 1"/>
              <a:gd name="f224" fmla="+- f222 f223 0"/>
              <a:gd name="f225" fmla="sqrt f224"/>
              <a:gd name="f226" fmla="*/ f40 1 f225"/>
              <a:gd name="f227" fmla="*/ f218 f226 1"/>
              <a:gd name="f228" fmla="*/ f219 f226 1"/>
              <a:gd name="f229" fmla="+- f39 0 f227"/>
              <a:gd name="f230" fmla="+- f39 0 f228"/>
            </a:gdLst>
            <a:ahLst>
              <a:ahXY gdRefX="f0" minX="f14" maxX="f11" gdRefY="f1" minY="f14" maxY="f11">
                <a:pos x="f32" y="f3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63" y="f64"/>
              </a:cxn>
              <a:cxn ang="f46">
                <a:pos x="f63" y="f65"/>
              </a:cxn>
              <a:cxn ang="f46">
                <a:pos x="f66" y="f65"/>
              </a:cxn>
              <a:cxn ang="f45">
                <a:pos x="f66" y="f64"/>
              </a:cxn>
              <a:cxn ang="f47">
                <a:pos x="f137" y="f138"/>
              </a:cxn>
            </a:cxnLst>
            <a:rect l="f59" t="f62" r="f60" b="f61"/>
            <a:pathLst>
              <a:path w="21600" h="21600">
                <a:moveTo>
                  <a:pt x="f229" y="f230"/>
                </a:moveTo>
                <a:arcTo wR="f30" hR="f30" stAng="f197" swAng="f203"/>
                <a:lnTo>
                  <a:pt x="f131" y="f132"/>
                </a:lnTo>
                <a:close/>
              </a:path>
            </a:pathLst>
          </a:custGeom>
          <a:solidFill>
            <a:srgbClr val="B4C7E7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350" b="0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Oops! Mrs Coxon means 1 is greater than 5/6</a:t>
            </a:r>
          </a:p>
        </p:txBody>
      </p:sp>
      <p:sp>
        <p:nvSpPr>
          <p:cNvPr id="14" name="Rectangle 15">
            <a:extLst>
              <a:ext uri="{FF2B5EF4-FFF2-40B4-BE49-F238E27FC236}">
                <a16:creationId xmlns:a16="http://schemas.microsoft.com/office/drawing/2014/main" id="{08E49C21-9720-404D-A9C9-9C3C4871A2BA}"/>
              </a:ext>
            </a:extLst>
          </p:cNvPr>
          <p:cNvSpPr/>
          <p:nvPr/>
        </p:nvSpPr>
        <p:spPr>
          <a:xfrm>
            <a:off x="3953929" y="5080004"/>
            <a:ext cx="2942173" cy="1448811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9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85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9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9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1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3AC6825-46DC-4BA6-9CCF-837B8E5229FA}"/>
              </a:ext>
            </a:extLst>
          </p:cNvPr>
          <p:cNvSpPr/>
          <p:nvPr/>
        </p:nvSpPr>
        <p:spPr>
          <a:xfrm>
            <a:off x="4910773" y="4840733"/>
            <a:ext cx="601981" cy="73398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00BAAF9-1C7D-49C5-A29C-F914FFE32088}"/>
              </a:ext>
            </a:extLst>
          </p:cNvPr>
          <p:cNvSpPr/>
          <p:nvPr/>
        </p:nvSpPr>
        <p:spPr>
          <a:xfrm>
            <a:off x="988061" y="4129536"/>
            <a:ext cx="601981" cy="73398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BFCE265-797E-4269-AF95-3F4179C44194}"/>
              </a:ext>
            </a:extLst>
          </p:cNvPr>
          <p:cNvSpPr/>
          <p:nvPr/>
        </p:nvSpPr>
        <p:spPr>
          <a:xfrm>
            <a:off x="7653021" y="3882462"/>
            <a:ext cx="601981" cy="73398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4891DB6-0234-4DA4-A13A-EF326E9486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DBEA584F-1656-42D0-92C7-E560E5E9A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E4F418-C1CB-4E76-82C5-FEB99852FB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0773" y="1131054"/>
            <a:ext cx="3633788" cy="16240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788EE8-6AB7-48B8-A7DC-9665726AC4B1}"/>
              </a:ext>
            </a:extLst>
          </p:cNvPr>
          <p:cNvSpPr txBox="1"/>
          <p:nvPr/>
        </p:nvSpPr>
        <p:spPr>
          <a:xfrm>
            <a:off x="701040" y="1605280"/>
            <a:ext cx="375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Use each card only once to make these equations correct.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7E86D66-507A-4D70-92BB-D5A7CBA3F449}"/>
                  </a:ext>
                </a:extLst>
              </p:cNvPr>
              <p:cNvSpPr txBox="1"/>
              <p:nvPr/>
            </p:nvSpPr>
            <p:spPr>
              <a:xfrm>
                <a:off x="3251198" y="4840733"/>
                <a:ext cx="2946401" cy="1900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6600" dirty="0"/>
                  <a:t>1  &gt;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6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>
                        <m:r>
                          <a:rPr lang="en-GB" sz="6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en-GB" b="0" dirty="0"/>
              </a:p>
              <a:p>
                <a:pPr marL="342900" indent="-342900">
                  <a:buAutoNum type="arabicPlain"/>
                </a:pPr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7E86D66-507A-4D70-92BB-D5A7CBA3F4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1198" y="4840733"/>
                <a:ext cx="2946401" cy="1900328"/>
              </a:xfrm>
              <a:prstGeom prst="rect">
                <a:avLst/>
              </a:prstGeom>
              <a:blipFill>
                <a:blip r:embed="rId7"/>
                <a:stretch>
                  <a:fillRect l="-140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BCEDC83-C603-4B1C-84CB-29D5AFFD1D25}"/>
                  </a:ext>
                </a:extLst>
              </p:cNvPr>
              <p:cNvSpPr txBox="1"/>
              <p:nvPr/>
            </p:nvSpPr>
            <p:spPr>
              <a:xfrm>
                <a:off x="441643" y="3086833"/>
                <a:ext cx="2946401" cy="1925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5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5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/>
                      </m:f>
                      <m:r>
                        <a:rPr lang="en-GB" sz="5400" b="0" i="1" smtClean="0">
                          <a:latin typeface="Cambria Math" panose="02040503050406030204" pitchFamily="18" charset="0"/>
                        </a:rPr>
                        <m:t>&lt;1</m:t>
                      </m:r>
                    </m:oMath>
                  </m:oMathPara>
                </a14:m>
                <a:endParaRPr lang="en-GB" sz="5400" b="0" dirty="0">
                  <a:cs typeface="Calibri" panose="020F0502020204030204" pitchFamily="34" charset="0"/>
                </a:endParaRPr>
              </a:p>
              <a:p>
                <a:pPr marL="342900" indent="-342900">
                  <a:buAutoNum type="arabicPlain"/>
                </a:pPr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BCEDC83-C603-4B1C-84CB-29D5AFFD1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643" y="3086833"/>
                <a:ext cx="2946401" cy="192514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18653984-20DF-43C8-91E9-92FB9FA690C4}"/>
              </a:ext>
            </a:extLst>
          </p:cNvPr>
          <p:cNvSpPr txBox="1"/>
          <p:nvPr/>
        </p:nvSpPr>
        <p:spPr>
          <a:xfrm>
            <a:off x="7523476" y="3759772"/>
            <a:ext cx="131064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07CFC1-2277-41F8-81A6-82C44994AEDD}"/>
              </a:ext>
            </a:extLst>
          </p:cNvPr>
          <p:cNvSpPr txBox="1"/>
          <p:nvPr/>
        </p:nvSpPr>
        <p:spPr>
          <a:xfrm>
            <a:off x="965203" y="4093583"/>
            <a:ext cx="87376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59BFB0-1588-47E5-8A86-53C4CFE85160}"/>
              </a:ext>
            </a:extLst>
          </p:cNvPr>
          <p:cNvSpPr txBox="1"/>
          <p:nvPr/>
        </p:nvSpPr>
        <p:spPr>
          <a:xfrm>
            <a:off x="4880125" y="4747183"/>
            <a:ext cx="105156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4AF58FA-5601-43D6-94DE-6F1A758416E9}"/>
                  </a:ext>
                </a:extLst>
              </p:cNvPr>
              <p:cNvSpPr txBox="1"/>
              <p:nvPr/>
            </p:nvSpPr>
            <p:spPr>
              <a:xfrm>
                <a:off x="6179820" y="2966666"/>
                <a:ext cx="2946401" cy="1831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6600" dirty="0"/>
                  <a:t>1  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6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66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/>
                    </m:f>
                  </m:oMath>
                </a14:m>
                <a:endParaRPr lang="en-GB" b="0" dirty="0"/>
              </a:p>
              <a:p>
                <a:pPr marL="342900" indent="-342900">
                  <a:buAutoNum type="arabicPlain"/>
                </a:pPr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4AF58FA-5601-43D6-94DE-6F1A758416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9820" y="2966666"/>
                <a:ext cx="2946401" cy="1831592"/>
              </a:xfrm>
              <a:prstGeom prst="rect">
                <a:avLst/>
              </a:prstGeom>
              <a:blipFill>
                <a:blip r:embed="rId9"/>
                <a:stretch>
                  <a:fillRect l="-142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16EA192B-0893-4448-A92E-D33B28EDDEC4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92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DECF8C-A477-495A-960F-09B2E9A61D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D11CB024-D3E3-449C-ADC3-88DF47F9E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9C3074-C5E5-4F96-A7BB-0F47F817DB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1253" y="630000"/>
            <a:ext cx="1635266" cy="37377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4F004E-51D1-40F1-AD6E-82A444A8C8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481" y="2949574"/>
            <a:ext cx="1349375" cy="35509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24B305-B90E-4EEA-B342-D301C7725F29}"/>
              </a:ext>
            </a:extLst>
          </p:cNvPr>
          <p:cNvSpPr txBox="1"/>
          <p:nvPr/>
        </p:nvSpPr>
        <p:spPr>
          <a:xfrm>
            <a:off x="1778000" y="1818640"/>
            <a:ext cx="5553253" cy="25491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4C94E3-D241-4766-8829-73B29D5B1E07}"/>
              </a:ext>
            </a:extLst>
          </p:cNvPr>
          <p:cNvSpPr txBox="1"/>
          <p:nvPr/>
        </p:nvSpPr>
        <p:spPr>
          <a:xfrm>
            <a:off x="1696719" y="1954292"/>
            <a:ext cx="54570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>
                <a:latin typeface="Arial" panose="020B0604020202020204" pitchFamily="34" charset="0"/>
                <a:cs typeface="Arial" panose="020B0604020202020204" pitchFamily="34" charset="0"/>
              </a:rPr>
              <a:t>Yonis has one-quarter of an orange and his sister </a:t>
            </a:r>
            <a:r>
              <a:rPr lang="en-GB" sz="3600" i="1" dirty="0" err="1">
                <a:latin typeface="Arial" panose="020B0604020202020204" pitchFamily="34" charset="0"/>
                <a:cs typeface="Arial" panose="020B0604020202020204" pitchFamily="34" charset="0"/>
              </a:rPr>
              <a:t>Ikran</a:t>
            </a:r>
            <a:r>
              <a:rPr lang="en-GB" sz="3600" i="1" dirty="0">
                <a:latin typeface="Arial" panose="020B0604020202020204" pitchFamily="34" charset="0"/>
                <a:cs typeface="Arial" panose="020B0604020202020204" pitchFamily="34" charset="0"/>
              </a:rPr>
              <a:t> has three-quarters of an orange.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F86A1D-4DB0-4792-8D04-2AD890E2D22C}"/>
              </a:ext>
            </a:extLst>
          </p:cNvPr>
          <p:cNvSpPr txBox="1"/>
          <p:nvPr/>
        </p:nvSpPr>
        <p:spPr>
          <a:xfrm>
            <a:off x="1778000" y="4826000"/>
            <a:ext cx="450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Find different ways to convince me the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Ikran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has more orange than Yonis.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749672-1957-4A28-8DA4-EE37828A11B4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124489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89537B-CFE3-4451-88E3-0E43530A95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8462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FA1418B-381B-4727-96FF-9AE3052BDF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84E8722-2EBB-4081-9B0B-A0786E8C5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1F9C68-274E-44FF-8B0B-151A318F9189}"/>
              </a:ext>
            </a:extLst>
          </p:cNvPr>
          <p:cNvSpPr txBox="1"/>
          <p:nvPr/>
        </p:nvSpPr>
        <p:spPr>
          <a:xfrm>
            <a:off x="625642" y="802104"/>
            <a:ext cx="5325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Let’s recap our learning…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A5D9954-41FD-467D-AD1B-9B59251D2E5C}"/>
                  </a:ext>
                </a:extLst>
              </p:cNvPr>
              <p:cNvSpPr txBox="1"/>
              <p:nvPr/>
            </p:nvSpPr>
            <p:spPr>
              <a:xfrm>
                <a:off x="-918231" y="1793320"/>
                <a:ext cx="4604084" cy="1495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4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A5D9954-41FD-467D-AD1B-9B59251D2E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18231" y="1793320"/>
                <a:ext cx="4604084" cy="149508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B16A105-65D6-430E-B8B1-29A3C016BF20}"/>
                  </a:ext>
                </a:extLst>
              </p:cNvPr>
              <p:cNvSpPr txBox="1"/>
              <p:nvPr/>
            </p:nvSpPr>
            <p:spPr>
              <a:xfrm>
                <a:off x="3465630" y="1755162"/>
                <a:ext cx="4604084" cy="1480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48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B16A105-65D6-430E-B8B1-29A3C016B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5630" y="1755162"/>
                <a:ext cx="4604084" cy="148002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EB544F80-FAE0-454A-99E0-A2BC694F6103}"/>
                  </a:ext>
                </a:extLst>
              </p:cNvPr>
              <p:cNvSpPr/>
              <p:nvPr/>
            </p:nvSpPr>
            <p:spPr>
              <a:xfrm>
                <a:off x="5446565" y="1752719"/>
                <a:ext cx="665567" cy="14800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48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EB544F80-FAE0-454A-99E0-A2BC694F61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6565" y="1752719"/>
                <a:ext cx="665567" cy="148002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B992ADC-AB6B-4813-8D4A-C837E3A6C7E1}"/>
                  </a:ext>
                </a:extLst>
              </p:cNvPr>
              <p:cNvSpPr/>
              <p:nvPr/>
            </p:nvSpPr>
            <p:spPr>
              <a:xfrm>
                <a:off x="1039351" y="1793320"/>
                <a:ext cx="665567" cy="149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48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B992ADC-AB6B-4813-8D4A-C837E3A6C7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351" y="1793320"/>
                <a:ext cx="665567" cy="149508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E95CACA2-FCE4-4E4A-8FDF-99D513BF1FD9}"/>
              </a:ext>
            </a:extLst>
          </p:cNvPr>
          <p:cNvSpPr/>
          <p:nvPr/>
        </p:nvSpPr>
        <p:spPr>
          <a:xfrm>
            <a:off x="3078480" y="4389120"/>
            <a:ext cx="914400" cy="95504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A855FD-AAFD-4CEA-B2E8-0FB9ED0B33D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00401" y="4580025"/>
            <a:ext cx="652114" cy="5687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666D421-919B-460F-814C-8F91C0567B7B}"/>
                  </a:ext>
                </a:extLst>
              </p:cNvPr>
              <p:cNvSpPr/>
              <p:nvPr/>
            </p:nvSpPr>
            <p:spPr>
              <a:xfrm>
                <a:off x="1781843" y="2117705"/>
                <a:ext cx="1296637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8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GB" sz="4800" dirty="0"/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666D421-919B-460F-814C-8F91C0567B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1843" y="2117705"/>
                <a:ext cx="1296637" cy="83099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697737E-46FD-4293-9920-32383F7F7176}"/>
                  </a:ext>
                </a:extLst>
              </p:cNvPr>
              <p:cNvSpPr/>
              <p:nvPr/>
            </p:nvSpPr>
            <p:spPr>
              <a:xfrm>
                <a:off x="6248335" y="2125365"/>
                <a:ext cx="1296637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8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GB" sz="4800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697737E-46FD-4293-9920-32383F7F71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335" y="2125365"/>
                <a:ext cx="1296637" cy="83099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052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3.7037E-7 L 0.12934 0.3185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8" y="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-0.12413 0.3372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5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D41F480-7D50-464E-80D3-921971D66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324" y="4790710"/>
            <a:ext cx="5479036" cy="3882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9ADB760-B9EA-4971-9EB7-F8123499F8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0133"/>
          <a:stretch/>
        </p:blipFill>
        <p:spPr>
          <a:xfrm rot="10800000">
            <a:off x="505324" y="5067220"/>
            <a:ext cx="5446295" cy="271274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373292C-0914-43A5-9CB8-714BEE60DC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4D85065-053A-49C5-B2AC-480DD3A28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1F9C68-274E-44FF-8B0B-151A318F9189}"/>
              </a:ext>
            </a:extLst>
          </p:cNvPr>
          <p:cNvSpPr txBox="1"/>
          <p:nvPr/>
        </p:nvSpPr>
        <p:spPr>
          <a:xfrm>
            <a:off x="625642" y="802104"/>
            <a:ext cx="5325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Let’s recap our learning…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B16A105-65D6-430E-B8B1-29A3C016BF20}"/>
                  </a:ext>
                </a:extLst>
              </p:cNvPr>
              <p:cNvSpPr txBox="1"/>
              <p:nvPr/>
            </p:nvSpPr>
            <p:spPr>
              <a:xfrm>
                <a:off x="4828034" y="2055833"/>
                <a:ext cx="1083212" cy="1480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48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B16A105-65D6-430E-B8B1-29A3C016B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8034" y="2055833"/>
                <a:ext cx="1083212" cy="148002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B992ADC-AB6B-4813-8D4A-C837E3A6C7E1}"/>
                  </a:ext>
                </a:extLst>
              </p:cNvPr>
              <p:cNvSpPr/>
              <p:nvPr/>
            </p:nvSpPr>
            <p:spPr>
              <a:xfrm>
                <a:off x="2834111" y="2064112"/>
                <a:ext cx="665567" cy="149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4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B992ADC-AB6B-4813-8D4A-C837E3A6C7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4111" y="2064112"/>
                <a:ext cx="665567" cy="149508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E95CACA2-FCE4-4E4A-8FDF-99D513BF1FD9}"/>
              </a:ext>
            </a:extLst>
          </p:cNvPr>
          <p:cNvSpPr/>
          <p:nvPr/>
        </p:nvSpPr>
        <p:spPr>
          <a:xfrm>
            <a:off x="3797965" y="2508345"/>
            <a:ext cx="914400" cy="95504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A855FD-AAFD-4CEA-B2E8-0FB9ED0B33D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19886" y="2699250"/>
            <a:ext cx="652114" cy="5687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DFC8EE0-0D4E-4639-A1F6-69E4769F973A}"/>
                  </a:ext>
                </a:extLst>
              </p:cNvPr>
              <p:cNvSpPr/>
              <p:nvPr/>
            </p:nvSpPr>
            <p:spPr>
              <a:xfrm>
                <a:off x="5745987" y="4047092"/>
                <a:ext cx="411263" cy="793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DFC8EE0-0D4E-4639-A1F6-69E4769F97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987" y="4047092"/>
                <a:ext cx="411263" cy="79367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18058D6-3DB4-4B99-9633-761A82EB6AEB}"/>
                  </a:ext>
                </a:extLst>
              </p:cNvPr>
              <p:cNvSpPr/>
              <p:nvPr/>
            </p:nvSpPr>
            <p:spPr>
              <a:xfrm>
                <a:off x="5728341" y="5262217"/>
                <a:ext cx="411263" cy="793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18058D6-3DB4-4B99-9633-761A82EB6A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8341" y="5262217"/>
                <a:ext cx="411263" cy="79367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0D29ADA7-77CD-4177-BD93-1580E96F2374}"/>
              </a:ext>
            </a:extLst>
          </p:cNvPr>
          <p:cNvSpPr txBox="1"/>
          <p:nvPr/>
        </p:nvSpPr>
        <p:spPr>
          <a:xfrm>
            <a:off x="5682534" y="3300638"/>
            <a:ext cx="853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47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15DE1C-C925-445B-9180-EDC1059290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346765C-0CBA-4766-9180-EFA496604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6E98F4-073B-4283-95D4-C90796D4A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53" y="2344340"/>
            <a:ext cx="8137094" cy="30429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9FA117-7216-4351-9A3F-30D72ED3F658}"/>
              </a:ext>
            </a:extLst>
          </p:cNvPr>
          <p:cNvSpPr txBox="1"/>
          <p:nvPr/>
        </p:nvSpPr>
        <p:spPr>
          <a:xfrm>
            <a:off x="6339840" y="2973159"/>
            <a:ext cx="82296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ECBB08-E892-49BB-A29B-480CE07623A5}"/>
              </a:ext>
            </a:extLst>
          </p:cNvPr>
          <p:cNvSpPr txBox="1"/>
          <p:nvPr/>
        </p:nvSpPr>
        <p:spPr>
          <a:xfrm>
            <a:off x="2255520" y="2175096"/>
            <a:ext cx="52832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3D46E3-0BF7-446A-A244-70B30532B690}"/>
              </a:ext>
            </a:extLst>
          </p:cNvPr>
          <p:cNvSpPr txBox="1"/>
          <p:nvPr/>
        </p:nvSpPr>
        <p:spPr>
          <a:xfrm>
            <a:off x="2062480" y="3824865"/>
            <a:ext cx="82296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422FC1-66BA-4C72-BC33-3B43E7E489F1}"/>
              </a:ext>
            </a:extLst>
          </p:cNvPr>
          <p:cNvSpPr txBox="1"/>
          <p:nvPr/>
        </p:nvSpPr>
        <p:spPr>
          <a:xfrm>
            <a:off x="6502400" y="4711520"/>
            <a:ext cx="51816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87DF2D-9247-4B69-B76C-9931ED20C36C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543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0173E3-19CA-4EED-B059-1F602BC3AB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2D4BB6-CBD7-4DE8-A81B-FBD93831C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F65ED9-E7A8-47A6-B764-A0D23F7AA2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350"/>
          <a:stretch/>
        </p:blipFill>
        <p:spPr>
          <a:xfrm>
            <a:off x="315277" y="1670538"/>
            <a:ext cx="8511176" cy="22817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47BAD10-1625-4E1C-A1E5-75879BFFC1A0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</p:spTree>
    <p:extLst>
      <p:ext uri="{BB962C8B-B14F-4D97-AF65-F5344CB8AC3E}">
        <p14:creationId xmlns:p14="http://schemas.microsoft.com/office/powerpoint/2010/main" val="1366657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A91F6BC-4376-434E-96A2-5EBC79B9E4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0A89055A-8465-4477-A9F5-1283245A0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1DBAC01-8AF9-41C5-A949-13985410183C}"/>
                  </a:ext>
                </a:extLst>
              </p:cNvPr>
              <p:cNvSpPr txBox="1"/>
              <p:nvPr/>
            </p:nvSpPr>
            <p:spPr>
              <a:xfrm>
                <a:off x="4951995" y="2101002"/>
                <a:ext cx="1083212" cy="20004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6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1DBAC01-8AF9-41C5-A949-139854101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1995" y="2101002"/>
                <a:ext cx="1083212" cy="200041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EFF9608D-4B99-44A9-9B3D-3FD9F9A6D407}"/>
                  </a:ext>
                </a:extLst>
              </p:cNvPr>
              <p:cNvSpPr/>
              <p:nvPr/>
            </p:nvSpPr>
            <p:spPr>
              <a:xfrm>
                <a:off x="2725844" y="2475152"/>
                <a:ext cx="665567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9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EFF9608D-4B99-44A9-9B3D-3FD9F9A6D4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5844" y="2475152"/>
                <a:ext cx="665567" cy="1569660"/>
              </a:xfrm>
              <a:prstGeom prst="rect">
                <a:avLst/>
              </a:prstGeom>
              <a:blipFill>
                <a:blip r:embed="rId7"/>
                <a:stretch>
                  <a:fillRect r="-18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86724C8D-1FF2-44D7-BF1A-83877D363AB4}"/>
              </a:ext>
            </a:extLst>
          </p:cNvPr>
          <p:cNvSpPr/>
          <p:nvPr/>
        </p:nvSpPr>
        <p:spPr>
          <a:xfrm>
            <a:off x="3797963" y="2594196"/>
            <a:ext cx="1083211" cy="108829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EE5FF1-9F1E-4892-B253-455E833CCE16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5323840"/>
            <a:ext cx="804984" cy="7776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9685B6-960C-4FDC-961D-6E6A079878F4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963" y="5323840"/>
            <a:ext cx="804984" cy="87747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8683EB-6BD0-4943-BCDC-7E4CD2D6B4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3645" y="5428301"/>
            <a:ext cx="804983" cy="7020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9CA045-2354-4C01-B6EE-A28D3380B17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4046" y="1485190"/>
            <a:ext cx="5990273" cy="3693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AE36BC-D730-42B1-AD99-97DF55902C44}"/>
              </a:ext>
            </a:extLst>
          </p:cNvPr>
          <p:cNvSpPr txBox="1"/>
          <p:nvPr/>
        </p:nvSpPr>
        <p:spPr>
          <a:xfrm>
            <a:off x="416560" y="72136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Find the missing symbol.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3EAE49F-189E-4295-88BD-6C25DBF47760}"/>
                  </a:ext>
                </a:extLst>
              </p:cNvPr>
              <p:cNvSpPr/>
              <p:nvPr/>
            </p:nvSpPr>
            <p:spPr>
              <a:xfrm>
                <a:off x="6230575" y="1656773"/>
                <a:ext cx="66556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sz="14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3EAE49F-189E-4295-88BD-6C25DBF477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0575" y="1656773"/>
                <a:ext cx="665567" cy="5847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1BCCC85-DCD2-43E4-8DA1-F35A7D0F4D8E}"/>
                  </a:ext>
                </a:extLst>
              </p:cNvPr>
              <p:cNvSpPr txBox="1"/>
              <p:nvPr/>
            </p:nvSpPr>
            <p:spPr>
              <a:xfrm>
                <a:off x="6390638" y="921917"/>
                <a:ext cx="345440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1BCCC85-DCD2-43E4-8DA1-F35A7D0F4D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0638" y="921917"/>
                <a:ext cx="345440" cy="88973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0059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L 0.18281 -0.3833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32" y="-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07DE7B9-6C2A-42AF-BAF2-E63BEC1E1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69E8A2F-88C3-46A4-96D1-82FA96A1D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1DBAC01-8AF9-41C5-A949-13985410183C}"/>
                  </a:ext>
                </a:extLst>
              </p:cNvPr>
              <p:cNvSpPr txBox="1"/>
              <p:nvPr/>
            </p:nvSpPr>
            <p:spPr>
              <a:xfrm>
                <a:off x="2595644" y="2138132"/>
                <a:ext cx="1083212" cy="2277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6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sz="6600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1DBAC01-8AF9-41C5-A949-139854101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5644" y="2138132"/>
                <a:ext cx="1083212" cy="227741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EFF9608D-4B99-44A9-9B3D-3FD9F9A6D407}"/>
                  </a:ext>
                </a:extLst>
              </p:cNvPr>
              <p:cNvSpPr/>
              <p:nvPr/>
            </p:nvSpPr>
            <p:spPr>
              <a:xfrm>
                <a:off x="5143924" y="2353512"/>
                <a:ext cx="665567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9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EFF9608D-4B99-44A9-9B3D-3FD9F9A6D4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924" y="2353512"/>
                <a:ext cx="665567" cy="1569660"/>
              </a:xfrm>
              <a:prstGeom prst="rect">
                <a:avLst/>
              </a:prstGeom>
              <a:blipFill>
                <a:blip r:embed="rId7"/>
                <a:stretch>
                  <a:fillRect r="-9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86724C8D-1FF2-44D7-BF1A-83877D363AB4}"/>
              </a:ext>
            </a:extLst>
          </p:cNvPr>
          <p:cNvSpPr/>
          <p:nvPr/>
        </p:nvSpPr>
        <p:spPr>
          <a:xfrm>
            <a:off x="3797963" y="2594196"/>
            <a:ext cx="1083211" cy="108829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EE5FF1-9F1E-4892-B253-455E833CCE16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5323840"/>
            <a:ext cx="804984" cy="7776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9685B6-960C-4FDC-961D-6E6A079878F4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963" y="5323840"/>
            <a:ext cx="804984" cy="87747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8683EB-6BD0-4943-BCDC-7E4CD2D6B4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3645" y="5428301"/>
            <a:ext cx="804983" cy="7020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3EAE49F-189E-4295-88BD-6C25DBF47760}"/>
                  </a:ext>
                </a:extLst>
              </p:cNvPr>
              <p:cNvSpPr/>
              <p:nvPr/>
            </p:nvSpPr>
            <p:spPr>
              <a:xfrm>
                <a:off x="6230575" y="1656773"/>
                <a:ext cx="66556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sz="14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3EAE49F-189E-4295-88BD-6C25DBF477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0575" y="1656773"/>
                <a:ext cx="665567" cy="5847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0623FA95-743D-4C0A-8322-ACB9EFC8DC9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29630" y="1440080"/>
            <a:ext cx="5465144" cy="36933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1BCCC85-DCD2-43E4-8DA1-F35A7D0F4D8E}"/>
                  </a:ext>
                </a:extLst>
              </p:cNvPr>
              <p:cNvSpPr txBox="1"/>
              <p:nvPr/>
            </p:nvSpPr>
            <p:spPr>
              <a:xfrm>
                <a:off x="6390638" y="921917"/>
                <a:ext cx="345440" cy="11667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1BCCC85-DCD2-43E4-8DA1-F35A7D0F4D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0638" y="921917"/>
                <a:ext cx="345440" cy="1166730"/>
              </a:xfrm>
              <a:prstGeom prst="rect">
                <a:avLst/>
              </a:prstGeom>
              <a:blipFill>
                <a:blip r:embed="rId13"/>
                <a:stretch>
                  <a:fillRect r="-17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1A7EB19E-1AE9-4415-A25A-D3C73767E74B}"/>
              </a:ext>
            </a:extLst>
          </p:cNvPr>
          <p:cNvSpPr txBox="1"/>
          <p:nvPr/>
        </p:nvSpPr>
        <p:spPr>
          <a:xfrm>
            <a:off x="416560" y="72136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Find the missing symbol.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750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L 0.18281 -0.3833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32" y="-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5A13E53-76FF-4783-8B54-DCFE4A7FED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A78F7BE-FC36-4D83-B113-5C6CDCBB6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1DBAC01-8AF9-41C5-A949-13985410183C}"/>
                  </a:ext>
                </a:extLst>
              </p:cNvPr>
              <p:cNvSpPr txBox="1"/>
              <p:nvPr/>
            </p:nvSpPr>
            <p:spPr>
              <a:xfrm>
                <a:off x="2595644" y="2138132"/>
                <a:ext cx="1083212" cy="2277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6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6600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1DBAC01-8AF9-41C5-A949-139854101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5644" y="2138132"/>
                <a:ext cx="1083212" cy="227741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EFF9608D-4B99-44A9-9B3D-3FD9F9A6D407}"/>
                  </a:ext>
                </a:extLst>
              </p:cNvPr>
              <p:cNvSpPr/>
              <p:nvPr/>
            </p:nvSpPr>
            <p:spPr>
              <a:xfrm>
                <a:off x="5143924" y="2353512"/>
                <a:ext cx="665567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9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EFF9608D-4B99-44A9-9B3D-3FD9F9A6D4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924" y="2353512"/>
                <a:ext cx="665567" cy="1569660"/>
              </a:xfrm>
              <a:prstGeom prst="rect">
                <a:avLst/>
              </a:prstGeom>
              <a:blipFill>
                <a:blip r:embed="rId7"/>
                <a:stretch>
                  <a:fillRect r="-9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86724C8D-1FF2-44D7-BF1A-83877D363AB4}"/>
              </a:ext>
            </a:extLst>
          </p:cNvPr>
          <p:cNvSpPr/>
          <p:nvPr/>
        </p:nvSpPr>
        <p:spPr>
          <a:xfrm>
            <a:off x="3797963" y="2594196"/>
            <a:ext cx="1083211" cy="108829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EE5FF1-9F1E-4892-B253-455E833CCE16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5323840"/>
            <a:ext cx="804984" cy="7776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9685B6-960C-4FDC-961D-6E6A079878F4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963" y="5323840"/>
            <a:ext cx="804984" cy="87747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8683EB-6BD0-4943-BCDC-7E4CD2D6B4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3645" y="5428301"/>
            <a:ext cx="804983" cy="7020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C45C1F7-66E7-40FE-8198-3304A2AACE4B}"/>
              </a:ext>
            </a:extLst>
          </p:cNvPr>
          <p:cNvSpPr txBox="1"/>
          <p:nvPr/>
        </p:nvSpPr>
        <p:spPr>
          <a:xfrm>
            <a:off x="416560" y="72136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Find the missing symbol.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239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0.33733 -0.385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58" y="-1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5CF5B81-18B0-4B4A-A25F-82C0724AAF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1A1B77C-D220-4B4A-B4FD-8442CE51D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1DBAC01-8AF9-41C5-A949-13985410183C}"/>
                  </a:ext>
                </a:extLst>
              </p:cNvPr>
              <p:cNvSpPr txBox="1"/>
              <p:nvPr/>
            </p:nvSpPr>
            <p:spPr>
              <a:xfrm>
                <a:off x="4954716" y="2670610"/>
                <a:ext cx="1083212" cy="2277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6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6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6600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1DBAC01-8AF9-41C5-A949-139854101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4716" y="2670610"/>
                <a:ext cx="1083212" cy="227741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EFF9608D-4B99-44A9-9B3D-3FD9F9A6D407}"/>
                  </a:ext>
                </a:extLst>
              </p:cNvPr>
              <p:cNvSpPr/>
              <p:nvPr/>
            </p:nvSpPr>
            <p:spPr>
              <a:xfrm>
                <a:off x="7451025" y="2883992"/>
                <a:ext cx="665567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9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EFF9608D-4B99-44A9-9B3D-3FD9F9A6D4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1025" y="2883992"/>
                <a:ext cx="665567" cy="1569660"/>
              </a:xfrm>
              <a:prstGeom prst="rect">
                <a:avLst/>
              </a:prstGeom>
              <a:blipFill>
                <a:blip r:embed="rId7"/>
                <a:stretch>
                  <a:fillRect r="-18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86724C8D-1FF2-44D7-BF1A-83877D363AB4}"/>
              </a:ext>
            </a:extLst>
          </p:cNvPr>
          <p:cNvSpPr/>
          <p:nvPr/>
        </p:nvSpPr>
        <p:spPr>
          <a:xfrm>
            <a:off x="6105064" y="3124676"/>
            <a:ext cx="1083211" cy="108829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EE5FF1-9F1E-4892-B253-455E833CCE16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303" y="3149972"/>
            <a:ext cx="804984" cy="7776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3EAE49F-189E-4295-88BD-6C25DBF47760}"/>
                  </a:ext>
                </a:extLst>
              </p:cNvPr>
              <p:cNvSpPr/>
              <p:nvPr/>
            </p:nvSpPr>
            <p:spPr>
              <a:xfrm>
                <a:off x="4548390" y="1691514"/>
                <a:ext cx="66556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sz="14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3EAE49F-189E-4295-88BD-6C25DBF477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8390" y="1691514"/>
                <a:ext cx="665567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1BCCC85-DCD2-43E4-8DA1-F35A7D0F4D8E}"/>
                  </a:ext>
                </a:extLst>
              </p:cNvPr>
              <p:cNvSpPr txBox="1"/>
              <p:nvPr/>
            </p:nvSpPr>
            <p:spPr>
              <a:xfrm>
                <a:off x="3858341" y="793319"/>
                <a:ext cx="345440" cy="1190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1BCCC85-DCD2-43E4-8DA1-F35A7D0F4D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8341" y="793319"/>
                <a:ext cx="345440" cy="119058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F8097F4C-8CF6-4BEC-9331-88A95C633D8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2716" y="1417993"/>
            <a:ext cx="4572000" cy="3882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7FC5DC-E08A-4BAD-ACF7-B294F381BE7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2716" y="4913947"/>
            <a:ext cx="695325" cy="17240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B8EE6C-6362-41C0-9C93-23457E3D81A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8041" y="4932997"/>
            <a:ext cx="685800" cy="17049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4A6029A-7549-4F01-900F-06DBE9F02BC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73366" y="4948685"/>
            <a:ext cx="611059" cy="170833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95169DD-8945-4D88-8591-11A7BCD4B95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68922" y="1195744"/>
            <a:ext cx="3749040" cy="686873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8CA7AED9-E1A8-4C89-9ABE-7A964CC3214C}"/>
              </a:ext>
            </a:extLst>
          </p:cNvPr>
          <p:cNvGrpSpPr/>
          <p:nvPr/>
        </p:nvGrpSpPr>
        <p:grpSpPr>
          <a:xfrm>
            <a:off x="259180" y="2815240"/>
            <a:ext cx="4233002" cy="2055303"/>
            <a:chOff x="259180" y="2815240"/>
            <a:chExt cx="4233002" cy="205530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C20F7554-01D4-46CB-B072-77B7B6B5295A}"/>
                    </a:ext>
                  </a:extLst>
                </p:cNvPr>
                <p:cNvSpPr txBox="1"/>
                <p:nvPr/>
              </p:nvSpPr>
              <p:spPr>
                <a:xfrm>
                  <a:off x="281777" y="2911545"/>
                  <a:ext cx="4210405" cy="1958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3600" dirty="0">
                      <a:solidFill>
                        <a:srgbClr val="00B0F0"/>
                      </a:solidFill>
                    </a:rPr>
                    <a:t>1 whole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GB" sz="3600" b="0" dirty="0">
                      <a:solidFill>
                        <a:srgbClr val="00B0F0"/>
                      </a:solidFill>
                    </a:rPr>
                    <a:t>    and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GB" sz="3600" dirty="0">
                      <a:solidFill>
                        <a:srgbClr val="00B0F0"/>
                      </a:solidFill>
                    </a:rPr>
                    <a:t>  </a:t>
                  </a:r>
                </a:p>
                <a:p>
                  <a:r>
                    <a:rPr lang="en-GB" sz="3600" dirty="0">
                      <a:solidFill>
                        <a:srgbClr val="00B0F0"/>
                      </a:solidFill>
                    </a:rPr>
                    <a:t>is less than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endParaRPr lang="en-GB" sz="3200" b="0" dirty="0"/>
                </a:p>
                <a:p>
                  <a:endParaRPr lang="en-GB" b="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C20F7554-01D4-46CB-B072-77B7B6B529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1777" y="2911545"/>
                  <a:ext cx="4210405" cy="1958998"/>
                </a:xfrm>
                <a:prstGeom prst="rect">
                  <a:avLst/>
                </a:prstGeom>
                <a:blipFill>
                  <a:blip r:embed="rId16"/>
                  <a:stretch>
                    <a:fillRect l="-4342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Speech Bubble: Rectangle with Corners Rounded 18">
              <a:extLst>
                <a:ext uri="{FF2B5EF4-FFF2-40B4-BE49-F238E27FC236}">
                  <a16:creationId xmlns:a16="http://schemas.microsoft.com/office/drawing/2014/main" id="{EB81AA60-55A2-4882-A8DF-DEC0D0BE125C}"/>
                </a:ext>
              </a:extLst>
            </p:cNvPr>
            <p:cNvSpPr/>
            <p:nvPr/>
          </p:nvSpPr>
          <p:spPr>
            <a:xfrm>
              <a:off x="259180" y="2815240"/>
              <a:ext cx="3821065" cy="1859280"/>
            </a:xfrm>
            <a:prstGeom prst="wedgeRoundRectCallout">
              <a:avLst>
                <a:gd name="adj1" fmla="val -6209"/>
                <a:gd name="adj2" fmla="val 61954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BB4E61F-8571-4624-A3C1-86003E78D9D3}"/>
              </a:ext>
            </a:extLst>
          </p:cNvPr>
          <p:cNvSpPr txBox="1"/>
          <p:nvPr/>
        </p:nvSpPr>
        <p:spPr>
          <a:xfrm>
            <a:off x="416560" y="72136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Find the missing symbol.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632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|6.7|1.7|6.8|1.7|2|2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8.2|27.9|4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1.4|2.8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9|10.3|12.1|4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3|6.7|6.7|5.1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2.7|3.6|2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3.8|11.2|1.5|9|4.3|3.7|1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7|6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4.1|4.5|3.4|3.9|22|9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6BD99C2-87E8-494E-894A-946C79C7BB75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schemas.microsoft.com/office/2006/documentManagement/types"/>
    <ds:schemaRef ds:uri="a27e339d-efcc-4888-bf1d-35c29e4fdb4c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bab8a406-7696-406d-80a9-08844bb26002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</Words>
  <Application>Microsoft Office PowerPoint</Application>
  <PresentationFormat>On-screen Show (4:3)</PresentationFormat>
  <Paragraphs>87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Cambria Math</vt:lpstr>
      <vt:lpstr>Myriad Pro</vt:lpstr>
      <vt:lpstr>Open Sans</vt:lpstr>
      <vt:lpstr>Wingdings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2020-08-27T07:48:20Z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