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3" r:id="rId5"/>
  </p:sldMasterIdLst>
  <p:notesMasterIdLst>
    <p:notesMasterId r:id="rId21"/>
  </p:notesMasterIdLst>
  <p:sldIdLst>
    <p:sldId id="409" r:id="rId6"/>
    <p:sldId id="290" r:id="rId7"/>
    <p:sldId id="394" r:id="rId8"/>
    <p:sldId id="396" r:id="rId9"/>
    <p:sldId id="398" r:id="rId10"/>
    <p:sldId id="399" r:id="rId11"/>
    <p:sldId id="388" r:id="rId12"/>
    <p:sldId id="400" r:id="rId13"/>
    <p:sldId id="401" r:id="rId14"/>
    <p:sldId id="404" r:id="rId15"/>
    <p:sldId id="406" r:id="rId16"/>
    <p:sldId id="405" r:id="rId17"/>
    <p:sldId id="408" r:id="rId18"/>
    <p:sldId id="403" r:id="rId19"/>
    <p:sldId id="410" r:id="rId20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880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B0E9445-0271-4D31-A7F6-70A621E27567}" v="1" dt="2020-08-27T09:00:55.4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9" autoAdjust="0"/>
    <p:restoredTop sz="93868" autoAdjust="0"/>
  </p:normalViewPr>
  <p:slideViewPr>
    <p:cSldViewPr snapToGrid="0">
      <p:cViewPr varScale="1">
        <p:scale>
          <a:sx n="68" d="100"/>
          <a:sy n="68" d="100"/>
        </p:scale>
        <p:origin x="1428" y="54"/>
      </p:cViewPr>
      <p:guideLst>
        <p:guide pos="2880"/>
        <p:guide orient="horz" pos="216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9B0E9445-0271-4D31-A7F6-70A621E27567}"/>
    <pc:docChg chg="custSel modSld">
      <pc:chgData name="Andrew Young" userId="3d7dab09-352b-4858-b937-4a4f8b94e613" providerId="ADAL" clId="{9B0E9445-0271-4D31-A7F6-70A621E27567}" dt="2020-08-27T09:02:15.761" v="10" actId="20577"/>
      <pc:docMkLst>
        <pc:docMk/>
      </pc:docMkLst>
      <pc:sldChg chg="modSp mod">
        <pc:chgData name="Andrew Young" userId="3d7dab09-352b-4858-b937-4a4f8b94e613" providerId="ADAL" clId="{9B0E9445-0271-4D31-A7F6-70A621E27567}" dt="2020-08-27T09:01:31.126" v="8" actId="20577"/>
        <pc:sldMkLst>
          <pc:docMk/>
          <pc:sldMk cId="205862902" sldId="290"/>
        </pc:sldMkLst>
        <pc:spChg chg="mod">
          <ac:chgData name="Andrew Young" userId="3d7dab09-352b-4858-b937-4a4f8b94e613" providerId="ADAL" clId="{9B0E9445-0271-4D31-A7F6-70A621E27567}" dt="2020-08-27T09:01:09.562" v="4" actId="20577"/>
          <ac:spMkLst>
            <pc:docMk/>
            <pc:sldMk cId="205862902" sldId="290"/>
            <ac:spMk id="13" creationId="{A48B9E15-9C5B-400F-81A6-30AB21115F9E}"/>
          </ac:spMkLst>
        </pc:spChg>
        <pc:spChg chg="mod">
          <ac:chgData name="Andrew Young" userId="3d7dab09-352b-4858-b937-4a4f8b94e613" providerId="ADAL" clId="{9B0E9445-0271-4D31-A7F6-70A621E27567}" dt="2020-08-27T09:01:06.176" v="3" actId="20577"/>
          <ac:spMkLst>
            <pc:docMk/>
            <pc:sldMk cId="205862902" sldId="290"/>
            <ac:spMk id="14" creationId="{A48B9E15-9C5B-400F-81A6-30AB21115F9E}"/>
          </ac:spMkLst>
        </pc:spChg>
        <pc:spChg chg="mod">
          <ac:chgData name="Andrew Young" userId="3d7dab09-352b-4858-b937-4a4f8b94e613" providerId="ADAL" clId="{9B0E9445-0271-4D31-A7F6-70A621E27567}" dt="2020-08-27T09:01:29.657" v="7" actId="20577"/>
          <ac:spMkLst>
            <pc:docMk/>
            <pc:sldMk cId="205862902" sldId="290"/>
            <ac:spMk id="16" creationId="{B705522E-23CF-4FC4-8556-ABD3FF18FAB0}"/>
          </ac:spMkLst>
        </pc:spChg>
        <pc:spChg chg="mod">
          <ac:chgData name="Andrew Young" userId="3d7dab09-352b-4858-b937-4a4f8b94e613" providerId="ADAL" clId="{9B0E9445-0271-4D31-A7F6-70A621E27567}" dt="2020-08-27T09:01:31.126" v="8" actId="20577"/>
          <ac:spMkLst>
            <pc:docMk/>
            <pc:sldMk cId="205862902" sldId="290"/>
            <ac:spMk id="37" creationId="{B705522E-23CF-4FC4-8556-ABD3FF18FAB0}"/>
          </ac:spMkLst>
        </pc:spChg>
      </pc:sldChg>
      <pc:sldChg chg="modSp mod">
        <pc:chgData name="Andrew Young" userId="3d7dab09-352b-4858-b937-4a4f8b94e613" providerId="ADAL" clId="{9B0E9445-0271-4D31-A7F6-70A621E27567}" dt="2020-08-27T09:02:15.761" v="10" actId="20577"/>
        <pc:sldMkLst>
          <pc:docMk/>
          <pc:sldMk cId="2300935908" sldId="403"/>
        </pc:sldMkLst>
        <pc:spChg chg="mod">
          <ac:chgData name="Andrew Young" userId="3d7dab09-352b-4858-b937-4a4f8b94e613" providerId="ADAL" clId="{9B0E9445-0271-4D31-A7F6-70A621E27567}" dt="2020-08-27T09:02:15.761" v="10" actId="20577"/>
          <ac:spMkLst>
            <pc:docMk/>
            <pc:sldMk cId="2300935908" sldId="403"/>
            <ac:spMk id="3" creationId="{00000000-0000-0000-0000-000000000000}"/>
          </ac:spMkLst>
        </pc:spChg>
      </pc:sldChg>
      <pc:sldChg chg="modSp mod">
        <pc:chgData name="Andrew Young" userId="3d7dab09-352b-4858-b937-4a4f8b94e613" providerId="ADAL" clId="{9B0E9445-0271-4D31-A7F6-70A621E27567}" dt="2020-08-27T09:00:55.445" v="2" actId="207"/>
        <pc:sldMkLst>
          <pc:docMk/>
          <pc:sldMk cId="3153326553" sldId="410"/>
        </pc:sldMkLst>
        <pc:spChg chg="mod">
          <ac:chgData name="Andrew Young" userId="3d7dab09-352b-4858-b937-4a4f8b94e613" providerId="ADAL" clId="{9B0E9445-0271-4D31-A7F6-70A621E27567}" dt="2020-08-27T09:00:55.445" v="2" actId="207"/>
          <ac:spMkLst>
            <pc:docMk/>
            <pc:sldMk cId="3153326553" sldId="410"/>
            <ac:spMk id="4" creationId="{5F8F0B3F-57B8-48E6-9433-E1E13B0F792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23A71-3092-4EDF-BE8A-C1EC7B4E98A3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0AE4C-E12E-4F3C-BC71-9DFC311C32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991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70273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39224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17539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03772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74265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F9ED5-0BE1-446F-82E4-50C5E0F538FC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97854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F9ED5-0BE1-446F-82E4-50C5E0F538FC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62097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F9ED5-0BE1-446F-82E4-50C5E0F538FC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93299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F9ED5-0BE1-446F-82E4-50C5E0F538FC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7560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F9ED5-0BE1-446F-82E4-50C5E0F538FC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47769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F9ED5-0BE1-446F-82E4-50C5E0F538FC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21267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31532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47447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5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2625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95603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6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0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90634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548890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6448879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14917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5628728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3" y="90373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615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865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1" y="1827213"/>
            <a:ext cx="3884613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4" y="1827213"/>
            <a:ext cx="3884612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9907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9"/>
            <a:ext cx="4040188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9" y="1700808"/>
            <a:ext cx="4041775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20889"/>
            <a:ext cx="4041775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7544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526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8169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87426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02192"/>
            <a:ext cx="3008313" cy="864096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772816"/>
            <a:ext cx="3008313" cy="43533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8535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1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5"/>
            <a:ext cx="5486400" cy="391325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2737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67154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82581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3-video-lessons/" TargetMode="Externa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13" Type="http://schemas.openxmlformats.org/officeDocument/2006/relationships/image" Target="../media/image14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7.png"/><Relationship Id="rId12" Type="http://schemas.openxmlformats.org/officeDocument/2006/relationships/image" Target="NUL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6" Type="http://schemas.openxmlformats.org/officeDocument/2006/relationships/image" Target="NULL"/><Relationship Id="rId11" Type="http://schemas.openxmlformats.org/officeDocument/2006/relationships/image" Target="NULL"/><Relationship Id="rId10" Type="http://schemas.openxmlformats.org/officeDocument/2006/relationships/image" Target="../media/image8.png"/><Relationship Id="rId9" Type="http://schemas.openxmlformats.org/officeDocument/2006/relationships/image" Target="NULL"/><Relationship Id="rId1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5" Type="http://schemas.openxmlformats.org/officeDocument/2006/relationships/image" Target="../media/image10.png"/><Relationship Id="rId4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5" Type="http://schemas.openxmlformats.org/officeDocument/2006/relationships/image" Target="../media/image18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6" Type="http://schemas.openxmlformats.org/officeDocument/2006/relationships/image" Target="../media/image20.png"/><Relationship Id="rId5" Type="http://schemas.openxmlformats.org/officeDocument/2006/relationships/image" Target="../media/image19.gif"/><Relationship Id="rId10" Type="http://schemas.openxmlformats.org/officeDocument/2006/relationships/image" Target="../media/image24.png"/><Relationship Id="rId4" Type="http://schemas.openxmlformats.org/officeDocument/2006/relationships/image" Target="../media/image11.png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5" Type="http://schemas.openxmlformats.org/officeDocument/2006/relationships/image" Target="../media/image23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18DDD873-C8E3-469D-9DD7-730B87219F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LKS2 Fractions 3 Lesson 19</a:t>
            </a:r>
          </a:p>
        </p:txBody>
      </p:sp>
    </p:spTree>
    <p:extLst>
      <p:ext uri="{BB962C8B-B14F-4D97-AF65-F5344CB8AC3E}">
        <p14:creationId xmlns:p14="http://schemas.microsoft.com/office/powerpoint/2010/main" val="5166025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US" dirty="0"/>
          </a:p>
          <a:p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C4F3541-B4D5-4C37-862A-793440CC6F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1B9F0566-C442-40ED-AADA-ECAE5E6976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52483" y="1118302"/>
            <a:ext cx="7907446" cy="1542916"/>
          </a:xfrm>
          <a:prstGeom prst="rect">
            <a:avLst/>
          </a:prstGeom>
        </p:spPr>
      </p:pic>
      <p:sp>
        <p:nvSpPr>
          <p:cNvPr id="3" name="Oval Callout 2"/>
          <p:cNvSpPr/>
          <p:nvPr/>
        </p:nvSpPr>
        <p:spPr bwMode="auto">
          <a:xfrm>
            <a:off x="4160520" y="746760"/>
            <a:ext cx="4602480" cy="2286000"/>
          </a:xfrm>
          <a:prstGeom prst="wedgeEllipseCallou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2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28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Which symbol</a:t>
            </a:r>
            <a:r>
              <a:rPr kumimoji="0" lang="en-GB" sz="2800" b="0" i="0" u="none" strike="noStrike" cap="none" normalizeH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should always go in the circle?</a:t>
            </a:r>
            <a:endParaRPr kumimoji="0" lang="en-GB" sz="28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Cloud Callout 44"/>
          <p:cNvSpPr/>
          <p:nvPr/>
        </p:nvSpPr>
        <p:spPr bwMode="auto">
          <a:xfrm>
            <a:off x="441960" y="3032760"/>
            <a:ext cx="3718560" cy="1819342"/>
          </a:xfrm>
          <a:prstGeom prst="cloudCallout">
            <a:avLst/>
          </a:prstGeom>
          <a:solidFill>
            <a:srgbClr val="00B0F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2800" dirty="0">
                <a:solidFill>
                  <a:schemeClr val="bg1"/>
                </a:solidFill>
                <a:latin typeface="Arial" charset="0"/>
              </a:rPr>
              <a:t>Can you explain why?</a:t>
            </a: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0934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F13B65B-944A-4CA4-A1D7-BEEC582EA7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1B9F0566-C442-40ED-AADA-ECAE5E6976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52483" y="1118302"/>
            <a:ext cx="7907446" cy="1542916"/>
          </a:xfrm>
          <a:prstGeom prst="rect">
            <a:avLst/>
          </a:prstGeom>
        </p:spPr>
      </p:pic>
      <p:sp>
        <p:nvSpPr>
          <p:cNvPr id="3" name="Oval Callout 2"/>
          <p:cNvSpPr/>
          <p:nvPr/>
        </p:nvSpPr>
        <p:spPr bwMode="auto">
          <a:xfrm>
            <a:off x="4160520" y="746760"/>
            <a:ext cx="4602480" cy="2426098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tx2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2800" b="0" i="0" u="none" strike="noStrike" cap="none" normalizeH="0" baseline="0" dirty="0">
                <a:ln>
                  <a:noFill/>
                </a:ln>
                <a:effectLst/>
                <a:latin typeface="Myriad Pro" panose="020B0503030403020204"/>
              </a:rPr>
              <a:t>What does the </a:t>
            </a:r>
          </a:p>
          <a:p>
            <a:pPr marL="457200"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endParaRPr lang="en-GB" sz="2800" dirty="0">
              <a:latin typeface="Myriad Pro" panose="020B0503030403020204"/>
            </a:endParaRPr>
          </a:p>
          <a:p>
            <a:pPr marL="457200"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2800" dirty="0">
                <a:latin typeface="Myriad Pro" panose="020B0503030403020204"/>
              </a:rPr>
              <a:t>represent</a:t>
            </a:r>
            <a:r>
              <a:rPr kumimoji="0" lang="en-GB" sz="2800" b="0" i="0" u="none" strike="noStrike" cap="none" normalizeH="0" dirty="0">
                <a:ln>
                  <a:noFill/>
                </a:ln>
                <a:effectLst/>
                <a:latin typeface="Myriad Pro" panose="020B0503030403020204"/>
              </a:rPr>
              <a:t>?</a:t>
            </a:r>
            <a:endParaRPr kumimoji="0" lang="en-GB" sz="2800" b="0" i="0" u="none" strike="noStrike" cap="none" normalizeH="0" baseline="0" dirty="0">
              <a:ln>
                <a:noFill/>
              </a:ln>
              <a:effectLst/>
              <a:latin typeface="Myriad Pro" panose="020B0503030403020204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7417EA-17CA-4EC1-80C2-0F966AFA33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4531" y="1508760"/>
            <a:ext cx="876300" cy="762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E0A43C2-6C21-4A3F-81D7-6EED953217C8}"/>
              </a:ext>
            </a:extLst>
          </p:cNvPr>
          <p:cNvSpPr txBox="1"/>
          <p:nvPr/>
        </p:nvSpPr>
        <p:spPr>
          <a:xfrm>
            <a:off x="918004" y="1916622"/>
            <a:ext cx="672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Myriad Pro" panose="020B0503030403020204"/>
              </a:rPr>
              <a:t>8</a:t>
            </a:r>
            <a:endParaRPr lang="en-GB" sz="3200" dirty="0">
              <a:latin typeface="Myriad Pro" panose="020B0503030403020204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703C6D-0F7B-4FA5-B911-CE71785CCB4B}"/>
              </a:ext>
            </a:extLst>
          </p:cNvPr>
          <p:cNvSpPr txBox="1"/>
          <p:nvPr/>
        </p:nvSpPr>
        <p:spPr>
          <a:xfrm>
            <a:off x="3106757" y="1889760"/>
            <a:ext cx="672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Myriad Pro" panose="020B0503030403020204"/>
              </a:rPr>
              <a:t>8</a:t>
            </a:r>
            <a:endParaRPr lang="en-GB" sz="3200" dirty="0">
              <a:latin typeface="Myriad Pro" panose="020B0503030403020204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FD79E8B-CEC4-4C29-B3CB-17A046CD86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03722" y="1332061"/>
            <a:ext cx="3657917" cy="85961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14FD7AA-A02F-4F60-A92D-6E11E7736C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52483" y="2953605"/>
            <a:ext cx="7907446" cy="154291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2392C0A-112B-40BE-A69A-A646417FE7F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0315" y="3810044"/>
            <a:ext cx="807979" cy="73932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B479484-FFAB-49AC-94C6-774BA728F53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24835" y="3783619"/>
            <a:ext cx="807979" cy="73932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B5D1E1E-5AA5-44C3-9196-5929F4D5DF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52483" y="4788908"/>
            <a:ext cx="7907446" cy="154291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C6DDCDA-4FDB-4DF0-8F5A-C0E6DBEAA219}"/>
              </a:ext>
            </a:extLst>
          </p:cNvPr>
          <p:cNvSpPr txBox="1"/>
          <p:nvPr/>
        </p:nvSpPr>
        <p:spPr>
          <a:xfrm>
            <a:off x="932072" y="5560366"/>
            <a:ext cx="7289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Myriad Pro" panose="020B0503030403020204"/>
              </a:rPr>
              <a:t>6</a:t>
            </a:r>
            <a:endParaRPr lang="en-GB" sz="3200" dirty="0">
              <a:latin typeface="Myriad Pro" panose="020B0503030403020204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BFD1FDA-C8F1-49BF-B132-6483EE3F42B2}"/>
              </a:ext>
            </a:extLst>
          </p:cNvPr>
          <p:cNvSpPr txBox="1"/>
          <p:nvPr/>
        </p:nvSpPr>
        <p:spPr>
          <a:xfrm>
            <a:off x="3060785" y="5560365"/>
            <a:ext cx="672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Myriad Pro" panose="020B0503030403020204"/>
              </a:rPr>
              <a:t>6</a:t>
            </a:r>
            <a:endParaRPr lang="en-GB" sz="3200" dirty="0">
              <a:latin typeface="Myriad Pro" panose="020B0503030403020204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9333E48-C0CC-4D9F-A596-3ED264A48229}"/>
              </a:ext>
            </a:extLst>
          </p:cNvPr>
          <p:cNvSpPr txBox="1"/>
          <p:nvPr/>
        </p:nvSpPr>
        <p:spPr>
          <a:xfrm>
            <a:off x="2051313" y="1393402"/>
            <a:ext cx="9425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Myriad Pro" panose="020B0503030403020204"/>
              </a:rPr>
              <a:t>&lt;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3C0FE46-A43F-444A-9C56-69749D05CC29}"/>
              </a:ext>
            </a:extLst>
          </p:cNvPr>
          <p:cNvSpPr txBox="1"/>
          <p:nvPr/>
        </p:nvSpPr>
        <p:spPr>
          <a:xfrm>
            <a:off x="2051313" y="3242963"/>
            <a:ext cx="9425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Myriad Pro" panose="020B0503030403020204"/>
              </a:rPr>
              <a:t>&lt;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A5EF8B0-E67E-4418-96DD-8AC26AC200CD}"/>
              </a:ext>
            </a:extLst>
          </p:cNvPr>
          <p:cNvSpPr txBox="1"/>
          <p:nvPr/>
        </p:nvSpPr>
        <p:spPr>
          <a:xfrm>
            <a:off x="2026085" y="5064925"/>
            <a:ext cx="9425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Myriad Pro" panose="020B0503030403020204"/>
              </a:rPr>
              <a:t>&lt;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9628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8" grpId="0"/>
      <p:bldP spid="19" grpId="0"/>
      <p:bldP spid="20" grpId="0"/>
      <p:bldP spid="21" grpId="0"/>
      <p:bldP spid="2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4297D22-03CF-41AA-B259-14BDB0747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DFBFD96-B57B-42A1-BCD7-541EE0CA5B35}"/>
              </a:ext>
            </a:extLst>
          </p:cNvPr>
          <p:cNvGrpSpPr/>
          <p:nvPr/>
        </p:nvGrpSpPr>
        <p:grpSpPr>
          <a:xfrm>
            <a:off x="607213" y="1209698"/>
            <a:ext cx="4743450" cy="2307988"/>
            <a:chOff x="2270760" y="1441052"/>
            <a:chExt cx="4743450" cy="2307988"/>
          </a:xfrm>
        </p:grpSpPr>
        <p:sp>
          <p:nvSpPr>
            <p:cNvPr id="4" name="6-Point Star 3"/>
            <p:cNvSpPr/>
            <p:nvPr/>
          </p:nvSpPr>
          <p:spPr bwMode="auto">
            <a:xfrm>
              <a:off x="2560320" y="2682240"/>
              <a:ext cx="1036320" cy="1066800"/>
            </a:xfrm>
            <a:prstGeom prst="star6">
              <a:avLst/>
            </a:prstGeom>
            <a:solidFill>
              <a:srgbClr val="FF33CC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6-Point Star 6"/>
            <p:cNvSpPr/>
            <p:nvPr/>
          </p:nvSpPr>
          <p:spPr bwMode="auto">
            <a:xfrm>
              <a:off x="5585460" y="2651760"/>
              <a:ext cx="1036320" cy="1066800"/>
            </a:xfrm>
            <a:prstGeom prst="star6">
              <a:avLst/>
            </a:prstGeom>
            <a:solidFill>
              <a:srgbClr val="FF33CC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2560320" y="1441052"/>
              <a:ext cx="1036320" cy="936387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5570220" y="1441052"/>
              <a:ext cx="1036320" cy="936387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 bwMode="auto">
            <a:xfrm>
              <a:off x="2270760" y="2514600"/>
              <a:ext cx="1539240" cy="0"/>
            </a:xfrm>
            <a:prstGeom prst="line">
              <a:avLst/>
            </a:prstGeom>
            <a:ln w="254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auto">
            <a:xfrm>
              <a:off x="5334000" y="2514599"/>
              <a:ext cx="1539240" cy="0"/>
            </a:xfrm>
            <a:prstGeom prst="line">
              <a:avLst/>
            </a:prstGeom>
            <a:ln w="254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10" name="Oval 9"/>
            <p:cNvSpPr/>
            <p:nvPr/>
          </p:nvSpPr>
          <p:spPr bwMode="auto">
            <a:xfrm>
              <a:off x="4114800" y="2042160"/>
              <a:ext cx="952500" cy="944879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863340" y="2191433"/>
              <a:ext cx="16306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en-GB" sz="3600" dirty="0">
                  <a:latin typeface="Myriad Pro" panose="020B0503030403020204"/>
                </a:rPr>
                <a:t>&gt;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383530" y="1586079"/>
              <a:ext cx="16306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en-GB" sz="3600" dirty="0">
                  <a:latin typeface="Myriad Pro" panose="020B0503030403020204"/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87153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6775132E-553C-4DE9-8B49-7680F1F66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292582" y="1168335"/>
            <a:ext cx="84657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1. Can you use the models to complete the comparison statements?</a:t>
            </a:r>
          </a:p>
        </p:txBody>
      </p:sp>
      <p:pic>
        <p:nvPicPr>
          <p:cNvPr id="4" name="Picture 3" descr="2 by 2 Grid | ClipArt ET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435" y="1988344"/>
            <a:ext cx="8008364" cy="4751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997" y="2391285"/>
            <a:ext cx="1467803" cy="159477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 bwMode="auto">
          <a:xfrm>
            <a:off x="2049263" y="2575806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2049263" y="3259934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1828800" y="3140027"/>
            <a:ext cx="864973" cy="0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 bwMode="auto">
          <a:xfrm>
            <a:off x="2785082" y="2924960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3520902" y="2575806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3520902" y="3259934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2" name="Straight Connector 11"/>
          <p:cNvCxnSpPr/>
          <p:nvPr/>
        </p:nvCxnSpPr>
        <p:spPr bwMode="auto">
          <a:xfrm>
            <a:off x="3298480" y="3108427"/>
            <a:ext cx="864973" cy="0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120972" y="3290334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6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582927" y="3290334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6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36238" y="2953354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&lt;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550" y="4379793"/>
            <a:ext cx="3479483" cy="1251337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 bwMode="auto">
          <a:xfrm>
            <a:off x="1262288" y="5547167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1262288" y="6231295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1" name="Straight Connector 20"/>
          <p:cNvCxnSpPr/>
          <p:nvPr/>
        </p:nvCxnSpPr>
        <p:spPr bwMode="auto">
          <a:xfrm>
            <a:off x="1041825" y="6111388"/>
            <a:ext cx="864973" cy="0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 bwMode="auto">
          <a:xfrm>
            <a:off x="1998107" y="5896321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2733927" y="5547167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2733927" y="6231295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5" name="Straight Connector 24"/>
          <p:cNvCxnSpPr/>
          <p:nvPr/>
        </p:nvCxnSpPr>
        <p:spPr bwMode="auto">
          <a:xfrm>
            <a:off x="2511505" y="6079788"/>
            <a:ext cx="864973" cy="0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057294" y="5895122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 &gt;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50744" y="2057699"/>
            <a:ext cx="990600" cy="104775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79765" y="2055644"/>
            <a:ext cx="1019175" cy="1009650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 bwMode="auto">
          <a:xfrm>
            <a:off x="5050744" y="3256147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5050744" y="3859290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32" name="Straight Connector 31"/>
          <p:cNvCxnSpPr/>
          <p:nvPr/>
        </p:nvCxnSpPr>
        <p:spPr bwMode="auto">
          <a:xfrm>
            <a:off x="4828322" y="3772785"/>
            <a:ext cx="864973" cy="0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797433" y="3588119"/>
            <a:ext cx="1562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is more than</a:t>
            </a:r>
          </a:p>
        </p:txBody>
      </p:sp>
      <p:sp>
        <p:nvSpPr>
          <p:cNvPr id="38" name="Rectangle 37"/>
          <p:cNvSpPr/>
          <p:nvPr/>
        </p:nvSpPr>
        <p:spPr bwMode="auto">
          <a:xfrm>
            <a:off x="7453787" y="3229532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7453787" y="3832675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0" name="Straight Connector 39"/>
          <p:cNvCxnSpPr/>
          <p:nvPr/>
        </p:nvCxnSpPr>
        <p:spPr bwMode="auto">
          <a:xfrm>
            <a:off x="7231365" y="3746170"/>
            <a:ext cx="864973" cy="0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153B716D-609B-47B6-B750-4E4E0CF6446A}"/>
              </a:ext>
            </a:extLst>
          </p:cNvPr>
          <p:cNvSpPr/>
          <p:nvPr/>
        </p:nvSpPr>
        <p:spPr bwMode="auto">
          <a:xfrm>
            <a:off x="360997" y="1988344"/>
            <a:ext cx="3952862" cy="2271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0B770BA2-A957-4968-B8DC-D51124B65EB1}"/>
              </a:ext>
            </a:extLst>
          </p:cNvPr>
          <p:cNvSpPr/>
          <p:nvPr/>
        </p:nvSpPr>
        <p:spPr bwMode="auto">
          <a:xfrm>
            <a:off x="9342365" y="3444599"/>
            <a:ext cx="976346" cy="706987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39C1F7B-34BE-437F-B91F-2AC270A61C8C}"/>
              </a:ext>
            </a:extLst>
          </p:cNvPr>
          <p:cNvSpPr txBox="1"/>
          <p:nvPr/>
        </p:nvSpPr>
        <p:spPr>
          <a:xfrm>
            <a:off x="0" y="743168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extLst>
      <p:ext uri="{BB962C8B-B14F-4D97-AF65-F5344CB8AC3E}">
        <p14:creationId xmlns:p14="http://schemas.microsoft.com/office/powerpoint/2010/main" val="15696676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EBFDF9F-1307-4B9F-B89A-887B26BF4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312065" y="1499917"/>
            <a:ext cx="84657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2. Can you use what you know to complete </a:t>
            </a: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these missing-symbol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problems? </a:t>
            </a:r>
          </a:p>
          <a:p>
            <a:pPr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(Use &lt; , &gt; or =)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831759" y="2164572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829062" y="2892898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579583" y="2746212"/>
            <a:ext cx="864973" cy="0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 bwMode="auto">
          <a:xfrm>
            <a:off x="1516692" y="2578377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2271685" y="2181991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2301439" y="2876285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2" name="Straight Connector 11"/>
          <p:cNvCxnSpPr/>
          <p:nvPr/>
        </p:nvCxnSpPr>
        <p:spPr bwMode="auto">
          <a:xfrm>
            <a:off x="2049263" y="2714612"/>
            <a:ext cx="864973" cy="0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871755" y="2896519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373977" y="2923299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5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712374" y="4524476"/>
            <a:ext cx="2334653" cy="1114262"/>
            <a:chOff x="579027" y="4435358"/>
            <a:chExt cx="2334653" cy="1114262"/>
          </a:xfrm>
        </p:grpSpPr>
        <p:sp>
          <p:nvSpPr>
            <p:cNvPr id="19" name="Rectangle 18"/>
            <p:cNvSpPr/>
            <p:nvPr/>
          </p:nvSpPr>
          <p:spPr bwMode="auto">
            <a:xfrm>
              <a:off x="799490" y="4435358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0" name="Rectangle 19"/>
            <p:cNvSpPr/>
            <p:nvPr/>
          </p:nvSpPr>
          <p:spPr bwMode="auto">
            <a:xfrm>
              <a:off x="799490" y="5119486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21" name="Straight Connector 20"/>
            <p:cNvCxnSpPr/>
            <p:nvPr/>
          </p:nvCxnSpPr>
          <p:spPr bwMode="auto">
            <a:xfrm>
              <a:off x="579027" y="4999579"/>
              <a:ext cx="864973" cy="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22" name="Rectangle 21"/>
            <p:cNvSpPr/>
            <p:nvPr/>
          </p:nvSpPr>
          <p:spPr bwMode="auto">
            <a:xfrm>
              <a:off x="1535309" y="4784512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3" name="Rectangle 22"/>
            <p:cNvSpPr/>
            <p:nvPr/>
          </p:nvSpPr>
          <p:spPr bwMode="auto">
            <a:xfrm>
              <a:off x="2271129" y="4435358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4" name="Rectangle 23"/>
            <p:cNvSpPr/>
            <p:nvPr/>
          </p:nvSpPr>
          <p:spPr bwMode="auto">
            <a:xfrm>
              <a:off x="2271129" y="5119486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 bwMode="auto">
            <a:xfrm>
              <a:off x="2048707" y="4967979"/>
              <a:ext cx="864973" cy="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30" name="Rectangle 29"/>
          <p:cNvSpPr/>
          <p:nvPr/>
        </p:nvSpPr>
        <p:spPr bwMode="auto">
          <a:xfrm>
            <a:off x="4773466" y="2148243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4794421" y="2882938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32" name="Straight Connector 31"/>
          <p:cNvCxnSpPr/>
          <p:nvPr/>
        </p:nvCxnSpPr>
        <p:spPr bwMode="auto">
          <a:xfrm>
            <a:off x="4572001" y="2707877"/>
            <a:ext cx="864973" cy="0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 bwMode="auto">
          <a:xfrm>
            <a:off x="6435409" y="2064763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6465329" y="2853115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0" name="Straight Connector 39"/>
          <p:cNvCxnSpPr/>
          <p:nvPr/>
        </p:nvCxnSpPr>
        <p:spPr bwMode="auto">
          <a:xfrm>
            <a:off x="6212987" y="2707877"/>
            <a:ext cx="864973" cy="0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871755" y="2179829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3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362817" y="2225700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4</a:t>
            </a:r>
          </a:p>
        </p:txBody>
      </p:sp>
      <p:sp>
        <p:nvSpPr>
          <p:cNvPr id="36" name="Rectangle 35"/>
          <p:cNvSpPr/>
          <p:nvPr/>
        </p:nvSpPr>
        <p:spPr bwMode="auto">
          <a:xfrm>
            <a:off x="5680582" y="2549161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844698" y="2179829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9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799409" y="2913339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11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465329" y="2125565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4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483162" y="2865218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11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92582" y="3635898"/>
            <a:ext cx="77176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3. Complete the boxes to make these statements true:</a:t>
            </a:r>
          </a:p>
        </p:txBody>
      </p:sp>
      <p:grpSp>
        <p:nvGrpSpPr>
          <p:cNvPr id="61" name="Group 60"/>
          <p:cNvGrpSpPr/>
          <p:nvPr/>
        </p:nvGrpSpPr>
        <p:grpSpPr>
          <a:xfrm>
            <a:off x="4630083" y="4406578"/>
            <a:ext cx="2334653" cy="1114262"/>
            <a:chOff x="579027" y="4435358"/>
            <a:chExt cx="2334653" cy="1114262"/>
          </a:xfrm>
        </p:grpSpPr>
        <p:sp>
          <p:nvSpPr>
            <p:cNvPr id="62" name="Rectangle 61"/>
            <p:cNvSpPr/>
            <p:nvPr/>
          </p:nvSpPr>
          <p:spPr bwMode="auto">
            <a:xfrm>
              <a:off x="799490" y="4435358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3" name="Rectangle 62"/>
            <p:cNvSpPr/>
            <p:nvPr/>
          </p:nvSpPr>
          <p:spPr bwMode="auto">
            <a:xfrm>
              <a:off x="799490" y="5119486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64" name="Straight Connector 63"/>
            <p:cNvCxnSpPr/>
            <p:nvPr/>
          </p:nvCxnSpPr>
          <p:spPr bwMode="auto">
            <a:xfrm>
              <a:off x="579027" y="4999579"/>
              <a:ext cx="864973" cy="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65" name="Rectangle 64"/>
            <p:cNvSpPr/>
            <p:nvPr/>
          </p:nvSpPr>
          <p:spPr bwMode="auto">
            <a:xfrm>
              <a:off x="1535309" y="4784512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6" name="Rectangle 65"/>
            <p:cNvSpPr/>
            <p:nvPr/>
          </p:nvSpPr>
          <p:spPr bwMode="auto">
            <a:xfrm>
              <a:off x="2271129" y="4435358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7" name="Rectangle 66"/>
            <p:cNvSpPr/>
            <p:nvPr/>
          </p:nvSpPr>
          <p:spPr bwMode="auto">
            <a:xfrm>
              <a:off x="2271129" y="5119486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68" name="Straight Connector 67"/>
            <p:cNvCxnSpPr/>
            <p:nvPr/>
          </p:nvCxnSpPr>
          <p:spPr bwMode="auto">
            <a:xfrm>
              <a:off x="2048707" y="4967979"/>
              <a:ext cx="864973" cy="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69" name="TextBox 68"/>
          <p:cNvSpPr txBox="1"/>
          <p:nvPr/>
        </p:nvSpPr>
        <p:spPr>
          <a:xfrm>
            <a:off x="919429" y="4571066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5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967362" y="5216107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9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1744307" y="4919097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&gt;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2462690" y="5266273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9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4890718" y="5135287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25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6312174" y="5103763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25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322184" y="4418623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18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EAE8E7-B66E-454B-9226-9BA42B4E6FF9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extLst>
      <p:ext uri="{BB962C8B-B14F-4D97-AF65-F5344CB8AC3E}">
        <p14:creationId xmlns:p14="http://schemas.microsoft.com/office/powerpoint/2010/main" val="23009359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8F0B3F-57B8-48E6-9433-E1E13B0F792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https://www.ncetm.org.uk/classroom-resources/vl-lower-key-stage-2-fractions-3-video-lessons/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3326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7C808996-2C98-4D24-90B8-9500CDD330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E99797EE-45C9-41E1-9223-165CE8E55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cxnSp>
        <p:nvCxnSpPr>
          <p:cNvPr id="7" name="Straight Connector 6"/>
          <p:cNvCxnSpPr>
            <a:cxnSpLocks/>
          </p:cNvCxnSpPr>
          <p:nvPr/>
        </p:nvCxnSpPr>
        <p:spPr bwMode="auto">
          <a:xfrm>
            <a:off x="4579076" y="839208"/>
            <a:ext cx="0" cy="5832507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cxnSpLocks/>
          </p:cNvCxnSpPr>
          <p:nvPr/>
        </p:nvCxnSpPr>
        <p:spPr bwMode="auto">
          <a:xfrm>
            <a:off x="66734" y="3013713"/>
            <a:ext cx="8859011" cy="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A48B9E15-9C5B-400F-81A6-30AB21115F9E}"/>
              </a:ext>
            </a:extLst>
          </p:cNvPr>
          <p:cNvSpPr txBox="1"/>
          <p:nvPr/>
        </p:nvSpPr>
        <p:spPr>
          <a:xfrm>
            <a:off x="553914" y="853719"/>
            <a:ext cx="3672591" cy="4001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Myriad Pro" panose="020B0503030403020204" pitchFamily="34" charset="0"/>
              </a:rPr>
              <a:t>Question 1 </a:t>
            </a:r>
            <a:r>
              <a:rPr lang="en-GB" sz="20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on a diagram</a:t>
            </a:r>
            <a:r>
              <a:rPr lang="en-GB" sz="20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48B9E15-9C5B-400F-81A6-30AB21115F9E}"/>
              </a:ext>
            </a:extLst>
          </p:cNvPr>
          <p:cNvSpPr txBox="1"/>
          <p:nvPr/>
        </p:nvSpPr>
        <p:spPr>
          <a:xfrm>
            <a:off x="4837225" y="856144"/>
            <a:ext cx="4312195" cy="4001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Myriad Pro" panose="020B0503030403020204" pitchFamily="34" charset="0"/>
              </a:rPr>
              <a:t>Question 2 </a:t>
            </a:r>
            <a:r>
              <a:rPr lang="en-GB" sz="20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on a number line</a:t>
            </a:r>
            <a:r>
              <a:rPr lang="en-GB" sz="20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705522E-23CF-4FC4-8556-ABD3FF18FAB0}"/>
              </a:ext>
            </a:extLst>
          </p:cNvPr>
          <p:cNvSpPr txBox="1"/>
          <p:nvPr/>
        </p:nvSpPr>
        <p:spPr>
          <a:xfrm>
            <a:off x="104931" y="3146722"/>
            <a:ext cx="4182257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Myriad Pro" panose="020B0503030403020204" pitchFamily="34" charset="0"/>
              </a:rPr>
              <a:t>Question 3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GB" sz="20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verbal reasoning</a:t>
            </a:r>
            <a:endParaRPr lang="en-GB" sz="2000" dirty="0">
              <a:latin typeface="Myriad Pro" panose="020B050303040302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04931" y="1839009"/>
          <a:ext cx="2135378" cy="198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5054">
                  <a:extLst>
                    <a:ext uri="{9D8B030D-6E8A-4147-A177-3AD203B41FA5}">
                      <a16:colId xmlns:a16="http://schemas.microsoft.com/office/drawing/2014/main" val="3729294473"/>
                    </a:ext>
                  </a:extLst>
                </a:gridCol>
                <a:gridCol w="305054">
                  <a:extLst>
                    <a:ext uri="{9D8B030D-6E8A-4147-A177-3AD203B41FA5}">
                      <a16:colId xmlns:a16="http://schemas.microsoft.com/office/drawing/2014/main" val="1417116614"/>
                    </a:ext>
                  </a:extLst>
                </a:gridCol>
                <a:gridCol w="305054">
                  <a:extLst>
                    <a:ext uri="{9D8B030D-6E8A-4147-A177-3AD203B41FA5}">
                      <a16:colId xmlns:a16="http://schemas.microsoft.com/office/drawing/2014/main" val="3205127426"/>
                    </a:ext>
                  </a:extLst>
                </a:gridCol>
                <a:gridCol w="305054">
                  <a:extLst>
                    <a:ext uri="{9D8B030D-6E8A-4147-A177-3AD203B41FA5}">
                      <a16:colId xmlns:a16="http://schemas.microsoft.com/office/drawing/2014/main" val="3144930089"/>
                    </a:ext>
                  </a:extLst>
                </a:gridCol>
                <a:gridCol w="305054">
                  <a:extLst>
                    <a:ext uri="{9D8B030D-6E8A-4147-A177-3AD203B41FA5}">
                      <a16:colId xmlns:a16="http://schemas.microsoft.com/office/drawing/2014/main" val="1754763469"/>
                    </a:ext>
                  </a:extLst>
                </a:gridCol>
                <a:gridCol w="305054">
                  <a:extLst>
                    <a:ext uri="{9D8B030D-6E8A-4147-A177-3AD203B41FA5}">
                      <a16:colId xmlns:a16="http://schemas.microsoft.com/office/drawing/2014/main" val="3829287618"/>
                    </a:ext>
                  </a:extLst>
                </a:gridCol>
                <a:gridCol w="305054">
                  <a:extLst>
                    <a:ext uri="{9D8B030D-6E8A-4147-A177-3AD203B41FA5}">
                      <a16:colId xmlns:a16="http://schemas.microsoft.com/office/drawing/2014/main" val="562346133"/>
                    </a:ext>
                  </a:extLst>
                </a:gridCol>
              </a:tblGrid>
              <a:tr h="16605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724262"/>
                  </a:ext>
                </a:extLst>
              </a:tr>
            </a:tbl>
          </a:graphicData>
        </a:graphic>
      </p:graphicFrame>
      <p:graphicFrame>
        <p:nvGraphicFramePr>
          <p:cNvPr id="21" name="Table 20"/>
          <p:cNvGraphicFramePr>
            <a:graphicFrameLocks noGrp="1"/>
          </p:cNvGraphicFramePr>
          <p:nvPr/>
        </p:nvGraphicFramePr>
        <p:xfrm>
          <a:off x="2385319" y="1836227"/>
          <a:ext cx="2135378" cy="198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5054">
                  <a:extLst>
                    <a:ext uri="{9D8B030D-6E8A-4147-A177-3AD203B41FA5}">
                      <a16:colId xmlns:a16="http://schemas.microsoft.com/office/drawing/2014/main" val="3729294473"/>
                    </a:ext>
                  </a:extLst>
                </a:gridCol>
                <a:gridCol w="305054">
                  <a:extLst>
                    <a:ext uri="{9D8B030D-6E8A-4147-A177-3AD203B41FA5}">
                      <a16:colId xmlns:a16="http://schemas.microsoft.com/office/drawing/2014/main" val="1417116614"/>
                    </a:ext>
                  </a:extLst>
                </a:gridCol>
                <a:gridCol w="305054">
                  <a:extLst>
                    <a:ext uri="{9D8B030D-6E8A-4147-A177-3AD203B41FA5}">
                      <a16:colId xmlns:a16="http://schemas.microsoft.com/office/drawing/2014/main" val="3205127426"/>
                    </a:ext>
                  </a:extLst>
                </a:gridCol>
                <a:gridCol w="305054">
                  <a:extLst>
                    <a:ext uri="{9D8B030D-6E8A-4147-A177-3AD203B41FA5}">
                      <a16:colId xmlns:a16="http://schemas.microsoft.com/office/drawing/2014/main" val="3144930089"/>
                    </a:ext>
                  </a:extLst>
                </a:gridCol>
                <a:gridCol w="305054">
                  <a:extLst>
                    <a:ext uri="{9D8B030D-6E8A-4147-A177-3AD203B41FA5}">
                      <a16:colId xmlns:a16="http://schemas.microsoft.com/office/drawing/2014/main" val="1754763469"/>
                    </a:ext>
                  </a:extLst>
                </a:gridCol>
                <a:gridCol w="305054">
                  <a:extLst>
                    <a:ext uri="{9D8B030D-6E8A-4147-A177-3AD203B41FA5}">
                      <a16:colId xmlns:a16="http://schemas.microsoft.com/office/drawing/2014/main" val="3829287618"/>
                    </a:ext>
                  </a:extLst>
                </a:gridCol>
                <a:gridCol w="305054">
                  <a:extLst>
                    <a:ext uri="{9D8B030D-6E8A-4147-A177-3AD203B41FA5}">
                      <a16:colId xmlns:a16="http://schemas.microsoft.com/office/drawing/2014/main" val="562346133"/>
                    </a:ext>
                  </a:extLst>
                </a:gridCol>
              </a:tblGrid>
              <a:tr h="16605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72426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2975888" y="5684543"/>
                <a:ext cx="1314767" cy="631263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24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1" i="1" smtClean="0">
                            <a:latin typeface="Cambria Math" panose="02040503050406030204" pitchFamily="18" charset="0"/>
                          </a:rPr>
                          <m:t>�</m:t>
                        </m:r>
                      </m:num>
                      <m:den>
                        <m:r>
                          <a:rPr lang="en-GB" sz="2400" b="1" i="1" smtClean="0">
                            <a:latin typeface="Cambria Math" panose="02040503050406030204" pitchFamily="18" charset="0"/>
                          </a:rPr>
                          <m:t>�</m:t>
                        </m:r>
                        <m:r>
                          <a:rPr lang="en-GB" sz="2400" b="1" i="1">
                            <a:latin typeface="Cambria Math" panose="02040503050406030204" pitchFamily="18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sz="2400" dirty="0"/>
                  <a:t>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1" i="1" smtClean="0">
                            <a:latin typeface="Cambria Math" panose="02040503050406030204" pitchFamily="18" charset="0"/>
                          </a:rPr>
                          <m:t>�</m:t>
                        </m:r>
                      </m:num>
                      <m:den>
                        <m:r>
                          <a:rPr lang="en-GB" sz="2400" b="1" i="1" smtClean="0">
                            <a:latin typeface="Cambria Math" panose="02040503050406030204" pitchFamily="18" charset="0"/>
                          </a:rPr>
                          <m:t>�</m:t>
                        </m:r>
                        <m:r>
                          <a:rPr lang="en-GB" sz="2400" b="1" i="1">
                            <a:latin typeface="Cambria Math" panose="02040503050406030204" pitchFamily="18" charset="0"/>
                          </a:rPr>
                          <m:t> </m:t>
                        </m:r>
                      </m:den>
                    </m:f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5888" y="5684543"/>
                <a:ext cx="1314767" cy="63126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7"/>
          <a:srcRect l="4666" t="776"/>
          <a:stretch/>
        </p:blipFill>
        <p:spPr>
          <a:xfrm>
            <a:off x="230184" y="4486789"/>
            <a:ext cx="2280136" cy="206140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 bwMode="auto">
          <a:xfrm>
            <a:off x="3567659" y="3896740"/>
            <a:ext cx="327499" cy="30800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3401469" y="5858622"/>
            <a:ext cx="400863" cy="383216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1680107" y="2156120"/>
                <a:ext cx="1378150" cy="647357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24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/>
                      <m:den/>
                    </m:f>
                  </m:oMath>
                </a14:m>
                <a:r>
                  <a:rPr lang="en-US" sz="2400" dirty="0"/>
                  <a:t>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b="1" i="1">
                            <a:latin typeface="Cambria Math" panose="02040503050406030204" pitchFamily="18" charset="0"/>
                          </a:rPr>
                        </m:ctrlPr>
                      </m:fPr>
                      <m:num/>
                      <m:den/>
                    </m:f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0107" y="2156120"/>
                <a:ext cx="1378150" cy="64735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Oval 24"/>
          <p:cNvSpPr/>
          <p:nvPr/>
        </p:nvSpPr>
        <p:spPr bwMode="auto">
          <a:xfrm>
            <a:off x="2167800" y="2330003"/>
            <a:ext cx="400863" cy="383216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714022" y="4027045"/>
                <a:ext cx="2632983" cy="17679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GB" sz="14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1400" b="1" i="1" smtClean="0">
                            <a:latin typeface="Cambria Math" panose="02040503050406030204" pitchFamily="18" charset="0"/>
                          </a:rPr>
                          <m:t>�</m:t>
                        </m:r>
                      </m:num>
                      <m:den>
                        <m:r>
                          <a:rPr lang="en-GB" sz="1400" b="1" i="1" smtClean="0">
                            <a:latin typeface="Cambria Math" panose="02040503050406030204" pitchFamily="18" charset="0"/>
                          </a:rPr>
                          <m:t>�</m:t>
                        </m:r>
                        <m:r>
                          <a:rPr lang="en-GB" sz="1400" b="1" i="1">
                            <a:latin typeface="Cambria Math" panose="02040503050406030204" pitchFamily="18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sz="1400" dirty="0">
                    <a:latin typeface="Myriad Pro" panose="020B0503030403020204"/>
                  </a:rPr>
                  <a:t> is </a:t>
                </a:r>
                <a:r>
                  <a:rPr lang="en-US" sz="1400" u="sng" dirty="0">
                    <a:latin typeface="Myriad Pro" panose="020B0503030403020204"/>
                  </a:rPr>
                  <a:t>2</a:t>
                </a:r>
                <a:r>
                  <a:rPr lang="en-US" sz="1400" dirty="0">
                    <a:latin typeface="Myriad Pro" panose="020B0503030403020204"/>
                  </a:rPr>
                  <a:t> lots of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1400" b="1" i="1">
                            <a:latin typeface="Cambria Math" panose="02040503050406030204" pitchFamily="18" charset="0"/>
                          </a:rPr>
                          <m:t>�</m:t>
                        </m:r>
                      </m:num>
                      <m:den>
                        <m:r>
                          <a:rPr lang="en-GB" sz="1400" b="1" i="1">
                            <a:latin typeface="Cambria Math" panose="02040503050406030204" pitchFamily="18" charset="0"/>
                          </a:rPr>
                          <m:t>�</m:t>
                        </m:r>
                      </m:den>
                    </m:f>
                  </m:oMath>
                </a14:m>
                <a:r>
                  <a:rPr lang="en-US" sz="1400" dirty="0">
                    <a:latin typeface="Myriad Pro" panose="020B0503030403020204"/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GB" sz="1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1400" b="1" i="1">
                            <a:latin typeface="Cambria Math" panose="02040503050406030204" pitchFamily="18" charset="0"/>
                          </a:rPr>
                          <m:t>�</m:t>
                        </m:r>
                      </m:num>
                      <m:den>
                        <m:r>
                          <a:rPr lang="en-GB" sz="1400" b="1" i="1">
                            <a:latin typeface="Cambria Math" panose="02040503050406030204" pitchFamily="18" charset="0"/>
                          </a:rPr>
                          <m:t>�</m:t>
                        </m:r>
                        <m:r>
                          <a:rPr lang="en-GB" sz="1400" b="1" i="1">
                            <a:latin typeface="Cambria Math" panose="02040503050406030204" pitchFamily="18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sz="1400" dirty="0">
                    <a:latin typeface="Myriad Pro" panose="020B0503030403020204"/>
                  </a:rPr>
                  <a:t> is </a:t>
                </a:r>
                <a:r>
                  <a:rPr lang="en-US" sz="1400" u="sng" dirty="0">
                    <a:latin typeface="Myriad Pro" panose="020B0503030403020204"/>
                  </a:rPr>
                  <a:t>4</a:t>
                </a:r>
                <a:r>
                  <a:rPr lang="en-US" sz="1400" dirty="0">
                    <a:latin typeface="Myriad Pro" panose="020B0503030403020204"/>
                  </a:rPr>
                  <a:t> lots of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1400" b="1" i="1">
                            <a:latin typeface="Cambria Math" panose="02040503050406030204" pitchFamily="18" charset="0"/>
                          </a:rPr>
                          <m:t>�</m:t>
                        </m:r>
                      </m:num>
                      <m:den>
                        <m:r>
                          <a:rPr lang="en-GB" sz="1400" b="1" i="1">
                            <a:latin typeface="Cambria Math" panose="02040503050406030204" pitchFamily="18" charset="0"/>
                          </a:rPr>
                          <m:t>�</m:t>
                        </m:r>
                      </m:den>
                    </m:f>
                  </m:oMath>
                </a14:m>
                <a:r>
                  <a:rPr lang="en-US" sz="1400" dirty="0">
                    <a:latin typeface="Myriad Pro" panose="020B0503030403020204"/>
                  </a:rPr>
                  <a:t> </a:t>
                </a:r>
              </a:p>
              <a:p>
                <a:endParaRPr lang="en-GB" sz="1400" b="1" i="1" dirty="0">
                  <a:latin typeface="Myriad Pro" panose="020B0503030403020204"/>
                </a:endParaRPr>
              </a:p>
              <a:p>
                <a:r>
                  <a:rPr lang="en-GB" sz="1400" b="1" i="1" dirty="0">
                    <a:latin typeface="Myriad Pro" panose="020B0503030403020204"/>
                  </a:rPr>
                  <a:t>I know  that </a:t>
                </a:r>
                <a:r>
                  <a:rPr lang="en-GB" sz="1400" b="1" i="1" u="sng" dirty="0">
                    <a:latin typeface="Myriad Pro" panose="020B0503030403020204"/>
                  </a:rPr>
                  <a:t>2 </a:t>
                </a:r>
                <a:r>
                  <a:rPr lang="en-GB" sz="1400" b="1" i="1" dirty="0">
                    <a:latin typeface="Myriad Pro" panose="020B0503030403020204"/>
                  </a:rPr>
                  <a:t>is less than </a:t>
                </a:r>
                <a:r>
                  <a:rPr lang="en-GB" sz="1400" b="1" i="1" u="sng" dirty="0">
                    <a:latin typeface="Myriad Pro" panose="020B0503030403020204"/>
                  </a:rPr>
                  <a:t>4</a:t>
                </a:r>
              </a:p>
              <a:p>
                <a:r>
                  <a:rPr lang="en-GB" sz="1400" b="1" i="1" dirty="0">
                    <a:latin typeface="Myriad Pro" panose="020B0503030403020204"/>
                  </a:rPr>
                  <a:t>… so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1400" b="1" i="1">
                            <a:latin typeface="Cambria Math" panose="02040503050406030204" pitchFamily="18" charset="0"/>
                          </a:rPr>
                          <m:t>�</m:t>
                        </m:r>
                      </m:num>
                      <m:den>
                        <m:r>
                          <a:rPr lang="en-GB" sz="1400" b="1" i="1">
                            <a:latin typeface="Cambria Math" panose="02040503050406030204" pitchFamily="18" charset="0"/>
                          </a:rPr>
                          <m:t>�</m:t>
                        </m:r>
                        <m:r>
                          <a:rPr lang="en-GB" sz="1400" b="1" i="1">
                            <a:latin typeface="Cambria Math" panose="02040503050406030204" pitchFamily="18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sz="1400" dirty="0">
                    <a:latin typeface="Myriad Pro" panose="020B0503030403020204"/>
                  </a:rPr>
                  <a:t> is less than </a:t>
                </a:r>
                <a14:m>
                  <m:oMath xmlns:m="http://schemas.openxmlformats.org/officeDocument/2006/math">
                    <m:r>
                      <a:rPr lang="en-GB" sz="1400" b="0" i="0" smtClean="0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GB" sz="1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1400" b="1" i="1" smtClean="0">
                            <a:latin typeface="Cambria Math" panose="02040503050406030204" pitchFamily="18" charset="0"/>
                          </a:rPr>
                          <m:t>�</m:t>
                        </m:r>
                      </m:num>
                      <m:den>
                        <m:r>
                          <a:rPr lang="en-GB" sz="1400" b="1" i="1">
                            <a:latin typeface="Cambria Math" panose="02040503050406030204" pitchFamily="18" charset="0"/>
                          </a:rPr>
                          <m:t>�</m:t>
                        </m:r>
                      </m:den>
                    </m:f>
                  </m:oMath>
                </a14:m>
                <a:r>
                  <a:rPr lang="en-US" sz="1400" dirty="0">
                    <a:latin typeface="Myriad Pro" panose="020B0503030403020204"/>
                  </a:rPr>
                  <a:t> 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4022" y="4027045"/>
                <a:ext cx="2632983" cy="1767984"/>
              </a:xfrm>
              <a:prstGeom prst="rect">
                <a:avLst/>
              </a:prstGeom>
              <a:blipFill>
                <a:blip r:embed="rId9"/>
                <a:stretch>
                  <a:fillRect l="-6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60903" y="1949040"/>
            <a:ext cx="3703931" cy="3049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6155485" y="2280452"/>
                <a:ext cx="1314767" cy="62478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24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�</m:t>
                        </m:r>
                      </m:num>
                      <m:den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�</m:t>
                        </m:r>
                        <m:r>
                          <a:rPr lang="en-GB" sz="2400" b="1" i="1">
                            <a:latin typeface="Cambria Math" panose="02040503050406030204" pitchFamily="18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sz="2400" dirty="0"/>
                  <a:t>   </a:t>
                </a:r>
                <a:r>
                  <a:rPr lang="en-US" sz="24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&lt;</a:t>
                </a:r>
                <a:r>
                  <a:rPr lang="en-US" sz="2400" dirty="0"/>
                  <a:t>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1" i="1" smtClean="0">
                            <a:latin typeface="Cambria Math" panose="02040503050406030204" pitchFamily="18" charset="0"/>
                          </a:rPr>
                          <m:t>�</m:t>
                        </m:r>
                      </m:num>
                      <m:den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�</m:t>
                        </m:r>
                        <m:r>
                          <a:rPr lang="en-GB" sz="2400" b="1" i="1">
                            <a:latin typeface="Cambria Math" panose="02040503050406030204" pitchFamily="18" charset="0"/>
                          </a:rPr>
                          <m:t> </m:t>
                        </m:r>
                      </m:den>
                    </m:f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5485" y="2280452"/>
                <a:ext cx="1314767" cy="624786"/>
              </a:xfrm>
              <a:prstGeom prst="rect">
                <a:avLst/>
              </a:prstGeom>
              <a:blipFill>
                <a:blip r:embed="rId11"/>
                <a:stretch>
                  <a:fillRect b="-10476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4981945" y="5885602"/>
                <a:ext cx="1659057" cy="786113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0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/>
                      <m:den/>
                    </m:f>
                  </m:oMath>
                </a14:m>
                <a:r>
                  <a:rPr lang="en-US" sz="3000" dirty="0"/>
                  <a:t>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000" b="1" i="1">
                            <a:latin typeface="Cambria Math" panose="02040503050406030204" pitchFamily="18" charset="0"/>
                          </a:rPr>
                        </m:ctrlPr>
                      </m:fPr>
                      <m:num/>
                      <m:den/>
                    </m:f>
                  </m:oMath>
                </a14:m>
                <a:endParaRPr lang="en-US" sz="3000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1945" y="5885602"/>
                <a:ext cx="1659057" cy="786113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Oval 26"/>
          <p:cNvSpPr/>
          <p:nvPr/>
        </p:nvSpPr>
        <p:spPr bwMode="auto">
          <a:xfrm>
            <a:off x="5566460" y="6081950"/>
            <a:ext cx="415324" cy="483947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2653802" y="2226330"/>
            <a:ext cx="208429" cy="22187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1861613" y="2229842"/>
            <a:ext cx="208429" cy="22187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1874232" y="2568023"/>
            <a:ext cx="208429" cy="22187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5201566" y="5971012"/>
            <a:ext cx="208429" cy="22187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2655465" y="2569979"/>
            <a:ext cx="208429" cy="22187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5189345" y="6372307"/>
            <a:ext cx="208429" cy="22187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6200548" y="6372107"/>
            <a:ext cx="208429" cy="22187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6190498" y="5971012"/>
            <a:ext cx="208429" cy="22187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6479" y="1354437"/>
            <a:ext cx="37700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Myriad Pro" panose="020B0503030403020204"/>
              </a:rPr>
              <a:t>Use the diagram to fill in the fractions . Put in the inequality symbol. </a:t>
            </a:r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209492" y="1420809"/>
            <a:ext cx="35676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Myriad Pro" panose="020B0503030403020204"/>
              </a:rPr>
              <a:t>Show  the fractions on the number line </a:t>
            </a:r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30184" y="3744516"/>
            <a:ext cx="4274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Myriad Pro" panose="020B0503030403020204"/>
              </a:rPr>
              <a:t>Fill in the missing parts of the sentence stems.  Now put in the inequality symbol  between the two fractions.</a:t>
            </a:r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669016" y="3624977"/>
            <a:ext cx="411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Myriad Pro" panose="020B0503030403020204"/>
              </a:rPr>
              <a:t>Use the sentence stem  to complete the fractions and inequality symbol.</a:t>
            </a:r>
            <a:r>
              <a:rPr lang="en-US" sz="1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705522E-23CF-4FC4-8556-ABD3FF18FAB0}"/>
              </a:ext>
            </a:extLst>
          </p:cNvPr>
          <p:cNvSpPr txBox="1"/>
          <p:nvPr/>
        </p:nvSpPr>
        <p:spPr>
          <a:xfrm>
            <a:off x="4743488" y="3108381"/>
            <a:ext cx="4182257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Myriad Pro" panose="020B0503030403020204" pitchFamily="34" charset="0"/>
              </a:rPr>
              <a:t>Question 4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GB" sz="20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verbal reasoning</a:t>
            </a:r>
            <a:endParaRPr lang="en-GB" sz="2000" dirty="0">
              <a:latin typeface="Myriad Pro" panose="020B0503030403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FE415FA-A02D-4230-97FB-9275400EBB5B}"/>
              </a:ext>
            </a:extLst>
          </p:cNvPr>
          <p:cNvSpPr txBox="1"/>
          <p:nvPr/>
        </p:nvSpPr>
        <p:spPr>
          <a:xfrm>
            <a:off x="1830622" y="2208464"/>
            <a:ext cx="4044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Myriad Pro" panose="020B0503030403020204"/>
              </a:rPr>
              <a:t>4</a:t>
            </a:r>
            <a:endParaRPr lang="en-GB" sz="1400" dirty="0">
              <a:latin typeface="Myriad Pro" panose="020B0503030403020204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6442717-BB02-4427-9607-0F0CA213AED8}"/>
              </a:ext>
            </a:extLst>
          </p:cNvPr>
          <p:cNvSpPr txBox="1"/>
          <p:nvPr/>
        </p:nvSpPr>
        <p:spPr>
          <a:xfrm>
            <a:off x="1837746" y="2521591"/>
            <a:ext cx="4044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Myriad Pro" panose="020B0503030403020204"/>
              </a:rPr>
              <a:t>7</a:t>
            </a:r>
            <a:endParaRPr lang="en-GB" sz="1400" dirty="0">
              <a:latin typeface="Myriad Pro" panose="020B0503030403020204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C5D1044-7818-4ECF-A07D-31753E70A493}"/>
              </a:ext>
            </a:extLst>
          </p:cNvPr>
          <p:cNvSpPr txBox="1"/>
          <p:nvPr/>
        </p:nvSpPr>
        <p:spPr>
          <a:xfrm>
            <a:off x="2625950" y="2540539"/>
            <a:ext cx="4044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Myriad Pro" panose="020B0503030403020204"/>
              </a:rPr>
              <a:t>7</a:t>
            </a:r>
            <a:endParaRPr lang="en-GB" sz="1400" dirty="0">
              <a:latin typeface="Myriad Pro" panose="020B0503030403020204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BD73F27-FDE5-4AC1-AF64-AA171C95D493}"/>
              </a:ext>
            </a:extLst>
          </p:cNvPr>
          <p:cNvSpPr txBox="1"/>
          <p:nvPr/>
        </p:nvSpPr>
        <p:spPr>
          <a:xfrm>
            <a:off x="2625950" y="2186647"/>
            <a:ext cx="4044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Myriad Pro" panose="020B0503030403020204"/>
              </a:rPr>
              <a:t>6</a:t>
            </a:r>
            <a:endParaRPr lang="en-GB" sz="1400" dirty="0">
              <a:latin typeface="Myriad Pro" panose="020B0503030403020204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DF651A6-7B0E-4CE7-8B2F-645D97DE4973}"/>
              </a:ext>
            </a:extLst>
          </p:cNvPr>
          <p:cNvSpPr txBox="1"/>
          <p:nvPr/>
        </p:nvSpPr>
        <p:spPr>
          <a:xfrm>
            <a:off x="266491" y="5093533"/>
            <a:ext cx="4044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Myriad Pro" panose="020B0503030403020204"/>
              </a:rPr>
              <a:t>7</a:t>
            </a:r>
            <a:endParaRPr lang="en-GB" sz="1400" dirty="0">
              <a:latin typeface="Myriad Pro" panose="020B0503030403020204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A236879-6239-4484-9A6C-48E0F6BE738B}"/>
              </a:ext>
            </a:extLst>
          </p:cNvPr>
          <p:cNvSpPr txBox="1"/>
          <p:nvPr/>
        </p:nvSpPr>
        <p:spPr>
          <a:xfrm>
            <a:off x="254246" y="4486789"/>
            <a:ext cx="4044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Myriad Pro" panose="020B0503030403020204"/>
              </a:rPr>
              <a:t>4</a:t>
            </a:r>
            <a:endParaRPr lang="en-GB" sz="1400" dirty="0">
              <a:latin typeface="Myriad Pro" panose="020B0503030403020204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E10D3BE-6CB9-4CFB-8698-62560743024B}"/>
              </a:ext>
            </a:extLst>
          </p:cNvPr>
          <p:cNvSpPr txBox="1"/>
          <p:nvPr/>
        </p:nvSpPr>
        <p:spPr>
          <a:xfrm>
            <a:off x="1399188" y="5316758"/>
            <a:ext cx="4044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Myriad Pro" panose="020B0503030403020204"/>
              </a:rPr>
              <a:t>9</a:t>
            </a:r>
            <a:endParaRPr lang="en-GB" sz="1400" dirty="0">
              <a:latin typeface="Myriad Pro" panose="020B050303040302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58573B0-9DEA-40BB-B144-681E1BDBF381}"/>
              </a:ext>
            </a:extLst>
          </p:cNvPr>
          <p:cNvSpPr txBox="1"/>
          <p:nvPr/>
        </p:nvSpPr>
        <p:spPr>
          <a:xfrm>
            <a:off x="266491" y="5341919"/>
            <a:ext cx="4044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Myriad Pro" panose="020B0503030403020204"/>
              </a:rPr>
              <a:t>9</a:t>
            </a:r>
            <a:endParaRPr lang="en-GB" sz="1400" dirty="0">
              <a:latin typeface="Myriad Pro" panose="020B050303040302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05BD6B7-631F-4414-85EE-24F63665C088}"/>
              </a:ext>
            </a:extLst>
          </p:cNvPr>
          <p:cNvSpPr txBox="1"/>
          <p:nvPr/>
        </p:nvSpPr>
        <p:spPr>
          <a:xfrm>
            <a:off x="1415012" y="4769645"/>
            <a:ext cx="4044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Myriad Pro" panose="020B0503030403020204"/>
              </a:rPr>
              <a:t>9</a:t>
            </a:r>
            <a:endParaRPr lang="en-GB" sz="1400" dirty="0">
              <a:latin typeface="Myriad Pro" panose="020B050303040302020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47D293D-B7DE-4A14-BDE5-576E76A7F527}"/>
              </a:ext>
            </a:extLst>
          </p:cNvPr>
          <p:cNvSpPr txBox="1"/>
          <p:nvPr/>
        </p:nvSpPr>
        <p:spPr>
          <a:xfrm>
            <a:off x="251313" y="4769645"/>
            <a:ext cx="4044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Myriad Pro" panose="020B0503030403020204"/>
              </a:rPr>
              <a:t>9</a:t>
            </a:r>
            <a:endParaRPr lang="en-GB" sz="1400" dirty="0">
              <a:latin typeface="Myriad Pro" panose="020B0503030403020204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DC1D45B-50F8-4EE7-90E1-C3C5DF9492EB}"/>
              </a:ext>
            </a:extLst>
          </p:cNvPr>
          <p:cNvSpPr txBox="1"/>
          <p:nvPr/>
        </p:nvSpPr>
        <p:spPr>
          <a:xfrm>
            <a:off x="655779" y="6192168"/>
            <a:ext cx="4044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Myriad Pro" panose="020B0503030403020204"/>
              </a:rPr>
              <a:t>9</a:t>
            </a:r>
            <a:endParaRPr lang="en-GB" sz="1400" dirty="0">
              <a:latin typeface="Myriad Pro" panose="020B0503030403020204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9D2C2D7-A665-49C8-98EA-022D52DBF118}"/>
              </a:ext>
            </a:extLst>
          </p:cNvPr>
          <p:cNvSpPr txBox="1"/>
          <p:nvPr/>
        </p:nvSpPr>
        <p:spPr>
          <a:xfrm>
            <a:off x="1742089" y="6186051"/>
            <a:ext cx="4044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Myriad Pro" panose="020B0503030403020204"/>
              </a:rPr>
              <a:t>9</a:t>
            </a:r>
            <a:endParaRPr lang="en-GB" sz="1400" dirty="0">
              <a:latin typeface="Myriad Pro" panose="020B0503030403020204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634FFFE-BFE1-47FA-83DD-16469A4FB4CA}"/>
              </a:ext>
            </a:extLst>
          </p:cNvPr>
          <p:cNvSpPr txBox="1"/>
          <p:nvPr/>
        </p:nvSpPr>
        <p:spPr>
          <a:xfrm>
            <a:off x="1032544" y="5565144"/>
            <a:ext cx="4044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Myriad Pro" panose="020B0503030403020204"/>
              </a:rPr>
              <a:t>4</a:t>
            </a:r>
            <a:endParaRPr lang="en-GB" sz="1400" dirty="0">
              <a:latin typeface="Myriad Pro" panose="020B0503030403020204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8917EC9-13A3-47EA-9FA0-B0353AA8388B}"/>
              </a:ext>
            </a:extLst>
          </p:cNvPr>
          <p:cNvSpPr txBox="1"/>
          <p:nvPr/>
        </p:nvSpPr>
        <p:spPr>
          <a:xfrm>
            <a:off x="632863" y="5931133"/>
            <a:ext cx="4044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Myriad Pro" panose="020B0503030403020204"/>
              </a:rPr>
              <a:t>4</a:t>
            </a:r>
            <a:endParaRPr lang="en-GB" sz="1400" dirty="0">
              <a:latin typeface="Myriad Pro" panose="020B0503030403020204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34047AC-3A79-4DA0-822A-59ACEB0A9952}"/>
              </a:ext>
            </a:extLst>
          </p:cNvPr>
          <p:cNvSpPr txBox="1"/>
          <p:nvPr/>
        </p:nvSpPr>
        <p:spPr>
          <a:xfrm>
            <a:off x="718811" y="4603259"/>
            <a:ext cx="4044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Myriad Pro" panose="020B0503030403020204"/>
              </a:rPr>
              <a:t>4</a:t>
            </a:r>
            <a:endParaRPr lang="en-GB" sz="1400" dirty="0">
              <a:latin typeface="Myriad Pro" panose="020B0503030403020204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0CDAA6D-0179-4561-8F2E-2D00B3F0649C}"/>
              </a:ext>
            </a:extLst>
          </p:cNvPr>
          <p:cNvSpPr txBox="1"/>
          <p:nvPr/>
        </p:nvSpPr>
        <p:spPr>
          <a:xfrm>
            <a:off x="1725196" y="5915742"/>
            <a:ext cx="4044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Myriad Pro" panose="020B0503030403020204"/>
              </a:rPr>
              <a:t>7</a:t>
            </a:r>
            <a:endParaRPr lang="en-GB" sz="1400" dirty="0">
              <a:latin typeface="Myriad Pro" panose="020B0503030403020204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D2D40B8-87D2-4646-9C1C-6280AC9716C2}"/>
              </a:ext>
            </a:extLst>
          </p:cNvPr>
          <p:cNvSpPr txBox="1"/>
          <p:nvPr/>
        </p:nvSpPr>
        <p:spPr>
          <a:xfrm>
            <a:off x="2028947" y="5510698"/>
            <a:ext cx="4044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Myriad Pro" panose="020B0503030403020204"/>
              </a:rPr>
              <a:t>7</a:t>
            </a:r>
            <a:endParaRPr lang="en-GB" sz="1400" dirty="0">
              <a:latin typeface="Myriad Pro" panose="020B0503030403020204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EE1C820-9177-400D-BBD8-942C73B96A92}"/>
              </a:ext>
            </a:extLst>
          </p:cNvPr>
          <p:cNvSpPr txBox="1"/>
          <p:nvPr/>
        </p:nvSpPr>
        <p:spPr>
          <a:xfrm>
            <a:off x="3431038" y="5823409"/>
            <a:ext cx="4044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Myriad Pro" panose="020B0503030403020204"/>
              </a:rPr>
              <a:t>&lt;</a:t>
            </a:r>
            <a:endParaRPr lang="en-GB" sz="2000" dirty="0">
              <a:latin typeface="Myriad Pro" panose="020B0503030403020204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780AF41-8018-4834-862E-4801DE0E8CDA}"/>
              </a:ext>
            </a:extLst>
          </p:cNvPr>
          <p:cNvSpPr txBox="1"/>
          <p:nvPr/>
        </p:nvSpPr>
        <p:spPr>
          <a:xfrm>
            <a:off x="4905745" y="2090336"/>
            <a:ext cx="4615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Myriad Pro" panose="020B0503030403020204"/>
              </a:rPr>
              <a:t>0</a:t>
            </a:r>
            <a:endParaRPr lang="en-GB" sz="1400" dirty="0">
              <a:latin typeface="Myriad Pro" panose="020B0503030403020204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F65B983-0A1E-43D5-A621-F2873275AC92}"/>
              </a:ext>
            </a:extLst>
          </p:cNvPr>
          <p:cNvSpPr txBox="1"/>
          <p:nvPr/>
        </p:nvSpPr>
        <p:spPr>
          <a:xfrm>
            <a:off x="8434067" y="2083870"/>
            <a:ext cx="4615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Myriad Pro" panose="020B0503030403020204"/>
              </a:rPr>
              <a:t>1</a:t>
            </a:r>
            <a:endParaRPr lang="en-GB" sz="1400" dirty="0">
              <a:latin typeface="Myriad Pro" panose="020B050303040302020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51694B42-58F1-473B-92DE-9A93A10CCAED}"/>
                  </a:ext>
                </a:extLst>
              </p:cNvPr>
              <p:cNvSpPr txBox="1"/>
              <p:nvPr/>
            </p:nvSpPr>
            <p:spPr>
              <a:xfrm>
                <a:off x="5693948" y="1667865"/>
                <a:ext cx="461535" cy="5679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9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9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9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US" sz="900" b="0" dirty="0">
                  <a:latin typeface="Myriad Pro" panose="020B0503030403020204"/>
                </a:endParaRPr>
              </a:p>
              <a:p>
                <a:endParaRPr lang="en-GB" sz="1400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51694B42-58F1-473B-92DE-9A93A10CCA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948" y="1667865"/>
                <a:ext cx="461535" cy="567976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935110C7-A994-4963-A0D5-10E3491D3572}"/>
                  </a:ext>
                </a:extLst>
              </p:cNvPr>
              <p:cNvSpPr txBox="1"/>
              <p:nvPr/>
            </p:nvSpPr>
            <p:spPr>
              <a:xfrm>
                <a:off x="7898367" y="1651299"/>
                <a:ext cx="461535" cy="5679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9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9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US" sz="9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US" sz="900" b="0" dirty="0">
                  <a:latin typeface="Myriad Pro" panose="020B0503030403020204"/>
                </a:endParaRPr>
              </a:p>
              <a:p>
                <a:endParaRPr lang="en-GB" sz="1400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935110C7-A994-4963-A0D5-10E3491D35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98367" y="1651299"/>
                <a:ext cx="461535" cy="567976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0" name="TextBox 59">
            <a:extLst>
              <a:ext uri="{FF2B5EF4-FFF2-40B4-BE49-F238E27FC236}">
                <a16:creationId xmlns:a16="http://schemas.microsoft.com/office/drawing/2014/main" id="{721AA262-ED6A-442C-9B71-8736FD43F374}"/>
              </a:ext>
            </a:extLst>
          </p:cNvPr>
          <p:cNvSpPr txBox="1"/>
          <p:nvPr/>
        </p:nvSpPr>
        <p:spPr>
          <a:xfrm>
            <a:off x="5161994" y="5958712"/>
            <a:ext cx="4044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Myriad Pro" panose="020B0503030403020204"/>
              </a:rPr>
              <a:t>2</a:t>
            </a:r>
            <a:endParaRPr lang="en-GB" sz="1400" dirty="0">
              <a:latin typeface="Myriad Pro" panose="020B0503030403020204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ED957BF-36E0-4210-8EC9-B82B79E0DB63}"/>
              </a:ext>
            </a:extLst>
          </p:cNvPr>
          <p:cNvSpPr txBox="1"/>
          <p:nvPr/>
        </p:nvSpPr>
        <p:spPr>
          <a:xfrm>
            <a:off x="5158748" y="6339599"/>
            <a:ext cx="4044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Myriad Pro" panose="020B0503030403020204"/>
              </a:rPr>
              <a:t>5</a:t>
            </a:r>
            <a:endParaRPr lang="en-GB" sz="1400" dirty="0">
              <a:latin typeface="Myriad Pro" panose="020B0503030403020204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B675D27-CB52-4289-BA32-697AE084A6FF}"/>
              </a:ext>
            </a:extLst>
          </p:cNvPr>
          <p:cNvSpPr txBox="1"/>
          <p:nvPr/>
        </p:nvSpPr>
        <p:spPr>
          <a:xfrm>
            <a:off x="6147534" y="5952112"/>
            <a:ext cx="4044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Myriad Pro" panose="020B0503030403020204"/>
              </a:rPr>
              <a:t>4</a:t>
            </a:r>
            <a:endParaRPr lang="en-GB" sz="1400" dirty="0">
              <a:latin typeface="Myriad Pro" panose="020B0503030403020204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45C865BA-8E1C-4FE4-BEC8-BB8242594D6D}"/>
              </a:ext>
            </a:extLst>
          </p:cNvPr>
          <p:cNvSpPr txBox="1"/>
          <p:nvPr/>
        </p:nvSpPr>
        <p:spPr>
          <a:xfrm>
            <a:off x="6182419" y="6323923"/>
            <a:ext cx="4044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Myriad Pro" panose="020B0503030403020204"/>
              </a:rPr>
              <a:t>5</a:t>
            </a:r>
            <a:endParaRPr lang="en-GB" sz="1400" dirty="0">
              <a:latin typeface="Myriad Pro" panose="020B0503030403020204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3FAB32F-B4CD-43FA-812F-164E6C7ABABA}"/>
              </a:ext>
            </a:extLst>
          </p:cNvPr>
          <p:cNvSpPr txBox="1"/>
          <p:nvPr/>
        </p:nvSpPr>
        <p:spPr>
          <a:xfrm>
            <a:off x="5595447" y="6123868"/>
            <a:ext cx="4044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Myriad Pro" panose="020B0503030403020204"/>
              </a:rPr>
              <a:t>&lt;</a:t>
            </a:r>
            <a:endParaRPr lang="en-GB" sz="2000" dirty="0">
              <a:latin typeface="Myriad Pro" panose="020B0503030403020204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93BB64E8-4A74-4EBC-A447-6CEEA19E31AA}"/>
              </a:ext>
            </a:extLst>
          </p:cNvPr>
          <p:cNvSpPr txBox="1"/>
          <p:nvPr/>
        </p:nvSpPr>
        <p:spPr>
          <a:xfrm>
            <a:off x="2193034" y="2304517"/>
            <a:ext cx="4044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Myriad Pro" panose="020B0503030403020204"/>
              </a:rPr>
              <a:t>&lt;</a:t>
            </a:r>
            <a:endParaRPr lang="en-GB" sz="2000" dirty="0">
              <a:latin typeface="Myriad Pro" panose="020B0503030403020204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EE4C1F85-0B59-41E6-9759-FBE65EF11E91}"/>
              </a:ext>
            </a:extLst>
          </p:cNvPr>
          <p:cNvSpPr txBox="1"/>
          <p:nvPr/>
        </p:nvSpPr>
        <p:spPr>
          <a:xfrm>
            <a:off x="717867" y="5162869"/>
            <a:ext cx="4044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Myriad Pro" panose="020B0503030403020204"/>
              </a:rPr>
              <a:t>7</a:t>
            </a:r>
            <a:endParaRPr lang="en-GB" sz="1400" dirty="0">
              <a:latin typeface="Myriad Pro" panose="020B0503030403020204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1A71F87-86F5-4664-9B8F-8DA75B8CB491}"/>
              </a:ext>
            </a:extLst>
          </p:cNvPr>
          <p:cNvSpPr txBox="1"/>
          <p:nvPr/>
        </p:nvSpPr>
        <p:spPr>
          <a:xfrm>
            <a:off x="0" y="112542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86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8" grpId="0"/>
      <p:bldP spid="39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Pie Chart (24 Divisions): Graphic Organizers - EnchantedLearning.co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3741" y="2685836"/>
            <a:ext cx="3136499" cy="3079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Pie Chart (24 Divisions): Graphic Organizers - EnchantedLearning.co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14" y="2658898"/>
            <a:ext cx="3136499" cy="3079881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8EA2806-86BB-4F04-BDEA-B5A0B61D0E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D1D0A7C-2FCC-4F62-9AE6-4DF58E1760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BC3110DA-1FC4-4991-B39A-12A60FE3AB65}"/>
                  </a:ext>
                </a:extLst>
              </p:cNvPr>
              <p:cNvSpPr txBox="1"/>
              <p:nvPr/>
            </p:nvSpPr>
            <p:spPr>
              <a:xfrm>
                <a:off x="185905" y="903161"/>
                <a:ext cx="8791342" cy="12450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Which is greater?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18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24</m:t>
                        </m:r>
                      </m:den>
                    </m:f>
                    <m:r>
                      <a:rPr lang="en-GB" sz="3600" b="0" i="1" smtClean="0">
                        <a:latin typeface="Cambria Math" panose="02040503050406030204" pitchFamily="18" charset="0"/>
                      </a:rPr>
                      <m:t>��</m:t>
                    </m:r>
                    <m:f>
                      <m:fPr>
                        <m:ctrlPr>
                          <a:rPr lang="en-GB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23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24</m:t>
                        </m:r>
                      </m:den>
                    </m:f>
                  </m:oMath>
                </a14:m>
                <a:endParaRPr lang="en-GB" sz="3600" b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GB" sz="2400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BC3110DA-1FC4-4991-B39A-12A60FE3AB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905" y="903161"/>
                <a:ext cx="8791342" cy="1245084"/>
              </a:xfrm>
              <a:prstGeom prst="rect">
                <a:avLst/>
              </a:prstGeom>
              <a:blipFill>
                <a:blip r:embed="rId5"/>
                <a:stretch>
                  <a:fillRect l="-207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EDE68D78-A913-4978-9FC9-ED8CAFEF16EF}"/>
              </a:ext>
            </a:extLst>
          </p:cNvPr>
          <p:cNvSpPr/>
          <p:nvPr/>
        </p:nvSpPr>
        <p:spPr>
          <a:xfrm>
            <a:off x="3270935" y="1572560"/>
            <a:ext cx="23317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5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6587" y="1875112"/>
            <a:ext cx="29903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Area model</a:t>
            </a:r>
          </a:p>
        </p:txBody>
      </p:sp>
      <p:sp>
        <p:nvSpPr>
          <p:cNvPr id="9" name="Oval 8"/>
          <p:cNvSpPr/>
          <p:nvPr/>
        </p:nvSpPr>
        <p:spPr bwMode="auto">
          <a:xfrm>
            <a:off x="2087880" y="3072971"/>
            <a:ext cx="1183055" cy="2459149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Oval 15"/>
          <p:cNvSpPr/>
          <p:nvPr/>
        </p:nvSpPr>
        <p:spPr bwMode="auto">
          <a:xfrm>
            <a:off x="176330" y="2655354"/>
            <a:ext cx="3136499" cy="3079881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2602493" y="5649886"/>
            <a:ext cx="668442" cy="20118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3474166" y="2670596"/>
            <a:ext cx="3136499" cy="3079881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5942223" y="5665126"/>
            <a:ext cx="668442" cy="20118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Partial Circle 12">
            <a:extLst>
              <a:ext uri="{FF2B5EF4-FFF2-40B4-BE49-F238E27FC236}">
                <a16:creationId xmlns:a16="http://schemas.microsoft.com/office/drawing/2014/main" id="{33D43B66-DD8C-436E-B6AC-ECE2C55AC868}"/>
              </a:ext>
            </a:extLst>
          </p:cNvPr>
          <p:cNvSpPr/>
          <p:nvPr/>
        </p:nvSpPr>
        <p:spPr bwMode="auto">
          <a:xfrm rot="16200000">
            <a:off x="214218" y="2650798"/>
            <a:ext cx="3079877" cy="3136500"/>
          </a:xfrm>
          <a:prstGeom prst="pie">
            <a:avLst>
              <a:gd name="adj1" fmla="val 21567916"/>
              <a:gd name="adj2" fmla="val 16200000"/>
            </a:avLst>
          </a:prstGeom>
          <a:solidFill>
            <a:schemeClr val="accent1">
              <a:lumMod val="75000"/>
              <a:alpha val="5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Partial Circle 22">
            <a:extLst>
              <a:ext uri="{FF2B5EF4-FFF2-40B4-BE49-F238E27FC236}">
                <a16:creationId xmlns:a16="http://schemas.microsoft.com/office/drawing/2014/main" id="{85C96E45-2C32-4006-A8CF-1BF6316C4A2E}"/>
              </a:ext>
            </a:extLst>
          </p:cNvPr>
          <p:cNvSpPr/>
          <p:nvPr/>
        </p:nvSpPr>
        <p:spPr bwMode="auto">
          <a:xfrm rot="16200000">
            <a:off x="3506306" y="2627046"/>
            <a:ext cx="3079877" cy="3136500"/>
          </a:xfrm>
          <a:prstGeom prst="pie">
            <a:avLst>
              <a:gd name="adj1" fmla="val 21567916"/>
              <a:gd name="adj2" fmla="val 20619170"/>
            </a:avLst>
          </a:prstGeom>
          <a:solidFill>
            <a:schemeClr val="accent1">
              <a:lumMod val="75000"/>
              <a:alpha val="5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4131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13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EFB9B90-85FF-4AFF-9A93-C3A228EF9E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D288A1F7-5B0F-48EB-913E-546BE57AF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BC3110DA-1FC4-4991-B39A-12A60FE3AB65}"/>
                  </a:ext>
                </a:extLst>
              </p:cNvPr>
              <p:cNvSpPr txBox="1"/>
              <p:nvPr/>
            </p:nvSpPr>
            <p:spPr>
              <a:xfrm>
                <a:off x="176330" y="787730"/>
                <a:ext cx="8791342" cy="12450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Which is greater?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18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24</m:t>
                        </m:r>
                      </m:den>
                    </m:f>
                    <m:r>
                      <a:rPr lang="en-GB" sz="3600" b="0" i="1" smtClean="0">
                        <a:latin typeface="Cambria Math" panose="02040503050406030204" pitchFamily="18" charset="0"/>
                      </a:rPr>
                      <m:t>��</m:t>
                    </m:r>
                    <m:f>
                      <m:fPr>
                        <m:ctrlPr>
                          <a:rPr lang="en-GB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23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24</m:t>
                        </m:r>
                      </m:den>
                    </m:f>
                  </m:oMath>
                </a14:m>
                <a:endParaRPr lang="en-GB" sz="3600" b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GB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BC3110DA-1FC4-4991-B39A-12A60FE3AB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30" y="787730"/>
                <a:ext cx="8791342" cy="1245084"/>
              </a:xfrm>
              <a:prstGeom prst="rect">
                <a:avLst/>
              </a:prstGeom>
              <a:blipFill>
                <a:blip r:embed="rId4"/>
                <a:stretch>
                  <a:fillRect l="-215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EDE68D78-A913-4978-9FC9-ED8CAFEF16EF}"/>
              </a:ext>
            </a:extLst>
          </p:cNvPr>
          <p:cNvSpPr/>
          <p:nvPr/>
        </p:nvSpPr>
        <p:spPr>
          <a:xfrm>
            <a:off x="3270935" y="1572560"/>
            <a:ext cx="23317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5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 </a:t>
            </a:r>
          </a:p>
        </p:txBody>
      </p:sp>
      <p:sp>
        <p:nvSpPr>
          <p:cNvPr id="7" name="Oval 6"/>
          <p:cNvSpPr/>
          <p:nvPr/>
        </p:nvSpPr>
        <p:spPr bwMode="auto">
          <a:xfrm>
            <a:off x="6524368" y="2032814"/>
            <a:ext cx="617837" cy="62254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1657" y="1976870"/>
            <a:ext cx="5016843" cy="367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Number line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330" y="3277898"/>
            <a:ext cx="8625017" cy="80578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/>
          <a:srcRect t="27366"/>
          <a:stretch/>
        </p:blipFill>
        <p:spPr>
          <a:xfrm>
            <a:off x="746760" y="3502822"/>
            <a:ext cx="7408443" cy="1422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76669" y="2519014"/>
            <a:ext cx="600075" cy="8477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39673" y="2475960"/>
            <a:ext cx="447675" cy="914400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 bwMode="auto">
          <a:xfrm>
            <a:off x="815998" y="3680792"/>
            <a:ext cx="5516750" cy="0"/>
          </a:xfrm>
          <a:prstGeom prst="straightConnector1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" name="Straight Arrow Connector 12"/>
          <p:cNvCxnSpPr/>
          <p:nvPr/>
        </p:nvCxnSpPr>
        <p:spPr bwMode="auto">
          <a:xfrm>
            <a:off x="815998" y="3814073"/>
            <a:ext cx="6960708" cy="0"/>
          </a:xfrm>
          <a:prstGeom prst="straightConnector1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" name="Arrow: Curved Right 17">
            <a:extLst>
              <a:ext uri="{FF2B5EF4-FFF2-40B4-BE49-F238E27FC236}">
                <a16:creationId xmlns:a16="http://schemas.microsoft.com/office/drawing/2014/main" id="{8DD4A3F3-981D-49BA-8057-E235305D7E65}"/>
              </a:ext>
            </a:extLst>
          </p:cNvPr>
          <p:cNvSpPr/>
          <p:nvPr/>
        </p:nvSpPr>
        <p:spPr bwMode="auto">
          <a:xfrm>
            <a:off x="6524368" y="1282262"/>
            <a:ext cx="952301" cy="760294"/>
          </a:xfrm>
          <a:prstGeom prst="curvedRightArrow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Arrow: Curved Right 18">
            <a:extLst>
              <a:ext uri="{FF2B5EF4-FFF2-40B4-BE49-F238E27FC236}">
                <a16:creationId xmlns:a16="http://schemas.microsoft.com/office/drawing/2014/main" id="{587A96D6-803F-4E89-8A57-942A2F0FE6A4}"/>
              </a:ext>
            </a:extLst>
          </p:cNvPr>
          <p:cNvSpPr/>
          <p:nvPr/>
        </p:nvSpPr>
        <p:spPr bwMode="auto">
          <a:xfrm rot="5217301">
            <a:off x="7789716" y="3021714"/>
            <a:ext cx="329357" cy="440941"/>
          </a:xfrm>
          <a:prstGeom prst="curvedRightArrow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3280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93EAACF-F2E0-4447-90C6-56B1FD2617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94BDC2F-B3D2-484A-B9DE-3FFBA0B03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BC3110DA-1FC4-4991-B39A-12A60FE3AB65}"/>
                  </a:ext>
                </a:extLst>
              </p:cNvPr>
              <p:cNvSpPr txBox="1"/>
              <p:nvPr/>
            </p:nvSpPr>
            <p:spPr>
              <a:xfrm>
                <a:off x="176330" y="787730"/>
                <a:ext cx="8791342" cy="12450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Which is greater?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18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24</m:t>
                        </m:r>
                      </m:den>
                    </m:f>
                    <m:r>
                      <a:rPr lang="en-GB" sz="3600" b="0" i="1" smtClean="0">
                        <a:latin typeface="Cambria Math" panose="02040503050406030204" pitchFamily="18" charset="0"/>
                      </a:rPr>
                      <m:t>��</m:t>
                    </m:r>
                    <m:f>
                      <m:fPr>
                        <m:ctrlPr>
                          <a:rPr lang="en-GB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23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24</m:t>
                        </m:r>
                      </m:den>
                    </m:f>
                  </m:oMath>
                </a14:m>
                <a:endParaRPr lang="en-GB" sz="3600" b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GB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BC3110DA-1FC4-4991-B39A-12A60FE3AB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30" y="787730"/>
                <a:ext cx="8791342" cy="1245084"/>
              </a:xfrm>
              <a:prstGeom prst="rect">
                <a:avLst/>
              </a:prstGeom>
              <a:blipFill>
                <a:blip r:embed="rId4"/>
                <a:stretch>
                  <a:fillRect l="-215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EDE68D78-A913-4978-9FC9-ED8CAFEF16EF}"/>
              </a:ext>
            </a:extLst>
          </p:cNvPr>
          <p:cNvSpPr/>
          <p:nvPr/>
        </p:nvSpPr>
        <p:spPr>
          <a:xfrm>
            <a:off x="3270935" y="1572560"/>
            <a:ext cx="23317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5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 </a:t>
            </a:r>
          </a:p>
        </p:txBody>
      </p:sp>
      <p:sp>
        <p:nvSpPr>
          <p:cNvPr id="7" name="Oval 6"/>
          <p:cNvSpPr/>
          <p:nvPr/>
        </p:nvSpPr>
        <p:spPr bwMode="auto">
          <a:xfrm>
            <a:off x="6524368" y="2032814"/>
            <a:ext cx="617837" cy="62254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1657" y="1976870"/>
            <a:ext cx="5016843" cy="367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Quantity Model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657" y="2649922"/>
            <a:ext cx="1935295" cy="33187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03287" y="2649922"/>
            <a:ext cx="1935295" cy="331879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04917" y="2649922"/>
            <a:ext cx="1935295" cy="331879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6547" y="2649921"/>
            <a:ext cx="1935295" cy="33187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277403" y="2576143"/>
            <a:ext cx="6029144" cy="479434"/>
          </a:xfrm>
          <a:prstGeom prst="rect">
            <a:avLst/>
          </a:prstGeom>
          <a:noFill/>
          <a:ln w="571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403" y="3900440"/>
            <a:ext cx="1935295" cy="33187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9033" y="3900440"/>
            <a:ext cx="1935295" cy="33187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0663" y="3900440"/>
            <a:ext cx="1935295" cy="33187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2293" y="3900439"/>
            <a:ext cx="1935295" cy="331879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auto">
          <a:xfrm>
            <a:off x="253148" y="3826661"/>
            <a:ext cx="7641171" cy="479434"/>
          </a:xfrm>
          <a:prstGeom prst="rect">
            <a:avLst/>
          </a:prstGeom>
          <a:noFill/>
          <a:ln w="571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9338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05774E6-C5A7-4196-994B-8F1CCA8A0C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ED567B97-13A3-4FB0-9FD0-97EA83757A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BC3110DA-1FC4-4991-B39A-12A60FE3AB65}"/>
                  </a:ext>
                </a:extLst>
              </p:cNvPr>
              <p:cNvSpPr txBox="1"/>
              <p:nvPr/>
            </p:nvSpPr>
            <p:spPr>
              <a:xfrm>
                <a:off x="176330" y="819262"/>
                <a:ext cx="8791342" cy="12450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Which is greater?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18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24</m:t>
                        </m:r>
                      </m:den>
                    </m:f>
                    <m:r>
                      <a:rPr lang="en-GB" sz="3600" b="0" i="1" smtClean="0">
                        <a:latin typeface="Cambria Math" panose="02040503050406030204" pitchFamily="18" charset="0"/>
                      </a:rPr>
                      <m:t>��</m:t>
                    </m:r>
                    <m:f>
                      <m:fPr>
                        <m:ctrlPr>
                          <a:rPr lang="en-GB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23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24</m:t>
                        </m:r>
                      </m:den>
                    </m:f>
                  </m:oMath>
                </a14:m>
                <a:endParaRPr lang="en-GB" sz="3600" b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GB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BC3110DA-1FC4-4991-B39A-12A60FE3AB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30" y="819262"/>
                <a:ext cx="8791342" cy="1245084"/>
              </a:xfrm>
              <a:prstGeom prst="rect">
                <a:avLst/>
              </a:prstGeom>
              <a:blipFill>
                <a:blip r:embed="rId4"/>
                <a:stretch>
                  <a:fillRect l="-215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EDE68D78-A913-4978-9FC9-ED8CAFEF16EF}"/>
              </a:ext>
            </a:extLst>
          </p:cNvPr>
          <p:cNvSpPr/>
          <p:nvPr/>
        </p:nvSpPr>
        <p:spPr>
          <a:xfrm>
            <a:off x="3270935" y="1572560"/>
            <a:ext cx="23317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5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 </a:t>
            </a:r>
          </a:p>
        </p:txBody>
      </p:sp>
      <p:sp>
        <p:nvSpPr>
          <p:cNvPr id="7" name="Oval 6"/>
          <p:cNvSpPr/>
          <p:nvPr/>
        </p:nvSpPr>
        <p:spPr bwMode="auto">
          <a:xfrm>
            <a:off x="6524368" y="2032814"/>
            <a:ext cx="617837" cy="62254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9127" y="1609987"/>
            <a:ext cx="5016843" cy="367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Reasoning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2124996" y="1789740"/>
            <a:ext cx="4894009" cy="1175239"/>
            <a:chOff x="1482811" y="2357985"/>
            <a:chExt cx="4894009" cy="1175239"/>
          </a:xfrm>
        </p:grpSpPr>
        <p:sp>
          <p:nvSpPr>
            <p:cNvPr id="3" name="Rectangle 2"/>
            <p:cNvSpPr/>
            <p:nvPr/>
          </p:nvSpPr>
          <p:spPr bwMode="auto">
            <a:xfrm>
              <a:off x="1705233" y="2440288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7" name="Rectangle 16"/>
            <p:cNvSpPr/>
            <p:nvPr/>
          </p:nvSpPr>
          <p:spPr bwMode="auto">
            <a:xfrm>
              <a:off x="1705233" y="3103090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 bwMode="auto">
            <a:xfrm>
              <a:off x="1482811" y="3006887"/>
              <a:ext cx="864973" cy="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2616002" y="2773411"/>
              <a:ext cx="341772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200" dirty="0">
                  <a:latin typeface="Myriad Pro" panose="020B0503030403020204"/>
                </a:rPr>
                <a:t>is                     lots of </a:t>
              </a:r>
            </a:p>
          </p:txBody>
        </p:sp>
        <p:sp>
          <p:nvSpPr>
            <p:cNvPr id="23" name="Rectangle 22"/>
            <p:cNvSpPr/>
            <p:nvPr/>
          </p:nvSpPr>
          <p:spPr bwMode="auto">
            <a:xfrm>
              <a:off x="5734269" y="2357985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4" name="Rectangle 23"/>
            <p:cNvSpPr/>
            <p:nvPr/>
          </p:nvSpPr>
          <p:spPr bwMode="auto">
            <a:xfrm>
              <a:off x="5734269" y="3020787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28" name="Straight Connector 27"/>
            <p:cNvCxnSpPr/>
            <p:nvPr/>
          </p:nvCxnSpPr>
          <p:spPr bwMode="auto">
            <a:xfrm>
              <a:off x="5511847" y="2924584"/>
              <a:ext cx="864973" cy="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/>
          <p:nvPr/>
        </p:nvGrpSpPr>
        <p:grpSpPr>
          <a:xfrm>
            <a:off x="2145711" y="3214459"/>
            <a:ext cx="4950856" cy="1175239"/>
            <a:chOff x="1482811" y="2357985"/>
            <a:chExt cx="4950856" cy="1175239"/>
          </a:xfrm>
        </p:grpSpPr>
        <p:sp>
          <p:nvSpPr>
            <p:cNvPr id="37" name="Rectangle 36"/>
            <p:cNvSpPr/>
            <p:nvPr/>
          </p:nvSpPr>
          <p:spPr bwMode="auto">
            <a:xfrm>
              <a:off x="1705233" y="2440288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Rectangle 37"/>
            <p:cNvSpPr/>
            <p:nvPr/>
          </p:nvSpPr>
          <p:spPr bwMode="auto">
            <a:xfrm>
              <a:off x="1705233" y="3103090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39" name="Straight Connector 38"/>
            <p:cNvCxnSpPr/>
            <p:nvPr/>
          </p:nvCxnSpPr>
          <p:spPr bwMode="auto">
            <a:xfrm>
              <a:off x="1482811" y="3006887"/>
              <a:ext cx="864973" cy="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40" name="TextBox 39"/>
            <p:cNvSpPr txBox="1"/>
            <p:nvPr/>
          </p:nvSpPr>
          <p:spPr>
            <a:xfrm>
              <a:off x="2568666" y="2791055"/>
              <a:ext cx="341772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200" dirty="0">
                  <a:latin typeface="Myriad Pro" panose="020B0503030403020204"/>
                </a:rPr>
                <a:t>is                       lots of </a:t>
              </a:r>
            </a:p>
          </p:txBody>
        </p:sp>
        <p:sp>
          <p:nvSpPr>
            <p:cNvPr id="41" name="Rectangle 40"/>
            <p:cNvSpPr/>
            <p:nvPr/>
          </p:nvSpPr>
          <p:spPr bwMode="auto">
            <a:xfrm>
              <a:off x="5734269" y="2357985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Rectangle 41"/>
            <p:cNvSpPr/>
            <p:nvPr/>
          </p:nvSpPr>
          <p:spPr bwMode="auto">
            <a:xfrm>
              <a:off x="5734269" y="3020787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43" name="Straight Connector 42"/>
            <p:cNvCxnSpPr/>
            <p:nvPr/>
          </p:nvCxnSpPr>
          <p:spPr bwMode="auto">
            <a:xfrm flipV="1">
              <a:off x="5511847" y="2905313"/>
              <a:ext cx="921820" cy="19272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2347418" y="2532535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24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376770" y="2498078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24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347417" y="4020366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24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386874" y="3929794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24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437792" y="1857018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Myriad Pro" panose="020B0503030403020204"/>
              </a:rPr>
              <a:t>1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449934" y="3231419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Myriad Pro" panose="020B0503030403020204"/>
              </a:rPr>
              <a:t>1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315652" y="1924138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Myriad Pro" panose="020B0503030403020204"/>
              </a:rPr>
              <a:t>18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347416" y="3327164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Myriad Pro" panose="020B0503030403020204"/>
              </a:rPr>
              <a:t>23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662418" y="2257262"/>
            <a:ext cx="1304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Myriad Pro" panose="020B0503030403020204"/>
              </a:rPr>
              <a:t>eighteen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453743" y="3683489"/>
            <a:ext cx="15340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Myriad Pro" panose="020B0503030403020204"/>
              </a:rPr>
              <a:t>twenty-three  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124996" y="4853869"/>
            <a:ext cx="52044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Myriad Pro" panose="020B0503030403020204"/>
              </a:rPr>
              <a:t>I know that         is greater than        so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742647" y="4893603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Myriad Pro" panose="020B0503030403020204"/>
              </a:rPr>
              <a:t>18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578828" y="4900646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Myriad Pro" panose="020B0503030403020204"/>
              </a:rPr>
              <a:t>23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543366" y="6077852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24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252912" y="6077852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24</a:t>
            </a:r>
          </a:p>
        </p:txBody>
      </p:sp>
      <p:cxnSp>
        <p:nvCxnSpPr>
          <p:cNvPr id="48" name="Straight Connector 47"/>
          <p:cNvCxnSpPr/>
          <p:nvPr/>
        </p:nvCxnSpPr>
        <p:spPr bwMode="auto">
          <a:xfrm>
            <a:off x="5036346" y="5942971"/>
            <a:ext cx="853262" cy="0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 bwMode="auto">
          <a:xfrm flipV="1">
            <a:off x="3366614" y="5942971"/>
            <a:ext cx="823543" cy="1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 bwMode="auto">
          <a:xfrm>
            <a:off x="5258678" y="5377866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3568318" y="6081082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5252912" y="6114132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3568319" y="5377866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5" name="Rectangle 54"/>
          <p:cNvSpPr/>
          <p:nvPr/>
        </p:nvSpPr>
        <p:spPr bwMode="auto">
          <a:xfrm>
            <a:off x="4410406" y="5727904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568318" y="5393733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Myriad Pro" panose="020B0503030403020204"/>
              </a:rPr>
              <a:t>23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5226309" y="5397490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Myriad Pro" panose="020B0503030403020204"/>
              </a:rPr>
              <a:t>18</a:t>
            </a:r>
          </a:p>
        </p:txBody>
      </p:sp>
      <p:sp>
        <p:nvSpPr>
          <p:cNvPr id="58" name="Rectangle 57"/>
          <p:cNvSpPr/>
          <p:nvPr/>
        </p:nvSpPr>
        <p:spPr bwMode="auto">
          <a:xfrm>
            <a:off x="3871686" y="1341635"/>
            <a:ext cx="1852493" cy="479434"/>
          </a:xfrm>
          <a:prstGeom prst="rect">
            <a:avLst/>
          </a:prstGeom>
          <a:noFill/>
          <a:ln w="571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436794" y="5681270"/>
            <a:ext cx="9425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Myriad Pro" panose="020B0503030403020204"/>
              </a:rPr>
              <a:t>&gt;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1281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44" grpId="0"/>
      <p:bldP spid="45" grpId="0"/>
      <p:bldP spid="56" grpId="0"/>
      <p:bldP spid="57" grpId="0"/>
      <p:bldP spid="58" grpId="0" animBg="1"/>
      <p:bldP spid="58" grpId="1" animBg="1"/>
      <p:bldP spid="5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89A25F6-AA93-4719-8819-9B6AFE1667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FF4DC37-BD45-4CAB-B405-5229FC795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BC3110DA-1FC4-4991-B39A-12A60FE3AB65}"/>
                  </a:ext>
                </a:extLst>
              </p:cNvPr>
              <p:cNvSpPr txBox="1"/>
              <p:nvPr/>
            </p:nvSpPr>
            <p:spPr>
              <a:xfrm>
                <a:off x="176330" y="787730"/>
                <a:ext cx="8791342" cy="12450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Which is greater?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18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24</m:t>
                        </m:r>
                      </m:den>
                    </m:f>
                    <m:r>
                      <a:rPr lang="en-GB" sz="3600" b="0" i="1" smtClean="0">
                        <a:latin typeface="Cambria Math" panose="02040503050406030204" pitchFamily="18" charset="0"/>
                      </a:rPr>
                      <m:t>��</m:t>
                    </m:r>
                    <m:f>
                      <m:fPr>
                        <m:ctrlPr>
                          <a:rPr lang="en-GB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23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24</m:t>
                        </m:r>
                      </m:den>
                    </m:f>
                  </m:oMath>
                </a14:m>
                <a:endParaRPr lang="en-GB" sz="3600" b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GB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BC3110DA-1FC4-4991-B39A-12A60FE3AB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30" y="787730"/>
                <a:ext cx="8791342" cy="1245084"/>
              </a:xfrm>
              <a:prstGeom prst="rect">
                <a:avLst/>
              </a:prstGeom>
              <a:blipFill>
                <a:blip r:embed="rId4"/>
                <a:stretch>
                  <a:fillRect l="-215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EDE68D78-A913-4978-9FC9-ED8CAFEF16EF}"/>
              </a:ext>
            </a:extLst>
          </p:cNvPr>
          <p:cNvSpPr/>
          <p:nvPr/>
        </p:nvSpPr>
        <p:spPr>
          <a:xfrm>
            <a:off x="3270935" y="1572560"/>
            <a:ext cx="23317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5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 </a:t>
            </a:r>
          </a:p>
        </p:txBody>
      </p:sp>
      <p:sp>
        <p:nvSpPr>
          <p:cNvPr id="7" name="Oval 6"/>
          <p:cNvSpPr/>
          <p:nvPr/>
        </p:nvSpPr>
        <p:spPr bwMode="auto">
          <a:xfrm>
            <a:off x="6524368" y="2032814"/>
            <a:ext cx="617837" cy="62254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1266" name="Picture 2" descr="2 by 2 Grid | ClipArt ETC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498" y="1831799"/>
            <a:ext cx="6385971" cy="4751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66558" y="2358203"/>
            <a:ext cx="2887240" cy="77363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8233" y="4650805"/>
            <a:ext cx="2732502" cy="90071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8"/>
          <a:srcRect t="1482"/>
          <a:stretch/>
        </p:blipFill>
        <p:spPr>
          <a:xfrm>
            <a:off x="3666558" y="4774278"/>
            <a:ext cx="2226899" cy="155448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54303" y="845476"/>
            <a:ext cx="3106580" cy="72756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421122" y="1826177"/>
            <a:ext cx="9196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70C0"/>
                </a:solidFill>
                <a:latin typeface="Myriad Pro" panose="020B0503030403020204"/>
              </a:rPr>
              <a:t>James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638410" y="1817105"/>
            <a:ext cx="9196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70C0"/>
                </a:solidFill>
                <a:latin typeface="Myriad Pro" panose="020B0503030403020204"/>
              </a:rPr>
              <a:t>Farah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746945" y="4173973"/>
            <a:ext cx="9196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70C0"/>
                </a:solidFill>
                <a:latin typeface="Myriad Pro" panose="020B0503030403020204"/>
              </a:rPr>
              <a:t>Ava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638410" y="4173973"/>
            <a:ext cx="9196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>
                <a:solidFill>
                  <a:srgbClr val="0070C0"/>
                </a:solidFill>
                <a:latin typeface="Myriad Pro" panose="020B0503030403020204"/>
              </a:rPr>
              <a:t>Majd</a:t>
            </a:r>
            <a:endParaRPr lang="en-GB" dirty="0">
              <a:solidFill>
                <a:srgbClr val="0070C0"/>
              </a:solidFill>
              <a:latin typeface="Myriad Pro" panose="020B0503030403020204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AC890DB-DA6A-4B68-B675-541CD1F24A7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4940" y="2285030"/>
            <a:ext cx="2612078" cy="175932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74711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10C3576-DEF4-4B68-9CBB-8ABD15D75A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42F0EA5F-4D0C-488E-8D34-7DC807EAC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BC3110DA-1FC4-4991-B39A-12A60FE3AB65}"/>
                  </a:ext>
                </a:extLst>
              </p:cNvPr>
              <p:cNvSpPr txBox="1"/>
              <p:nvPr/>
            </p:nvSpPr>
            <p:spPr>
              <a:xfrm>
                <a:off x="176330" y="787730"/>
                <a:ext cx="8791342" cy="8792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Which is smaller?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32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75</m:t>
                        </m:r>
                      </m:den>
                    </m:f>
                    <m:r>
                      <a:rPr lang="en-GB" sz="3600" b="0" i="1" smtClean="0">
                        <a:latin typeface="Cambria Math" panose="02040503050406030204" pitchFamily="18" charset="0"/>
                      </a:rPr>
                      <m:t>��</m:t>
                    </m:r>
                    <m:f>
                      <m:fPr>
                        <m:ctrlPr>
                          <a:rPr lang="en-GB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23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75</m:t>
                        </m:r>
                      </m:den>
                    </m:f>
                    <m:r>
                      <a:rPr lang="en-GB" sz="3600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GB" sz="3600" b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BC3110DA-1FC4-4991-B39A-12A60FE3AB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30" y="787730"/>
                <a:ext cx="8791342" cy="879215"/>
              </a:xfrm>
              <a:prstGeom prst="rect">
                <a:avLst/>
              </a:prstGeom>
              <a:blipFill>
                <a:blip r:embed="rId4"/>
                <a:stretch>
                  <a:fillRect l="-2150" b="-111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EDE68D78-A913-4978-9FC9-ED8CAFEF16EF}"/>
              </a:ext>
            </a:extLst>
          </p:cNvPr>
          <p:cNvSpPr/>
          <p:nvPr/>
        </p:nvSpPr>
        <p:spPr>
          <a:xfrm>
            <a:off x="3270935" y="1572560"/>
            <a:ext cx="23317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5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 </a:t>
            </a:r>
          </a:p>
        </p:txBody>
      </p:sp>
      <p:sp>
        <p:nvSpPr>
          <p:cNvPr id="7" name="Oval 6"/>
          <p:cNvSpPr/>
          <p:nvPr/>
        </p:nvSpPr>
        <p:spPr bwMode="auto">
          <a:xfrm>
            <a:off x="6524368" y="2032814"/>
            <a:ext cx="617837" cy="62254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3137" y="886917"/>
            <a:ext cx="3104535" cy="727084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 bwMode="auto">
          <a:xfrm>
            <a:off x="3880402" y="1345241"/>
            <a:ext cx="1852493" cy="479434"/>
          </a:xfrm>
          <a:prstGeom prst="rect">
            <a:avLst/>
          </a:prstGeom>
          <a:noFill/>
          <a:ln w="571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931067" y="2198175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Myriad Pro" panose="020B0503030403020204"/>
              </a:rPr>
              <a:t>32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916136" y="3509092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Myriad Pro" panose="020B0503030403020204"/>
              </a:rPr>
              <a:t>23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984217" y="2106486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Myriad Pro" panose="020B0503030403020204"/>
              </a:rPr>
              <a:t>1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996308" y="3418617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Myriad Pro" panose="020B0503030403020204"/>
              </a:rPr>
              <a:t>1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692DABB-4A52-40E4-9AEA-4901D9CF2E90}"/>
              </a:ext>
            </a:extLst>
          </p:cNvPr>
          <p:cNvGrpSpPr/>
          <p:nvPr/>
        </p:nvGrpSpPr>
        <p:grpSpPr>
          <a:xfrm>
            <a:off x="708645" y="2067735"/>
            <a:ext cx="5193731" cy="1175239"/>
            <a:chOff x="708645" y="2067735"/>
            <a:chExt cx="5193731" cy="1175239"/>
          </a:xfrm>
        </p:grpSpPr>
        <p:grpSp>
          <p:nvGrpSpPr>
            <p:cNvPr id="20" name="Group 19"/>
            <p:cNvGrpSpPr/>
            <p:nvPr/>
          </p:nvGrpSpPr>
          <p:grpSpPr>
            <a:xfrm>
              <a:off x="708645" y="2067735"/>
              <a:ext cx="4894009" cy="1175239"/>
              <a:chOff x="1482811" y="2357985"/>
              <a:chExt cx="4894009" cy="1175239"/>
            </a:xfrm>
          </p:grpSpPr>
          <p:sp>
            <p:nvSpPr>
              <p:cNvPr id="21" name="Rectangle 20"/>
              <p:cNvSpPr/>
              <p:nvPr/>
            </p:nvSpPr>
            <p:spPr bwMode="auto">
              <a:xfrm>
                <a:off x="1705233" y="2440288"/>
                <a:ext cx="420131" cy="430134"/>
              </a:xfrm>
              <a:prstGeom prst="rect">
                <a:avLst/>
              </a:prstGeom>
              <a:noFill/>
              <a:ln w="158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22" name="Rectangle 21"/>
              <p:cNvSpPr/>
              <p:nvPr/>
            </p:nvSpPr>
            <p:spPr bwMode="auto">
              <a:xfrm>
                <a:off x="1705233" y="3103090"/>
                <a:ext cx="420131" cy="430134"/>
              </a:xfrm>
              <a:prstGeom prst="rect">
                <a:avLst/>
              </a:prstGeom>
              <a:noFill/>
              <a:ln w="158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cxnSp>
            <p:nvCxnSpPr>
              <p:cNvPr id="23" name="Straight Connector 22"/>
              <p:cNvCxnSpPr/>
              <p:nvPr/>
            </p:nvCxnSpPr>
            <p:spPr bwMode="auto">
              <a:xfrm>
                <a:off x="1482811" y="3006887"/>
                <a:ext cx="864973" cy="0"/>
              </a:xfrm>
              <a:prstGeom prst="line">
                <a:avLst/>
              </a:prstGeom>
              <a:ln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sp>
            <p:nvSpPr>
              <p:cNvPr id="24" name="TextBox 23"/>
              <p:cNvSpPr txBox="1"/>
              <p:nvPr/>
            </p:nvSpPr>
            <p:spPr>
              <a:xfrm>
                <a:off x="2616002" y="2773411"/>
                <a:ext cx="3417727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200" dirty="0">
                    <a:latin typeface="Myriad Pro" panose="020B0503030403020204"/>
                  </a:rPr>
                  <a:t>is                     lots of </a:t>
                </a:r>
              </a:p>
            </p:txBody>
          </p:sp>
          <p:sp>
            <p:nvSpPr>
              <p:cNvPr id="25" name="Rectangle 24"/>
              <p:cNvSpPr/>
              <p:nvPr/>
            </p:nvSpPr>
            <p:spPr bwMode="auto">
              <a:xfrm>
                <a:off x="5734269" y="2357985"/>
                <a:ext cx="420131" cy="430134"/>
              </a:xfrm>
              <a:prstGeom prst="rect">
                <a:avLst/>
              </a:prstGeom>
              <a:noFill/>
              <a:ln w="158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26" name="Rectangle 25"/>
              <p:cNvSpPr/>
              <p:nvPr/>
            </p:nvSpPr>
            <p:spPr bwMode="auto">
              <a:xfrm>
                <a:off x="5734269" y="3020787"/>
                <a:ext cx="420131" cy="430134"/>
              </a:xfrm>
              <a:prstGeom prst="rect">
                <a:avLst/>
              </a:prstGeom>
              <a:noFill/>
              <a:ln w="158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 bwMode="auto">
              <a:xfrm>
                <a:off x="5511847" y="2924584"/>
                <a:ext cx="864973" cy="0"/>
              </a:xfrm>
              <a:prstGeom prst="line">
                <a:avLst/>
              </a:prstGeom>
              <a:ln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</p:grpSp>
        <p:sp>
          <p:nvSpPr>
            <p:cNvPr id="49" name="TextBox 48"/>
            <p:cNvSpPr txBox="1"/>
            <p:nvPr/>
          </p:nvSpPr>
          <p:spPr>
            <a:xfrm>
              <a:off x="940266" y="2848115"/>
              <a:ext cx="9425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Myriad Pro" panose="020B0503030403020204"/>
                </a:rPr>
                <a:t>75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959841" y="2785815"/>
              <a:ext cx="9425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Myriad Pro" panose="020B0503030403020204"/>
                </a:rPr>
                <a:t>75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5A69C47-0F84-4BF6-9151-C125E33AAF34}"/>
              </a:ext>
            </a:extLst>
          </p:cNvPr>
          <p:cNvGrpSpPr/>
          <p:nvPr/>
        </p:nvGrpSpPr>
        <p:grpSpPr>
          <a:xfrm>
            <a:off x="708645" y="3396388"/>
            <a:ext cx="5193730" cy="1175239"/>
            <a:chOff x="708645" y="3396388"/>
            <a:chExt cx="5193730" cy="1175239"/>
          </a:xfrm>
        </p:grpSpPr>
        <p:grpSp>
          <p:nvGrpSpPr>
            <p:cNvPr id="28" name="Group 27"/>
            <p:cNvGrpSpPr/>
            <p:nvPr/>
          </p:nvGrpSpPr>
          <p:grpSpPr>
            <a:xfrm>
              <a:off x="708645" y="3396388"/>
              <a:ext cx="4894009" cy="1175239"/>
              <a:chOff x="1482811" y="2357985"/>
              <a:chExt cx="4894009" cy="1175239"/>
            </a:xfrm>
          </p:grpSpPr>
          <p:sp>
            <p:nvSpPr>
              <p:cNvPr id="29" name="Rectangle 28"/>
              <p:cNvSpPr/>
              <p:nvPr/>
            </p:nvSpPr>
            <p:spPr bwMode="auto">
              <a:xfrm>
                <a:off x="1705233" y="2440288"/>
                <a:ext cx="420131" cy="430134"/>
              </a:xfrm>
              <a:prstGeom prst="rect">
                <a:avLst/>
              </a:prstGeom>
              <a:noFill/>
              <a:ln w="158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0" name="Rectangle 29"/>
              <p:cNvSpPr/>
              <p:nvPr/>
            </p:nvSpPr>
            <p:spPr bwMode="auto">
              <a:xfrm>
                <a:off x="1705233" y="3103090"/>
                <a:ext cx="420131" cy="430134"/>
              </a:xfrm>
              <a:prstGeom prst="rect">
                <a:avLst/>
              </a:prstGeom>
              <a:noFill/>
              <a:ln w="158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cxnSp>
            <p:nvCxnSpPr>
              <p:cNvPr id="31" name="Straight Connector 30"/>
              <p:cNvCxnSpPr/>
              <p:nvPr/>
            </p:nvCxnSpPr>
            <p:spPr bwMode="auto">
              <a:xfrm>
                <a:off x="1482811" y="3006887"/>
                <a:ext cx="864973" cy="0"/>
              </a:xfrm>
              <a:prstGeom prst="line">
                <a:avLst/>
              </a:prstGeom>
              <a:ln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sp>
            <p:nvSpPr>
              <p:cNvPr id="32" name="TextBox 31"/>
              <p:cNvSpPr txBox="1"/>
              <p:nvPr/>
            </p:nvSpPr>
            <p:spPr>
              <a:xfrm>
                <a:off x="2616002" y="2773411"/>
                <a:ext cx="3417727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200" dirty="0">
                    <a:latin typeface="Myriad Pro" panose="020B0503030403020204"/>
                  </a:rPr>
                  <a:t>is                       lots of </a:t>
                </a:r>
              </a:p>
            </p:txBody>
          </p:sp>
          <p:sp>
            <p:nvSpPr>
              <p:cNvPr id="33" name="Rectangle 32"/>
              <p:cNvSpPr/>
              <p:nvPr/>
            </p:nvSpPr>
            <p:spPr bwMode="auto">
              <a:xfrm>
                <a:off x="5734269" y="2357985"/>
                <a:ext cx="420131" cy="430134"/>
              </a:xfrm>
              <a:prstGeom prst="rect">
                <a:avLst/>
              </a:prstGeom>
              <a:noFill/>
              <a:ln w="158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4" name="Rectangle 33"/>
              <p:cNvSpPr/>
              <p:nvPr/>
            </p:nvSpPr>
            <p:spPr bwMode="auto">
              <a:xfrm>
                <a:off x="5734269" y="3020787"/>
                <a:ext cx="420131" cy="430134"/>
              </a:xfrm>
              <a:prstGeom prst="rect">
                <a:avLst/>
              </a:prstGeom>
              <a:noFill/>
              <a:ln w="158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cxnSp>
            <p:nvCxnSpPr>
              <p:cNvPr id="35" name="Straight Connector 34"/>
              <p:cNvCxnSpPr/>
              <p:nvPr/>
            </p:nvCxnSpPr>
            <p:spPr bwMode="auto">
              <a:xfrm>
                <a:off x="5511847" y="2924584"/>
                <a:ext cx="864973" cy="0"/>
              </a:xfrm>
              <a:prstGeom prst="line">
                <a:avLst/>
              </a:prstGeom>
              <a:ln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</p:grpSp>
        <p:sp>
          <p:nvSpPr>
            <p:cNvPr id="51" name="TextBox 50"/>
            <p:cNvSpPr txBox="1"/>
            <p:nvPr/>
          </p:nvSpPr>
          <p:spPr>
            <a:xfrm>
              <a:off x="916135" y="4172807"/>
              <a:ext cx="9425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Myriad Pro" panose="020B0503030403020204"/>
                </a:rPr>
                <a:t>75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4959840" y="4081900"/>
              <a:ext cx="9425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Myriad Pro" panose="020B0503030403020204"/>
                </a:rPr>
                <a:t>75</a:t>
              </a:r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4427268" y="4862939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Myriad Pro" panose="020B0503030403020204"/>
              </a:rPr>
              <a:t>32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2253605" y="4849475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Myriad Pro" panose="020B0503030403020204"/>
              </a:rPr>
              <a:t>23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965526" y="5325457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Myriad Pro" panose="020B0503030403020204"/>
              </a:rPr>
              <a:t>32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2123631" y="5328078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Myriad Pro" panose="020B0503030403020204"/>
              </a:rPr>
              <a:t>23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9297734-C49B-421C-B24E-A561FB467C3A}"/>
              </a:ext>
            </a:extLst>
          </p:cNvPr>
          <p:cNvGrpSpPr/>
          <p:nvPr/>
        </p:nvGrpSpPr>
        <p:grpSpPr>
          <a:xfrm>
            <a:off x="791074" y="4810554"/>
            <a:ext cx="5204413" cy="1651689"/>
            <a:chOff x="791074" y="4810554"/>
            <a:chExt cx="5204413" cy="1651689"/>
          </a:xfrm>
        </p:grpSpPr>
        <p:sp>
          <p:nvSpPr>
            <p:cNvPr id="36" name="TextBox 35"/>
            <p:cNvSpPr txBox="1"/>
            <p:nvPr/>
          </p:nvSpPr>
          <p:spPr>
            <a:xfrm>
              <a:off x="791074" y="4810554"/>
              <a:ext cx="520441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200" dirty="0">
                  <a:latin typeface="Myriad Pro" panose="020B0503030403020204"/>
                </a:rPr>
                <a:t>I know that         is smaller than        so</a:t>
              </a:r>
            </a:p>
          </p:txBody>
        </p:sp>
        <p:cxnSp>
          <p:nvCxnSpPr>
            <p:cNvPr id="37" name="Straight Connector 36"/>
            <p:cNvCxnSpPr/>
            <p:nvPr/>
          </p:nvCxnSpPr>
          <p:spPr bwMode="auto">
            <a:xfrm flipV="1">
              <a:off x="1841836" y="5882978"/>
              <a:ext cx="823543" cy="1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38" name="Rectangle 37"/>
            <p:cNvSpPr/>
            <p:nvPr/>
          </p:nvSpPr>
          <p:spPr bwMode="auto">
            <a:xfrm>
              <a:off x="3026059" y="5601975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Rectangle 39"/>
            <p:cNvSpPr/>
            <p:nvPr/>
          </p:nvSpPr>
          <p:spPr bwMode="auto">
            <a:xfrm>
              <a:off x="2043540" y="6032109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Rectangle 40"/>
            <p:cNvSpPr/>
            <p:nvPr/>
          </p:nvSpPr>
          <p:spPr bwMode="auto">
            <a:xfrm>
              <a:off x="2043540" y="5299688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Rectangle 41"/>
            <p:cNvSpPr/>
            <p:nvPr/>
          </p:nvSpPr>
          <p:spPr bwMode="auto">
            <a:xfrm>
              <a:off x="3967479" y="6003721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Rectangle 42"/>
            <p:cNvSpPr/>
            <p:nvPr/>
          </p:nvSpPr>
          <p:spPr bwMode="auto">
            <a:xfrm>
              <a:off x="3967479" y="5283735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44" name="Straight Connector 43"/>
            <p:cNvCxnSpPr/>
            <p:nvPr/>
          </p:nvCxnSpPr>
          <p:spPr bwMode="auto">
            <a:xfrm flipV="1">
              <a:off x="3765772" y="5817042"/>
              <a:ext cx="823543" cy="1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57" name="TextBox 56"/>
            <p:cNvSpPr txBox="1"/>
            <p:nvPr/>
          </p:nvSpPr>
          <p:spPr>
            <a:xfrm>
              <a:off x="2043540" y="6044742"/>
              <a:ext cx="9425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Myriad Pro" panose="020B0503030403020204"/>
                </a:rPr>
                <a:t>75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3965526" y="6032109"/>
              <a:ext cx="9425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Myriad Pro" panose="020B0503030403020204"/>
                </a:rPr>
                <a:t>75</a:t>
              </a: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3022014" y="5547050"/>
            <a:ext cx="9425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Myriad Pro" panose="020B0503030403020204"/>
              </a:rPr>
              <a:t>&lt;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2185531" y="2525561"/>
            <a:ext cx="1304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Myriad Pro" panose="020B0503030403020204"/>
              </a:rPr>
              <a:t>thirty-two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2069502" y="3842591"/>
            <a:ext cx="1615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Myriad Pro" panose="020B0503030403020204"/>
              </a:rPr>
              <a:t>twenty-three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88945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45" grpId="0"/>
      <p:bldP spid="46" grpId="0"/>
      <p:bldP spid="47" grpId="0"/>
      <p:bldP spid="48" grpId="0"/>
      <p:bldP spid="53" grpId="0"/>
      <p:bldP spid="54" grpId="0"/>
      <p:bldP spid="55" grpId="0"/>
      <p:bldP spid="56" grpId="0"/>
      <p:bldP spid="59" grpId="0"/>
      <p:bldP spid="60" grpId="0"/>
      <p:bldP spid="6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BC6378F-4F72-4603-942E-58B871098A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14" name="Group 13"/>
          <p:cNvGrpSpPr/>
          <p:nvPr/>
        </p:nvGrpSpPr>
        <p:grpSpPr>
          <a:xfrm>
            <a:off x="660825" y="1493327"/>
            <a:ext cx="2334653" cy="1114262"/>
            <a:chOff x="660825" y="1158047"/>
            <a:chExt cx="2334653" cy="1114262"/>
          </a:xfrm>
        </p:grpSpPr>
        <p:sp>
          <p:nvSpPr>
            <p:cNvPr id="5" name="Rectangle 4"/>
            <p:cNvSpPr/>
            <p:nvPr/>
          </p:nvSpPr>
          <p:spPr bwMode="auto">
            <a:xfrm>
              <a:off x="881288" y="1158047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" name="Rectangle 5"/>
            <p:cNvSpPr/>
            <p:nvPr/>
          </p:nvSpPr>
          <p:spPr bwMode="auto">
            <a:xfrm>
              <a:off x="881288" y="1842175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 bwMode="auto">
            <a:xfrm>
              <a:off x="660825" y="1722268"/>
              <a:ext cx="864973" cy="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8" name="Rectangle 7"/>
            <p:cNvSpPr/>
            <p:nvPr/>
          </p:nvSpPr>
          <p:spPr bwMode="auto">
            <a:xfrm>
              <a:off x="1617107" y="1507201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2352927" y="1158047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Rectangle 9"/>
            <p:cNvSpPr/>
            <p:nvPr/>
          </p:nvSpPr>
          <p:spPr bwMode="auto">
            <a:xfrm>
              <a:off x="2352927" y="1842175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 bwMode="auto">
            <a:xfrm>
              <a:off x="2130505" y="1690668"/>
              <a:ext cx="864973" cy="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15" name="TextBox 14"/>
          <p:cNvSpPr txBox="1"/>
          <p:nvPr/>
        </p:nvSpPr>
        <p:spPr>
          <a:xfrm>
            <a:off x="935374" y="1554129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Myriad Pro" panose="020B0503030403020204"/>
              </a:rPr>
              <a:t>5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9641" y="780986"/>
            <a:ext cx="3657599" cy="85661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352926" y="1523728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Myriad Pro" panose="020B0503030403020204"/>
              </a:rPr>
              <a:t>10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86331" y="2191636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12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354620" y="2207856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12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710582" y="3256238"/>
            <a:ext cx="2334653" cy="1114262"/>
            <a:chOff x="660825" y="1158047"/>
            <a:chExt cx="2334653" cy="1114262"/>
          </a:xfrm>
        </p:grpSpPr>
        <p:sp>
          <p:nvSpPr>
            <p:cNvPr id="21" name="Rectangle 20"/>
            <p:cNvSpPr/>
            <p:nvPr/>
          </p:nvSpPr>
          <p:spPr bwMode="auto">
            <a:xfrm>
              <a:off x="881288" y="1158047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2" name="Rectangle 21"/>
            <p:cNvSpPr/>
            <p:nvPr/>
          </p:nvSpPr>
          <p:spPr bwMode="auto">
            <a:xfrm>
              <a:off x="881288" y="1842175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23" name="Straight Connector 22"/>
            <p:cNvCxnSpPr/>
            <p:nvPr/>
          </p:nvCxnSpPr>
          <p:spPr bwMode="auto">
            <a:xfrm>
              <a:off x="660825" y="1722268"/>
              <a:ext cx="864973" cy="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 bwMode="auto">
            <a:xfrm>
              <a:off x="1617107" y="1507201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5" name="Rectangle 24"/>
            <p:cNvSpPr/>
            <p:nvPr/>
          </p:nvSpPr>
          <p:spPr bwMode="auto">
            <a:xfrm>
              <a:off x="2352927" y="1158047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6" name="Rectangle 25"/>
            <p:cNvSpPr/>
            <p:nvPr/>
          </p:nvSpPr>
          <p:spPr bwMode="auto">
            <a:xfrm>
              <a:off x="2352927" y="1842175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27" name="Straight Connector 26"/>
            <p:cNvCxnSpPr/>
            <p:nvPr/>
          </p:nvCxnSpPr>
          <p:spPr bwMode="auto">
            <a:xfrm>
              <a:off x="2130505" y="1690668"/>
              <a:ext cx="864973" cy="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28" name="Group 27"/>
          <p:cNvGrpSpPr/>
          <p:nvPr/>
        </p:nvGrpSpPr>
        <p:grpSpPr>
          <a:xfrm>
            <a:off x="709602" y="5079950"/>
            <a:ext cx="2334653" cy="1114262"/>
            <a:chOff x="660825" y="1158047"/>
            <a:chExt cx="2334653" cy="1114262"/>
          </a:xfrm>
        </p:grpSpPr>
        <p:sp>
          <p:nvSpPr>
            <p:cNvPr id="29" name="Rectangle 28"/>
            <p:cNvSpPr/>
            <p:nvPr/>
          </p:nvSpPr>
          <p:spPr bwMode="auto">
            <a:xfrm>
              <a:off x="881288" y="1158047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0" name="Rectangle 29"/>
            <p:cNvSpPr/>
            <p:nvPr/>
          </p:nvSpPr>
          <p:spPr bwMode="auto">
            <a:xfrm>
              <a:off x="881288" y="1842175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31" name="Straight Connector 30"/>
            <p:cNvCxnSpPr/>
            <p:nvPr/>
          </p:nvCxnSpPr>
          <p:spPr bwMode="auto">
            <a:xfrm>
              <a:off x="660825" y="1722268"/>
              <a:ext cx="864973" cy="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32" name="Rectangle 31"/>
            <p:cNvSpPr/>
            <p:nvPr/>
          </p:nvSpPr>
          <p:spPr bwMode="auto">
            <a:xfrm>
              <a:off x="1617107" y="1507201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3" name="Rectangle 32"/>
            <p:cNvSpPr/>
            <p:nvPr/>
          </p:nvSpPr>
          <p:spPr bwMode="auto">
            <a:xfrm>
              <a:off x="2352927" y="1158047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4" name="Rectangle 33"/>
            <p:cNvSpPr/>
            <p:nvPr/>
          </p:nvSpPr>
          <p:spPr bwMode="auto">
            <a:xfrm>
              <a:off x="2352927" y="1842175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35" name="Straight Connector 34"/>
            <p:cNvCxnSpPr/>
            <p:nvPr/>
          </p:nvCxnSpPr>
          <p:spPr bwMode="auto">
            <a:xfrm>
              <a:off x="2130505" y="1690668"/>
              <a:ext cx="864973" cy="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36" name="TextBox 35"/>
          <p:cNvSpPr txBox="1"/>
          <p:nvPr/>
        </p:nvSpPr>
        <p:spPr>
          <a:xfrm>
            <a:off x="935374" y="5764078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12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378196" y="5774830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12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405055" y="3972393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16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35374" y="4008694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16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35374" y="3335833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Myriad Pro" panose="020B0503030403020204"/>
              </a:rPr>
              <a:t>9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63454" y="5150127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Myriad Pro" panose="020B0503030403020204"/>
              </a:rPr>
              <a:t>10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401704" y="5151504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Myriad Pro" panose="020B0503030403020204"/>
              </a:rPr>
              <a:t>10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2401704" y="3305239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Myriad Pro" panose="020B0503030403020204"/>
              </a:rPr>
              <a:t>7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7D078DA-7E1C-4DD0-B232-243DCD23C16F}"/>
              </a:ext>
            </a:extLst>
          </p:cNvPr>
          <p:cNvSpPr txBox="1"/>
          <p:nvPr/>
        </p:nvSpPr>
        <p:spPr>
          <a:xfrm>
            <a:off x="1601849" y="1788848"/>
            <a:ext cx="9425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Myriad Pro" panose="020B0503030403020204"/>
              </a:rPr>
              <a:t>&lt;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1C4E425-6CAA-4812-A0F1-61C6CA24F62C}"/>
              </a:ext>
            </a:extLst>
          </p:cNvPr>
          <p:cNvSpPr txBox="1"/>
          <p:nvPr/>
        </p:nvSpPr>
        <p:spPr>
          <a:xfrm>
            <a:off x="1659237" y="3541853"/>
            <a:ext cx="9425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Myriad Pro" panose="020B0503030403020204"/>
              </a:rPr>
              <a:t>&gt;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53907E2-484C-41DD-9DAE-A1BE581DEA0B}"/>
              </a:ext>
            </a:extLst>
          </p:cNvPr>
          <p:cNvSpPr txBox="1"/>
          <p:nvPr/>
        </p:nvSpPr>
        <p:spPr>
          <a:xfrm>
            <a:off x="1654499" y="5380141"/>
            <a:ext cx="9425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Myriad Pro" panose="020B0503030403020204"/>
              </a:rPr>
              <a:t>=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8327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3|1.3|25.9|1.7|17.5|52.5|5.8|34.1|2.4|1|12|2.4|2.2|4.5|2.8|2|5.6|22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3.7|14|9.2|10.5|2.9|16.1|4.8|3.3|20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4|16.8|13.2|2.9|23.9|8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8.8|72.3|1.7|35.1|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2.4|7.8|1.9|2.5|13.9|10.2|13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5|12.7|0.8|2.4|1.4|4.3|1.7|2|3.5|1.4|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2.7|3.1|3.5|3.5|1.9|2.1|2.1|1.5|3.6|1.3|3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4|61.5|21.6|28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1|18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A6B8575-7167-40A7-B11D-6011982FDF02}"/>
</file>

<file path=customXml/itemProps2.xml><?xml version="1.0" encoding="utf-8"?>
<ds:datastoreItem xmlns:ds="http://schemas.openxmlformats.org/officeDocument/2006/customXml" ds:itemID="{194DFBEE-DEA3-484B-A04B-F8DB870A0653}">
  <ds:schemaRefs>
    <ds:schemaRef ds:uri="http://purl.org/dc/dcmitype/"/>
    <ds:schemaRef ds:uri="http://schemas.microsoft.com/office/infopath/2007/PartnerControls"/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e2f7c1fb-8b39-4d5b-953e-de45d1606e4d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67D4395-212F-4B27-93EE-61C507211BA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1791</TotalTime>
  <Words>411</Words>
  <Application>Microsoft Office PowerPoint</Application>
  <PresentationFormat>On-screen Show (4:3)</PresentationFormat>
  <Paragraphs>178</Paragraphs>
  <Slides>15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</vt:lpstr>
      <vt:lpstr>Calibri</vt:lpstr>
      <vt:lpstr>Cambria Math</vt:lpstr>
      <vt:lpstr>Courier New</vt:lpstr>
      <vt:lpstr>Myriad Pro</vt:lpstr>
      <vt:lpstr>Open Sans</vt:lpstr>
      <vt:lpstr>nctem1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Morgan</dc:creator>
  <cp:lastModifiedBy>Andrew Young</cp:lastModifiedBy>
  <cp:revision>137</cp:revision>
  <cp:lastPrinted>2020-06-30T13:23:42Z</cp:lastPrinted>
  <dcterms:created xsi:type="dcterms:W3CDTF">2020-04-15T07:07:39Z</dcterms:created>
  <dcterms:modified xsi:type="dcterms:W3CDTF">2020-08-27T09:02:18Z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