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4"/>
  </p:sldMasterIdLst>
  <p:notesMasterIdLst>
    <p:notesMasterId r:id="rId25"/>
  </p:notesMasterIdLst>
  <p:sldIdLst>
    <p:sldId id="346" r:id="rId5"/>
    <p:sldId id="272" r:id="rId6"/>
    <p:sldId id="342" r:id="rId7"/>
    <p:sldId id="343" r:id="rId8"/>
    <p:sldId id="344" r:id="rId9"/>
    <p:sldId id="328" r:id="rId10"/>
    <p:sldId id="330" r:id="rId11"/>
    <p:sldId id="339" r:id="rId12"/>
    <p:sldId id="331" r:id="rId13"/>
    <p:sldId id="332" r:id="rId14"/>
    <p:sldId id="333" r:id="rId15"/>
    <p:sldId id="338" r:id="rId16"/>
    <p:sldId id="340" r:id="rId17"/>
    <p:sldId id="334" r:id="rId18"/>
    <p:sldId id="335" r:id="rId19"/>
    <p:sldId id="336" r:id="rId20"/>
    <p:sldId id="337" r:id="rId21"/>
    <p:sldId id="341" r:id="rId22"/>
    <p:sldId id="300" r:id="rId23"/>
    <p:sldId id="345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75A1"/>
    <a:srgbClr val="E6E6E6"/>
    <a:srgbClr val="387538"/>
    <a:srgbClr val="F26C5F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853F74-282A-4B39-BF83-843E39E2301E}" v="1" dt="2020-08-27T08:13:52.2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75" autoAdjust="0"/>
    <p:restoredTop sz="90214" autoAdjust="0"/>
  </p:normalViewPr>
  <p:slideViewPr>
    <p:cSldViewPr snapToGrid="0">
      <p:cViewPr varScale="1">
        <p:scale>
          <a:sx n="65" d="100"/>
          <a:sy n="65" d="100"/>
        </p:scale>
        <p:origin x="147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27/08/2020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8914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89142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and Olivia each have an identical water bottle.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Izzy’s bottle is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Olivia’s bottle is 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has more water than Olivia.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Suggest ways to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&gt;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20743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21263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23932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35562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84329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89142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and Olivia each have an identical water bottle.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Izzy’s bottle is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Olivia’s bottle is 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has more water than Olivia.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Suggest ways to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&gt;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20743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and Olivia each have an identical water bottle.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Izzy’s bottle is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Olivia’s bottle is 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has more water than Olivia.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Suggest ways to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&gt;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2074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and Olivia each have an identical water bottle.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Izzy’s bottle is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Olivia’s bottle is 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  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full.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Izzy has more water than Olivia.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Suggest ways to 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&gt;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2/4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4663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GB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Prove that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2/3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&gt; </a:t>
                </a:r>
                <a:r>
                  <a:rPr lang="en-GB" sz="1200" i="0" kern="1200">
                    <a:solidFill>
                      <a:schemeClr val="tx1"/>
                    </a:solidFill>
                    <a:effectLst/>
                    <a:latin typeface="Cambria Math" panose="02040503050406030204" pitchFamily="18" charset="0"/>
                    <a:ea typeface="+mn-ea"/>
                    <a:cs typeface="+mn-cs"/>
                  </a:rPr>
                  <a:t>2/4</a:t>
                </a:r>
                <a:r>
                  <a:rPr lang="en-GB" sz="1200" i="1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.</a:t>
                </a:r>
                <a:endParaRPr lang="en-GB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3095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39230271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6448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1096152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6203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8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0.wmf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29.wmf"/><Relationship Id="rId11" Type="http://schemas.openxmlformats.org/officeDocument/2006/relationships/image" Target="../media/image5.png"/><Relationship Id="rId5" Type="http://schemas.openxmlformats.org/officeDocument/2006/relationships/image" Target="../media/image28.wmf"/><Relationship Id="rId10" Type="http://schemas.openxmlformats.org/officeDocument/2006/relationships/image" Target="../media/image4.png"/><Relationship Id="rId4" Type="http://schemas.openxmlformats.org/officeDocument/2006/relationships/image" Target="../media/image27.wmf"/><Relationship Id="rId9" Type="http://schemas.openxmlformats.org/officeDocument/2006/relationships/image" Target="../media/image11.wmf"/><Relationship Id="rId1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4.png"/><Relationship Id="rId9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7.png"/><Relationship Id="rId1" Type="http://schemas.openxmlformats.org/officeDocument/2006/relationships/tags" Target="../tags/tag13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5" Type="http://schemas.openxmlformats.org/officeDocument/2006/relationships/image" Target="../media/image46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53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52.wmf"/><Relationship Id="rId11" Type="http://schemas.openxmlformats.org/officeDocument/2006/relationships/image" Target="../media/image56.png"/><Relationship Id="rId5" Type="http://schemas.openxmlformats.org/officeDocument/2006/relationships/image" Target="../media/image51.wmf"/><Relationship Id="rId10" Type="http://schemas.openxmlformats.org/officeDocument/2006/relationships/image" Target="../media/image55.png"/><Relationship Id="rId4" Type="http://schemas.openxmlformats.org/officeDocument/2006/relationships/image" Target="../media/image50.wmf"/><Relationship Id="rId9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58.png"/><Relationship Id="rId5" Type="http://schemas.openxmlformats.org/officeDocument/2006/relationships/image" Target="../media/image54.png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0.png"/><Relationship Id="rId7" Type="http://schemas.openxmlformats.org/officeDocument/2006/relationships/image" Target="../media/image61.png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0.png"/><Relationship Id="rId11" Type="http://schemas.openxmlformats.org/officeDocument/2006/relationships/image" Target="../media/image710.png"/><Relationship Id="rId5" Type="http://schemas.openxmlformats.org/officeDocument/2006/relationships/image" Target="../media/image650.png"/><Relationship Id="rId10" Type="http://schemas.openxmlformats.org/officeDocument/2006/relationships/image" Target="../media/image700.png"/><Relationship Id="rId9" Type="http://schemas.openxmlformats.org/officeDocument/2006/relationships/image" Target="../media/image69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0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tags" Target="../tags/tag2.xml"/><Relationship Id="rId6" Type="http://schemas.openxmlformats.org/officeDocument/2006/relationships/image" Target="../media/image18.png"/><Relationship Id="rId11" Type="http://schemas.openxmlformats.org/officeDocument/2006/relationships/image" Target="../media/image13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11" Type="http://schemas.openxmlformats.org/officeDocument/2006/relationships/image" Target="../media/image11.wmf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3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7.pn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11" Type="http://schemas.openxmlformats.org/officeDocument/2006/relationships/image" Target="../media/image21.png"/><Relationship Id="rId5" Type="http://schemas.openxmlformats.org/officeDocument/2006/relationships/image" Target="../media/image5.png"/><Relationship Id="rId15" Type="http://schemas.openxmlformats.org/officeDocument/2006/relationships/image" Target="../media/image11.wmf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19.png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42818668-CCFE-4B06-BC0C-EAC83844EA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23</a:t>
            </a:r>
          </a:p>
        </p:txBody>
      </p:sp>
    </p:spTree>
    <p:extLst>
      <p:ext uri="{BB962C8B-B14F-4D97-AF65-F5344CB8AC3E}">
        <p14:creationId xmlns:p14="http://schemas.microsoft.com/office/powerpoint/2010/main" val="5159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205D20-EB56-4534-82CB-7C0B8BDA0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69306" y="1313178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2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number line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A23E0F7-470E-4535-B962-A36FE667E0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1931" y="2234414"/>
            <a:ext cx="7907446" cy="2603671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7C122513-4F1F-4183-829E-826BA6C9E7F3}"/>
              </a:ext>
            </a:extLst>
          </p:cNvPr>
          <p:cNvSpPr/>
          <p:nvPr/>
        </p:nvSpPr>
        <p:spPr>
          <a:xfrm>
            <a:off x="3976642" y="2643150"/>
            <a:ext cx="857250" cy="74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4FC8EE7-F1FB-40BC-988F-9F185C7F8110}"/>
              </a:ext>
            </a:extLst>
          </p:cNvPr>
          <p:cNvSpPr/>
          <p:nvPr/>
        </p:nvSpPr>
        <p:spPr>
          <a:xfrm>
            <a:off x="3033668" y="3967919"/>
            <a:ext cx="857250" cy="74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42DA5EB-B889-4CF3-9310-15B08F5AF415}"/>
              </a:ext>
            </a:extLst>
          </p:cNvPr>
          <p:cNvSpPr/>
          <p:nvPr/>
        </p:nvSpPr>
        <p:spPr>
          <a:xfrm>
            <a:off x="249986" y="3805200"/>
            <a:ext cx="5967413" cy="129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57D3E10-27BF-459A-A851-6AC230245360}"/>
              </a:ext>
            </a:extLst>
          </p:cNvPr>
          <p:cNvSpPr/>
          <p:nvPr/>
        </p:nvSpPr>
        <p:spPr>
          <a:xfrm>
            <a:off x="249986" y="3645654"/>
            <a:ext cx="5967413" cy="129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BA461AA-3D67-4765-99EB-7B571CC29361}"/>
              </a:ext>
            </a:extLst>
          </p:cNvPr>
          <p:cNvSpPr/>
          <p:nvPr/>
        </p:nvSpPr>
        <p:spPr>
          <a:xfrm>
            <a:off x="6250736" y="3801978"/>
            <a:ext cx="702469" cy="165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2D1BDE1-EDD0-4846-941B-E32E3CEA0E49}"/>
              </a:ext>
            </a:extLst>
          </p:cNvPr>
          <p:cNvSpPr/>
          <p:nvPr/>
        </p:nvSpPr>
        <p:spPr>
          <a:xfrm>
            <a:off x="6250736" y="3609049"/>
            <a:ext cx="702469" cy="165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408310E-8ADD-4EE1-B5C7-35E8E803DC67}"/>
              </a:ext>
            </a:extLst>
          </p:cNvPr>
          <p:cNvSpPr/>
          <p:nvPr/>
        </p:nvSpPr>
        <p:spPr>
          <a:xfrm>
            <a:off x="249986" y="2388087"/>
            <a:ext cx="5970273" cy="129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C7129FA-F5D1-4D93-89AA-4B4F6951618B}"/>
              </a:ext>
            </a:extLst>
          </p:cNvPr>
          <p:cNvSpPr/>
          <p:nvPr/>
        </p:nvSpPr>
        <p:spPr>
          <a:xfrm>
            <a:off x="249986" y="2228541"/>
            <a:ext cx="5970273" cy="129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BD0F280-44DC-425C-BE8E-98E5DF94CBBD}"/>
              </a:ext>
            </a:extLst>
          </p:cNvPr>
          <p:cNvSpPr/>
          <p:nvPr/>
        </p:nvSpPr>
        <p:spPr>
          <a:xfrm>
            <a:off x="6253596" y="2384865"/>
            <a:ext cx="702469" cy="165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BBDB4A8-A8CC-418E-9994-9CF0841C8B64}"/>
              </a:ext>
            </a:extLst>
          </p:cNvPr>
          <p:cNvSpPr/>
          <p:nvPr/>
        </p:nvSpPr>
        <p:spPr>
          <a:xfrm>
            <a:off x="6253596" y="2191936"/>
            <a:ext cx="702469" cy="165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DEFDD434-7F5B-4F4B-BDD9-72627D01861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4991" y="2234414"/>
            <a:ext cx="50801" cy="40873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D08B0D7-3BF4-4155-90F7-23510F1F287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09055" y="2234414"/>
            <a:ext cx="45719" cy="40873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F24484A-E667-44BF-8DF8-B99467AF88E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15587" y="3649103"/>
            <a:ext cx="50801" cy="40873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E4B3561-EED3-45DC-BF16-D0BA2B7476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8001" y="3649103"/>
            <a:ext cx="45719" cy="408735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DB01C0FE-031D-494A-B49B-1FF95DF3DBB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3585" y="3649103"/>
            <a:ext cx="45719" cy="408735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53C8703D-281B-4B7E-8A4C-3185AFAE1C88}"/>
              </a:ext>
            </a:extLst>
          </p:cNvPr>
          <p:cNvSpPr/>
          <p:nvPr/>
        </p:nvSpPr>
        <p:spPr>
          <a:xfrm>
            <a:off x="5537315" y="885219"/>
            <a:ext cx="381000" cy="22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E696F465-B6E2-406A-9C72-D5EFC26525F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63266" y="1284949"/>
            <a:ext cx="330729" cy="260750"/>
          </a:xfrm>
          <a:prstGeom prst="rect">
            <a:avLst/>
          </a:prstGeom>
        </p:spPr>
      </p:pic>
      <p:pic>
        <p:nvPicPr>
          <p:cNvPr id="51" name="Image 5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39499" y="1038243"/>
            <a:ext cx="977900" cy="736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9EE1ED-F9A7-45C3-B2E9-2DCA43DBA14D}"/>
              </a:ext>
            </a:extLst>
          </p:cNvPr>
          <p:cNvSpPr txBox="1"/>
          <p:nvPr/>
        </p:nvSpPr>
        <p:spPr>
          <a:xfrm>
            <a:off x="4620" y="700519"/>
            <a:ext cx="9139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Prove it!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283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1DB0469-2B8C-414C-B47A-722A642F3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4820" y="1892285"/>
            <a:ext cx="2159000" cy="558800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9420" y="2593956"/>
            <a:ext cx="2184400" cy="558800"/>
          </a:xfrm>
          <a:prstGeom prst="rect">
            <a:avLst/>
          </a:prstGeom>
        </p:spPr>
      </p:pic>
      <p:pic>
        <p:nvPicPr>
          <p:cNvPr id="27" name="Image 2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0252" y="3349604"/>
            <a:ext cx="3937000" cy="55880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84122" y="4092551"/>
            <a:ext cx="7162800" cy="558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69306" y="1313178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3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696F465-B6E2-406A-9C72-D5EFC26525F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63266" y="1284949"/>
            <a:ext cx="330729" cy="26075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239499" y="1038243"/>
            <a:ext cx="977900" cy="7366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22441" y="1824016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2132281" y="1833536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117673" y="2590800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2113225" y="2600320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675065" y="3319488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3870649" y="3329008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3553426" y="4076678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7149178" y="4057622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4621" y="5311676"/>
            <a:ext cx="4395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When comparing unit fractions, the greater the denominator, the smaller the fraction.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3576B42F-C6E1-4003-8672-39FD5E09B7EF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3"/>
          <a:stretch/>
        </p:blipFill>
        <p:spPr>
          <a:xfrm>
            <a:off x="4814888" y="1816236"/>
            <a:ext cx="6494356" cy="234613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135F5AD-F6D9-4308-B3C4-B5A333DA3C4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4259" y="3445534"/>
            <a:ext cx="992980" cy="596178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4DF1EA5-A603-448C-B822-09D0F346891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18789" y="3402670"/>
            <a:ext cx="992981" cy="66920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135F5AD-F6D9-4308-B3C4-B5A333DA3C44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89491" y="2912110"/>
            <a:ext cx="992980" cy="59617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BF5748E-5629-46FE-AB1D-3E92B863E325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76" b="34798"/>
          <a:stretch/>
        </p:blipFill>
        <p:spPr>
          <a:xfrm>
            <a:off x="5889491" y="2914401"/>
            <a:ext cx="1276354" cy="829222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4DF1EA5-A603-448C-B822-09D0F346891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8309" y="2983550"/>
            <a:ext cx="992981" cy="66920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2A868DD-973E-4D3F-9C9F-5A01F65EE46B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735" b="30827"/>
          <a:stretch/>
        </p:blipFill>
        <p:spPr>
          <a:xfrm>
            <a:off x="7577140" y="2857546"/>
            <a:ext cx="1158438" cy="879728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642938" y="1938287"/>
            <a:ext cx="585788" cy="40959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628650" y="2664609"/>
            <a:ext cx="585788" cy="40959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2103705" y="4145875"/>
            <a:ext cx="585788" cy="40959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/>
          <p:cNvSpPr/>
          <p:nvPr/>
        </p:nvSpPr>
        <p:spPr>
          <a:xfrm>
            <a:off x="5658517" y="4141368"/>
            <a:ext cx="585788" cy="40959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117673" y="1833536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/>
          <p:cNvSpPr/>
          <p:nvPr/>
        </p:nvSpPr>
        <p:spPr>
          <a:xfrm>
            <a:off x="2127513" y="1843056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/>
          <p:cNvSpPr/>
          <p:nvPr/>
        </p:nvSpPr>
        <p:spPr>
          <a:xfrm>
            <a:off x="638170" y="1947807"/>
            <a:ext cx="585788" cy="4095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/>
          <p:cNvSpPr/>
          <p:nvPr/>
        </p:nvSpPr>
        <p:spPr>
          <a:xfrm>
            <a:off x="112905" y="2586032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/>
          <p:cNvSpPr/>
          <p:nvPr/>
        </p:nvSpPr>
        <p:spPr>
          <a:xfrm>
            <a:off x="2108457" y="2595552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/>
          <p:cNvSpPr/>
          <p:nvPr/>
        </p:nvSpPr>
        <p:spPr>
          <a:xfrm>
            <a:off x="623882" y="2659841"/>
            <a:ext cx="585788" cy="4095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1670297" y="3314720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ctangle 50"/>
          <p:cNvSpPr/>
          <p:nvPr/>
        </p:nvSpPr>
        <p:spPr>
          <a:xfrm>
            <a:off x="3865881" y="3324240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ectangle 51"/>
          <p:cNvSpPr/>
          <p:nvPr/>
        </p:nvSpPr>
        <p:spPr>
          <a:xfrm>
            <a:off x="3562946" y="4086198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ctangle 52"/>
          <p:cNvSpPr/>
          <p:nvPr/>
        </p:nvSpPr>
        <p:spPr>
          <a:xfrm>
            <a:off x="7158698" y="4067142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ctangle 53"/>
          <p:cNvSpPr/>
          <p:nvPr/>
        </p:nvSpPr>
        <p:spPr>
          <a:xfrm>
            <a:off x="2113225" y="4155395"/>
            <a:ext cx="585788" cy="4095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Rectangle 54"/>
          <p:cNvSpPr/>
          <p:nvPr/>
        </p:nvSpPr>
        <p:spPr>
          <a:xfrm>
            <a:off x="5668037" y="4150888"/>
            <a:ext cx="585788" cy="4095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B8C35F-CEA9-4AE7-B310-68E5786DA9C5}"/>
              </a:ext>
            </a:extLst>
          </p:cNvPr>
          <p:cNvSpPr txBox="1"/>
          <p:nvPr/>
        </p:nvSpPr>
        <p:spPr>
          <a:xfrm>
            <a:off x="4620" y="700519"/>
            <a:ext cx="9139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Prove it!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170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/>
      <p:bldP spid="20" grpId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FF939D-5AE1-4683-B920-1365BA215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4564654" y="630000"/>
            <a:ext cx="7346" cy="622800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>
            <a:off x="0" y="3744000"/>
            <a:ext cx="91440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107436" y="790267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1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4693884" y="792672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2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number line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05522E-23CF-4FC4-8556-ABD3FF18FAB0}"/>
              </a:ext>
            </a:extLst>
          </p:cNvPr>
          <p:cNvSpPr txBox="1"/>
          <p:nvPr/>
        </p:nvSpPr>
        <p:spPr>
          <a:xfrm>
            <a:off x="107436" y="3890504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3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833" y="1590680"/>
            <a:ext cx="20574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884" y="1547816"/>
            <a:ext cx="429577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804274"/>
            <a:ext cx="4564655" cy="17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2246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/>
              <p:nvPr/>
            </p:nvSpPr>
            <p:spPr>
              <a:xfrm>
                <a:off x="-14305" y="868194"/>
                <a:ext cx="8486794" cy="2769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GB" sz="2400" dirty="0">
                  <a:latin typeface="Myriad Pro"/>
                </a:endParaRPr>
              </a:p>
              <a:p>
                <a:r>
                  <a:rPr lang="en-GB" sz="2400" dirty="0">
                    <a:latin typeface="Arial" panose="020B0604020202020204" pitchFamily="34" charset="0"/>
                    <a:cs typeface="Arial" panose="020B0604020202020204" pitchFamily="34" charset="0"/>
                  </a:rPr>
                  <a:t>Sam and Jay are both reading the same book.</a:t>
                </a:r>
              </a:p>
              <a:p>
                <a:r>
                  <a:rPr lang="en-GB" sz="2400" dirty="0">
                    <a:latin typeface="Myriad Pro"/>
                  </a:rPr>
                  <a:t>Sam has read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en-US" sz="2400" b="0" i="0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Myriad Pro"/>
                  </a:rPr>
                  <a:t> of her copy.</a:t>
                </a:r>
              </a:p>
              <a:p>
                <a:r>
                  <a:rPr lang="en-GB" sz="2400" dirty="0">
                    <a:latin typeface="Myriad Pro"/>
                  </a:rPr>
                  <a:t>Jay has read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en-US" sz="2400" b="0" i="0" smtClean="0">
                            <a:latin typeface="Cambria Math"/>
                          </a:rPr>
                          <m:t>5</m:t>
                        </m:r>
                      </m:den>
                    </m:f>
                    <m:r>
                      <a:rPr lang="en-GB" sz="2400" i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latin typeface="Myriad Pro"/>
                  </a:rPr>
                  <a:t>of his copy.</a:t>
                </a:r>
              </a:p>
              <a:p>
                <a:r>
                  <a:rPr lang="en-GB" sz="2400" dirty="0">
                    <a:latin typeface="Myriad Pro"/>
                  </a:rPr>
                  <a:t>Is it true or false that Sam has read less than Jay?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en-US" sz="2400" b="0" i="0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en-GB" sz="2400" dirty="0">
                    <a:latin typeface="Myriad Pro"/>
                  </a:rPr>
                  <a:t> &lt;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0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en-US" sz="2400" b="0" i="0" smtClean="0">
                            <a:latin typeface="Cambria Math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sz="2400" dirty="0">
                    <a:latin typeface="Myriad Pro"/>
                  </a:rPr>
                  <a:t> ?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4305" y="868194"/>
                <a:ext cx="8486794" cy="2769604"/>
              </a:xfrm>
              <a:prstGeom prst="rect">
                <a:avLst/>
              </a:prstGeom>
              <a:blipFill>
                <a:blip r:embed="rId4"/>
                <a:stretch>
                  <a:fillRect l="-1149" b="-87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7379D94-83F7-447C-9FCE-10DEC89FF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4620" y="798490"/>
            <a:ext cx="9139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107436" y="4290827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1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107436" y="4907616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2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number line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705522E-23CF-4FC4-8556-ABD3FF18FAB0}"/>
              </a:ext>
            </a:extLst>
          </p:cNvPr>
          <p:cNvSpPr txBox="1"/>
          <p:nvPr/>
        </p:nvSpPr>
        <p:spPr>
          <a:xfrm>
            <a:off x="107436" y="5519336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3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107436" y="3695692"/>
            <a:ext cx="62343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Use this to support your thinking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647" y="1627553"/>
            <a:ext cx="9184325" cy="549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69455" y="2137153"/>
            <a:ext cx="9184325" cy="538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78975" y="2661041"/>
            <a:ext cx="9184325" cy="3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50399" y="3003953"/>
            <a:ext cx="9184325" cy="6917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2241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 animBg="1"/>
      <p:bldP spid="29" grpId="0" animBg="1"/>
      <p:bldP spid="31" grpId="0" animBg="1"/>
      <p:bldP spid="8" grpId="0"/>
      <p:bldP spid="10" grpId="0" animBg="1"/>
      <p:bldP spid="11" grpId="0" animBg="1"/>
      <p:bldP spid="1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5CA3387-A51F-408F-A042-243E22CA70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00657" y="1140311"/>
            <a:ext cx="2723983" cy="807397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D00FF75-A14C-435C-B4D5-4BE656FD8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EA3123-6EA5-4394-8AC2-2FFFE284872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569" y="2640303"/>
            <a:ext cx="3326159" cy="16980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50D3650-82CE-49DB-9F50-5027518411D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501" y="2647130"/>
            <a:ext cx="1703836" cy="16413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EA2AE22-D8A0-421D-8CA2-F327BA42748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5913" y="2639985"/>
            <a:ext cx="1703836" cy="164287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E489F1C-A7F5-44D3-A114-C439784B3A7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1648" y="2647130"/>
            <a:ext cx="1701179" cy="164135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0E79312-F761-4AB1-B294-D4F6BA5C522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1648" y="2639985"/>
            <a:ext cx="1809749" cy="164287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EA98325-C1D0-45A9-AC87-A0CC76BC0011}"/>
              </a:ext>
            </a:extLst>
          </p:cNvPr>
          <p:cNvSpPr/>
          <p:nvPr/>
        </p:nvSpPr>
        <p:spPr>
          <a:xfrm>
            <a:off x="2263078" y="4624799"/>
            <a:ext cx="299071" cy="4708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69306" y="1313178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1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634552-2130-4106-B7F6-30F7FD61D2B0}"/>
              </a:ext>
            </a:extLst>
          </p:cNvPr>
          <p:cNvSpPr txBox="1"/>
          <p:nvPr/>
        </p:nvSpPr>
        <p:spPr>
          <a:xfrm>
            <a:off x="0" y="7984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306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9B652EC-ECF0-46D4-8571-EAE41D279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C11E8FF-6A75-4F52-822E-65ACD303B724}"/>
              </a:ext>
            </a:extLst>
          </p:cNvPr>
          <p:cNvSpPr/>
          <p:nvPr/>
        </p:nvSpPr>
        <p:spPr>
          <a:xfrm>
            <a:off x="2130349" y="1640851"/>
            <a:ext cx="381000" cy="22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DEA3123-6EA5-4394-8AC2-2FFFE28487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569" y="2640303"/>
            <a:ext cx="3326159" cy="16980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50D3650-82CE-49DB-9F50-5027518411D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7501" y="2647130"/>
            <a:ext cx="1703836" cy="16413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EA2AE22-D8A0-421D-8CA2-F327BA42748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5913" y="2639985"/>
            <a:ext cx="1703836" cy="164287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5E489F1C-A7F5-44D3-A114-C439784B3A7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1648" y="2647130"/>
            <a:ext cx="1701179" cy="164135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0E79312-F761-4AB1-B294-D4F6BA5C522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71648" y="2639985"/>
            <a:ext cx="1809749" cy="164287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1067C5-1874-4EE1-9C83-76FDD6A6287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8243" y="2647131"/>
            <a:ext cx="4392212" cy="15876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F3F9FA-CD87-484A-95A9-36C4D64B5E5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6814" y="2655164"/>
            <a:ext cx="2074835" cy="16413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FE9DC6-E25A-4E8C-9D35-EBD003082B5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8243" y="2649511"/>
            <a:ext cx="2074835" cy="16425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BBF64B7-A673-4E38-9D40-78B2DAB5B8FE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90698" y="2651989"/>
            <a:ext cx="2172607" cy="164135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018C34C-C80F-4768-8CAC-21A5CB2900EF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0394"/>
          <a:stretch/>
        </p:blipFill>
        <p:spPr>
          <a:xfrm>
            <a:off x="2371648" y="2645858"/>
            <a:ext cx="2438400" cy="16425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69306" y="1313178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1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5CA3387-A51F-408F-A042-243E22CA70FC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00657" y="1140311"/>
            <a:ext cx="2723983" cy="807397"/>
          </a:xfrm>
          <a:prstGeom prst="rect">
            <a:avLst/>
          </a:prstGeom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41" y="4469774"/>
            <a:ext cx="1916037" cy="658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41" y="5186435"/>
            <a:ext cx="1901738" cy="67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2286000"/>
            <a:ext cx="4400657" cy="1948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7690FA-24EB-45C9-90E2-995CEC688352}"/>
              </a:ext>
            </a:extLst>
          </p:cNvPr>
          <p:cNvSpPr txBox="1"/>
          <p:nvPr/>
        </p:nvSpPr>
        <p:spPr>
          <a:xfrm>
            <a:off x="0" y="7984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986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273F087-5D1C-427A-8E13-034FE8809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C11E8FF-6A75-4F52-822E-65ACD303B724}"/>
              </a:ext>
            </a:extLst>
          </p:cNvPr>
          <p:cNvSpPr/>
          <p:nvPr/>
        </p:nvSpPr>
        <p:spPr>
          <a:xfrm>
            <a:off x="3059069" y="1640851"/>
            <a:ext cx="381000" cy="22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30E4D128-E8E8-4C7F-A80E-D5D9B4DB95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3355" y="2256708"/>
            <a:ext cx="7907446" cy="2603671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768E1090-FE5E-4636-AF4D-F6B415F71A0B}"/>
              </a:ext>
            </a:extLst>
          </p:cNvPr>
          <p:cNvSpPr/>
          <p:nvPr/>
        </p:nvSpPr>
        <p:spPr>
          <a:xfrm>
            <a:off x="3062244" y="3990213"/>
            <a:ext cx="857250" cy="74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1BF1C39-0B30-42F7-B5C8-A8188D18212B}"/>
              </a:ext>
            </a:extLst>
          </p:cNvPr>
          <p:cNvSpPr/>
          <p:nvPr/>
        </p:nvSpPr>
        <p:spPr>
          <a:xfrm>
            <a:off x="278562" y="3827494"/>
            <a:ext cx="5967413" cy="129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1749A6A-9474-460D-96CB-93B289D7FF69}"/>
              </a:ext>
            </a:extLst>
          </p:cNvPr>
          <p:cNvSpPr/>
          <p:nvPr/>
        </p:nvSpPr>
        <p:spPr>
          <a:xfrm>
            <a:off x="278562" y="3667948"/>
            <a:ext cx="5967413" cy="129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7883438-6514-455A-84F0-288BBE0D0356}"/>
              </a:ext>
            </a:extLst>
          </p:cNvPr>
          <p:cNvSpPr/>
          <p:nvPr/>
        </p:nvSpPr>
        <p:spPr>
          <a:xfrm>
            <a:off x="6279312" y="3824272"/>
            <a:ext cx="702469" cy="165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30C81D4-C6F7-48A7-B13D-11A8A6BBE799}"/>
              </a:ext>
            </a:extLst>
          </p:cNvPr>
          <p:cNvSpPr/>
          <p:nvPr/>
        </p:nvSpPr>
        <p:spPr>
          <a:xfrm>
            <a:off x="6279312" y="3631343"/>
            <a:ext cx="702469" cy="165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A778DC4-C5A6-4786-9F26-E3BBB49AFF6C}"/>
              </a:ext>
            </a:extLst>
          </p:cNvPr>
          <p:cNvSpPr/>
          <p:nvPr/>
        </p:nvSpPr>
        <p:spPr>
          <a:xfrm>
            <a:off x="278562" y="2410381"/>
            <a:ext cx="5970273" cy="129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C721619-2D5D-4502-99AD-7DDAA101B88A}"/>
              </a:ext>
            </a:extLst>
          </p:cNvPr>
          <p:cNvSpPr/>
          <p:nvPr/>
        </p:nvSpPr>
        <p:spPr>
          <a:xfrm>
            <a:off x="278562" y="2250835"/>
            <a:ext cx="5970273" cy="129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13793FC-593F-4B6B-BB03-9B39250CA1D7}"/>
              </a:ext>
            </a:extLst>
          </p:cNvPr>
          <p:cNvSpPr/>
          <p:nvPr/>
        </p:nvSpPr>
        <p:spPr>
          <a:xfrm>
            <a:off x="6282172" y="2407159"/>
            <a:ext cx="702469" cy="165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D4DA639-214C-426E-906D-25C3BBAF806D}"/>
              </a:ext>
            </a:extLst>
          </p:cNvPr>
          <p:cNvSpPr/>
          <p:nvPr/>
        </p:nvSpPr>
        <p:spPr>
          <a:xfrm>
            <a:off x="6282172" y="2214230"/>
            <a:ext cx="702469" cy="165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5DCDAEED-2F9E-46B7-8E3A-1407D52D27A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33567" y="2256708"/>
            <a:ext cx="50801" cy="40873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4E6639BD-D558-47DB-9287-1AA00C3AE3F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37631" y="2256708"/>
            <a:ext cx="45719" cy="408735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9468774-7DC9-45D9-9370-6A781D5AB7F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29838" y="3671397"/>
            <a:ext cx="50801" cy="408735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D034427-73CA-466E-B2EE-60C4DF3CDCE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27452" y="3671397"/>
            <a:ext cx="45719" cy="40873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8BA2E0F-0E19-45C8-A932-69000E648C8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7286" y="3671397"/>
            <a:ext cx="45719" cy="408735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30CE50AE-2116-41D6-A4C0-757258C8DA7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22439" y="2250835"/>
            <a:ext cx="50801" cy="408735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8CFAD45D-F9EA-491E-A584-FBF0D006E7C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26503" y="2250835"/>
            <a:ext cx="45719" cy="408735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05F300BE-88AC-4C4F-97F8-47E41458CCE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6736" y="2245143"/>
            <a:ext cx="45719" cy="40873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02BDC8A0-C3E9-46EC-AA87-CE7E8E5B62A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27911" y="3671397"/>
            <a:ext cx="45719" cy="40873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F81B6EB-3801-42BC-A3DE-677665B02C1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1691" y="3999308"/>
            <a:ext cx="486536" cy="733854"/>
          </a:xfrm>
          <a:prstGeom prst="rect">
            <a:avLst/>
          </a:prstGeom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0C2A963A-9DFB-4ABA-A545-948197E03115}"/>
              </a:ext>
            </a:extLst>
          </p:cNvPr>
          <p:cNvSpPr/>
          <p:nvPr/>
        </p:nvSpPr>
        <p:spPr>
          <a:xfrm>
            <a:off x="4599286" y="4065132"/>
            <a:ext cx="857250" cy="74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651F37D-DBC5-44F3-B467-61BB5B6F5210}"/>
              </a:ext>
            </a:extLst>
          </p:cNvPr>
          <p:cNvSpPr/>
          <p:nvPr/>
        </p:nvSpPr>
        <p:spPr>
          <a:xfrm>
            <a:off x="4005218" y="2665444"/>
            <a:ext cx="857250" cy="74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647B5C6-8C58-41C9-A425-87E06660F76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60162" y="2582195"/>
            <a:ext cx="301350" cy="80048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7B91A05C-CF02-4B3D-89EA-FBE64AF5E25E}"/>
              </a:ext>
            </a:extLst>
          </p:cNvPr>
          <p:cNvSpPr/>
          <p:nvPr/>
        </p:nvSpPr>
        <p:spPr>
          <a:xfrm>
            <a:off x="4005218" y="2653878"/>
            <a:ext cx="651510" cy="670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69306" y="1313178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2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number line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95CA3387-A51F-408F-A042-243E22CA70F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00657" y="1140311"/>
            <a:ext cx="2723983" cy="8073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4690961-2046-48FC-A641-1825FAF9AE86}"/>
              </a:ext>
            </a:extLst>
          </p:cNvPr>
          <p:cNvSpPr txBox="1"/>
          <p:nvPr/>
        </p:nvSpPr>
        <p:spPr>
          <a:xfrm>
            <a:off x="0" y="79849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656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age 4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844" y="2078029"/>
            <a:ext cx="2209800" cy="558800"/>
          </a:xfrm>
          <a:prstGeom prst="rect">
            <a:avLst/>
          </a:prstGeom>
        </p:spPr>
      </p:pic>
      <p:pic>
        <p:nvPicPr>
          <p:cNvPr id="49" name="Image 4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432" y="2836852"/>
            <a:ext cx="2209800" cy="558800"/>
          </a:xfrm>
          <a:prstGeom prst="rect">
            <a:avLst/>
          </a:prstGeom>
        </p:spPr>
      </p:pic>
      <p:pic>
        <p:nvPicPr>
          <p:cNvPr id="50" name="Image 4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5154" y="3606788"/>
            <a:ext cx="3467100" cy="5588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0424" y="4332277"/>
            <a:ext cx="5308600" cy="558800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0A2A40-8D07-4E07-8B66-C03731DAE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69306" y="1313178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3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CA3387-A51F-408F-A042-243E22CA70F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5818" y="671249"/>
            <a:ext cx="2319120" cy="68739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8153" y="2038336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2117993" y="2047856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117673" y="2805120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2113225" y="2814640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617913" y="3562384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3353394" y="3590886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2023929" y="4286230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5205385" y="4295750"/>
            <a:ext cx="207168" cy="5857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4621" y="5311676"/>
            <a:ext cx="4395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When comparing unit fractions, the greater the denominator, the smaller the fraction.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063" y="1962184"/>
            <a:ext cx="43338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Down Arrow 21"/>
          <p:cNvSpPr/>
          <p:nvPr/>
        </p:nvSpPr>
        <p:spPr>
          <a:xfrm rot="10800000">
            <a:off x="5348417" y="2287217"/>
            <a:ext cx="242889" cy="5452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Down Arrow 22"/>
          <p:cNvSpPr/>
          <p:nvPr/>
        </p:nvSpPr>
        <p:spPr>
          <a:xfrm rot="10800000">
            <a:off x="5484149" y="3246879"/>
            <a:ext cx="242889" cy="5452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>
          <a:xfrm>
            <a:off x="628650" y="2047856"/>
            <a:ext cx="585788" cy="40959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628650" y="2893217"/>
            <a:ext cx="585788" cy="40959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/>
        </p:nvSpPr>
        <p:spPr>
          <a:xfrm>
            <a:off x="504825" y="4374327"/>
            <a:ext cx="585788" cy="40959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/>
          <p:cNvSpPr/>
          <p:nvPr/>
        </p:nvSpPr>
        <p:spPr>
          <a:xfrm>
            <a:off x="3707603" y="4371935"/>
            <a:ext cx="585788" cy="40959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117673" y="2047856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2127513" y="2057376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ctangle 31"/>
          <p:cNvSpPr/>
          <p:nvPr/>
        </p:nvSpPr>
        <p:spPr>
          <a:xfrm>
            <a:off x="623882" y="2057376"/>
            <a:ext cx="585788" cy="4095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127193" y="2814640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2122745" y="2824160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623882" y="2902737"/>
            <a:ext cx="585788" cy="4095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1603625" y="3562384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339106" y="3590886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2033449" y="4295750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5214905" y="4305270"/>
            <a:ext cx="207168" cy="5857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500057" y="4383847"/>
            <a:ext cx="585788" cy="4095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3702835" y="4381455"/>
            <a:ext cx="585788" cy="40959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8FA11A4-AF52-4141-AB96-2C40886E6378}"/>
              </a:ext>
            </a:extLst>
          </p:cNvPr>
          <p:cNvSpPr txBox="1"/>
          <p:nvPr/>
        </p:nvSpPr>
        <p:spPr>
          <a:xfrm>
            <a:off x="339877" y="667783"/>
            <a:ext cx="8507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True or False?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E1A6DA-F7FB-4D8F-9BD6-995EED3FB8B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07554" y="1733510"/>
            <a:ext cx="176799" cy="3048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C4ACD8-DCDE-4D0F-AF43-B96C9B97EF8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03325" y="2566576"/>
            <a:ext cx="176799" cy="42066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4099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5185E-6 L 0.22188 1.85185E-6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44444E-6 L 0.26563 -4.44444E-6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1" y="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/>
      <p:bldP spid="20" grpId="1"/>
      <p:bldP spid="22" grpId="0" animBg="1"/>
      <p:bldP spid="22" grpId="1" animBg="1"/>
      <p:bldP spid="23" grpId="0" animBg="1"/>
      <p:bldP spid="23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57D5A2-A9A7-482A-8C8F-C45D09D16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4564654" y="630000"/>
            <a:ext cx="7346" cy="622800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 bwMode="auto">
          <a:xfrm>
            <a:off x="0" y="3744000"/>
            <a:ext cx="9144000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107436" y="790267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1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4693884" y="792672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2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number line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705522E-23CF-4FC4-8556-ABD3FF18FAB0}"/>
              </a:ext>
            </a:extLst>
          </p:cNvPr>
          <p:cNvSpPr txBox="1"/>
          <p:nvPr/>
        </p:nvSpPr>
        <p:spPr>
          <a:xfrm>
            <a:off x="107436" y="3890504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3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36" y="1362068"/>
            <a:ext cx="2943225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07437" y="2343150"/>
            <a:ext cx="14716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351" b="-1351"/>
          <a:stretch/>
        </p:blipFill>
        <p:spPr bwMode="auto">
          <a:xfrm>
            <a:off x="164589" y="2981325"/>
            <a:ext cx="147161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063" y="1504968"/>
            <a:ext cx="43338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Down Arrow 16"/>
          <p:cNvSpPr/>
          <p:nvPr/>
        </p:nvSpPr>
        <p:spPr>
          <a:xfrm rot="10800000">
            <a:off x="7372545" y="1839521"/>
            <a:ext cx="242889" cy="5452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Down Arrow 17"/>
          <p:cNvSpPr/>
          <p:nvPr/>
        </p:nvSpPr>
        <p:spPr>
          <a:xfrm rot="10800000">
            <a:off x="7908341" y="2799183"/>
            <a:ext cx="242889" cy="54528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2" y="4529138"/>
            <a:ext cx="4189775" cy="232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DA8C7AD-409D-4B01-B248-D392CD27CA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3920" y="1329374"/>
            <a:ext cx="180137" cy="3018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A940774-4570-43AB-9EDE-8080334F41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08341" y="2160351"/>
            <a:ext cx="136691" cy="32188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55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82AF6C-02C1-47C0-ADD7-60C7DFEAC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0" y="642935"/>
            <a:ext cx="90713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Practice activity</a:t>
            </a:r>
          </a:p>
        </p:txBody>
      </p:sp>
      <p:sp>
        <p:nvSpPr>
          <p:cNvPr id="10" name="Rectangle 9"/>
          <p:cNvSpPr/>
          <p:nvPr/>
        </p:nvSpPr>
        <p:spPr>
          <a:xfrm>
            <a:off x="14287" y="3970447"/>
            <a:ext cx="6255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400" dirty="0">
              <a:latin typeface="Myriad Pro"/>
            </a:endParaRPr>
          </a:p>
          <a:p>
            <a:r>
              <a:rPr lang="en-US" sz="2400" b="1" dirty="0">
                <a:latin typeface="Myriad Pro"/>
              </a:rPr>
              <a:t>Are you ready for a challenge?</a:t>
            </a:r>
            <a:endParaRPr lang="en-GB" sz="2400" b="1" dirty="0">
              <a:latin typeface="Myriad Pro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414352" y="1143855"/>
                <a:ext cx="439543" cy="7824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52" y="1143855"/>
                <a:ext cx="439543" cy="78245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2052652" y="1143855"/>
                <a:ext cx="439543" cy="7837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2652" y="1143855"/>
                <a:ext cx="439543" cy="78374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val 10"/>
          <p:cNvSpPr/>
          <p:nvPr/>
        </p:nvSpPr>
        <p:spPr>
          <a:xfrm>
            <a:off x="1040408" y="1143855"/>
            <a:ext cx="805001" cy="78374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400" y="1356179"/>
            <a:ext cx="36385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4900613" y="3419824"/>
            <a:ext cx="42148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Myriad Pro" panose="020B0503030403020204" pitchFamily="34" charset="0"/>
              </a:rPr>
              <a:t>When comparing unit fractions, the greater the denominator the smaller the fraction.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323856" y="2153535"/>
                <a:ext cx="609462" cy="7936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5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856" y="2153535"/>
                <a:ext cx="609462" cy="793679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1962156" y="2153535"/>
                <a:ext cx="609462" cy="79367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5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30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2156" y="2153535"/>
                <a:ext cx="609462" cy="79367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Oval 20"/>
          <p:cNvSpPr/>
          <p:nvPr/>
        </p:nvSpPr>
        <p:spPr>
          <a:xfrm>
            <a:off x="1064216" y="2153535"/>
            <a:ext cx="805001" cy="78374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319088" y="3234655"/>
                <a:ext cx="609462" cy="7837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11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50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088" y="3234655"/>
                <a:ext cx="609462" cy="78374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1957388" y="3234655"/>
                <a:ext cx="779381" cy="7837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11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200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7388" y="3234655"/>
                <a:ext cx="779381" cy="783741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Oval 23"/>
          <p:cNvSpPr/>
          <p:nvPr/>
        </p:nvSpPr>
        <p:spPr>
          <a:xfrm>
            <a:off x="1059448" y="3234655"/>
            <a:ext cx="805001" cy="783741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-14288" y="4821454"/>
            <a:ext cx="5505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Myriad Pro" panose="020B0503030403020204" pitchFamily="34" charset="0"/>
              </a:rPr>
              <a:t>When the denominators are larger, which method is the smartest to use?  Why?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91172"/>
            <a:ext cx="29622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0" y="1391080"/>
            <a:ext cx="4923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Myriad Pro" panose="020B0503030403020204" pitchFamily="34" charset="0"/>
              </a:rPr>
              <a:t>1)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-19056" y="2400760"/>
            <a:ext cx="4923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Myriad Pro" panose="020B0503030403020204" pitchFamily="34" charset="0"/>
              </a:rPr>
              <a:t>2)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-9536" y="3496168"/>
            <a:ext cx="4923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Myriad Pro" panose="020B0503030403020204" pitchFamily="34" charset="0"/>
              </a:rPr>
              <a:t>3)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919642" y="638167"/>
            <a:ext cx="41040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Use this to support your thinking</a:t>
            </a:r>
          </a:p>
        </p:txBody>
      </p:sp>
    </p:spTree>
    <p:extLst>
      <p:ext uri="{BB962C8B-B14F-4D97-AF65-F5344CB8AC3E}">
        <p14:creationId xmlns:p14="http://schemas.microsoft.com/office/powerpoint/2010/main" val="1356113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55A9947-5D3F-4A2D-B478-B70A0087E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4748070" y="1472561"/>
            <a:ext cx="4395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the greater the denominator the smaller the fraction.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72561"/>
            <a:ext cx="4653961" cy="53854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D73974-15F7-41BD-980F-B1CFB21D434D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1407746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DE34EC-CDFA-4C39-82AC-BD5FD5E1EAF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8959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3C61385-004D-49F3-B71C-BE8E987B3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4432385" y="1472561"/>
            <a:ext cx="4395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the greater the denominator the smaller the fraction.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/>
          <a:srcRect l="-99" r="16695" b="67634"/>
          <a:stretch/>
        </p:blipFill>
        <p:spPr>
          <a:xfrm>
            <a:off x="418279" y="1526990"/>
            <a:ext cx="3881579" cy="17430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82978" y="1927621"/>
            <a:ext cx="5437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800" dirty="0">
                <a:latin typeface="Myriad Pro Semibold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644907" y="2501434"/>
            <a:ext cx="5437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800">
                <a:latin typeface="Myriad Pro Semibold"/>
                <a:ea typeface="Myriad Pro Semibold" charset="0"/>
                <a:cs typeface="Myriad Pro Semibold" charset="0"/>
              </a:rPr>
              <a:t>&lt;</a:t>
            </a:r>
            <a:endParaRPr lang="en-GB" sz="48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935641" y="1927586"/>
            <a:ext cx="5437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800" dirty="0">
                <a:latin typeface="Myriad Pro Semibold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940434" y="2501399"/>
            <a:ext cx="5437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800" dirty="0">
                <a:latin typeface="Myriad Pro Semibold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2988522" y="2501398"/>
            <a:ext cx="5437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800" dirty="0">
                <a:latin typeface="Myriad Pro Semibold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3D539A-36E5-4E9B-9DA1-8438B6C07E55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117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9" grpId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D08AA2E-A4DD-4607-86B0-0F1173407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4748070" y="1472561"/>
            <a:ext cx="4395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the greater the denominator the smaller the fraction.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/>
              <p:nvPr/>
            </p:nvSpPr>
            <p:spPr>
              <a:xfrm>
                <a:off x="2905289" y="2279801"/>
                <a:ext cx="6072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GB" sz="2400" i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xmlns="" id="{E0F57675-446C-408E-A950-042AB841D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5289" y="2279801"/>
                <a:ext cx="607228" cy="78617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/>
              <p:nvPr/>
            </p:nvSpPr>
            <p:spPr>
              <a:xfrm>
                <a:off x="1145853" y="2136920"/>
                <a:ext cx="6072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xmlns="" id="{E0F57675-446C-408E-A950-042AB841D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853" y="2136920"/>
                <a:ext cx="607228" cy="78617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/>
              <p:nvPr/>
            </p:nvSpPr>
            <p:spPr>
              <a:xfrm>
                <a:off x="271390" y="2136920"/>
                <a:ext cx="6072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xmlns="" id="{E0F57675-446C-408E-A950-042AB841D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390" y="2136920"/>
                <a:ext cx="607228" cy="786177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/>
              <p:nvPr/>
            </p:nvSpPr>
            <p:spPr>
              <a:xfrm>
                <a:off x="3774887" y="2144165"/>
                <a:ext cx="6072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xmlns="" id="{E0F57675-446C-408E-A950-042AB841D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4887" y="2144165"/>
                <a:ext cx="607228" cy="78617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/>
              <p:nvPr/>
            </p:nvSpPr>
            <p:spPr>
              <a:xfrm>
                <a:off x="2023366" y="2136920"/>
                <a:ext cx="6072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xmlns="" id="{E0F57675-446C-408E-A950-042AB841D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3366" y="2136920"/>
                <a:ext cx="607228" cy="786177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/>
              <p:nvPr/>
            </p:nvSpPr>
            <p:spPr>
              <a:xfrm>
                <a:off x="271390" y="4253952"/>
                <a:ext cx="6072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E0F57675-446C-408E-A950-042AB841D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390" y="4253952"/>
                <a:ext cx="607228" cy="786177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/>
              <p:nvPr/>
            </p:nvSpPr>
            <p:spPr>
              <a:xfrm>
                <a:off x="1145853" y="4253952"/>
                <a:ext cx="6072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xmlns="" id="{E0F57675-446C-408E-A950-042AB841D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5853" y="4253952"/>
                <a:ext cx="607228" cy="786177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/>
              <p:nvPr/>
            </p:nvSpPr>
            <p:spPr>
              <a:xfrm>
                <a:off x="2025060" y="4253952"/>
                <a:ext cx="6072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xmlns="" id="{E0F57675-446C-408E-A950-042AB841D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5060" y="4253952"/>
                <a:ext cx="607228" cy="786177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/>
              <p:nvPr/>
            </p:nvSpPr>
            <p:spPr>
              <a:xfrm>
                <a:off x="2888792" y="4253951"/>
                <a:ext cx="6072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xmlns="" id="{E0F57675-446C-408E-A950-042AB841D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792" y="4253951"/>
                <a:ext cx="607228" cy="786177"/>
              </a:xfrm>
              <a:prstGeom prst="rect">
                <a:avLst/>
              </a:prstGeom>
              <a:blipFill rotWithShape="1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/>
              <p:nvPr/>
            </p:nvSpPr>
            <p:spPr>
              <a:xfrm>
                <a:off x="3827032" y="4249183"/>
                <a:ext cx="607228" cy="7861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0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0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sz="2400" dirty="0">
                  <a:latin typeface="Myriad Pro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xmlns="" id="{E0F57675-446C-408E-A950-042AB841D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7032" y="4249183"/>
                <a:ext cx="607228" cy="786177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20">
            <a:extLst>
              <a:ext uri="{FF2B5EF4-FFF2-40B4-BE49-F238E27FC236}">
                <a16:creationId xmlns:a16="http://schemas.microsoft.com/office/drawing/2014/main" id="{6618E83A-28F4-437E-9B5F-93D78974B6DD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36327" b="31837"/>
          <a:stretch/>
        </p:blipFill>
        <p:spPr>
          <a:xfrm>
            <a:off x="104242" y="1472561"/>
            <a:ext cx="4653961" cy="1714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6F838DD-03D2-4FF1-8CFF-E52F9C1A963A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509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33333E-6 L -0.29219 0.181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18" y="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 L 3.05556E-6 0.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 L 0.20156 0.1979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69" y="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L -0.09219 0.1958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18" y="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0 L 0.2 0.1916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5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EA5814-D87C-476A-B3A6-EF323D4C9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4748070" y="1472561"/>
            <a:ext cx="43959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When comparing unit fractions, the greater the denominator the smaller the fraction.</a:t>
            </a: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"/>
          <a:srcRect t="72284" b="-4633"/>
          <a:stretch/>
        </p:blipFill>
        <p:spPr>
          <a:xfrm>
            <a:off x="130629" y="1541958"/>
            <a:ext cx="4653961" cy="174212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829368" y="2415551"/>
            <a:ext cx="364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835348" y="2403199"/>
            <a:ext cx="364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829367" y="2415551"/>
            <a:ext cx="364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829366" y="2403198"/>
            <a:ext cx="364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1491119" y="2403197"/>
            <a:ext cx="364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1491118" y="2403196"/>
            <a:ext cx="364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1493999" y="2403195"/>
            <a:ext cx="364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1476832" y="2413021"/>
            <a:ext cx="364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1457782" y="2403199"/>
            <a:ext cx="364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1493999" y="2415551"/>
            <a:ext cx="364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Myriad Pro" panose="020B0503030403020204" pitchFamily="34" charset="0"/>
              </a:rPr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9CC07A-4362-48DE-8312-55349CE67906}"/>
              </a:ext>
            </a:extLst>
          </p:cNvPr>
          <p:cNvSpPr txBox="1"/>
          <p:nvPr/>
        </p:nvSpPr>
        <p:spPr>
          <a:xfrm>
            <a:off x="0" y="77470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706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42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DF92BE5-15AD-4635-935E-643C6E39A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4620" y="678745"/>
            <a:ext cx="9139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This lesson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-1" y="120636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>
                <a:latin typeface="Arial" panose="020B0604020202020204" pitchFamily="34" charset="0"/>
                <a:cs typeface="Arial" panose="020B0604020202020204" pitchFamily="34" charset="0"/>
              </a:rPr>
              <a:t>Unit fraction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-4769" y="247322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>
                <a:latin typeface="Arial" panose="020B0604020202020204" pitchFamily="34" charset="0"/>
                <a:cs typeface="Arial" panose="020B0604020202020204" pitchFamily="34" charset="0"/>
              </a:rPr>
              <a:t>Non-unit fraction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4009242" y="4698028"/>
            <a:ext cx="5437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800" dirty="0">
                <a:latin typeface="Myriad Pro Semibold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797651" y="4698028"/>
            <a:ext cx="5437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800" dirty="0">
                <a:latin typeface="Myriad Pro Semibold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181088" y="5522034"/>
            <a:ext cx="77866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greater than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ABC693-A70B-45D2-A02A-549CC575946C}"/>
              </a:ext>
            </a:extLst>
          </p:cNvPr>
          <p:cNvSpPr txBox="1"/>
          <p:nvPr/>
        </p:nvSpPr>
        <p:spPr bwMode="auto">
          <a:xfrm>
            <a:off x="3690976" y="5529025"/>
            <a:ext cx="77866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"/>
              </a:rPr>
              <a:t>less than</a:t>
            </a:r>
            <a:endParaRPr lang="en-GB" sz="2400" dirty="0">
              <a:latin typeface="Myriad Pro"/>
              <a:ea typeface="Myriad Pro Semibold" charset="0"/>
              <a:cs typeface="Myriad Pro Semibold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-23825" y="3054264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a fraction with a numerator greater than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0F57675-446C-408E-A950-042AB841D7E4}"/>
              </a:ext>
            </a:extLst>
          </p:cNvPr>
          <p:cNvSpPr txBox="1"/>
          <p:nvPr/>
        </p:nvSpPr>
        <p:spPr>
          <a:xfrm>
            <a:off x="-28593" y="1835016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>
                <a:latin typeface="Arial" panose="020B0604020202020204" pitchFamily="34" charset="0"/>
                <a:cs typeface="Arial" panose="020B0604020202020204" pitchFamily="34" charset="0"/>
              </a:rPr>
              <a:t>a fraction with a numerator of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382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/>
              <p:nvPr/>
            </p:nvSpPr>
            <p:spPr>
              <a:xfrm>
                <a:off x="194524" y="1120616"/>
                <a:ext cx="7735039" cy="2771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GB" sz="2400" dirty="0">
                  <a:latin typeface="Myriad Pro"/>
                </a:endParaRPr>
              </a:p>
              <a:p>
                <a:r>
                  <a:rPr lang="en-GB" sz="2400" dirty="0">
                    <a:latin typeface="Myriad Pro"/>
                  </a:rPr>
                  <a:t>Izzy and Olivia each have an identical juice bottle.</a:t>
                </a:r>
              </a:p>
              <a:p>
                <a:r>
                  <a:rPr lang="en-GB" sz="2400" dirty="0">
                    <a:latin typeface="Myriad Pro"/>
                  </a:rPr>
                  <a:t>Izzy’s juice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i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Myriad Pro"/>
                  </a:rPr>
                  <a:t> full.</a:t>
                </a:r>
              </a:p>
              <a:p>
                <a:r>
                  <a:rPr lang="en-GB" sz="2400" dirty="0">
                    <a:latin typeface="Myriad Pro"/>
                  </a:rPr>
                  <a:t>Olivia’s juice is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i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sz="2400" i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dirty="0">
                    <a:latin typeface="Myriad Pro"/>
                  </a:rPr>
                  <a:t>full.</a:t>
                </a:r>
              </a:p>
              <a:p>
                <a:r>
                  <a:rPr lang="en-GB" sz="2400" dirty="0">
                    <a:latin typeface="Myriad Pro"/>
                  </a:rPr>
                  <a:t>Izzy has more juice than Olivia.</a:t>
                </a:r>
              </a:p>
              <a:p>
                <a:r>
                  <a:rPr lang="en-GB" sz="2400" dirty="0">
                    <a:latin typeface="Myriad Pro"/>
                  </a:rPr>
                  <a:t>Suggest ways to prove that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i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sz="2400" dirty="0">
                    <a:latin typeface="Myriad Pro"/>
                  </a:rPr>
                  <a:t> &gt;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sz="2400" i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Myriad Pro"/>
                  </a:rPr>
                  <a:t> .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0F57675-446C-408E-A950-042AB841D7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524" y="1120616"/>
                <a:ext cx="7735039" cy="2771015"/>
              </a:xfrm>
              <a:prstGeom prst="rect">
                <a:avLst/>
              </a:prstGeom>
              <a:blipFill>
                <a:blip r:embed="rId4"/>
                <a:stretch>
                  <a:fillRect l="-1261" b="-13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96A4EA-48EE-449C-B39F-9918170DD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6" name="TextBox 25"/>
          <p:cNvSpPr txBox="1"/>
          <p:nvPr/>
        </p:nvSpPr>
        <p:spPr>
          <a:xfrm>
            <a:off x="4620" y="798490"/>
            <a:ext cx="9139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Prove it!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194524" y="4648027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1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194524" y="5264816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2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number line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705522E-23CF-4FC4-8556-ABD3FF18FAB0}"/>
              </a:ext>
            </a:extLst>
          </p:cNvPr>
          <p:cNvSpPr txBox="1"/>
          <p:nvPr/>
        </p:nvSpPr>
        <p:spPr>
          <a:xfrm>
            <a:off x="194524" y="5876536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3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verbal reasoning</a:t>
            </a:r>
            <a:endParaRPr lang="en-GB" sz="2400" dirty="0">
              <a:latin typeface="Myriad Pro" panose="020B0503030403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21" y="1900236"/>
            <a:ext cx="9129859" cy="54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14141" y="2452700"/>
            <a:ext cx="9129859" cy="54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-4915" y="3005165"/>
            <a:ext cx="9129859" cy="338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18893" y="3343308"/>
            <a:ext cx="9129859" cy="548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937D039-AF0A-4772-B9F9-72C5FEDF6AA0}"/>
              </a:ext>
            </a:extLst>
          </p:cNvPr>
          <p:cNvSpPr txBox="1"/>
          <p:nvPr/>
        </p:nvSpPr>
        <p:spPr bwMode="auto">
          <a:xfrm>
            <a:off x="94507" y="4018410"/>
            <a:ext cx="5670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b="1" dirty="0">
                <a:latin typeface="Myriad Pro Semibold"/>
                <a:ea typeface="Myriad Pro Semibold" charset="0"/>
                <a:cs typeface="Myriad Pro Semibold" charset="0"/>
              </a:rPr>
              <a:t>Use this to support your thinking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192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 animBg="1"/>
      <p:bldP spid="29" grpId="0" animBg="1"/>
      <p:bldP spid="31" grpId="0" animBg="1"/>
      <p:bldP spid="3" grpId="0" animBg="1"/>
      <p:bldP spid="33" grpId="0" animBg="1"/>
      <p:bldP spid="35" grpId="0" animBg="1"/>
      <p:bldP spid="36" grpId="0" animBg="1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A71E910-3087-4C4C-90B8-0C2EC38131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09858" y="2268700"/>
            <a:ext cx="7905797" cy="234613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D6CE78B-4552-4683-80D9-7DB84665150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0954" y="3327218"/>
            <a:ext cx="992980" cy="1281262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691EAF9-D122-4533-BB0F-A188551C5E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0703" y="3327218"/>
            <a:ext cx="992981" cy="1281262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656CFEC-4516-4E0F-8B30-D177458C7DE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3541" y="3324001"/>
            <a:ext cx="1581148" cy="127177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4F6BA94-5519-465A-8396-98FEE538B77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09857" y="3324001"/>
            <a:ext cx="3762398" cy="1271780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9237A1E-8780-4F5D-A249-5AFB0FED7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4F54C6B-AD0A-4163-8FAF-66A48705F0F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0365" y="3171601"/>
            <a:ext cx="1439239" cy="2159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164E656-B85F-40E3-AF11-CF0C5EA697D5}"/>
              </a:ext>
            </a:extLst>
          </p:cNvPr>
          <p:cNvSpPr txBox="1"/>
          <p:nvPr/>
        </p:nvSpPr>
        <p:spPr>
          <a:xfrm>
            <a:off x="252681" y="4823882"/>
            <a:ext cx="1714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Izzy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C84E55-892B-4FEB-8819-0D6A6DE8481F}"/>
              </a:ext>
            </a:extLst>
          </p:cNvPr>
          <p:cNvSpPr txBox="1"/>
          <p:nvPr/>
        </p:nvSpPr>
        <p:spPr>
          <a:xfrm>
            <a:off x="2101456" y="4819883"/>
            <a:ext cx="1714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Myriad Pro" panose="020B0503030403020204" pitchFamily="34" charset="0"/>
              </a:rPr>
              <a:t>Olivia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69306" y="1313178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1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620" y="711402"/>
            <a:ext cx="9139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Prove it!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3C8703D-281B-4B7E-8A4C-3185AFAE1C88}"/>
              </a:ext>
            </a:extLst>
          </p:cNvPr>
          <p:cNvSpPr/>
          <p:nvPr/>
        </p:nvSpPr>
        <p:spPr>
          <a:xfrm>
            <a:off x="5537315" y="885219"/>
            <a:ext cx="381000" cy="22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696F465-B6E2-406A-9C72-D5EFC26525F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63266" y="1284949"/>
            <a:ext cx="330729" cy="260750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239499" y="1038243"/>
            <a:ext cx="977900" cy="736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29164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E7DA74-E505-4E77-9B85-13A00AAB6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94B8CF-17C0-4E45-B5EF-8EA956170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3576B42F-C6E1-4003-8672-39FD5E09B7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09858" y="2282988"/>
            <a:ext cx="7905797" cy="234613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135F5AD-F6D9-4308-B3C4-B5A333DA3C4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0954" y="3341506"/>
            <a:ext cx="992980" cy="128126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4DF1EA5-A603-448C-B822-09D0F346891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90703" y="3341506"/>
            <a:ext cx="992981" cy="128126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52A868DD-973E-4D3F-9C9F-5A01F65EE46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3541" y="3338289"/>
            <a:ext cx="1581148" cy="1271779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BF5748E-5629-46FE-AB1D-3E92B863E32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09857" y="3338289"/>
            <a:ext cx="3762398" cy="127178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C86CFD5-2261-4F90-A1F1-98E2EC7080F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09858" y="2247868"/>
            <a:ext cx="7905797" cy="22288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992A015-D8A9-496A-8DE3-83961C516CED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8211" y="2471489"/>
            <a:ext cx="2097909" cy="191541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49FFFD7-C336-4842-BE28-CEEDB8FB92D3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09857" y="2284132"/>
            <a:ext cx="3952898" cy="209880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0219C8D-1329-4680-8816-CFA90D920D2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3513" y="2473870"/>
            <a:ext cx="2044701" cy="191541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58E9DD4-019D-4F87-A216-3A8E2C35D639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3040" y="2290701"/>
            <a:ext cx="2351313" cy="2098806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5C25D9A2-A282-4F1C-919D-81D36E80BBD9}"/>
              </a:ext>
            </a:extLst>
          </p:cNvPr>
          <p:cNvSpPr/>
          <p:nvPr/>
        </p:nvSpPr>
        <p:spPr>
          <a:xfrm>
            <a:off x="1891581" y="1940899"/>
            <a:ext cx="381000" cy="22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8B9E15-9C5B-400F-81A6-30AB21115F9E}"/>
              </a:ext>
            </a:extLst>
          </p:cNvPr>
          <p:cNvSpPr txBox="1"/>
          <p:nvPr/>
        </p:nvSpPr>
        <p:spPr>
          <a:xfrm>
            <a:off x="69306" y="1313178"/>
            <a:ext cx="4312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dirty="0">
                <a:latin typeface="Myriad Pro" panose="020B0503030403020204" pitchFamily="34" charset="0"/>
              </a:rPr>
              <a:t>Method 1 </a:t>
            </a:r>
            <a:r>
              <a:rPr lang="en-GB" sz="2400" dirty="0">
                <a:latin typeface="Myriad Pro" panose="020B0503030403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on a diagram</a:t>
            </a:r>
            <a:r>
              <a:rPr lang="en-GB" sz="2400" dirty="0"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620" y="700519"/>
            <a:ext cx="91393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Prove it!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3C8703D-281B-4B7E-8A4C-3185AFAE1C88}"/>
              </a:ext>
            </a:extLst>
          </p:cNvPr>
          <p:cNvSpPr/>
          <p:nvPr/>
        </p:nvSpPr>
        <p:spPr>
          <a:xfrm>
            <a:off x="5537315" y="885219"/>
            <a:ext cx="381000" cy="222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E696F465-B6E2-406A-9C72-D5EFC26525FB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63266" y="1284949"/>
            <a:ext cx="330729" cy="260750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239499" y="1038243"/>
            <a:ext cx="977900" cy="736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667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2|2.3|1.7|1.6|18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1.6|1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9|5.7|4.5|4.6|7|5.7|1.7|1.6|1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2|3.8|5.2|2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5.2|1.8|3.5|3.5|11.6|1.6|1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8|2.5|6.8|5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24.2|3.3|9.2|5.2|9.7|2.4|2.2|5.5|13.7|1.5|16.3|7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2.1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|2|2.1|2.7|1.8|37.9|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8|54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13.3|4.9|18.1|11.1|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7|10.3|4.9|5|4.2|44|7.3|3.9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7|17.2|9.4|4.3|2.6|3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4.8|2|3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1|4.3|6.6|3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8|5.9|2.7|10.8|3|6.5|3.1|10.2|9.6|1|11.6|17.7|2.6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835E366-19FF-4FFA-8899-CF47E61A3958}"/>
</file>

<file path=customXml/itemProps2.xml><?xml version="1.0" encoding="utf-8"?>
<ds:datastoreItem xmlns:ds="http://schemas.openxmlformats.org/officeDocument/2006/customXml" ds:itemID="{AD54778C-1F19-4F3F-ABC2-3B1194BCB33C}">
  <ds:schemaRefs>
    <ds:schemaRef ds:uri="http://purl.org/dc/terms/"/>
    <ds:schemaRef ds:uri="a27e339d-efcc-4888-bf1d-35c29e4fdb4c"/>
    <ds:schemaRef ds:uri="bab8a406-7696-406d-80a9-08844bb26002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</Words>
  <Application>Microsoft Office PowerPoint</Application>
  <PresentationFormat>On-screen Show (4:3)</PresentationFormat>
  <Paragraphs>143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Cambria Math</vt:lpstr>
      <vt:lpstr>Myriad Pro</vt:lpstr>
      <vt:lpstr>Myriad Pro Semibold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2019-06-21T08:46:49Z</dcterms:created>
  <dcterms:modified xsi:type="dcterms:W3CDTF">2020-08-27T08:13:54Z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