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notesMasterIdLst>
    <p:notesMasterId r:id="rId25"/>
  </p:notesMasterIdLst>
  <p:sldIdLst>
    <p:sldId id="418" r:id="rId6"/>
    <p:sldId id="402" r:id="rId7"/>
    <p:sldId id="403" r:id="rId8"/>
    <p:sldId id="394" r:id="rId9"/>
    <p:sldId id="396" r:id="rId10"/>
    <p:sldId id="398" r:id="rId11"/>
    <p:sldId id="399" r:id="rId12"/>
    <p:sldId id="407" r:id="rId13"/>
    <p:sldId id="408" r:id="rId14"/>
    <p:sldId id="401" r:id="rId15"/>
    <p:sldId id="409" r:id="rId16"/>
    <p:sldId id="410" r:id="rId17"/>
    <p:sldId id="411" r:id="rId18"/>
    <p:sldId id="412" r:id="rId19"/>
    <p:sldId id="405" r:id="rId20"/>
    <p:sldId id="413" r:id="rId21"/>
    <p:sldId id="414" r:id="rId22"/>
    <p:sldId id="416" r:id="rId23"/>
    <p:sldId id="417" r:id="rId24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57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132C06-9BE3-4A70-8FAF-BA5976EF5D73}" v="2" dt="2020-08-27T08:01:51.2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3792" autoAdjust="0"/>
  </p:normalViewPr>
  <p:slideViewPr>
    <p:cSldViewPr snapToGrid="0">
      <p:cViewPr varScale="1">
        <p:scale>
          <a:sx n="68" d="100"/>
          <a:sy n="68" d="100"/>
        </p:scale>
        <p:origin x="1428" y="54"/>
      </p:cViewPr>
      <p:guideLst>
        <p:guide pos="2857"/>
        <p:guide orient="horz" pos="21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25132C06-9BE3-4A70-8FAF-BA5976EF5D73}"/>
    <pc:docChg chg="custSel modSld">
      <pc:chgData name="Andrew Young" userId="3d7dab09-352b-4858-b937-4a4f8b94e613" providerId="ADAL" clId="{25132C06-9BE3-4A70-8FAF-BA5976EF5D73}" dt="2020-08-27T08:01:51.202" v="5" actId="207"/>
      <pc:docMkLst>
        <pc:docMk/>
      </pc:docMkLst>
      <pc:sldChg chg="modSp mod">
        <pc:chgData name="Andrew Young" userId="3d7dab09-352b-4858-b937-4a4f8b94e613" providerId="ADAL" clId="{25132C06-9BE3-4A70-8FAF-BA5976EF5D73}" dt="2020-08-27T08:00:42.633" v="2" actId="6549"/>
        <pc:sldMkLst>
          <pc:docMk/>
          <pc:sldMk cId="1758327219" sldId="401"/>
        </pc:sldMkLst>
        <pc:spChg chg="mod">
          <ac:chgData name="Andrew Young" userId="3d7dab09-352b-4858-b937-4a4f8b94e613" providerId="ADAL" clId="{25132C06-9BE3-4A70-8FAF-BA5976EF5D73}" dt="2020-08-27T08:00:42.633" v="2" actId="6549"/>
          <ac:spMkLst>
            <pc:docMk/>
            <pc:sldMk cId="1758327219" sldId="401"/>
            <ac:spMk id="47" creationId="{BC3110DA-1FC4-4991-B39A-12A60FE3AB65}"/>
          </ac:spMkLst>
        </pc:spChg>
      </pc:sldChg>
      <pc:sldChg chg="modSp mod">
        <pc:chgData name="Andrew Young" userId="3d7dab09-352b-4858-b937-4a4f8b94e613" providerId="ADAL" clId="{25132C06-9BE3-4A70-8FAF-BA5976EF5D73}" dt="2020-08-27T07:59:54.476" v="0" actId="255"/>
        <pc:sldMkLst>
          <pc:docMk/>
          <pc:sldMk cId="9848857" sldId="402"/>
        </pc:sldMkLst>
        <pc:spChg chg="mod">
          <ac:chgData name="Andrew Young" userId="3d7dab09-352b-4858-b937-4a4f8b94e613" providerId="ADAL" clId="{25132C06-9BE3-4A70-8FAF-BA5976EF5D73}" dt="2020-08-27T07:59:54.476" v="0" actId="255"/>
          <ac:spMkLst>
            <pc:docMk/>
            <pc:sldMk cId="9848857" sldId="402"/>
            <ac:spMk id="3" creationId="{00000000-0000-0000-0000-000000000000}"/>
          </ac:spMkLst>
        </pc:spChg>
      </pc:sldChg>
      <pc:sldChg chg="modSp mod">
        <pc:chgData name="Andrew Young" userId="3d7dab09-352b-4858-b937-4a4f8b94e613" providerId="ADAL" clId="{25132C06-9BE3-4A70-8FAF-BA5976EF5D73}" dt="2020-08-27T08:01:51.202" v="5" actId="207"/>
        <pc:sldMkLst>
          <pc:docMk/>
          <pc:sldMk cId="3397458821" sldId="417"/>
        </pc:sldMkLst>
        <pc:spChg chg="mod">
          <ac:chgData name="Andrew Young" userId="3d7dab09-352b-4858-b937-4a4f8b94e613" providerId="ADAL" clId="{25132C06-9BE3-4A70-8FAF-BA5976EF5D73}" dt="2020-08-27T08:01:51.202" v="5" actId="207"/>
          <ac:spMkLst>
            <pc:docMk/>
            <pc:sldMk cId="3397458821" sldId="417"/>
            <ac:spMk id="4" creationId="{38AE1BA3-3EE7-4658-8602-D9D217A3B26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23A71-3092-4EDF-BE8A-C1EC7B4E98A3}" type="datetimeFigureOut">
              <a:rPr lang="en-GB" smtClean="0"/>
              <a:t>27/08/2020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2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0AE4C-E12E-4F3C-BC71-9DFC311C32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991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7132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51095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3579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7517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9443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7539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0191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15796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166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426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9785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09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329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F9ED5-0BE1-446F-82E4-50C5E0F538F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56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9482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505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153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5603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90634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3548890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7697210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474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1343465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615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65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990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544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169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742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853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027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7154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757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10" Type="http://schemas.openxmlformats.org/officeDocument/2006/relationships/image" Target="../media/image62.png"/><Relationship Id="rId4" Type="http://schemas.openxmlformats.org/officeDocument/2006/relationships/image" Target="../media/image16.png"/><Relationship Id="rId9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59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59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0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4.png"/><Relationship Id="rId12" Type="http://schemas.openxmlformats.org/officeDocument/2006/relationships/image" Target="../media/image64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590.png"/><Relationship Id="rId11" Type="http://schemas.openxmlformats.org/officeDocument/2006/relationships/image" Target="../media/image631.png"/><Relationship Id="rId10" Type="http://schemas.openxmlformats.org/officeDocument/2006/relationships/image" Target="../media/image620.png"/><Relationship Id="rId9" Type="http://schemas.openxmlformats.org/officeDocument/2006/relationships/image" Target="../media/image6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2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67.png"/><Relationship Id="rId12" Type="http://schemas.openxmlformats.org/officeDocument/2006/relationships/image" Target="../media/image7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6" Type="http://schemas.openxmlformats.org/officeDocument/2006/relationships/image" Target="../media/image650.png"/><Relationship Id="rId11" Type="http://schemas.openxmlformats.org/officeDocument/2006/relationships/image" Target="../media/image700.png"/><Relationship Id="rId10" Type="http://schemas.openxmlformats.org/officeDocument/2006/relationships/image" Target="../media/image70.png"/><Relationship Id="rId9" Type="http://schemas.openxmlformats.org/officeDocument/2006/relationships/image" Target="../media/image6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0.pn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70.png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60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10" Type="http://schemas.openxmlformats.org/officeDocument/2006/relationships/image" Target="../media/image29.png"/><Relationship Id="rId4" Type="http://schemas.openxmlformats.org/officeDocument/2006/relationships/image" Target="../media/image12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6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8.png"/><Relationship Id="rId12" Type="http://schemas.openxmlformats.org/officeDocument/2006/relationships/image" Target="../media/image3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11" Type="http://schemas.openxmlformats.org/officeDocument/2006/relationships/image" Target="../media/image340.png"/><Relationship Id="rId10" Type="http://schemas.openxmlformats.org/officeDocument/2006/relationships/image" Target="../media/image34.png"/><Relationship Id="rId4" Type="http://schemas.openxmlformats.org/officeDocument/2006/relationships/image" Target="../media/image13.png"/><Relationship Id="rId9" Type="http://schemas.openxmlformats.org/officeDocument/2006/relationships/image" Target="../media/image33.png"/><Relationship Id="rId1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13" Type="http://schemas.openxmlformats.org/officeDocument/2006/relationships/image" Target="../media/image36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1.png"/><Relationship Id="rId12" Type="http://schemas.openxmlformats.org/officeDocument/2006/relationships/image" Target="../media/image3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11" Type="http://schemas.openxmlformats.org/officeDocument/2006/relationships/image" Target="../media/image340.png"/><Relationship Id="rId10" Type="http://schemas.openxmlformats.org/officeDocument/2006/relationships/image" Target="../media/image410.png"/><Relationship Id="rId4" Type="http://schemas.openxmlformats.org/officeDocument/2006/relationships/image" Target="../media/image14.png"/><Relationship Id="rId9" Type="http://schemas.openxmlformats.org/officeDocument/2006/relationships/image" Target="../media/image42.png"/><Relationship Id="rId1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30.png"/><Relationship Id="rId12" Type="http://schemas.openxmlformats.org/officeDocument/2006/relationships/image" Target="../media/image48.png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5.png"/><Relationship Id="rId1" Type="http://schemas.openxmlformats.org/officeDocument/2006/relationships/tags" Target="../tags/tag7.xml"/><Relationship Id="rId6" Type="http://schemas.openxmlformats.org/officeDocument/2006/relationships/image" Target="../media/image420.png"/><Relationship Id="rId11" Type="http://schemas.openxmlformats.org/officeDocument/2006/relationships/image" Target="../media/image47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55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30.png"/><Relationship Id="rId12" Type="http://schemas.openxmlformats.org/officeDocument/2006/relationships/image" Target="../media/image5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420.png"/><Relationship Id="rId11" Type="http://schemas.openxmlformats.org/officeDocument/2006/relationships/image" Target="../media/image530.png"/><Relationship Id="rId15" Type="http://schemas.openxmlformats.org/officeDocument/2006/relationships/image" Target="../media/image57.png"/><Relationship Id="rId10" Type="http://schemas.openxmlformats.org/officeDocument/2006/relationships/image" Target="../media/image46.png"/><Relationship Id="rId9" Type="http://schemas.openxmlformats.org/officeDocument/2006/relationships/image" Target="../media/image45.png"/><Relationship Id="rId14" Type="http://schemas.openxmlformats.org/officeDocument/2006/relationships/image" Target="../media/image5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A3023BEE-14C6-4086-9317-23FC1EAF94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20</a:t>
            </a:r>
          </a:p>
        </p:txBody>
      </p:sp>
    </p:spTree>
    <p:extLst>
      <p:ext uri="{BB962C8B-B14F-4D97-AF65-F5344CB8AC3E}">
        <p14:creationId xmlns:p14="http://schemas.microsoft.com/office/powerpoint/2010/main" val="3124259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85F2F9F-E7E7-4F02-B1C0-F1884CC1C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/>
              <p:nvPr/>
            </p:nvSpPr>
            <p:spPr>
              <a:xfrm>
                <a:off x="155364" y="593673"/>
                <a:ext cx="8850091" cy="40895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>
                    <a:latin typeface="Myriad Pro" panose="020B0503030403020204"/>
                  </a:rPr>
                  <a:t>The children in my class have been making biscuits to sell at the school fete.  James made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a:rPr lang="en-GB" sz="2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600" dirty="0">
                    <a:latin typeface="Myriad Pro" panose="020B0503030403020204"/>
                  </a:rPr>
                  <a:t>of the total amount of biscuits, </a:t>
                </a:r>
                <a:r>
                  <a:rPr lang="en-GB" sz="2600" dirty="0" err="1">
                    <a:latin typeface="Myriad Pro" panose="020B0503030403020204"/>
                  </a:rPr>
                  <a:t>Madj</a:t>
                </a:r>
                <a:r>
                  <a:rPr lang="en-GB" sz="2600" dirty="0">
                    <a:latin typeface="Myriad Pro" panose="020B0503030403020204"/>
                  </a:rPr>
                  <a:t> made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600" dirty="0">
                    <a:latin typeface="Myriad Pro" panose="020B0503030403020204"/>
                  </a:rPr>
                  <a:t>, Farah made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a:rPr lang="en-GB" sz="26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600" dirty="0">
                    <a:latin typeface="Myriad Pro" panose="020B0503030403020204"/>
                  </a:rPr>
                  <a:t>and Ava made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6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GB" sz="2600" b="0" dirty="0">
                    <a:latin typeface="Myriad Pro" panose="020B0503030403020204"/>
                  </a:rPr>
                  <a:t>.</a:t>
                </a:r>
              </a:p>
              <a:p>
                <a:endParaRPr lang="en-GB" sz="2600" dirty="0">
                  <a:latin typeface="Myriad Pro" panose="020B0503030403020204"/>
                </a:endParaRPr>
              </a:p>
              <a:p>
                <a:r>
                  <a:rPr lang="en-GB" sz="2600" dirty="0">
                    <a:latin typeface="Myriad Pro" panose="020B0503030403020204"/>
                  </a:rPr>
                  <a:t>Who made the most biscuits? How do you know?</a:t>
                </a:r>
              </a:p>
              <a:p>
                <a:endParaRPr lang="en-GB" sz="2800" dirty="0">
                  <a:latin typeface="Myriad Pro" panose="020B0503030403020204"/>
                </a:endParaRPr>
              </a:p>
              <a:p>
                <a:endParaRPr lang="en-GB" sz="2800" b="0" dirty="0">
                  <a:latin typeface="Myriad Pro" panose="020B0503030403020204"/>
                </a:endParaRPr>
              </a:p>
              <a:p>
                <a:endParaRPr lang="en-GB" sz="28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C3110DA-1FC4-4991-B39A-12A60FE3A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364" y="593673"/>
                <a:ext cx="8850091" cy="4089581"/>
              </a:xfrm>
              <a:prstGeom prst="rect">
                <a:avLst/>
              </a:prstGeom>
              <a:blipFill>
                <a:blip r:embed="rId4"/>
                <a:stretch>
                  <a:fillRect l="-1240" t="-1341" r="-6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Callout 3"/>
          <p:cNvSpPr/>
          <p:nvPr/>
        </p:nvSpPr>
        <p:spPr bwMode="auto">
          <a:xfrm>
            <a:off x="155364" y="3255819"/>
            <a:ext cx="3283527" cy="1814945"/>
          </a:xfrm>
          <a:prstGeom prst="wedgeEllipseCallout">
            <a:avLst>
              <a:gd name="adj1" fmla="val -39144"/>
              <a:gd name="adj2" fmla="val 64571"/>
            </a:avLst>
          </a:prstGeom>
          <a:solidFill>
            <a:srgbClr val="00B0F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Can you order them –</a:t>
            </a:r>
            <a:r>
              <a:rPr kumimoji="0" lang="en-GB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 who made the least biscuits to the most?</a:t>
            </a:r>
            <a:endParaRPr kumimoji="0" lang="en-GB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C4DACEF-ED49-4D7E-9327-6EE85DA1A76E}"/>
                  </a:ext>
                </a:extLst>
              </p:cNvPr>
              <p:cNvSpPr txBox="1"/>
              <p:nvPr/>
            </p:nvSpPr>
            <p:spPr>
              <a:xfrm>
                <a:off x="3526378" y="4004282"/>
                <a:ext cx="1068637" cy="889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C4DACEF-ED49-4D7E-9327-6EE85DA1A7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378" y="4004282"/>
                <a:ext cx="1068637" cy="88979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2ECD98A-E6E2-4C6C-A6FB-84B8E9EE4817}"/>
                  </a:ext>
                </a:extLst>
              </p:cNvPr>
              <p:cNvSpPr txBox="1"/>
              <p:nvPr/>
            </p:nvSpPr>
            <p:spPr>
              <a:xfrm>
                <a:off x="4831813" y="3987214"/>
                <a:ext cx="1068637" cy="889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2ECD98A-E6E2-4C6C-A6FB-84B8E9EE4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1813" y="3987214"/>
                <a:ext cx="1068637" cy="88979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8653652-94C2-42D1-A705-E94E115A8E09}"/>
                  </a:ext>
                </a:extLst>
              </p:cNvPr>
              <p:cNvSpPr txBox="1"/>
              <p:nvPr/>
            </p:nvSpPr>
            <p:spPr>
              <a:xfrm>
                <a:off x="6127505" y="3987214"/>
                <a:ext cx="1068637" cy="889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8653652-94C2-42D1-A705-E94E115A8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7505" y="3987214"/>
                <a:ext cx="1068637" cy="88979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B18E713-FC07-4095-B386-7C01EB6EC9DC}"/>
                  </a:ext>
                </a:extLst>
              </p:cNvPr>
              <p:cNvSpPr txBox="1"/>
              <p:nvPr/>
            </p:nvSpPr>
            <p:spPr>
              <a:xfrm>
                <a:off x="7423197" y="3987214"/>
                <a:ext cx="1068637" cy="8897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B18E713-FC07-4095-B386-7C01EB6EC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197" y="3987214"/>
                <a:ext cx="1068637" cy="88979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E20555EA-5BA2-43CC-A149-1AE0B35CD662}"/>
              </a:ext>
            </a:extLst>
          </p:cNvPr>
          <p:cNvSpPr txBox="1"/>
          <p:nvPr/>
        </p:nvSpPr>
        <p:spPr>
          <a:xfrm>
            <a:off x="6282868" y="3551581"/>
            <a:ext cx="1068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James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DE6655-1968-45D3-B580-8E1B49753D06}"/>
              </a:ext>
            </a:extLst>
          </p:cNvPr>
          <p:cNvSpPr txBox="1"/>
          <p:nvPr/>
        </p:nvSpPr>
        <p:spPr>
          <a:xfrm>
            <a:off x="5058868" y="3554745"/>
            <a:ext cx="1068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Ava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F46439-89B2-491F-B86C-73923DE110A8}"/>
              </a:ext>
            </a:extLst>
          </p:cNvPr>
          <p:cNvSpPr txBox="1"/>
          <p:nvPr/>
        </p:nvSpPr>
        <p:spPr>
          <a:xfrm>
            <a:off x="3759230" y="3554745"/>
            <a:ext cx="1068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Madj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24D513-EDEC-487C-AD17-F830206FB80F}"/>
              </a:ext>
            </a:extLst>
          </p:cNvPr>
          <p:cNvSpPr txBox="1"/>
          <p:nvPr/>
        </p:nvSpPr>
        <p:spPr>
          <a:xfrm>
            <a:off x="7520502" y="3552127"/>
            <a:ext cx="1068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Farah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832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5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995D567-C9B8-42AC-933E-368DC25F6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0" y="625203"/>
            <a:ext cx="9144001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Some children were taking part in a sponsored swim. Here is a chart showing how far they swam:</a:t>
            </a:r>
          </a:p>
          <a:p>
            <a:endParaRPr lang="en-GB" sz="2600" dirty="0">
              <a:latin typeface="Myriad Pro" panose="020B0503030403020204"/>
            </a:endParaRPr>
          </a:p>
          <a:p>
            <a:endParaRPr lang="en-GB" sz="2600" dirty="0">
              <a:latin typeface="Myriad Pro" panose="020B0503030403020204"/>
            </a:endParaRPr>
          </a:p>
          <a:p>
            <a:endParaRPr lang="en-GB" sz="280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400" dirty="0"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281826"/>
                  </p:ext>
                </p:extLst>
              </p:nvPr>
            </p:nvGraphicFramePr>
            <p:xfrm>
              <a:off x="351415" y="1830609"/>
              <a:ext cx="3269674" cy="312375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34837">
                      <a:extLst>
                        <a:ext uri="{9D8B030D-6E8A-4147-A177-3AD203B41FA5}">
                          <a16:colId xmlns:a16="http://schemas.microsoft.com/office/drawing/2014/main" val="1220062426"/>
                        </a:ext>
                      </a:extLst>
                    </a:gridCol>
                    <a:gridCol w="1634837">
                      <a:extLst>
                        <a:ext uri="{9D8B030D-6E8A-4147-A177-3AD203B41FA5}">
                          <a16:colId xmlns:a16="http://schemas.microsoft.com/office/drawing/2014/main" val="3732161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Name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Distance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98562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 err="1">
                              <a:latin typeface="Myriad Pro" panose="020B0503030403020204"/>
                            </a:rPr>
                            <a:t>Hibba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12947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David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627846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Farah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179789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Ella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017711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Jason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8756574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281826"/>
                  </p:ext>
                </p:extLst>
              </p:nvPr>
            </p:nvGraphicFramePr>
            <p:xfrm>
              <a:off x="351415" y="1830609"/>
              <a:ext cx="3269674" cy="312375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34837">
                      <a:extLst>
                        <a:ext uri="{9D8B030D-6E8A-4147-A177-3AD203B41FA5}">
                          <a16:colId xmlns:a16="http://schemas.microsoft.com/office/drawing/2014/main" val="1220062426"/>
                        </a:ext>
                      </a:extLst>
                    </a:gridCol>
                    <a:gridCol w="1634837">
                      <a:extLst>
                        <a:ext uri="{9D8B030D-6E8A-4147-A177-3AD203B41FA5}">
                          <a16:colId xmlns:a16="http://schemas.microsoft.com/office/drawing/2014/main" val="3732161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Name</a:t>
                          </a:r>
                          <a:endParaRPr lang="en-GB" dirty="0">
                            <a:solidFill>
                              <a:schemeClr val="tx1"/>
                            </a:solidFill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Distance</a:t>
                          </a:r>
                          <a:endParaRPr lang="en-GB" dirty="0">
                            <a:solidFill>
                              <a:schemeClr val="tx1"/>
                            </a:solidFill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9856217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err="1" smtClean="0">
                              <a:latin typeface="Myriad Pro" panose="020B0503030403020204"/>
                            </a:rPr>
                            <a:t>Hibba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68889" r="-1487" b="-4044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91294740"/>
                      </a:ext>
                    </a:extLst>
                  </a:tr>
                  <a:tr h="554546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David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167033" r="-1487"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62784640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Farah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270000" r="-1487" b="-20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7978982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Ella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365934" r="-1487" b="-1010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1771132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Jason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471111" r="-1487" b="-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875657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Oval Callout 3"/>
          <p:cNvSpPr/>
          <p:nvPr/>
        </p:nvSpPr>
        <p:spPr bwMode="auto">
          <a:xfrm>
            <a:off x="3990110" y="1431141"/>
            <a:ext cx="3574472" cy="1506022"/>
          </a:xfrm>
          <a:prstGeom prst="wedgeEllipseCallout">
            <a:avLst>
              <a:gd name="adj1" fmla="val -47816"/>
              <a:gd name="adj2" fmla="val 61668"/>
            </a:avLst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Who swam the furthest?</a:t>
            </a:r>
            <a:r>
              <a:rPr kumimoji="0" lang="en-GB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  </a:t>
            </a:r>
          </a:p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How do you know?</a:t>
            </a:r>
            <a:endParaRPr kumimoji="0" lang="en-GB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yriad Pro" panose="020B0503030403020204"/>
            </a:endParaRPr>
          </a:p>
        </p:txBody>
      </p:sp>
      <p:sp>
        <p:nvSpPr>
          <p:cNvPr id="6" name="Oval Callout 5"/>
          <p:cNvSpPr/>
          <p:nvPr/>
        </p:nvSpPr>
        <p:spPr bwMode="auto">
          <a:xfrm>
            <a:off x="351415" y="4954367"/>
            <a:ext cx="3757122" cy="1772110"/>
          </a:xfrm>
          <a:prstGeom prst="wedgeEllipseCallout">
            <a:avLst>
              <a:gd name="adj1" fmla="val -40185"/>
              <a:gd name="adj2" fmla="val 58616"/>
            </a:avLst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Can you order the distance they swam from shortest</a:t>
            </a:r>
            <a:r>
              <a:rPr kumimoji="0" lang="en-GB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 to longest?</a:t>
            </a:r>
            <a:endParaRPr kumimoji="0" lang="en-GB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yriad Pro" panose="020B050303040302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C85DBB-73B1-4C18-9916-6F2D608F4A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5623" y="3311583"/>
            <a:ext cx="4866849" cy="11398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975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E2636E0-996F-4C99-B7B9-D31C143E7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155364" y="593673"/>
            <a:ext cx="898863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Some children were taking part in a sponsored swim. Here is a chart showing how far they swam:</a:t>
            </a:r>
          </a:p>
          <a:p>
            <a:endParaRPr lang="en-GB" sz="2600" dirty="0">
              <a:latin typeface="Myriad Pro" panose="020B0503030403020204"/>
            </a:endParaRPr>
          </a:p>
          <a:p>
            <a:endParaRPr lang="en-GB" sz="2600" dirty="0">
              <a:latin typeface="Myriad Pro" panose="020B0503030403020204"/>
            </a:endParaRPr>
          </a:p>
          <a:p>
            <a:endParaRPr lang="en-GB" sz="280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400" dirty="0"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281826"/>
                  </p:ext>
                </p:extLst>
              </p:nvPr>
            </p:nvGraphicFramePr>
            <p:xfrm>
              <a:off x="351415" y="1830609"/>
              <a:ext cx="3269674" cy="312375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34837">
                      <a:extLst>
                        <a:ext uri="{9D8B030D-6E8A-4147-A177-3AD203B41FA5}">
                          <a16:colId xmlns:a16="http://schemas.microsoft.com/office/drawing/2014/main" val="1220062426"/>
                        </a:ext>
                      </a:extLst>
                    </a:gridCol>
                    <a:gridCol w="1634837">
                      <a:extLst>
                        <a:ext uri="{9D8B030D-6E8A-4147-A177-3AD203B41FA5}">
                          <a16:colId xmlns:a16="http://schemas.microsoft.com/office/drawing/2014/main" val="3732161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Name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Distance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98562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 err="1">
                              <a:latin typeface="Myriad Pro" panose="020B0503030403020204"/>
                            </a:rPr>
                            <a:t>Hibba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12947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David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627846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Farah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179789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Ella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017711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Jason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8756574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281826"/>
                  </p:ext>
                </p:extLst>
              </p:nvPr>
            </p:nvGraphicFramePr>
            <p:xfrm>
              <a:off x="351415" y="1830609"/>
              <a:ext cx="3269674" cy="312375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34837">
                      <a:extLst>
                        <a:ext uri="{9D8B030D-6E8A-4147-A177-3AD203B41FA5}">
                          <a16:colId xmlns:a16="http://schemas.microsoft.com/office/drawing/2014/main" val="1220062426"/>
                        </a:ext>
                      </a:extLst>
                    </a:gridCol>
                    <a:gridCol w="1634837">
                      <a:extLst>
                        <a:ext uri="{9D8B030D-6E8A-4147-A177-3AD203B41FA5}">
                          <a16:colId xmlns:a16="http://schemas.microsoft.com/office/drawing/2014/main" val="3732161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Name</a:t>
                          </a:r>
                          <a:endParaRPr lang="en-GB" dirty="0">
                            <a:solidFill>
                              <a:schemeClr val="tx1"/>
                            </a:solidFill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Distance</a:t>
                          </a:r>
                          <a:endParaRPr lang="en-GB" dirty="0">
                            <a:solidFill>
                              <a:schemeClr val="tx1"/>
                            </a:solidFill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9856217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err="1" smtClean="0">
                              <a:latin typeface="Myriad Pro" panose="020B0503030403020204"/>
                            </a:rPr>
                            <a:t>Hibba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68889" r="-1487" b="-4044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91294740"/>
                      </a:ext>
                    </a:extLst>
                  </a:tr>
                  <a:tr h="554546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David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167033" r="-1487"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62784640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Farah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270000" r="-1487" b="-20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7978982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Ella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365934" r="-1487" b="-1010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1771132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Jason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471111" r="-1487" b="-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875657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Oval Callout 3"/>
          <p:cNvSpPr/>
          <p:nvPr/>
        </p:nvSpPr>
        <p:spPr bwMode="auto">
          <a:xfrm>
            <a:off x="3990110" y="1431141"/>
            <a:ext cx="3574472" cy="1506022"/>
          </a:xfrm>
          <a:prstGeom prst="wedgeEllipseCallou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Who swam the furthest?</a:t>
            </a:r>
            <a:r>
              <a:rPr kumimoji="0" lang="en-GB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  </a:t>
            </a:r>
          </a:p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How do you know?</a:t>
            </a:r>
            <a:endParaRPr kumimoji="0" lang="en-GB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yriad Pro" panose="020B0503030403020204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155364" y="3214255"/>
            <a:ext cx="3269674" cy="734183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2C9C43-203C-459A-B476-B76038371D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2389" y="3278075"/>
            <a:ext cx="2744497" cy="6427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003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AEB4E7-024B-4AF4-9498-57F45754A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155364" y="593673"/>
            <a:ext cx="8988637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Some children were taking part in a sponsored swim. Here is a chart showing how far they swam:</a:t>
            </a:r>
          </a:p>
          <a:p>
            <a:endParaRPr lang="en-GB" sz="2600" dirty="0">
              <a:latin typeface="Myriad Pro" panose="020B0503030403020204"/>
            </a:endParaRPr>
          </a:p>
          <a:p>
            <a:endParaRPr lang="en-GB" sz="2600" dirty="0">
              <a:latin typeface="Myriad Pro" panose="020B0503030403020204"/>
            </a:endParaRPr>
          </a:p>
          <a:p>
            <a:endParaRPr lang="en-GB" sz="280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400" dirty="0"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281826"/>
                  </p:ext>
                </p:extLst>
              </p:nvPr>
            </p:nvGraphicFramePr>
            <p:xfrm>
              <a:off x="351415" y="1830609"/>
              <a:ext cx="3269674" cy="312375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34837">
                      <a:extLst>
                        <a:ext uri="{9D8B030D-6E8A-4147-A177-3AD203B41FA5}">
                          <a16:colId xmlns:a16="http://schemas.microsoft.com/office/drawing/2014/main" val="1220062426"/>
                        </a:ext>
                      </a:extLst>
                    </a:gridCol>
                    <a:gridCol w="1634837">
                      <a:extLst>
                        <a:ext uri="{9D8B030D-6E8A-4147-A177-3AD203B41FA5}">
                          <a16:colId xmlns:a16="http://schemas.microsoft.com/office/drawing/2014/main" val="3732161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Name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Distance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98562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 err="1">
                              <a:latin typeface="Myriad Pro" panose="020B0503030403020204"/>
                            </a:rPr>
                            <a:t>Hibba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12947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David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627846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Farah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179789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Ella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017711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Jason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8756574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2281826"/>
                  </p:ext>
                </p:extLst>
              </p:nvPr>
            </p:nvGraphicFramePr>
            <p:xfrm>
              <a:off x="351415" y="1830609"/>
              <a:ext cx="3269674" cy="312375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34837">
                      <a:extLst>
                        <a:ext uri="{9D8B030D-6E8A-4147-A177-3AD203B41FA5}">
                          <a16:colId xmlns:a16="http://schemas.microsoft.com/office/drawing/2014/main" val="1220062426"/>
                        </a:ext>
                      </a:extLst>
                    </a:gridCol>
                    <a:gridCol w="1634837">
                      <a:extLst>
                        <a:ext uri="{9D8B030D-6E8A-4147-A177-3AD203B41FA5}">
                          <a16:colId xmlns:a16="http://schemas.microsoft.com/office/drawing/2014/main" val="3732161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Name</a:t>
                          </a:r>
                          <a:endParaRPr lang="en-GB" dirty="0">
                            <a:solidFill>
                              <a:schemeClr val="tx1"/>
                            </a:solidFill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 smtClean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Distance</a:t>
                          </a:r>
                          <a:endParaRPr lang="en-GB" dirty="0">
                            <a:solidFill>
                              <a:schemeClr val="tx1"/>
                            </a:solidFill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9856217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err="1" smtClean="0">
                              <a:latin typeface="Myriad Pro" panose="020B0503030403020204"/>
                            </a:rPr>
                            <a:t>Hibba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68889" r="-1487" b="-4044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91294740"/>
                      </a:ext>
                    </a:extLst>
                  </a:tr>
                  <a:tr h="554546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David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167033" r="-1487"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62784640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Farah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270000" r="-1487" b="-20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7978982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Ella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365934" r="-1487" b="-1010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1771132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smtClean="0">
                              <a:latin typeface="Myriad Pro" panose="020B0503030403020204"/>
                            </a:rPr>
                            <a:t>Jason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471111" r="-1487" b="-22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875657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Oval Callout 7"/>
          <p:cNvSpPr/>
          <p:nvPr/>
        </p:nvSpPr>
        <p:spPr bwMode="auto">
          <a:xfrm>
            <a:off x="3920838" y="1505024"/>
            <a:ext cx="4142508" cy="1612688"/>
          </a:xfrm>
          <a:prstGeom prst="wedgeEllipseCallout">
            <a:avLst>
              <a:gd name="adj1" fmla="val -41395"/>
              <a:gd name="adj2" fmla="val 69491"/>
            </a:avLst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Can you order the distance they swam from shortest</a:t>
            </a:r>
            <a:r>
              <a:rPr kumimoji="0" lang="en-GB" b="1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 to longest?</a:t>
            </a:r>
            <a:endParaRPr kumimoji="0" lang="en-GB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yriad Pro" panose="020B050303040302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0C4F8E-014D-4199-9A9C-2F2128FA9E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59953" y="3390503"/>
            <a:ext cx="2832632" cy="6634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22925F3-BF58-465B-B0D6-EE9D243A6D5E}"/>
                  </a:ext>
                </a:extLst>
              </p:cNvPr>
              <p:cNvSpPr txBox="1"/>
              <p:nvPr/>
            </p:nvSpPr>
            <p:spPr>
              <a:xfrm>
                <a:off x="1542364" y="5709096"/>
                <a:ext cx="90455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��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GB" sz="18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22925F3-BF58-465B-B0D6-EE9D243A6D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2364" y="5709096"/>
                <a:ext cx="904550" cy="612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3325A58-BD93-4071-950B-6B17C398D845}"/>
                  </a:ext>
                </a:extLst>
              </p:cNvPr>
              <p:cNvSpPr txBox="1"/>
              <p:nvPr/>
            </p:nvSpPr>
            <p:spPr>
              <a:xfrm>
                <a:off x="2946472" y="5699006"/>
                <a:ext cx="90455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��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GB" sz="18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3325A58-BD93-4071-950B-6B17C398D8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6472" y="5699006"/>
                <a:ext cx="904550" cy="6127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139955-498B-4C04-B771-DED345E935C2}"/>
                  </a:ext>
                </a:extLst>
              </p:cNvPr>
              <p:cNvSpPr txBox="1"/>
              <p:nvPr/>
            </p:nvSpPr>
            <p:spPr>
              <a:xfrm>
                <a:off x="4350580" y="5658341"/>
                <a:ext cx="90455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��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GB" sz="18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139955-498B-4C04-B771-DED345E93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580" y="5658341"/>
                <a:ext cx="904550" cy="6127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8D9769F-7017-4A80-BE82-1EFC82D787A2}"/>
                  </a:ext>
                </a:extLst>
              </p:cNvPr>
              <p:cNvSpPr txBox="1"/>
              <p:nvPr/>
            </p:nvSpPr>
            <p:spPr>
              <a:xfrm>
                <a:off x="5754688" y="5699006"/>
                <a:ext cx="90455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num>
                        <m:den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��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GB" sz="18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8D9769F-7017-4A80-BE82-1EFC82D787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4688" y="5699006"/>
                <a:ext cx="904550" cy="6127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2775107-0F12-46BC-A603-DA30E0F755E7}"/>
                  </a:ext>
                </a:extLst>
              </p:cNvPr>
              <p:cNvSpPr txBox="1"/>
              <p:nvPr/>
            </p:nvSpPr>
            <p:spPr>
              <a:xfrm>
                <a:off x="7158796" y="5699006"/>
                <a:ext cx="904550" cy="6127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��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GB" sz="18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2775107-0F12-46BC-A603-DA30E0F755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796" y="5699006"/>
                <a:ext cx="904550" cy="6127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7551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29F6918-B1D7-40ED-BD78-1D18D6E81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155364" y="593673"/>
            <a:ext cx="898863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Daniel also took part in the sponsored swim but he forgot to record his distance. We know that he swam further than Jason but less than Ella. What fraction of a km should he have recorded?</a:t>
            </a:r>
          </a:p>
          <a:p>
            <a:endParaRPr lang="en-GB" sz="2600" dirty="0">
              <a:latin typeface="Myriad Pro" panose="020B0503030403020204"/>
            </a:endParaRPr>
          </a:p>
          <a:p>
            <a:endParaRPr lang="en-GB" sz="2600" dirty="0">
              <a:latin typeface="Myriad Pro" panose="020B0503030403020204"/>
            </a:endParaRPr>
          </a:p>
          <a:p>
            <a:endParaRPr lang="en-GB" sz="280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400" dirty="0"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0576600"/>
                  </p:ext>
                </p:extLst>
              </p:nvPr>
            </p:nvGraphicFramePr>
            <p:xfrm>
              <a:off x="309851" y="2292374"/>
              <a:ext cx="3269674" cy="370287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34837">
                      <a:extLst>
                        <a:ext uri="{9D8B030D-6E8A-4147-A177-3AD203B41FA5}">
                          <a16:colId xmlns:a16="http://schemas.microsoft.com/office/drawing/2014/main" val="1220062426"/>
                        </a:ext>
                      </a:extLst>
                    </a:gridCol>
                    <a:gridCol w="1634837">
                      <a:extLst>
                        <a:ext uri="{9D8B030D-6E8A-4147-A177-3AD203B41FA5}">
                          <a16:colId xmlns:a16="http://schemas.microsoft.com/office/drawing/2014/main" val="3732161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Name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Distance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98562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 err="1">
                              <a:latin typeface="Myriad Pro" panose="020B0503030403020204"/>
                            </a:rPr>
                            <a:t>Hibba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12947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David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627846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Farah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179789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Ella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017711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Jason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den>
                                </m:f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��</m:t>
                                </m:r>
                              </m:oMath>
                            </m:oMathPara>
                          </a14:m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875657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Daniel</a:t>
                          </a:r>
                        </a:p>
                        <a:p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764648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0576600"/>
                  </p:ext>
                </p:extLst>
              </p:nvPr>
            </p:nvGraphicFramePr>
            <p:xfrm>
              <a:off x="309851" y="2292374"/>
              <a:ext cx="3269674" cy="370287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34837">
                      <a:extLst>
                        <a:ext uri="{9D8B030D-6E8A-4147-A177-3AD203B41FA5}">
                          <a16:colId xmlns:a16="http://schemas.microsoft.com/office/drawing/2014/main" val="1220062426"/>
                        </a:ext>
                      </a:extLst>
                    </a:gridCol>
                    <a:gridCol w="1634837">
                      <a:extLst>
                        <a:ext uri="{9D8B030D-6E8A-4147-A177-3AD203B41FA5}">
                          <a16:colId xmlns:a16="http://schemas.microsoft.com/office/drawing/2014/main" val="3732161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Name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latin typeface="Myriad Pro" panose="020B0503030403020204"/>
                            </a:rPr>
                            <a:t>Distance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9856217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 err="1">
                              <a:latin typeface="Myriad Pro" panose="020B0503030403020204"/>
                            </a:rPr>
                            <a:t>Hibba</a:t>
                          </a:r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70000" r="-1487" b="-51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91294740"/>
                      </a:ext>
                    </a:extLst>
                  </a:tr>
                  <a:tr h="554546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David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168132" r="-1487" b="-4043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62784640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Farah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271111" r="-1487" b="-3088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7978982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Ella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367033" r="-1487" b="-2054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01771132"/>
                      </a:ext>
                    </a:extLst>
                  </a:tr>
                  <a:tr h="549593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Jason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0372" t="-472222" r="-1487" b="-107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87565741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r>
                            <a:rPr lang="en-GB" sz="1600" dirty="0">
                              <a:latin typeface="Myriad Pro" panose="020B0503030403020204"/>
                            </a:rPr>
                            <a:t>Daniel</a:t>
                          </a:r>
                        </a:p>
                        <a:p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GB" sz="1600" dirty="0">
                            <a:latin typeface="Myriad Pro" panose="020B0503030403020204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764648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Rectangle 3"/>
          <p:cNvSpPr/>
          <p:nvPr/>
        </p:nvSpPr>
        <p:spPr bwMode="auto">
          <a:xfrm>
            <a:off x="2452255" y="5029200"/>
            <a:ext cx="512618" cy="443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327564" y="5029200"/>
            <a:ext cx="124691" cy="217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 flipV="1">
            <a:off x="2220357" y="5472545"/>
            <a:ext cx="976413" cy="45443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140176C-0667-430D-84E0-7DC66023078C}"/>
              </a:ext>
            </a:extLst>
          </p:cNvPr>
          <p:cNvGrpSpPr/>
          <p:nvPr/>
        </p:nvGrpSpPr>
        <p:grpSpPr>
          <a:xfrm>
            <a:off x="495761" y="6057094"/>
            <a:ext cx="7964191" cy="718279"/>
            <a:chOff x="495761" y="6057094"/>
            <a:chExt cx="7964191" cy="71827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E7664E52-5261-4B82-BCB3-F232B1096BDC}"/>
                    </a:ext>
                  </a:extLst>
                </p:cNvPr>
                <p:cNvSpPr txBox="1"/>
                <p:nvPr/>
              </p:nvSpPr>
              <p:spPr>
                <a:xfrm>
                  <a:off x="495761" y="6112849"/>
                  <a:ext cx="904550" cy="6127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��</m:t>
                        </m:r>
                      </m:oMath>
                    </m:oMathPara>
                  </a14:m>
                  <a:endParaRPr lang="en-GB" sz="18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E7664E52-5261-4B82-BCB3-F232B1096BD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5761" y="6112849"/>
                  <a:ext cx="904550" cy="612732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326AF8F-6C05-4AFA-B71E-A9097E759487}"/>
                    </a:ext>
                  </a:extLst>
                </p:cNvPr>
                <p:cNvSpPr txBox="1"/>
                <p:nvPr/>
              </p:nvSpPr>
              <p:spPr>
                <a:xfrm>
                  <a:off x="1899869" y="6102759"/>
                  <a:ext cx="904550" cy="6127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��</m:t>
                        </m:r>
                      </m:oMath>
                    </m:oMathPara>
                  </a14:m>
                  <a:endParaRPr lang="en-GB" sz="18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3326AF8F-6C05-4AFA-B71E-A9097E7594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99869" y="6102759"/>
                  <a:ext cx="904550" cy="612732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168E4B8-81BF-4106-9F1D-581EF5CF643B}"/>
                    </a:ext>
                  </a:extLst>
                </p:cNvPr>
                <p:cNvSpPr txBox="1"/>
                <p:nvPr/>
              </p:nvSpPr>
              <p:spPr>
                <a:xfrm>
                  <a:off x="3303977" y="6062094"/>
                  <a:ext cx="904550" cy="6127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��</m:t>
                        </m:r>
                      </m:oMath>
                    </m:oMathPara>
                  </a14:m>
                  <a:endParaRPr lang="en-GB" sz="18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2168E4B8-81BF-4106-9F1D-581EF5CF643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03977" y="6062094"/>
                  <a:ext cx="904550" cy="612732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278F762F-C1EB-4D5D-B319-3F23B1AFAF79}"/>
                    </a:ext>
                  </a:extLst>
                </p:cNvPr>
                <p:cNvSpPr txBox="1"/>
                <p:nvPr/>
              </p:nvSpPr>
              <p:spPr>
                <a:xfrm>
                  <a:off x="6151294" y="6066045"/>
                  <a:ext cx="904550" cy="6127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��</m:t>
                        </m:r>
                      </m:oMath>
                    </m:oMathPara>
                  </a14:m>
                  <a:endParaRPr lang="en-GB" sz="18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278F762F-C1EB-4D5D-B319-3F23B1AFAF7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1294" y="6066045"/>
                  <a:ext cx="904550" cy="612732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F1A214CE-E8B3-431F-8D60-8C50D019AE81}"/>
                    </a:ext>
                  </a:extLst>
                </p:cNvPr>
                <p:cNvSpPr txBox="1"/>
                <p:nvPr/>
              </p:nvSpPr>
              <p:spPr>
                <a:xfrm>
                  <a:off x="7555402" y="6057094"/>
                  <a:ext cx="904550" cy="6127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GB" sz="18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��</m:t>
                        </m:r>
                      </m:oMath>
                    </m:oMathPara>
                  </a14:m>
                  <a:endParaRPr lang="en-GB" sz="18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F1A214CE-E8B3-431F-8D60-8C50D019AE8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55402" y="6057094"/>
                  <a:ext cx="904550" cy="612732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D84184F-8176-4615-95C3-E08A845AF3B8}"/>
                </a:ext>
              </a:extLst>
            </p:cNvPr>
            <p:cNvSpPr/>
            <p:nvPr/>
          </p:nvSpPr>
          <p:spPr bwMode="auto">
            <a:xfrm>
              <a:off x="4811531" y="6066045"/>
              <a:ext cx="685886" cy="709328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FB57474-27C0-4D86-9AB9-24C4F154D5BD}"/>
                  </a:ext>
                </a:extLst>
              </p:cNvPr>
              <p:cNvSpPr txBox="1"/>
              <p:nvPr/>
            </p:nvSpPr>
            <p:spPr>
              <a:xfrm>
                <a:off x="4691100" y="6112849"/>
                <a:ext cx="960636" cy="6108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��</m:t>
                      </m:r>
                    </m:oMath>
                  </m:oMathPara>
                </a14:m>
                <a:endParaRPr lang="en-GB" sz="18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FB57474-27C0-4D86-9AB9-24C4F154D5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1100" y="6112849"/>
                <a:ext cx="960636" cy="61087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0804E3F-D7E4-477B-ACDF-3D8552595C8A}"/>
                  </a:ext>
                </a:extLst>
              </p:cNvPr>
              <p:cNvSpPr txBox="1"/>
              <p:nvPr/>
            </p:nvSpPr>
            <p:spPr>
              <a:xfrm>
                <a:off x="2317883" y="5431326"/>
                <a:ext cx="960636" cy="4956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sz="1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en-GB" sz="1400" b="0" i="1" smtClean="0">
                          <a:latin typeface="Cambria Math" panose="02040503050406030204" pitchFamily="18" charset="0"/>
                        </a:rPr>
                        <m:t>��</m:t>
                      </m:r>
                    </m:oMath>
                  </m:oMathPara>
                </a14:m>
                <a:endParaRPr lang="en-GB" sz="1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0804E3F-D7E4-477B-ACDF-3D8552595C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7883" y="5431326"/>
                <a:ext cx="960636" cy="495649"/>
              </a:xfrm>
              <a:prstGeom prst="rect">
                <a:avLst/>
              </a:prstGeom>
              <a:blipFill>
                <a:blip r:embed="rId13"/>
                <a:stretch>
                  <a:fillRect b="-12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1119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EBDCC6F7-D4D8-43F4-8E1B-FD55A6197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FBFD96-B57B-42A1-BCD7-541EE0CA5B35}"/>
              </a:ext>
            </a:extLst>
          </p:cNvPr>
          <p:cNvGrpSpPr/>
          <p:nvPr/>
        </p:nvGrpSpPr>
        <p:grpSpPr>
          <a:xfrm>
            <a:off x="607213" y="1209698"/>
            <a:ext cx="3430231" cy="1935284"/>
            <a:chOff x="2270760" y="1441052"/>
            <a:chExt cx="4602480" cy="2307988"/>
          </a:xfrm>
        </p:grpSpPr>
        <p:sp>
          <p:nvSpPr>
            <p:cNvPr id="4" name="6-Point Star 3"/>
            <p:cNvSpPr/>
            <p:nvPr/>
          </p:nvSpPr>
          <p:spPr bwMode="auto">
            <a:xfrm>
              <a:off x="2560320" y="268224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6-Point Star 6"/>
            <p:cNvSpPr/>
            <p:nvPr/>
          </p:nvSpPr>
          <p:spPr bwMode="auto">
            <a:xfrm>
              <a:off x="5585460" y="265176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5603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55702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>
              <a:off x="2270760" y="2514600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5334000" y="2514599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 bwMode="auto">
            <a:xfrm>
              <a:off x="4114800" y="2042160"/>
              <a:ext cx="952500" cy="944879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67300" y="1503215"/>
              <a:ext cx="16306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3600" dirty="0">
                  <a:latin typeface="Myriad Pro" panose="020B0503030403020204"/>
                </a:rPr>
                <a:t>5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FBFD96-B57B-42A1-BCD7-541EE0CA5B35}"/>
              </a:ext>
            </a:extLst>
          </p:cNvPr>
          <p:cNvGrpSpPr/>
          <p:nvPr/>
        </p:nvGrpSpPr>
        <p:grpSpPr>
          <a:xfrm>
            <a:off x="5268228" y="1184140"/>
            <a:ext cx="3430231" cy="1935284"/>
            <a:chOff x="2270760" y="1441052"/>
            <a:chExt cx="4602480" cy="2307988"/>
          </a:xfrm>
        </p:grpSpPr>
        <p:sp>
          <p:nvSpPr>
            <p:cNvPr id="14" name="6-Point Star 13"/>
            <p:cNvSpPr/>
            <p:nvPr/>
          </p:nvSpPr>
          <p:spPr bwMode="auto">
            <a:xfrm>
              <a:off x="2560320" y="268224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6-Point Star 15"/>
            <p:cNvSpPr/>
            <p:nvPr/>
          </p:nvSpPr>
          <p:spPr bwMode="auto">
            <a:xfrm>
              <a:off x="5585460" y="265176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25603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55702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 bwMode="auto">
            <a:xfrm>
              <a:off x="2270760" y="2514600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5334000" y="2514599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 bwMode="auto">
            <a:xfrm>
              <a:off x="4114800" y="2042160"/>
              <a:ext cx="952500" cy="944879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67300" y="1503215"/>
              <a:ext cx="1630680" cy="77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3600" dirty="0">
                  <a:latin typeface="Myriad Pro" panose="020B0503030403020204"/>
                </a:rPr>
                <a:t>20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275" y="1576727"/>
            <a:ext cx="1044005" cy="87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715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478A3C39-6012-47FE-A12B-07B9894E2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FBFD96-B57B-42A1-BCD7-541EE0CA5B35}"/>
              </a:ext>
            </a:extLst>
          </p:cNvPr>
          <p:cNvGrpSpPr/>
          <p:nvPr/>
        </p:nvGrpSpPr>
        <p:grpSpPr>
          <a:xfrm>
            <a:off x="372643" y="1206934"/>
            <a:ext cx="3664801" cy="1938048"/>
            <a:chOff x="1956028" y="1437756"/>
            <a:chExt cx="4917212" cy="2311284"/>
          </a:xfrm>
        </p:grpSpPr>
        <p:sp>
          <p:nvSpPr>
            <p:cNvPr id="4" name="6-Point Star 3"/>
            <p:cNvSpPr/>
            <p:nvPr/>
          </p:nvSpPr>
          <p:spPr bwMode="auto">
            <a:xfrm>
              <a:off x="2560320" y="268224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6-Point Star 6"/>
            <p:cNvSpPr/>
            <p:nvPr/>
          </p:nvSpPr>
          <p:spPr bwMode="auto">
            <a:xfrm>
              <a:off x="5585460" y="265176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25603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55702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>
              <a:off x="2270760" y="2514600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5334000" y="2514599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 bwMode="auto">
            <a:xfrm>
              <a:off x="4114800" y="2042160"/>
              <a:ext cx="952500" cy="944879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56028" y="1437756"/>
              <a:ext cx="1630680" cy="77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3600" dirty="0">
                  <a:latin typeface="Myriad Pro" panose="020B0503030403020204"/>
                </a:rPr>
                <a:t>15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FBFD96-B57B-42A1-BCD7-541EE0CA5B35}"/>
              </a:ext>
            </a:extLst>
          </p:cNvPr>
          <p:cNvGrpSpPr/>
          <p:nvPr/>
        </p:nvGrpSpPr>
        <p:grpSpPr>
          <a:xfrm>
            <a:off x="5268228" y="1184140"/>
            <a:ext cx="3430231" cy="1935284"/>
            <a:chOff x="2270760" y="1441052"/>
            <a:chExt cx="4602480" cy="2307988"/>
          </a:xfrm>
        </p:grpSpPr>
        <p:sp>
          <p:nvSpPr>
            <p:cNvPr id="14" name="6-Point Star 13"/>
            <p:cNvSpPr/>
            <p:nvPr/>
          </p:nvSpPr>
          <p:spPr bwMode="auto">
            <a:xfrm>
              <a:off x="2560320" y="268224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6-Point Star 15"/>
            <p:cNvSpPr/>
            <p:nvPr/>
          </p:nvSpPr>
          <p:spPr bwMode="auto">
            <a:xfrm>
              <a:off x="5585460" y="2651760"/>
              <a:ext cx="1036320" cy="1066800"/>
            </a:xfrm>
            <a:prstGeom prst="star6">
              <a:avLst/>
            </a:prstGeom>
            <a:solidFill>
              <a:srgbClr val="FF33CC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25603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55702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 bwMode="auto">
            <a:xfrm>
              <a:off x="2270760" y="2514600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5334000" y="2514599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 bwMode="auto">
            <a:xfrm>
              <a:off x="4114800" y="2042160"/>
              <a:ext cx="952500" cy="944879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67300" y="1503215"/>
              <a:ext cx="1630680" cy="77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3600" dirty="0">
                  <a:latin typeface="Myriad Pro" panose="020B0503030403020204"/>
                </a:rPr>
                <a:t>3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275" y="1576727"/>
            <a:ext cx="1044005" cy="87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4453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77B09E2-E44B-45C6-B4A8-78747E9B6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FBFD96-B57B-42A1-BCD7-541EE0CA5B35}"/>
              </a:ext>
            </a:extLst>
          </p:cNvPr>
          <p:cNvGrpSpPr/>
          <p:nvPr/>
        </p:nvGrpSpPr>
        <p:grpSpPr>
          <a:xfrm>
            <a:off x="510667" y="1209698"/>
            <a:ext cx="3526777" cy="1296334"/>
            <a:chOff x="2141220" y="1441052"/>
            <a:chExt cx="4732020" cy="1545987"/>
          </a:xfrm>
        </p:grpSpPr>
        <p:sp>
          <p:nvSpPr>
            <p:cNvPr id="8" name="Rectangle 7"/>
            <p:cNvSpPr/>
            <p:nvPr/>
          </p:nvSpPr>
          <p:spPr bwMode="auto">
            <a:xfrm>
              <a:off x="25603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55702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/>
            <p:nvPr/>
          </p:nvCxnSpPr>
          <p:spPr bwMode="auto">
            <a:xfrm>
              <a:off x="2270760" y="2514600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 bwMode="auto">
            <a:xfrm>
              <a:off x="5334000" y="2514599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 bwMode="auto">
            <a:xfrm>
              <a:off x="4114800" y="2042160"/>
              <a:ext cx="952500" cy="944879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41220" y="1508799"/>
              <a:ext cx="1630680" cy="77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3600" dirty="0">
                  <a:latin typeface="Myriad Pro" panose="020B0503030403020204"/>
                </a:rPr>
                <a:t>8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FBFD96-B57B-42A1-BCD7-541EE0CA5B35}"/>
              </a:ext>
            </a:extLst>
          </p:cNvPr>
          <p:cNvGrpSpPr/>
          <p:nvPr/>
        </p:nvGrpSpPr>
        <p:grpSpPr>
          <a:xfrm>
            <a:off x="5268228" y="1184140"/>
            <a:ext cx="3430231" cy="1296334"/>
            <a:chOff x="2270760" y="1441052"/>
            <a:chExt cx="4602480" cy="1545987"/>
          </a:xfrm>
        </p:grpSpPr>
        <p:sp>
          <p:nvSpPr>
            <p:cNvPr id="17" name="Rectangle 16"/>
            <p:cNvSpPr/>
            <p:nvPr/>
          </p:nvSpPr>
          <p:spPr bwMode="auto">
            <a:xfrm>
              <a:off x="25603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5570220" y="1441052"/>
              <a:ext cx="1036320" cy="936387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9" name="Straight Connector 18"/>
            <p:cNvCxnSpPr/>
            <p:nvPr/>
          </p:nvCxnSpPr>
          <p:spPr bwMode="auto">
            <a:xfrm>
              <a:off x="2270760" y="2514600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5334000" y="2514599"/>
              <a:ext cx="1539240" cy="0"/>
            </a:xfrm>
            <a:prstGeom prst="line">
              <a:avLst/>
            </a:prstGeom>
            <a:ln w="25400"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1" name="Oval 20"/>
            <p:cNvSpPr/>
            <p:nvPr/>
          </p:nvSpPr>
          <p:spPr bwMode="auto">
            <a:xfrm>
              <a:off x="4114800" y="2042160"/>
              <a:ext cx="952500" cy="944879"/>
            </a:xfrm>
            <a:prstGeom prst="ellipse">
              <a:avLst/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67300" y="1503215"/>
              <a:ext cx="1630680" cy="770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en-GB" sz="3600" dirty="0">
                  <a:latin typeface="Myriad Pro" panose="020B0503030403020204"/>
                </a:rPr>
                <a:t>2</a:t>
              </a:r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0275" y="1576727"/>
            <a:ext cx="1044005" cy="879162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 bwMode="auto">
          <a:xfrm>
            <a:off x="794626" y="2362117"/>
            <a:ext cx="772370" cy="785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3077661" y="2362117"/>
            <a:ext cx="772370" cy="785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5500959" y="2362117"/>
            <a:ext cx="772370" cy="785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7721754" y="2286057"/>
            <a:ext cx="772370" cy="78517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5986" y="2362117"/>
            <a:ext cx="1215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GB" sz="3600" dirty="0">
                <a:latin typeface="Myriad Pro" panose="020B0503030403020204"/>
              </a:rPr>
              <a:t>9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200077" y="2431538"/>
            <a:ext cx="1215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GB" sz="3600" dirty="0">
                <a:latin typeface="Myriad Pro" panose="020B0503030403020204"/>
              </a:rPr>
              <a:t>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754587" y="2455889"/>
            <a:ext cx="1215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GB" sz="3600" dirty="0">
                <a:latin typeface="Myriad Pro" panose="020B0503030403020204"/>
              </a:rPr>
              <a:t>9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80566" y="2374331"/>
            <a:ext cx="1215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GB" sz="3600" dirty="0">
                <a:latin typeface="Myriad Pro" panose="020B0503030403020204"/>
              </a:rPr>
              <a:t>9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797780" y="1253561"/>
            <a:ext cx="1215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GB" sz="3600" dirty="0">
                <a:latin typeface="Myriad Pro" panose="020B0503030403020204"/>
              </a:rPr>
              <a:t>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200077" y="1266505"/>
            <a:ext cx="1215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GB" sz="3600" dirty="0">
                <a:latin typeface="Myriad Pro" panose="020B0503030403020204"/>
              </a:rPr>
              <a:t>4</a:t>
            </a:r>
          </a:p>
        </p:txBody>
      </p:sp>
      <p:pic>
        <p:nvPicPr>
          <p:cNvPr id="1026" name="Picture 2" descr="This Free Icons Png Design Of Purple Splat - 2400x2138 PNG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525" y="685366"/>
            <a:ext cx="1450241" cy="266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70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FE9454C-F9D4-4C94-B499-61BA3AE4D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251520" y="1355673"/>
            <a:ext cx="8988637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Look at this set of fractions.  </a:t>
            </a: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Plan some questions or activities for a friend.  </a:t>
            </a:r>
          </a:p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What could you ask them to do that will help them to understand ordering and comparing fractions with the </a:t>
            </a:r>
          </a:p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same denominator?</a:t>
            </a: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747321" y="2086313"/>
                <a:ext cx="8492836" cy="7107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800" dirty="0"/>
                  <a:t>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800" b="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321" y="2086313"/>
                <a:ext cx="8492836" cy="7107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431A7551-7B23-4CF4-A6DA-3C4B63AF40EE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2118754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AE1BA3-3EE7-4658-8602-D9D217A3B2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7458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697BE74-52BC-49AE-98FD-398EF5644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51520" y="788015"/>
            <a:ext cx="84657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1. Can you use the models to complete the comparison statements?</a:t>
            </a:r>
          </a:p>
        </p:txBody>
      </p:sp>
      <p:pic>
        <p:nvPicPr>
          <p:cNvPr id="4" name="Picture 3" descr="2 by 2 Grid | ClipArt ET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785" y="1988344"/>
            <a:ext cx="8008364" cy="475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997" y="2391285"/>
            <a:ext cx="1467803" cy="15947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 bwMode="auto">
          <a:xfrm>
            <a:off x="2049263" y="2575806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049263" y="3259934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828800" y="3140027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 bwMode="auto">
          <a:xfrm>
            <a:off x="2785082" y="2924960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520902" y="2575806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520902" y="3259934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3298480" y="3108427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120972" y="329033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82927" y="329033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36238" y="2953354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&lt;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550" y="4379793"/>
            <a:ext cx="3479483" cy="125133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auto">
          <a:xfrm>
            <a:off x="1262288" y="5547167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1262288" y="623129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1041825" y="6111388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 bwMode="auto">
          <a:xfrm>
            <a:off x="1998107" y="5896321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2733927" y="5547167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2733927" y="623129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5" name="Straight Connector 24"/>
          <p:cNvCxnSpPr/>
          <p:nvPr/>
        </p:nvCxnSpPr>
        <p:spPr bwMode="auto">
          <a:xfrm>
            <a:off x="2511505" y="6079788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057294" y="5895122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 &gt;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0744" y="2057699"/>
            <a:ext cx="990600" cy="104775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9765" y="2055644"/>
            <a:ext cx="1019175" cy="1009650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 bwMode="auto">
          <a:xfrm>
            <a:off x="5050744" y="3256147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5050744" y="3859290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2" name="Straight Connector 31"/>
          <p:cNvCxnSpPr/>
          <p:nvPr/>
        </p:nvCxnSpPr>
        <p:spPr bwMode="auto">
          <a:xfrm>
            <a:off x="4828322" y="3772785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797433" y="3588119"/>
            <a:ext cx="1562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is more than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7453787" y="3229532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7453787" y="383267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0" name="Straight Connector 39"/>
          <p:cNvCxnSpPr/>
          <p:nvPr/>
        </p:nvCxnSpPr>
        <p:spPr bwMode="auto">
          <a:xfrm>
            <a:off x="7231365" y="3746170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83B8EAD9-7EA5-4BDF-8535-7E10CF96846F}"/>
              </a:ext>
            </a:extLst>
          </p:cNvPr>
          <p:cNvSpPr txBox="1"/>
          <p:nvPr/>
        </p:nvSpPr>
        <p:spPr>
          <a:xfrm>
            <a:off x="2134721" y="265042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43D345-94AE-4BA2-B296-C528E06255B7}"/>
              </a:ext>
            </a:extLst>
          </p:cNvPr>
          <p:cNvSpPr txBox="1"/>
          <p:nvPr/>
        </p:nvSpPr>
        <p:spPr>
          <a:xfrm>
            <a:off x="3562270" y="263660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0148E3F-D8A8-457F-A634-85C2A8D0F860}"/>
              </a:ext>
            </a:extLst>
          </p:cNvPr>
          <p:cNvSpPr txBox="1"/>
          <p:nvPr/>
        </p:nvSpPr>
        <p:spPr>
          <a:xfrm>
            <a:off x="1258756" y="6307605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631E9BD-8BA0-4B8F-A590-CFED2544289D}"/>
              </a:ext>
            </a:extLst>
          </p:cNvPr>
          <p:cNvSpPr txBox="1"/>
          <p:nvPr/>
        </p:nvSpPr>
        <p:spPr>
          <a:xfrm>
            <a:off x="2759612" y="6321570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95DCE2F-9178-472C-A5C0-ADCFF0CEFA38}"/>
              </a:ext>
            </a:extLst>
          </p:cNvPr>
          <p:cNvSpPr txBox="1"/>
          <p:nvPr/>
        </p:nvSpPr>
        <p:spPr>
          <a:xfrm>
            <a:off x="2770629" y="557756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7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94279B4-A83A-4F80-B902-C3254B81C316}"/>
              </a:ext>
            </a:extLst>
          </p:cNvPr>
          <p:cNvSpPr txBox="1"/>
          <p:nvPr/>
        </p:nvSpPr>
        <p:spPr>
          <a:xfrm>
            <a:off x="1276780" y="5601095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9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0D80F0F-D6C1-46FC-A6F4-E892984DAEC2}"/>
              </a:ext>
            </a:extLst>
          </p:cNvPr>
          <p:cNvSpPr txBox="1"/>
          <p:nvPr/>
        </p:nvSpPr>
        <p:spPr>
          <a:xfrm>
            <a:off x="5103745" y="3943965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9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95B259B-88FB-4182-AB74-29D3EFB9477A}"/>
              </a:ext>
            </a:extLst>
          </p:cNvPr>
          <p:cNvSpPr txBox="1"/>
          <p:nvPr/>
        </p:nvSpPr>
        <p:spPr>
          <a:xfrm>
            <a:off x="7521229" y="389347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9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61619E-D283-4031-8A4C-AE414E65DC8A}"/>
              </a:ext>
            </a:extLst>
          </p:cNvPr>
          <p:cNvSpPr txBox="1"/>
          <p:nvPr/>
        </p:nvSpPr>
        <p:spPr>
          <a:xfrm>
            <a:off x="5103744" y="323227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80F2FA1-C808-4CA3-A118-BED7A2142620}"/>
              </a:ext>
            </a:extLst>
          </p:cNvPr>
          <p:cNvSpPr txBox="1"/>
          <p:nvPr/>
        </p:nvSpPr>
        <p:spPr>
          <a:xfrm>
            <a:off x="7525713" y="3265826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0501A6-CF71-4764-8D98-BF5D581E867B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4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5C18400-D464-4376-BC10-FAC8AF6D3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292582" y="1507533"/>
            <a:ext cx="8465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2. Can you use what you know to complete these missing symbol problems? </a:t>
            </a: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(Use &lt; , &gt; or =)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831759" y="2164572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29062" y="2892898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579583" y="2746212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 bwMode="auto">
          <a:xfrm>
            <a:off x="1516692" y="2578377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271685" y="2181991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301439" y="287628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2049263" y="2714612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71755" y="289651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73977" y="292329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5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712374" y="4524476"/>
            <a:ext cx="2334653" cy="1114262"/>
            <a:chOff x="579027" y="4435358"/>
            <a:chExt cx="2334653" cy="1114262"/>
          </a:xfrm>
        </p:grpSpPr>
        <p:sp>
          <p:nvSpPr>
            <p:cNvPr id="19" name="Rectangle 18"/>
            <p:cNvSpPr/>
            <p:nvPr/>
          </p:nvSpPr>
          <p:spPr bwMode="auto">
            <a:xfrm>
              <a:off x="799490" y="443535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799490" y="5119486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 bwMode="auto">
            <a:xfrm>
              <a:off x="579027" y="4999579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 bwMode="auto">
            <a:xfrm>
              <a:off x="1535309" y="4784512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2271129" y="443535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2271129" y="5119486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 bwMode="auto">
            <a:xfrm>
              <a:off x="2048707" y="4967979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30" name="Rectangle 29"/>
          <p:cNvSpPr/>
          <p:nvPr/>
        </p:nvSpPr>
        <p:spPr bwMode="auto">
          <a:xfrm>
            <a:off x="4773466" y="2148243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4794421" y="2882938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2" name="Straight Connector 31"/>
          <p:cNvCxnSpPr/>
          <p:nvPr/>
        </p:nvCxnSpPr>
        <p:spPr bwMode="auto">
          <a:xfrm>
            <a:off x="4572001" y="2707877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 bwMode="auto">
          <a:xfrm>
            <a:off x="6435409" y="2064763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6465329" y="2853115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0" name="Straight Connector 39"/>
          <p:cNvCxnSpPr/>
          <p:nvPr/>
        </p:nvCxnSpPr>
        <p:spPr bwMode="auto">
          <a:xfrm>
            <a:off x="6212987" y="2707877"/>
            <a:ext cx="864973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71755" y="217982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362817" y="2225700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4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5680582" y="2549161"/>
            <a:ext cx="420131" cy="430134"/>
          </a:xfrm>
          <a:prstGeom prst="rect">
            <a:avLst/>
          </a:pr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44698" y="217982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9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799409" y="291333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93468" y="2157100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4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74716" y="2938098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92582" y="3635898"/>
            <a:ext cx="7717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3. Complete the boxes to make these statements true:</a:t>
            </a:r>
          </a:p>
        </p:txBody>
      </p:sp>
      <p:grpSp>
        <p:nvGrpSpPr>
          <p:cNvPr id="61" name="Group 60"/>
          <p:cNvGrpSpPr/>
          <p:nvPr/>
        </p:nvGrpSpPr>
        <p:grpSpPr>
          <a:xfrm>
            <a:off x="4630083" y="4406578"/>
            <a:ext cx="2334653" cy="1114262"/>
            <a:chOff x="579027" y="4435358"/>
            <a:chExt cx="2334653" cy="1114262"/>
          </a:xfrm>
        </p:grpSpPr>
        <p:sp>
          <p:nvSpPr>
            <p:cNvPr id="62" name="Rectangle 61"/>
            <p:cNvSpPr/>
            <p:nvPr/>
          </p:nvSpPr>
          <p:spPr bwMode="auto">
            <a:xfrm>
              <a:off x="799490" y="443535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799490" y="5119486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 bwMode="auto">
            <a:xfrm>
              <a:off x="579027" y="4999579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65" name="Rectangle 64"/>
            <p:cNvSpPr/>
            <p:nvPr/>
          </p:nvSpPr>
          <p:spPr bwMode="auto">
            <a:xfrm>
              <a:off x="1535309" y="4784512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6" name="Rectangle 65"/>
            <p:cNvSpPr/>
            <p:nvPr/>
          </p:nvSpPr>
          <p:spPr bwMode="auto">
            <a:xfrm>
              <a:off x="2271129" y="4435358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2271129" y="5119486"/>
              <a:ext cx="420131" cy="430134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 bwMode="auto">
            <a:xfrm>
              <a:off x="2048707" y="4967979"/>
              <a:ext cx="864973" cy="0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69" name="TextBox 68"/>
          <p:cNvSpPr txBox="1"/>
          <p:nvPr/>
        </p:nvSpPr>
        <p:spPr>
          <a:xfrm>
            <a:off x="919429" y="4571066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5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67362" y="521610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9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744307" y="491909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&gt;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2462690" y="526627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9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890718" y="5135287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25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312174" y="510376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25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22184" y="4418623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18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457CA9E-4151-4616-AFE1-AA94A2AF4B64}"/>
              </a:ext>
            </a:extLst>
          </p:cNvPr>
          <p:cNvSpPr txBox="1"/>
          <p:nvPr/>
        </p:nvSpPr>
        <p:spPr>
          <a:xfrm>
            <a:off x="5732803" y="2613199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&gt;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4F517A9-1A77-4CC0-AE38-A0177A92B840}"/>
              </a:ext>
            </a:extLst>
          </p:cNvPr>
          <p:cNvSpPr txBox="1"/>
          <p:nvPr/>
        </p:nvSpPr>
        <p:spPr>
          <a:xfrm>
            <a:off x="1577829" y="2644141"/>
            <a:ext cx="942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Myriad Pro" panose="020B0503030403020204"/>
              </a:rPr>
              <a:t>&lt;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CF16DF-E788-4BD7-A43C-CA20983DBAA1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093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DB70C7-3729-4EB5-90B7-BE5BACA19F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D889AF0-89D8-4606-85A5-21804841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185905" y="903161"/>
            <a:ext cx="87913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Arrange these fractions in order from smallest to greatest:</a:t>
            </a:r>
          </a:p>
          <a:p>
            <a:endParaRPr lang="en-GB" sz="280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400" dirty="0">
              <a:latin typeface="Myriad Pro" panose="020B050303040302020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3270935" y="1572560"/>
            <a:ext cx="23317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2602493" y="5649886"/>
            <a:ext cx="668442" cy="2011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5942223" y="5665126"/>
            <a:ext cx="668442" cy="2011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903429" y="2000399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429" y="2000399"/>
                <a:ext cx="1302327" cy="115550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963808" y="1972039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808" y="1972039"/>
                <a:ext cx="1302327" cy="11555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5185797" y="1983547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5797" y="1983547"/>
                <a:ext cx="1302327" cy="11555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7173479" y="1934918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3479" y="1934918"/>
                <a:ext cx="1302327" cy="115550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008908"/>
              </p:ext>
            </p:extLst>
          </p:nvPr>
        </p:nvGraphicFramePr>
        <p:xfrm>
          <a:off x="673466" y="2955205"/>
          <a:ext cx="1676401" cy="99285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58800">
                  <a:extLst>
                    <a:ext uri="{9D8B030D-6E8A-4147-A177-3AD203B41FA5}">
                      <a16:colId xmlns:a16="http://schemas.microsoft.com/office/drawing/2014/main" val="2235213936"/>
                    </a:ext>
                  </a:extLst>
                </a:gridCol>
                <a:gridCol w="558801">
                  <a:extLst>
                    <a:ext uri="{9D8B030D-6E8A-4147-A177-3AD203B41FA5}">
                      <a16:colId xmlns:a16="http://schemas.microsoft.com/office/drawing/2014/main" val="3275521677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840046547"/>
                    </a:ext>
                  </a:extLst>
                </a:gridCol>
              </a:tblGrid>
              <a:tr h="49642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100065"/>
                  </a:ext>
                </a:extLst>
              </a:tr>
              <a:tr h="49642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1498823"/>
                  </a:ext>
                </a:extLst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611140"/>
              </p:ext>
            </p:extLst>
          </p:nvPr>
        </p:nvGraphicFramePr>
        <p:xfrm>
          <a:off x="2780237" y="2937391"/>
          <a:ext cx="1676401" cy="99285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58800">
                  <a:extLst>
                    <a:ext uri="{9D8B030D-6E8A-4147-A177-3AD203B41FA5}">
                      <a16:colId xmlns:a16="http://schemas.microsoft.com/office/drawing/2014/main" val="2235213936"/>
                    </a:ext>
                  </a:extLst>
                </a:gridCol>
                <a:gridCol w="558801">
                  <a:extLst>
                    <a:ext uri="{9D8B030D-6E8A-4147-A177-3AD203B41FA5}">
                      <a16:colId xmlns:a16="http://schemas.microsoft.com/office/drawing/2014/main" val="3275521677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840046547"/>
                    </a:ext>
                  </a:extLst>
                </a:gridCol>
              </a:tblGrid>
              <a:tr h="49642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0100065"/>
                  </a:ext>
                </a:extLst>
              </a:tr>
              <a:tr h="496429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1498823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590726"/>
              </p:ext>
            </p:extLst>
          </p:nvPr>
        </p:nvGraphicFramePr>
        <p:xfrm>
          <a:off x="4972020" y="2955205"/>
          <a:ext cx="1676401" cy="99285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58800">
                  <a:extLst>
                    <a:ext uri="{9D8B030D-6E8A-4147-A177-3AD203B41FA5}">
                      <a16:colId xmlns:a16="http://schemas.microsoft.com/office/drawing/2014/main" val="2235213936"/>
                    </a:ext>
                  </a:extLst>
                </a:gridCol>
                <a:gridCol w="558801">
                  <a:extLst>
                    <a:ext uri="{9D8B030D-6E8A-4147-A177-3AD203B41FA5}">
                      <a16:colId xmlns:a16="http://schemas.microsoft.com/office/drawing/2014/main" val="3275521677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840046547"/>
                    </a:ext>
                  </a:extLst>
                </a:gridCol>
              </a:tblGrid>
              <a:tr h="49642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100065"/>
                  </a:ext>
                </a:extLst>
              </a:tr>
              <a:tr h="49642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1498823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041796"/>
              </p:ext>
            </p:extLst>
          </p:nvPr>
        </p:nvGraphicFramePr>
        <p:xfrm>
          <a:off x="7074164" y="2964618"/>
          <a:ext cx="1676401" cy="99285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58800">
                  <a:extLst>
                    <a:ext uri="{9D8B030D-6E8A-4147-A177-3AD203B41FA5}">
                      <a16:colId xmlns:a16="http://schemas.microsoft.com/office/drawing/2014/main" val="2235213936"/>
                    </a:ext>
                  </a:extLst>
                </a:gridCol>
                <a:gridCol w="558801">
                  <a:extLst>
                    <a:ext uri="{9D8B030D-6E8A-4147-A177-3AD203B41FA5}">
                      <a16:colId xmlns:a16="http://schemas.microsoft.com/office/drawing/2014/main" val="3275521677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840046547"/>
                    </a:ext>
                  </a:extLst>
                </a:gridCol>
              </a:tblGrid>
              <a:tr h="49642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100065"/>
                  </a:ext>
                </a:extLst>
              </a:tr>
              <a:tr h="49642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49882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860502" y="4845734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502" y="4845734"/>
                <a:ext cx="1302327" cy="11555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936714" y="4908105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6714" y="4908105"/>
                <a:ext cx="1302327" cy="115550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159056" y="4887895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9056" y="4887895"/>
                <a:ext cx="1302327" cy="115550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7367271" y="4845734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7271" y="4845734"/>
                <a:ext cx="1302327" cy="115550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2379099" y="5153593"/>
            <a:ext cx="763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dirty="0">
                <a:latin typeface="Myriad Pro" panose="020B0503030403020204"/>
              </a:rPr>
              <a:t>&lt;</a:t>
            </a:r>
          </a:p>
          <a:p>
            <a:endParaRPr lang="en-GB" sz="2400" dirty="0">
              <a:latin typeface="Myriad Pro" panose="020B050303040302020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56638" y="5145259"/>
            <a:ext cx="763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dirty="0">
                <a:latin typeface="Myriad Pro" panose="020B0503030403020204"/>
              </a:rPr>
              <a:t>&lt;</a:t>
            </a:r>
          </a:p>
          <a:p>
            <a:endParaRPr lang="en-GB" sz="2400" dirty="0">
              <a:latin typeface="Myriad Pro" panose="020B050303040302020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82032" y="5070360"/>
            <a:ext cx="763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0" dirty="0">
                <a:latin typeface="Myriad Pro" panose="020B0503030403020204"/>
              </a:rPr>
              <a:t>&lt;</a:t>
            </a:r>
          </a:p>
          <a:p>
            <a:endParaRPr lang="en-GB" sz="2400" dirty="0">
              <a:latin typeface="Myriad Pro" panose="020B0503030403020204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285653" y="5084624"/>
            <a:ext cx="542365" cy="513821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4392323" y="5102846"/>
            <a:ext cx="542365" cy="513821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6717786" y="5084623"/>
            <a:ext cx="542365" cy="513821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436658" y="2822541"/>
            <a:ext cx="8533902" cy="135774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413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00694 L -0.21007 0.1111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7" y="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0741E-7 L 0.21666 0.1127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33" y="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-0.00052 0.1247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7037E-7 L 0.00104 0.1122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9" grpId="0"/>
      <p:bldP spid="24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10" grpId="0" animBg="1"/>
      <p:bldP spid="35" grpId="0" animBg="1"/>
      <p:bldP spid="3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3579" y="3250711"/>
            <a:ext cx="6800992" cy="45872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F503BC-CE93-40CE-838B-8CA3E19B88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5CCCF6-E34D-498A-A26A-3128D0363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3270935" y="1572560"/>
            <a:ext cx="23317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6524368" y="2032814"/>
            <a:ext cx="617837" cy="62254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168165" y="724763"/>
            <a:ext cx="86642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Arrange these fractions in order from smallest to greatest:</a:t>
            </a:r>
          </a:p>
          <a:p>
            <a:endParaRPr lang="en-GB" sz="280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400" dirty="0"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903429" y="1638041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429" y="1638041"/>
                <a:ext cx="1302327" cy="11555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902218" y="1589459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2218" y="1589459"/>
                <a:ext cx="1302327" cy="11555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188023" y="1579464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8023" y="1579464"/>
                <a:ext cx="1302327" cy="115550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173479" y="1572560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3479" y="1572560"/>
                <a:ext cx="1302327" cy="11555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/>
          <p:cNvCxnSpPr/>
          <p:nvPr/>
        </p:nvCxnSpPr>
        <p:spPr bwMode="auto">
          <a:xfrm flipV="1">
            <a:off x="1094509" y="3186545"/>
            <a:ext cx="6400800" cy="154319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>
            <a:off x="1206934" y="3263704"/>
            <a:ext cx="6800993" cy="0"/>
          </a:xfrm>
          <a:prstGeom prst="line">
            <a:avLst/>
          </a:prstGeom>
          <a:ln w="34925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094509" y="3691954"/>
            <a:ext cx="82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706158" y="3654979"/>
            <a:ext cx="82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Myriad Pro" panose="020B0503030403020204"/>
              </a:rPr>
              <a:t>1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3582723" y="2473604"/>
            <a:ext cx="834640" cy="884159"/>
            <a:chOff x="2267712" y="2602193"/>
            <a:chExt cx="834640" cy="884159"/>
          </a:xfrm>
        </p:grpSpPr>
        <p:sp>
          <p:nvSpPr>
            <p:cNvPr id="33" name="TextBox 32"/>
            <p:cNvSpPr txBox="1"/>
            <p:nvPr/>
          </p:nvSpPr>
          <p:spPr>
            <a:xfrm>
              <a:off x="2331823" y="2655355"/>
              <a:ext cx="7705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0" dirty="0">
                  <a:latin typeface="Myriad Pro" panose="020B0503030403020204"/>
                </a:rPr>
                <a:t>&lt;</a:t>
              </a:r>
            </a:p>
            <a:p>
              <a:endParaRPr lang="en-GB" sz="2400" dirty="0">
                <a:latin typeface="Myriad Pro" panose="020B0503030403020204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2267712" y="2602193"/>
              <a:ext cx="547330" cy="563454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922523" y="2460150"/>
            <a:ext cx="820994" cy="897613"/>
            <a:chOff x="2322310" y="2848356"/>
            <a:chExt cx="820994" cy="897613"/>
          </a:xfrm>
        </p:grpSpPr>
        <p:sp>
          <p:nvSpPr>
            <p:cNvPr id="37" name="TextBox 36"/>
            <p:cNvSpPr txBox="1"/>
            <p:nvPr/>
          </p:nvSpPr>
          <p:spPr>
            <a:xfrm>
              <a:off x="2372775" y="2914972"/>
              <a:ext cx="7705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0" dirty="0">
                  <a:latin typeface="Myriad Pro" panose="020B0503030403020204"/>
                </a:rPr>
                <a:t>&lt;</a:t>
              </a:r>
            </a:p>
            <a:p>
              <a:endParaRPr lang="en-GB" sz="2400" dirty="0">
                <a:latin typeface="Myriad Pro" panose="020B0503030403020204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2322310" y="2848356"/>
              <a:ext cx="547330" cy="563454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067422" y="2500184"/>
            <a:ext cx="834640" cy="884159"/>
            <a:chOff x="2267712" y="2602193"/>
            <a:chExt cx="834640" cy="884159"/>
          </a:xfrm>
        </p:grpSpPr>
        <p:sp>
          <p:nvSpPr>
            <p:cNvPr id="40" name="TextBox 39"/>
            <p:cNvSpPr txBox="1"/>
            <p:nvPr/>
          </p:nvSpPr>
          <p:spPr>
            <a:xfrm>
              <a:off x="2331823" y="2655355"/>
              <a:ext cx="7705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0" dirty="0">
                  <a:latin typeface="Myriad Pro" panose="020B0503030403020204"/>
                </a:rPr>
                <a:t>&lt;</a:t>
              </a:r>
            </a:p>
            <a:p>
              <a:endParaRPr lang="en-GB" sz="2400" dirty="0">
                <a:latin typeface="Myriad Pro" panose="020B0503030403020204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2267712" y="2602193"/>
              <a:ext cx="547330" cy="563454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1328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-0.03767 0.115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2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185E-6 L 0.30034 0.1131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7" y="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09653 0.1238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6" y="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0.00035 0.1182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>
            <a:extLst>
              <a:ext uri="{FF2B5EF4-FFF2-40B4-BE49-F238E27FC236}">
                <a16:creationId xmlns:a16="http://schemas.microsoft.com/office/drawing/2014/main" id="{1D694D43-9E2A-47B8-BC2E-2CD81971FB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9428" y="4271862"/>
            <a:ext cx="1544595" cy="26487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BD1D452-643E-45D2-ADC5-C6A2D4763D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3442" y="4296345"/>
            <a:ext cx="1747292" cy="299639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44AEB92-236D-4DB2-898B-381A85B36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107" y="4298424"/>
            <a:ext cx="1735172" cy="29756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D946F37-187E-4D61-8D40-38101D5447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445052D-47FD-4F7F-B148-F97E0005F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E68D78-A913-4978-9FC9-ED8CAFEF16EF}"/>
              </a:ext>
            </a:extLst>
          </p:cNvPr>
          <p:cNvSpPr/>
          <p:nvPr/>
        </p:nvSpPr>
        <p:spPr>
          <a:xfrm>
            <a:off x="3270935" y="1572560"/>
            <a:ext cx="23317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5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</a:p>
        </p:txBody>
      </p:sp>
      <p:sp>
        <p:nvSpPr>
          <p:cNvPr id="7" name="Oval 6"/>
          <p:cNvSpPr/>
          <p:nvPr/>
        </p:nvSpPr>
        <p:spPr bwMode="auto">
          <a:xfrm>
            <a:off x="6524368" y="2032814"/>
            <a:ext cx="617837" cy="62254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185" y="2579289"/>
            <a:ext cx="1735172" cy="29756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8992" y="2579289"/>
            <a:ext cx="1747292" cy="29963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2463" y="2603975"/>
            <a:ext cx="1694640" cy="29061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0317" y="2579289"/>
            <a:ext cx="1544595" cy="2648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637974" y="756991"/>
            <a:ext cx="87913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Arrange these fractions in order from smallest to greatest:</a:t>
            </a:r>
          </a:p>
          <a:p>
            <a:endParaRPr lang="en-GB" sz="280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400" dirty="0"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44296" y="1555530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296" y="1555530"/>
                <a:ext cx="1302327" cy="11555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963808" y="1609682"/>
                <a:ext cx="1288703" cy="1144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808" y="1609682"/>
                <a:ext cx="1288703" cy="11445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110861" y="1604269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0861" y="1604269"/>
                <a:ext cx="1302327" cy="115550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7209926" y="1540700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9926" y="1540700"/>
                <a:ext cx="1302327" cy="11555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2"/>
          <p:cNvSpPr/>
          <p:nvPr/>
        </p:nvSpPr>
        <p:spPr bwMode="auto">
          <a:xfrm>
            <a:off x="578185" y="2452255"/>
            <a:ext cx="920374" cy="540327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Oval 22"/>
          <p:cNvSpPr/>
          <p:nvPr/>
        </p:nvSpPr>
        <p:spPr bwMode="auto">
          <a:xfrm>
            <a:off x="2595358" y="2452255"/>
            <a:ext cx="814798" cy="540327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4919670" y="2441564"/>
            <a:ext cx="1503528" cy="55101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Oval 27"/>
          <p:cNvSpPr/>
          <p:nvPr/>
        </p:nvSpPr>
        <p:spPr bwMode="auto">
          <a:xfrm>
            <a:off x="7057526" y="2435530"/>
            <a:ext cx="1790176" cy="55101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860502" y="4808803"/>
            <a:ext cx="7809096" cy="979728"/>
            <a:chOff x="860502" y="5866309"/>
            <a:chExt cx="7809096" cy="121788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6" name="TextBox 35"/>
                <p:cNvSpPr txBox="1"/>
                <p:nvPr/>
              </p:nvSpPr>
              <p:spPr>
                <a:xfrm>
                  <a:off x="860502" y="5866309"/>
                  <a:ext cx="1302327" cy="1155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36" name="TextBox 3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0502" y="5866309"/>
                  <a:ext cx="1302327" cy="1155509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" name="TextBox 36"/>
                <p:cNvSpPr txBox="1"/>
                <p:nvPr/>
              </p:nvSpPr>
              <p:spPr>
                <a:xfrm>
                  <a:off x="2936714" y="5928680"/>
                  <a:ext cx="1302327" cy="1155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37" name="TextBox 3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36714" y="5928680"/>
                  <a:ext cx="1302327" cy="1155509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TextBox 37"/>
                <p:cNvSpPr txBox="1"/>
                <p:nvPr/>
              </p:nvSpPr>
              <p:spPr>
                <a:xfrm>
                  <a:off x="5159056" y="5908470"/>
                  <a:ext cx="1302327" cy="1155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38" name="TextBox 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59056" y="5908470"/>
                  <a:ext cx="1302327" cy="115550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/>
                <p:cNvSpPr txBox="1"/>
                <p:nvPr/>
              </p:nvSpPr>
              <p:spPr>
                <a:xfrm>
                  <a:off x="7367271" y="5866309"/>
                  <a:ext cx="1302327" cy="1155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39" name="TextBox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67271" y="5866309"/>
                  <a:ext cx="1302327" cy="1155509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TextBox 39"/>
            <p:cNvSpPr txBox="1"/>
            <p:nvPr/>
          </p:nvSpPr>
          <p:spPr>
            <a:xfrm>
              <a:off x="2305179" y="6037753"/>
              <a:ext cx="7635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0" dirty="0">
                  <a:latin typeface="Myriad Pro" panose="020B0503030403020204"/>
                </a:rPr>
                <a:t>&lt;</a:t>
              </a:r>
            </a:p>
            <a:p>
              <a:endParaRPr lang="en-GB" sz="2400" dirty="0">
                <a:latin typeface="Myriad Pro" panose="020B0503030403020204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456638" y="6027003"/>
              <a:ext cx="7635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0" dirty="0">
                  <a:latin typeface="Myriad Pro" panose="020B0503030403020204"/>
                </a:rPr>
                <a:t>&lt;</a:t>
              </a:r>
            </a:p>
            <a:p>
              <a:endParaRPr lang="en-GB" sz="2400" dirty="0">
                <a:latin typeface="Myriad Pro" panose="020B0503030403020204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782032" y="6027003"/>
              <a:ext cx="7635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0" dirty="0">
                  <a:latin typeface="Myriad Pro" panose="020B0503030403020204"/>
                </a:rPr>
                <a:t>&lt;</a:t>
              </a:r>
            </a:p>
            <a:p>
              <a:endParaRPr lang="en-GB" sz="2400" dirty="0">
                <a:latin typeface="Myriad Pro" panose="020B0503030403020204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2241067" y="5984590"/>
              <a:ext cx="542365" cy="513821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92323" y="5984590"/>
              <a:ext cx="542365" cy="513821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6717786" y="5984590"/>
              <a:ext cx="542365" cy="513821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7" name="Oval 46"/>
          <p:cNvSpPr/>
          <p:nvPr/>
        </p:nvSpPr>
        <p:spPr bwMode="auto">
          <a:xfrm>
            <a:off x="461279" y="4166691"/>
            <a:ext cx="814798" cy="540327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2936714" y="4151338"/>
            <a:ext cx="920374" cy="540327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5072070" y="4136128"/>
            <a:ext cx="1503528" cy="55101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7209926" y="4093967"/>
            <a:ext cx="1790176" cy="551018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6646C1BB-618C-4B3E-BF02-EF1E8106D3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3107" y="4238307"/>
            <a:ext cx="1544595" cy="2648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4933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24" grpId="0" animBg="1"/>
      <p:bldP spid="28" grpId="0" animBg="1"/>
      <p:bldP spid="47" grpId="0" animBg="1"/>
      <p:bldP spid="49" grpId="0" animBg="1"/>
      <p:bldP spid="51" grpId="0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53B30A-F15F-4556-8125-34EF7AE559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B71F7D-0F8B-4AB0-9D7F-488370DB7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Oval 6"/>
          <p:cNvSpPr/>
          <p:nvPr/>
        </p:nvSpPr>
        <p:spPr bwMode="auto">
          <a:xfrm>
            <a:off x="6524368" y="2032814"/>
            <a:ext cx="617837" cy="622541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52002" y="3473272"/>
            <a:ext cx="94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2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7646" y="2595134"/>
            <a:ext cx="3106580" cy="727563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442736" y="774991"/>
            <a:ext cx="87913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Arrange these fractions in order from smallest to greatest:</a:t>
            </a:r>
          </a:p>
          <a:p>
            <a:endParaRPr lang="en-GB" sz="280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400" dirty="0">
              <a:latin typeface="Myriad Pro" panose="020B050303040302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761556" y="1572559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556" y="1572559"/>
                <a:ext cx="1302327" cy="11555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2962846" y="1553969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2846" y="1553969"/>
                <a:ext cx="1302327" cy="11555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5195575" y="1554711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5575" y="1554711"/>
                <a:ext cx="1302327" cy="115550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7186046" y="1543658"/>
                <a:ext cx="1302327" cy="11555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400" b="0" dirty="0">
                  <a:latin typeface="Myriad Pro" panose="020B0503030403020204"/>
                </a:endParaRPr>
              </a:p>
              <a:p>
                <a:endParaRPr lang="en-GB" sz="2400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6046" y="1543658"/>
                <a:ext cx="1302327" cy="115550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 bwMode="auto">
          <a:xfrm>
            <a:off x="1107734" y="2032814"/>
            <a:ext cx="7107381" cy="311270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1127154" y="1588033"/>
            <a:ext cx="7107381" cy="311270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3026" y="3460756"/>
            <a:ext cx="9239230" cy="568367"/>
            <a:chOff x="109895" y="3347215"/>
            <a:chExt cx="9239230" cy="568367"/>
          </a:xfrm>
        </p:grpSpPr>
        <p:sp>
          <p:nvSpPr>
            <p:cNvPr id="35" name="TextBox 34"/>
            <p:cNvSpPr txBox="1"/>
            <p:nvPr/>
          </p:nvSpPr>
          <p:spPr>
            <a:xfrm>
              <a:off x="109895" y="3408216"/>
              <a:ext cx="92392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>
                  <a:latin typeface="Myriad Pro" panose="020B0503030403020204"/>
                </a:rPr>
                <a:t>I know that             is less than               is less than              is less than              so</a:t>
              </a: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5806615" y="3360307"/>
              <a:ext cx="549311" cy="546282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0" name="Rectangle 69"/>
            <p:cNvSpPr/>
            <p:nvPr/>
          </p:nvSpPr>
          <p:spPr bwMode="auto">
            <a:xfrm>
              <a:off x="7927140" y="3369300"/>
              <a:ext cx="549311" cy="546282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3690287" y="3347215"/>
              <a:ext cx="549311" cy="546282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2" name="Rectangle 71"/>
            <p:cNvSpPr/>
            <p:nvPr/>
          </p:nvSpPr>
          <p:spPr bwMode="auto">
            <a:xfrm>
              <a:off x="1573959" y="3359731"/>
              <a:ext cx="549311" cy="546282"/>
            </a:xfrm>
            <a:prstGeom prst="rect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8004538" y="3443469"/>
            <a:ext cx="94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6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905078" y="3482841"/>
            <a:ext cx="94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5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770106" y="3500437"/>
            <a:ext cx="942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/>
              </a:rPr>
              <a:t>3</a:t>
            </a:r>
          </a:p>
        </p:txBody>
      </p:sp>
      <p:grpSp>
        <p:nvGrpSpPr>
          <p:cNvPr id="76" name="Group 75"/>
          <p:cNvGrpSpPr/>
          <p:nvPr/>
        </p:nvGrpSpPr>
        <p:grpSpPr>
          <a:xfrm>
            <a:off x="860502" y="4808803"/>
            <a:ext cx="7809096" cy="979728"/>
            <a:chOff x="860502" y="5866309"/>
            <a:chExt cx="7809096" cy="121788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TextBox 76"/>
                <p:cNvSpPr txBox="1"/>
                <p:nvPr/>
              </p:nvSpPr>
              <p:spPr>
                <a:xfrm>
                  <a:off x="860502" y="5866309"/>
                  <a:ext cx="1302327" cy="1155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77" name="TextBox 7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0502" y="5866309"/>
                  <a:ext cx="1302327" cy="1155509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TextBox 77"/>
                <p:cNvSpPr txBox="1"/>
                <p:nvPr/>
              </p:nvSpPr>
              <p:spPr>
                <a:xfrm>
                  <a:off x="2936714" y="5928680"/>
                  <a:ext cx="1302327" cy="1155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78" name="TextBox 7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36714" y="5928680"/>
                  <a:ext cx="1302327" cy="1155509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/>
                <p:cNvSpPr txBox="1"/>
                <p:nvPr/>
              </p:nvSpPr>
              <p:spPr>
                <a:xfrm>
                  <a:off x="5159056" y="5908470"/>
                  <a:ext cx="1302327" cy="1155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79" name="TextBox 7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59056" y="5908470"/>
                  <a:ext cx="1302327" cy="1155509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TextBox 79"/>
                <p:cNvSpPr txBox="1"/>
                <p:nvPr/>
              </p:nvSpPr>
              <p:spPr>
                <a:xfrm>
                  <a:off x="7367271" y="5866309"/>
                  <a:ext cx="1302327" cy="115550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80" name="TextBox 7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367271" y="5866309"/>
                  <a:ext cx="1302327" cy="1155509"/>
                </a:xfrm>
                <a:prstGeom prst="rect">
                  <a:avLst/>
                </a:prstGeom>
                <a:blipFill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1" name="TextBox 80"/>
            <p:cNvSpPr txBox="1"/>
            <p:nvPr/>
          </p:nvSpPr>
          <p:spPr>
            <a:xfrm>
              <a:off x="2305179" y="6037753"/>
              <a:ext cx="7635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0" dirty="0">
                  <a:latin typeface="Myriad Pro" panose="020B0503030403020204"/>
                </a:rPr>
                <a:t>&lt;</a:t>
              </a:r>
            </a:p>
            <a:p>
              <a:endParaRPr lang="en-GB" sz="2400" dirty="0">
                <a:latin typeface="Myriad Pro" panose="020B0503030403020204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4456638" y="6027003"/>
              <a:ext cx="7635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0" dirty="0">
                  <a:latin typeface="Myriad Pro" panose="020B0503030403020204"/>
                </a:rPr>
                <a:t>&lt;</a:t>
              </a:r>
            </a:p>
            <a:p>
              <a:endParaRPr lang="en-GB" sz="2400" dirty="0">
                <a:latin typeface="Myriad Pro" panose="020B0503030403020204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82032" y="6027003"/>
              <a:ext cx="7635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0" dirty="0">
                  <a:latin typeface="Myriad Pro" panose="020B0503030403020204"/>
                </a:rPr>
                <a:t>&lt;</a:t>
              </a:r>
            </a:p>
            <a:p>
              <a:endParaRPr lang="en-GB" sz="2400" dirty="0">
                <a:latin typeface="Myriad Pro" panose="020B0503030403020204"/>
              </a:endParaRPr>
            </a:p>
          </p:txBody>
        </p:sp>
        <p:sp>
          <p:nvSpPr>
            <p:cNvPr id="84" name="Oval 83"/>
            <p:cNvSpPr/>
            <p:nvPr/>
          </p:nvSpPr>
          <p:spPr bwMode="auto">
            <a:xfrm>
              <a:off x="2241067" y="5984590"/>
              <a:ext cx="542365" cy="513821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5" name="Oval 84"/>
            <p:cNvSpPr/>
            <p:nvPr/>
          </p:nvSpPr>
          <p:spPr bwMode="auto">
            <a:xfrm>
              <a:off x="4392323" y="5984590"/>
              <a:ext cx="542365" cy="513821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6" name="Oval 85"/>
            <p:cNvSpPr/>
            <p:nvPr/>
          </p:nvSpPr>
          <p:spPr bwMode="auto">
            <a:xfrm>
              <a:off x="6717786" y="5984590"/>
              <a:ext cx="542365" cy="513821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1128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9" grpId="0" animBg="1"/>
      <p:bldP spid="9" grpId="1" animBg="1"/>
      <p:bldP spid="68" grpId="0" animBg="1"/>
      <p:bldP spid="73" grpId="0"/>
      <p:bldP spid="74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D6199D89-3634-411A-AD3D-66DDBD03D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0" y="604183"/>
            <a:ext cx="91440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Arrange these fractions in order from greatest to smallest:</a:t>
            </a:r>
          </a:p>
          <a:p>
            <a:endParaRPr lang="en-GB" sz="280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800" b="0" dirty="0">
              <a:latin typeface="Myriad Pro" panose="020B0503030403020204"/>
            </a:endParaRPr>
          </a:p>
          <a:p>
            <a:endParaRPr lang="en-GB" sz="2400" dirty="0">
              <a:latin typeface="Myriad Pro" panose="020B0503030403020204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77886" y="1142043"/>
            <a:ext cx="7353881" cy="1568891"/>
            <a:chOff x="880769" y="1462813"/>
            <a:chExt cx="7353881" cy="156889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/>
                <p:cNvSpPr txBox="1"/>
                <p:nvPr/>
              </p:nvSpPr>
              <p:spPr>
                <a:xfrm>
                  <a:off x="880769" y="1487178"/>
                  <a:ext cx="1302327" cy="15323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0769" y="1487178"/>
                  <a:ext cx="1302327" cy="1532343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2422669" y="1474996"/>
                  <a:ext cx="1302327" cy="15567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2669" y="1474996"/>
                  <a:ext cx="1302327" cy="155670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3925887" y="1474996"/>
                  <a:ext cx="1302327" cy="15567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5887" y="1474996"/>
                  <a:ext cx="1302327" cy="155670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5429105" y="1462813"/>
                  <a:ext cx="1302327" cy="15567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19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29105" y="1462813"/>
                  <a:ext cx="1302327" cy="155670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6932323" y="1462813"/>
                  <a:ext cx="1302327" cy="15567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32323" y="1462813"/>
                  <a:ext cx="1302327" cy="1556708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" name="Rectangle 9"/>
          <p:cNvSpPr/>
          <p:nvPr/>
        </p:nvSpPr>
        <p:spPr bwMode="auto">
          <a:xfrm>
            <a:off x="1095991" y="1649343"/>
            <a:ext cx="7107381" cy="311270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Cloud Callout 12"/>
          <p:cNvSpPr/>
          <p:nvPr/>
        </p:nvSpPr>
        <p:spPr bwMode="auto">
          <a:xfrm>
            <a:off x="190437" y="2063383"/>
            <a:ext cx="2861172" cy="1320095"/>
          </a:xfrm>
          <a:prstGeom prst="cloudCallou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yriad Pro" panose="020B0503030403020204"/>
              </a:rPr>
              <a:t>What do you notic</a:t>
            </a:r>
            <a:r>
              <a:rPr lang="en-GB" sz="2000" b="1" dirty="0">
                <a:solidFill>
                  <a:schemeClr val="bg1"/>
                </a:solidFill>
                <a:latin typeface="Myriad Pro" panose="020B0503030403020204"/>
              </a:rPr>
              <a:t>e?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858546" y="3667563"/>
            <a:ext cx="7353881" cy="1581073"/>
            <a:chOff x="858546" y="3667563"/>
            <a:chExt cx="7353881" cy="1581073"/>
          </a:xfrm>
        </p:grpSpPr>
        <p:grpSp>
          <p:nvGrpSpPr>
            <p:cNvPr id="14" name="Group 13"/>
            <p:cNvGrpSpPr/>
            <p:nvPr/>
          </p:nvGrpSpPr>
          <p:grpSpPr>
            <a:xfrm>
              <a:off x="858546" y="3667563"/>
              <a:ext cx="7353881" cy="1581073"/>
              <a:chOff x="880769" y="1823597"/>
              <a:chExt cx="7353881" cy="158107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/>
                  <p:cNvSpPr txBox="1"/>
                  <p:nvPr/>
                </p:nvSpPr>
                <p:spPr>
                  <a:xfrm>
                    <a:off x="880769" y="1847962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5" name="Text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80769" y="1847962"/>
                    <a:ext cx="1302327" cy="1556708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/>
                  <p:cNvSpPr txBox="1"/>
                  <p:nvPr/>
                </p:nvSpPr>
                <p:spPr>
                  <a:xfrm>
                    <a:off x="2422669" y="1835780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6" name="TextBox 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22669" y="1835780"/>
                    <a:ext cx="1302327" cy="1556708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/>
                  <p:cNvSpPr txBox="1"/>
                  <p:nvPr/>
                </p:nvSpPr>
                <p:spPr>
                  <a:xfrm>
                    <a:off x="3925887" y="1835780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7" name="TextBox 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25887" y="1835780"/>
                    <a:ext cx="1302327" cy="155670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/>
                  <p:cNvSpPr txBox="1"/>
                  <p:nvPr/>
                </p:nvSpPr>
                <p:spPr>
                  <a:xfrm>
                    <a:off x="5429105" y="1823597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8" name="TextBox 1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29105" y="1823597"/>
                    <a:ext cx="1302327" cy="1556708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6932323" y="1823597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19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9" name="TextBox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32323" y="1823597"/>
                    <a:ext cx="1302327" cy="155670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852030" y="3697660"/>
              <a:ext cx="965777" cy="772622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382093" y="3697660"/>
              <a:ext cx="965777" cy="772622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745325" y="3673295"/>
              <a:ext cx="965777" cy="772622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6372659" y="3685478"/>
              <a:ext cx="965777" cy="772622"/>
            </a:xfrm>
            <a:prstGeom prst="rect">
              <a:avLst/>
            </a:prstGeom>
          </p:spPr>
        </p:pic>
      </p:grpSp>
      <p:sp>
        <p:nvSpPr>
          <p:cNvPr id="26" name="Oval Callout 25"/>
          <p:cNvSpPr/>
          <p:nvPr/>
        </p:nvSpPr>
        <p:spPr bwMode="auto">
          <a:xfrm>
            <a:off x="291229" y="4689199"/>
            <a:ext cx="2526578" cy="1094509"/>
          </a:xfrm>
          <a:prstGeom prst="wedgeEllipseCallou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000" b="1" dirty="0">
                <a:solidFill>
                  <a:schemeClr val="bg1"/>
                </a:solidFill>
                <a:latin typeface="Myriad Pro" panose="020B0503030403020204"/>
              </a:rPr>
              <a:t>Do you agree?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 flipV="1">
            <a:off x="5711102" y="1090052"/>
            <a:ext cx="2991033" cy="13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15636" y="2252393"/>
            <a:ext cx="3106580" cy="7275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293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E2B79CD-5535-4060-B892-F1C9CA21F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0" y="604183"/>
            <a:ext cx="9144001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Arrange these fractions in order from greatest to smallest:</a:t>
            </a:r>
          </a:p>
          <a:p>
            <a:pPr algn="ctr"/>
            <a:endParaRPr lang="en-GB" sz="2800" dirty="0">
              <a:latin typeface="Myriad Pro" panose="020B0503030403020204"/>
            </a:endParaRPr>
          </a:p>
          <a:p>
            <a:pPr algn="ctr"/>
            <a:endParaRPr lang="en-GB" sz="2800" b="0" dirty="0">
              <a:latin typeface="Myriad Pro" panose="020B0503030403020204"/>
            </a:endParaRPr>
          </a:p>
          <a:p>
            <a:pPr algn="ctr"/>
            <a:endParaRPr lang="en-GB" sz="2800" b="0" dirty="0">
              <a:latin typeface="Myriad Pro" panose="020B0503030403020204"/>
            </a:endParaRPr>
          </a:p>
          <a:p>
            <a:pPr algn="ctr"/>
            <a:endParaRPr lang="en-GB" sz="2400" dirty="0">
              <a:latin typeface="Myriad Pro" panose="020B0503030403020204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877886" y="1142043"/>
            <a:ext cx="7353881" cy="1568891"/>
            <a:chOff x="880769" y="1462813"/>
            <a:chExt cx="7353881" cy="156889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TextBox 3"/>
                <p:cNvSpPr txBox="1"/>
                <p:nvPr/>
              </p:nvSpPr>
              <p:spPr>
                <a:xfrm>
                  <a:off x="880769" y="1487178"/>
                  <a:ext cx="1302327" cy="15323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4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80769" y="1487178"/>
                  <a:ext cx="1302327" cy="1532343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TextBox 4"/>
                <p:cNvSpPr txBox="1"/>
                <p:nvPr/>
              </p:nvSpPr>
              <p:spPr>
                <a:xfrm>
                  <a:off x="2422669" y="1474996"/>
                  <a:ext cx="1302327" cy="15567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5" name="TextBox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22669" y="1474996"/>
                  <a:ext cx="1302327" cy="1556708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5"/>
                <p:cNvSpPr txBox="1"/>
                <p:nvPr/>
              </p:nvSpPr>
              <p:spPr>
                <a:xfrm>
                  <a:off x="3925887" y="1474996"/>
                  <a:ext cx="1302327" cy="15567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6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25887" y="1474996"/>
                  <a:ext cx="1302327" cy="1556708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5429105" y="1462813"/>
                  <a:ext cx="1302327" cy="15567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19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29105" y="1462813"/>
                  <a:ext cx="1302327" cy="155670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/>
                <p:cNvSpPr txBox="1"/>
                <p:nvPr/>
              </p:nvSpPr>
              <p:spPr>
                <a:xfrm>
                  <a:off x="6932323" y="1462813"/>
                  <a:ext cx="1302327" cy="155670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20</m:t>
                            </m:r>
                          </m:den>
                        </m:f>
                      </m:oMath>
                    </m:oMathPara>
                  </a14:m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b="0" dirty="0">
                    <a:latin typeface="Myriad Pro" panose="020B0503030403020204"/>
                  </a:endParaRPr>
                </a:p>
                <a:p>
                  <a:endParaRPr lang="en-GB" sz="2400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8" name="TextBox 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32323" y="1462813"/>
                  <a:ext cx="1302327" cy="1556708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" name="Rectangle 9"/>
          <p:cNvSpPr/>
          <p:nvPr/>
        </p:nvSpPr>
        <p:spPr bwMode="auto">
          <a:xfrm>
            <a:off x="1095991" y="1649343"/>
            <a:ext cx="7107381" cy="311270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8" name="Straight Connector 27"/>
          <p:cNvCxnSpPr/>
          <p:nvPr/>
        </p:nvCxnSpPr>
        <p:spPr bwMode="auto">
          <a:xfrm flipV="1">
            <a:off x="5711102" y="1090052"/>
            <a:ext cx="2991033" cy="13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849491" y="2939740"/>
            <a:ext cx="7353881" cy="1581073"/>
            <a:chOff x="849491" y="2939740"/>
            <a:chExt cx="7353881" cy="1581073"/>
          </a:xfrm>
        </p:grpSpPr>
        <p:grpSp>
          <p:nvGrpSpPr>
            <p:cNvPr id="14" name="Group 13"/>
            <p:cNvGrpSpPr/>
            <p:nvPr/>
          </p:nvGrpSpPr>
          <p:grpSpPr>
            <a:xfrm>
              <a:off x="849491" y="2939740"/>
              <a:ext cx="7353881" cy="1581073"/>
              <a:chOff x="880769" y="1823597"/>
              <a:chExt cx="7353881" cy="1581073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5" name="TextBox 14"/>
                  <p:cNvSpPr txBox="1"/>
                  <p:nvPr/>
                </p:nvSpPr>
                <p:spPr>
                  <a:xfrm>
                    <a:off x="880769" y="1847962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19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5" name="Text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80769" y="1847962"/>
                    <a:ext cx="1302327" cy="1556708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6" name="TextBox 15"/>
                  <p:cNvSpPr txBox="1"/>
                  <p:nvPr/>
                </p:nvSpPr>
                <p:spPr>
                  <a:xfrm>
                    <a:off x="2422669" y="1835780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6" name="TextBox 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22669" y="1835780"/>
                    <a:ext cx="1302327" cy="1556708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/>
                  <p:cNvSpPr txBox="1"/>
                  <p:nvPr/>
                </p:nvSpPr>
                <p:spPr>
                  <a:xfrm>
                    <a:off x="3925887" y="1835780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7" name="TextBox 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25887" y="1835780"/>
                    <a:ext cx="1302327" cy="1556708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TextBox 17"/>
                  <p:cNvSpPr txBox="1"/>
                  <p:nvPr/>
                </p:nvSpPr>
                <p:spPr>
                  <a:xfrm>
                    <a:off x="5429105" y="1823597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8" name="TextBox 1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29105" y="1823597"/>
                    <a:ext cx="1302327" cy="1556708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6932323" y="1823597"/>
                    <a:ext cx="1302327" cy="155670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20</m:t>
                              </m:r>
                            </m:den>
                          </m:f>
                        </m:oMath>
                      </m:oMathPara>
                    </a14:m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b="0" dirty="0">
                      <a:latin typeface="Myriad Pro" panose="020B0503030403020204"/>
                    </a:endParaRPr>
                  </a:p>
                  <a:p>
                    <a:endParaRPr lang="en-GB" sz="2400" dirty="0">
                      <a:latin typeface="Myriad Pro" panose="020B0503030403020204"/>
                    </a:endParaRPr>
                  </a:p>
                </p:txBody>
              </p:sp>
            </mc:Choice>
            <mc:Fallback xmlns="">
              <p:sp>
                <p:nvSpPr>
                  <p:cNvPr id="19" name="TextBox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932323" y="1823597"/>
                    <a:ext cx="1302327" cy="1556708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1" name="Oval 10"/>
            <p:cNvSpPr/>
            <p:nvPr/>
          </p:nvSpPr>
          <p:spPr bwMode="auto">
            <a:xfrm>
              <a:off x="1857990" y="3124284"/>
              <a:ext cx="665019" cy="536408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3461654" y="3124284"/>
              <a:ext cx="665019" cy="536408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5013614" y="3124284"/>
              <a:ext cx="665019" cy="536408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6541599" y="3073578"/>
              <a:ext cx="665019" cy="536408"/>
            </a:xfrm>
            <a:prstGeom prst="ellips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70945" y="3167798"/>
            <a:ext cx="5817802" cy="492894"/>
            <a:chOff x="2239334" y="5115146"/>
            <a:chExt cx="5817802" cy="492894"/>
          </a:xfrm>
        </p:grpSpPr>
        <p:sp>
          <p:nvSpPr>
            <p:cNvPr id="12" name="TextBox 11"/>
            <p:cNvSpPr txBox="1"/>
            <p:nvPr/>
          </p:nvSpPr>
          <p:spPr>
            <a:xfrm>
              <a:off x="2239334" y="5127345"/>
              <a:ext cx="11276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/>
                </a:rPr>
                <a:t>&gt;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862912" y="5115146"/>
              <a:ext cx="11276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/>
                </a:rPr>
                <a:t>&gt;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08813" y="5127345"/>
              <a:ext cx="11276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/>
                </a:rPr>
                <a:t>&gt;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29440" y="5146375"/>
              <a:ext cx="11276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latin typeface="Myriad Pro" panose="020B0503030403020204"/>
                </a:rPr>
                <a:t>&gt;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0609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2.7|8.2|15.4|34.7|2.9|22|10.7|1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5|13.7|1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12.3|9.4|3.3|3.1|3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3|23.9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6|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1|10.5|3.6|3|2.8|8.9|0.8|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19.4|18|2.6|4.5|2.7|15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1.3|17.2|8.5|4.7|11.9|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5.6|18.4|0.8|2.5|3.4|1.4|2.5|1.8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9.8|2.1|6.5|38.5|14.2|40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8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1.1|0.3|5.3|3.8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3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7D4395-212F-4B27-93EE-61C507211B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4DFBEE-DEA3-484B-A04B-F8DB870A0653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a27e339d-efcc-4888-bf1d-35c29e4fdb4c"/>
    <ds:schemaRef ds:uri="bab8a406-7696-406d-80a9-08844bb26002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5EA8E97-1D61-40B0-B8CD-FD3E39772E94}"/>
</file>

<file path=docProps/app.xml><?xml version="1.0" encoding="utf-8"?>
<Properties xmlns="http://schemas.openxmlformats.org/officeDocument/2006/extended-properties" xmlns:vt="http://schemas.openxmlformats.org/officeDocument/2006/docPropsVTypes">
  <TotalTime>2231</TotalTime>
  <Words>645</Words>
  <Application>Microsoft Office PowerPoint</Application>
  <PresentationFormat>On-screen Show (4:3)</PresentationFormat>
  <Paragraphs>279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Morgan</dc:creator>
  <cp:lastModifiedBy>Andrew Young</cp:lastModifiedBy>
  <cp:revision>169</cp:revision>
  <cp:lastPrinted>2020-07-09T15:57:18Z</cp:lastPrinted>
  <dcterms:created xsi:type="dcterms:W3CDTF">2020-04-15T07:07:39Z</dcterms:created>
  <dcterms:modified xsi:type="dcterms:W3CDTF">2020-08-27T08:01:55Z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