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9" r:id="rId4"/>
    <p:sldMasterId id="2147483681" r:id="rId5"/>
  </p:sldMasterIdLst>
  <p:notesMasterIdLst>
    <p:notesMasterId r:id="rId16"/>
  </p:notesMasterIdLst>
  <p:sldIdLst>
    <p:sldId id="302" r:id="rId6"/>
    <p:sldId id="300" r:id="rId7"/>
    <p:sldId id="299" r:id="rId8"/>
    <p:sldId id="291" r:id="rId9"/>
    <p:sldId id="293" r:id="rId10"/>
    <p:sldId id="292" r:id="rId11"/>
    <p:sldId id="294" r:id="rId12"/>
    <p:sldId id="296" r:id="rId13"/>
    <p:sldId id="295" r:id="rId14"/>
    <p:sldId id="301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256AD7-F32D-4E67-8F44-8F76756B9C92}" v="5" dt="2020-08-27T12:52:42.1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3" autoAdjust="0"/>
    <p:restoredTop sz="73964" autoAdjust="0"/>
  </p:normalViewPr>
  <p:slideViewPr>
    <p:cSldViewPr snapToGrid="0">
      <p:cViewPr varScale="1">
        <p:scale>
          <a:sx n="53" d="100"/>
          <a:sy n="53" d="100"/>
        </p:scale>
        <p:origin x="192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01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712" y="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4"/>
            <a:ext cx="5608320" cy="3660458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166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0AE4C-E12E-4F3C-BC71-9DFC311C327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166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7324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589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4133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49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126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70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28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84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920572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4110067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8679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6699205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1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603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599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2412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3821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6369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589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502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2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71035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9.wmf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slideLayout" Target="../slideLayouts/slideLayout13.xml"/><Relationship Id="rId7" Type="http://schemas.openxmlformats.org/officeDocument/2006/relationships/oleObject" Target="../embeddings/oleObject3.bin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wmf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5.wmf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8.png"/><Relationship Id="rId10" Type="http://schemas.openxmlformats.org/officeDocument/2006/relationships/image" Target="../media/image1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5.png"/><Relationship Id="rId18" Type="http://schemas.openxmlformats.org/officeDocument/2006/relationships/image" Target="../media/image29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wmf"/><Relationship Id="rId12" Type="http://schemas.openxmlformats.org/officeDocument/2006/relationships/image" Target="../media/image23.png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8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0.png"/><Relationship Id="rId5" Type="http://schemas.openxmlformats.org/officeDocument/2006/relationships/image" Target="../media/image13.wmf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2A0AD13F-432B-4610-81D5-0A12B148CD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</a:t>
            </a:r>
          </a:p>
          <a:p>
            <a:r>
              <a:rPr lang="en-GB" dirty="0"/>
              <a:t>Lesson 21</a:t>
            </a:r>
          </a:p>
        </p:txBody>
      </p:sp>
    </p:spTree>
    <p:extLst>
      <p:ext uri="{BB962C8B-B14F-4D97-AF65-F5344CB8AC3E}">
        <p14:creationId xmlns:p14="http://schemas.microsoft.com/office/powerpoint/2010/main" val="2041165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BF4A29-8E42-45A8-8F62-26D032B9C0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205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60BA4C2-9871-4DB6-8BBB-EFBF02D51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C3110DA-1FC4-4991-B39A-12A60FE3AB65}"/>
              </a:ext>
            </a:extLst>
          </p:cNvPr>
          <p:cNvSpPr txBox="1"/>
          <p:nvPr/>
        </p:nvSpPr>
        <p:spPr>
          <a:xfrm>
            <a:off x="251520" y="1355673"/>
            <a:ext cx="8988637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Look at this set of fractions.  </a:t>
            </a: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Plan some questions or activities for a friend.  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What could you ask them to do that will help them to understand ordering and comparing fractions with the </a:t>
            </a:r>
          </a:p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same denominator?</a:t>
            </a:r>
          </a:p>
          <a:p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56821" y="2086313"/>
                <a:ext cx="8492836" cy="7107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dirty="0"/>
                  <a:t>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b="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821" y="2086313"/>
                <a:ext cx="8492836" cy="71070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BF7CFC07-C36D-40B8-B7F7-2ECB61FBB0E8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096294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D1BD14-1494-4D43-9B2F-EBB4E8914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E1F292B-E853-457C-8B24-22F1826B4B47}"/>
                  </a:ext>
                </a:extLst>
              </p:cNvPr>
              <p:cNvSpPr txBox="1"/>
              <p:nvPr/>
            </p:nvSpPr>
            <p:spPr>
              <a:xfrm>
                <a:off x="251520" y="4649022"/>
                <a:ext cx="4716720" cy="71070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	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</a:t>
                </a:r>
                <a14:m>
                  <m:oMath xmlns:m="http://schemas.openxmlformats.org/officeDocument/2006/math">
                    <m:r>
                      <a:rPr lang="en-GB" sz="2800" b="0" i="0" dirty="0" smtClean="0">
                        <a:latin typeface="Cambria Math" panose="02040503050406030204" pitchFamily="18" charset="0"/>
                      </a:rPr>
                      <m:t>            </m:t>
                    </m:r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dirty="0"/>
                  <a:t>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sz="2800" b="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E1F292B-E853-457C-8B24-22F1826B4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649022"/>
                <a:ext cx="4716720" cy="71070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59599BD-1FF2-41DC-9FCD-E7B3021FB36A}"/>
                  </a:ext>
                </a:extLst>
              </p:cNvPr>
              <p:cNvSpPr txBox="1"/>
              <p:nvPr/>
            </p:nvSpPr>
            <p:spPr>
              <a:xfrm>
                <a:off x="251520" y="5730048"/>
                <a:ext cx="4716720" cy="71070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	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    	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28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sz="2800" b="0" dirty="0"/>
                  <a:t>	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GB" sz="28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800" b="0" dirty="0"/>
                  <a:t>	</a:t>
                </a:r>
                <a:r>
                  <a:rPr lang="en-GB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8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sz="2800" b="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59599BD-1FF2-41DC-9FCD-E7B3021FB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5730048"/>
                <a:ext cx="4716720" cy="71070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A4F87179-6D3F-4044-A660-960BDD253ABC}"/>
              </a:ext>
            </a:extLst>
          </p:cNvPr>
          <p:cNvSpPr txBox="1"/>
          <p:nvPr/>
        </p:nvSpPr>
        <p:spPr>
          <a:xfrm>
            <a:off x="5098687" y="4713398"/>
            <a:ext cx="281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Order from smallest to largest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232F63-B4E8-417B-8893-E7A8DAB43DBB}"/>
              </a:ext>
            </a:extLst>
          </p:cNvPr>
          <p:cNvSpPr txBox="1"/>
          <p:nvPr/>
        </p:nvSpPr>
        <p:spPr>
          <a:xfrm>
            <a:off x="5152027" y="5746819"/>
            <a:ext cx="281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Order from largest to smallest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DD70D0E-AF02-433E-BD96-214BB7E5BE7A}"/>
                  </a:ext>
                </a:extLst>
              </p:cNvPr>
              <p:cNvSpPr txBox="1"/>
              <p:nvPr/>
            </p:nvSpPr>
            <p:spPr>
              <a:xfrm>
                <a:off x="342930" y="1155474"/>
                <a:ext cx="8458140" cy="2633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3400" dirty="0"/>
                  <a:t>Sally ran  </a:t>
                </a:r>
                <a:r>
                  <a:rPr lang="en-GB" sz="3400" b="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3400" b="0" i="1" dirty="0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400" dirty="0"/>
                  <a:t>  of a 1km race. Jo ran </a:t>
                </a:r>
                <a:r>
                  <a:rPr lang="en-GB" sz="3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400" dirty="0"/>
                  <a:t> of a km.  Ryan ran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400" dirty="0"/>
                  <a:t> of a km. Maj ran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i="1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GB" sz="3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400" dirty="0"/>
                  <a:t> and Salma ran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34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GB" sz="3400" i="1" dirty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sz="3400" dirty="0"/>
                  <a:t>.  </a:t>
                </a:r>
              </a:p>
              <a:p>
                <a:r>
                  <a:rPr lang="en-US" sz="3400" dirty="0"/>
                  <a:t>Order the runners from the shortest to the longest distance ran.</a:t>
                </a:r>
                <a:r>
                  <a:rPr lang="en-US" dirty="0"/>
                  <a:t>      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DD70D0E-AF02-433E-BD96-214BB7E5B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30" y="1155474"/>
                <a:ext cx="8458140" cy="2633157"/>
              </a:xfrm>
              <a:prstGeom prst="rect">
                <a:avLst/>
              </a:prstGeom>
              <a:blipFill>
                <a:blip r:embed="rId8"/>
                <a:stretch>
                  <a:fillRect l="-2017" r="-1081" b="-742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2942F46C-BD4C-476E-8EC1-E5B68CAA92C4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875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5" grpId="0"/>
      <p:bldP spid="10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AB2D1CB-7D40-4BF4-AD9B-62C3E94677F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3569651" y="4597399"/>
            <a:ext cx="270511" cy="26670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447D918-B39C-4BDB-8CE7-6D6E10B66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547B69F5-7FC7-4AF7-87C5-0D9CE8D9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02E6C-AC80-47BE-85EF-6F3584E4A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561" y="3040688"/>
            <a:ext cx="7907446" cy="1359696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88E6E46-947B-4B1C-A628-AAEE18B66C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384368"/>
              </p:ext>
            </p:extLst>
          </p:nvPr>
        </p:nvGraphicFramePr>
        <p:xfrm>
          <a:off x="2503799" y="4352504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7" imgW="241200" imgH="736560" progId="Equation.DSMT4">
                  <p:embed/>
                </p:oleObj>
              </mc:Choice>
              <mc:Fallback>
                <p:oleObj name="Equation" r:id="rId7" imgW="2412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88E6E46-947B-4B1C-A628-AAEE18B66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03799" y="4352504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3FF873-7D4B-42A2-AD84-2CBD12628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685865"/>
              </p:ext>
            </p:extLst>
          </p:nvPr>
        </p:nvGraphicFramePr>
        <p:xfrm>
          <a:off x="4829409" y="4377903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9" imgW="241200" imgH="736560" progId="Equation.DSMT4">
                  <p:embed/>
                </p:oleObj>
              </mc:Choice>
              <mc:Fallback>
                <p:oleObj name="Equation" r:id="rId9" imgW="2412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3FF873-7D4B-42A2-AD84-2CBD12628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29409" y="4377903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0784" y="723568"/>
            <a:ext cx="6838757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Questions to think about when comparing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wholes?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parts?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can you tell me about the numerator?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denominator?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4081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4395741" y="4380106"/>
            <a:ext cx="282936" cy="27895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99AEB7-28A5-437A-AED0-1C0BD5023A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823AF20-00D3-4312-9190-49A94BA0C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0CE775-7CFE-488E-AA32-09113D3589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863" y="2695789"/>
            <a:ext cx="5334690" cy="1359696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238D208-4613-4A1C-AF59-FA05F37160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45205" y="4114800"/>
          <a:ext cx="25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7" imgW="253800" imgH="723600" progId="Equation.DSMT4">
                  <p:embed/>
                </p:oleObj>
              </mc:Choice>
              <mc:Fallback>
                <p:oleObj name="Equation" r:id="rId7" imgW="253800" imgH="723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238D208-4613-4A1C-AF59-FA05F37160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45205" y="4114800"/>
                        <a:ext cx="254000" cy="723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7FEF775-6888-4C52-A9F4-D84342B7E6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96535" y="4106863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9" imgW="228600" imgH="736560" progId="Equation.DSMT4">
                  <p:embed/>
                </p:oleObj>
              </mc:Choice>
              <mc:Fallback>
                <p:oleObj name="Equation" r:id="rId9" imgW="228600" imgH="736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7FEF775-6888-4C52-A9F4-D84342B7E6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96535" y="4106863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420784" y="723568"/>
            <a:ext cx="6838757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Questions to think about when comparing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wholes?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parts?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0784" y="5019791"/>
            <a:ext cx="4354337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When we compare unit fractions, the greater the denominator the smaller the fraction.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7831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D1DDEC-7219-49A4-8369-68A1BD56F8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2FBB17E-37C7-4D91-AB18-05F479605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A02E6C-AC80-47BE-85EF-6F3584E4A3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5" y="2883450"/>
            <a:ext cx="5334690" cy="1073443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888E6E46-947B-4B1C-A628-AAEE18B66C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920704"/>
              </p:ext>
            </p:extLst>
          </p:nvPr>
        </p:nvGraphicFramePr>
        <p:xfrm>
          <a:off x="1690633" y="3957211"/>
          <a:ext cx="241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Equation" r:id="rId6" imgW="241200" imgH="736560" progId="Equation.DSMT4">
                  <p:embed/>
                </p:oleObj>
              </mc:Choice>
              <mc:Fallback>
                <p:oleObj name="Equation" r:id="rId6" imgW="241200" imgH="736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888E6E46-947B-4B1C-A628-AAEE18B66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90633" y="3957211"/>
                        <a:ext cx="2413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B3FF873-7D4B-42A2-AD84-2CBD12628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559851"/>
              </p:ext>
            </p:extLst>
          </p:nvPr>
        </p:nvGraphicFramePr>
        <p:xfrm>
          <a:off x="2787146" y="3956893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8" imgW="228600" imgH="736560" progId="Equation.DSMT4">
                  <p:embed/>
                </p:oleObj>
              </mc:Choice>
              <mc:Fallback>
                <p:oleObj name="Equation" r:id="rId8" imgW="228600" imgH="736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4B3FF873-7D4B-42A2-AD84-2CBD12628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87146" y="3956893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D7C63149-EDB3-4D66-9DAA-3F9AED448700}"/>
              </a:ext>
            </a:extLst>
          </p:cNvPr>
          <p:cNvSpPr/>
          <p:nvPr/>
        </p:nvSpPr>
        <p:spPr>
          <a:xfrm>
            <a:off x="4328160" y="4620260"/>
            <a:ext cx="670560" cy="736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4266A6-D3CA-40F1-9C19-942AEE0F8DD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2272732" y="4208462"/>
            <a:ext cx="270511" cy="2667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0784" y="723568"/>
            <a:ext cx="6838757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Questions to think about when comparing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wholes?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parts?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there a connection between the parts and the denominator?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9103" y="4838406"/>
            <a:ext cx="4354337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When we compare unit fractions, the greater the denominator the smaller the fraction.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0508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390814-679C-4227-88A7-3207B22C36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53DBF42-449D-4D01-9392-FC42BCA22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73" y="805927"/>
            <a:ext cx="7621286" cy="40795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473" y="4527422"/>
            <a:ext cx="3392348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When we compare unit fractions, the greater the denominator the smaller the fraction.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EB6AD6-D51A-4FB2-9B68-92A51E3DEE72}"/>
              </a:ext>
            </a:extLst>
          </p:cNvPr>
          <p:cNvSpPr/>
          <p:nvPr/>
        </p:nvSpPr>
        <p:spPr bwMode="auto">
          <a:xfrm>
            <a:off x="261257" y="940526"/>
            <a:ext cx="431662" cy="4310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441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DBEE015-4E47-4A7E-8D10-3CD74986D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B4AF2F7-2525-4686-91C8-D9734791B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90" y="630000"/>
            <a:ext cx="8136420" cy="43553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473" y="4527422"/>
            <a:ext cx="3392348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When we compare unit fractions, the greater the denominator the smaller the fraction.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8718" y="3292159"/>
            <a:ext cx="5791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96961" y="1915316"/>
            <a:ext cx="620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1188718" y="1947064"/>
            <a:ext cx="4572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4203587" y="3292159"/>
            <a:ext cx="4572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sz="3000" b="1" dirty="0">
              <a:solidFill>
                <a:srgbClr val="FF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BB0650-9CDE-43E5-BE95-AD56A592063D}"/>
              </a:ext>
            </a:extLst>
          </p:cNvPr>
          <p:cNvSpPr/>
          <p:nvPr/>
        </p:nvSpPr>
        <p:spPr bwMode="auto">
          <a:xfrm>
            <a:off x="392473" y="862149"/>
            <a:ext cx="391298" cy="397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006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44A1EF-39AF-4403-842E-78FAA1044F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9E3156-5B56-4DCB-9F94-899D34496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186857"/>
              </p:ext>
            </p:extLst>
          </p:nvPr>
        </p:nvGraphicFramePr>
        <p:xfrm>
          <a:off x="712967" y="2701496"/>
          <a:ext cx="2650434" cy="399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3478">
                  <a:extLst>
                    <a:ext uri="{9D8B030D-6E8A-4147-A177-3AD203B41FA5}">
                      <a16:colId xmlns:a16="http://schemas.microsoft.com/office/drawing/2014/main" val="519887311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3902094038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3197284658"/>
                    </a:ext>
                  </a:extLst>
                </a:gridCol>
              </a:tblGrid>
              <a:tr h="3999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705814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 bwMode="auto">
          <a:xfrm>
            <a:off x="3604837" y="2029684"/>
            <a:ext cx="59635" cy="468331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564542" y="4371344"/>
            <a:ext cx="7776376" cy="5565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186880"/>
              </p:ext>
            </p:extLst>
          </p:nvPr>
        </p:nvGraphicFramePr>
        <p:xfrm>
          <a:off x="712967" y="2129029"/>
          <a:ext cx="2650435" cy="399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0087">
                  <a:extLst>
                    <a:ext uri="{9D8B030D-6E8A-4147-A177-3AD203B41FA5}">
                      <a16:colId xmlns:a16="http://schemas.microsoft.com/office/drawing/2014/main" val="3731406403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1466656269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2137663283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3797061908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441052308"/>
                    </a:ext>
                  </a:extLst>
                </a:gridCol>
              </a:tblGrid>
              <a:tr h="3999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079538"/>
                  </a:ext>
                </a:extLst>
              </a:tr>
            </a:tbl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7FEF775-6888-4C52-A9F4-D84342B7E6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455641"/>
              </p:ext>
            </p:extLst>
          </p:nvPr>
        </p:nvGraphicFramePr>
        <p:xfrm>
          <a:off x="1257272" y="3388529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228600" imgH="736560" progId="Equation.DSMT4">
                  <p:embed/>
                </p:oleObj>
              </mc:Choice>
              <mc:Fallback>
                <p:oleObj name="Equation" r:id="rId4" imgW="228600" imgH="736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7FEF775-6888-4C52-A9F4-D84342B7E6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7272" y="3388529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B3FF873-7D4B-42A2-AD84-2CBD126285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85589"/>
              </p:ext>
            </p:extLst>
          </p:nvPr>
        </p:nvGraphicFramePr>
        <p:xfrm>
          <a:off x="2373464" y="3387469"/>
          <a:ext cx="2286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6" imgW="228600" imgH="736560" progId="Equation.DSMT4">
                  <p:embed/>
                </p:oleObj>
              </mc:Choice>
              <mc:Fallback>
                <p:oleObj name="Equation" r:id="rId6" imgW="228600" imgH="736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B3FF873-7D4B-42A2-AD84-2CBD126285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73464" y="3387469"/>
                        <a:ext cx="228600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755248" y="3616823"/>
            <a:ext cx="282936" cy="2789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5310981" y="3496974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GB" sz="2200" b="1" i="0">
                              <a:latin typeface="Cambria Math" panose="02040503050406030204" pitchFamily="18" charset="0"/>
                            </a:rPr>
                            <m:t>𝟖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0981" y="3496974"/>
                <a:ext cx="846944" cy="7285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7035743" y="3530857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743" y="3530857"/>
                <a:ext cx="846944" cy="72853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" name="Picture 50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6394172" y="3754015"/>
            <a:ext cx="329890" cy="32524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2341BB0-A9A6-4175-8F85-8ED8EEDE9F9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4" t="-14923" r="25214" b="939"/>
          <a:stretch/>
        </p:blipFill>
        <p:spPr>
          <a:xfrm>
            <a:off x="4051037" y="4371342"/>
            <a:ext cx="1299070" cy="1114949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AF91337B-BE3A-4F09-85BB-4FF01C165C9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11468" y="4420713"/>
            <a:ext cx="1344597" cy="135069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4273278" y="5608145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3278" y="5608145"/>
                <a:ext cx="846944" cy="72853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5556862" y="5632540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6862" y="5632540"/>
                <a:ext cx="846944" cy="72853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1" name="Picture 60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5095524" y="5820773"/>
            <a:ext cx="307610" cy="3032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908304" y="5268275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𝟏𝟒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304" y="5268275"/>
                <a:ext cx="846944" cy="72853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321736" y="5268274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𝟏𝟑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736" y="5268274"/>
                <a:ext cx="846944" cy="728533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4" name="Picture 63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>
            <a:off x="1841879" y="5509162"/>
            <a:ext cx="329890" cy="325243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85024" y="1554876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31274" y="1726127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5024" y="4458666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Q3</a:t>
            </a:r>
            <a:r>
              <a:rPr lang="en-US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19751" y="4427003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Q4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25C0D6-C117-4A32-A504-D940D39C0A35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966738" y="2051749"/>
            <a:ext cx="1428750" cy="14287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F310A86-8C99-4BD4-95B1-2F3E5BF14EF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99988" y="2033023"/>
            <a:ext cx="1428751" cy="14287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80E0C5-5898-4583-BA2F-34C8D9F8D5FC}"/>
              </a:ext>
            </a:extLst>
          </p:cNvPr>
          <p:cNvSpPr txBox="1"/>
          <p:nvPr/>
        </p:nvSpPr>
        <p:spPr>
          <a:xfrm>
            <a:off x="0" y="81504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  </a:t>
            </a:r>
          </a:p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</p:txBody>
      </p:sp>
    </p:spTree>
    <p:extLst>
      <p:ext uri="{BB962C8B-B14F-4D97-AF65-F5344CB8AC3E}">
        <p14:creationId xmlns:p14="http://schemas.microsoft.com/office/powerpoint/2010/main" val="28025367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24|1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8|13.9|7.8|8.2|28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|16.2|8.5|11.3|4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2|12.2|12.1|8.4|3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2|0.9|15.1|26|21.4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92453CC-19C9-4FB3-BCD7-2E8B9811BEC1}"/>
</file>

<file path=customXml/itemProps2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D54778C-1F19-4F3F-ABC2-3B1194BCB33C}">
  <ds:schemaRefs>
    <ds:schemaRef ds:uri="a27e339d-efcc-4888-bf1d-35c29e4fdb4c"/>
    <ds:schemaRef ds:uri="http://purl.org/dc/terms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bab8a406-7696-406d-80a9-08844bb2600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Microsoft Office PowerPoint</Application>
  <PresentationFormat>On-screen Show (4:3)</PresentationFormat>
  <Paragraphs>64</Paragraphs>
  <Slides>10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Cambria Math</vt:lpstr>
      <vt:lpstr>Courier New</vt:lpstr>
      <vt:lpstr>Myriad Pro</vt:lpstr>
      <vt:lpstr>Open Sans</vt:lpstr>
      <vt:lpstr>nctem1</vt:lpstr>
      <vt:lpstr>Custom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2020-08-27T12:52:42Z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