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9" r:id="rId4"/>
    <p:sldMasterId id="2147483681" r:id="rId5"/>
  </p:sldMasterIdLst>
  <p:notesMasterIdLst>
    <p:notesMasterId r:id="rId16"/>
  </p:notesMasterIdLst>
  <p:sldIdLst>
    <p:sldId id="312" r:id="rId6"/>
    <p:sldId id="297" r:id="rId7"/>
    <p:sldId id="298" r:id="rId8"/>
    <p:sldId id="299" r:id="rId9"/>
    <p:sldId id="301" r:id="rId10"/>
    <p:sldId id="310" r:id="rId11"/>
    <p:sldId id="311" r:id="rId12"/>
    <p:sldId id="304" r:id="rId13"/>
    <p:sldId id="305" r:id="rId14"/>
    <p:sldId id="313" r:id="rId15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3875A1"/>
    <a:srgbClr val="E6E6E6"/>
    <a:srgbClr val="387538"/>
    <a:srgbClr val="F26C5F"/>
    <a:srgbClr val="3E678B"/>
    <a:srgbClr val="F37A00"/>
    <a:srgbClr val="2C3034"/>
    <a:srgbClr val="AE6FAB"/>
    <a:srgbClr val="93C0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8FE332-FCB9-4E20-8B57-E4ADCABA001D}" v="42" dt="2020-08-12T12:29:06.6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13" autoAdjust="0"/>
    <p:restoredTop sz="94960" autoAdjust="0"/>
  </p:normalViewPr>
  <p:slideViewPr>
    <p:cSldViewPr snapToGrid="0">
      <p:cViewPr varScale="1">
        <p:scale>
          <a:sx n="68" d="100"/>
          <a:sy n="68" d="100"/>
        </p:scale>
        <p:origin x="147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011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05" d="100"/>
          <a:sy n="105" d="100"/>
        </p:scale>
        <p:origin x="1471" y="-163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7840" cy="466435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9" y="0"/>
            <a:ext cx="3037840" cy="466435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4"/>
            <a:ext cx="5608320" cy="3660458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29968"/>
            <a:ext cx="3037840" cy="46643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9" y="8829968"/>
            <a:ext cx="3037840" cy="466433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14463" y="1169988"/>
            <a:ext cx="4181475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42289"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18698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65827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7908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27682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69177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21783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When comparing unit fractions, the greater the denominator,</a:t>
                </a:r>
                <a:r>
                  <a:rPr lang="en-GB" sz="1200" i="1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the smaller the fraction.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i="1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might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1/20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go? And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1/100  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? What about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1/1000  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?</a:t>
                </a:r>
                <a:endParaRPr lang="en-GB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08079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When comparing unit fractions, the greater the denominator,</a:t>
                </a:r>
                <a:r>
                  <a:rPr lang="en-GB" sz="1200" i="1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the smaller the fraction.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i="1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Where might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1/20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go? And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1/100  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? What about </a:t>
                </a:r>
                <a:r>
                  <a:rPr lang="en-GB" sz="1200" b="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1/1000  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?</a:t>
                </a:r>
                <a:endParaRPr lang="en-GB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094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" y="2063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C:\Users\mary.mackirdy\Documents\Maths hubs website\maths_hubs_logo.jpg">
            <a:extLst>
              <a:ext uri="{FF2B5EF4-FFF2-40B4-BE49-F238E27FC236}">
                <a16:creationId xmlns:a16="http://schemas.microsoft.com/office/drawing/2014/main" id="{E0FEF57C-8C68-4FB6-913A-20F7C62A687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850" y="5564188"/>
            <a:ext cx="3733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14A343D4-4BE1-4345-8B2C-956B63DA04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564063"/>
            <a:ext cx="2286000" cy="117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6725" y="341315"/>
            <a:ext cx="7239000" cy="7588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66725" y="1255713"/>
            <a:ext cx="7239000" cy="1600200"/>
          </a:xfrm>
        </p:spPr>
        <p:txBody>
          <a:bodyPr/>
          <a:lstStyle>
            <a:lvl1pPr marL="0" indent="0">
              <a:defRPr sz="2625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4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284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EFEFC5E6-CDCF-44BA-AE2D-031268470F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6" y="873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970B0906-A6D3-466E-9F49-4014DD854A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70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586A8F-67F6-402E-9005-E1142CBFCE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A27580F1-A6C5-469A-B619-32428D34725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87E0CB71-FBCC-470B-9B6E-CF8813824C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2F321-0EC4-4314-93ED-4AB3167FBFC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8846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9144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1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</p:spTree>
    <p:extLst>
      <p:ext uri="{BB962C8B-B14F-4D97-AF65-F5344CB8AC3E}">
        <p14:creationId xmlns:p14="http://schemas.microsoft.com/office/powerpoint/2010/main" val="19205722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27041488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410551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9660120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62E055-05FF-4978-92D2-E028D5DB8A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21013" y="90373"/>
            <a:ext cx="2508239" cy="81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217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221315CD-5A37-4A6D-A59B-55A3014A20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DE08FD37-B24E-44DA-AA90-3F5D4D1F68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90CC8FC-6C15-411F-8ECD-4908C682977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C0A7210-13E7-421B-9B1B-33A600A811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433D14ED-DC0B-407D-B856-CEA9B42DA36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71359-3147-44CE-9A0C-7C7D146DDE8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06031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BDD4A84-8B3F-4F94-B225-1F8714A01F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6842F4B-5054-40DA-A467-F73851BBA7E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6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924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1" y="1827213"/>
            <a:ext cx="3884613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9014" y="1827213"/>
            <a:ext cx="3884612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709824-0D61-4F8A-8ED4-0590D481ECB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2D66A-6DD2-45B6-8DB6-1538C1B43C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F2A2D1-25EF-42F5-96D4-30359E4437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8FB64-8E98-4372-891D-01B9A57CE84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45992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B492B74C-788E-4EC6-B69B-CD96224B4C2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BA34EAE-DE04-47BB-A633-9BF1CD115F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67069"/>
            <a:ext cx="8280920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4040188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20889"/>
            <a:ext cx="4040188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9" y="1700808"/>
            <a:ext cx="4041775" cy="71177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420889"/>
            <a:ext cx="4041775" cy="3705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F435181-C807-4F0D-B9A5-7C9C469DF1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14C98FF4-E4A7-4DB9-B82D-0C11BE18ED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AD83AB7-F679-4E3E-B374-A32C747C6C6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C5C1D8-5F3C-45E3-A862-3FEB8F83897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22412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732806B7-4659-4F45-9635-92B6A0B2DD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84138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id="{C53AE0B1-E7EB-442A-89CA-4D46A1F8F0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526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986814"/>
            <a:ext cx="7924800" cy="93001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29FEB22-335A-41BD-B17B-784C9EEF9A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0785812D-06FB-4137-82DA-4C8636188B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335DD14D-38EC-424C-AF0C-03BA91A64C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A271E-C960-4C09-B05F-FB20100B09A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83821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mary.mackirdy\Documents\Maths hubs website\maths_hubs_logo.jpg">
            <a:extLst>
              <a:ext uri="{FF2B5EF4-FFF2-40B4-BE49-F238E27FC236}">
                <a16:creationId xmlns:a16="http://schemas.microsoft.com/office/drawing/2014/main" id="{5B5821F7-5821-4A0C-8182-6A595501B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2743945F-FA24-4E98-AFC6-ACFD7A6D45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1916113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8ACD6FE3-CE9C-4CF1-A91B-0022C29816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7DC6CF66-2343-49AB-BA48-E455530CB6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5852515-98CB-48FE-9590-E8596DBC1C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9F0B-F0CC-440D-BEB5-73503ED16CA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6369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9197052-732D-49F3-B6CB-B9ECE86CDD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114" y="74613"/>
            <a:ext cx="27828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C9FB8382-20AD-4D68-BDBC-936644A6ED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2"/>
            <a:ext cx="1914525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902192"/>
            <a:ext cx="3008313" cy="864096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08050"/>
            <a:ext cx="5111750" cy="5218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772816"/>
            <a:ext cx="3008313" cy="43533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113FA6-B72C-4BF1-80F7-11CCDF93B5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C46908-91DB-42AB-A8FC-C3AAA10FED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6BA5A-7A1D-4548-AF79-0ED5F07AE4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576BE-F8FF-44CC-9001-9F16A3BBEC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85892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mary.mackirdy\Documents\Maths hubs website\maths_hubs_logo.jpg">
            <a:extLst>
              <a:ext uri="{FF2B5EF4-FFF2-40B4-BE49-F238E27FC236}">
                <a16:creationId xmlns:a16="http://schemas.microsoft.com/office/drawing/2014/main" id="{AE93419B-185E-4F6C-8440-3B2C30B594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1" y="188913"/>
            <a:ext cx="2782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>
            <a:extLst>
              <a:ext uri="{FF2B5EF4-FFF2-40B4-BE49-F238E27FC236}">
                <a16:creationId xmlns:a16="http://schemas.microsoft.com/office/drawing/2014/main" id="{A5442E28-1A40-4653-B701-67D88759566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4450"/>
            <a:ext cx="191611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41168"/>
            <a:ext cx="5486400" cy="42617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027915"/>
            <a:ext cx="5486400" cy="391325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AF0D3A-200E-48B8-9EF9-7859E1660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B8E3-53AE-439B-9428-72B81BD3B83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8C543D-1B00-4E11-9615-CDD988110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86FDD3-8659-4DF6-9C22-A70505F52D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15025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>
            <a:extLst>
              <a:ext uri="{FF2B5EF4-FFF2-40B4-BE49-F238E27FC236}">
                <a16:creationId xmlns:a16="http://schemas.microsoft.com/office/drawing/2014/main" id="{8813D3F6-AFE0-4E9D-851A-B5716B58B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01625"/>
            <a:ext cx="7924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5">
            <a:extLst>
              <a:ext uri="{FF2B5EF4-FFF2-40B4-BE49-F238E27FC236}">
                <a16:creationId xmlns:a16="http://schemas.microsoft.com/office/drawing/2014/main" id="{F919EB2E-C910-4BD3-AA6E-D874436CD5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1" y="1827213"/>
            <a:ext cx="79216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BBF75FAD-1C64-49A9-AABE-8F0A65128F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5" name="Rectangle 7">
            <a:extLst>
              <a:ext uri="{FF2B5EF4-FFF2-40B4-BE49-F238E27FC236}">
                <a16:creationId xmlns:a16="http://schemas.microsoft.com/office/drawing/2014/main" id="{86566B38-4A46-43A1-8FF2-24E49E84A10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9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3016" name="Rectangle 8">
            <a:extLst>
              <a:ext uri="{FF2B5EF4-FFF2-40B4-BE49-F238E27FC236}">
                <a16:creationId xmlns:a16="http://schemas.microsoft.com/office/drawing/2014/main" id="{956C52DF-8098-4560-A757-D09AC7C6906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FontTx/>
              <a:buNone/>
              <a:defRPr sz="900"/>
            </a:lvl1pPr>
          </a:lstStyle>
          <a:p>
            <a:fld id="{AE284E3E-0734-4C1C-8A10-2A7D3F5CEAF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128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700" b="1">
          <a:solidFill>
            <a:srgbClr val="00628C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●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rgbClr val="00628C"/>
        </a:buClr>
        <a:buFont typeface="Arial" panose="020B0604020202020204" pitchFamily="34" charset="0"/>
        <a:buChar char="–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●"/>
        <a:defRPr sz="1425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●"/>
        <a:defRPr sz="142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61531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3-video-lessons/" TargetMode="Externa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notesSlide" Target="../notesSlides/notesSlide1.xml"/><Relationship Id="rId21" Type="http://schemas.openxmlformats.org/officeDocument/2006/relationships/image" Target="../media/image21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1" Type="http://schemas.openxmlformats.org/officeDocument/2006/relationships/tags" Target="../tags/tag1.xml"/><Relationship Id="rId6" Type="http://schemas.openxmlformats.org/officeDocument/2006/relationships/image" Target="../media/image9.png"/><Relationship Id="rId11" Type="http://schemas.openxmlformats.org/officeDocument/2006/relationships/image" Target="../media/image11.png"/><Relationship Id="rId5" Type="http://schemas.openxmlformats.org/officeDocument/2006/relationships/image" Target="../media/image8.wmf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image" Target="../media/image7.wmf"/><Relationship Id="rId1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48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6" Type="http://schemas.openxmlformats.org/officeDocument/2006/relationships/image" Target="../media/image47.png"/><Relationship Id="rId10" Type="http://schemas.openxmlformats.org/officeDocument/2006/relationships/image" Target="../media/image51.png"/><Relationship Id="rId9" Type="http://schemas.openxmlformats.org/officeDocument/2006/relationships/image" Target="../media/image5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42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601FA56-11C1-43B6-837E-3EA0D56388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LKS2 Fractions 3 Lesson 22</a:t>
            </a:r>
          </a:p>
        </p:txBody>
      </p:sp>
    </p:spTree>
    <p:extLst>
      <p:ext uri="{BB962C8B-B14F-4D97-AF65-F5344CB8AC3E}">
        <p14:creationId xmlns:p14="http://schemas.microsoft.com/office/powerpoint/2010/main" val="7069071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79D1E6-A44E-4DD7-8309-4120909CFB1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https://www.ncetm.org.uk/classroom-resources/vl-lower-key-stage-2-fractions-3-video-lessons/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59852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87B2EB00-CBE1-419D-87AF-77AED53416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1109619B-CF19-44DB-8C9F-BF9A8692DB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0" y="640786"/>
            <a:ext cx="91440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True or false?</a:t>
            </a:r>
          </a:p>
          <a:p>
            <a:pPr algn="ctr"/>
            <a:endParaRPr lang="en-US" sz="2800" b="1" u="sng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8878514"/>
              </p:ext>
            </p:extLst>
          </p:nvPr>
        </p:nvGraphicFramePr>
        <p:xfrm>
          <a:off x="712967" y="2491452"/>
          <a:ext cx="2650434" cy="3999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83478">
                  <a:extLst>
                    <a:ext uri="{9D8B030D-6E8A-4147-A177-3AD203B41FA5}">
                      <a16:colId xmlns:a16="http://schemas.microsoft.com/office/drawing/2014/main" val="519887311"/>
                    </a:ext>
                  </a:extLst>
                </a:gridCol>
                <a:gridCol w="883478">
                  <a:extLst>
                    <a:ext uri="{9D8B030D-6E8A-4147-A177-3AD203B41FA5}">
                      <a16:colId xmlns:a16="http://schemas.microsoft.com/office/drawing/2014/main" val="3902094038"/>
                    </a:ext>
                  </a:extLst>
                </a:gridCol>
                <a:gridCol w="883478">
                  <a:extLst>
                    <a:ext uri="{9D8B030D-6E8A-4147-A177-3AD203B41FA5}">
                      <a16:colId xmlns:a16="http://schemas.microsoft.com/office/drawing/2014/main" val="3197284658"/>
                    </a:ext>
                  </a:extLst>
                </a:gridCol>
              </a:tblGrid>
              <a:tr h="39999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8705814"/>
                  </a:ext>
                </a:extLst>
              </a:tr>
            </a:tbl>
          </a:graphicData>
        </a:graphic>
      </p:graphicFrame>
      <p:cxnSp>
        <p:nvCxnSpPr>
          <p:cNvPr id="8" name="Straight Connector 7"/>
          <p:cNvCxnSpPr>
            <a:cxnSpLocks/>
          </p:cNvCxnSpPr>
          <p:nvPr/>
        </p:nvCxnSpPr>
        <p:spPr bwMode="auto">
          <a:xfrm>
            <a:off x="3768848" y="1896180"/>
            <a:ext cx="21432" cy="4848272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 bwMode="auto">
          <a:xfrm flipV="1">
            <a:off x="564542" y="4161300"/>
            <a:ext cx="7776376" cy="55659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193946"/>
              </p:ext>
            </p:extLst>
          </p:nvPr>
        </p:nvGraphicFramePr>
        <p:xfrm>
          <a:off x="712967" y="1918985"/>
          <a:ext cx="2650435" cy="3999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0087">
                  <a:extLst>
                    <a:ext uri="{9D8B030D-6E8A-4147-A177-3AD203B41FA5}">
                      <a16:colId xmlns:a16="http://schemas.microsoft.com/office/drawing/2014/main" val="3731406403"/>
                    </a:ext>
                  </a:extLst>
                </a:gridCol>
                <a:gridCol w="530087">
                  <a:extLst>
                    <a:ext uri="{9D8B030D-6E8A-4147-A177-3AD203B41FA5}">
                      <a16:colId xmlns:a16="http://schemas.microsoft.com/office/drawing/2014/main" val="1466656269"/>
                    </a:ext>
                  </a:extLst>
                </a:gridCol>
                <a:gridCol w="530087">
                  <a:extLst>
                    <a:ext uri="{9D8B030D-6E8A-4147-A177-3AD203B41FA5}">
                      <a16:colId xmlns:a16="http://schemas.microsoft.com/office/drawing/2014/main" val="2137663283"/>
                    </a:ext>
                  </a:extLst>
                </a:gridCol>
                <a:gridCol w="530087">
                  <a:extLst>
                    <a:ext uri="{9D8B030D-6E8A-4147-A177-3AD203B41FA5}">
                      <a16:colId xmlns:a16="http://schemas.microsoft.com/office/drawing/2014/main" val="3797061908"/>
                    </a:ext>
                  </a:extLst>
                </a:gridCol>
                <a:gridCol w="530087">
                  <a:extLst>
                    <a:ext uri="{9D8B030D-6E8A-4147-A177-3AD203B41FA5}">
                      <a16:colId xmlns:a16="http://schemas.microsoft.com/office/drawing/2014/main" val="441052308"/>
                    </a:ext>
                  </a:extLst>
                </a:gridCol>
              </a:tblGrid>
              <a:tr h="39999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4079538"/>
                  </a:ext>
                </a:extLst>
              </a:tr>
            </a:tbl>
          </a:graphicData>
        </a:graphic>
      </p:graphicFrame>
      <p:pic>
        <p:nvPicPr>
          <p:cNvPr id="14" name="Image 1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57272" y="3178485"/>
            <a:ext cx="228600" cy="73660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73464" y="3177425"/>
            <a:ext cx="228600" cy="7366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6A1B190-A3DD-48D0-8193-4397612BAB9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H="1">
            <a:off x="1755248" y="3406779"/>
            <a:ext cx="282936" cy="27895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/>
              <p:cNvSpPr txBox="1"/>
              <p:nvPr/>
            </p:nvSpPr>
            <p:spPr>
              <a:xfrm>
                <a:off x="4819018" y="3103944"/>
                <a:ext cx="846944" cy="7285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2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sz="2200" b="1" i="0">
                              <a:latin typeface="Cambria Math" panose="02040503050406030204" pitchFamily="18" charset="0"/>
                            </a:rPr>
                            <m:t>�</m:t>
                          </m:r>
                          <m:r>
                            <a:rPr lang="en-GB" sz="2200" b="1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 sz="2200" b="1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9018" y="3103944"/>
                <a:ext cx="846944" cy="728533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/>
              <p:cNvSpPr txBox="1"/>
              <p:nvPr/>
            </p:nvSpPr>
            <p:spPr>
              <a:xfrm>
                <a:off x="6274331" y="3135647"/>
                <a:ext cx="846944" cy="7285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2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US" sz="2200" b="1" i="0" smtClean="0">
                              <a:latin typeface="Cambria Math" panose="02040503050406030204" pitchFamily="18" charset="0"/>
                            </a:rPr>
                            <m:t>�</m:t>
                          </m:r>
                          <m:r>
                            <a:rPr lang="en-GB" sz="2200" b="1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 sz="2200" b="1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4331" y="3135647"/>
                <a:ext cx="846944" cy="728533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Box 58"/>
              <p:cNvSpPr txBox="1"/>
              <p:nvPr/>
            </p:nvSpPr>
            <p:spPr>
              <a:xfrm>
                <a:off x="3992643" y="5369546"/>
                <a:ext cx="846944" cy="7285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2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US" sz="2200" b="1" i="0" smtClean="0">
                              <a:latin typeface="Cambria Math" panose="02040503050406030204" pitchFamily="18" charset="0"/>
                            </a:rPr>
                            <m:t>�</m:t>
                          </m:r>
                          <m:r>
                            <a:rPr lang="en-GB" sz="2200" b="1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 sz="2200" b="1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59" name="TextBox 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2643" y="5369546"/>
                <a:ext cx="846944" cy="728533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/>
              <p:cNvSpPr txBox="1"/>
              <p:nvPr/>
            </p:nvSpPr>
            <p:spPr>
              <a:xfrm>
                <a:off x="4992731" y="5422496"/>
                <a:ext cx="846944" cy="7285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2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US" sz="2200" b="1" i="0" smtClean="0">
                              <a:latin typeface="Cambria Math" panose="02040503050406030204" pitchFamily="18" charset="0"/>
                            </a:rPr>
                            <m:t>�</m:t>
                          </m:r>
                          <m:r>
                            <a:rPr lang="en-GB" sz="2200" b="1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 sz="2200" b="1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60" name="TextBox 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2731" y="5422496"/>
                <a:ext cx="846944" cy="728533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/>
              <p:cNvSpPr txBox="1"/>
              <p:nvPr/>
            </p:nvSpPr>
            <p:spPr>
              <a:xfrm>
                <a:off x="908304" y="5058231"/>
                <a:ext cx="846944" cy="7285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2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US" sz="2200" b="1" i="0" smtClean="0">
                              <a:latin typeface="Cambria Math" panose="02040503050406030204" pitchFamily="18" charset="0"/>
                            </a:rPr>
                            <m:t>��</m:t>
                          </m:r>
                          <m:r>
                            <a:rPr lang="en-GB" sz="2200" b="1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 sz="2200" b="1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62" name="TextBox 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8304" y="5058231"/>
                <a:ext cx="846944" cy="728533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/>
              <p:cNvSpPr txBox="1"/>
              <p:nvPr/>
            </p:nvSpPr>
            <p:spPr>
              <a:xfrm>
                <a:off x="2321736" y="5058230"/>
                <a:ext cx="846944" cy="7285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2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US" sz="2200" b="1" i="0" smtClean="0">
                              <a:latin typeface="Cambria Math" panose="02040503050406030204" pitchFamily="18" charset="0"/>
                            </a:rPr>
                            <m:t>��</m:t>
                          </m:r>
                          <m:r>
                            <a:rPr lang="en-GB" sz="2200" b="1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 sz="2200" b="1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63" name="TextBox 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1736" y="5058230"/>
                <a:ext cx="846944" cy="728533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6833907" y="3246250"/>
            <a:ext cx="1137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>
                <a:solidFill>
                  <a:srgbClr val="FF0000"/>
                </a:solidFill>
              </a:rPr>
              <a:t>True</a:t>
            </a:r>
            <a:r>
              <a:rPr lang="en-US" dirty="0"/>
              <a:t>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78845" y="6221232"/>
            <a:ext cx="1137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>
                <a:solidFill>
                  <a:srgbClr val="FF0000"/>
                </a:solidFill>
              </a:rPr>
              <a:t>True</a:t>
            </a:r>
            <a:r>
              <a:rPr lang="en-US" dirty="0"/>
              <a:t> 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670763" y="3209498"/>
            <a:ext cx="1137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>
                <a:solidFill>
                  <a:srgbClr val="FF0000"/>
                </a:solidFill>
              </a:rPr>
              <a:t>False</a:t>
            </a:r>
            <a:r>
              <a:rPr lang="en-US" dirty="0"/>
              <a:t>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135570" y="6296210"/>
            <a:ext cx="38353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>
                <a:solidFill>
                  <a:srgbClr val="FF0000"/>
                </a:solidFill>
              </a:rPr>
              <a:t>The wholes are not the same</a:t>
            </a:r>
            <a:r>
              <a:rPr lang="en-US" sz="2000" dirty="0"/>
              <a:t> 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722294" y="4243665"/>
            <a:ext cx="6938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>
                <a:solidFill>
                  <a:srgbClr val="00B0F0"/>
                </a:solidFill>
              </a:rPr>
              <a:t>Q4</a:t>
            </a:r>
            <a:r>
              <a:rPr lang="en-US" dirty="0"/>
              <a:t> 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14795" y="1379450"/>
            <a:ext cx="6938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>
                <a:solidFill>
                  <a:srgbClr val="00B0F0"/>
                </a:solidFill>
              </a:rPr>
              <a:t>Q1</a:t>
            </a:r>
            <a:r>
              <a:rPr lang="en-US" dirty="0"/>
              <a:t> 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790280" y="1464341"/>
            <a:ext cx="6938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>
                <a:solidFill>
                  <a:srgbClr val="00B0F0"/>
                </a:solidFill>
              </a:rPr>
              <a:t>Q2</a:t>
            </a:r>
            <a:r>
              <a:rPr lang="en-US" dirty="0"/>
              <a:t> 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85024" y="4248622"/>
            <a:ext cx="6938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>
                <a:solidFill>
                  <a:srgbClr val="00B0F0"/>
                </a:solidFill>
              </a:rPr>
              <a:t>Q3</a:t>
            </a:r>
            <a:r>
              <a:rPr lang="en-US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048E269-40E1-4309-B644-0BE766A628E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704088" y="1929281"/>
            <a:ext cx="2686050" cy="1143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6B504B0-D7F3-481C-BF96-A92B583C1162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830815" y="5305978"/>
            <a:ext cx="329213" cy="32311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16F72E9-2250-43F5-8520-CB751320B7EA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742755" y="3362216"/>
            <a:ext cx="329213" cy="32311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3ADAB18-AA5D-492A-9CA7-FA5897F7ECD2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742331" y="5657826"/>
            <a:ext cx="304826" cy="30482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145E5FAE-265B-47BE-A69A-986CDCFD88A5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34" t="-14923" r="25214" b="939"/>
          <a:stretch/>
        </p:blipFill>
        <p:spPr>
          <a:xfrm>
            <a:off x="4366748" y="4182006"/>
            <a:ext cx="1299070" cy="1114949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911DDAD0-E602-4E80-88CF-400188CEE209}"/>
              </a:ext>
            </a:extLst>
          </p:cNvPr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83321" y="4192482"/>
            <a:ext cx="1418893" cy="142532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8DDA6DB2-F120-4E33-A9A0-050DA5AFE530}"/>
                  </a:ext>
                </a:extLst>
              </p:cNvPr>
              <p:cNvSpPr txBox="1"/>
              <p:nvPr/>
            </p:nvSpPr>
            <p:spPr>
              <a:xfrm>
                <a:off x="7136677" y="4227033"/>
                <a:ext cx="2198038" cy="27084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>
                    <a:highlight>
                      <a:srgbClr val="FFFF00"/>
                    </a:highlight>
                  </a:rPr>
                  <a:t>It is true that</a:t>
                </a: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1800" b="1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800" b="1" i="1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�</m:t>
                        </m:r>
                      </m:num>
                      <m:den>
                        <m:r>
                          <a:rPr lang="en-US" sz="1800" b="1" i="0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�</m:t>
                        </m:r>
                        <m:r>
                          <a:rPr lang="en-GB" sz="1800" b="1" i="0" smtClean="0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GB" dirty="0">
                    <a:highlight>
                      <a:srgbClr val="FFFF00"/>
                    </a:highlight>
                  </a:rPr>
                  <a:t> 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b="1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1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�</m:t>
                        </m:r>
                      </m:num>
                      <m:den>
                        <m:r>
                          <a:rPr lang="en-US" b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�</m:t>
                        </m:r>
                        <m:r>
                          <a:rPr lang="en-GB" b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en-GB" dirty="0">
                    <a:highlight>
                      <a:srgbClr val="FFFF00"/>
                    </a:highlight>
                  </a:rPr>
                  <a:t>  </a:t>
                </a:r>
              </a:p>
              <a:p>
                <a:r>
                  <a:rPr lang="en-GB" dirty="0">
                    <a:highlight>
                      <a:srgbClr val="FFFF00"/>
                    </a:highlight>
                  </a:rPr>
                  <a:t>but so far we </a:t>
                </a:r>
              </a:p>
              <a:p>
                <a:r>
                  <a:rPr lang="en-GB" dirty="0">
                    <a:highlight>
                      <a:srgbClr val="FFFF00"/>
                    </a:highlight>
                  </a:rPr>
                  <a:t>have only </a:t>
                </a:r>
              </a:p>
              <a:p>
                <a:r>
                  <a:rPr lang="en-GB" dirty="0">
                    <a:highlight>
                      <a:srgbClr val="FFFF00"/>
                    </a:highlight>
                  </a:rPr>
                  <a:t>compared</a:t>
                </a:r>
              </a:p>
              <a:p>
                <a:r>
                  <a:rPr lang="en-GB" dirty="0">
                    <a:highlight>
                      <a:srgbClr val="FFFF00"/>
                    </a:highlight>
                  </a:rPr>
                  <a:t>fractions where the </a:t>
                </a:r>
              </a:p>
              <a:p>
                <a:r>
                  <a:rPr lang="en-GB" dirty="0">
                    <a:highlight>
                      <a:srgbClr val="FFFF00"/>
                    </a:highlight>
                  </a:rPr>
                  <a:t>whole is the same</a:t>
                </a:r>
              </a:p>
              <a:p>
                <a:endParaRPr lang="en-GB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8DDA6DB2-F120-4E33-A9A0-050DA5AFE5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6677" y="4227033"/>
                <a:ext cx="2198038" cy="2708434"/>
              </a:xfrm>
              <a:prstGeom prst="rect">
                <a:avLst/>
              </a:prstGeom>
              <a:blipFill>
                <a:blip r:embed="rId21"/>
                <a:stretch>
                  <a:fillRect l="-2500" t="-112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 17">
            <a:extLst>
              <a:ext uri="{FF2B5EF4-FFF2-40B4-BE49-F238E27FC236}">
                <a16:creationId xmlns:a16="http://schemas.microsoft.com/office/drawing/2014/main" id="{EC9226C8-ECD6-4777-9260-781425477B21}"/>
              </a:ext>
            </a:extLst>
          </p:cNvPr>
          <p:cNvSpPr/>
          <p:nvPr/>
        </p:nvSpPr>
        <p:spPr bwMode="auto">
          <a:xfrm>
            <a:off x="7202214" y="4243665"/>
            <a:ext cx="1935386" cy="2058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8052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3" grpId="0"/>
      <p:bldP spid="34" grpId="0"/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42D4CC-705B-4DDC-B464-53EE5F1778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E70B871-887E-48D3-8B6B-56E191241B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0A9739D-3F33-4E38-AADF-CFB7F26B8E6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57014" y="971142"/>
            <a:ext cx="4429972" cy="103182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D5EF61E-8788-4542-BCD7-E4519AFA989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57014" y="1457776"/>
            <a:ext cx="523346" cy="538051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87ED5225-8641-4239-8422-BA16CFC44BF8}"/>
              </a:ext>
            </a:extLst>
          </p:cNvPr>
          <p:cNvSpPr/>
          <p:nvPr/>
        </p:nvSpPr>
        <p:spPr>
          <a:xfrm>
            <a:off x="2880360" y="1371960"/>
            <a:ext cx="523346" cy="5380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E6C601D-0898-4B3D-BAAA-664300938DA9}"/>
              </a:ext>
            </a:extLst>
          </p:cNvPr>
          <p:cNvSpPr/>
          <p:nvPr/>
        </p:nvSpPr>
        <p:spPr>
          <a:xfrm>
            <a:off x="4048654" y="1371959"/>
            <a:ext cx="523346" cy="5380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4FD00DF-4EC1-44C1-AED3-50CFA13CB320}"/>
              </a:ext>
            </a:extLst>
          </p:cNvPr>
          <p:cNvSpPr/>
          <p:nvPr/>
        </p:nvSpPr>
        <p:spPr>
          <a:xfrm>
            <a:off x="5156147" y="1382664"/>
            <a:ext cx="523346" cy="5380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5A646C6-2BC6-4245-ACFA-2AC47D5B14F6}"/>
              </a:ext>
            </a:extLst>
          </p:cNvPr>
          <p:cNvSpPr/>
          <p:nvPr/>
        </p:nvSpPr>
        <p:spPr>
          <a:xfrm>
            <a:off x="6294040" y="1371958"/>
            <a:ext cx="523346" cy="5380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64D12CD-4F92-4D07-AB1C-A05FF66E82C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64506" y="1457776"/>
            <a:ext cx="523347" cy="53805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7C122317-6051-457D-A5F1-72061BCEF69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02398" y="1457776"/>
            <a:ext cx="523348" cy="53805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CA5E70C2-24AD-4F44-A430-242F4F84E89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40291" y="1460155"/>
            <a:ext cx="523346" cy="53805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2D81969E-BB18-4C78-9AEB-7F50CDFE781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90"/>
          <a:stretch/>
        </p:blipFill>
        <p:spPr>
          <a:xfrm>
            <a:off x="2095341" y="3372039"/>
            <a:ext cx="4429972" cy="1606922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8F5A7510-9D3F-4A46-A399-10A48450B001}"/>
              </a:ext>
            </a:extLst>
          </p:cNvPr>
          <p:cNvSpPr/>
          <p:nvPr/>
        </p:nvSpPr>
        <p:spPr>
          <a:xfrm>
            <a:off x="2284433" y="2212860"/>
            <a:ext cx="5109028" cy="1263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35D21C7-4A6D-4480-A40C-C343A946F0BF}"/>
              </a:ext>
            </a:extLst>
          </p:cNvPr>
          <p:cNvSpPr/>
          <p:nvPr/>
        </p:nvSpPr>
        <p:spPr>
          <a:xfrm>
            <a:off x="2284433" y="3595910"/>
            <a:ext cx="5109028" cy="1263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1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8" grpId="0" animBg="1"/>
      <p:bldP spid="20" grpId="0" animBg="1"/>
      <p:bldP spid="3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F4A2F2C-A74E-416E-8FC7-7FD24ACF02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C1F374B-25FF-4905-9AF6-0B51B245F6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4C3DBD-E320-4028-A432-31715B6BF6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618" y="1202720"/>
            <a:ext cx="6816764" cy="482992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1ED6651-43F7-4491-A64D-25BA344EF014}"/>
              </a:ext>
            </a:extLst>
          </p:cNvPr>
          <p:cNvSpPr/>
          <p:nvPr/>
        </p:nvSpPr>
        <p:spPr>
          <a:xfrm>
            <a:off x="1364343" y="2162627"/>
            <a:ext cx="6415314" cy="11901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743B96A-30F7-4C26-A0F8-415BBC41A4E0}"/>
              </a:ext>
            </a:extLst>
          </p:cNvPr>
          <p:cNvSpPr/>
          <p:nvPr/>
        </p:nvSpPr>
        <p:spPr>
          <a:xfrm>
            <a:off x="1364343" y="3426351"/>
            <a:ext cx="6415314" cy="11901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59D383C-75DB-4F2B-96EA-00512BE80201}"/>
              </a:ext>
            </a:extLst>
          </p:cNvPr>
          <p:cNvSpPr/>
          <p:nvPr/>
        </p:nvSpPr>
        <p:spPr>
          <a:xfrm>
            <a:off x="1657480" y="4616522"/>
            <a:ext cx="6415314" cy="11901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F1DF22A-C3F7-4704-89C9-8A783E7E77F5}"/>
              </a:ext>
            </a:extLst>
          </p:cNvPr>
          <p:cNvSpPr/>
          <p:nvPr/>
        </p:nvSpPr>
        <p:spPr>
          <a:xfrm>
            <a:off x="1565068" y="754743"/>
            <a:ext cx="5967846" cy="111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198781" y="5980481"/>
            <a:ext cx="55785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latin typeface="Arial" panose="020B0604020202020204" pitchFamily="34" charset="0"/>
                <a:cs typeface="Arial" panose="020B0604020202020204" pitchFamily="34" charset="0"/>
              </a:rPr>
              <a:t>The whole (line) is divided into ____ equal parts and we have ____ of them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1955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19" grpId="0" animBg="1"/>
      <p:bldP spid="19" grpId="1" animBg="1"/>
      <p:bldP spid="22" grpId="0" animBg="1"/>
      <p:bldP spid="22" grpId="1" animBg="1"/>
      <p:bldP spid="8" grpId="0" animBg="1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728EF09-BAF5-4354-859C-7781B11867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2789CD4-81D6-4237-BDE2-A8D61ADB9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4C3DBD-E320-4028-A432-31715B6BF68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15"/>
          <a:stretch/>
        </p:blipFill>
        <p:spPr>
          <a:xfrm>
            <a:off x="1163618" y="1202720"/>
            <a:ext cx="6816764" cy="368932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1ED6651-43F7-4491-A64D-25BA344EF014}"/>
              </a:ext>
            </a:extLst>
          </p:cNvPr>
          <p:cNvSpPr/>
          <p:nvPr/>
        </p:nvSpPr>
        <p:spPr>
          <a:xfrm>
            <a:off x="1364343" y="2162627"/>
            <a:ext cx="6415314" cy="11901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743B96A-30F7-4C26-A0F8-415BBC41A4E0}"/>
              </a:ext>
            </a:extLst>
          </p:cNvPr>
          <p:cNvSpPr/>
          <p:nvPr/>
        </p:nvSpPr>
        <p:spPr>
          <a:xfrm>
            <a:off x="1364343" y="3426351"/>
            <a:ext cx="6415314" cy="11901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59D383C-75DB-4F2B-96EA-00512BE80201}"/>
              </a:ext>
            </a:extLst>
          </p:cNvPr>
          <p:cNvSpPr/>
          <p:nvPr/>
        </p:nvSpPr>
        <p:spPr>
          <a:xfrm>
            <a:off x="1549166" y="4969358"/>
            <a:ext cx="6415314" cy="11901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When we compare unit fractions, the greater the denominator the smaller the fraction.</a:t>
            </a:r>
          </a:p>
          <a:p>
            <a:pPr algn="ctr"/>
            <a:r>
              <a:rPr lang="en-GB" dirty="0"/>
              <a:t>When we compare unit fractions</a:t>
            </a:r>
            <a:r>
              <a:rPr lang="en-US" sz="1800" b="1" dirty="0"/>
              <a:t>When we compare unit fractions, the greater the denominator, the smaller the fraction.</a:t>
            </a:r>
          </a:p>
          <a:p>
            <a:pPr algn="ctr"/>
            <a:r>
              <a:rPr lang="en-GB" dirty="0"/>
              <a:t>, the greater the denominator, the smaller the fraction.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623A869-910A-4320-B7D4-BF697D3116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716" y="2930574"/>
            <a:ext cx="6816764" cy="98095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F1DF22A-C3F7-4704-89C9-8A783E7E77F5}"/>
              </a:ext>
            </a:extLst>
          </p:cNvPr>
          <p:cNvSpPr/>
          <p:nvPr/>
        </p:nvSpPr>
        <p:spPr>
          <a:xfrm>
            <a:off x="1565068" y="754743"/>
            <a:ext cx="5967846" cy="1111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Cloud Callout 8"/>
          <p:cNvSpPr/>
          <p:nvPr/>
        </p:nvSpPr>
        <p:spPr bwMode="auto">
          <a:xfrm>
            <a:off x="4269850" y="1494845"/>
            <a:ext cx="2456953" cy="763325"/>
          </a:xfrm>
          <a:prstGeom prst="cloudCallou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Cloud Callout 9"/>
          <p:cNvSpPr/>
          <p:nvPr/>
        </p:nvSpPr>
        <p:spPr bwMode="auto">
          <a:xfrm>
            <a:off x="5343277" y="3578087"/>
            <a:ext cx="1940118" cy="1900362"/>
          </a:xfrm>
          <a:prstGeom prst="cloudCallou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Cloud Callout 10"/>
          <p:cNvSpPr/>
          <p:nvPr/>
        </p:nvSpPr>
        <p:spPr bwMode="auto">
          <a:xfrm>
            <a:off x="532736" y="822441"/>
            <a:ext cx="4667417" cy="1491599"/>
          </a:xfrm>
          <a:prstGeom prst="cloudCallout">
            <a:avLst>
              <a:gd name="adj1" fmla="val -47063"/>
              <a:gd name="adj2" fmla="val 76781"/>
            </a:avLst>
          </a:pr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Think: </a:t>
            </a:r>
          </a:p>
          <a:p>
            <a:pPr marL="457200"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2000" dirty="0">
                <a:latin typeface="Arial" charset="0"/>
              </a:rPr>
              <a:t>What is the same and what is different? </a:t>
            </a: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038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7C0BA9-2940-4F66-B906-2390744CBA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379EB86-3F47-4CB5-A59C-A1EB0271FC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1DD9E1B-57DD-48F6-A289-18ECB2614DED}"/>
              </a:ext>
            </a:extLst>
          </p:cNvPr>
          <p:cNvSpPr/>
          <p:nvPr/>
        </p:nvSpPr>
        <p:spPr>
          <a:xfrm>
            <a:off x="2644867" y="3961083"/>
            <a:ext cx="182154" cy="132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3F526F8-2846-4BE0-AE93-5458630D18DF}"/>
              </a:ext>
            </a:extLst>
          </p:cNvPr>
          <p:cNvSpPr/>
          <p:nvPr/>
        </p:nvSpPr>
        <p:spPr>
          <a:xfrm>
            <a:off x="2439494" y="3961083"/>
            <a:ext cx="182154" cy="562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9722F9A-C74D-4425-8644-7026B823C09F}"/>
              </a:ext>
            </a:extLst>
          </p:cNvPr>
          <p:cNvSpPr/>
          <p:nvPr/>
        </p:nvSpPr>
        <p:spPr>
          <a:xfrm>
            <a:off x="2303760" y="3953939"/>
            <a:ext cx="140495" cy="112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BEEAE15-CFD6-4A4C-9139-F27758F9E048}"/>
              </a:ext>
            </a:extLst>
          </p:cNvPr>
          <p:cNvSpPr/>
          <p:nvPr/>
        </p:nvSpPr>
        <p:spPr>
          <a:xfrm>
            <a:off x="2322210" y="4066313"/>
            <a:ext cx="117284" cy="6881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85603C5-EA9C-46DE-B56D-05E1F049BB02}"/>
              </a:ext>
            </a:extLst>
          </p:cNvPr>
          <p:cNvSpPr/>
          <p:nvPr/>
        </p:nvSpPr>
        <p:spPr>
          <a:xfrm>
            <a:off x="2310604" y="4754491"/>
            <a:ext cx="211140" cy="384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1026C00-C27E-4937-8BD2-CF764C11F287}"/>
              </a:ext>
            </a:extLst>
          </p:cNvPr>
          <p:cNvSpPr/>
          <p:nvPr/>
        </p:nvSpPr>
        <p:spPr>
          <a:xfrm>
            <a:off x="2114757" y="3953939"/>
            <a:ext cx="140495" cy="112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810E06C0-CC0A-4EB7-940C-CA12D7900C29}"/>
              </a:ext>
            </a:extLst>
          </p:cNvPr>
          <p:cNvSpPr/>
          <p:nvPr/>
        </p:nvSpPr>
        <p:spPr>
          <a:xfrm>
            <a:off x="7144136" y="3898207"/>
            <a:ext cx="117284" cy="6881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23469F7-F6D8-44FA-9521-B0C4F9259649}"/>
              </a:ext>
            </a:extLst>
          </p:cNvPr>
          <p:cNvSpPr/>
          <p:nvPr/>
        </p:nvSpPr>
        <p:spPr>
          <a:xfrm>
            <a:off x="1972281" y="2637562"/>
            <a:ext cx="211140" cy="10256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CE4A275-762D-42C9-9C58-271464E52250}"/>
              </a:ext>
            </a:extLst>
          </p:cNvPr>
          <p:cNvSpPr/>
          <p:nvPr/>
        </p:nvSpPr>
        <p:spPr>
          <a:xfrm>
            <a:off x="1749449" y="2025580"/>
            <a:ext cx="569005" cy="6119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9" name="Straight Connector 18"/>
          <p:cNvCxnSpPr/>
          <p:nvPr/>
        </p:nvCxnSpPr>
        <p:spPr bwMode="auto">
          <a:xfrm>
            <a:off x="1519464" y="1438846"/>
            <a:ext cx="6105074" cy="19734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 bwMode="auto">
          <a:xfrm>
            <a:off x="1540841" y="1310423"/>
            <a:ext cx="0" cy="292795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 bwMode="auto">
          <a:xfrm>
            <a:off x="7624538" y="1310423"/>
            <a:ext cx="0" cy="292795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 bwMode="auto">
          <a:xfrm>
            <a:off x="2827021" y="1312182"/>
            <a:ext cx="0" cy="292795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399466" y="1530544"/>
            <a:ext cx="3102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/>
              <a:t>0</a:t>
            </a:r>
            <a:endParaRPr lang="en-US" sz="30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7417760" y="1621279"/>
            <a:ext cx="2651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/>
              <a:t>1</a:t>
            </a:r>
            <a:endParaRPr lang="en-US" sz="3000" b="1" dirty="0"/>
          </a:p>
        </p:txBody>
      </p:sp>
      <p:cxnSp>
        <p:nvCxnSpPr>
          <p:cNvPr id="33" name="Straight Connector 32"/>
          <p:cNvCxnSpPr/>
          <p:nvPr/>
        </p:nvCxnSpPr>
        <p:spPr bwMode="auto">
          <a:xfrm>
            <a:off x="1519464" y="2531380"/>
            <a:ext cx="6105074" cy="19734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 bwMode="auto">
          <a:xfrm>
            <a:off x="7612430" y="2392331"/>
            <a:ext cx="2731" cy="275897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 bwMode="auto">
          <a:xfrm>
            <a:off x="1536316" y="2444279"/>
            <a:ext cx="2731" cy="275897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 bwMode="auto">
          <a:xfrm>
            <a:off x="2466433" y="2408098"/>
            <a:ext cx="0" cy="292795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2033951" y="2752258"/>
                <a:ext cx="846944" cy="7285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2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US" sz="2200" b="1" i="0" smtClean="0">
                              <a:latin typeface="Cambria Math" panose="02040503050406030204" pitchFamily="18" charset="0"/>
                            </a:rPr>
                            <m:t>�</m:t>
                          </m:r>
                          <m:r>
                            <a:rPr lang="en-GB" sz="2200" b="1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 sz="2200" b="1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3951" y="2752258"/>
                <a:ext cx="846944" cy="72853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TextBox 39"/>
          <p:cNvSpPr txBox="1"/>
          <p:nvPr/>
        </p:nvSpPr>
        <p:spPr>
          <a:xfrm>
            <a:off x="1363573" y="2806444"/>
            <a:ext cx="3102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/>
              <a:t>0</a:t>
            </a:r>
            <a:endParaRPr lang="en-US" sz="30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7414777" y="2625832"/>
            <a:ext cx="3102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/>
              <a:t>1</a:t>
            </a:r>
            <a:endParaRPr lang="en-US" sz="3000" b="1" dirty="0"/>
          </a:p>
        </p:txBody>
      </p:sp>
      <p:cxnSp>
        <p:nvCxnSpPr>
          <p:cNvPr id="44" name="Straight Connector 43"/>
          <p:cNvCxnSpPr/>
          <p:nvPr/>
        </p:nvCxnSpPr>
        <p:spPr bwMode="auto">
          <a:xfrm>
            <a:off x="1519464" y="3701963"/>
            <a:ext cx="6105074" cy="19734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 bwMode="auto">
          <a:xfrm>
            <a:off x="2310604" y="3559720"/>
            <a:ext cx="2731" cy="275897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 bwMode="auto">
          <a:xfrm>
            <a:off x="7624538" y="3593192"/>
            <a:ext cx="2731" cy="275897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 bwMode="auto">
          <a:xfrm>
            <a:off x="1518704" y="3615772"/>
            <a:ext cx="2731" cy="275897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/>
              <p:cNvSpPr txBox="1"/>
              <p:nvPr/>
            </p:nvSpPr>
            <p:spPr>
              <a:xfrm>
                <a:off x="1887132" y="3857121"/>
                <a:ext cx="846944" cy="7285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2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sz="2200" b="1" i="0" smtClean="0">
                              <a:latin typeface="Cambria Math" panose="02040503050406030204" pitchFamily="18" charset="0"/>
                            </a:rPr>
                            <m:t>�</m:t>
                          </m:r>
                          <m:r>
                            <a:rPr lang="en-GB" sz="2200" b="1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 sz="2200" b="1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48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7132" y="3857121"/>
                <a:ext cx="846944" cy="72853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TextBox 49"/>
          <p:cNvSpPr txBox="1"/>
          <p:nvPr/>
        </p:nvSpPr>
        <p:spPr>
          <a:xfrm>
            <a:off x="1381184" y="3891669"/>
            <a:ext cx="3102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/>
              <a:t>0</a:t>
            </a:r>
            <a:endParaRPr lang="en-US" sz="3000" b="1" dirty="0"/>
          </a:p>
        </p:txBody>
      </p:sp>
      <p:sp>
        <p:nvSpPr>
          <p:cNvPr id="51" name="TextBox 50"/>
          <p:cNvSpPr txBox="1"/>
          <p:nvPr/>
        </p:nvSpPr>
        <p:spPr>
          <a:xfrm>
            <a:off x="7414777" y="3819077"/>
            <a:ext cx="3102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/>
              <a:t>1</a:t>
            </a:r>
            <a:endParaRPr lang="en-US" sz="3000" b="1" dirty="0"/>
          </a:p>
        </p:txBody>
      </p:sp>
      <p:cxnSp>
        <p:nvCxnSpPr>
          <p:cNvPr id="52" name="Straight Connector 51"/>
          <p:cNvCxnSpPr/>
          <p:nvPr/>
        </p:nvCxnSpPr>
        <p:spPr bwMode="auto">
          <a:xfrm>
            <a:off x="1519464" y="4660798"/>
            <a:ext cx="6105074" cy="19734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 bwMode="auto">
          <a:xfrm>
            <a:off x="7611064" y="4601127"/>
            <a:ext cx="2731" cy="275897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 bwMode="auto">
          <a:xfrm>
            <a:off x="1536315" y="4510201"/>
            <a:ext cx="2731" cy="275897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 bwMode="auto">
          <a:xfrm>
            <a:off x="2116863" y="4523512"/>
            <a:ext cx="2731" cy="275897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1359684" y="4786641"/>
            <a:ext cx="3102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/>
              <a:t>0</a:t>
            </a:r>
            <a:endParaRPr lang="en-US" sz="3000" b="1" dirty="0"/>
          </a:p>
        </p:txBody>
      </p:sp>
      <p:sp>
        <p:nvSpPr>
          <p:cNvPr id="57" name="TextBox 56"/>
          <p:cNvSpPr txBox="1"/>
          <p:nvPr/>
        </p:nvSpPr>
        <p:spPr>
          <a:xfrm>
            <a:off x="7395200" y="4887748"/>
            <a:ext cx="3102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/>
              <a:t>1</a:t>
            </a:r>
            <a:endParaRPr lang="en-US" sz="3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/>
              <p:cNvSpPr txBox="1"/>
              <p:nvPr/>
            </p:nvSpPr>
            <p:spPr>
              <a:xfrm>
                <a:off x="1736362" y="4839812"/>
                <a:ext cx="846944" cy="7285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2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sz="2200" b="1" i="0" smtClean="0">
                              <a:latin typeface="Cambria Math" panose="02040503050406030204" pitchFamily="18" charset="0"/>
                            </a:rPr>
                            <m:t>�</m:t>
                          </m:r>
                          <m:r>
                            <a:rPr lang="en-GB" sz="2200" b="1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 sz="2200" b="1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58" name="TextBox 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6362" y="4839812"/>
                <a:ext cx="846944" cy="72853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Box 58"/>
              <p:cNvSpPr txBox="1"/>
              <p:nvPr/>
            </p:nvSpPr>
            <p:spPr>
              <a:xfrm>
                <a:off x="2416174" y="1639511"/>
                <a:ext cx="846944" cy="7285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2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sz="22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US" sz="2200" b="1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59" name="TextBox 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6174" y="1639511"/>
                <a:ext cx="846944" cy="72853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8" name="TextBox 67"/>
              <p:cNvSpPr txBox="1"/>
              <p:nvPr/>
            </p:nvSpPr>
            <p:spPr>
              <a:xfrm>
                <a:off x="512740" y="5942492"/>
                <a:ext cx="846944" cy="7285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2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sz="22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den>
                      </m:f>
                    </m:oMath>
                  </m:oMathPara>
                </a14:m>
                <a:endParaRPr lang="en-US" sz="2200" b="1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68" name="TextBox 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740" y="5942492"/>
                <a:ext cx="846944" cy="72853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TextBox 68"/>
              <p:cNvSpPr txBox="1"/>
              <p:nvPr/>
            </p:nvSpPr>
            <p:spPr>
              <a:xfrm>
                <a:off x="1399466" y="5942492"/>
                <a:ext cx="846944" cy="7285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2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US" sz="2200" b="1" i="0" smtClean="0">
                              <a:latin typeface="Cambria Math" panose="02040503050406030204" pitchFamily="18" charset="0"/>
                            </a:rPr>
                            <m:t>�</m:t>
                          </m:r>
                          <m:r>
                            <a:rPr lang="en-GB" sz="2200" b="1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 sz="2200" b="1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69" name="TextBox 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9466" y="5942492"/>
                <a:ext cx="846944" cy="728533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0" name="TextBox 69"/>
              <p:cNvSpPr txBox="1"/>
              <p:nvPr/>
            </p:nvSpPr>
            <p:spPr>
              <a:xfrm>
                <a:off x="2291861" y="5942491"/>
                <a:ext cx="846944" cy="7285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2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sz="2200" b="1" i="0" smtClean="0">
                              <a:latin typeface="Cambria Math" panose="02040503050406030204" pitchFamily="18" charset="0"/>
                            </a:rPr>
                            <m:t>�</m:t>
                          </m:r>
                          <m:r>
                            <a:rPr lang="en-GB" sz="2200" b="1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 sz="2200" b="1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70" name="TextBox 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1861" y="5942491"/>
                <a:ext cx="846944" cy="728533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1" name="TextBox 70"/>
              <p:cNvSpPr txBox="1"/>
              <p:nvPr/>
            </p:nvSpPr>
            <p:spPr>
              <a:xfrm>
                <a:off x="3033749" y="5942490"/>
                <a:ext cx="846944" cy="7285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2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sz="2200" b="1" i="0" smtClean="0">
                              <a:latin typeface="Cambria Math" panose="02040503050406030204" pitchFamily="18" charset="0"/>
                            </a:rPr>
                            <m:t>�</m:t>
                          </m:r>
                          <m:r>
                            <a:rPr lang="en-GB" sz="2200" b="1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 sz="2200" b="1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71" name="TextBox 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33749" y="5942490"/>
                <a:ext cx="846944" cy="728533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2" name="TextBox 71"/>
              <p:cNvSpPr txBox="1"/>
              <p:nvPr/>
            </p:nvSpPr>
            <p:spPr>
              <a:xfrm>
                <a:off x="3821088" y="5942490"/>
                <a:ext cx="846944" cy="7285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2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sz="2200" b="1" i="0" smtClean="0">
                              <a:latin typeface="Cambria Math" panose="02040503050406030204" pitchFamily="18" charset="0"/>
                            </a:rPr>
                            <m:t>��</m:t>
                          </m:r>
                          <m:r>
                            <a:rPr lang="en-GB" sz="2200" b="1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 sz="2200" b="1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72" name="TextBox 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1088" y="5942490"/>
                <a:ext cx="846944" cy="728533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3" name="TextBox 72"/>
          <p:cNvSpPr txBox="1"/>
          <p:nvPr/>
        </p:nvSpPr>
        <p:spPr>
          <a:xfrm>
            <a:off x="4562976" y="5576739"/>
            <a:ext cx="42296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i="1" dirty="0"/>
              <a:t>The whole (line) is divided into ____ equal parts and we have ____ of them</a:t>
            </a:r>
            <a:endParaRPr lang="en-US" sz="20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A90460-C933-4751-A27D-6D1B6EE64359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799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2" grpId="0"/>
      <p:bldP spid="39" grpId="0"/>
      <p:bldP spid="40" grpId="0"/>
      <p:bldP spid="42" grpId="0"/>
      <p:bldP spid="48" grpId="0"/>
      <p:bldP spid="50" grpId="0"/>
      <p:bldP spid="51" grpId="0"/>
      <p:bldP spid="56" grpId="0"/>
      <p:bldP spid="57" grpId="0"/>
      <p:bldP spid="58" grpId="0"/>
      <p:bldP spid="59" grpId="0"/>
      <p:bldP spid="7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B8BCCA1-0F99-403F-B001-4D02A6C0B0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B264414-F6CB-446C-8624-6D4A8D2B6A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1DD9E1B-57DD-48F6-A289-18ECB2614DED}"/>
              </a:ext>
            </a:extLst>
          </p:cNvPr>
          <p:cNvSpPr/>
          <p:nvPr/>
        </p:nvSpPr>
        <p:spPr>
          <a:xfrm>
            <a:off x="2644867" y="3628571"/>
            <a:ext cx="182154" cy="132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3F526F8-2846-4BE0-AE93-5458630D18DF}"/>
              </a:ext>
            </a:extLst>
          </p:cNvPr>
          <p:cNvSpPr/>
          <p:nvPr/>
        </p:nvSpPr>
        <p:spPr>
          <a:xfrm>
            <a:off x="2439494" y="3628571"/>
            <a:ext cx="182154" cy="562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9722F9A-C74D-4425-8644-7026B823C09F}"/>
              </a:ext>
            </a:extLst>
          </p:cNvPr>
          <p:cNvSpPr/>
          <p:nvPr/>
        </p:nvSpPr>
        <p:spPr>
          <a:xfrm>
            <a:off x="2303760" y="3621427"/>
            <a:ext cx="140495" cy="112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BEEAE15-CFD6-4A4C-9139-F27758F9E048}"/>
              </a:ext>
            </a:extLst>
          </p:cNvPr>
          <p:cNvSpPr/>
          <p:nvPr/>
        </p:nvSpPr>
        <p:spPr>
          <a:xfrm>
            <a:off x="2322210" y="3733801"/>
            <a:ext cx="117284" cy="6881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85603C5-EA9C-46DE-B56D-05E1F049BB02}"/>
              </a:ext>
            </a:extLst>
          </p:cNvPr>
          <p:cNvSpPr/>
          <p:nvPr/>
        </p:nvSpPr>
        <p:spPr>
          <a:xfrm>
            <a:off x="2310604" y="4421979"/>
            <a:ext cx="211140" cy="384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1026C00-C27E-4937-8BD2-CF764C11F287}"/>
              </a:ext>
            </a:extLst>
          </p:cNvPr>
          <p:cNvSpPr/>
          <p:nvPr/>
        </p:nvSpPr>
        <p:spPr>
          <a:xfrm>
            <a:off x="2114757" y="3621427"/>
            <a:ext cx="140495" cy="112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810E06C0-CC0A-4EB7-940C-CA12D7900C29}"/>
              </a:ext>
            </a:extLst>
          </p:cNvPr>
          <p:cNvSpPr/>
          <p:nvPr/>
        </p:nvSpPr>
        <p:spPr>
          <a:xfrm>
            <a:off x="7144136" y="3565695"/>
            <a:ext cx="117284" cy="6881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0F3A0AC-6F5D-48BF-8613-50F766DB76F8}"/>
              </a:ext>
            </a:extLst>
          </p:cNvPr>
          <p:cNvSpPr/>
          <p:nvPr/>
        </p:nvSpPr>
        <p:spPr>
          <a:xfrm>
            <a:off x="4712945" y="5575167"/>
            <a:ext cx="211140" cy="645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5BD6D9E-A634-41AB-A3EC-A3F3B089D22E}"/>
              </a:ext>
            </a:extLst>
          </p:cNvPr>
          <p:cNvSpPr/>
          <p:nvPr/>
        </p:nvSpPr>
        <p:spPr>
          <a:xfrm>
            <a:off x="2188575" y="2338388"/>
            <a:ext cx="211140" cy="985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23469F7-F6D8-44FA-9521-B0C4F9259649}"/>
              </a:ext>
            </a:extLst>
          </p:cNvPr>
          <p:cNvSpPr/>
          <p:nvPr/>
        </p:nvSpPr>
        <p:spPr>
          <a:xfrm>
            <a:off x="2297880" y="4618260"/>
            <a:ext cx="211140" cy="10256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Box 64"/>
              <p:cNvSpPr txBox="1"/>
              <p:nvPr/>
            </p:nvSpPr>
            <p:spPr>
              <a:xfrm>
                <a:off x="2007471" y="5069255"/>
                <a:ext cx="846944" cy="7285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2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sz="2200" b="1" i="0" smtClean="0">
                              <a:latin typeface="Cambria Math" panose="02040503050406030204" pitchFamily="18" charset="0"/>
                            </a:rPr>
                            <m:t>�</m:t>
                          </m:r>
                          <m:r>
                            <a:rPr lang="en-GB" sz="2200" b="1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 sz="2200" b="1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65" name="TextBox 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7471" y="5069255"/>
                <a:ext cx="846944" cy="72853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/>
              <p:cNvSpPr txBox="1"/>
              <p:nvPr/>
            </p:nvSpPr>
            <p:spPr>
              <a:xfrm>
                <a:off x="2031630" y="2496730"/>
                <a:ext cx="846944" cy="7285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2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sz="2200" b="1" i="0" smtClean="0">
                              <a:latin typeface="Cambria Math" panose="02040503050406030204" pitchFamily="18" charset="0"/>
                            </a:rPr>
                            <m:t>�</m:t>
                          </m:r>
                          <m:r>
                            <a:rPr lang="en-GB" sz="2200" b="1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 sz="2200" b="1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66" name="TextBox 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1630" y="2496730"/>
                <a:ext cx="846944" cy="72853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/>
              <p:cNvSpPr txBox="1"/>
              <p:nvPr/>
            </p:nvSpPr>
            <p:spPr>
              <a:xfrm>
                <a:off x="1761981" y="2115923"/>
                <a:ext cx="846944" cy="7285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2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200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GB" sz="2200" b="1" i="1" smtClean="0">
                              <a:latin typeface="Cambria Math" panose="02040503050406030204" pitchFamily="18" charset="0"/>
                            </a:rPr>
                            <m:t>��</m:t>
                          </m:r>
                        </m:den>
                      </m:f>
                    </m:oMath>
                  </m:oMathPara>
                </a14:m>
                <a:endParaRPr lang="en-US" sz="2200" b="1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1981" y="2115923"/>
                <a:ext cx="846944" cy="72853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Group 2">
            <a:extLst>
              <a:ext uri="{FF2B5EF4-FFF2-40B4-BE49-F238E27FC236}">
                <a16:creationId xmlns:a16="http://schemas.microsoft.com/office/drawing/2014/main" id="{93696DD3-48CC-4C0C-9E95-33D79CECF92B}"/>
              </a:ext>
            </a:extLst>
          </p:cNvPr>
          <p:cNvGrpSpPr/>
          <p:nvPr/>
        </p:nvGrpSpPr>
        <p:grpSpPr>
          <a:xfrm>
            <a:off x="1549522" y="3626357"/>
            <a:ext cx="6422209" cy="1255034"/>
            <a:chOff x="1422463" y="1693068"/>
            <a:chExt cx="6422209" cy="1255034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3CE4A275-762D-42C9-9C58-271464E52250}"/>
                </a:ext>
              </a:extLst>
            </p:cNvPr>
            <p:cNvSpPr/>
            <p:nvPr/>
          </p:nvSpPr>
          <p:spPr>
            <a:xfrm>
              <a:off x="1749449" y="1693068"/>
              <a:ext cx="569005" cy="6119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cxnSp>
          <p:nvCxnSpPr>
            <p:cNvPr id="19" name="Straight Connector 18"/>
            <p:cNvCxnSpPr/>
            <p:nvPr/>
          </p:nvCxnSpPr>
          <p:spPr bwMode="auto">
            <a:xfrm>
              <a:off x="1564613" y="1901417"/>
              <a:ext cx="6105074" cy="19734"/>
            </a:xfrm>
            <a:prstGeom prst="line">
              <a:avLst/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 bwMode="auto">
            <a:xfrm>
              <a:off x="1585313" y="1740134"/>
              <a:ext cx="0" cy="292795"/>
            </a:xfrm>
            <a:prstGeom prst="line">
              <a:avLst/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 bwMode="auto">
            <a:xfrm>
              <a:off x="7689541" y="1756673"/>
              <a:ext cx="0" cy="292795"/>
            </a:xfrm>
            <a:prstGeom prst="line">
              <a:avLst/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 bwMode="auto">
            <a:xfrm>
              <a:off x="2881023" y="1740134"/>
              <a:ext cx="0" cy="292795"/>
            </a:xfrm>
            <a:prstGeom prst="line">
              <a:avLst/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1422463" y="2086129"/>
              <a:ext cx="31026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000" b="1" dirty="0"/>
                <a:t>0</a:t>
              </a:r>
              <a:endParaRPr lang="en-US" sz="3000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7534409" y="2184970"/>
              <a:ext cx="31026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000" b="1" dirty="0"/>
                <a:t>1</a:t>
              </a:r>
              <a:endParaRPr lang="en-US" sz="3000" b="1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9" name="TextBox 58"/>
                <p:cNvSpPr txBox="1"/>
                <p:nvPr/>
              </p:nvSpPr>
              <p:spPr>
                <a:xfrm>
                  <a:off x="2481866" y="2064999"/>
                  <a:ext cx="846944" cy="72853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sz="2200" b="1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200" b="1" i="1" smtClean="0">
                                <a:latin typeface="Cambria Math" panose="02040503050406030204" pitchFamily="18" charset="0"/>
                              </a:rPr>
                              <m:t>�</m:t>
                            </m:r>
                          </m:num>
                          <m:den>
                            <m:r>
                              <a:rPr lang="en-GB" sz="2200" b="1" i="1" smtClean="0">
                                <a:latin typeface="Cambria Math" panose="02040503050406030204" pitchFamily="18" charset="0"/>
                              </a:rPr>
                              <m:t>�</m:t>
                            </m:r>
                          </m:den>
                        </m:f>
                      </m:oMath>
                    </m:oMathPara>
                  </a14:m>
                  <a:endParaRPr lang="en-US" sz="2200" b="1" dirty="0">
                    <a:latin typeface="Myriad Pro" panose="020B0503030403020204"/>
                  </a:endParaRPr>
                </a:p>
              </p:txBody>
            </p:sp>
          </mc:Choice>
          <mc:Fallback xmlns="">
            <p:sp>
              <p:nvSpPr>
                <p:cNvPr id="59" name="TextBox 5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81866" y="2064999"/>
                  <a:ext cx="846944" cy="728533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61" name="Straight Connector 60"/>
            <p:cNvCxnSpPr/>
            <p:nvPr/>
          </p:nvCxnSpPr>
          <p:spPr bwMode="auto">
            <a:xfrm>
              <a:off x="2472243" y="1743509"/>
              <a:ext cx="2731" cy="275897"/>
            </a:xfrm>
            <a:prstGeom prst="line">
              <a:avLst/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 bwMode="auto">
            <a:xfrm>
              <a:off x="2303884" y="1737539"/>
              <a:ext cx="2731" cy="275897"/>
            </a:xfrm>
            <a:prstGeom prst="line">
              <a:avLst/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 bwMode="auto">
            <a:xfrm>
              <a:off x="2232921" y="1743508"/>
              <a:ext cx="2731" cy="275897"/>
            </a:xfrm>
            <a:prstGeom prst="line">
              <a:avLst/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4" name="TextBox 63"/>
                <p:cNvSpPr txBox="1"/>
                <p:nvPr/>
              </p:nvSpPr>
              <p:spPr>
                <a:xfrm>
                  <a:off x="2048771" y="2031919"/>
                  <a:ext cx="846944" cy="72853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sz="2200" b="1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200" b="1" i="1" smtClean="0">
                                <a:latin typeface="Cambria Math" panose="02040503050406030204" pitchFamily="18" charset="0"/>
                              </a:rPr>
                              <m:t>�</m:t>
                            </m:r>
                          </m:num>
                          <m:den>
                            <m:r>
                              <a:rPr lang="en-GB" sz="2200" b="1" i="0" smtClean="0">
                                <a:latin typeface="Cambria Math" panose="02040503050406030204" pitchFamily="18" charset="0"/>
                              </a:rPr>
                              <m:t>�</m:t>
                            </m:r>
                            <m:r>
                              <a:rPr lang="en-GB" sz="2200" b="1" i="0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</m:den>
                        </m:f>
                      </m:oMath>
                    </m:oMathPara>
                  </a14:m>
                  <a:endParaRPr lang="en-US" sz="2200" b="1" dirty="0">
                    <a:latin typeface="Myriad Pro" panose="020B0503030403020204"/>
                  </a:endParaRPr>
                </a:p>
              </p:txBody>
            </p:sp>
          </mc:Choice>
          <mc:Fallback xmlns="">
            <p:sp>
              <p:nvSpPr>
                <p:cNvPr id="64" name="TextBox 6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048771" y="2031919"/>
                  <a:ext cx="846944" cy="728533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68" name="Straight Connector 67"/>
            <p:cNvCxnSpPr/>
            <p:nvPr/>
          </p:nvCxnSpPr>
          <p:spPr bwMode="auto">
            <a:xfrm>
              <a:off x="2170944" y="1753086"/>
              <a:ext cx="2731" cy="275897"/>
            </a:xfrm>
            <a:prstGeom prst="line">
              <a:avLst/>
            </a:prstGeom>
            <a:ln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" name="Straight Arrow Connector 3"/>
            <p:cNvCxnSpPr>
              <a:stCxn id="37" idx="1"/>
            </p:cNvCxnSpPr>
            <p:nvPr/>
          </p:nvCxnSpPr>
          <p:spPr bwMode="auto">
            <a:xfrm flipV="1">
              <a:off x="2188575" y="2086129"/>
              <a:ext cx="122029" cy="745065"/>
            </a:xfrm>
            <a:prstGeom prst="straightConnector1">
              <a:avLst/>
            </a:prstGeom>
            <a:noFill/>
            <a:ln>
              <a:noFill/>
              <a:tailEnd type="triangle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" name="Straight Arrow Connector 14"/>
            <p:cNvCxnSpPr/>
            <p:nvPr/>
          </p:nvCxnSpPr>
          <p:spPr bwMode="auto">
            <a:xfrm flipV="1">
              <a:off x="2295809" y="2028983"/>
              <a:ext cx="0" cy="919119"/>
            </a:xfrm>
            <a:prstGeom prst="straightConnector1">
              <a:avLst/>
            </a:prstGeom>
            <a:ln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69" name="Straight Arrow Connector 68"/>
          <p:cNvCxnSpPr/>
          <p:nvPr/>
        </p:nvCxnSpPr>
        <p:spPr bwMode="auto">
          <a:xfrm flipH="1">
            <a:off x="2272949" y="2819274"/>
            <a:ext cx="21196" cy="782971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>
            <a:cxnSpLocks/>
          </p:cNvCxnSpPr>
          <p:nvPr/>
        </p:nvCxnSpPr>
        <p:spPr bwMode="auto">
          <a:xfrm>
            <a:off x="2358188" y="3236573"/>
            <a:ext cx="15967" cy="443513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2EF314A9-616C-43A0-AFF6-CB913D33C223}"/>
              </a:ext>
            </a:extLst>
          </p:cNvPr>
          <p:cNvSpPr txBox="1"/>
          <p:nvPr/>
        </p:nvSpPr>
        <p:spPr>
          <a:xfrm>
            <a:off x="4084109" y="1285435"/>
            <a:ext cx="458506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When we compare unit fractions, the greater the denominator the smaller the fraction.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4511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40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49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AB99884-EC02-4ABA-A089-62B820384D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81764DE-06C4-42F5-A18F-CD692F0E14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93F7A0-5F4F-438A-B35D-DFF82BA38D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450" y="2367883"/>
            <a:ext cx="7907446" cy="345227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637BAE2-8C2E-4AB7-9154-C1C87ACEF71E}"/>
              </a:ext>
            </a:extLst>
          </p:cNvPr>
          <p:cNvSpPr/>
          <p:nvPr/>
        </p:nvSpPr>
        <p:spPr>
          <a:xfrm>
            <a:off x="4241312" y="4314060"/>
            <a:ext cx="711200" cy="132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FD77FCC-947A-4BDB-8BCE-B4350527036F}"/>
              </a:ext>
            </a:extLst>
          </p:cNvPr>
          <p:cNvSpPr/>
          <p:nvPr/>
        </p:nvSpPr>
        <p:spPr>
          <a:xfrm>
            <a:off x="3438402" y="4293592"/>
            <a:ext cx="711200" cy="132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122091-97E2-4FD4-B289-340D0EC06B61}"/>
              </a:ext>
            </a:extLst>
          </p:cNvPr>
          <p:cNvSpPr/>
          <p:nvPr/>
        </p:nvSpPr>
        <p:spPr>
          <a:xfrm>
            <a:off x="2926773" y="4293592"/>
            <a:ext cx="359229" cy="132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1DD9E1B-57DD-48F6-A289-18ECB2614DED}"/>
              </a:ext>
            </a:extLst>
          </p:cNvPr>
          <p:cNvSpPr/>
          <p:nvPr/>
        </p:nvSpPr>
        <p:spPr>
          <a:xfrm>
            <a:off x="2676040" y="4293592"/>
            <a:ext cx="182154" cy="132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3F526F8-2846-4BE0-AE93-5458630D18DF}"/>
              </a:ext>
            </a:extLst>
          </p:cNvPr>
          <p:cNvSpPr/>
          <p:nvPr/>
        </p:nvSpPr>
        <p:spPr>
          <a:xfrm>
            <a:off x="2470667" y="4293592"/>
            <a:ext cx="182154" cy="562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9722F9A-C74D-4425-8644-7026B823C09F}"/>
              </a:ext>
            </a:extLst>
          </p:cNvPr>
          <p:cNvSpPr/>
          <p:nvPr/>
        </p:nvSpPr>
        <p:spPr>
          <a:xfrm>
            <a:off x="2334933" y="4286448"/>
            <a:ext cx="140495" cy="112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BEEAE15-CFD6-4A4C-9139-F27758F9E048}"/>
              </a:ext>
            </a:extLst>
          </p:cNvPr>
          <p:cNvSpPr/>
          <p:nvPr/>
        </p:nvSpPr>
        <p:spPr>
          <a:xfrm>
            <a:off x="2353383" y="4398822"/>
            <a:ext cx="117284" cy="6881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85603C5-EA9C-46DE-B56D-05E1F049BB02}"/>
              </a:ext>
            </a:extLst>
          </p:cNvPr>
          <p:cNvSpPr/>
          <p:nvPr/>
        </p:nvSpPr>
        <p:spPr>
          <a:xfrm>
            <a:off x="2341777" y="5087000"/>
            <a:ext cx="211140" cy="384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1026C00-C27E-4937-8BD2-CF764C11F287}"/>
              </a:ext>
            </a:extLst>
          </p:cNvPr>
          <p:cNvSpPr/>
          <p:nvPr/>
        </p:nvSpPr>
        <p:spPr>
          <a:xfrm>
            <a:off x="2145930" y="4286448"/>
            <a:ext cx="140495" cy="112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810E06C0-CC0A-4EB7-940C-CA12D7900C29}"/>
              </a:ext>
            </a:extLst>
          </p:cNvPr>
          <p:cNvSpPr/>
          <p:nvPr/>
        </p:nvSpPr>
        <p:spPr>
          <a:xfrm>
            <a:off x="2150094" y="4398822"/>
            <a:ext cx="117284" cy="6881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0F3A0AC-6F5D-48BF-8613-50F766DB76F8}"/>
              </a:ext>
            </a:extLst>
          </p:cNvPr>
          <p:cNvSpPr/>
          <p:nvPr/>
        </p:nvSpPr>
        <p:spPr>
          <a:xfrm>
            <a:off x="2138488" y="5087000"/>
            <a:ext cx="211140" cy="645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5BD6D9E-A634-41AB-A3EC-A3F3B089D22E}"/>
              </a:ext>
            </a:extLst>
          </p:cNvPr>
          <p:cNvSpPr/>
          <p:nvPr/>
        </p:nvSpPr>
        <p:spPr>
          <a:xfrm>
            <a:off x="2219748" y="3003409"/>
            <a:ext cx="211140" cy="985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23469F7-F6D8-44FA-9521-B0C4F9259649}"/>
              </a:ext>
            </a:extLst>
          </p:cNvPr>
          <p:cNvSpPr/>
          <p:nvPr/>
        </p:nvSpPr>
        <p:spPr>
          <a:xfrm>
            <a:off x="2003454" y="2970071"/>
            <a:ext cx="211140" cy="10256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CE4A275-762D-42C9-9C58-271464E52250}"/>
              </a:ext>
            </a:extLst>
          </p:cNvPr>
          <p:cNvSpPr/>
          <p:nvPr/>
        </p:nvSpPr>
        <p:spPr>
          <a:xfrm>
            <a:off x="1780622" y="2358089"/>
            <a:ext cx="569005" cy="6119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44330633-046A-4E4A-9890-056F22FD3474}"/>
                  </a:ext>
                </a:extLst>
              </p:cNvPr>
              <p:cNvSpPr txBox="1"/>
              <p:nvPr/>
            </p:nvSpPr>
            <p:spPr>
              <a:xfrm>
                <a:off x="4314967" y="2221425"/>
                <a:ext cx="541493" cy="612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��</m:t>
                          </m:r>
                        </m:den>
                      </m:f>
                    </m:oMath>
                  </m:oMathPara>
                </a14:m>
                <a:endParaRPr lang="en-US" b="1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44330633-046A-4E4A-9890-056F22FD34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4967" y="2221425"/>
                <a:ext cx="541493" cy="6127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DE65873E-726F-4D8A-9845-B569ED8D4A00}"/>
                  </a:ext>
                </a:extLst>
              </p:cNvPr>
              <p:cNvSpPr txBox="1"/>
              <p:nvPr/>
            </p:nvSpPr>
            <p:spPr>
              <a:xfrm>
                <a:off x="4878228" y="2206773"/>
                <a:ext cx="723574" cy="612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���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 b="1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DE65873E-726F-4D8A-9845-B569ED8D4A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8228" y="2206773"/>
                <a:ext cx="723574" cy="6127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99F99A42-B4E4-40EC-BC3E-84394F20F268}"/>
                  </a:ext>
                </a:extLst>
              </p:cNvPr>
              <p:cNvSpPr txBox="1"/>
              <p:nvPr/>
            </p:nvSpPr>
            <p:spPr>
              <a:xfrm>
                <a:off x="6415534" y="2153046"/>
                <a:ext cx="549932" cy="6420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���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���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 b="1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99F99A42-B4E4-40EC-BC3E-84394F20F2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5534" y="2153046"/>
                <a:ext cx="549932" cy="642035"/>
              </a:xfrm>
              <a:prstGeom prst="rect">
                <a:avLst/>
              </a:prstGeom>
              <a:blipFill>
                <a:blip r:embed="rId7"/>
                <a:stretch>
                  <a:fillRect r="-12967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C1642179-6FE3-46D6-B226-E8BDBCAE21E8}"/>
                  </a:ext>
                </a:extLst>
              </p:cNvPr>
              <p:cNvSpPr txBox="1"/>
              <p:nvPr/>
            </p:nvSpPr>
            <p:spPr>
              <a:xfrm>
                <a:off x="5560060" y="2192122"/>
                <a:ext cx="723574" cy="612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�</m:t>
                          </m:r>
                        </m:num>
                        <m:den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����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 b="1" dirty="0">
                  <a:latin typeface="Myriad Pro" panose="020B0503030403020204"/>
                </a:endParaRP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C1642179-6FE3-46D6-B226-E8BDBCAE21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0060" y="2192122"/>
                <a:ext cx="723574" cy="6127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54733F6A-DCAC-46EB-B336-90CC039FC222}"/>
              </a:ext>
            </a:extLst>
          </p:cNvPr>
          <p:cNvSpPr txBox="1"/>
          <p:nvPr/>
        </p:nvSpPr>
        <p:spPr>
          <a:xfrm>
            <a:off x="1" y="835588"/>
            <a:ext cx="9143999" cy="83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kumimoji="0" lang="en-GB" sz="22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What do you notice?</a:t>
            </a:r>
          </a:p>
          <a:p>
            <a:pPr marL="457200"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tabLst/>
            </a:pPr>
            <a:r>
              <a:rPr lang="en-GB" sz="2200" dirty="0">
                <a:latin typeface="Arial" charset="0"/>
              </a:rPr>
              <a:t>Where would you position these fractions?  </a:t>
            </a:r>
            <a:endParaRPr kumimoji="0" lang="en-US" sz="22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6623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16" grpId="0" animBg="1"/>
      <p:bldP spid="18" grpId="0" animBg="1"/>
      <p:bldP spid="21" grpId="0" animBg="1"/>
      <p:bldP spid="25" grpId="0" animBg="1"/>
      <p:bldP spid="27" grpId="0" animBg="1"/>
      <p:bldP spid="29" grpId="0" animBg="1"/>
      <p:bldP spid="30" grpId="0" animBg="1"/>
      <p:bldP spid="31" grpId="0" animBg="1"/>
      <p:bldP spid="37" grpId="0" animBg="1"/>
      <p:bldP spid="41" grpId="0" animBg="1"/>
      <p:bldP spid="43" grpId="0" animBg="1"/>
      <p:bldP spid="20" grpId="0"/>
      <p:bldP spid="22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6055EF0-E7C3-44FE-B972-9CC4500C78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FC0EBC1-04D6-4AE9-ABAD-193A9B088F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637BAE2-8C2E-4AB7-9154-C1C87ACEF71E}"/>
              </a:ext>
            </a:extLst>
          </p:cNvPr>
          <p:cNvSpPr/>
          <p:nvPr/>
        </p:nvSpPr>
        <p:spPr>
          <a:xfrm>
            <a:off x="4210139" y="3649039"/>
            <a:ext cx="711200" cy="132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FD77FCC-947A-4BDB-8BCE-B4350527036F}"/>
              </a:ext>
            </a:extLst>
          </p:cNvPr>
          <p:cNvSpPr/>
          <p:nvPr/>
        </p:nvSpPr>
        <p:spPr>
          <a:xfrm>
            <a:off x="3407229" y="3628571"/>
            <a:ext cx="711200" cy="132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122091-97E2-4FD4-B289-340D0EC06B61}"/>
              </a:ext>
            </a:extLst>
          </p:cNvPr>
          <p:cNvSpPr/>
          <p:nvPr/>
        </p:nvSpPr>
        <p:spPr>
          <a:xfrm>
            <a:off x="2895600" y="3628571"/>
            <a:ext cx="359229" cy="132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1DD9E1B-57DD-48F6-A289-18ECB2614DED}"/>
              </a:ext>
            </a:extLst>
          </p:cNvPr>
          <p:cNvSpPr/>
          <p:nvPr/>
        </p:nvSpPr>
        <p:spPr>
          <a:xfrm>
            <a:off x="2644867" y="3628571"/>
            <a:ext cx="182154" cy="132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3F526F8-2846-4BE0-AE93-5458630D18DF}"/>
              </a:ext>
            </a:extLst>
          </p:cNvPr>
          <p:cNvSpPr/>
          <p:nvPr/>
        </p:nvSpPr>
        <p:spPr>
          <a:xfrm>
            <a:off x="2439494" y="3628571"/>
            <a:ext cx="182154" cy="562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9722F9A-C74D-4425-8644-7026B823C09F}"/>
              </a:ext>
            </a:extLst>
          </p:cNvPr>
          <p:cNvSpPr/>
          <p:nvPr/>
        </p:nvSpPr>
        <p:spPr>
          <a:xfrm>
            <a:off x="2303760" y="3621427"/>
            <a:ext cx="140495" cy="112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BEEAE15-CFD6-4A4C-9139-F27758F9E048}"/>
              </a:ext>
            </a:extLst>
          </p:cNvPr>
          <p:cNvSpPr/>
          <p:nvPr/>
        </p:nvSpPr>
        <p:spPr>
          <a:xfrm>
            <a:off x="2322210" y="3733801"/>
            <a:ext cx="117284" cy="6881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85603C5-EA9C-46DE-B56D-05E1F049BB02}"/>
              </a:ext>
            </a:extLst>
          </p:cNvPr>
          <p:cNvSpPr/>
          <p:nvPr/>
        </p:nvSpPr>
        <p:spPr>
          <a:xfrm>
            <a:off x="2310604" y="4421979"/>
            <a:ext cx="211140" cy="384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1026C00-C27E-4937-8BD2-CF764C11F287}"/>
              </a:ext>
            </a:extLst>
          </p:cNvPr>
          <p:cNvSpPr/>
          <p:nvPr/>
        </p:nvSpPr>
        <p:spPr>
          <a:xfrm>
            <a:off x="2114757" y="3621427"/>
            <a:ext cx="140495" cy="1123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810E06C0-CC0A-4EB7-940C-CA12D7900C29}"/>
              </a:ext>
            </a:extLst>
          </p:cNvPr>
          <p:cNvSpPr/>
          <p:nvPr/>
        </p:nvSpPr>
        <p:spPr>
          <a:xfrm>
            <a:off x="2118921" y="3733801"/>
            <a:ext cx="117284" cy="6881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0F3A0AC-6F5D-48BF-8613-50F766DB76F8}"/>
              </a:ext>
            </a:extLst>
          </p:cNvPr>
          <p:cNvSpPr/>
          <p:nvPr/>
        </p:nvSpPr>
        <p:spPr>
          <a:xfrm>
            <a:off x="2107315" y="4421979"/>
            <a:ext cx="211140" cy="645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5BD6D9E-A634-41AB-A3EC-A3F3B089D22E}"/>
              </a:ext>
            </a:extLst>
          </p:cNvPr>
          <p:cNvSpPr/>
          <p:nvPr/>
        </p:nvSpPr>
        <p:spPr>
          <a:xfrm>
            <a:off x="2188575" y="2338388"/>
            <a:ext cx="211140" cy="985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23469F7-F6D8-44FA-9521-B0C4F9259649}"/>
              </a:ext>
            </a:extLst>
          </p:cNvPr>
          <p:cNvSpPr/>
          <p:nvPr/>
        </p:nvSpPr>
        <p:spPr>
          <a:xfrm>
            <a:off x="1972281" y="2305050"/>
            <a:ext cx="211140" cy="10256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CE4A275-762D-42C9-9C58-271464E52250}"/>
              </a:ext>
            </a:extLst>
          </p:cNvPr>
          <p:cNvSpPr/>
          <p:nvPr/>
        </p:nvSpPr>
        <p:spPr>
          <a:xfrm>
            <a:off x="1749449" y="1693068"/>
            <a:ext cx="569005" cy="6119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t="421" b="1"/>
          <a:stretch/>
        </p:blipFill>
        <p:spPr>
          <a:xfrm>
            <a:off x="252171" y="841664"/>
            <a:ext cx="4653961" cy="5362759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551044" y="106780"/>
            <a:ext cx="1903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3875A1"/>
                </a:solidFill>
              </a:rPr>
              <a:t> </a:t>
            </a:r>
            <a:endParaRPr lang="en-US" sz="28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77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16" grpId="0" animBg="1"/>
      <p:bldP spid="18" grpId="0" animBg="1"/>
      <p:bldP spid="21" grpId="0" animBg="1"/>
      <p:bldP spid="25" grpId="0" animBg="1"/>
      <p:bldP spid="27" grpId="0" animBg="1"/>
      <p:bldP spid="29" grpId="0" animBg="1"/>
      <p:bldP spid="30" grpId="0" animBg="1"/>
      <p:bldP spid="31" grpId="0" animBg="1"/>
      <p:bldP spid="37" grpId="0" animBg="1"/>
      <p:bldP spid="41" grpId="0" animBg="1"/>
      <p:bldP spid="4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4|14.6|14|12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7.8|22.5|21.6|19.6|14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0.7|28.1|23.1|51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9.8|58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3|40.9|0.7|0.7|10.3|1.2|1.1|8.1|1.1|16.9|6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12.9|0.7|3|3.4|0.9|1.7|0.8|1.6|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6|1.1|1.2|1.1|1.1|1.1|1.1|1.1|1|1.9|29|7.7|2.4|3|2.8"/>
</p:tagLst>
</file>

<file path=ppt/theme/theme1.xml><?xml version="1.0" encoding="utf-8"?>
<a:theme xmlns:a="http://schemas.openxmlformats.org/drawingml/2006/main" name="nctem1">
  <a:themeElements>
    <a:clrScheme name="nctem1 11">
      <a:dk1>
        <a:srgbClr val="000000"/>
      </a:dk1>
      <a:lt1>
        <a:srgbClr val="FFFFFF"/>
      </a:lt1>
      <a:dk2>
        <a:srgbClr val="00628C"/>
      </a:dk2>
      <a:lt2>
        <a:srgbClr val="5F5F5F"/>
      </a:lt2>
      <a:accent1>
        <a:srgbClr val="82E6DD"/>
      </a:accent1>
      <a:accent2>
        <a:srgbClr val="C8E2E8"/>
      </a:accent2>
      <a:accent3>
        <a:srgbClr val="FFFFFF"/>
      </a:accent3>
      <a:accent4>
        <a:srgbClr val="000000"/>
      </a:accent4>
      <a:accent5>
        <a:srgbClr val="C1F0EB"/>
      </a:accent5>
      <a:accent6>
        <a:srgbClr val="B5CDD2"/>
      </a:accent6>
      <a:hlink>
        <a:srgbClr val="00628C"/>
      </a:hlink>
      <a:folHlink>
        <a:srgbClr val="B2B2B2"/>
      </a:folHlink>
    </a:clrScheme>
    <a:fontScheme name="nctem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00628C"/>
          </a:buClr>
          <a:buSzTx/>
          <a:buFont typeface="Arial" charset="0"/>
          <a:buChar char="●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ctem1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tem1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tem1 11">
        <a:dk1>
          <a:srgbClr val="000000"/>
        </a:dk1>
        <a:lt1>
          <a:srgbClr val="FFFFFF"/>
        </a:lt1>
        <a:dk2>
          <a:srgbClr val="00628C"/>
        </a:dk2>
        <a:lt2>
          <a:srgbClr val="5F5F5F"/>
        </a:lt2>
        <a:accent1>
          <a:srgbClr val="82E6DD"/>
        </a:accent1>
        <a:accent2>
          <a:srgbClr val="C8E2E8"/>
        </a:accent2>
        <a:accent3>
          <a:srgbClr val="FFFFFF"/>
        </a:accent3>
        <a:accent4>
          <a:srgbClr val="000000"/>
        </a:accent4>
        <a:accent5>
          <a:srgbClr val="C1F0EB"/>
        </a:accent5>
        <a:accent6>
          <a:srgbClr val="B5CDD2"/>
        </a:accent6>
        <a:hlink>
          <a:srgbClr val="00628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17D8BFB-1610-4516-9AB1-8A8BE4E577DC}"/>
</file>

<file path=customXml/itemProps3.xml><?xml version="1.0" encoding="utf-8"?>
<ds:datastoreItem xmlns:ds="http://schemas.openxmlformats.org/officeDocument/2006/customXml" ds:itemID="{AD54778C-1F19-4F3F-ABC2-3B1194BCB33C}">
  <ds:schemaRefs>
    <ds:schemaRef ds:uri="http://purl.org/dc/elements/1.1/"/>
    <ds:schemaRef ds:uri="a27e339d-efcc-4888-bf1d-35c29e4fdb4c"/>
    <ds:schemaRef ds:uri="bab8a406-7696-406d-80a9-08844bb26002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222</Words>
  <Application>Microsoft Office PowerPoint</Application>
  <PresentationFormat>On-screen Show (4:3)</PresentationFormat>
  <Paragraphs>73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Cambria Math</vt:lpstr>
      <vt:lpstr>Myriad Pro</vt:lpstr>
      <vt:lpstr>Open Sans</vt:lpstr>
      <vt:lpstr>nctem1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2020-08-27T08:03:11Z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