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3.xml" ContentType="application/vnd.openxmlformats-officedocument.presentationml.tags+xml"/>
  <Override PartName="/ppt/notesSlides/notesSlide5.xml" ContentType="application/vnd.openxmlformats-officedocument.presentationml.notesSlide+xml"/>
  <Override PartName="/ppt/tags/tag4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5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4"/>
  </p:sldMasterIdLst>
  <p:notesMasterIdLst>
    <p:notesMasterId r:id="rId19"/>
  </p:notesMasterIdLst>
  <p:sldIdLst>
    <p:sldId id="364" r:id="rId5"/>
    <p:sldId id="371" r:id="rId6"/>
    <p:sldId id="372" r:id="rId7"/>
    <p:sldId id="262" r:id="rId8"/>
    <p:sldId id="266" r:id="rId9"/>
    <p:sldId id="263" r:id="rId10"/>
    <p:sldId id="264" r:id="rId11"/>
    <p:sldId id="267" r:id="rId12"/>
    <p:sldId id="265" r:id="rId13"/>
    <p:sldId id="268" r:id="rId14"/>
    <p:sldId id="269" r:id="rId15"/>
    <p:sldId id="270" r:id="rId16"/>
    <p:sldId id="271" r:id="rId17"/>
    <p:sldId id="260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E408E57-1F99-45F9-9D6B-9A91BD63ECCD}" v="1" dt="2020-08-27T09:17:41.94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382" autoAdjust="0"/>
    <p:restoredTop sz="80175" autoAdjust="0"/>
  </p:normalViewPr>
  <p:slideViewPr>
    <p:cSldViewPr snapToGrid="0">
      <p:cViewPr varScale="1">
        <p:scale>
          <a:sx n="58" d="100"/>
          <a:sy n="58" d="100"/>
        </p:scale>
        <p:origin x="1878" y="6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ew Young" userId="3d7dab09-352b-4858-b937-4a4f8b94e613" providerId="ADAL" clId="{EE408E57-1F99-45F9-9D6B-9A91BD63ECCD}"/>
    <pc:docChg chg="custSel modSld">
      <pc:chgData name="Andrew Young" userId="3d7dab09-352b-4858-b937-4a4f8b94e613" providerId="ADAL" clId="{EE408E57-1F99-45F9-9D6B-9A91BD63ECCD}" dt="2020-08-27T09:17:41.941" v="2" actId="207"/>
      <pc:docMkLst>
        <pc:docMk/>
      </pc:docMkLst>
      <pc:sldChg chg="modSp mod">
        <pc:chgData name="Andrew Young" userId="3d7dab09-352b-4858-b937-4a4f8b94e613" providerId="ADAL" clId="{EE408E57-1F99-45F9-9D6B-9A91BD63ECCD}" dt="2020-08-27T09:17:41.941" v="2" actId="207"/>
        <pc:sldMkLst>
          <pc:docMk/>
          <pc:sldMk cId="0" sldId="260"/>
        </pc:sldMkLst>
        <pc:spChg chg="mod">
          <ac:chgData name="Andrew Young" userId="3d7dab09-352b-4858-b937-4a4f8b94e613" providerId="ADAL" clId="{EE408E57-1F99-45F9-9D6B-9A91BD63ECCD}" dt="2020-08-27T09:17:41.941" v="2" actId="207"/>
          <ac:spMkLst>
            <pc:docMk/>
            <pc:sldMk cId="0" sldId="260"/>
            <ac:spMk id="2" creationId="{AB519B71-BDA2-436B-8F6D-84830C3E1DC3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E6D0D0-12ED-4869-9CD3-8A2B6C1853F6}" type="datetimeFigureOut">
              <a:rPr lang="en-GB" smtClean="0"/>
              <a:t>27/08/2020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811B94-D857-4C56-B794-DF7EFE593E2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22954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613185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en-GB" dirty="0"/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dirty="0"/>
                  <a:t>No because the denominator is not 3 times the numerator</a:t>
                </a:r>
                <a:r>
                  <a:rPr lang="en-GB" baseline="0" dirty="0"/>
                  <a:t> and the numerator is not one third of the denominator.</a:t>
                </a:r>
              </a:p>
              <a:p>
                <a:r>
                  <a:rPr lang="en-GB" baseline="0" dirty="0"/>
                  <a:t>How else can you tell </a:t>
                </a:r>
                <a:r>
                  <a:rPr lang="en-GB" b="0" i="0" baseline="0">
                    <a:latin typeface="Cambria Math" panose="02040503050406030204" pitchFamily="18" charset="0"/>
                  </a:rPr>
                  <a:t>6/8  </a:t>
                </a:r>
                <a:r>
                  <a:rPr lang="en-GB" dirty="0"/>
                  <a:t>is not</a:t>
                </a:r>
                <a:r>
                  <a:rPr lang="en-GB" baseline="0" dirty="0"/>
                  <a:t> equivalent to </a:t>
                </a:r>
                <a:r>
                  <a:rPr lang="en-GB" b="0" i="0" baseline="0">
                    <a:latin typeface="Cambria Math" panose="02040503050406030204" pitchFamily="18" charset="0"/>
                  </a:rPr>
                  <a:t>1/3  </a:t>
                </a:r>
                <a:r>
                  <a:rPr lang="en-GB" dirty="0"/>
                  <a:t>? </a:t>
                </a:r>
                <a:r>
                  <a:rPr lang="en-GB" i="1" dirty="0"/>
                  <a:t>Because </a:t>
                </a:r>
                <a:r>
                  <a:rPr lang="en-GB" b="0" i="0">
                    <a:latin typeface="Cambria Math" panose="02040503050406030204" pitchFamily="18" charset="0"/>
                  </a:rPr>
                  <a:t>6/8  </a:t>
                </a:r>
                <a:r>
                  <a:rPr lang="en-GB" dirty="0"/>
                  <a:t>is greater than </a:t>
                </a:r>
                <a:r>
                  <a:rPr lang="en-GB" b="0" i="0">
                    <a:latin typeface="Cambria Math" panose="02040503050406030204" pitchFamily="18" charset="0"/>
                  </a:rPr>
                  <a:t>1/2  </a:t>
                </a:r>
                <a:r>
                  <a:rPr lang="en-GB" dirty="0"/>
                  <a:t>and </a:t>
                </a:r>
                <a:r>
                  <a:rPr lang="en-GB" b="0" i="0">
                    <a:latin typeface="Cambria Math" panose="02040503050406030204" pitchFamily="18" charset="0"/>
                  </a:rPr>
                  <a:t>1/3  </a:t>
                </a:r>
                <a:r>
                  <a:rPr lang="en-GB" dirty="0"/>
                  <a:t>is less than </a:t>
                </a:r>
                <a:r>
                  <a:rPr lang="en-GB" b="0" i="0">
                    <a:latin typeface="Cambria Math" panose="02040503050406030204" pitchFamily="18" charset="0"/>
                  </a:rPr>
                  <a:t>1/2  </a:t>
                </a:r>
                <a:endParaRPr lang="en-GB" dirty="0"/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811B94-D857-4C56-B794-DF7EFE593E2D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191566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i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811B94-D857-4C56-B794-DF7EFE593E2D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316789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i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811B94-D857-4C56-B794-DF7EFE593E2D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55385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21736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en-GB" sz="1200" kern="1200" baseline="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What fraction does this</a:t>
                </a:r>
                <a:r>
                  <a:rPr lang="en-GB" sz="1200" kern="1200" baseline="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image represent? Can you use the stem sentence to help you describe it?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sz="1200" kern="1200" baseline="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can you see the denominator (3) represented? </a:t>
                </a:r>
                <a:r>
                  <a:rPr lang="en-GB" sz="1200" i="1" kern="1200" baseline="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Eg</a:t>
                </a:r>
                <a:r>
                  <a:rPr lang="en-GB" sz="1200" i="1" kern="1200" baseline="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..’the whole is divided in 3 parts’. </a:t>
                </a:r>
                <a:r>
                  <a:rPr lang="en-GB" sz="1200" kern="1200" baseline="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can you see the numerator (1) represented? ‘</a:t>
                </a:r>
                <a:r>
                  <a:rPr lang="en-GB" sz="1200" i="1" kern="1200" baseline="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1 part out of 3 is shaded’</a:t>
                </a:r>
              </a:p>
              <a:p>
                <a:r>
                  <a:rPr lang="en-GB" sz="1200" kern="1200" baseline="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When </a:t>
                </a:r>
                <a:r>
                  <a:rPr lang="en-GB" sz="1200" b="0" i="0" kern="1200" baseline="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2/6</a:t>
                </a:r>
                <a:r>
                  <a:rPr lang="en-GB" sz="1200" kern="1200" baseline="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is shown, ask: Now what does this image represent? What do you notice? What has stayed the same? What has changed?</a:t>
                </a:r>
              </a:p>
              <a:p>
                <a:r>
                  <a:rPr lang="en-GB" sz="1200" i="1" kern="1200" baseline="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….</a:t>
                </a:r>
                <a:r>
                  <a:rPr lang="en-GB" sz="1200" i="1" kern="1200" baseline="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Eg</a:t>
                </a:r>
                <a:r>
                  <a:rPr lang="en-GB" sz="1200" i="1" kern="1200" baseline="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‘the same part of the whole is shaded and the whole has stayed the same but the whole is divided in to a different number of parts’</a:t>
                </a:r>
              </a:p>
              <a:p>
                <a:r>
                  <a:rPr lang="en-GB" sz="1200" i="0" kern="1200" baseline="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Flick back between </a:t>
                </a:r>
                <a:r>
                  <a:rPr lang="en-GB" sz="1200" b="0" i="0" kern="1200" baseline="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1/3  𝑎𝑛𝑑 2/6</a:t>
                </a:r>
                <a:r>
                  <a:rPr lang="en-GB" sz="1200" i="0" kern="1200" baseline="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to prove to the children that the same amount of the shape is shaded. We can see that one third is shaded and also two sixths.</a:t>
                </a:r>
              </a:p>
              <a:p>
                <a:r>
                  <a:rPr lang="en-GB" sz="700" b="0" i="0" kern="1200" baseline="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1/3  </a:t>
                </a:r>
                <a:r>
                  <a:rPr lang="en-GB" sz="1000" i="0" kern="1200" baseline="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of the shape is equivalent to </a:t>
                </a:r>
                <a:r>
                  <a:rPr lang="en-GB" sz="1000" b="0" i="0" kern="1200" baseline="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2/6  </a:t>
                </a:r>
                <a:r>
                  <a:rPr lang="en-GB" sz="1000" i="0" kern="1200" baseline="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of the shape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sz="1200" kern="1200" baseline="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When </a:t>
                </a:r>
                <a:r>
                  <a:rPr lang="en-GB" sz="1200" b="0" i="0" kern="1200" baseline="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3/9  </a:t>
                </a:r>
                <a:r>
                  <a:rPr lang="en-GB" sz="120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is displayed, ask:</a:t>
                </a:r>
                <a:r>
                  <a:rPr lang="en-GB" sz="1200" kern="1200" baseline="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Can we still say that </a:t>
                </a:r>
                <a:r>
                  <a:rPr lang="en-GB" sz="1200" b="0" i="0" kern="1200" baseline="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2/6  </a:t>
                </a:r>
                <a:r>
                  <a:rPr lang="en-GB" sz="120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is shaded? Although</a:t>
                </a:r>
                <a:r>
                  <a:rPr lang="en-GB" sz="1200" kern="1200" baseline="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we can’t see </a:t>
                </a:r>
                <a:r>
                  <a:rPr lang="en-GB" sz="1200" b="0" i="0" kern="1200" baseline="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2/6  </a:t>
                </a:r>
                <a:r>
                  <a:rPr lang="en-GB" sz="120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, it</a:t>
                </a:r>
                <a:r>
                  <a:rPr lang="en-GB" sz="1200" kern="1200" baseline="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is still shaded because the same part of the whole is shaded and the whole is the same.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kern="1200" baseline="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Repeat when </a:t>
                </a:r>
                <a:r>
                  <a:rPr lang="en-GB" sz="1200" b="0" i="0" kern="1200" baseline="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3/9, 4/12, 5/15, 6/18  </a:t>
                </a:r>
                <a:r>
                  <a:rPr lang="en-GB" sz="120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are displayed…</a:t>
                </a:r>
                <a:r>
                  <a:rPr lang="en-GB" sz="1200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eg</a:t>
                </a:r>
                <a:r>
                  <a:rPr lang="en-GB" sz="120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What fraction</a:t>
                </a:r>
                <a:r>
                  <a:rPr lang="en-GB" sz="1200" kern="1200" baseline="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can you see now?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54963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811B94-D857-4C56-B794-DF7EFE593E2D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40953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en-GB" sz="1200" kern="1200" baseline="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Emphasise poin</a:t>
                </a:r>
                <a:r>
                  <a:rPr lang="en-GB" sz="1200" kern="1200" baseline="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 that fractions are numbers so we can place them on a number line.</a:t>
                </a:r>
              </a:p>
              <a:p>
                <a:r>
                  <a:rPr lang="en-GB" sz="1200" kern="1200" baseline="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Since we’ve seen the fractions so far all representing the same part of the whole, these fractions will also be placed in the same position on a number line. </a:t>
                </a:r>
              </a:p>
              <a:p>
                <a:r>
                  <a:rPr lang="en-GB" sz="1200" kern="1200" baseline="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Move through the animations to show that each of these fractions sits in the same position</a:t>
                </a:r>
              </a:p>
              <a:p>
                <a:r>
                  <a:rPr lang="en-GB" sz="1200" kern="1200" baseline="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…..this is because they have the same value; they are equivalent. </a:t>
                </a:r>
                <a:r>
                  <a:rPr lang="en-GB" sz="1200" b="0" i="0" kern="1200" baseline="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1/3  </a:t>
                </a:r>
                <a:r>
                  <a:rPr lang="en-GB" sz="1200" kern="1200" baseline="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is equal to </a:t>
                </a:r>
                <a:r>
                  <a:rPr lang="en-GB" sz="1200" b="0" i="0" kern="1200" baseline="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2/6  </a:t>
                </a:r>
                <a:endParaRPr lang="en-GB" sz="1200" b="0" kern="1200" baseline="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kern="1200" baseline="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Even though the numerator and denominator changes each time, what do you notice about the fraction? </a:t>
                </a:r>
                <a:r>
                  <a:rPr lang="en-GB" sz="1200" kern="1200" baseline="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Eg</a:t>
                </a:r>
                <a:r>
                  <a:rPr lang="en-GB" sz="1200" kern="1200" baseline="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..</a:t>
                </a:r>
                <a:r>
                  <a:rPr lang="en-GB" sz="1200" i="1" kern="1200" baseline="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it stays in the same position on the number line.</a:t>
                </a:r>
                <a:endParaRPr lang="en-GB" sz="1200" i="0" kern="1200" baseline="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0" kern="1200" baseline="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Which fraction is bigger, </a:t>
                </a:r>
                <a:r>
                  <a:rPr lang="en-GB" sz="1200" b="0" i="0" kern="1200" baseline="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1/3  𝑜𝑟 2/6</a:t>
                </a:r>
                <a:r>
                  <a:rPr lang="en-GB" sz="1200" kern="1200" baseline="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? Reiterate point that they are equivalent. Neither is bigger – they have the same value which is why they sit in the same position on the number line.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54428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44905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811B94-D857-4C56-B794-DF7EFE593E2D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22206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626717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en-GB" dirty="0"/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dirty="0"/>
                  <a:t>Yes it is because the denominator</a:t>
                </a:r>
                <a:r>
                  <a:rPr lang="en-GB" baseline="0" dirty="0"/>
                  <a:t> is 3 times the numerator and the numerator is one third of the denominator.</a:t>
                </a:r>
              </a:p>
              <a:p>
                <a:r>
                  <a:rPr lang="en-GB" baseline="0" dirty="0"/>
                  <a:t>So where would </a:t>
                </a:r>
                <a:r>
                  <a:rPr lang="en-GB" b="0" i="0" baseline="0">
                    <a:latin typeface="Cambria Math" panose="02040503050406030204" pitchFamily="18" charset="0"/>
                  </a:rPr>
                  <a:t>11/33  </a:t>
                </a:r>
                <a:r>
                  <a:rPr lang="en-GB" dirty="0"/>
                  <a:t>sit on the number line? </a:t>
                </a:r>
                <a:r>
                  <a:rPr lang="en-GB" i="1" dirty="0"/>
                  <a:t>In</a:t>
                </a:r>
                <a:r>
                  <a:rPr lang="en-GB" i="1" baseline="0" dirty="0"/>
                  <a:t> the same place because it is equivalent to </a:t>
                </a:r>
                <a:r>
                  <a:rPr lang="en-GB" b="0" i="0" baseline="0">
                    <a:latin typeface="Cambria Math" panose="02040503050406030204" pitchFamily="18" charset="0"/>
                  </a:rPr>
                  <a:t>1/3</a:t>
                </a:r>
                <a:endParaRPr lang="en-GB" dirty="0"/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811B94-D857-4C56-B794-DF7EFE593E2D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1161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1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1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buClr>
                <a:srgbClr val="000000"/>
              </a:buClr>
              <a:defRPr/>
            </a:pPr>
            <a:endParaRPr lang="en-GB" kern="0">
              <a:solidFill>
                <a:srgbClr val="99CCCC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4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buClr>
                <a:srgbClr val="000000"/>
              </a:buClr>
              <a:defRPr/>
            </a:pPr>
            <a:endParaRPr lang="en-GB" kern="0">
              <a:solidFill>
                <a:srgbClr val="99CCCC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4" y="381100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44083421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preserve="1" userDrawn="1">
  <p:cSld name="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2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>
            <a:lvl1pPr marL="457200" lvl="0" indent="-228600" algn="r">
              <a:spcBef>
                <a:spcPts val="420"/>
              </a:spcBef>
              <a:spcAft>
                <a:spcPts val="0"/>
              </a:spcAft>
              <a:buSzPts val="1400"/>
              <a:buNone/>
              <a:defRPr sz="2100">
                <a:solidFill>
                  <a:srgbClr val="82CBD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pPr marL="457200" marR="0" lvl="0" indent="-228600" algn="r" defTabSz="914400" rtl="0" eaLnBrk="1" fontAlgn="auto" latinLnBrk="0" hangingPunct="1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2400" dirty="0">
              <a:latin typeface="Myriad Pro" panose="020B0503030403020204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E49692A-9FF6-4A6A-A1BB-2F13EA8B83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52433" y="54406"/>
            <a:ext cx="7886700" cy="582526"/>
          </a:xfrm>
        </p:spPr>
        <p:txBody>
          <a:bodyPr>
            <a:normAutofit/>
          </a:bodyPr>
          <a:lstStyle>
            <a:lvl1pPr algn="r">
              <a:defRPr sz="2400" b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[Insert title here]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805901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1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5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buClr>
                <a:srgbClr val="000000"/>
              </a:buClr>
              <a:defRPr/>
            </a:pPr>
            <a:endParaRPr lang="en-GB" kern="0">
              <a:solidFill>
                <a:srgbClr val="99CCCC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4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buClr>
                <a:srgbClr val="000000"/>
              </a:buClr>
              <a:defRPr/>
            </a:pPr>
            <a:endParaRPr lang="en-GB" kern="0">
              <a:solidFill>
                <a:srgbClr val="99CCCC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267082291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buClr>
                <a:srgbClr val="000000"/>
              </a:buClr>
              <a:defRPr/>
            </a:pPr>
            <a:fld id="{2C95C026-08C9-4B34-900E-A796AD91033C}" type="datetimeFigureOut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>
                <a:buClr>
                  <a:srgbClr val="000000"/>
                </a:buClr>
                <a:defRPr/>
              </a:pPr>
              <a:t>27/08/2020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buClr>
                <a:srgbClr val="000000"/>
              </a:buClr>
              <a:defRPr/>
            </a:pPr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buClr>
                <a:srgbClr val="000000"/>
              </a:buClr>
              <a:defRPr/>
            </a:pPr>
            <a:fld id="{0C456067-5DCC-4FA4-963E-25DDD588CAA1}" type="slidenum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>
                <a:buClr>
                  <a:srgbClr val="000000"/>
                </a:buClr>
                <a:defRPr/>
              </a:pPr>
              <a:t>‹#›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812152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upper-key-stage-2-fractions-video-lessons/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5.w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6" Type="http://schemas.openxmlformats.org/officeDocument/2006/relationships/image" Target="../media/image4.wmf"/><Relationship Id="rId5" Type="http://schemas.openxmlformats.org/officeDocument/2006/relationships/image" Target="../media/image3.wmf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wmf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5" Type="http://schemas.openxmlformats.org/officeDocument/2006/relationships/image" Target="../media/image18.wmf"/><Relationship Id="rId10" Type="http://schemas.openxmlformats.org/officeDocument/2006/relationships/image" Target="../media/image13.wmf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2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10" Type="http://schemas.openxmlformats.org/officeDocument/2006/relationships/image" Target="../media/image27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wmf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31.w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6" Type="http://schemas.openxmlformats.org/officeDocument/2006/relationships/image" Target="../media/image30.wmf"/><Relationship Id="rId5" Type="http://schemas.openxmlformats.org/officeDocument/2006/relationships/image" Target="../media/image29.wmf"/><Relationship Id="rId10" Type="http://schemas.openxmlformats.org/officeDocument/2006/relationships/image" Target="../media/image34.wmf"/><Relationship Id="rId4" Type="http://schemas.openxmlformats.org/officeDocument/2006/relationships/image" Target="../media/image28.wmf"/><Relationship Id="rId9" Type="http://schemas.openxmlformats.org/officeDocument/2006/relationships/image" Target="../media/image33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4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20FBB0DF-25CE-4F0A-979A-1E3C083ADDF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UKS2 Fractions</a:t>
            </a:r>
          </a:p>
          <a:p>
            <a:r>
              <a:rPr lang="en-GB" dirty="0"/>
              <a:t>Lesson 3</a:t>
            </a:r>
          </a:p>
        </p:txBody>
      </p:sp>
    </p:spTree>
    <p:extLst>
      <p:ext uri="{BB962C8B-B14F-4D97-AF65-F5344CB8AC3E}">
        <p14:creationId xmlns:p14="http://schemas.microsoft.com/office/powerpoint/2010/main" val="16964577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/>
            <a:r>
              <a:rPr lang="en-US" kern="0" dirty="0">
                <a:solidFill>
                  <a:srgbClr val="00628C"/>
                </a:solidFill>
              </a:rPr>
              <a:t> </a:t>
            </a:r>
            <a:endParaRPr lang="en-GB" kern="0" dirty="0">
              <a:solidFill>
                <a:srgbClr val="00628C"/>
              </a:solidFill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1F3C5BE4-6A52-4AA6-A7D5-B3D7BF7594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23944" t="35265" r="24068" b="43500"/>
          <a:stretch/>
        </p:blipFill>
        <p:spPr>
          <a:xfrm>
            <a:off x="1" y="3429000"/>
            <a:ext cx="9144000" cy="209986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-1094792" y="951723"/>
                <a:ext cx="11271380" cy="9646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4000" dirty="0"/>
                  <a:t>Is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4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4000" i="1">
                            <a:latin typeface="Cambria Math" panose="02040503050406030204" pitchFamily="18" charset="0"/>
                          </a:rPr>
                          <m:t>11</m:t>
                        </m:r>
                      </m:num>
                      <m:den>
                        <m:r>
                          <a:rPr lang="en-GB" sz="4000" i="1">
                            <a:latin typeface="Cambria Math" panose="02040503050406030204" pitchFamily="18" charset="0"/>
                          </a:rPr>
                          <m:t>33</m:t>
                        </m:r>
                      </m:den>
                    </m:f>
                    <m:r>
                      <a:rPr lang="en-GB" sz="40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GB" sz="4000" dirty="0"/>
                  <a:t>equivalent to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4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40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4000" i="1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  <m:r>
                      <a:rPr lang="en-GB" sz="40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GB" sz="4000" dirty="0"/>
                  <a:t>?</a:t>
                </a: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1094792" y="951723"/>
                <a:ext cx="11271380" cy="964623"/>
              </a:xfrm>
              <a:prstGeom prst="rect">
                <a:avLst/>
              </a:prstGeom>
              <a:blipFill>
                <a:blip r:embed="rId4"/>
                <a:stretch>
                  <a:fillRect b="-1329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745622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/>
            <a:r>
              <a:rPr lang="en-US" kern="0" dirty="0">
                <a:solidFill>
                  <a:srgbClr val="00628C"/>
                </a:solidFill>
              </a:rPr>
              <a:t> </a:t>
            </a:r>
            <a:endParaRPr lang="en-GB" kern="0" dirty="0">
              <a:solidFill>
                <a:srgbClr val="00628C"/>
              </a:solidFill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BA83AA32-8CAE-4CEB-8146-6B64B880FC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23944" t="35265" r="24068" b="43500"/>
          <a:stretch/>
        </p:blipFill>
        <p:spPr>
          <a:xfrm>
            <a:off x="1" y="3429000"/>
            <a:ext cx="9144000" cy="209986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-1094792" y="951723"/>
                <a:ext cx="11271380" cy="9646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4000" dirty="0"/>
                  <a:t>Is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4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4000" i="1">
                            <a:latin typeface="Cambria Math" panose="02040503050406030204" pitchFamily="18" charset="0"/>
                          </a:rPr>
                          <m:t>6</m:t>
                        </m:r>
                      </m:num>
                      <m:den>
                        <m:r>
                          <a:rPr lang="en-GB" sz="4000" i="1"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  <m:r>
                      <a:rPr lang="en-GB" sz="40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GB" sz="4000" dirty="0"/>
                  <a:t>equivalent to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4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40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4000" i="1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  <m:r>
                      <a:rPr lang="en-GB" sz="40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GB" sz="4000" dirty="0"/>
                  <a:t>?</a:t>
                </a: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1094792" y="951723"/>
                <a:ext cx="11271380" cy="964623"/>
              </a:xfrm>
              <a:prstGeom prst="rect">
                <a:avLst/>
              </a:prstGeom>
              <a:blipFill>
                <a:blip r:embed="rId4"/>
                <a:stretch>
                  <a:fillRect b="-1392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346074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/>
            <a:r>
              <a:rPr lang="en-US" kern="0" dirty="0">
                <a:solidFill>
                  <a:srgbClr val="00628C"/>
                </a:solidFill>
              </a:rPr>
              <a:t> </a:t>
            </a:r>
            <a:endParaRPr lang="en-GB" kern="0" dirty="0">
              <a:solidFill>
                <a:srgbClr val="00628C"/>
              </a:solidFill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B1FE8061-159F-496F-92A1-44CA1B6A95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extBox 3"/>
          <p:cNvSpPr txBox="1"/>
          <p:nvPr/>
        </p:nvSpPr>
        <p:spPr>
          <a:xfrm>
            <a:off x="0" y="796091"/>
            <a:ext cx="9143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Task 1</a:t>
            </a:r>
          </a:p>
        </p:txBody>
      </p:sp>
    </p:spTree>
    <p:extLst>
      <p:ext uri="{BB962C8B-B14F-4D97-AF65-F5344CB8AC3E}">
        <p14:creationId xmlns:p14="http://schemas.microsoft.com/office/powerpoint/2010/main" val="6730777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/>
            <a:r>
              <a:rPr lang="en-US" kern="0" dirty="0">
                <a:solidFill>
                  <a:srgbClr val="00628C"/>
                </a:solidFill>
              </a:rPr>
              <a:t> </a:t>
            </a:r>
            <a:endParaRPr lang="en-GB" kern="0" dirty="0">
              <a:solidFill>
                <a:srgbClr val="00628C"/>
              </a:solidFill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283CA6AB-06B8-4667-B614-06DF8CBB51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extBox 3"/>
          <p:cNvSpPr txBox="1"/>
          <p:nvPr/>
        </p:nvSpPr>
        <p:spPr>
          <a:xfrm>
            <a:off x="-1329447" y="894946"/>
            <a:ext cx="113424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-843064" y="2140085"/>
                <a:ext cx="10856068" cy="13781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4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4400" i="1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sz="4400" i="1"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  <m:r>
                        <a:rPr lang="en-GB" sz="4400" i="1">
                          <a:latin typeface="Cambria Math" panose="02040503050406030204" pitchFamily="18" charset="0"/>
                        </a:rPr>
                        <m:t>   </m:t>
                      </m:r>
                      <m:f>
                        <m:fPr>
                          <m:ctrlPr>
                            <a:rPr lang="en-GB" sz="4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4400">
                              <a:latin typeface="Cambria Math" panose="02040503050406030204" pitchFamily="18" charset="0"/>
                            </a:rPr>
                            <m:t>0</m:t>
                          </m:r>
                        </m:num>
                        <m:den>
                          <m:r>
                            <a:rPr lang="en-GB" sz="440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en-GB" sz="4400">
                          <a:latin typeface="Cambria Math" panose="02040503050406030204" pitchFamily="18" charset="0"/>
                        </a:rPr>
                        <m:t>   </m:t>
                      </m:r>
                      <m:f>
                        <m:fPr>
                          <m:ctrlPr>
                            <a:rPr lang="en-GB" sz="4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4400">
                              <a:latin typeface="Cambria Math" panose="02040503050406030204" pitchFamily="18" charset="0"/>
                            </a:rPr>
                            <m:t>32</m:t>
                          </m:r>
                        </m:num>
                        <m:den>
                          <m:r>
                            <a:rPr lang="en-GB" sz="4400">
                              <a:latin typeface="Cambria Math" panose="02040503050406030204" pitchFamily="18" charset="0"/>
                            </a:rPr>
                            <m:t>160</m:t>
                          </m:r>
                        </m:den>
                      </m:f>
                      <m:r>
                        <a:rPr lang="en-GB" sz="4400">
                          <a:latin typeface="Cambria Math" panose="02040503050406030204" pitchFamily="18" charset="0"/>
                        </a:rPr>
                        <m:t>   </m:t>
                      </m:r>
                      <m:f>
                        <m:fPr>
                          <m:ctrlPr>
                            <a:rPr lang="en-GB" sz="4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4400"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GB" sz="4400">
                              <a:latin typeface="Cambria Math" panose="02040503050406030204" pitchFamily="18" charset="0"/>
                            </a:rPr>
                            <m:t>25</m:t>
                          </m:r>
                        </m:den>
                      </m:f>
                      <m:r>
                        <a:rPr lang="en-GB" sz="4400">
                          <a:latin typeface="Cambria Math" panose="02040503050406030204" pitchFamily="18" charset="0"/>
                        </a:rPr>
                        <m:t>   </m:t>
                      </m:r>
                      <m:f>
                        <m:fPr>
                          <m:ctrlPr>
                            <a:rPr lang="en-GB" sz="4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4400">
                              <a:latin typeface="Cambria Math" panose="02040503050406030204" pitchFamily="18" charset="0"/>
                            </a:rPr>
                            <m:t>10</m:t>
                          </m:r>
                        </m:num>
                        <m:den>
                          <m:r>
                            <a:rPr lang="en-GB" sz="4400">
                              <a:latin typeface="Cambria Math" panose="02040503050406030204" pitchFamily="18" charset="0"/>
                            </a:rPr>
                            <m:t>50</m:t>
                          </m:r>
                        </m:den>
                      </m:f>
                      <m:r>
                        <a:rPr lang="en-GB" sz="4400">
                          <a:latin typeface="Cambria Math" panose="02040503050406030204" pitchFamily="18" charset="0"/>
                        </a:rPr>
                        <m:t>   </m:t>
                      </m:r>
                      <m:f>
                        <m:fPr>
                          <m:ctrlPr>
                            <a:rPr lang="en-GB" sz="4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440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sz="4400">
                              <a:latin typeface="Cambria Math" panose="02040503050406030204" pitchFamily="18" charset="0"/>
                            </a:rPr>
                            <m:t>15</m:t>
                          </m:r>
                        </m:den>
                      </m:f>
                      <m:r>
                        <a:rPr lang="en-GB" sz="4400">
                          <a:latin typeface="Cambria Math" panose="02040503050406030204" pitchFamily="18" charset="0"/>
                        </a:rPr>
                        <m:t>   </m:t>
                      </m:r>
                    </m:oMath>
                  </m:oMathPara>
                </a14:m>
                <a:endParaRPr lang="en-GB" sz="4400" dirty="0"/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843064" y="2140085"/>
                <a:ext cx="10856068" cy="1378198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172727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B519B71-BDA2-436B-8F6D-84830C3E1DC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https://www.ncetm.org.uk/classroom-resources/vl-upper-key-stage-2-fractions-video-lessons/</a:t>
            </a:r>
            <a:endParaRPr lang="en-GB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9144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3.7 Equivalent fractions and simplifying </a:t>
            </a:r>
            <a:endParaRPr lang="en-US" dirty="0">
              <a:solidFill>
                <a:srgbClr val="3875A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78C5B34-86E1-4D01-B34C-467D7BB2D76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826" b="64056"/>
          <a:stretch/>
        </p:blipFill>
        <p:spPr>
          <a:xfrm>
            <a:off x="3007301" y="1000164"/>
            <a:ext cx="3139552" cy="1844901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4483DCC3-475B-46D9-B4D1-779C81A0B4A9}"/>
              </a:ext>
            </a:extLst>
          </p:cNvPr>
          <p:cNvSpPr/>
          <p:nvPr/>
        </p:nvSpPr>
        <p:spPr>
          <a:xfrm>
            <a:off x="2012796" y="3217513"/>
            <a:ext cx="228600" cy="558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6A74B3B-E086-4A7E-BD8D-6380E064360E}"/>
              </a:ext>
            </a:extLst>
          </p:cNvPr>
          <p:cNvSpPr/>
          <p:nvPr/>
        </p:nvSpPr>
        <p:spPr>
          <a:xfrm>
            <a:off x="5692788" y="3225800"/>
            <a:ext cx="228600" cy="558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4A58B10B-C3EB-FE44-AA32-8CA5A324492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605" t="35946" b="24827"/>
          <a:stretch/>
        </p:blipFill>
        <p:spPr>
          <a:xfrm>
            <a:off x="6635965" y="2324891"/>
            <a:ext cx="1987424" cy="2013313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4DA7ED0-0086-F345-B842-1D084C3C5ED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228"/>
          <a:stretch/>
        </p:blipFill>
        <p:spPr>
          <a:xfrm>
            <a:off x="11765" y="3401492"/>
            <a:ext cx="6135088" cy="1630681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6C70235C-60C5-495F-9DCE-26A6C7F5ABF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r>
              <a:rPr lang="en-US" kern="0" dirty="0">
                <a:solidFill>
                  <a:srgbClr val="00628C"/>
                </a:solidFill>
              </a:rPr>
              <a:t> </a:t>
            </a:r>
            <a:endParaRPr lang="en-GB" kern="0" dirty="0">
              <a:solidFill>
                <a:srgbClr val="00628C"/>
              </a:solidFill>
            </a:endParaRP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C5CE2A71-20D1-4D83-A054-C3C029AFF2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4E4F454-D8EB-4B4F-86B2-EA8B8063C4AC}"/>
              </a:ext>
            </a:extLst>
          </p:cNvPr>
          <p:cNvSpPr/>
          <p:nvPr/>
        </p:nvSpPr>
        <p:spPr>
          <a:xfrm>
            <a:off x="2845334" y="758913"/>
            <a:ext cx="2863850" cy="1591359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08E2A41-94E3-4EFF-93B5-EDC4BA536FF1}"/>
              </a:ext>
            </a:extLst>
          </p:cNvPr>
          <p:cNvSpPr/>
          <p:nvPr/>
        </p:nvSpPr>
        <p:spPr>
          <a:xfrm>
            <a:off x="3570081" y="1000164"/>
            <a:ext cx="330200" cy="320637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35F2A1D-74F2-46CA-8849-072A147C87A0}"/>
              </a:ext>
            </a:extLst>
          </p:cNvPr>
          <p:cNvSpPr/>
          <p:nvPr/>
        </p:nvSpPr>
        <p:spPr>
          <a:xfrm>
            <a:off x="3570081" y="1000163"/>
            <a:ext cx="330200" cy="1212950"/>
          </a:xfrm>
          <a:prstGeom prst="rect">
            <a:avLst/>
          </a:prstGeom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19004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24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xit" presetSubtype="0" fill="hold" grpId="1" nodeType="withEffect">
                                  <p:stCondLst>
                                    <p:cond delay="2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6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33699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9699"/>
                            </p:stCondLst>
                            <p:childTnLst>
                              <p:par>
                                <p:cTn id="14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22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1999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29399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1" nodeType="withEffect">
                                  <p:stCondLst>
                                    <p:cond delay="29999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1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2" grpId="0" animBg="1"/>
      <p:bldP spid="2" grpId="1" animBg="1"/>
      <p:bldP spid="7" grpId="0" animBg="1"/>
      <p:bldP spid="7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78C5B34-86E1-4D01-B34C-467D7BB2D76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826" b="64056"/>
          <a:stretch/>
        </p:blipFill>
        <p:spPr>
          <a:xfrm>
            <a:off x="3016131" y="1000164"/>
            <a:ext cx="3139552" cy="1844901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398061" y="2442260"/>
            <a:ext cx="1181100" cy="558800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788811" y="3937430"/>
            <a:ext cx="1168400" cy="558800"/>
          </a:xfrm>
          <a:prstGeom prst="rect">
            <a:avLst/>
          </a:prstGeom>
        </p:spPr>
      </p:pic>
      <p:pic>
        <p:nvPicPr>
          <p:cNvPr id="18" name="Image 17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052507" y="5032171"/>
            <a:ext cx="1066800" cy="5588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4483DCC3-475B-46D9-B4D1-779C81A0B4A9}"/>
              </a:ext>
            </a:extLst>
          </p:cNvPr>
          <p:cNvSpPr/>
          <p:nvPr/>
        </p:nvSpPr>
        <p:spPr>
          <a:xfrm>
            <a:off x="2021626" y="3217513"/>
            <a:ext cx="228600" cy="558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6A74B3B-E086-4A7E-BD8D-6380E064360E}"/>
              </a:ext>
            </a:extLst>
          </p:cNvPr>
          <p:cNvSpPr/>
          <p:nvPr/>
        </p:nvSpPr>
        <p:spPr>
          <a:xfrm>
            <a:off x="5701618" y="3225800"/>
            <a:ext cx="228600" cy="558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4A58B10B-C3EB-FE44-AA32-8CA5A324492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605" t="35946" b="24827"/>
          <a:stretch/>
        </p:blipFill>
        <p:spPr>
          <a:xfrm>
            <a:off x="6644795" y="2324891"/>
            <a:ext cx="1987424" cy="2013313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4DA7ED0-0086-F345-B842-1D084C3C5ED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228"/>
          <a:stretch/>
        </p:blipFill>
        <p:spPr>
          <a:xfrm>
            <a:off x="20595" y="3401492"/>
            <a:ext cx="6135088" cy="1630681"/>
          </a:xfrm>
          <a:prstGeom prst="rect">
            <a:avLst/>
          </a:prstGeom>
        </p:spPr>
      </p:pic>
      <p:pic>
        <p:nvPicPr>
          <p:cNvPr id="19" name="Image 18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497751" y="5149498"/>
            <a:ext cx="1047750" cy="542925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CBF81DD-66C8-4C28-8CFD-2759A0477F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/>
            <a:r>
              <a:rPr lang="en-US" kern="0" dirty="0">
                <a:solidFill>
                  <a:srgbClr val="00628C"/>
                </a:solidFill>
              </a:rPr>
              <a:t> </a:t>
            </a:r>
            <a:endParaRPr lang="en-GB" kern="0" dirty="0">
              <a:solidFill>
                <a:srgbClr val="00628C"/>
              </a:solidFill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5627FB91-B8E0-43BD-8A5D-AC4AC5DDCB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45C9457C-F9CA-46A5-80D0-862FFFA0DFBB}"/>
              </a:ext>
            </a:extLst>
          </p:cNvPr>
          <p:cNvSpPr/>
          <p:nvPr/>
        </p:nvSpPr>
        <p:spPr>
          <a:xfrm>
            <a:off x="5946187" y="2209122"/>
            <a:ext cx="2863850" cy="1591359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90B59BF-4377-4BD7-9C0A-04E79732B59D}"/>
              </a:ext>
            </a:extLst>
          </p:cNvPr>
          <p:cNvSpPr/>
          <p:nvPr/>
        </p:nvSpPr>
        <p:spPr>
          <a:xfrm>
            <a:off x="6788811" y="2380113"/>
            <a:ext cx="611696" cy="299040"/>
          </a:xfrm>
          <a:prstGeom prst="rect">
            <a:avLst/>
          </a:prstGeom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7011207-2034-4A67-9CB8-DF3273C9BFAF}"/>
              </a:ext>
            </a:extLst>
          </p:cNvPr>
          <p:cNvSpPr/>
          <p:nvPr/>
        </p:nvSpPr>
        <p:spPr>
          <a:xfrm>
            <a:off x="3194156" y="3961566"/>
            <a:ext cx="601759" cy="558800"/>
          </a:xfrm>
          <a:prstGeom prst="rect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412B5728-B667-46C1-894F-E5D74BAA4DE9}"/>
              </a:ext>
            </a:extLst>
          </p:cNvPr>
          <p:cNvSpPr/>
          <p:nvPr/>
        </p:nvSpPr>
        <p:spPr>
          <a:xfrm>
            <a:off x="3827038" y="3961566"/>
            <a:ext cx="601759" cy="558800"/>
          </a:xfrm>
          <a:prstGeom prst="rect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92C33365-B9FE-4385-91D5-0A07AEBB6540}"/>
              </a:ext>
            </a:extLst>
          </p:cNvPr>
          <p:cNvSpPr/>
          <p:nvPr/>
        </p:nvSpPr>
        <p:spPr>
          <a:xfrm>
            <a:off x="4459919" y="3961566"/>
            <a:ext cx="601759" cy="558800"/>
          </a:xfrm>
          <a:prstGeom prst="rect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8D348BE0-AD46-4256-987E-F37894F12DEB}"/>
              </a:ext>
            </a:extLst>
          </p:cNvPr>
          <p:cNvSpPr/>
          <p:nvPr/>
        </p:nvSpPr>
        <p:spPr>
          <a:xfrm>
            <a:off x="2800040" y="3364778"/>
            <a:ext cx="2863850" cy="1591359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18342D2-E716-4D1C-822D-52A35EDE5312}"/>
              </a:ext>
            </a:extLst>
          </p:cNvPr>
          <p:cNvCxnSpPr/>
          <p:nvPr/>
        </p:nvCxnSpPr>
        <p:spPr>
          <a:xfrm flipH="1">
            <a:off x="1497751" y="4160457"/>
            <a:ext cx="350095" cy="65008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7B620D0D-E646-4D4B-B511-D6B1F54AC978}"/>
              </a:ext>
            </a:extLst>
          </p:cNvPr>
          <p:cNvCxnSpPr/>
          <p:nvPr/>
        </p:nvCxnSpPr>
        <p:spPr>
          <a:xfrm flipH="1">
            <a:off x="1132228" y="4173708"/>
            <a:ext cx="71561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8BC8D3D-2A68-4491-A761-3619B16BC241}"/>
              </a:ext>
            </a:extLst>
          </p:cNvPr>
          <p:cNvCxnSpPr/>
          <p:nvPr/>
        </p:nvCxnSpPr>
        <p:spPr>
          <a:xfrm>
            <a:off x="1847846" y="4160457"/>
            <a:ext cx="402380" cy="65008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7E14EEFA-2990-4EB3-BEB1-86B658A1E3A6}"/>
              </a:ext>
            </a:extLst>
          </p:cNvPr>
          <p:cNvSpPr/>
          <p:nvPr/>
        </p:nvSpPr>
        <p:spPr>
          <a:xfrm>
            <a:off x="1516541" y="3538331"/>
            <a:ext cx="1033670" cy="636105"/>
          </a:xfrm>
          <a:custGeom>
            <a:avLst/>
            <a:gdLst>
              <a:gd name="connsiteX0" fmla="*/ 0 w 1033670"/>
              <a:gd name="connsiteY0" fmla="*/ 26505 h 636105"/>
              <a:gd name="connsiteX1" fmla="*/ 318053 w 1033670"/>
              <a:gd name="connsiteY1" fmla="*/ 609600 h 636105"/>
              <a:gd name="connsiteX2" fmla="*/ 1033670 w 1033670"/>
              <a:gd name="connsiteY2" fmla="*/ 636105 h 636105"/>
              <a:gd name="connsiteX3" fmla="*/ 689113 w 1033670"/>
              <a:gd name="connsiteY3" fmla="*/ 0 h 636105"/>
              <a:gd name="connsiteX4" fmla="*/ 0 w 1033670"/>
              <a:gd name="connsiteY4" fmla="*/ 26505 h 636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3670" h="636105">
                <a:moveTo>
                  <a:pt x="0" y="26505"/>
                </a:moveTo>
                <a:lnTo>
                  <a:pt x="318053" y="609600"/>
                </a:lnTo>
                <a:lnTo>
                  <a:pt x="1033670" y="636105"/>
                </a:lnTo>
                <a:lnTo>
                  <a:pt x="689113" y="0"/>
                </a:lnTo>
                <a:lnTo>
                  <a:pt x="0" y="26505"/>
                </a:lnTo>
                <a:close/>
              </a:path>
            </a:pathLst>
          </a:cu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89088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1" nodeType="withEffect">
                                  <p:stCondLst>
                                    <p:cond delay="8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8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97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50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9700"/>
                            </p:stCondLst>
                            <p:childTnLst>
                              <p:par>
                                <p:cTn id="1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entr" presetSubtype="0" fill="hold" grpId="1" nodeType="afterEffect">
                                  <p:stCondLst>
                                    <p:cond delay="248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300"/>
                            </p:stCondLst>
                            <p:childTnLst>
                              <p:par>
                                <p:cTn id="30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11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0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64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890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140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3900"/>
                            </p:stCondLst>
                            <p:childTnLst>
                              <p:par>
                                <p:cTn id="43" presetID="10" presetClass="exit" presetSubtype="0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1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12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1" presetClass="entr" presetSubtype="0" fill="hold" nodeType="after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nodeType="withEffect">
                                  <p:stCondLst>
                                    <p:cond delay="20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3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nodeType="withEffect">
                                  <p:stCondLst>
                                    <p:cond delay="20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29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28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nodeType="withEffect">
                                  <p:stCondLst>
                                    <p:cond delay="20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3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4300"/>
                            </p:stCondLst>
                            <p:childTnLst>
                              <p:par>
                                <p:cTn id="74" presetID="1" presetClass="entr" presetSubtype="0" fill="hold" grpId="0" nodeType="after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9300"/>
                            </p:stCondLst>
                            <p:childTnLst>
                              <p:par>
                                <p:cTn id="77" presetID="10" presetClass="exit" presetSubtype="0" fill="hold" grpId="1" nodeType="after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16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6" grpId="1" animBg="1"/>
      <p:bldP spid="9" grpId="0" animBg="1"/>
      <p:bldP spid="9" grpId="1" animBg="1"/>
      <p:bldP spid="11" grpId="0" animBg="1"/>
      <p:bldP spid="11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8" grpId="0" animBg="1"/>
      <p:bldP spid="2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9144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3.7 Equivalent fractions and simplifying </a:t>
            </a:r>
            <a:endParaRPr lang="en-US" dirty="0">
              <a:solidFill>
                <a:srgbClr val="3875A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C126C83-FBF1-4951-84C6-D09DDD29B60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09875" y="2432065"/>
            <a:ext cx="3524250" cy="199387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E0170B6-7B2C-4741-A7C5-15DE8D34225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92733" y="4425938"/>
            <a:ext cx="399087" cy="89665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38617987-4B6F-45AE-98EA-871FA71E91C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09875" y="2133600"/>
            <a:ext cx="3524250" cy="2292338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97A4804E-2A99-488C-A065-3675E48EF407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91818" y="4425938"/>
            <a:ext cx="953462" cy="789952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0CA0C55E-B59A-4A63-B94F-D85BC1B7723A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09875" y="2247900"/>
            <a:ext cx="3524250" cy="2178038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87A03E32-B143-4BA1-A2CC-B033CCF4DB4F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96243" y="4425938"/>
            <a:ext cx="953462" cy="896654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341524" y="4476115"/>
            <a:ext cx="647700" cy="7239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937F9AD-31A4-4B11-A32A-571A278E6572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32456" y="2432065"/>
            <a:ext cx="4401671" cy="199387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D467C5F-F7D9-4D4E-BAFE-E21F16FEDDAE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32454" y="2433359"/>
            <a:ext cx="4493746" cy="2275802"/>
          </a:xfrm>
          <a:prstGeom prst="rect">
            <a:avLst/>
          </a:prstGeom>
        </p:spPr>
      </p:pic>
      <p:pic>
        <p:nvPicPr>
          <p:cNvPr id="15" name="Image 14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3341524" y="4479290"/>
            <a:ext cx="647700" cy="7366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B4DC199A-0FFB-471D-857F-33715769833D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965" t="-6606"/>
          <a:stretch/>
        </p:blipFill>
        <p:spPr>
          <a:xfrm>
            <a:off x="1161144" y="2300674"/>
            <a:ext cx="5602455" cy="2189013"/>
          </a:xfrm>
          <a:prstGeom prst="rect">
            <a:avLst/>
          </a:prstGeom>
        </p:spPr>
      </p:pic>
      <p:pic>
        <p:nvPicPr>
          <p:cNvPr id="21" name="Image 20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3349124" y="4479290"/>
            <a:ext cx="647700" cy="7366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89175" y="844721"/>
            <a:ext cx="816564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‘The whole is divided into ___ equal parts and ___ of these parts are shaded.’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1870081A-8328-4271-A158-CC4AA12F481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/>
            <a:r>
              <a:rPr lang="en-US" kern="0" dirty="0">
                <a:solidFill>
                  <a:srgbClr val="00628C"/>
                </a:solidFill>
              </a:rPr>
              <a:t> </a:t>
            </a:r>
            <a:endParaRPr lang="en-GB" kern="0" dirty="0">
              <a:solidFill>
                <a:srgbClr val="00628C"/>
              </a:solidFill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A638382D-28F5-45F9-B742-A83CC19198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42837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/>
            <a:r>
              <a:rPr lang="en-US" kern="0" dirty="0">
                <a:solidFill>
                  <a:srgbClr val="00628C"/>
                </a:solidFill>
              </a:rPr>
              <a:t> </a:t>
            </a:r>
            <a:endParaRPr lang="en-GB" kern="0" dirty="0">
              <a:solidFill>
                <a:srgbClr val="00628C"/>
              </a:solidFill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BDEE2212-9064-4297-8072-C6A9688A8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34996" t="33993" r="34885" b="34119"/>
          <a:stretch/>
        </p:blipFill>
        <p:spPr>
          <a:xfrm>
            <a:off x="2169444" y="1287623"/>
            <a:ext cx="5047490" cy="300446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-880298" y="4292083"/>
                <a:ext cx="11084768" cy="13781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4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4400" i="1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4400" i="1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en-GB" sz="440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sz="4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4400" i="1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sz="4400" i="1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  <m:r>
                        <a:rPr lang="en-GB" sz="440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sz="4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4400" i="1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sz="4400" i="1">
                              <a:latin typeface="Cambria Math" panose="02040503050406030204" pitchFamily="18" charset="0"/>
                            </a:rPr>
                            <m:t>9</m:t>
                          </m:r>
                        </m:den>
                      </m:f>
                      <m:r>
                        <a:rPr lang="en-GB" sz="440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sz="4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4400" i="1"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GB" sz="4400" i="1">
                              <a:latin typeface="Cambria Math" panose="02040503050406030204" pitchFamily="18" charset="0"/>
                            </a:rPr>
                            <m:t>12</m:t>
                          </m:r>
                        </m:den>
                      </m:f>
                      <m:r>
                        <a:rPr lang="en-GB" sz="440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sz="4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4400" i="1"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GB" sz="4400" i="1">
                              <a:latin typeface="Cambria Math" panose="02040503050406030204" pitchFamily="18" charset="0"/>
                            </a:rPr>
                            <m:t>15</m:t>
                          </m:r>
                        </m:den>
                      </m:f>
                      <m:r>
                        <a:rPr lang="en-GB" sz="440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sz="4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4400" i="1"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en-GB" sz="4400" i="1">
                              <a:latin typeface="Cambria Math" panose="02040503050406030204" pitchFamily="18" charset="0"/>
                            </a:rPr>
                            <m:t>18</m:t>
                          </m:r>
                        </m:den>
                      </m:f>
                      <m:r>
                        <a:rPr lang="en-GB" sz="4400" i="1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en-GB" sz="4400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880298" y="4292083"/>
                <a:ext cx="11084768" cy="1378198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383615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4BC2E68-C285-486D-B33D-15F3FA1D589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99442" y="2052120"/>
            <a:ext cx="6135088" cy="2753765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2B1313D4-663E-43FA-86DE-0AA86212AE03}"/>
              </a:ext>
            </a:extLst>
          </p:cNvPr>
          <p:cNvSpPr/>
          <p:nvPr/>
        </p:nvSpPr>
        <p:spPr>
          <a:xfrm>
            <a:off x="1087386" y="2326837"/>
            <a:ext cx="7400057" cy="2128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6180F9C-3951-4FFC-9B56-AD7B2AC0034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99442" y="2456544"/>
            <a:ext cx="6135088" cy="1868714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41F8353C-3AC2-4EF1-830D-DDC9757CDCDE}"/>
              </a:ext>
            </a:extLst>
          </p:cNvPr>
          <p:cNvSpPr/>
          <p:nvPr/>
        </p:nvSpPr>
        <p:spPr>
          <a:xfrm>
            <a:off x="3218757" y="3715660"/>
            <a:ext cx="493486" cy="9434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9C2A3FD-38E8-4F25-BB2A-45F34329A3FB}"/>
              </a:ext>
            </a:extLst>
          </p:cNvPr>
          <p:cNvSpPr/>
          <p:nvPr/>
        </p:nvSpPr>
        <p:spPr>
          <a:xfrm>
            <a:off x="446530" y="2206171"/>
            <a:ext cx="7532913" cy="2128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0D5841B-EE4E-4736-B64A-507F354CB9C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9442" y="2523701"/>
            <a:ext cx="6135088" cy="1810598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DC50C6E7-6AED-4B52-BB39-159F87758B4E}"/>
              </a:ext>
            </a:extLst>
          </p:cNvPr>
          <p:cNvSpPr/>
          <p:nvPr/>
        </p:nvSpPr>
        <p:spPr>
          <a:xfrm>
            <a:off x="904845" y="2385356"/>
            <a:ext cx="7532913" cy="2128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442F7CC3-EA88-4CBB-A481-D964801828C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9442" y="2520861"/>
            <a:ext cx="6135088" cy="1758227"/>
          </a:xfrm>
          <a:prstGeom prst="rect">
            <a:avLst/>
          </a:prstGeom>
        </p:spPr>
      </p:pic>
      <p:sp>
        <p:nvSpPr>
          <p:cNvPr id="29" name="Rectangle 28">
            <a:extLst>
              <a:ext uri="{FF2B5EF4-FFF2-40B4-BE49-F238E27FC236}">
                <a16:creationId xmlns:a16="http://schemas.microsoft.com/office/drawing/2014/main" id="{8CF7CA8C-E067-47D8-A590-2978A9037F5C}"/>
              </a:ext>
            </a:extLst>
          </p:cNvPr>
          <p:cNvSpPr/>
          <p:nvPr/>
        </p:nvSpPr>
        <p:spPr>
          <a:xfrm>
            <a:off x="1174474" y="2404423"/>
            <a:ext cx="7532913" cy="2128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C8EB93BC-3334-469C-9519-B9B02CCE77B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9442" y="2524602"/>
            <a:ext cx="6135088" cy="175074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91E0A3EE-3351-4114-AAC5-186C77466107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21957" y="249833"/>
            <a:ext cx="4090058" cy="1835906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5DD04243-9CF3-48CA-9481-B7149FFC6265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21957" y="1712937"/>
            <a:ext cx="4090058" cy="1245829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96848978-9F84-4AF9-A6DA-BD09A78F762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1957" y="4127186"/>
            <a:ext cx="4090058" cy="1172152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97E95FC4-6F8F-41E3-8AB7-B739085893A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1957" y="2943627"/>
            <a:ext cx="4090058" cy="1207066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67580D6C-A1BA-47E7-B0E1-74FF0F8CF71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1957" y="5300617"/>
            <a:ext cx="4090058" cy="1167163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58897346-3840-4593-857D-D3C0A58A65E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/>
            <a:r>
              <a:rPr lang="en-GB" kern="0" dirty="0">
                <a:solidFill>
                  <a:srgbClr val="00628C"/>
                </a:solidFill>
              </a:rPr>
              <a:t> 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71E96E77-29CD-442F-B20A-8EC3092F19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1527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7" grpId="0" animBg="1"/>
      <p:bldP spid="12" grpId="0" animBg="1"/>
      <p:bldP spid="23" grpId="0" animBg="1"/>
      <p:bldP spid="2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00350" y="3060700"/>
            <a:ext cx="3543300" cy="736600"/>
          </a:xfrm>
          <a:prstGeom prst="rect">
            <a:avLst/>
          </a:prstGeom>
        </p:spPr>
      </p:pic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9144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3.7 Equivalent fractions and simplifying </a:t>
            </a:r>
            <a:endParaRPr lang="en-US" dirty="0">
              <a:solidFill>
                <a:srgbClr val="3875A1"/>
              </a:solidFill>
            </a:endParaRPr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825750" y="3513138"/>
            <a:ext cx="177800" cy="279400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394711" y="3515519"/>
            <a:ext cx="190500" cy="279400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983513" y="3515519"/>
            <a:ext cx="190500" cy="279400"/>
          </a:xfrm>
          <a:prstGeom prst="rect">
            <a:avLst/>
          </a:prstGeom>
        </p:spPr>
      </p:pic>
      <p:pic>
        <p:nvPicPr>
          <p:cNvPr id="15" name="Image 14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568986" y="3517421"/>
            <a:ext cx="317500" cy="266700"/>
          </a:xfrm>
          <a:prstGeom prst="rect">
            <a:avLst/>
          </a:prstGeom>
        </p:spPr>
      </p:pic>
      <p:pic>
        <p:nvPicPr>
          <p:cNvPr id="17" name="Image 16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283840" y="3528219"/>
            <a:ext cx="317500" cy="266700"/>
          </a:xfrm>
          <a:prstGeom prst="rect">
            <a:avLst/>
          </a:prstGeom>
        </p:spPr>
      </p:pic>
      <p:pic>
        <p:nvPicPr>
          <p:cNvPr id="19" name="Image 18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5992979" y="3512344"/>
            <a:ext cx="330200" cy="279400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968CD6E-034E-4B80-AB03-C92C0B997AE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/>
            <a:r>
              <a:rPr lang="en-GB" kern="0" dirty="0">
                <a:solidFill>
                  <a:srgbClr val="00628C"/>
                </a:solidFill>
              </a:rPr>
              <a:t> 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7FA6FC4-63DA-42FD-B27A-988D493D1A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31954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/>
            <a:r>
              <a:rPr lang="en-GB" kern="0" dirty="0">
                <a:solidFill>
                  <a:srgbClr val="00628C"/>
                </a:solidFill>
              </a:rPr>
              <a:t> 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DD3FC7CE-8205-42E0-A930-0A55ABEF3D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17203" t="42156" r="80076" b="44069"/>
          <a:stretch/>
        </p:blipFill>
        <p:spPr>
          <a:xfrm>
            <a:off x="4208108" y="2556588"/>
            <a:ext cx="727786" cy="2071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20396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9144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3.7 Equivalent fractions and simplifying </a:t>
            </a:r>
            <a:endParaRPr lang="en-US" dirty="0">
              <a:solidFill>
                <a:srgbClr val="3875A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9787248-5E24-424E-9166-AD9A659B539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277" y="2888982"/>
            <a:ext cx="7907446" cy="1080041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CFCFD5AE-8AB3-4193-91F6-48691D933049}"/>
              </a:ext>
            </a:extLst>
          </p:cNvPr>
          <p:cNvSpPr/>
          <p:nvPr/>
        </p:nvSpPr>
        <p:spPr>
          <a:xfrm>
            <a:off x="1874520" y="2727960"/>
            <a:ext cx="1021080" cy="1508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816E2FE4-4BAF-43A6-87ED-073B2DE5984F}"/>
              </a:ext>
            </a:extLst>
          </p:cNvPr>
          <p:cNvSpPr/>
          <p:nvPr/>
        </p:nvSpPr>
        <p:spPr>
          <a:xfrm>
            <a:off x="3108960" y="2677080"/>
            <a:ext cx="1021080" cy="1508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064E93DA-CE6B-450A-9000-59820DA5FCB3}"/>
              </a:ext>
            </a:extLst>
          </p:cNvPr>
          <p:cNvSpPr/>
          <p:nvPr/>
        </p:nvSpPr>
        <p:spPr>
          <a:xfrm>
            <a:off x="4404360" y="2727960"/>
            <a:ext cx="1219200" cy="1508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ACFE761D-FF5A-4682-BEBE-4B7C43DDEDC4}"/>
              </a:ext>
            </a:extLst>
          </p:cNvPr>
          <p:cNvSpPr/>
          <p:nvPr/>
        </p:nvSpPr>
        <p:spPr>
          <a:xfrm>
            <a:off x="5745480" y="2677080"/>
            <a:ext cx="1219200" cy="1508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4A154E6C-6743-4D9C-94A3-006FF7C779EB}"/>
              </a:ext>
            </a:extLst>
          </p:cNvPr>
          <p:cNvSpPr/>
          <p:nvPr/>
        </p:nvSpPr>
        <p:spPr>
          <a:xfrm>
            <a:off x="7239000" y="2727960"/>
            <a:ext cx="1219200" cy="1508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E34250B3-23B7-4C94-B38A-F3B36ADBDC8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/>
            <a:r>
              <a:rPr lang="en-US" kern="0" dirty="0">
                <a:solidFill>
                  <a:srgbClr val="00628C"/>
                </a:solidFill>
              </a:rPr>
              <a:t> </a:t>
            </a:r>
            <a:endParaRPr lang="en-GB" kern="0" dirty="0">
              <a:solidFill>
                <a:srgbClr val="00628C"/>
              </a:solidFill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36988A2-9E27-405B-AB4B-517DA5FAEF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190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5" grpId="0" animBg="1"/>
      <p:bldP spid="27" grpId="0" animBg="1"/>
      <p:bldP spid="28" grpId="0" animBg="1"/>
      <p:bldP spid="3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|67.7|58.6|45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7.7|3.9|18.8|5.1|12|4.5|8.2|4.3|10.3|2.6|28.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.8|17.8|3.2|1.7|3|12.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2|7.3|1.9|1.8|2.1|2.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.5|9|2.8|1.6|6.5"/>
</p:tagLst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9EA5DA4-501E-4768-91D7-BC52053A764B}"/>
</file>

<file path=customXml/itemProps2.xml><?xml version="1.0" encoding="utf-8"?>
<ds:datastoreItem xmlns:ds="http://schemas.openxmlformats.org/officeDocument/2006/customXml" ds:itemID="{0FA98441-3C6D-4ECA-967E-C4790549814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E5F20EF-4D1F-4502-B220-7212D7FA1151}">
  <ds:schemaRefs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documentManagement/types"/>
    <ds:schemaRef ds:uri="2271028d-ccd4-470e-b3a6-2ee8809238ba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1074</TotalTime>
  <Words>112</Words>
  <Application>Microsoft Office PowerPoint</Application>
  <PresentationFormat>On-screen Show (4:3)</PresentationFormat>
  <Paragraphs>38</Paragraphs>
  <Slides>14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Arial</vt:lpstr>
      <vt:lpstr>Calibri</vt:lpstr>
      <vt:lpstr>Cambria Math</vt:lpstr>
      <vt:lpstr>Myriad Pro</vt:lpstr>
      <vt:lpstr>Open Sans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Greg Chantler</dc:creator>
  <cp:lastModifiedBy>Andrew Young</cp:lastModifiedBy>
  <cp:revision>32</cp:revision>
  <dcterms:created xsi:type="dcterms:W3CDTF">2020-04-08T10:48:12Z</dcterms:created>
  <dcterms:modified xsi:type="dcterms:W3CDTF">2020-08-27T09:17:43Z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