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3" r:id="rId5"/>
  </p:sldMasterIdLst>
  <p:notesMasterIdLst>
    <p:notesMasterId r:id="rId21"/>
  </p:notesMasterIdLst>
  <p:sldIdLst>
    <p:sldId id="364" r:id="rId6"/>
    <p:sldId id="288" r:id="rId7"/>
    <p:sldId id="339" r:id="rId8"/>
    <p:sldId id="289" r:id="rId9"/>
    <p:sldId id="340" r:id="rId10"/>
    <p:sldId id="335" r:id="rId11"/>
    <p:sldId id="263" r:id="rId12"/>
    <p:sldId id="265" r:id="rId13"/>
    <p:sldId id="266" r:id="rId14"/>
    <p:sldId id="262" r:id="rId15"/>
    <p:sldId id="336" r:id="rId16"/>
    <p:sldId id="337" r:id="rId17"/>
    <p:sldId id="338" r:id="rId18"/>
    <p:sldId id="342" r:id="rId19"/>
    <p:sldId id="260" r:id="rId2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D"/>
    <a:srgbClr val="00628C"/>
    <a:srgbClr val="C8E2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F190BB-60A9-4869-9D51-3567CB521DA7}" v="2" dt="2020-08-27T09:22:21.8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52" autoAdjust="0"/>
    <p:restoredTop sz="89610" autoAdjust="0"/>
  </p:normalViewPr>
  <p:slideViewPr>
    <p:cSldViewPr>
      <p:cViewPr varScale="1">
        <p:scale>
          <a:sx n="64" d="100"/>
          <a:sy n="64" d="100"/>
        </p:scale>
        <p:origin x="120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82F190BB-60A9-4869-9D51-3567CB521DA7}"/>
    <pc:docChg chg="custSel modSld">
      <pc:chgData name="Andrew Young" userId="3d7dab09-352b-4858-b937-4a4f8b94e613" providerId="ADAL" clId="{82F190BB-60A9-4869-9D51-3567CB521DA7}" dt="2020-08-27T09:22:21.853" v="3" actId="207"/>
      <pc:docMkLst>
        <pc:docMk/>
      </pc:docMkLst>
      <pc:sldChg chg="modSp mod">
        <pc:chgData name="Andrew Young" userId="3d7dab09-352b-4858-b937-4a4f8b94e613" providerId="ADAL" clId="{82F190BB-60A9-4869-9D51-3567CB521DA7}" dt="2020-08-27T09:22:21.853" v="3" actId="207"/>
        <pc:sldMkLst>
          <pc:docMk/>
          <pc:sldMk cId="0" sldId="260"/>
        </pc:sldMkLst>
        <pc:spChg chg="mod">
          <ac:chgData name="Andrew Young" userId="3d7dab09-352b-4858-b937-4a4f8b94e613" providerId="ADAL" clId="{82F190BB-60A9-4869-9D51-3567CB521DA7}" dt="2020-08-27T09:22:21.853" v="3" actId="207"/>
          <ac:spMkLst>
            <pc:docMk/>
            <pc:sldMk cId="0" sldId="260"/>
            <ac:spMk id="4" creationId="{F7116E05-617F-4F6A-8B35-325DF1708116}"/>
          </ac:spMkLst>
        </pc:spChg>
      </pc:sldChg>
      <pc:sldChg chg="modSp">
        <pc:chgData name="Andrew Young" userId="3d7dab09-352b-4858-b937-4a4f8b94e613" providerId="ADAL" clId="{82F190BB-60A9-4869-9D51-3567CB521DA7}" dt="2020-08-27T09:21:34.515" v="0" actId="6549"/>
        <pc:sldMkLst>
          <pc:docMk/>
          <pc:sldMk cId="2991209172" sldId="335"/>
        </pc:sldMkLst>
        <pc:spChg chg="mod">
          <ac:chgData name="Andrew Young" userId="3d7dab09-352b-4858-b937-4a4f8b94e613" providerId="ADAL" clId="{82F190BB-60A9-4869-9D51-3567CB521DA7}" dt="2020-08-27T09:21:34.515" v="0" actId="6549"/>
          <ac:spMkLst>
            <pc:docMk/>
            <pc:sldMk cId="2991209172" sldId="335"/>
            <ac:spMk id="3" creationId="{82FABFC3-658F-403E-BC8C-8C1A7F2D7E6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B18B5-3285-4780-B7B6-EA1B19C07BE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F2C29-C243-4CAD-9F52-80DBE36FA6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854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315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315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866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813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F2C29-C243-4CAD-9F52-80DBE36FA6F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743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F2C29-C243-4CAD-9F52-80DBE36FA6F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800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51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0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2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5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5" y="381101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248347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342900" lvl="0" indent="-171450" algn="r">
              <a:spcBef>
                <a:spcPts val="315"/>
              </a:spcBef>
              <a:spcAft>
                <a:spcPts val="0"/>
              </a:spcAft>
              <a:buSzPts val="1400"/>
              <a:buNone/>
              <a:defRPr sz="1575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685800" lvl="1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2pPr>
            <a:lvl3pPr marL="1028700" lvl="2" indent="-257175" algn="l">
              <a:spcBef>
                <a:spcPts val="270"/>
              </a:spcBef>
              <a:spcAft>
                <a:spcPts val="0"/>
              </a:spcAft>
              <a:buSzPts val="1800"/>
              <a:buChar char="–"/>
              <a:defRPr/>
            </a:lvl3pPr>
            <a:lvl4pPr marL="1371600" lvl="3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4pPr>
            <a:lvl5pPr marL="1714500" lvl="4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5pPr>
            <a:lvl6pPr marL="2057400" lvl="5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6pPr>
            <a:lvl7pPr marL="2400300" lvl="6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7pPr>
            <a:lvl8pPr marL="2743200" lvl="7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8pPr>
            <a:lvl9pPr marL="3086100" lvl="8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342900" marR="0" lvl="0" indent="-171450" algn="r" defTabSz="685800" rtl="0" eaLnBrk="1" fontAlgn="auto" latinLnBrk="0" hangingPunct="1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8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18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2215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0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6" y="2191818"/>
            <a:ext cx="4213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5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944624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 pitchFamily="34" charset="0"/>
                <a:buNone/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4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 pitchFamily="34" charset="0"/>
                <a:buNone/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545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25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5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35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FBB0DF-25CE-4F0A-979A-1E3C083ADD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UKS2 Fractions</a:t>
            </a:r>
          </a:p>
          <a:p>
            <a:r>
              <a:rPr lang="en-GB" sz="4000" dirty="0"/>
              <a:t>Lesson 5</a:t>
            </a:r>
          </a:p>
        </p:txBody>
      </p:sp>
    </p:spTree>
    <p:extLst>
      <p:ext uri="{BB962C8B-B14F-4D97-AF65-F5344CB8AC3E}">
        <p14:creationId xmlns:p14="http://schemas.microsoft.com/office/powerpoint/2010/main" val="1696457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1FE4336-CC85-4C48-9999-32144CA63D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75707" y="2599471"/>
            <a:ext cx="2592593" cy="204472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62191E5-0A37-40A0-94AC-6C7D5667579B}"/>
              </a:ext>
            </a:extLst>
          </p:cNvPr>
          <p:cNvSpPr/>
          <p:nvPr/>
        </p:nvSpPr>
        <p:spPr>
          <a:xfrm>
            <a:off x="2954575" y="3278933"/>
            <a:ext cx="996939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D1288BB-1A31-4854-9C69-0A8D72B92469}"/>
              </a:ext>
            </a:extLst>
          </p:cNvPr>
          <p:cNvSpPr/>
          <p:nvPr/>
        </p:nvSpPr>
        <p:spPr>
          <a:xfrm>
            <a:off x="5170716" y="3278933"/>
            <a:ext cx="996939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1EB5B81-6945-4B24-AC27-8D71ABE51637}"/>
              </a:ext>
            </a:extLst>
          </p:cNvPr>
          <p:cNvSpPr/>
          <p:nvPr/>
        </p:nvSpPr>
        <p:spPr>
          <a:xfrm>
            <a:off x="3774173" y="3961565"/>
            <a:ext cx="1418315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D3E5D7E-0D46-44C2-8DB4-0A57B2CABAB2}"/>
              </a:ext>
            </a:extLst>
          </p:cNvPr>
          <p:cNvSpPr/>
          <p:nvPr/>
        </p:nvSpPr>
        <p:spPr>
          <a:xfrm>
            <a:off x="3812273" y="2573576"/>
            <a:ext cx="1418315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E812C93-0E2E-4DD7-BED2-198CB87876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101"/>
          <a:stretch/>
        </p:blipFill>
        <p:spPr>
          <a:xfrm>
            <a:off x="3171052" y="2597669"/>
            <a:ext cx="2786744" cy="204472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37CDD9C-1396-40DE-B3C8-BE45A1E62B5D}"/>
              </a:ext>
            </a:extLst>
          </p:cNvPr>
          <p:cNvSpPr/>
          <p:nvPr/>
        </p:nvSpPr>
        <p:spPr>
          <a:xfrm>
            <a:off x="3116625" y="3127453"/>
            <a:ext cx="772886" cy="1175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8AEB9F4-60B8-4E94-AFE0-AA22EF328D24}"/>
              </a:ext>
            </a:extLst>
          </p:cNvPr>
          <p:cNvSpPr/>
          <p:nvPr/>
        </p:nvSpPr>
        <p:spPr>
          <a:xfrm>
            <a:off x="5092382" y="3112444"/>
            <a:ext cx="772886" cy="1175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21AF61C-8D82-4E8D-8A37-572BCAA2819E}"/>
              </a:ext>
            </a:extLst>
          </p:cNvPr>
          <p:cNvSpPr/>
          <p:nvPr/>
        </p:nvSpPr>
        <p:spPr>
          <a:xfrm>
            <a:off x="3716239" y="2584872"/>
            <a:ext cx="1457789" cy="6994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CB127B5-3A91-497C-984F-BFC0491D95BE}"/>
              </a:ext>
            </a:extLst>
          </p:cNvPr>
          <p:cNvSpPr/>
          <p:nvPr/>
        </p:nvSpPr>
        <p:spPr>
          <a:xfrm>
            <a:off x="3813761" y="3989723"/>
            <a:ext cx="1457789" cy="6994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A5A182-94C2-422A-9BD0-971EDCA8ADAD}"/>
              </a:ext>
            </a:extLst>
          </p:cNvPr>
          <p:cNvSpPr/>
          <p:nvPr/>
        </p:nvSpPr>
        <p:spPr>
          <a:xfrm>
            <a:off x="5101635" y="3315274"/>
            <a:ext cx="772886" cy="679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419E922-4F4E-4987-9FEA-E56B5093A61D}"/>
              </a:ext>
            </a:extLst>
          </p:cNvPr>
          <p:cNvSpPr/>
          <p:nvPr/>
        </p:nvSpPr>
        <p:spPr>
          <a:xfrm>
            <a:off x="3122869" y="3365343"/>
            <a:ext cx="772886" cy="679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07A4A9F-24E8-49C2-9342-BB0D72965646}"/>
              </a:ext>
            </a:extLst>
          </p:cNvPr>
          <p:cNvSpPr/>
          <p:nvPr/>
        </p:nvSpPr>
        <p:spPr>
          <a:xfrm>
            <a:off x="3653202" y="2534974"/>
            <a:ext cx="1516420" cy="731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89C57A1-F2C5-43BF-8211-B3F7B6AA5974}"/>
              </a:ext>
            </a:extLst>
          </p:cNvPr>
          <p:cNvSpPr/>
          <p:nvPr/>
        </p:nvSpPr>
        <p:spPr>
          <a:xfrm>
            <a:off x="3855629" y="3969756"/>
            <a:ext cx="1516420" cy="731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652F296-9DB7-4137-B8FF-4A204F94B1D5}"/>
              </a:ext>
            </a:extLst>
          </p:cNvPr>
          <p:cNvSpPr/>
          <p:nvPr/>
        </p:nvSpPr>
        <p:spPr>
          <a:xfrm>
            <a:off x="2989102" y="3124287"/>
            <a:ext cx="904625" cy="920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E7D4DCA-C1D7-4BA1-9F2A-43D3213FAE14}"/>
              </a:ext>
            </a:extLst>
          </p:cNvPr>
          <p:cNvSpPr/>
          <p:nvPr/>
        </p:nvSpPr>
        <p:spPr>
          <a:xfrm>
            <a:off x="5122747" y="3144953"/>
            <a:ext cx="904625" cy="920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6BCD7F0-3A9F-47F2-A932-7364DB2195FB}"/>
              </a:ext>
            </a:extLst>
          </p:cNvPr>
          <p:cNvSpPr/>
          <p:nvPr/>
        </p:nvSpPr>
        <p:spPr>
          <a:xfrm>
            <a:off x="3895757" y="2448582"/>
            <a:ext cx="1268738" cy="8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20D45B7-4594-4BB4-B1A5-6EFDAD170874}"/>
              </a:ext>
            </a:extLst>
          </p:cNvPr>
          <p:cNvSpPr/>
          <p:nvPr/>
        </p:nvSpPr>
        <p:spPr>
          <a:xfrm>
            <a:off x="3858265" y="3991635"/>
            <a:ext cx="1268738" cy="8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8865801-240A-4972-9793-F7A8D3B72DAD}"/>
              </a:ext>
            </a:extLst>
          </p:cNvPr>
          <p:cNvSpPr/>
          <p:nvPr/>
        </p:nvSpPr>
        <p:spPr>
          <a:xfrm>
            <a:off x="2951002" y="3301401"/>
            <a:ext cx="944753" cy="827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F919FC6-A33C-43C8-BB76-4E88205C41BE}"/>
              </a:ext>
            </a:extLst>
          </p:cNvPr>
          <p:cNvSpPr/>
          <p:nvPr/>
        </p:nvSpPr>
        <p:spPr>
          <a:xfrm>
            <a:off x="5286658" y="3237855"/>
            <a:ext cx="944753" cy="827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6986071-44F5-446A-8917-914A563A0896}"/>
              </a:ext>
            </a:extLst>
          </p:cNvPr>
          <p:cNvSpPr/>
          <p:nvPr/>
        </p:nvSpPr>
        <p:spPr>
          <a:xfrm>
            <a:off x="3914268" y="2460216"/>
            <a:ext cx="1212732" cy="827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F6B2F7FA-C734-4EF6-B506-FE25421DB3FB}"/>
              </a:ext>
            </a:extLst>
          </p:cNvPr>
          <p:cNvSpPr/>
          <p:nvPr/>
        </p:nvSpPr>
        <p:spPr>
          <a:xfrm>
            <a:off x="3922985" y="3996263"/>
            <a:ext cx="1212732" cy="827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2CAFD03-7D48-4F7B-9731-49B2417A1137}"/>
              </a:ext>
            </a:extLst>
          </p:cNvPr>
          <p:cNvSpPr/>
          <p:nvPr/>
        </p:nvSpPr>
        <p:spPr>
          <a:xfrm>
            <a:off x="2964959" y="3334238"/>
            <a:ext cx="935660" cy="731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42E5312-D933-4464-9184-5E393099B999}"/>
              </a:ext>
            </a:extLst>
          </p:cNvPr>
          <p:cNvSpPr/>
          <p:nvPr/>
        </p:nvSpPr>
        <p:spPr>
          <a:xfrm>
            <a:off x="5143459" y="3349250"/>
            <a:ext cx="935660" cy="731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921E35A-110C-4858-89FC-98DB52A7C1FB}"/>
              </a:ext>
            </a:extLst>
          </p:cNvPr>
          <p:cNvSpPr/>
          <p:nvPr/>
        </p:nvSpPr>
        <p:spPr>
          <a:xfrm>
            <a:off x="3950383" y="4001083"/>
            <a:ext cx="1130894" cy="731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74D10F5-1EB5-42E1-9F23-2A902881099B}"/>
              </a:ext>
            </a:extLst>
          </p:cNvPr>
          <p:cNvSpPr/>
          <p:nvPr/>
        </p:nvSpPr>
        <p:spPr>
          <a:xfrm>
            <a:off x="3958546" y="2558350"/>
            <a:ext cx="1130894" cy="731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0327C0D-F025-4348-930E-2EEE4DE9086F}"/>
              </a:ext>
            </a:extLst>
          </p:cNvPr>
          <p:cNvSpPr txBox="1"/>
          <p:nvPr/>
        </p:nvSpPr>
        <p:spPr>
          <a:xfrm>
            <a:off x="2423187" y="1688722"/>
            <a:ext cx="649199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500" dirty="0"/>
              <a:t>The numerator has been scaled up/down by _____.</a:t>
            </a:r>
          </a:p>
          <a:p>
            <a:pPr>
              <a:buNone/>
            </a:pPr>
            <a:r>
              <a:rPr lang="en-GB" sz="1500" dirty="0"/>
              <a:t>The denominator has been scaled up/down by ____.</a:t>
            </a:r>
          </a:p>
          <a:p>
            <a:pPr>
              <a:buNone/>
            </a:pPr>
            <a:r>
              <a:rPr lang="en-GB" sz="1500" dirty="0"/>
              <a:t>These fractions are/are not equivalent.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8FD9F3-7289-4285-AE35-5EDCBE99A5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256F04-464D-4202-AF74-F3DA75219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635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25" grpId="0" animBg="1"/>
      <p:bldP spid="28" grpId="0" animBg="1"/>
      <p:bldP spid="16" grpId="0" animBg="1"/>
      <p:bldP spid="16" grpId="1" animBg="1"/>
      <p:bldP spid="36" grpId="0" animBg="1"/>
      <p:bldP spid="36" grpId="1" animBg="1"/>
      <p:bldP spid="38" grpId="0" animBg="1"/>
      <p:bldP spid="38" grpId="1" animBg="1"/>
      <p:bldP spid="40" grpId="0" animBg="1"/>
      <p:bldP spid="40" grpId="1" animBg="1"/>
      <p:bldP spid="21" grpId="0" animBg="1"/>
      <p:bldP spid="21" grpId="1" animBg="1"/>
      <p:bldP spid="46" grpId="0" animBg="1"/>
      <p:bldP spid="46" grpId="1" animBg="1"/>
      <p:bldP spid="53" grpId="0" animBg="1"/>
      <p:bldP spid="53" grpId="1" animBg="1"/>
      <p:bldP spid="55" grpId="0" animBg="1"/>
      <p:bldP spid="55" grpId="1" animBg="1"/>
      <p:bldP spid="59" grpId="0" animBg="1"/>
      <p:bldP spid="59" grpId="1" animBg="1"/>
      <p:bldP spid="60" grpId="0" animBg="1"/>
      <p:bldP spid="60" grpId="1" animBg="1"/>
      <p:bldP spid="62" grpId="0" animBg="1"/>
      <p:bldP spid="62" grpId="1" animBg="1"/>
      <p:bldP spid="64" grpId="0" animBg="1"/>
      <p:bldP spid="64" grpId="1" animBg="1"/>
      <p:bldP spid="68" grpId="0" animBg="1"/>
      <p:bldP spid="68" grpId="1" animBg="1"/>
      <p:bldP spid="69" grpId="0" animBg="1"/>
      <p:bldP spid="69" grpId="1" animBg="1"/>
      <p:bldP spid="71" grpId="0" animBg="1"/>
      <p:bldP spid="71" grpId="1" animBg="1"/>
      <p:bldP spid="73" grpId="0" animBg="1"/>
      <p:bldP spid="73" grpId="1" animBg="1"/>
      <p:bldP spid="77" grpId="0" animBg="1"/>
      <p:bldP spid="77" grpId="1" animBg="1"/>
      <p:bldP spid="78" grpId="0" animBg="1"/>
      <p:bldP spid="78" grpId="1" animBg="1"/>
      <p:bldP spid="80" grpId="0" animBg="1"/>
      <p:bldP spid="80" grpId="1" animBg="1"/>
      <p:bldP spid="82" grpId="0" animBg="1"/>
      <p:bldP spid="8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7F8C8F-8436-420D-8D79-D4125088C34C}"/>
              </a:ext>
            </a:extLst>
          </p:cNvPr>
          <p:cNvSpPr txBox="1"/>
          <p:nvPr/>
        </p:nvSpPr>
        <p:spPr>
          <a:xfrm>
            <a:off x="1547664" y="1499637"/>
            <a:ext cx="649199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500" dirty="0"/>
              <a:t>The numerator has been scaled up/down by _____.</a:t>
            </a:r>
          </a:p>
          <a:p>
            <a:pPr>
              <a:buNone/>
            </a:pPr>
            <a:r>
              <a:rPr lang="en-GB" sz="1500" dirty="0"/>
              <a:t>The denominator has been scaled up/down by ____.</a:t>
            </a:r>
          </a:p>
          <a:p>
            <a:pPr>
              <a:buNone/>
            </a:pPr>
            <a:r>
              <a:rPr lang="en-GB" sz="1500" dirty="0"/>
              <a:t>These fractions are/are not equivalent.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4B1002-DABB-4B23-823D-ED94E1C84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862" y="2523601"/>
            <a:ext cx="3186354" cy="1540586"/>
          </a:xfrm>
          <a:prstGeom prst="rect">
            <a:avLst/>
          </a:prstGeom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1F386A90-9438-4FF9-91D8-5133E778B1F7}"/>
              </a:ext>
            </a:extLst>
          </p:cNvPr>
          <p:cNvSpPr/>
          <p:nvPr/>
        </p:nvSpPr>
        <p:spPr bwMode="auto">
          <a:xfrm>
            <a:off x="1763688" y="2780928"/>
            <a:ext cx="3186354" cy="2322258"/>
          </a:xfrm>
          <a:prstGeom prst="wedgeEllipse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47141B8A-2B4A-4991-8580-EC7B5132F68A}"/>
              </a:ext>
            </a:extLst>
          </p:cNvPr>
          <p:cNvSpPr/>
          <p:nvPr/>
        </p:nvSpPr>
        <p:spPr bwMode="auto">
          <a:xfrm>
            <a:off x="116505" y="2774391"/>
            <a:ext cx="3294366" cy="2579588"/>
          </a:xfrm>
          <a:prstGeom prst="wedgeEllipseCallout">
            <a:avLst/>
          </a:prstGeom>
          <a:solidFill>
            <a:srgbClr val="C8E2E8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GB" sz="1200" dirty="0"/>
              <a:t>Here are some more examples to talk about. Can you explain what is happening each time? Can you use the stem sentences to help you?</a:t>
            </a:r>
          </a:p>
          <a:p>
            <a:pPr>
              <a:buNone/>
            </a:pPr>
            <a:endParaRPr lang="en-GB" sz="1200" dirty="0"/>
          </a:p>
          <a:p>
            <a:pPr>
              <a:buNone/>
            </a:pPr>
            <a:r>
              <a:rPr lang="en-GB" sz="1200" dirty="0"/>
              <a:t>You can do this on your own and we will go through them in the next lesson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F8D4A3-5BE2-40FC-9578-6798C152A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CC0E536-74D5-46F3-A543-3EEDA30D4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876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C3A3372-F084-4965-9500-0B8A6D2F5274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1142619" y="1628800"/>
                <a:ext cx="6858762" cy="4029912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Arial" panose="020B0604020202020204" pitchFamily="34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eaLnBrk="1" hangingPunct="1">
                  <a:buNone/>
                </a:pPr>
                <a:r>
                  <a:rPr lang="en-US" altLang="en-US" sz="2400" kern="0" dirty="0"/>
                  <a:t>My friend and I were looking at these fractions.</a:t>
                </a:r>
              </a:p>
              <a:p>
                <a:pPr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altLang="en-US" sz="3600" i="1" ker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altLang="en-US" sz="3600" i="1" ker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GB" altLang="en-US" sz="3600" i="1" ker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GB" altLang="en-US" sz="3600" i="1" kern="0">
                          <a:latin typeface="Cambria Math"/>
                        </a:rPr>
                        <m:t> </m:t>
                      </m:r>
                      <m:r>
                        <a:rPr lang="en-GB" altLang="en-US" sz="3600" i="1" kern="0">
                          <a:latin typeface="Cambria Math"/>
                        </a:rPr>
                        <m:t>���</m:t>
                      </m:r>
                      <m:r>
                        <a:rPr lang="en-GB" altLang="en-US" sz="3600" i="1" kern="0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GB" altLang="en-US" sz="3600" i="1" ker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altLang="en-US" sz="3600" i="1" kern="0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en-GB" altLang="en-US" sz="3600" i="1" kern="0"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altLang="en-US" sz="2400" kern="0" dirty="0"/>
              </a:p>
              <a:p>
                <a:pPr eaLnBrk="1" hangingPunct="1">
                  <a:buNone/>
                </a:pPr>
                <a:endParaRPr lang="en-GB" altLang="en-US" sz="2400" kern="0" dirty="0"/>
              </a:p>
              <a:p>
                <a:pPr marL="0" indent="0" eaLnBrk="1" hangingPunct="1">
                  <a:buNone/>
                </a:pPr>
                <a:r>
                  <a:rPr lang="en-GB" altLang="en-US" sz="1800" kern="0" dirty="0"/>
                  <a:t>She said they are equivalent, because you can add 3 to the first numerator and you will get the second numerator, and you can add 3 to the first denominator to get the second denominator. What do you think? Can you draw something to explain?</a:t>
                </a:r>
              </a:p>
              <a:p>
                <a:pPr eaLnBrk="1" hangingPunct="1">
                  <a:buNone/>
                </a:pPr>
                <a:endParaRPr lang="en-US" altLang="en-US" sz="2400" kern="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C3A3372-F084-4965-9500-0B8A6D2F52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2619" y="1628800"/>
                <a:ext cx="6858762" cy="4029912"/>
              </a:xfrm>
              <a:prstGeom prst="rect">
                <a:avLst/>
              </a:prstGeom>
              <a:blipFill>
                <a:blip r:embed="rId2"/>
                <a:stretch>
                  <a:fillRect l="-1332" t="-12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B37629-8F23-4627-9619-73F72B5D2B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4AF7A0-11DB-4826-8428-9059FCA5B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285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F9EE5A78-C119-4987-9F28-2FBB74E538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36422" y="1885950"/>
                <a:ext cx="5941219" cy="3086100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Arial" panose="020B0604020202020204" pitchFamily="34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panose="020B0604020202020204" pitchFamily="34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Font typeface="Arial" charset="0"/>
                  <a:buChar char="●"/>
                  <a:defRPr sz="19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buNone/>
                </a:pPr>
                <a:r>
                  <a:rPr lang="en-GB" sz="2400" kern="0" dirty="0"/>
                  <a:t>Because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 ker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 ker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kern="0" dirty="0"/>
                  <a:t> of 40 = </a:t>
                </a:r>
                <a:r>
                  <a:rPr lang="en-GB" sz="2400" kern="0" dirty="0">
                    <a:highlight>
                      <a:srgbClr val="FFFF00"/>
                    </a:highlight>
                  </a:rPr>
                  <a:t>20</a:t>
                </a:r>
                <a:r>
                  <a:rPr lang="en-GB" sz="2400" kern="0" dirty="0"/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 ker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400" i="1" ker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sz="2400" i="1" ker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kern="0" dirty="0"/>
                  <a:t>of 25 = </a:t>
                </a:r>
                <a:r>
                  <a:rPr lang="en-GB" sz="2400" kern="0" dirty="0">
                    <a:highlight>
                      <a:srgbClr val="FFFF00"/>
                    </a:highlight>
                  </a:rPr>
                  <a:t>20</a:t>
                </a:r>
              </a:p>
              <a:p>
                <a:pPr>
                  <a:buNone/>
                </a:pPr>
                <a:r>
                  <a:rPr lang="en-GB" sz="2400" kern="0" dirty="0"/>
                  <a:t>Then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 ker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 ker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sz="2400" i="1" ker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400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 ker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400" i="1" ker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GB" sz="2400" kern="0" dirty="0"/>
              </a:p>
              <a:p>
                <a:pPr>
                  <a:buNone/>
                </a:pPr>
                <a:endParaRPr lang="en-GB" sz="1800" kern="0" dirty="0"/>
              </a:p>
              <a:p>
                <a:pPr>
                  <a:buNone/>
                </a:pPr>
                <a:r>
                  <a:rPr lang="en-GB" sz="1800" kern="0" dirty="0"/>
                  <a:t>Do you disagree/agree?</a:t>
                </a:r>
              </a:p>
              <a:p>
                <a:pPr>
                  <a:buNone/>
                </a:pPr>
                <a:r>
                  <a:rPr lang="en-GB" sz="1800" kern="0" dirty="0"/>
                  <a:t>Are these equivalent fractions?</a:t>
                </a:r>
              </a:p>
              <a:p>
                <a:pPr>
                  <a:buNone/>
                </a:pPr>
                <a:r>
                  <a:rPr lang="en-GB" sz="1800" kern="0" dirty="0"/>
                  <a:t>How will you explain and convince someone else? </a:t>
                </a:r>
              </a:p>
              <a:p>
                <a:pPr>
                  <a:buNone/>
                </a:pPr>
                <a:r>
                  <a:rPr lang="en-GB" sz="1800" kern="0" dirty="0"/>
                  <a:t>What might you draw? </a:t>
                </a:r>
              </a:p>
              <a:p>
                <a:pPr>
                  <a:buNone/>
                </a:pPr>
                <a:endParaRPr lang="en-GB" sz="1800" kern="0" dirty="0"/>
              </a:p>
              <a:p>
                <a:pPr>
                  <a:buNone/>
                </a:pPr>
                <a:endParaRPr lang="en-GB" sz="2400" kern="0" dirty="0"/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F9EE5A78-C119-4987-9F28-2FBB74E53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422" y="1885950"/>
                <a:ext cx="5941219" cy="3086100"/>
              </a:xfrm>
              <a:prstGeom prst="rect">
                <a:avLst/>
              </a:prstGeom>
              <a:blipFill>
                <a:blip r:embed="rId2"/>
                <a:stretch>
                  <a:fillRect l="-16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8DD4C9-4FB1-43E6-86B7-FF161F10A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87C545-F947-4689-B1A9-E513196AE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32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F59969-909F-4EC8-B38E-4A90ED63E6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5798191-A524-412F-A0EF-E74298608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DB864B-6070-4B1F-808A-572FFA050F56}"/>
              </a:ext>
            </a:extLst>
          </p:cNvPr>
          <p:cNvSpPr txBox="1"/>
          <p:nvPr/>
        </p:nvSpPr>
        <p:spPr>
          <a:xfrm>
            <a:off x="602559" y="1988840"/>
            <a:ext cx="79388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i="1" dirty="0"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video, to see what the teacher does.</a:t>
            </a:r>
            <a:endParaRPr lang="en-GB" sz="24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494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16E05-617F-4F6A-8B35-325DF17081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B0F2A30-E08C-435C-A4E2-99C4ABDECD76}"/>
              </a:ext>
            </a:extLst>
          </p:cNvPr>
          <p:cNvSpPr/>
          <p:nvPr/>
        </p:nvSpPr>
        <p:spPr>
          <a:xfrm>
            <a:off x="351794" y="1511553"/>
            <a:ext cx="3857625" cy="520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450"/>
              </a:spcAft>
              <a:buNone/>
            </a:pPr>
            <a:r>
              <a:rPr lang="en-GB" sz="135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 the equivalent fractions to match each image.</a:t>
            </a: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684" y="4465023"/>
            <a:ext cx="800100" cy="414338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93C9D8BC-3619-4FDE-96F6-891C369F10AA}"/>
              </a:ext>
            </a:extLst>
          </p:cNvPr>
          <p:cNvSpPr/>
          <p:nvPr/>
        </p:nvSpPr>
        <p:spPr>
          <a:xfrm>
            <a:off x="3060375" y="2870361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63C02CE-831D-4FBD-BC3D-E9FCCDDA2BED}"/>
              </a:ext>
            </a:extLst>
          </p:cNvPr>
          <p:cNvSpPr/>
          <p:nvPr/>
        </p:nvSpPr>
        <p:spPr>
          <a:xfrm>
            <a:off x="3076360" y="3133251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CBD6D3C-2D78-4877-9890-4D538E357262}"/>
              </a:ext>
            </a:extLst>
          </p:cNvPr>
          <p:cNvSpPr/>
          <p:nvPr/>
        </p:nvSpPr>
        <p:spPr>
          <a:xfrm>
            <a:off x="4165679" y="2861789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855751C-9C8E-48FD-B6B8-12D33267E2AE}"/>
              </a:ext>
            </a:extLst>
          </p:cNvPr>
          <p:cNvSpPr/>
          <p:nvPr/>
        </p:nvSpPr>
        <p:spPr>
          <a:xfrm>
            <a:off x="4181664" y="3124679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9214B46-087B-444A-AB2D-9DFAEA7D9513}"/>
              </a:ext>
            </a:extLst>
          </p:cNvPr>
          <p:cNvSpPr/>
          <p:nvPr/>
        </p:nvSpPr>
        <p:spPr>
          <a:xfrm>
            <a:off x="5169210" y="1961805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96F9F36-6699-43E8-9FFC-33E81E31C578}"/>
              </a:ext>
            </a:extLst>
          </p:cNvPr>
          <p:cNvSpPr/>
          <p:nvPr/>
        </p:nvSpPr>
        <p:spPr>
          <a:xfrm>
            <a:off x="5272080" y="3117535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D65BC1-AA66-4C19-8D73-0CBF44BA8A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1824" y="2360491"/>
            <a:ext cx="4447939" cy="168696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BAAEBB2-8B3A-4247-AE1C-1A48A325B6D0}"/>
              </a:ext>
            </a:extLst>
          </p:cNvPr>
          <p:cNvSpPr/>
          <p:nvPr/>
        </p:nvSpPr>
        <p:spPr>
          <a:xfrm>
            <a:off x="1226750" y="4478028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0050E-E5C4-4E67-99C6-A73A34BE6ADA}"/>
              </a:ext>
            </a:extLst>
          </p:cNvPr>
          <p:cNvSpPr/>
          <p:nvPr/>
        </p:nvSpPr>
        <p:spPr>
          <a:xfrm>
            <a:off x="1582240" y="4464063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5B330F-88CF-4C80-A909-51B5E0F3228E}"/>
              </a:ext>
            </a:extLst>
          </p:cNvPr>
          <p:cNvSpPr/>
          <p:nvPr/>
        </p:nvSpPr>
        <p:spPr>
          <a:xfrm>
            <a:off x="1937730" y="4478028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73954-F760-41BA-94A3-90B745CAA5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B2FADBC-15AC-4AC0-9B16-EB4C26396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33CCB95-6EE8-4CCC-A6B6-0F9DB84316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10" y="2367122"/>
            <a:ext cx="4447939" cy="1345231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92287" y="4464844"/>
            <a:ext cx="878681" cy="41433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2A755BB-8275-49B8-AC86-C4E519E5D31A}"/>
              </a:ext>
            </a:extLst>
          </p:cNvPr>
          <p:cNvSpPr/>
          <p:nvPr/>
        </p:nvSpPr>
        <p:spPr>
          <a:xfrm>
            <a:off x="3476141" y="4464063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FB0C918-718A-491C-8C57-030E037B4381}"/>
              </a:ext>
            </a:extLst>
          </p:cNvPr>
          <p:cNvSpPr/>
          <p:nvPr/>
        </p:nvSpPr>
        <p:spPr>
          <a:xfrm>
            <a:off x="3831632" y="4478028"/>
            <a:ext cx="205740" cy="172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75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A86BCF-6F5F-4EC4-9A72-E296ECF16D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1141" y="2663087"/>
            <a:ext cx="2102570" cy="1783098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24B8A3F-55B5-4401-8081-BF99E1359E5B}"/>
              </a:ext>
            </a:extLst>
          </p:cNvPr>
          <p:cNvCxnSpPr>
            <a:cxnSpLocks/>
          </p:cNvCxnSpPr>
          <p:nvPr/>
        </p:nvCxnSpPr>
        <p:spPr bwMode="auto">
          <a:xfrm>
            <a:off x="4572002" y="1592796"/>
            <a:ext cx="25432" cy="4266474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E48B518-85D2-4C9E-A3C1-86B8F104CCA7}"/>
              </a:ext>
            </a:extLst>
          </p:cNvPr>
          <p:cNvSpPr txBox="1"/>
          <p:nvPr/>
        </p:nvSpPr>
        <p:spPr>
          <a:xfrm>
            <a:off x="4888657" y="1433398"/>
            <a:ext cx="1781258" cy="1047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sz="1350" dirty="0"/>
              <a:t>Can you match the </a:t>
            </a:r>
          </a:p>
          <a:p>
            <a:pPr algn="ctr">
              <a:buNone/>
            </a:pPr>
            <a:r>
              <a:rPr lang="en-US" sz="1350" dirty="0"/>
              <a:t>equivalent fractions </a:t>
            </a:r>
          </a:p>
          <a:p>
            <a:pPr algn="ctr">
              <a:buNone/>
            </a:pPr>
            <a:r>
              <a:rPr lang="en-US" sz="1350" dirty="0"/>
              <a:t>by thinking about the</a:t>
            </a:r>
          </a:p>
          <a:p>
            <a:pPr algn="ctr">
              <a:buNone/>
            </a:pPr>
            <a:r>
              <a:rPr lang="en-US" sz="1350" dirty="0"/>
              <a:t>scale factor?</a:t>
            </a:r>
            <a:endParaRPr lang="en-GB" sz="135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673BA2-FD00-450D-84D1-222D807ED57F}"/>
              </a:ext>
            </a:extLst>
          </p:cNvPr>
          <p:cNvSpPr/>
          <p:nvPr/>
        </p:nvSpPr>
        <p:spPr bwMode="auto">
          <a:xfrm>
            <a:off x="956721" y="4464061"/>
            <a:ext cx="175532" cy="1728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5E5CA41-9268-4369-A54B-357E5A88949D}"/>
              </a:ext>
            </a:extLst>
          </p:cNvPr>
          <p:cNvSpPr/>
          <p:nvPr/>
        </p:nvSpPr>
        <p:spPr bwMode="auto">
          <a:xfrm>
            <a:off x="2699841" y="4464062"/>
            <a:ext cx="175532" cy="1728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9F1A39-3A0E-445B-AA97-79C5214D6594}"/>
              </a:ext>
            </a:extLst>
          </p:cNvPr>
          <p:cNvSpPr/>
          <p:nvPr/>
        </p:nvSpPr>
        <p:spPr bwMode="auto">
          <a:xfrm>
            <a:off x="2959533" y="4464061"/>
            <a:ext cx="175532" cy="1728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C2A244A-10BC-4A91-8706-F4903E5A087E}"/>
              </a:ext>
            </a:extLst>
          </p:cNvPr>
          <p:cNvSpPr/>
          <p:nvPr/>
        </p:nvSpPr>
        <p:spPr bwMode="auto">
          <a:xfrm>
            <a:off x="2814141" y="4578362"/>
            <a:ext cx="175532" cy="1728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2654A69-D1D6-4A6F-A1F1-DF67B9D58213}"/>
              </a:ext>
            </a:extLst>
          </p:cNvPr>
          <p:cNvSpPr/>
          <p:nvPr/>
        </p:nvSpPr>
        <p:spPr bwMode="auto">
          <a:xfrm>
            <a:off x="1321250" y="4455117"/>
            <a:ext cx="175532" cy="1728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396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B0F2A30-E08C-435C-A4E2-99C4ABDECD76}"/>
              </a:ext>
            </a:extLst>
          </p:cNvPr>
          <p:cNvSpPr/>
          <p:nvPr/>
        </p:nvSpPr>
        <p:spPr>
          <a:xfrm>
            <a:off x="1606708" y="1666828"/>
            <a:ext cx="5930584" cy="36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en-GB" sz="18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 the equivalent fractions to match each image.</a:t>
            </a: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38600" y="4810364"/>
            <a:ext cx="1066800" cy="552450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93C9D8BC-3619-4FDE-96F6-891C369F10AA}"/>
              </a:ext>
            </a:extLst>
          </p:cNvPr>
          <p:cNvSpPr/>
          <p:nvPr/>
        </p:nvSpPr>
        <p:spPr>
          <a:xfrm>
            <a:off x="3920490" y="2684145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63C02CE-831D-4FBD-BC3D-E9FCCDDA2BED}"/>
              </a:ext>
            </a:extLst>
          </p:cNvPr>
          <p:cNvSpPr/>
          <p:nvPr/>
        </p:nvSpPr>
        <p:spPr>
          <a:xfrm>
            <a:off x="3941803" y="3034665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CBD6D3C-2D78-4877-9890-4D538E357262}"/>
              </a:ext>
            </a:extLst>
          </p:cNvPr>
          <p:cNvSpPr/>
          <p:nvPr/>
        </p:nvSpPr>
        <p:spPr>
          <a:xfrm>
            <a:off x="5394229" y="2672715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855751C-9C8E-48FD-B6B8-12D33267E2AE}"/>
              </a:ext>
            </a:extLst>
          </p:cNvPr>
          <p:cNvSpPr/>
          <p:nvPr/>
        </p:nvSpPr>
        <p:spPr>
          <a:xfrm>
            <a:off x="5415542" y="3023235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9214B46-087B-444A-AB2D-9DFAEA7D9513}"/>
              </a:ext>
            </a:extLst>
          </p:cNvPr>
          <p:cNvSpPr/>
          <p:nvPr/>
        </p:nvSpPr>
        <p:spPr>
          <a:xfrm>
            <a:off x="6848117" y="2663190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96F9F36-6699-43E8-9FFC-33E81E31C578}"/>
              </a:ext>
            </a:extLst>
          </p:cNvPr>
          <p:cNvSpPr/>
          <p:nvPr/>
        </p:nvSpPr>
        <p:spPr>
          <a:xfrm>
            <a:off x="6869430" y="3013710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D65BC1-AA66-4C19-8D73-0CBF44BA8A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708" y="2441323"/>
            <a:ext cx="5930585" cy="224928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BAAEBB2-8B3A-4247-AE1C-1A48A325B6D0}"/>
              </a:ext>
            </a:extLst>
          </p:cNvPr>
          <p:cNvSpPr/>
          <p:nvPr/>
        </p:nvSpPr>
        <p:spPr>
          <a:xfrm>
            <a:off x="3960853" y="4827700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0050E-E5C4-4E67-99C6-A73A34BE6ADA}"/>
              </a:ext>
            </a:extLst>
          </p:cNvPr>
          <p:cNvSpPr/>
          <p:nvPr/>
        </p:nvSpPr>
        <p:spPr>
          <a:xfrm>
            <a:off x="4434840" y="4809080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5B330F-88CF-4C80-A909-51B5E0F3228E}"/>
              </a:ext>
            </a:extLst>
          </p:cNvPr>
          <p:cNvSpPr/>
          <p:nvPr/>
        </p:nvSpPr>
        <p:spPr>
          <a:xfrm>
            <a:off x="4908827" y="4827700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0EC3C7-E13E-4572-A5C3-AB8296CAC1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4E53DBD-27C9-4291-BE14-7CB206F38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B06DDF-FCC4-401F-A36A-2EF2BD827FFA}"/>
              </a:ext>
            </a:extLst>
          </p:cNvPr>
          <p:cNvSpPr txBox="1"/>
          <p:nvPr/>
        </p:nvSpPr>
        <p:spPr>
          <a:xfrm>
            <a:off x="0" y="764704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/>
              <a:t>Equivalent fractions and simplifying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775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86213" y="4810125"/>
            <a:ext cx="1171575" cy="552450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93C9D8BC-3619-4FDE-96F6-891C369F10AA}"/>
              </a:ext>
            </a:extLst>
          </p:cNvPr>
          <p:cNvSpPr/>
          <p:nvPr/>
        </p:nvSpPr>
        <p:spPr>
          <a:xfrm>
            <a:off x="3920490" y="2684145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63C02CE-831D-4FBD-BC3D-E9FCCDDA2BED}"/>
              </a:ext>
            </a:extLst>
          </p:cNvPr>
          <p:cNvSpPr/>
          <p:nvPr/>
        </p:nvSpPr>
        <p:spPr>
          <a:xfrm>
            <a:off x="3941803" y="3034665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CBD6D3C-2D78-4877-9890-4D538E357262}"/>
              </a:ext>
            </a:extLst>
          </p:cNvPr>
          <p:cNvSpPr/>
          <p:nvPr/>
        </p:nvSpPr>
        <p:spPr>
          <a:xfrm>
            <a:off x="5394229" y="2672715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855751C-9C8E-48FD-B6B8-12D33267E2AE}"/>
              </a:ext>
            </a:extLst>
          </p:cNvPr>
          <p:cNvSpPr/>
          <p:nvPr/>
        </p:nvSpPr>
        <p:spPr>
          <a:xfrm>
            <a:off x="5415542" y="3023235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9214B46-087B-444A-AB2D-9DFAEA7D9513}"/>
              </a:ext>
            </a:extLst>
          </p:cNvPr>
          <p:cNvSpPr/>
          <p:nvPr/>
        </p:nvSpPr>
        <p:spPr>
          <a:xfrm>
            <a:off x="6848117" y="2663190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96F9F36-6699-43E8-9FFC-33E81E31C578}"/>
              </a:ext>
            </a:extLst>
          </p:cNvPr>
          <p:cNvSpPr/>
          <p:nvPr/>
        </p:nvSpPr>
        <p:spPr>
          <a:xfrm>
            <a:off x="6869430" y="3013710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0050E-E5C4-4E67-99C6-A73A34BE6ADA}"/>
              </a:ext>
            </a:extLst>
          </p:cNvPr>
          <p:cNvSpPr/>
          <p:nvPr/>
        </p:nvSpPr>
        <p:spPr>
          <a:xfrm>
            <a:off x="4474845" y="4809080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5B330F-88CF-4C80-A909-51B5E0F3228E}"/>
              </a:ext>
            </a:extLst>
          </p:cNvPr>
          <p:cNvSpPr/>
          <p:nvPr/>
        </p:nvSpPr>
        <p:spPr>
          <a:xfrm>
            <a:off x="4948832" y="4827700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1532C4-6531-4859-B77A-C8405FAF9C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708" y="2532183"/>
            <a:ext cx="5930585" cy="179364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196F4-DDBA-4977-B9C1-B2DE37BE61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solidFill>
                  <a:srgbClr val="00628C"/>
                </a:solidFill>
                <a:latin typeface="Myriad Pro" panose="020B0503030403020204"/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B8D930-F01B-4B19-BE66-F562E6686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4892CD-C201-4B1D-95AE-D051ACA44434}"/>
              </a:ext>
            </a:extLst>
          </p:cNvPr>
          <p:cNvSpPr/>
          <p:nvPr/>
        </p:nvSpPr>
        <p:spPr>
          <a:xfrm>
            <a:off x="1606708" y="1666828"/>
            <a:ext cx="5930584" cy="36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en-GB" sz="18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Write the equivalent fractions to match each image.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0FCA18-F1E8-4A52-920F-273EE5A202F2}"/>
              </a:ext>
            </a:extLst>
          </p:cNvPr>
          <p:cNvSpPr txBox="1"/>
          <p:nvPr/>
        </p:nvSpPr>
        <p:spPr>
          <a:xfrm>
            <a:off x="0" y="764704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/>
              <a:t>Equivalent fractions and simplifying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381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43EAD6-40E2-42E4-ADBC-F78ECCBD03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776EDC7-B89B-4528-92DC-1E3007427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3D3088-7889-4E69-96F0-D6FE09E4D966}"/>
              </a:ext>
            </a:extLst>
          </p:cNvPr>
          <p:cNvSpPr txBox="1"/>
          <p:nvPr/>
        </p:nvSpPr>
        <p:spPr>
          <a:xfrm>
            <a:off x="2712713" y="1628532"/>
            <a:ext cx="1781258" cy="1047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sz="1350" dirty="0"/>
              <a:t>Can you match the </a:t>
            </a:r>
          </a:p>
          <a:p>
            <a:pPr algn="ctr">
              <a:buNone/>
            </a:pPr>
            <a:r>
              <a:rPr lang="en-US" sz="1350" dirty="0"/>
              <a:t>equivalent fractions </a:t>
            </a:r>
          </a:p>
          <a:p>
            <a:pPr algn="ctr">
              <a:buNone/>
            </a:pPr>
            <a:r>
              <a:rPr lang="en-US" sz="1350" dirty="0"/>
              <a:t>by thinking about the</a:t>
            </a:r>
          </a:p>
          <a:p>
            <a:pPr algn="ctr">
              <a:buNone/>
            </a:pPr>
            <a:r>
              <a:rPr lang="en-US" sz="1350" dirty="0"/>
              <a:t>scale factor?</a:t>
            </a:r>
            <a:endParaRPr lang="en-GB" sz="135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11A118-FA66-4070-A1C2-4C64107CB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170" y="2921156"/>
            <a:ext cx="2102570" cy="178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68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2016E-41E2-4A4D-BA9C-620EB2FB3C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solidFill>
                  <a:srgbClr val="00628C"/>
                </a:solidFill>
                <a:latin typeface="Myriad Pro" panose="020B0503030403020204"/>
              </a:rPr>
              <a:t> 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5E7DA47-FE02-460D-BAFA-27D40A088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Speech Bubble: Oval 2">
                <a:extLst>
                  <a:ext uri="{FF2B5EF4-FFF2-40B4-BE49-F238E27FC236}">
                    <a16:creationId xmlns:a16="http://schemas.microsoft.com/office/drawing/2014/main" id="{82FABFC3-658F-403E-BC8C-8C1A7F2D7E6E}"/>
                  </a:ext>
                </a:extLst>
              </p:cNvPr>
              <p:cNvSpPr/>
              <p:nvPr/>
            </p:nvSpPr>
            <p:spPr bwMode="auto">
              <a:xfrm>
                <a:off x="274255" y="1430778"/>
                <a:ext cx="4135727" cy="2700300"/>
              </a:xfrm>
              <a:prstGeom prst="wedgeEllipseCallout">
                <a:avLst/>
              </a:prstGeom>
              <a:solidFill>
                <a:srgbClr val="82CBDD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557213" indent="-214313">
                  <a:buFont typeface="Arial" charset="0"/>
                  <a:buChar char="●"/>
                </a:pPr>
                <a:endParaRPr lang="en-US" sz="1050" dirty="0">
                  <a:latin typeface="Arial" charset="0"/>
                </a:endParaRPr>
              </a:p>
              <a:p>
                <a:pPr marL="342900">
                  <a:buNone/>
                </a:pPr>
                <a:r>
                  <a:rPr lang="en-US" sz="1050" dirty="0">
                    <a:latin typeface="Arial" charset="0"/>
                  </a:rPr>
                  <a:t>1) Now that you know how to identify equivalent fractions do you think you could ask your parents a question to see if they can spot whether they are equivalent?</a:t>
                </a:r>
              </a:p>
              <a:p>
                <a:pPr marL="342900">
                  <a:buNone/>
                </a:pPr>
                <a:endParaRPr lang="en-US" sz="1050" dirty="0">
                  <a:latin typeface="Arial" charset="0"/>
                </a:endParaRPr>
              </a:p>
              <a:p>
                <a:pPr marL="342900">
                  <a:buNone/>
                </a:pPr>
                <a:r>
                  <a:rPr lang="en-US" sz="1050" dirty="0">
                    <a:latin typeface="Arial" charset="0"/>
                  </a:rPr>
                  <a:t>For example you could ask them, ‘Would you prefer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1050" dirty="0">
                    <a:latin typeface="Arial" charset="0"/>
                  </a:rPr>
                  <a:t> of a pizza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  <m:r>
                      <a:rPr lang="en-US" sz="1050" i="1">
                        <a:latin typeface="Cambria Math" panose="02040503050406030204" pitchFamily="18" charset="0"/>
                      </a:rPr>
                      <m:t>?′</m:t>
                    </m:r>
                  </m:oMath>
                </a14:m>
                <a:endParaRPr lang="en-GB" sz="1050" dirty="0">
                  <a:latin typeface="Arial" charset="0"/>
                </a:endParaRPr>
              </a:p>
              <a:p>
                <a:pPr marL="342900">
                  <a:buNone/>
                </a:pPr>
                <a:endParaRPr lang="en-GB" sz="1050" dirty="0">
                  <a:latin typeface="Arial" charset="0"/>
                </a:endParaRPr>
              </a:p>
              <a:p>
                <a:pPr marL="342900">
                  <a:buNone/>
                </a:pPr>
                <a:r>
                  <a:rPr lang="en-GB" sz="1050" dirty="0">
                    <a:latin typeface="Arial" charset="0"/>
                  </a:rPr>
                  <a:t>Perhaps you could write your own questions to catch them out!</a:t>
                </a:r>
              </a:p>
              <a:p>
                <a:pPr marL="342900">
                  <a:buNone/>
                </a:pPr>
                <a:endParaRPr lang="en-GB" sz="1350" dirty="0">
                  <a:latin typeface="Arial" charset="0"/>
                </a:endParaRPr>
              </a:p>
              <a:p>
                <a:pPr marL="342900">
                  <a:buNone/>
                </a:pPr>
                <a:endParaRPr lang="en-GB" sz="1350" dirty="0">
                  <a:latin typeface="Arial" charset="0"/>
                </a:endParaRPr>
              </a:p>
            </p:txBody>
          </p:sp>
        </mc:Choice>
        <mc:Fallback>
          <p:sp>
            <p:nvSpPr>
              <p:cNvPr id="3" name="Speech Bubble: Oval 2">
                <a:extLst>
                  <a:ext uri="{FF2B5EF4-FFF2-40B4-BE49-F238E27FC236}">
                    <a16:creationId xmlns:a16="http://schemas.microsoft.com/office/drawing/2014/main" id="{82FABFC3-658F-403E-BC8C-8C1A7F2D7E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4255" y="1430778"/>
                <a:ext cx="4135727" cy="2700300"/>
              </a:xfrm>
              <a:prstGeom prst="wedgeEllipseCallou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Speech Bubble: Oval 3">
                <a:extLst>
                  <a:ext uri="{FF2B5EF4-FFF2-40B4-BE49-F238E27FC236}">
                    <a16:creationId xmlns:a16="http://schemas.microsoft.com/office/drawing/2014/main" id="{D0719427-0015-427D-9974-A436943F2279}"/>
                  </a:ext>
                </a:extLst>
              </p:cNvPr>
              <p:cNvSpPr/>
              <p:nvPr/>
            </p:nvSpPr>
            <p:spPr bwMode="auto">
              <a:xfrm>
                <a:off x="4193958" y="1592796"/>
                <a:ext cx="2484276" cy="2862318"/>
              </a:xfrm>
              <a:prstGeom prst="wedgeEllipseCallout">
                <a:avLst/>
              </a:prstGeom>
              <a:solidFill>
                <a:srgbClr val="C8E2E8"/>
              </a:solidFill>
              <a:ln>
                <a:noFill/>
              </a:ln>
              <a:effectLst/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>
                  <a:buNone/>
                </a:pPr>
                <a:r>
                  <a:rPr lang="en-US" sz="1350" dirty="0">
                    <a:latin typeface="Arial" charset="0"/>
                  </a:rPr>
                  <a:t>2) If there are 4 children in the playground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5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15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m:rPr>
                        <m:sty m:val="p"/>
                      </m:rPr>
                      <a:rPr lang="en-US" sz="1500">
                        <a:latin typeface="Cambria Math" panose="02040503050406030204" pitchFamily="18" charset="0"/>
                      </a:rPr>
                      <m:t>of</m:t>
                    </m:r>
                    <m:r>
                      <a:rPr lang="en-US" sz="15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500">
                        <a:latin typeface="Cambria Math" panose="02040503050406030204" pitchFamily="18" charset="0"/>
                      </a:rPr>
                      <m:t>them</m:t>
                    </m:r>
                    <m:r>
                      <a:rPr lang="en-US" sz="15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1500" dirty="0">
                  <a:latin typeface="Cambria Math" panose="02040503050406030204" pitchFamily="18" charset="0"/>
                </a:endParaRP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500">
                          <a:latin typeface="Cambria Math" panose="02040503050406030204" pitchFamily="18" charset="0"/>
                        </a:rPr>
                        <m:t>are</m:t>
                      </m:r>
                      <m:r>
                        <a:rPr lang="en-US" sz="15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500">
                          <a:latin typeface="Cambria Math" panose="02040503050406030204" pitchFamily="18" charset="0"/>
                        </a:rPr>
                        <m:t>wearing</m:t>
                      </m:r>
                      <m:r>
                        <a:rPr lang="en-US" sz="15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50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15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500">
                          <a:latin typeface="Cambria Math" panose="02040503050406030204" pitchFamily="18" charset="0"/>
                        </a:rPr>
                        <m:t>hat</m:t>
                      </m:r>
                      <m:r>
                        <a:rPr lang="en-US" sz="150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GB" sz="1500" dirty="0">
                  <a:latin typeface="Arial" charset="0"/>
                </a:endParaRPr>
              </a:p>
              <a:p>
                <a:pPr>
                  <a:buNone/>
                </a:pPr>
                <a:r>
                  <a:rPr lang="en-GB" sz="1350" dirty="0">
                    <a:latin typeface="Arial" charset="0"/>
                  </a:rPr>
                  <a:t>how many of them are wearing a hat? How would you represent this?</a:t>
                </a:r>
              </a:p>
            </p:txBody>
          </p:sp>
        </mc:Choice>
        <mc:Fallback xmlns="">
          <p:sp>
            <p:nvSpPr>
              <p:cNvPr id="4" name="Speech Bubble: Oval 3">
                <a:extLst>
                  <a:ext uri="{FF2B5EF4-FFF2-40B4-BE49-F238E27FC236}">
                    <a16:creationId xmlns:a16="http://schemas.microsoft.com/office/drawing/2014/main" id="{D0719427-0015-427D-9974-A436943F22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93958" y="1592796"/>
                <a:ext cx="2484276" cy="2862318"/>
              </a:xfrm>
              <a:prstGeom prst="wedgeEllipseCallou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033FFFF3-450C-421A-8DF4-B4766B65C7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6251" y="4023066"/>
            <a:ext cx="900159" cy="16574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4AD4FE-CD4C-4519-A18C-78C47787CD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8582" y="4197421"/>
            <a:ext cx="2065319" cy="16574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120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E26799-23ED-497C-9F46-761FB5448D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0807" y="2395220"/>
            <a:ext cx="2622392" cy="222758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467BB38-6EA4-4E9E-8725-C2294BD48E3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23"/>
          <a:stretch/>
        </p:blipFill>
        <p:spPr>
          <a:xfrm>
            <a:off x="3188972" y="2395220"/>
            <a:ext cx="2766061" cy="222758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5DCB007-1388-4BC6-AC08-3168F478352C}"/>
              </a:ext>
            </a:extLst>
          </p:cNvPr>
          <p:cNvSpPr/>
          <p:nvPr/>
        </p:nvSpPr>
        <p:spPr>
          <a:xfrm>
            <a:off x="3188970" y="3154680"/>
            <a:ext cx="777240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8B9D65-9616-4913-A8EF-680580E35BB8}"/>
              </a:ext>
            </a:extLst>
          </p:cNvPr>
          <p:cNvSpPr/>
          <p:nvPr/>
        </p:nvSpPr>
        <p:spPr>
          <a:xfrm>
            <a:off x="5177791" y="3223260"/>
            <a:ext cx="777240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DF1C718-EA67-483E-B119-D2069657B841}"/>
              </a:ext>
            </a:extLst>
          </p:cNvPr>
          <p:cNvSpPr/>
          <p:nvPr/>
        </p:nvSpPr>
        <p:spPr>
          <a:xfrm>
            <a:off x="3966210" y="2377120"/>
            <a:ext cx="1245870" cy="745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380B576-85E1-4A1D-A594-3695D4C0E141}"/>
              </a:ext>
            </a:extLst>
          </p:cNvPr>
          <p:cNvSpPr/>
          <p:nvPr/>
        </p:nvSpPr>
        <p:spPr>
          <a:xfrm>
            <a:off x="3949066" y="3790315"/>
            <a:ext cx="1245870" cy="745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4F13DA-71CB-4CD5-8B32-2825B2E2EE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8B332BE-7406-42BF-BD87-1F2D6CE44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FAE62E-B58C-4CA0-B6C3-6060F1AAF6F8}"/>
              </a:ext>
            </a:extLst>
          </p:cNvPr>
          <p:cNvSpPr txBox="1"/>
          <p:nvPr/>
        </p:nvSpPr>
        <p:spPr>
          <a:xfrm>
            <a:off x="0" y="764704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/>
              <a:t>Equivalent fractions and simplifying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909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19" grpId="0" animBg="1"/>
      <p:bldP spid="19" grpId="1" animBg="1"/>
      <p:bldP spid="19" grpId="2" animBg="1"/>
      <p:bldP spid="22" grpId="0" animBg="1"/>
      <p:bldP spid="22" grpId="1" animBg="1"/>
      <p:bldP spid="22" grpId="2" animBg="1"/>
      <p:bldP spid="25" grpId="0" animBg="1"/>
      <p:bldP spid="25" grpId="1" animBg="1"/>
      <p:bldP spid="25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8581286-DC26-4D2D-9F1E-1D8DB1BFF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710190" y="1421455"/>
            <a:ext cx="8208912" cy="119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100" dirty="0"/>
              <a:t>The numerator has been scaled up/down by _____.</a:t>
            </a:r>
          </a:p>
          <a:p>
            <a:pPr>
              <a:buNone/>
            </a:pPr>
            <a:r>
              <a:rPr lang="en-GB" sz="2100" dirty="0"/>
              <a:t>The denominator has been scaled up/down by ____.</a:t>
            </a:r>
          </a:p>
          <a:p>
            <a:pPr>
              <a:buNone/>
            </a:pPr>
            <a:r>
              <a:rPr lang="en-GB" sz="2100" dirty="0"/>
              <a:t>These fractions are/are not equivalent.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378968" y="2885058"/>
                <a:ext cx="3726414" cy="1650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05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5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5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405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5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50" i="1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sz="4050" i="1"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en-US" sz="2100" dirty="0"/>
              </a:p>
              <a:p>
                <a:pPr>
                  <a:buNone/>
                </a:pPr>
                <a:endParaRPr lang="en-GB" sz="21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8968" y="2885058"/>
                <a:ext cx="3726414" cy="16509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65635" y="2885058"/>
                <a:ext cx="2746764" cy="22603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405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5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50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405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05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50" i="1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4050" i="1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US" sz="4050" dirty="0"/>
              </a:p>
              <a:p>
                <a:pPr>
                  <a:buNone/>
                </a:pPr>
                <a:endParaRPr lang="en-GB" sz="5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635" y="2885058"/>
                <a:ext cx="2746764" cy="22603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 bwMode="auto">
          <a:xfrm>
            <a:off x="825744" y="3915056"/>
            <a:ext cx="2584746" cy="162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05526" y="3699030"/>
            <a:ext cx="326698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236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CC47FEB-EC36-49F7-8730-08B57F2016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821" y="3198074"/>
            <a:ext cx="3062445" cy="236232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2F9996C-1CB7-4B43-A938-3D94606DD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467544" y="1334237"/>
            <a:ext cx="631870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100" dirty="0"/>
              <a:t>A fraction preserves its value only when both the numerator and the denominator are scaled by the same factor.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DADC75D-AAED-471C-A991-647EC515A981}"/>
                  </a:ext>
                </a:extLst>
              </p:cNvPr>
              <p:cNvSpPr txBox="1"/>
              <p:nvPr/>
            </p:nvSpPr>
            <p:spPr>
              <a:xfrm>
                <a:off x="3486575" y="2672919"/>
                <a:ext cx="2746764" cy="3199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1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1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US" sz="2100" dirty="0">
                  <a:ea typeface="Cambria Math" panose="02040503050406030204" pitchFamily="18" charset="0"/>
                </a:endParaRPr>
              </a:p>
              <a:p>
                <a:pPr>
                  <a:buNone/>
                </a:pPr>
                <a:endParaRPr lang="en-US" sz="4050" dirty="0"/>
              </a:p>
              <a:p>
                <a:pPr>
                  <a:buNone/>
                </a:pPr>
                <a:endParaRPr lang="en-US" sz="4050" dirty="0"/>
              </a:p>
              <a:p>
                <a:pPr>
                  <a:buNone/>
                </a:pPr>
                <a:endParaRPr lang="en-GB" sz="5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DADC75D-AAED-471C-A991-647EC515A9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6575" y="2672919"/>
                <a:ext cx="2746764" cy="319908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E862B14D-D0CA-468C-8683-AD136C211F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9487" y="3356110"/>
            <a:ext cx="2819545" cy="22623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93C300-D6D3-45FE-932C-43CFC99EBC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1610" y="2240869"/>
            <a:ext cx="1829148" cy="14983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978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0.3|0.2|0.2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4.7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8|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56.5|22.3|23.9|16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9|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7.9|56.3|44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7|15.5|21.6|16.7|14.3|7.4|1.5|1.5|1.1|0.5|0.3|0.3|0.2|0.1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B18B3D-5C68-4030-BEF3-6F927E24DA37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2271028d-ccd4-470e-b3a6-2ee8809238ba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8C8EB12D-B9B4-488E-A47D-48CC34E51F9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478</Words>
  <Application>Microsoft Office PowerPoint</Application>
  <PresentationFormat>On-screen Show (4:3)</PresentationFormat>
  <Paragraphs>75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57</cp:revision>
  <dcterms:created xsi:type="dcterms:W3CDTF">2008-01-11T09:41:35Z</dcterms:created>
  <dcterms:modified xsi:type="dcterms:W3CDTF">2020-08-27T09:22:23Z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