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3" r:id="rId5"/>
    <p:sldMasterId id="2147483967" r:id="rId6"/>
  </p:sldMasterIdLst>
  <p:notesMasterIdLst>
    <p:notesMasterId r:id="rId23"/>
  </p:notesMasterIdLst>
  <p:sldIdLst>
    <p:sldId id="364" r:id="rId7"/>
    <p:sldId id="325" r:id="rId8"/>
    <p:sldId id="327" r:id="rId9"/>
    <p:sldId id="280" r:id="rId10"/>
    <p:sldId id="281" r:id="rId11"/>
    <p:sldId id="321" r:id="rId12"/>
    <p:sldId id="328" r:id="rId13"/>
    <p:sldId id="329" r:id="rId14"/>
    <p:sldId id="330" r:id="rId15"/>
    <p:sldId id="331" r:id="rId16"/>
    <p:sldId id="332" r:id="rId17"/>
    <p:sldId id="287" r:id="rId18"/>
    <p:sldId id="288" r:id="rId19"/>
    <p:sldId id="335" r:id="rId20"/>
    <p:sldId id="334" r:id="rId21"/>
    <p:sldId id="260" r:id="rId2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D"/>
    <a:srgbClr val="C8E2E8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A84D98-6CA8-4158-88E5-E59D9236A795}" v="3" dt="2020-08-27T09:20:16.0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49" autoAdjust="0"/>
  </p:normalViewPr>
  <p:slideViewPr>
    <p:cSldViewPr snapToGrid="0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E5A84D98-6CA8-4158-88E5-E59D9236A795}"/>
    <pc:docChg chg="custSel modSld">
      <pc:chgData name="Andrew Young" userId="3d7dab09-352b-4858-b937-4a4f8b94e613" providerId="ADAL" clId="{E5A84D98-6CA8-4158-88E5-E59D9236A795}" dt="2020-08-27T09:20:23.110" v="5" actId="2711"/>
      <pc:docMkLst>
        <pc:docMk/>
      </pc:docMkLst>
      <pc:sldChg chg="modSp mod">
        <pc:chgData name="Andrew Young" userId="3d7dab09-352b-4858-b937-4a4f8b94e613" providerId="ADAL" clId="{E5A84D98-6CA8-4158-88E5-E59D9236A795}" dt="2020-08-27T09:20:23.110" v="5" actId="2711"/>
        <pc:sldMkLst>
          <pc:docMk/>
          <pc:sldMk cId="0" sldId="260"/>
        </pc:sldMkLst>
        <pc:spChg chg="mod">
          <ac:chgData name="Andrew Young" userId="3d7dab09-352b-4858-b937-4a4f8b94e613" providerId="ADAL" clId="{E5A84D98-6CA8-4158-88E5-E59D9236A795}" dt="2020-08-27T09:20:23.110" v="5" actId="2711"/>
          <ac:spMkLst>
            <pc:docMk/>
            <pc:sldMk cId="0" sldId="260"/>
            <ac:spMk id="3" creationId="{09C323AB-3821-410F-8D7D-CED8A02D7A47}"/>
          </ac:spMkLst>
        </pc:spChg>
      </pc:sldChg>
      <pc:sldChg chg="modSp">
        <pc:chgData name="Andrew Young" userId="3d7dab09-352b-4858-b937-4a4f8b94e613" providerId="ADAL" clId="{E5A84D98-6CA8-4158-88E5-E59D9236A795}" dt="2020-08-27T09:19:41.874" v="1" actId="6549"/>
        <pc:sldMkLst>
          <pc:docMk/>
          <pc:sldMk cId="2991209172" sldId="335"/>
        </pc:sldMkLst>
        <pc:spChg chg="mod">
          <ac:chgData name="Andrew Young" userId="3d7dab09-352b-4858-b937-4a4f8b94e613" providerId="ADAL" clId="{E5A84D98-6CA8-4158-88E5-E59D9236A795}" dt="2020-08-27T09:19:41.874" v="1" actId="6549"/>
          <ac:spMkLst>
            <pc:docMk/>
            <pc:sldMk cId="2991209172" sldId="335"/>
            <ac:spMk id="3" creationId="{82FABFC3-658F-403E-BC8C-8C1A7F2D7E6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3014AE-CEA2-4746-9185-1397AE171DE2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C5328-24C9-4721-A8EB-BD5D70DBF1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9597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0C5328-24C9-4721-A8EB-BD5D70DBF1E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031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0C5328-24C9-4721-A8EB-BD5D70DBF1E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632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013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3151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0C5328-24C9-4721-A8EB-BD5D70DBF1E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638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0C5328-24C9-4721-A8EB-BD5D70DBF1E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380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0C5328-24C9-4721-A8EB-BD5D70DBF1E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3293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Use the stem sentence:</a:t>
                </a:r>
                <a:endParaRPr lang="en-GB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whole is divided into ___ equal parts, and ___ of these parts is/are shaded.</a:t>
                </a:r>
                <a:endParaRPr lang="en-GB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are the five parts?</a:t>
                </a:r>
                <a:endParaRPr lang="en-GB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is the one part?</a:t>
                </a:r>
                <a:endParaRPr lang="en-GB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Can you still see the one-fifth?</a:t>
                </a:r>
                <a:endParaRPr lang="en-GB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other fractions can you see? </a:t>
                </a:r>
                <a:r>
                  <a:rPr lang="en-GB" sz="120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(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2/10</a:t>
                </a:r>
                <a:r>
                  <a:rPr lang="en-GB" sz="1200" i="1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3/10</a:t>
                </a:r>
                <a:r>
                  <a:rPr lang="en-GB" sz="1200" i="1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,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4/(20 )</a:t>
                </a:r>
                <a:r>
                  <a:rPr lang="en-GB" sz="1200" i="1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,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5/25</a:t>
                </a:r>
                <a:r>
                  <a:rPr lang="en-GB" sz="1200" i="1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and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6/30</a:t>
                </a:r>
                <a:r>
                  <a:rPr lang="en-GB" sz="120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)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247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80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94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0C5328-24C9-4721-A8EB-BD5D70DBF1E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2979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0C5328-24C9-4721-A8EB-BD5D70DBF1E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5784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/>
                  <a:t>Ask the </a:t>
                </a:r>
                <a:r>
                  <a:rPr lang="en-US" err="1"/>
                  <a:t>chn</a:t>
                </a:r>
                <a:r>
                  <a:rPr lang="en-US"/>
                  <a:t> if they can find the missing denominator in the first example- drawing attention to the vertical relationship we have identified.</a:t>
                </a:r>
              </a:p>
              <a:p>
                <a:endParaRPr lang="en-US"/>
              </a:p>
              <a:p>
                <a:r>
                  <a:rPr lang="en-US"/>
                  <a:t>Can they say it in different ways? Can they write different equations to represent? </a:t>
                </a:r>
              </a:p>
              <a:p>
                <a:r>
                  <a:rPr lang="en-US"/>
                  <a:t>E.g. 12 x 5 = 60</a:t>
                </a:r>
              </a:p>
              <a:p>
                <a:r>
                  <a:rPr lang="en-US"/>
                  <a:t>60 </a:t>
                </a:r>
                <a:r>
                  <a:rPr lang="en-US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÷</a:t>
                </a:r>
                <a:r>
                  <a:rPr lang="en-US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5=12 </a:t>
                </a:r>
                <a:r>
                  <a:rPr lang="en-US" b="0">
                    <a:ea typeface="Cambria Math" panose="02040503050406030204" pitchFamily="18" charset="0"/>
                  </a:rPr>
                  <a:t> (should I bring these calculations in here to represent the arrows?)</a:t>
                </a:r>
              </a:p>
              <a:p>
                <a:endParaRPr lang="en-GB"/>
              </a:p>
              <a:p>
                <a:r>
                  <a:rPr lang="en-GB"/>
                  <a:t>Ask the </a:t>
                </a:r>
                <a:r>
                  <a:rPr lang="en-GB" err="1"/>
                  <a:t>chn</a:t>
                </a:r>
                <a:r>
                  <a:rPr lang="en-GB"/>
                  <a:t> how they can apply this to the second example- pause </a:t>
                </a:r>
                <a:r>
                  <a:rPr lang="en-GB" err="1"/>
                  <a:t>chn</a:t>
                </a:r>
                <a:r>
                  <a:rPr lang="en-GB"/>
                  <a:t> have a go</a:t>
                </a:r>
              </a:p>
              <a:p>
                <a:endParaRPr lang="en-GB"/>
              </a:p>
              <a:p>
                <a:r>
                  <a:rPr lang="en-GB"/>
                  <a:t>Come back-What is the scale factor?</a:t>
                </a:r>
              </a:p>
              <a:p>
                <a:r>
                  <a:rPr lang="en-GB"/>
                  <a:t>What calculations did they do?</a:t>
                </a:r>
              </a:p>
              <a:p>
                <a:r>
                  <a:rPr lang="en-GB"/>
                  <a:t>Is the numerator scaled up or down?</a:t>
                </a:r>
              </a:p>
              <a:p>
                <a:r>
                  <a:rPr lang="en-GB"/>
                  <a:t>Is the denominator scaled up or down?</a:t>
                </a:r>
              </a:p>
              <a:p>
                <a:endParaRPr lang="en-GB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0C5328-24C9-4721-A8EB-BD5D70DBF1E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005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0C5328-24C9-4721-A8EB-BD5D70DBF1E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246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100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259205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8564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0985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6981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8989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85450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100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561926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18718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40297753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2782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917828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1222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4748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9081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14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6586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3252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1181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321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  <p:sldLayoutId id="2147483979" r:id="rId12"/>
    <p:sldLayoutId id="2147483980" r:id="rId13"/>
    <p:sldLayoutId id="214748398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.xml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w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wmf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wmf"/><Relationship Id="rId14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4.png"/><Relationship Id="rId7" Type="http://schemas.openxmlformats.org/officeDocument/2006/relationships/image" Target="../media/image19.wmf"/><Relationship Id="rId12" Type="http://schemas.openxmlformats.org/officeDocument/2006/relationships/image" Target="../media/image2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wmf"/><Relationship Id="rId11" Type="http://schemas.openxmlformats.org/officeDocument/2006/relationships/image" Target="../media/image23.e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.xml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10" Type="http://schemas.openxmlformats.org/officeDocument/2006/relationships/image" Target="../media/image31.wmf"/><Relationship Id="rId19" Type="http://schemas.openxmlformats.org/officeDocument/2006/relationships/image" Target="../media/image32.png"/><Relationship Id="rId4" Type="http://schemas.openxmlformats.org/officeDocument/2006/relationships/image" Target="../media/image25.wmf"/><Relationship Id="rId9" Type="http://schemas.openxmlformats.org/officeDocument/2006/relationships/image" Target="../media/image3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FBB0DF-25CE-4F0A-979A-1E3C083ADD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UKS2 Fractions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1696457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FDC300-E94B-4DFB-8897-7E72F4E9E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628C"/>
                </a:solidFill>
              </a:rPr>
              <a:t> </a:t>
            </a:r>
            <a:endParaRPr lang="en-GB" sz="2800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56778D-EBEA-495B-A681-5F388F421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Speech Bubble: Oval 4">
                <a:extLst>
                  <a:ext uri="{FF2B5EF4-FFF2-40B4-BE49-F238E27FC236}">
                    <a16:creationId xmlns:a16="http://schemas.microsoft.com/office/drawing/2014/main" id="{A34D26DC-D781-4F91-9B25-3BE5932115D7}"/>
                  </a:ext>
                </a:extLst>
              </p:cNvPr>
              <p:cNvSpPr/>
              <p:nvPr/>
            </p:nvSpPr>
            <p:spPr bwMode="auto">
              <a:xfrm>
                <a:off x="99753" y="728833"/>
                <a:ext cx="4237580" cy="3024336"/>
              </a:xfrm>
              <a:prstGeom prst="wedgeEllipseCallout">
                <a:avLst/>
              </a:prstGeom>
              <a:solidFill>
                <a:srgbClr val="C8E2E8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457200">
                  <a:buNone/>
                </a:pPr>
                <a:r>
                  <a:rPr lang="en-US" sz="2000" dirty="0">
                    <a:latin typeface="Arial" charset="0"/>
                  </a:rPr>
                  <a:t>What can we say about the multiplicative relationship between the numerator and denominator in fractions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?</m:t>
                    </m:r>
                  </m:oMath>
                </a14:m>
                <a:endParaRPr lang="en-US" sz="2000" dirty="0">
                  <a:latin typeface="Arial" charset="0"/>
                </a:endParaRPr>
              </a:p>
              <a:p>
                <a:pPr marL="457200">
                  <a:buNone/>
                </a:pPr>
                <a:endParaRPr lang="en-US" sz="2000" dirty="0">
                  <a:latin typeface="Arial" charset="0"/>
                </a:endParaRPr>
              </a:p>
              <a:p>
                <a:pPr marL="457200">
                  <a:buNone/>
                </a:pPr>
                <a:endParaRPr lang="en-GB" sz="2400" dirty="0">
                  <a:latin typeface="Arial" charset="0"/>
                </a:endParaRPr>
              </a:p>
            </p:txBody>
          </p:sp>
        </mc:Choice>
        <mc:Fallback xmlns="">
          <p:sp>
            <p:nvSpPr>
              <p:cNvPr id="5" name="Speech Bubble: Oval 4">
                <a:extLst>
                  <a:ext uri="{FF2B5EF4-FFF2-40B4-BE49-F238E27FC236}">
                    <a16:creationId xmlns:a16="http://schemas.microsoft.com/office/drawing/2014/main" id="{A34D26DC-D781-4F91-9B25-3BE5932115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9753" y="728833"/>
                <a:ext cx="4237580" cy="3024336"/>
              </a:xfrm>
              <a:prstGeom prst="wedgeEllipseCallou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9E14640-8DBA-4C2B-BA90-634968A0CF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8939" y="1492242"/>
            <a:ext cx="2209796" cy="20727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A9BF9DC-3D08-4193-B785-8C09CB9C6B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2959" y="1240586"/>
            <a:ext cx="2641043" cy="20363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3ADCD1-CF8C-4D30-9766-AD12CB489E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4466" y="3060937"/>
            <a:ext cx="2527285" cy="20363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hought Bubble: Cloud 8">
                <a:extLst>
                  <a:ext uri="{FF2B5EF4-FFF2-40B4-BE49-F238E27FC236}">
                    <a16:creationId xmlns:a16="http://schemas.microsoft.com/office/drawing/2014/main" id="{52C4F10F-B811-4ECA-B6EC-3059780EE84B}"/>
                  </a:ext>
                </a:extLst>
              </p:cNvPr>
              <p:cNvSpPr/>
              <p:nvPr/>
            </p:nvSpPr>
            <p:spPr bwMode="auto">
              <a:xfrm>
                <a:off x="161670" y="3997041"/>
                <a:ext cx="4237580" cy="2036376"/>
              </a:xfrm>
              <a:prstGeom prst="cloudCallout">
                <a:avLst/>
              </a:prstGeom>
              <a:solidFill>
                <a:srgbClr val="82CBDD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457200">
                  <a:buNone/>
                </a:pPr>
                <a:r>
                  <a:rPr lang="en-US" sz="2000" dirty="0">
                    <a:latin typeface="Arial" charset="0"/>
                  </a:rPr>
                  <a:t>What about in fractions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00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? </m:t>
                    </m:r>
                  </m:oMath>
                </a14:m>
                <a:endParaRPr lang="en-GB" sz="2000" dirty="0">
                  <a:latin typeface="Arial" charset="0"/>
                </a:endParaRPr>
              </a:p>
            </p:txBody>
          </p:sp>
        </mc:Choice>
        <mc:Fallback xmlns="">
          <p:sp>
            <p:nvSpPr>
              <p:cNvPr id="9" name="Thought Bubble: Cloud 8">
                <a:extLst>
                  <a:ext uri="{FF2B5EF4-FFF2-40B4-BE49-F238E27FC236}">
                    <a16:creationId xmlns:a16="http://schemas.microsoft.com/office/drawing/2014/main" id="{52C4F10F-B811-4ECA-B6EC-3059780EE8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1670" y="3997041"/>
                <a:ext cx="4237580" cy="2036376"/>
              </a:xfrm>
              <a:prstGeom prst="cloudCallou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00B3244F-9BCB-4364-BBFF-9AE619EC5A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55971" y="3060939"/>
            <a:ext cx="2209796" cy="19173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28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D719DD1-FC86-40D1-B9D8-98AF646017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E59673-787A-422F-8960-50CCAA90E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FCD1D2C2-D1C6-477C-8E5D-759AB56E6B20}"/>
              </a:ext>
            </a:extLst>
          </p:cNvPr>
          <p:cNvSpPr/>
          <p:nvPr/>
        </p:nvSpPr>
        <p:spPr bwMode="auto">
          <a:xfrm>
            <a:off x="111378" y="1627430"/>
            <a:ext cx="3642211" cy="1821106"/>
          </a:xfrm>
          <a:prstGeom prst="wedgeEllipseCallou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>
              <a:buNone/>
            </a:pPr>
            <a:r>
              <a:rPr lang="en-US">
                <a:latin typeface="Arial" charset="0"/>
              </a:rPr>
              <a:t>Are these fractions equal or not?</a:t>
            </a:r>
            <a:endParaRPr lang="en-GB"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C56AB29-F0B0-401F-A1AE-9C13FEB98745}"/>
                  </a:ext>
                </a:extLst>
              </p:cNvPr>
              <p:cNvSpPr txBox="1"/>
              <p:nvPr/>
            </p:nvSpPr>
            <p:spPr>
              <a:xfrm>
                <a:off x="327402" y="3929398"/>
                <a:ext cx="8420254" cy="441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:r>
                  <a:rPr lang="en-US" sz="1600"/>
                  <a:t>The denominator for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1600"/>
                  <a:t>  is _______times the  numerator, it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��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����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1600" i="1">
                        <a:latin typeface="Cambria Math" panose="02040503050406030204" pitchFamily="18" charset="0"/>
                      </a:rPr>
                      <m:t>����������</m:t>
                    </m:r>
                  </m:oMath>
                </a14:m>
                <a:r>
                  <a:rPr lang="en-US" sz="1600"/>
                  <a:t> by ______ .</a:t>
                </a:r>
                <a:endParaRPr lang="en-GB" sz="160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C56AB29-F0B0-401F-A1AE-9C13FEB987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02" y="3929398"/>
                <a:ext cx="8420254" cy="441531"/>
              </a:xfrm>
              <a:prstGeom prst="rect">
                <a:avLst/>
              </a:prstGeom>
              <a:blipFill>
                <a:blip r:embed="rId4"/>
                <a:stretch>
                  <a:fillRect l="-434" b="-55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DDB76E31-228C-470C-A44D-8F80FDC552FD}"/>
                  </a:ext>
                </a:extLst>
              </p:cNvPr>
              <p:cNvSpPr/>
              <p:nvPr/>
            </p:nvSpPr>
            <p:spPr>
              <a:xfrm>
                <a:off x="327402" y="4639105"/>
                <a:ext cx="9144000" cy="12227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sz="1600"/>
                  <a:t>The denominator for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60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sz="1600"/>
                  <a:t> is _______times the numerator,  it</a:t>
                </a:r>
                <a:r>
                  <a:rPr lang="en-US" sz="1600" i="1"/>
                  <a:t>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��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����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1600" i="1">
                        <a:latin typeface="Cambria Math" panose="02040503050406030204" pitchFamily="18" charset="0"/>
                      </a:rPr>
                      <m:t>����������</m:t>
                    </m:r>
                    <m:r>
                      <a:rPr lang="en-GB" sz="1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/>
                  <a:t>by_______.  </a:t>
                </a:r>
              </a:p>
              <a:p>
                <a:pPr>
                  <a:buNone/>
                </a:pPr>
                <a:endParaRPr lang="en-US" sz="2000"/>
              </a:p>
              <a:p>
                <a:pPr>
                  <a:buNone/>
                </a:pPr>
                <a:r>
                  <a:rPr lang="en-US" sz="2000"/>
                  <a:t>Therefore, these fractions </a:t>
                </a:r>
                <a:r>
                  <a:rPr lang="en-US" sz="2000" b="1"/>
                  <a:t>are/are not </a:t>
                </a:r>
                <a:r>
                  <a:rPr lang="en-US" sz="2000"/>
                  <a:t>equal.</a:t>
                </a:r>
                <a:endParaRPr lang="en-GB" sz="200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DDB76E31-228C-470C-A44D-8F80FDC552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02" y="4639105"/>
                <a:ext cx="9144000" cy="1222707"/>
              </a:xfrm>
              <a:prstGeom prst="rect">
                <a:avLst/>
              </a:prstGeom>
              <a:blipFill>
                <a:blip r:embed="rId5"/>
                <a:stretch>
                  <a:fillRect l="-733" b="-44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DBBC9639-2F25-4336-A0D7-18BB5E1812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95" b="2095"/>
          <a:stretch/>
        </p:blipFill>
        <p:spPr>
          <a:xfrm>
            <a:off x="-32638" y="753968"/>
            <a:ext cx="4032448" cy="30653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2940692-5809-45F1-AB78-4AAB6CBFE46B}"/>
                  </a:ext>
                </a:extLst>
              </p:cNvPr>
              <p:cNvSpPr txBox="1"/>
              <p:nvPr/>
            </p:nvSpPr>
            <p:spPr>
              <a:xfrm>
                <a:off x="5295954" y="1547169"/>
                <a:ext cx="1872208" cy="1418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/>
              </a:p>
              <a:p>
                <a:pPr>
                  <a:buNone/>
                </a:pPr>
                <a:endParaRPr lang="en-GB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2940692-5809-45F1-AB78-4AAB6CBFE4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5954" y="1547169"/>
                <a:ext cx="1872208" cy="14188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F660182-7CC5-4571-A252-154FAD8A18C7}"/>
                  </a:ext>
                </a:extLst>
              </p:cNvPr>
              <p:cNvSpPr txBox="1"/>
              <p:nvPr/>
            </p:nvSpPr>
            <p:spPr>
              <a:xfrm>
                <a:off x="6376074" y="1547169"/>
                <a:ext cx="1872208" cy="1418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/>
              </a:p>
              <a:p>
                <a:pPr>
                  <a:buNone/>
                </a:pPr>
                <a:endParaRPr lang="en-GB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F660182-7CC5-4571-A252-154FAD8A1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6074" y="1547169"/>
                <a:ext cx="1872208" cy="141885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val 10">
            <a:extLst>
              <a:ext uri="{FF2B5EF4-FFF2-40B4-BE49-F238E27FC236}">
                <a16:creationId xmlns:a16="http://schemas.microsoft.com/office/drawing/2014/main" id="{1518A7F2-4FE8-4300-A35B-529ABBFC478B}"/>
              </a:ext>
            </a:extLst>
          </p:cNvPr>
          <p:cNvSpPr/>
          <p:nvPr/>
        </p:nvSpPr>
        <p:spPr bwMode="auto">
          <a:xfrm>
            <a:off x="6520090" y="1763193"/>
            <a:ext cx="432048" cy="432048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697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64931" y="3222500"/>
            <a:ext cx="171450" cy="55245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27572" y="3222500"/>
            <a:ext cx="609600" cy="552450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80134" y="3223691"/>
            <a:ext cx="609600" cy="55245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FF6CAE3-6F8C-4FAC-92CE-E08C8FDC51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00" y="3861047"/>
            <a:ext cx="5930585" cy="1511576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68416" y="3222500"/>
            <a:ext cx="704850" cy="552450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93C9D8BC-3619-4FDE-96F6-891C369F10AA}"/>
              </a:ext>
            </a:extLst>
          </p:cNvPr>
          <p:cNvSpPr/>
          <p:nvPr/>
        </p:nvSpPr>
        <p:spPr>
          <a:xfrm>
            <a:off x="3134527" y="323393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63C02CE-831D-4FBD-BC3D-E9FCCDDA2BED}"/>
              </a:ext>
            </a:extLst>
          </p:cNvPr>
          <p:cNvSpPr/>
          <p:nvPr/>
        </p:nvSpPr>
        <p:spPr>
          <a:xfrm>
            <a:off x="3155840" y="358445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CBD6D3C-2D78-4877-9890-4D538E357262}"/>
              </a:ext>
            </a:extLst>
          </p:cNvPr>
          <p:cNvSpPr/>
          <p:nvPr/>
        </p:nvSpPr>
        <p:spPr>
          <a:xfrm>
            <a:off x="4608266" y="322250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855751C-9C8E-48FD-B6B8-12D33267E2AE}"/>
              </a:ext>
            </a:extLst>
          </p:cNvPr>
          <p:cNvSpPr/>
          <p:nvPr/>
        </p:nvSpPr>
        <p:spPr>
          <a:xfrm>
            <a:off x="4629579" y="357302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9214B46-087B-444A-AB2D-9DFAEA7D9513}"/>
              </a:ext>
            </a:extLst>
          </p:cNvPr>
          <p:cNvSpPr/>
          <p:nvPr/>
        </p:nvSpPr>
        <p:spPr>
          <a:xfrm>
            <a:off x="6062154" y="3212977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96F9F36-6699-43E8-9FFC-33E81E31C578}"/>
              </a:ext>
            </a:extLst>
          </p:cNvPr>
          <p:cNvSpPr/>
          <p:nvPr/>
        </p:nvSpPr>
        <p:spPr>
          <a:xfrm>
            <a:off x="6083467" y="3563497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322E6F87-4B08-4C16-AA47-2BF861F8DD92}"/>
              </a:ext>
            </a:extLst>
          </p:cNvPr>
          <p:cNvSpPr/>
          <p:nvPr/>
        </p:nvSpPr>
        <p:spPr bwMode="auto">
          <a:xfrm>
            <a:off x="1688480" y="1214717"/>
            <a:ext cx="6202859" cy="1887768"/>
          </a:xfrm>
          <a:prstGeom prst="wedgeEllipseCallou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en-GB" sz="18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Your independent task will be to write the equivalent fractions to match each image and use the stem sentences to explain why. Let’s do the first one together.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31F4D0-E04B-493A-9D0E-7F210E1B0155}"/>
              </a:ext>
            </a:extLst>
          </p:cNvPr>
          <p:cNvSpPr txBox="1"/>
          <p:nvPr/>
        </p:nvSpPr>
        <p:spPr>
          <a:xfrm>
            <a:off x="710656" y="5301209"/>
            <a:ext cx="64480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/>
              <a:t>The whole is divided into ___ equal parts and we have ____ of those parts.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7DCF3F-A005-4522-A18E-68877A887BD9}"/>
              </a:ext>
            </a:extLst>
          </p:cNvPr>
          <p:cNvSpPr txBox="1"/>
          <p:nvPr/>
        </p:nvSpPr>
        <p:spPr>
          <a:xfrm>
            <a:off x="-1524000" y="721839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49CE77B3-F512-4388-A04D-C7B082D925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8CD40B-61B7-4DE9-98CC-F822810EC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30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6" grpId="0" animBg="1"/>
      <p:bldP spid="47" grpId="0" animBg="1"/>
      <p:bldP spid="50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B0F2A30-E08C-435C-A4E2-99C4ABDECD76}"/>
              </a:ext>
            </a:extLst>
          </p:cNvPr>
          <p:cNvSpPr/>
          <p:nvPr/>
        </p:nvSpPr>
        <p:spPr>
          <a:xfrm>
            <a:off x="309048" y="872403"/>
            <a:ext cx="5143500" cy="663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en-GB" sz="1800" dirty="0">
                <a:ea typeface="Times New Roman" panose="02020603050405020304" pitchFamily="18" charset="0"/>
                <a:cs typeface="Arial" panose="020B0604020202020204" pitchFamily="34" charset="0"/>
              </a:rPr>
              <a:t>Write the equivalent fractions to match each image.</a:t>
            </a: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810364"/>
            <a:ext cx="1066800" cy="552450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93C9D8BC-3619-4FDE-96F6-891C369F10AA}"/>
              </a:ext>
            </a:extLst>
          </p:cNvPr>
          <p:cNvSpPr/>
          <p:nvPr/>
        </p:nvSpPr>
        <p:spPr>
          <a:xfrm>
            <a:off x="3920490" y="2684147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63C02CE-831D-4FBD-BC3D-E9FCCDDA2BED}"/>
              </a:ext>
            </a:extLst>
          </p:cNvPr>
          <p:cNvSpPr/>
          <p:nvPr/>
        </p:nvSpPr>
        <p:spPr>
          <a:xfrm>
            <a:off x="3941803" y="3034667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CBD6D3C-2D78-4877-9890-4D538E357262}"/>
              </a:ext>
            </a:extLst>
          </p:cNvPr>
          <p:cNvSpPr/>
          <p:nvPr/>
        </p:nvSpPr>
        <p:spPr>
          <a:xfrm>
            <a:off x="5394229" y="2672717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855751C-9C8E-48FD-B6B8-12D33267E2AE}"/>
              </a:ext>
            </a:extLst>
          </p:cNvPr>
          <p:cNvSpPr/>
          <p:nvPr/>
        </p:nvSpPr>
        <p:spPr>
          <a:xfrm>
            <a:off x="5415542" y="3023237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9214B46-087B-444A-AB2D-9DFAEA7D9513}"/>
              </a:ext>
            </a:extLst>
          </p:cNvPr>
          <p:cNvSpPr/>
          <p:nvPr/>
        </p:nvSpPr>
        <p:spPr>
          <a:xfrm>
            <a:off x="6848117" y="266319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96F9F36-6699-43E8-9FFC-33E81E31C578}"/>
              </a:ext>
            </a:extLst>
          </p:cNvPr>
          <p:cNvSpPr/>
          <p:nvPr/>
        </p:nvSpPr>
        <p:spPr>
          <a:xfrm>
            <a:off x="6869430" y="301371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D65BC1-AA66-4C19-8D73-0CBF44BA8A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775" y="2004321"/>
            <a:ext cx="5930585" cy="224928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BAAEBB2-8B3A-4247-AE1C-1A48A325B6D0}"/>
              </a:ext>
            </a:extLst>
          </p:cNvPr>
          <p:cNvSpPr/>
          <p:nvPr/>
        </p:nvSpPr>
        <p:spPr>
          <a:xfrm>
            <a:off x="1475656" y="482770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50050E-E5C4-4E67-99C6-A73A34BE6ADA}"/>
              </a:ext>
            </a:extLst>
          </p:cNvPr>
          <p:cNvSpPr/>
          <p:nvPr/>
        </p:nvSpPr>
        <p:spPr>
          <a:xfrm>
            <a:off x="1949643" y="480908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5B330F-88CF-4C80-A909-51B5E0F3228E}"/>
              </a:ext>
            </a:extLst>
          </p:cNvPr>
          <p:cNvSpPr/>
          <p:nvPr/>
        </p:nvSpPr>
        <p:spPr>
          <a:xfrm>
            <a:off x="2423630" y="482770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73954-F760-41BA-94A3-90B745CAA5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>
                <a:solidFill>
                  <a:srgbClr val="00628C"/>
                </a:solidFill>
              </a:rPr>
              <a:t> </a:t>
            </a:r>
            <a:endParaRPr lang="en-GB" sz="2400" dirty="0">
              <a:solidFill>
                <a:srgbClr val="00628C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B2784A5-B19B-4AC1-977E-D389E47A3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33CCB95-6EE8-4CCC-A6B6-0F9DB84316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070" y="2013163"/>
            <a:ext cx="5930585" cy="1793641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96371" y="4810125"/>
            <a:ext cx="1171575" cy="55245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2A755BB-8275-49B8-AC86-C4E519E5D31A}"/>
              </a:ext>
            </a:extLst>
          </p:cNvPr>
          <p:cNvSpPr/>
          <p:nvPr/>
        </p:nvSpPr>
        <p:spPr>
          <a:xfrm>
            <a:off x="4474845" y="480908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FB0C918-718A-491C-8C57-030E037B4381}"/>
              </a:ext>
            </a:extLst>
          </p:cNvPr>
          <p:cNvSpPr/>
          <p:nvPr/>
        </p:nvSpPr>
        <p:spPr>
          <a:xfrm>
            <a:off x="4948832" y="4827702"/>
            <a:ext cx="274320" cy="230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A86BCF-6F5F-4EC4-9A72-E296ECF16D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2032" y="2618070"/>
            <a:ext cx="2803426" cy="237746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24B8A3F-55B5-4401-8081-BF99E1359E5B}"/>
              </a:ext>
            </a:extLst>
          </p:cNvPr>
          <p:cNvCxnSpPr>
            <a:cxnSpLocks/>
          </p:cNvCxnSpPr>
          <p:nvPr/>
        </p:nvCxnSpPr>
        <p:spPr bwMode="auto">
          <a:xfrm>
            <a:off x="5935991" y="980728"/>
            <a:ext cx="33909" cy="568863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E48B518-85D2-4C9E-A3C1-86B8F104CCA7}"/>
              </a:ext>
            </a:extLst>
          </p:cNvPr>
          <p:cNvSpPr txBox="1"/>
          <p:nvPr/>
        </p:nvSpPr>
        <p:spPr>
          <a:xfrm>
            <a:off x="6041932" y="900101"/>
            <a:ext cx="2911374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sz="1400" dirty="0"/>
              <a:t>Can you match the </a:t>
            </a:r>
          </a:p>
          <a:p>
            <a:pPr algn="ctr">
              <a:buNone/>
            </a:pPr>
            <a:r>
              <a:rPr lang="en-US" sz="1400" dirty="0"/>
              <a:t>equivalent fractions </a:t>
            </a:r>
          </a:p>
          <a:p>
            <a:pPr algn="ctr">
              <a:buNone/>
            </a:pPr>
            <a:r>
              <a:rPr lang="en-US" sz="1400" dirty="0"/>
              <a:t>by thinking about the multiplicative</a:t>
            </a:r>
          </a:p>
          <a:p>
            <a:pPr algn="ctr">
              <a:buNone/>
            </a:pPr>
            <a:r>
              <a:rPr lang="en-US" sz="1400" dirty="0"/>
              <a:t>relationship between the </a:t>
            </a:r>
          </a:p>
          <a:p>
            <a:pPr algn="ctr">
              <a:buNone/>
            </a:pPr>
            <a:r>
              <a:rPr lang="en-US" sz="1400" dirty="0"/>
              <a:t>numerator and the </a:t>
            </a:r>
          </a:p>
          <a:p>
            <a:pPr algn="ctr">
              <a:buNone/>
            </a:pPr>
            <a:r>
              <a:rPr lang="en-US" sz="1400" dirty="0"/>
              <a:t>denominator?</a:t>
            </a:r>
            <a:endParaRPr lang="en-GB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673BA2-FD00-450D-84D1-222D807ED57F}"/>
              </a:ext>
            </a:extLst>
          </p:cNvPr>
          <p:cNvSpPr/>
          <p:nvPr/>
        </p:nvSpPr>
        <p:spPr bwMode="auto">
          <a:xfrm>
            <a:off x="1115618" y="4809082"/>
            <a:ext cx="234043" cy="230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5E5CA41-9268-4369-A54B-357E5A88949D}"/>
              </a:ext>
            </a:extLst>
          </p:cNvPr>
          <p:cNvSpPr/>
          <p:nvPr/>
        </p:nvSpPr>
        <p:spPr bwMode="auto">
          <a:xfrm>
            <a:off x="3439776" y="4809081"/>
            <a:ext cx="234043" cy="230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9F1A39-3A0E-445B-AA97-79C5214D6594}"/>
              </a:ext>
            </a:extLst>
          </p:cNvPr>
          <p:cNvSpPr/>
          <p:nvPr/>
        </p:nvSpPr>
        <p:spPr bwMode="auto">
          <a:xfrm>
            <a:off x="3786032" y="4809080"/>
            <a:ext cx="234043" cy="230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C2A244A-10BC-4A91-8706-F4903E5A087E}"/>
              </a:ext>
            </a:extLst>
          </p:cNvPr>
          <p:cNvSpPr/>
          <p:nvPr/>
        </p:nvSpPr>
        <p:spPr bwMode="auto">
          <a:xfrm>
            <a:off x="3592176" y="4961481"/>
            <a:ext cx="234043" cy="230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2654A69-D1D6-4A6F-A1F1-DF67B9D58213}"/>
              </a:ext>
            </a:extLst>
          </p:cNvPr>
          <p:cNvSpPr/>
          <p:nvPr/>
        </p:nvSpPr>
        <p:spPr bwMode="auto">
          <a:xfrm>
            <a:off x="1601655" y="4797154"/>
            <a:ext cx="234043" cy="230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396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2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2016E-41E2-4A4D-BA9C-620EB2FB3C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628C"/>
                </a:solidFill>
              </a:rPr>
              <a:t> </a:t>
            </a:r>
            <a:endParaRPr lang="en-GB" sz="2800" dirty="0">
              <a:solidFill>
                <a:srgbClr val="00628C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3F9E8C2-390E-4479-900B-C4AFE31E5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Speech Bubble: Oval 2">
                <a:extLst>
                  <a:ext uri="{FF2B5EF4-FFF2-40B4-BE49-F238E27FC236}">
                    <a16:creationId xmlns:a16="http://schemas.microsoft.com/office/drawing/2014/main" id="{82FABFC3-658F-403E-BC8C-8C1A7F2D7E6E}"/>
                  </a:ext>
                </a:extLst>
              </p:cNvPr>
              <p:cNvSpPr/>
              <p:nvPr/>
            </p:nvSpPr>
            <p:spPr bwMode="auto">
              <a:xfrm>
                <a:off x="179274" y="2132856"/>
                <a:ext cx="5832648" cy="3600400"/>
              </a:xfrm>
              <a:prstGeom prst="wedgeEllipseCallout">
                <a:avLst/>
              </a:prstGeom>
              <a:solidFill>
                <a:srgbClr val="82CBDD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457200">
                  <a:buNone/>
                </a:pPr>
                <a:r>
                  <a:rPr lang="en-US" sz="1400" dirty="0">
                    <a:latin typeface="Arial" charset="0"/>
                  </a:rPr>
                  <a:t>1) Now that you know how to identify equivalent fractions do you think you could ask your parents a question to see if they can spot whether they are equivalent?</a:t>
                </a:r>
              </a:p>
              <a:p>
                <a:pPr marL="457200">
                  <a:buNone/>
                </a:pPr>
                <a:endParaRPr lang="en-US" sz="1400" dirty="0">
                  <a:latin typeface="Arial" charset="0"/>
                </a:endParaRPr>
              </a:p>
              <a:p>
                <a:pPr marL="457200">
                  <a:buNone/>
                </a:pPr>
                <a:r>
                  <a:rPr lang="en-US" sz="1400" dirty="0">
                    <a:latin typeface="Arial" charset="0"/>
                  </a:rPr>
                  <a:t>For example, you could ask them, ‘Would you prefer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1400" dirty="0">
                    <a:latin typeface="Arial" charset="0"/>
                  </a:rPr>
                  <a:t> of a pizza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  <m:r>
                      <a:rPr lang="en-US" sz="1400" i="1">
                        <a:latin typeface="Cambria Math" panose="02040503050406030204" pitchFamily="18" charset="0"/>
                      </a:rPr>
                      <m:t>?′</m:t>
                    </m:r>
                  </m:oMath>
                </a14:m>
                <a:endParaRPr lang="en-GB" sz="1400" dirty="0">
                  <a:latin typeface="Arial" charset="0"/>
                </a:endParaRPr>
              </a:p>
              <a:p>
                <a:pPr marL="457200">
                  <a:buNone/>
                </a:pPr>
                <a:endParaRPr lang="en-GB" sz="1400" dirty="0">
                  <a:latin typeface="Arial" charset="0"/>
                </a:endParaRPr>
              </a:p>
              <a:p>
                <a:pPr marL="457200">
                  <a:buNone/>
                </a:pPr>
                <a:r>
                  <a:rPr lang="en-GB" sz="1400" dirty="0">
                    <a:latin typeface="Arial" charset="0"/>
                  </a:rPr>
                  <a:t>Perhaps you could write your own questions to catch them out!</a:t>
                </a:r>
              </a:p>
              <a:p>
                <a:pPr marL="457200">
                  <a:buNone/>
                </a:pPr>
                <a:endParaRPr lang="en-GB" sz="1800" dirty="0">
                  <a:latin typeface="Arial" charset="0"/>
                </a:endParaRPr>
              </a:p>
              <a:p>
                <a:pPr marL="457200">
                  <a:buNone/>
                </a:pPr>
                <a:endParaRPr lang="en-GB" sz="1800" dirty="0">
                  <a:latin typeface="Arial" charset="0"/>
                </a:endParaRPr>
              </a:p>
            </p:txBody>
          </p:sp>
        </mc:Choice>
        <mc:Fallback>
          <p:sp>
            <p:nvSpPr>
              <p:cNvPr id="3" name="Speech Bubble: Oval 2">
                <a:extLst>
                  <a:ext uri="{FF2B5EF4-FFF2-40B4-BE49-F238E27FC236}">
                    <a16:creationId xmlns:a16="http://schemas.microsoft.com/office/drawing/2014/main" id="{82FABFC3-658F-403E-BC8C-8C1A7F2D7E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9274" y="2132856"/>
                <a:ext cx="5832648" cy="3600400"/>
              </a:xfrm>
              <a:prstGeom prst="wedgeEllipseCallou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Speech Bubble: Oval 3">
                <a:extLst>
                  <a:ext uri="{FF2B5EF4-FFF2-40B4-BE49-F238E27FC236}">
                    <a16:creationId xmlns:a16="http://schemas.microsoft.com/office/drawing/2014/main" id="{D0719427-0015-427D-9974-A436943F2279}"/>
                  </a:ext>
                </a:extLst>
              </p:cNvPr>
              <p:cNvSpPr/>
              <p:nvPr/>
            </p:nvSpPr>
            <p:spPr bwMode="auto">
              <a:xfrm>
                <a:off x="5459228" y="1520788"/>
                <a:ext cx="3345370" cy="3816424"/>
              </a:xfrm>
              <a:prstGeom prst="wedgeEllipseCallout">
                <a:avLst/>
              </a:prstGeom>
              <a:solidFill>
                <a:srgbClr val="C8E2E8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182563">
                  <a:buNone/>
                </a:pPr>
                <a:r>
                  <a:rPr lang="en-US" sz="1800">
                    <a:latin typeface="Arial" charset="0"/>
                  </a:rPr>
                  <a:t>2) If there are 4 children in the playground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</a:rPr>
                      <m:t>of</m:t>
                    </m:r>
                    <m:r>
                      <a:rPr lang="en-US" sz="20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</a:rPr>
                      <m:t>them</m:t>
                    </m:r>
                    <m:r>
                      <a:rPr lang="en-US" sz="20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000">
                  <a:latin typeface="Cambria Math" panose="02040503050406030204" pitchFamily="18" charset="0"/>
                </a:endParaRPr>
              </a:p>
              <a:p>
                <a:pPr marL="182563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>
                          <a:latin typeface="Cambria Math" panose="02040503050406030204" pitchFamily="18" charset="0"/>
                        </a:rPr>
                        <m:t>are</m:t>
                      </m:r>
                      <m:r>
                        <a:rPr lang="en-US" sz="20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>
                          <a:latin typeface="Cambria Math" panose="02040503050406030204" pitchFamily="18" charset="0"/>
                        </a:rPr>
                        <m:t>wearing</m:t>
                      </m:r>
                      <m:r>
                        <a:rPr lang="en-US" sz="20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0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>
                          <a:latin typeface="Cambria Math" panose="02040503050406030204" pitchFamily="18" charset="0"/>
                        </a:rPr>
                        <m:t>hat</m:t>
                      </m:r>
                      <m:r>
                        <a:rPr lang="en-US" sz="200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GB" sz="2000">
                  <a:latin typeface="Arial" charset="0"/>
                </a:endParaRPr>
              </a:p>
              <a:p>
                <a:pPr marL="182563">
                  <a:buNone/>
                </a:pPr>
                <a:r>
                  <a:rPr lang="en-GB" sz="1800">
                    <a:latin typeface="Arial" charset="0"/>
                  </a:rPr>
                  <a:t>how many of them are wearing a hat? How would you represent this?</a:t>
                </a:r>
              </a:p>
            </p:txBody>
          </p:sp>
        </mc:Choice>
        <mc:Fallback xmlns="">
          <p:sp>
            <p:nvSpPr>
              <p:cNvPr id="4" name="Speech Bubble: Oval 3">
                <a:extLst>
                  <a:ext uri="{FF2B5EF4-FFF2-40B4-BE49-F238E27FC236}">
                    <a16:creationId xmlns:a16="http://schemas.microsoft.com/office/drawing/2014/main" id="{D0719427-0015-427D-9974-A436943F22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59228" y="1520788"/>
                <a:ext cx="3345370" cy="3816424"/>
              </a:xfrm>
              <a:prstGeom prst="wedgeEllipseCallou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486E9456-97E2-496E-A1B2-8ECB6A4894BC}"/>
              </a:ext>
            </a:extLst>
          </p:cNvPr>
          <p:cNvSpPr txBox="1">
            <a:spLocks/>
          </p:cNvSpPr>
          <p:nvPr/>
        </p:nvSpPr>
        <p:spPr bwMode="auto">
          <a:xfrm>
            <a:off x="-1524000" y="712144"/>
            <a:ext cx="12192000" cy="63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1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buNone/>
            </a:pPr>
            <a:r>
              <a:rPr lang="en-US" sz="2400" b="1" kern="0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  <a:endParaRPr lang="en-GB" sz="2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2091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E21166-E926-4786-B2B0-029EEFCF2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00628C"/>
                </a:solidFill>
              </a:rPr>
              <a:t> </a:t>
            </a:r>
            <a:endParaRPr lang="en-GB" sz="3200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A3A335C-0608-4BE7-B269-2A8B4E267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0CD3F1D-2A09-4BA7-BD70-771605AFBDF0}"/>
              </a:ext>
            </a:extLst>
          </p:cNvPr>
          <p:cNvSpPr/>
          <p:nvPr/>
        </p:nvSpPr>
        <p:spPr>
          <a:xfrm>
            <a:off x="656692" y="2078277"/>
            <a:ext cx="7830616" cy="491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i="1" dirty="0"/>
              <a:t>‘Sometimes two fractions have the same value but a different appearance. We call these equivalent fractions.’</a:t>
            </a:r>
          </a:p>
          <a:p>
            <a:pPr>
              <a:buNone/>
            </a:pPr>
            <a:endParaRPr lang="en-US" i="1" dirty="0"/>
          </a:p>
          <a:p>
            <a:pPr>
              <a:buNone/>
            </a:pPr>
            <a:r>
              <a:rPr lang="en-US" i="1" dirty="0"/>
              <a:t>‘Equivalent</a:t>
            </a:r>
            <a:r>
              <a:rPr lang="en-US" dirty="0"/>
              <a:t> </a:t>
            </a:r>
            <a:r>
              <a:rPr lang="en-US" i="1" dirty="0"/>
              <a:t>fractions all denote exactly the same proportion of the shape.’</a:t>
            </a:r>
          </a:p>
          <a:p>
            <a:pPr>
              <a:buNone/>
            </a:pPr>
            <a:endParaRPr lang="en-GB" i="1" dirty="0"/>
          </a:p>
          <a:p>
            <a:pPr>
              <a:buNone/>
            </a:pPr>
            <a:r>
              <a:rPr lang="en-US" i="1" dirty="0"/>
              <a:t>‘The denominator is ____ times the numerator.’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GB" i="1" dirty="0"/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E42BC2FF-D7A3-440A-81E5-96BDC42CD7E0}"/>
              </a:ext>
            </a:extLst>
          </p:cNvPr>
          <p:cNvSpPr txBox="1">
            <a:spLocks/>
          </p:cNvSpPr>
          <p:nvPr/>
        </p:nvSpPr>
        <p:spPr bwMode="auto">
          <a:xfrm>
            <a:off x="-1524000" y="896096"/>
            <a:ext cx="12192000" cy="63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marL="342900" indent="-342900" algn="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1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buNone/>
            </a:pPr>
            <a:r>
              <a:rPr lang="en-US" sz="2400" b="1" kern="0" dirty="0">
                <a:latin typeface="Arial" panose="020B0604020202020204" pitchFamily="34" charset="0"/>
                <a:cs typeface="Arial" panose="020B0604020202020204" pitchFamily="34" charset="0"/>
              </a:rPr>
              <a:t>What I already know to help me</a:t>
            </a:r>
            <a:endParaRPr lang="en-GB" sz="24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864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C323AB-3821-410F-8D7D-CED8A02D7A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450031-17A3-41D1-AF7D-5F006B215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sz="2400" dirty="0">
                <a:solidFill>
                  <a:srgbClr val="00628C"/>
                </a:solidFill>
              </a:rPr>
              <a:t> </a:t>
            </a:r>
            <a:endParaRPr lang="en-GB" sz="2400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AA8F26A-59A9-4C04-B2A5-8C84FB3C1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0C8EBC17-FE22-43B8-9F9C-31C28E84475F}"/>
              </a:ext>
            </a:extLst>
          </p:cNvPr>
          <p:cNvSpPr/>
          <p:nvPr/>
        </p:nvSpPr>
        <p:spPr bwMode="auto">
          <a:xfrm>
            <a:off x="12577" y="691339"/>
            <a:ext cx="3502180" cy="2440920"/>
          </a:xfrm>
          <a:prstGeom prst="wedgeEllipseCallout">
            <a:avLst>
              <a:gd name="adj1" fmla="val -32305"/>
              <a:gd name="adj2" fmla="val 54398"/>
            </a:avLst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>
              <a:buNone/>
            </a:pPr>
            <a:r>
              <a:rPr lang="en-US" sz="2000" dirty="0">
                <a:latin typeface="Arial" charset="0"/>
              </a:rPr>
              <a:t>We have been using accurate mathematical language to explain our thinking.</a:t>
            </a:r>
            <a:endParaRPr lang="en-GB" sz="2000" dirty="0"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589392-4261-480E-B067-732AB823D543}"/>
              </a:ext>
            </a:extLst>
          </p:cNvPr>
          <p:cNvSpPr txBox="1"/>
          <p:nvPr/>
        </p:nvSpPr>
        <p:spPr>
          <a:xfrm>
            <a:off x="3363836" y="791718"/>
            <a:ext cx="5629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i="1" dirty="0"/>
              <a:t>‘Sometimes two fractions have the same value. </a:t>
            </a:r>
          </a:p>
          <a:p>
            <a:pPr>
              <a:buNone/>
            </a:pPr>
            <a:r>
              <a:rPr lang="en-US" sz="2000" i="1" dirty="0"/>
              <a:t>We call these equivalent fractions.’</a:t>
            </a:r>
            <a:endParaRPr lang="en-GB" sz="2000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76EC1D-75FF-47A5-9029-D50310C6CE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4" y="1687973"/>
            <a:ext cx="3363834" cy="33900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3CAF34-60F0-4F2C-9642-5AF607FA1595}"/>
              </a:ext>
            </a:extLst>
          </p:cNvPr>
          <p:cNvSpPr txBox="1"/>
          <p:nvPr/>
        </p:nvSpPr>
        <p:spPr>
          <a:xfrm>
            <a:off x="60941" y="3616709"/>
            <a:ext cx="345381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000"/>
              <a:t>‘The whole is divided into ______ equal parts </a:t>
            </a:r>
          </a:p>
          <a:p>
            <a:pPr algn="ctr">
              <a:buNone/>
            </a:pPr>
            <a:r>
              <a:rPr lang="en-US" sz="2000"/>
              <a:t>and we have _________ of those parts.’</a:t>
            </a:r>
          </a:p>
          <a:p>
            <a:endParaRPr lang="en-GB"/>
          </a:p>
        </p:txBody>
      </p:sp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C9B93FED-C09F-4FC9-9B64-9E0A81E49803}"/>
              </a:ext>
            </a:extLst>
          </p:cNvPr>
          <p:cNvSpPr/>
          <p:nvPr/>
        </p:nvSpPr>
        <p:spPr bwMode="auto">
          <a:xfrm>
            <a:off x="74241" y="3241293"/>
            <a:ext cx="3453816" cy="2077769"/>
          </a:xfrm>
          <a:prstGeom prst="wedgeEllipseCallout">
            <a:avLst/>
          </a:prstGeom>
          <a:solidFill>
            <a:srgbClr val="C8E2E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>
              <a:buNone/>
            </a:pPr>
            <a:r>
              <a:rPr lang="en-US" sz="2400" dirty="0">
                <a:latin typeface="Arial" charset="0"/>
              </a:rPr>
              <a:t>What is the same? What is different?</a:t>
            </a:r>
            <a:endParaRPr lang="en-GB" sz="2400" dirty="0"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711715-CB9E-4AA2-8527-C5B74B4AEC28}"/>
              </a:ext>
            </a:extLst>
          </p:cNvPr>
          <p:cNvSpPr/>
          <p:nvPr/>
        </p:nvSpPr>
        <p:spPr bwMode="auto">
          <a:xfrm>
            <a:off x="3995936" y="1916832"/>
            <a:ext cx="1224136" cy="2376264"/>
          </a:xfrm>
          <a:prstGeom prst="rect">
            <a:avLst/>
          </a:prstGeom>
          <a:noFill/>
          <a:ln w="539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8857F4-1066-4545-8AB6-17CFBCD39085}"/>
              </a:ext>
            </a:extLst>
          </p:cNvPr>
          <p:cNvSpPr/>
          <p:nvPr/>
        </p:nvSpPr>
        <p:spPr bwMode="auto">
          <a:xfrm>
            <a:off x="5481261" y="1896408"/>
            <a:ext cx="1224136" cy="2376264"/>
          </a:xfrm>
          <a:prstGeom prst="rect">
            <a:avLst/>
          </a:prstGeom>
          <a:noFill/>
          <a:ln w="539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574202-FAE5-4DAF-87B6-109976D2306A}"/>
              </a:ext>
            </a:extLst>
          </p:cNvPr>
          <p:cNvSpPr/>
          <p:nvPr/>
        </p:nvSpPr>
        <p:spPr bwMode="auto">
          <a:xfrm>
            <a:off x="3982551" y="1916164"/>
            <a:ext cx="229411" cy="2376264"/>
          </a:xfrm>
          <a:prstGeom prst="rect">
            <a:avLst/>
          </a:prstGeom>
          <a:noFill/>
          <a:ln w="539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AD2E5A1-BB22-460E-BB81-007FADEC389F}"/>
              </a:ext>
            </a:extLst>
          </p:cNvPr>
          <p:cNvSpPr/>
          <p:nvPr/>
        </p:nvSpPr>
        <p:spPr bwMode="auto">
          <a:xfrm>
            <a:off x="5481263" y="1897078"/>
            <a:ext cx="229411" cy="2376264"/>
          </a:xfrm>
          <a:prstGeom prst="rect">
            <a:avLst/>
          </a:prstGeom>
          <a:noFill/>
          <a:ln w="539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52E1088-BE49-4B3C-B03C-EF5FA7A23D24}"/>
              </a:ext>
            </a:extLst>
          </p:cNvPr>
          <p:cNvSpPr/>
          <p:nvPr/>
        </p:nvSpPr>
        <p:spPr bwMode="auto">
          <a:xfrm>
            <a:off x="5481263" y="1907455"/>
            <a:ext cx="229411" cy="1224804"/>
          </a:xfrm>
          <a:prstGeom prst="rect">
            <a:avLst/>
          </a:prstGeom>
          <a:noFill/>
          <a:ln w="539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>
              <a:latin typeface="Arial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75F54C-B898-4F7E-B8AE-BE17D18913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0847"/>
          <a:stretch/>
        </p:blipFill>
        <p:spPr>
          <a:xfrm>
            <a:off x="3717048" y="4313838"/>
            <a:ext cx="3354690" cy="6492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623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3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3D082F39-BED7-4A65-8221-879B14474032}"/>
              </a:ext>
            </a:extLst>
          </p:cNvPr>
          <p:cNvSpPr/>
          <p:nvPr/>
        </p:nvSpPr>
        <p:spPr bwMode="auto">
          <a:xfrm>
            <a:off x="2771800" y="980728"/>
            <a:ext cx="5904656" cy="2232248"/>
          </a:xfrm>
          <a:prstGeom prst="wedgeEllipseCallou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en-US">
                <a:latin typeface="Arial" charset="0"/>
              </a:rPr>
              <a:t>Did you explore making fractions equivalent to one fifth?</a:t>
            </a:r>
            <a:endParaRPr lang="en-GB">
              <a:latin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7B58EE-88A6-4656-899A-6AF9F9626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96752"/>
            <a:ext cx="2304256" cy="364491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38D020-7686-469F-8FF9-44F172F8AF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187A33-B8A1-4CED-A6DD-668A25CBA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709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/>
              <a:t>3.7 Equivalent fractions and simplifying </a:t>
            </a:r>
            <a:endParaRPr lang="en-US" sz="240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2E66D5-420D-46AA-A06E-B8E31F14C0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852335"/>
            <a:ext cx="7907446" cy="315333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38350" y="4895178"/>
            <a:ext cx="228600" cy="736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D30586-D551-49AC-B382-4D3D36CFD1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851040"/>
            <a:ext cx="7907446" cy="310512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81250" y="4895178"/>
            <a:ext cx="647700" cy="736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8FC7987-8B35-4774-81E3-E288967931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844456"/>
            <a:ext cx="7907446" cy="3143693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381250" y="4895178"/>
            <a:ext cx="647700" cy="7366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6A8EFA4-5B10-4161-994C-949E65E401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844456"/>
            <a:ext cx="7907446" cy="3143693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381250" y="4895178"/>
            <a:ext cx="673100" cy="7366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7A8AE71-E9F8-4FEB-8722-D277A13BA3A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843162"/>
            <a:ext cx="7907446" cy="3095476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393950" y="4895178"/>
            <a:ext cx="660400" cy="736600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393950" y="4889735"/>
            <a:ext cx="673100" cy="7366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8C72AAA-EDDF-48BA-90BB-4A76F6BE446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847984"/>
            <a:ext cx="7907446" cy="308583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9AECC7-176E-488E-BAD6-E29C7D98BA87}"/>
              </a:ext>
            </a:extLst>
          </p:cNvPr>
          <p:cNvSpPr/>
          <p:nvPr/>
        </p:nvSpPr>
        <p:spPr>
          <a:xfrm>
            <a:off x="-459432" y="662232"/>
            <a:ext cx="10062864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/>
              <a:t>‘The whole is divided into ______ equal parts </a:t>
            </a:r>
          </a:p>
          <a:p>
            <a:pPr algn="ctr">
              <a:buNone/>
            </a:pPr>
            <a:r>
              <a:rPr lang="en-US"/>
              <a:t>and we have _____ of those parts.’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317443F-93C5-4D55-BD93-ACDBDE900B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sz="2400" dirty="0">
                <a:solidFill>
                  <a:srgbClr val="00628C"/>
                </a:solidFill>
              </a:rPr>
              <a:t> </a:t>
            </a:r>
            <a:endParaRPr lang="en-GB" sz="2400" dirty="0">
              <a:solidFill>
                <a:srgbClr val="00628C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3DEB7E-C3EB-4262-BCC7-6EAA81678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307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04512D-9E21-4A03-8022-4581029CCA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2335"/>
            <a:ext cx="7907446" cy="3153335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4901248"/>
            <a:ext cx="228600" cy="7366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79229" y="4907598"/>
            <a:ext cx="381000" cy="73660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71391" y="4894898"/>
            <a:ext cx="368300" cy="736600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19116" y="4907598"/>
            <a:ext cx="393700" cy="736600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33504" y="4894898"/>
            <a:ext cx="381000" cy="736600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74879" y="4888548"/>
            <a:ext cx="393700" cy="7366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43418" y="5211268"/>
            <a:ext cx="215900" cy="177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192413" y="5219207"/>
            <a:ext cx="209550" cy="161925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72193" y="5203965"/>
            <a:ext cx="215900" cy="177800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836428" y="5211904"/>
            <a:ext cx="209550" cy="161925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668121" y="5221110"/>
            <a:ext cx="200025" cy="152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ECBDD4-50CF-413F-A46A-1335FDF21C8A}"/>
              </a:ext>
            </a:extLst>
          </p:cNvPr>
          <p:cNvSpPr txBox="1"/>
          <p:nvPr/>
        </p:nvSpPr>
        <p:spPr>
          <a:xfrm>
            <a:off x="971600" y="743100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dirty="0"/>
              <a:t>These fractions all denote exactly the same proportion of the whole shape.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108973-309A-48FD-9A55-14A54DA409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sz="2800" dirty="0">
                <a:solidFill>
                  <a:srgbClr val="00628C"/>
                </a:solidFill>
              </a:rPr>
              <a:t> </a:t>
            </a:r>
            <a:endParaRPr lang="en-GB" sz="2800" dirty="0">
              <a:solidFill>
                <a:srgbClr val="00628C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2DC96F-A6B7-4490-911D-91213B96E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755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/>
              <a:t>3.7 Equivalent fractions and simplifying </a:t>
            </a:r>
            <a:endParaRPr lang="en-US">
              <a:solidFill>
                <a:srgbClr val="3875A1"/>
              </a:solidFill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1600" y="3060700"/>
            <a:ext cx="3860800" cy="7366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66205" y="3526631"/>
            <a:ext cx="177800" cy="2667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6118" y="3511551"/>
            <a:ext cx="330200" cy="2794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7639" y="3529806"/>
            <a:ext cx="317500" cy="2667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0427" y="3511550"/>
            <a:ext cx="342900" cy="2794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06233" y="3513139"/>
            <a:ext cx="342900" cy="2794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31720" y="3513138"/>
            <a:ext cx="342900" cy="279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Speech Bubble: Oval 7">
                <a:extLst>
                  <a:ext uri="{FF2B5EF4-FFF2-40B4-BE49-F238E27FC236}">
                    <a16:creationId xmlns:a16="http://schemas.microsoft.com/office/drawing/2014/main" id="{A5B88CD0-4ABA-4535-B2F2-4747B8E76154}"/>
                  </a:ext>
                </a:extLst>
              </p:cNvPr>
              <p:cNvSpPr/>
              <p:nvPr/>
            </p:nvSpPr>
            <p:spPr bwMode="auto">
              <a:xfrm>
                <a:off x="534831" y="778714"/>
                <a:ext cx="8357651" cy="2002214"/>
              </a:xfrm>
              <a:prstGeom prst="wedgeEllipseCallout">
                <a:avLst/>
              </a:prstGeom>
              <a:solidFill>
                <a:srgbClr val="C8E2E8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457200" algn="ctr">
                  <a:buNone/>
                </a:pPr>
                <a:r>
                  <a:rPr lang="en-US" sz="2400" i="1" dirty="0">
                    <a:latin typeface="Cambria Math" panose="02040503050406030204" pitchFamily="18" charset="0"/>
                  </a:rPr>
                  <a:t>Did you n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�����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�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sz="2400" i="1" dirty="0">
                  <a:latin typeface="Cambria Math" panose="02040503050406030204" pitchFamily="18" charset="0"/>
                </a:endParaRPr>
              </a:p>
              <a:p>
                <a:pPr marL="45720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��������������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���������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��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 i="1" dirty="0">
                  <a:cs typeface="Arial" panose="020B0604020202020204" pitchFamily="34" charset="0"/>
                </a:endParaRPr>
              </a:p>
              <a:p>
                <a:pPr marL="45720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�������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���������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���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�����������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en-GB" sz="2400" i="1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Speech Bubble: Oval 7">
                <a:extLst>
                  <a:ext uri="{FF2B5EF4-FFF2-40B4-BE49-F238E27FC236}">
                    <a16:creationId xmlns:a16="http://schemas.microsoft.com/office/drawing/2014/main" id="{A5B88CD0-4ABA-4535-B2F2-4747B8E761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4831" y="778714"/>
                <a:ext cx="8357651" cy="2002214"/>
              </a:xfrm>
              <a:prstGeom prst="wedgeEllipseCallou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14CC0DFB-1B61-4FCE-A4B7-B3FAE0047979}"/>
              </a:ext>
            </a:extLst>
          </p:cNvPr>
          <p:cNvSpPr txBox="1"/>
          <p:nvPr/>
        </p:nvSpPr>
        <p:spPr>
          <a:xfrm>
            <a:off x="1079612" y="4022808"/>
            <a:ext cx="6984776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/>
              <a:t>The denominator is _______ times the numerator.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r>
              <a:rPr lang="en-US" sz="2400" dirty="0"/>
              <a:t>These fractions are equivalent where this relationship is repeated.</a:t>
            </a:r>
          </a:p>
          <a:p>
            <a:pPr>
              <a:buNone/>
            </a:pP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B38A8B-C864-48B0-9D30-382EE8E407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628C"/>
                </a:solidFill>
              </a:rPr>
              <a:t> </a:t>
            </a:r>
            <a:endParaRPr lang="en-GB" sz="2800" dirty="0">
              <a:solidFill>
                <a:srgbClr val="00628C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4607BB-3C47-4EC5-8AEE-2EBA33AEE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462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963239-F44E-4864-A1A3-894F7EAC70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A6DE26-9AE8-4C0A-AEC9-FBC54F0C8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E5F6CBA-C672-402E-B854-A0A8C49EEA6C}"/>
                  </a:ext>
                </a:extLst>
              </p:cNvPr>
              <p:cNvSpPr txBox="1"/>
              <p:nvPr/>
            </p:nvSpPr>
            <p:spPr>
              <a:xfrm>
                <a:off x="1223628" y="1412776"/>
                <a:ext cx="6696744" cy="1418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/>
              </a:p>
              <a:p>
                <a:pPr>
                  <a:buNone/>
                </a:pPr>
                <a:endParaRPr lang="en-GB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E5F6CBA-C672-402E-B854-A0A8C49EE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3628" y="1412776"/>
                <a:ext cx="6696744" cy="14188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9FD79802-C2C4-49D6-BCA5-D7854F7AD806}"/>
              </a:ext>
            </a:extLst>
          </p:cNvPr>
          <p:cNvSpPr/>
          <p:nvPr/>
        </p:nvSpPr>
        <p:spPr bwMode="auto">
          <a:xfrm>
            <a:off x="501188" y="2425399"/>
            <a:ext cx="8357651" cy="1767482"/>
          </a:xfrm>
          <a:prstGeom prst="wedgeEllipseCallout">
            <a:avLst/>
          </a:prstGeom>
          <a:solidFill>
            <a:srgbClr val="C8E2E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algn="ctr">
              <a:buNone/>
            </a:pPr>
            <a:r>
              <a:rPr lang="en-US" sz="2000">
                <a:latin typeface="Arial" charset="0"/>
              </a:rPr>
              <a:t>One fifth is equivalent to two tenths because the </a:t>
            </a:r>
            <a:r>
              <a:rPr lang="en-US" sz="2000" u="sng">
                <a:latin typeface="Arial" charset="0"/>
              </a:rPr>
              <a:t>denominator</a:t>
            </a:r>
            <a:r>
              <a:rPr lang="en-US" sz="2000">
                <a:latin typeface="Arial" charset="0"/>
              </a:rPr>
              <a:t> is </a:t>
            </a:r>
            <a:r>
              <a:rPr lang="en-US" sz="2000" u="sng">
                <a:latin typeface="Arial" charset="0"/>
              </a:rPr>
              <a:t>five</a:t>
            </a:r>
            <a:r>
              <a:rPr lang="en-US" sz="2000">
                <a:latin typeface="Arial" charset="0"/>
              </a:rPr>
              <a:t> times the </a:t>
            </a:r>
            <a:r>
              <a:rPr lang="en-US" sz="2000" u="sng">
                <a:latin typeface="Arial" charset="0"/>
              </a:rPr>
              <a:t>numerator</a:t>
            </a:r>
            <a:r>
              <a:rPr lang="en-US" sz="2000">
                <a:latin typeface="Arial" charset="0"/>
              </a:rPr>
              <a:t>.</a:t>
            </a:r>
            <a:endParaRPr lang="en-GB" sz="2000"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C0EC62-D4A3-4131-9D69-38211704AB3D}"/>
              </a:ext>
            </a:extLst>
          </p:cNvPr>
          <p:cNvSpPr txBox="1"/>
          <p:nvPr/>
        </p:nvSpPr>
        <p:spPr>
          <a:xfrm>
            <a:off x="179512" y="4613023"/>
            <a:ext cx="6336704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/>
              <a:t>How else can we express this?</a:t>
            </a:r>
          </a:p>
          <a:p>
            <a:pPr algn="ctr">
              <a:buNone/>
            </a:pPr>
            <a:r>
              <a:rPr lang="en-US"/>
              <a:t>What operation do we use?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C03FFA-4678-4350-B707-A9EA123AB7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874" y="932225"/>
            <a:ext cx="8701041" cy="47324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198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97F04D-B3C4-4714-8D2B-A0E768C556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628C"/>
                </a:solidFill>
              </a:rPr>
              <a:t> </a:t>
            </a:r>
            <a:endParaRPr lang="en-GB" sz="2800" dirty="0">
              <a:solidFill>
                <a:srgbClr val="00628C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FFBEAEB-3672-4727-BBA2-6F9E10D7B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4DE8A92-31C6-4C4C-9723-1B6644A447F5}"/>
                  </a:ext>
                </a:extLst>
              </p:cNvPr>
              <p:cNvSpPr txBox="1"/>
              <p:nvPr/>
            </p:nvSpPr>
            <p:spPr>
              <a:xfrm>
                <a:off x="1007604" y="1556792"/>
                <a:ext cx="3816424" cy="14188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US"/>
              </a:p>
              <a:p>
                <a:pPr>
                  <a:buNone/>
                </a:pPr>
                <a:endParaRPr lang="en-GB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4DE8A92-31C6-4C4C-9723-1B6644A447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604" y="1556792"/>
                <a:ext cx="3816424" cy="14188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E0143E53-7493-4179-B3E2-E6ABCEBF391F}"/>
              </a:ext>
            </a:extLst>
          </p:cNvPr>
          <p:cNvSpPr/>
          <p:nvPr/>
        </p:nvSpPr>
        <p:spPr bwMode="auto">
          <a:xfrm>
            <a:off x="155252" y="2975642"/>
            <a:ext cx="8357651" cy="1767482"/>
          </a:xfrm>
          <a:prstGeom prst="wedgeEllipseCallout">
            <a:avLst/>
          </a:prstGeom>
          <a:solidFill>
            <a:srgbClr val="C8E2E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algn="ctr">
              <a:buNone/>
            </a:pPr>
            <a:r>
              <a:rPr lang="en-US" sz="2000">
                <a:latin typeface="Arial" charset="0"/>
              </a:rPr>
              <a:t>One fifth is equivalent to _________ because the ___________ is _________ times the ______________.</a:t>
            </a:r>
            <a:endParaRPr lang="en-GB" sz="2000"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226111-A703-4834-B6B3-AC446E092EBE}"/>
              </a:ext>
            </a:extLst>
          </p:cNvPr>
          <p:cNvSpPr txBox="1"/>
          <p:nvPr/>
        </p:nvSpPr>
        <p:spPr>
          <a:xfrm>
            <a:off x="12577" y="835252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Can you complete the stem sentence?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5613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F81B53-F970-4F45-96C4-EDC4A00D19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61" y="3068962"/>
            <a:ext cx="5227918" cy="328560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C66F37-5379-4BF2-92F6-39F97E11E0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628C"/>
                </a:solidFill>
              </a:rPr>
              <a:t> </a:t>
            </a:r>
            <a:endParaRPr lang="en-GB" sz="2800" dirty="0">
              <a:solidFill>
                <a:srgbClr val="00628C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C132877-516C-4B12-B0AD-F0F9DD363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089770-1C28-4998-8C08-2474D06E92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4897" y="649556"/>
            <a:ext cx="4699105" cy="20162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Speech Bubble: Oval 5">
                <a:extLst>
                  <a:ext uri="{FF2B5EF4-FFF2-40B4-BE49-F238E27FC236}">
                    <a16:creationId xmlns:a16="http://schemas.microsoft.com/office/drawing/2014/main" id="{3EF369CC-5AB2-4B95-9FCD-E337E940BE95}"/>
                  </a:ext>
                </a:extLst>
              </p:cNvPr>
              <p:cNvSpPr/>
              <p:nvPr/>
            </p:nvSpPr>
            <p:spPr bwMode="auto">
              <a:xfrm>
                <a:off x="2" y="744922"/>
                <a:ext cx="4947697" cy="2086444"/>
              </a:xfrm>
              <a:prstGeom prst="wedgeEllipseCallout">
                <a:avLst/>
              </a:prstGeom>
              <a:solidFill>
                <a:srgbClr val="C8E2E8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457200">
                  <a:buNone/>
                </a:pPr>
                <a:r>
                  <a:rPr lang="en-US" sz="2000">
                    <a:latin typeface="Arial" charset="0"/>
                  </a:rPr>
                  <a:t>For fractions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the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denominator</m:t>
                    </m:r>
                  </m:oMath>
                </a14:m>
                <a:endParaRPr lang="en-US" sz="2400">
                  <a:latin typeface="Cambria Math" panose="02040503050406030204" pitchFamily="18" charset="0"/>
                </a:endParaRPr>
              </a:p>
              <a:p>
                <a:pPr marL="45720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</a:rPr>
                        <m:t>was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</a:rPr>
                        <m:t>five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</a:rPr>
                        <m:t>times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</a:rPr>
                        <m:t>the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>
                  <a:latin typeface="Cambria Math" panose="02040503050406030204" pitchFamily="18" charset="0"/>
                </a:endParaRPr>
              </a:p>
              <a:p>
                <a:pPr marL="45720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>
                          <a:latin typeface="Cambria Math" panose="02040503050406030204" pitchFamily="18" charset="0"/>
                        </a:rPr>
                        <m:t>numerator</m:t>
                      </m:r>
                    </m:oMath>
                  </m:oMathPara>
                </a14:m>
                <a:endParaRPr lang="en-GB" sz="2400">
                  <a:latin typeface="Arial" charset="0"/>
                </a:endParaRPr>
              </a:p>
            </p:txBody>
          </p:sp>
        </mc:Choice>
        <mc:Fallback xmlns="">
          <p:sp>
            <p:nvSpPr>
              <p:cNvPr id="6" name="Speech Bubble: Oval 5">
                <a:extLst>
                  <a:ext uri="{FF2B5EF4-FFF2-40B4-BE49-F238E27FC236}">
                    <a16:creationId xmlns:a16="http://schemas.microsoft.com/office/drawing/2014/main" id="{3EF369CC-5AB2-4B95-9FCD-E337E940BE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" y="744922"/>
                <a:ext cx="4947697" cy="2086444"/>
              </a:xfrm>
              <a:prstGeom prst="wedgeEllipseCallou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0ED43DB4-BA75-4DD2-99EB-7F2CBB0FB5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263" y="3004176"/>
            <a:ext cx="5084811" cy="34545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6BA8F10-8302-4228-B615-9C973FC062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96772" y="2276872"/>
            <a:ext cx="2595350" cy="15841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Speech Bubble: Oval 10">
                <a:extLst>
                  <a:ext uri="{FF2B5EF4-FFF2-40B4-BE49-F238E27FC236}">
                    <a16:creationId xmlns:a16="http://schemas.microsoft.com/office/drawing/2014/main" id="{D5D58AB9-4F8B-40A7-9420-DEB3AC2DC8F8}"/>
                  </a:ext>
                </a:extLst>
              </p:cNvPr>
              <p:cNvSpPr/>
              <p:nvPr/>
            </p:nvSpPr>
            <p:spPr bwMode="auto">
              <a:xfrm>
                <a:off x="-36511" y="838500"/>
                <a:ext cx="4947697" cy="2086444"/>
              </a:xfrm>
              <a:prstGeom prst="wedgeEllipseCallout">
                <a:avLst/>
              </a:prstGeom>
              <a:solidFill>
                <a:srgbClr val="C8E2E8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457200">
                  <a:buNone/>
                </a:pPr>
                <a:r>
                  <a:rPr lang="en-US" sz="2000" dirty="0">
                    <a:cs typeface="Arial" panose="020B0604020202020204" pitchFamily="34" charset="0"/>
                  </a:rPr>
                  <a:t>For fractions 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200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lang="en-US" sz="20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the</m:t>
                    </m:r>
                    <m:r>
                      <a:rPr lang="en-US" sz="20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numerator</m:t>
                    </m:r>
                    <m:r>
                      <a:rPr lang="en-US" sz="20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is</m:t>
                    </m:r>
                    <m:r>
                      <a:rPr lang="en-US" sz="20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endParaRPr lang="en-US" sz="2400" dirty="0">
                  <a:cs typeface="Arial" panose="020B0604020202020204" pitchFamily="34" charset="0"/>
                </a:endParaRPr>
              </a:p>
              <a:p>
                <a:pPr marL="457200">
                  <a:buNone/>
                </a:pPr>
                <a:r>
                  <a:rPr lang="en-GB" sz="2000" dirty="0">
                    <a:cs typeface="Arial" panose="020B0604020202020204" pitchFamily="34" charset="0"/>
                  </a:rPr>
                  <a:t>one fifth of the denominator.`</a:t>
                </a:r>
              </a:p>
            </p:txBody>
          </p:sp>
        </mc:Choice>
        <mc:Fallback xmlns="">
          <p:sp>
            <p:nvSpPr>
              <p:cNvPr id="11" name="Speech Bubble: Oval 10">
                <a:extLst>
                  <a:ext uri="{FF2B5EF4-FFF2-40B4-BE49-F238E27FC236}">
                    <a16:creationId xmlns:a16="http://schemas.microsoft.com/office/drawing/2014/main" id="{D5D58AB9-4F8B-40A7-9420-DEB3AC2DC8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36511" y="838500"/>
                <a:ext cx="4947697" cy="2086444"/>
              </a:xfrm>
              <a:prstGeom prst="wedgeEllipseCallou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3500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|12.1|4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3.4|9.7|15|15.7|17.4|11.7|19.6|12.1|17.8|1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6|8.2|10|10.4|10.8|15.1|11.6|1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8|65.5|4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2|0.6|145.4|13.2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4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5.8|10.5|14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4|1.1|0.4|0.2|0.3"/>
</p:tagLst>
</file>

<file path=ppt/theme/theme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425C73-BF99-443F-AF6B-04CA16B9F542}"/>
</file>

<file path=customXml/itemProps3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B1B18B3D-5C68-4030-BEF3-6F927E24DA37}">
  <ds:schemaRefs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271028d-ccd4-470e-b3a6-2ee8809238ba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582</Words>
  <Application>Microsoft Office PowerPoint</Application>
  <PresentationFormat>On-screen Show (4:3)</PresentationFormat>
  <Paragraphs>95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Myriad Pro</vt:lpstr>
      <vt:lpstr>Open Sans</vt:lpstr>
      <vt:lpstr>3_Custom Design</vt:lpstr>
      <vt:lpstr>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4</cp:revision>
  <dcterms:created xsi:type="dcterms:W3CDTF">2008-01-11T09:41:35Z</dcterms:created>
  <dcterms:modified xsi:type="dcterms:W3CDTF">2020-08-27T09:20:26Z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