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5"/>
    <p:sldMasterId id="2147483964" r:id="rId6"/>
  </p:sldMasterIdLst>
  <p:notesMasterIdLst>
    <p:notesMasterId r:id="rId21"/>
  </p:notesMasterIdLst>
  <p:sldIdLst>
    <p:sldId id="364" r:id="rId7"/>
    <p:sldId id="374" r:id="rId8"/>
    <p:sldId id="325" r:id="rId9"/>
    <p:sldId id="276" r:id="rId10"/>
    <p:sldId id="367" r:id="rId11"/>
    <p:sldId id="369" r:id="rId12"/>
    <p:sldId id="277" r:id="rId13"/>
    <p:sldId id="278" r:id="rId14"/>
    <p:sldId id="370" r:id="rId15"/>
    <p:sldId id="373" r:id="rId16"/>
    <p:sldId id="279" r:id="rId17"/>
    <p:sldId id="371" r:id="rId18"/>
    <p:sldId id="372" r:id="rId19"/>
    <p:sldId id="375" r:id="rId20"/>
  </p:sldIdLst>
  <p:sldSz cx="12192000" cy="6858000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28C"/>
    <a:srgbClr val="82CBDD"/>
    <a:srgbClr val="C8E2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59DE24-CDC6-495D-96A4-18CC88CAD632}" v="1" dt="2020-08-27T09:16:26.1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47" autoAdjust="0"/>
    <p:restoredTop sz="84203" autoAdjust="0"/>
  </p:normalViewPr>
  <p:slideViewPr>
    <p:cSldViewPr>
      <p:cViewPr varScale="1">
        <p:scale>
          <a:sx n="61" d="100"/>
          <a:sy n="61" d="100"/>
        </p:scale>
        <p:origin x="94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3688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7D59DE24-CDC6-495D-96A4-18CC88CAD632}"/>
    <pc:docChg chg="custSel modSld">
      <pc:chgData name="Andrew Young" userId="3d7dab09-352b-4858-b937-4a4f8b94e613" providerId="ADAL" clId="{7D59DE24-CDC6-495D-96A4-18CC88CAD632}" dt="2020-08-27T09:16:26.185" v="2" actId="207"/>
      <pc:docMkLst>
        <pc:docMk/>
      </pc:docMkLst>
      <pc:sldChg chg="modSp mod">
        <pc:chgData name="Andrew Young" userId="3d7dab09-352b-4858-b937-4a4f8b94e613" providerId="ADAL" clId="{7D59DE24-CDC6-495D-96A4-18CC88CAD632}" dt="2020-08-27T09:16:26.185" v="2" actId="207"/>
        <pc:sldMkLst>
          <pc:docMk/>
          <pc:sldMk cId="0" sldId="375"/>
        </pc:sldMkLst>
        <pc:spChg chg="mod">
          <ac:chgData name="Andrew Young" userId="3d7dab09-352b-4858-b937-4a4f8b94e613" providerId="ADAL" clId="{7D59DE24-CDC6-495D-96A4-18CC88CAD632}" dt="2020-08-27T09:16:26.185" v="2" actId="207"/>
          <ac:spMkLst>
            <pc:docMk/>
            <pc:sldMk cId="0" sldId="375"/>
            <ac:spMk id="2" creationId="{EF8163EC-19F6-4384-832F-C6B7BA2253D9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0806CD-B079-584A-9540-B6FE12D017BA}" type="datetimeFigureOut">
              <a:rPr lang="en-US" smtClean="0"/>
              <a:t>27-Aug-20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549F9B-0B44-494C-A2E9-08639D4423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03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" Target="../slides/slide3.xml"/><Relationship Id="rId7" Type="http://schemas.openxmlformats.org/officeDocument/2006/relationships/oleObject" Target="../embeddings/oleObject3.bin"/><Relationship Id="rId2" Type="http://schemas.openxmlformats.org/officeDocument/2006/relationships/notesMaster" Target="../notesMasters/notesMaster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.bin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6A7C8E8A-85C7-47BD-AFEA-C0DF946DDB8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6616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5700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1318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504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i="1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Is there more or less liquid in each glass? Approximately what fraction of each glass is filled? (Each glass is 100ml or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full.)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2635E07-759E-4D98-8013-4A4F4502CDF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21050" y="4292600"/>
          <a:ext cx="215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215640" imgH="558720" progId="Equation.DSMT4">
                  <p:embed/>
                </p:oleObj>
              </mc:Choice>
              <mc:Fallback>
                <p:oleObj name="Equation" r:id="rId4" imgW="215640" imgH="558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2635E07-759E-4D98-8013-4A4F4502CD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21050" y="4292600"/>
                        <a:ext cx="215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B2F01F0-A552-49E1-8D8C-4B164024F5E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21050" y="4292600"/>
          <a:ext cx="215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6" imgW="215640" imgH="558720" progId="Equation.DSMT4">
                  <p:embed/>
                </p:oleObj>
              </mc:Choice>
              <mc:Fallback>
                <p:oleObj name="Equation" r:id="rId6" imgW="215640" imgH="558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B2F01F0-A552-49E1-8D8C-4B164024F5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21050" y="4292600"/>
                        <a:ext cx="215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E96EBAD-A6B8-4797-BA4D-32D594DFED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21050" y="4292600"/>
          <a:ext cx="215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7" imgW="215640" imgH="558720" progId="Equation.DSMT4">
                  <p:embed/>
                </p:oleObj>
              </mc:Choice>
              <mc:Fallback>
                <p:oleObj name="Equation" r:id="rId7" imgW="215640" imgH="558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E96EBAD-A6B8-4797-BA4D-32D594DFED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21050" y="4292600"/>
                        <a:ext cx="215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41E7326-E64F-4C63-B5A7-0CEDB306476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21050" y="4292600"/>
          <a:ext cx="215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8" imgW="215640" imgH="558720" progId="Equation.DSMT4">
                  <p:embed/>
                </p:oleObj>
              </mc:Choice>
              <mc:Fallback>
                <p:oleObj name="Equation" r:id="rId8" imgW="215640" imgH="558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41E7326-E64F-4C63-B5A7-0CEDB30647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21050" y="4292600"/>
                        <a:ext cx="215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7659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65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49F9B-0B44-494C-A2E9-08639D44232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3155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7645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0888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4205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0265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244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3" y="20638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133" y="5564188"/>
            <a:ext cx="4978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6784" y="4564063"/>
            <a:ext cx="3048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22300" y="341314"/>
            <a:ext cx="9652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255713"/>
            <a:ext cx="9652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5626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8434" y="87313"/>
            <a:ext cx="371051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1"/>
            <a:ext cx="2554817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435" y="692696"/>
            <a:ext cx="10566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27392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16081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620686" y="2191818"/>
            <a:ext cx="56173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0185" y="2860236"/>
            <a:ext cx="5475816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9412738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C21C69D-1778-4268-8E05-AAE62BD092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BBE46BF-967C-4B0C-8D37-C63B28792B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40992F8-588B-4473-B2BA-DE93224AE9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902350-3E29-46B6-9613-69B25B4DD5D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119532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41AD840-60B3-4D66-8562-ECA79786C7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D42A4CB-E45B-487C-BE52-63063B9CFA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3755F1E-6328-4CD0-9EFF-5DADBBA16F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55B6F-D4BE-4E9B-B3FA-CCC40BB7DE6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46464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20AA462-149C-46D1-A806-C34E17A532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96F354A-CA0A-4763-98B2-315F19711A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D2745A5-1994-4A97-A9F0-0CC21BBBF3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841AA-3811-4F67-B1CE-1C7B7E3D671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93708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6EB4CD3-90D8-4139-AEE2-FAE1EDA644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2A0F9A-3089-4680-9BE6-612861A033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FE88D9B-3C52-446E-8487-7548ED598B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6C978-95AB-4DA5-9379-5CB08AD84E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12462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8D4A7F3-EA4D-4369-A807-DAA74CF100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1186FB7-B004-4752-98C5-0FF9BE2FB3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F22D899-6C03-447B-8654-0EC43B8A0F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66320-E743-4730-A9E2-3AC40CB8169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336150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07B30ED-A133-41C3-9BDB-B2573F190C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08C87C1-247C-404C-B7F3-9D0BCF91E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A501F86-4FD4-4598-8DBE-CE6EC70FD9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A99452-7811-4E77-BB56-4FE77D32B8A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299492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5E367CDF-C5DC-4DC5-A623-7EC8DFB771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13DF0C8-D03B-4A9B-9BB8-5C9AD7ED36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2242A5D-6B90-4B76-9711-CEA74C7D3E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B8975-6898-41AD-B509-CC854FF898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8696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435" y="692696"/>
            <a:ext cx="10566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94683" y="90372"/>
            <a:ext cx="334431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0010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BB5B4D-CB03-4139-8465-526843895E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454109-7415-4CD3-8337-95F617572F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AE19CB-4661-4D9F-8DDF-E6C32AE2B1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6419A-F611-44FD-9C31-C35227D3575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6935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8AF880-E358-490D-8FCF-A40EAE9C47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31819A6-1BFE-4E6B-ABF4-856335E871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88AD47-8C22-4E57-96A7-4B8F5767CA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B921E-1C23-4AC0-BE61-250A8C09D91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129633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DC8A30B-8F84-4944-9745-0FD1DF7B92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7C2C7D2-6D51-481F-B74F-9E0949F0A1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CAD3431-1199-4CB5-A0E6-593F9C9391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C0FB2-1860-4162-838E-CB3AD994942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72526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EDA9BF8-C2AD-4E9A-B855-B046E11AE5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848EA1D-F7DF-459C-8673-285B3BB452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94BCE42-D4EB-4F04-9C5C-27F3EE2100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3EDFA4-F278-4AC1-8425-CBB2649A30F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67646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1" y="1237880"/>
            <a:ext cx="6062463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spcBef>
                <a:spcPts val="0"/>
              </a:spcBef>
              <a:buClr>
                <a:srgbClr val="000000"/>
              </a:buClr>
              <a:defRPr/>
            </a:pPr>
            <a:endParaRPr lang="en-GB" sz="1200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spcBef>
                <a:spcPts val="0"/>
              </a:spcBef>
              <a:buClr>
                <a:srgbClr val="000000"/>
              </a:buClr>
              <a:defRPr/>
            </a:pPr>
            <a:endParaRPr lang="en-GB" sz="1200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620685" y="381099"/>
            <a:ext cx="6062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834500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485" y="74613"/>
            <a:ext cx="3710516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4" y="1"/>
            <a:ext cx="25527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178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485" y="74613"/>
            <a:ext cx="3710516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8" y="1"/>
            <a:ext cx="2554817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435" y="692696"/>
            <a:ext cx="105664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6001" y="1827213"/>
            <a:ext cx="5179484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98684" y="1827213"/>
            <a:ext cx="517948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5214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485" y="74613"/>
            <a:ext cx="3710516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3" y="1"/>
            <a:ext cx="25527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967069"/>
            <a:ext cx="11041227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392" y="1700808"/>
            <a:ext cx="5386917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20888"/>
            <a:ext cx="5386917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012" y="1700808"/>
            <a:ext cx="5389033" cy="7117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20888"/>
            <a:ext cx="5389033" cy="3705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31236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485" y="84138"/>
            <a:ext cx="3710516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2554817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435" y="986814"/>
            <a:ext cx="105664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58115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1571E15C-3389-46A5-8229-97B6C61F89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/>
          <a:lstStyle>
            <a:lvl1pPr algn="r">
              <a:defRPr>
                <a:solidFill>
                  <a:srgbClr val="00628C"/>
                </a:solidFill>
              </a:defRPr>
            </a:lvl1pPr>
          </a:lstStyle>
          <a:p>
            <a:pPr marL="0" indent="0"/>
            <a:r>
              <a:rPr lang="en-GB" dirty="0"/>
              <a:t>Upper Key Stage 2 </a:t>
            </a:r>
            <a:endParaRPr lang="en-US" dirty="0">
              <a:solidFill>
                <a:srgbClr val="3875A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767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485" y="74613"/>
            <a:ext cx="3710516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4" y="1"/>
            <a:ext cx="25527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3" y="902192"/>
            <a:ext cx="4011084" cy="864096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908050"/>
            <a:ext cx="6815667" cy="5218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772816"/>
            <a:ext cx="4011084" cy="43533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8454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0534" y="188913"/>
            <a:ext cx="371051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2554817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41168"/>
            <a:ext cx="7315200" cy="42617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027914"/>
            <a:ext cx="7315200" cy="391325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8752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016000" y="301625"/>
            <a:ext cx="10566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016001" y="1827213"/>
            <a:ext cx="1056216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  <p:sldLayoutId id="2147483963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4">
            <a:extLst>
              <a:ext uri="{FF2B5EF4-FFF2-40B4-BE49-F238E27FC236}">
                <a16:creationId xmlns:a16="http://schemas.microsoft.com/office/drawing/2014/main" id="{33A6300B-1344-42E4-9FAC-4657CA0E836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ClrTx/>
              <a:buFontTx/>
              <a:buNone/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3973" name="Rectangle 5">
            <a:extLst>
              <a:ext uri="{FF2B5EF4-FFF2-40B4-BE49-F238E27FC236}">
                <a16:creationId xmlns:a16="http://schemas.microsoft.com/office/drawing/2014/main" id="{3511B893-DECE-4DF1-B3DC-BE3CE2A5B63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ClrTx/>
              <a:buFontTx/>
              <a:buNone/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3974" name="Rectangle 6">
            <a:extLst>
              <a:ext uri="{FF2B5EF4-FFF2-40B4-BE49-F238E27FC236}">
                <a16:creationId xmlns:a16="http://schemas.microsoft.com/office/drawing/2014/main" id="{A130096C-6BAB-4FAA-AC67-CD1E621CCCC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FontTx/>
              <a:buNone/>
              <a:defRPr sz="1400"/>
            </a:lvl1pPr>
          </a:lstStyle>
          <a:p>
            <a:pPr>
              <a:defRPr/>
            </a:pPr>
            <a:fld id="{4B59BF57-216C-4BC7-BE7B-7C4EB15F3E0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29" name="Picture 2">
            <a:extLst>
              <a:ext uri="{FF2B5EF4-FFF2-40B4-BE49-F238E27FC236}">
                <a16:creationId xmlns:a16="http://schemas.microsoft.com/office/drawing/2014/main" id="{AFF1C8BD-5A54-4FCB-826F-CB21C5EE3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007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5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72" r:id="rId8"/>
    <p:sldLayoutId id="2147483973" r:id="rId9"/>
    <p:sldLayoutId id="2147483974" r:id="rId10"/>
    <p:sldLayoutId id="2147483975" r:id="rId11"/>
    <p:sldLayoutId id="214748397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9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fractions-video-lessons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0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5.png"/><Relationship Id="rId1" Type="http://schemas.openxmlformats.org/officeDocument/2006/relationships/tags" Target="../tags/tag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wmf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27.png"/><Relationship Id="rId11" Type="http://schemas.openxmlformats.org/officeDocument/2006/relationships/image" Target="../media/image32.wmf"/><Relationship Id="rId5" Type="http://schemas.openxmlformats.org/officeDocument/2006/relationships/image" Target="../media/image26.png"/><Relationship Id="rId10" Type="http://schemas.openxmlformats.org/officeDocument/2006/relationships/image" Target="../media/image31.wmf"/><Relationship Id="rId4" Type="http://schemas.openxmlformats.org/officeDocument/2006/relationships/image" Target="../media/image24.png"/><Relationship Id="rId9" Type="http://schemas.openxmlformats.org/officeDocument/2006/relationships/image" Target="../media/image30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8.png"/><Relationship Id="rId12" Type="http://schemas.openxmlformats.org/officeDocument/2006/relationships/image" Target="../media/image43.w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37.png"/><Relationship Id="rId11" Type="http://schemas.openxmlformats.org/officeDocument/2006/relationships/image" Target="../media/image42.wmf"/><Relationship Id="rId5" Type="http://schemas.openxmlformats.org/officeDocument/2006/relationships/image" Target="../media/image36.png"/><Relationship Id="rId10" Type="http://schemas.openxmlformats.org/officeDocument/2006/relationships/image" Target="../media/image41.wmf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44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9.wmf"/><Relationship Id="rId5" Type="http://schemas.openxmlformats.org/officeDocument/2006/relationships/image" Target="../media/image46.png"/><Relationship Id="rId10" Type="http://schemas.openxmlformats.org/officeDocument/2006/relationships/image" Target="../media/image48.wmf"/><Relationship Id="rId4" Type="http://schemas.openxmlformats.org/officeDocument/2006/relationships/image" Target="../media/image45.png"/><Relationship Id="rId9" Type="http://schemas.openxmlformats.org/officeDocument/2006/relationships/image" Target="../media/image4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20FBB0DF-25CE-4F0A-979A-1E3C083ADD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1" y="1270537"/>
            <a:ext cx="5990455" cy="3121056"/>
          </a:xfrm>
        </p:spPr>
        <p:txBody>
          <a:bodyPr/>
          <a:lstStyle/>
          <a:p>
            <a:r>
              <a:rPr lang="en-GB" dirty="0"/>
              <a:t>UKS2 Fractions</a:t>
            </a:r>
          </a:p>
          <a:p>
            <a:r>
              <a:rPr lang="en-GB" dirty="0"/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1696457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52400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4B6E914-54E3-484E-B18F-48C7595438AE}"/>
              </a:ext>
            </a:extLst>
          </p:cNvPr>
          <p:cNvSpPr/>
          <p:nvPr/>
        </p:nvSpPr>
        <p:spPr>
          <a:xfrm>
            <a:off x="3918859" y="1364344"/>
            <a:ext cx="1582056" cy="449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B75D9EE-1772-4637-B0C6-6AF6F380F54D}"/>
              </a:ext>
            </a:extLst>
          </p:cNvPr>
          <p:cNvSpPr/>
          <p:nvPr/>
        </p:nvSpPr>
        <p:spPr>
          <a:xfrm>
            <a:off x="5500915" y="1473201"/>
            <a:ext cx="1582056" cy="449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93D2BCB-5F15-4B1D-A27B-899F49BA8ED3}"/>
              </a:ext>
            </a:extLst>
          </p:cNvPr>
          <p:cNvSpPr/>
          <p:nvPr/>
        </p:nvSpPr>
        <p:spPr>
          <a:xfrm rot="5400000">
            <a:off x="7094323" y="1706369"/>
            <a:ext cx="2266102" cy="449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DDBE258-0408-489E-BA9D-44E81B062E8E}"/>
              </a:ext>
            </a:extLst>
          </p:cNvPr>
          <p:cNvSpPr/>
          <p:nvPr/>
        </p:nvSpPr>
        <p:spPr>
          <a:xfrm>
            <a:off x="3918859" y="5087257"/>
            <a:ext cx="1582056" cy="449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76FEA16-E82A-45C1-BB26-A696E45C2FAB}"/>
              </a:ext>
            </a:extLst>
          </p:cNvPr>
          <p:cNvSpPr/>
          <p:nvPr/>
        </p:nvSpPr>
        <p:spPr>
          <a:xfrm>
            <a:off x="5500916" y="5065488"/>
            <a:ext cx="1015999" cy="449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4BF81D8-CED1-4FB8-9FCA-7F61648F4C08}"/>
              </a:ext>
            </a:extLst>
          </p:cNvPr>
          <p:cNvSpPr/>
          <p:nvPr/>
        </p:nvSpPr>
        <p:spPr>
          <a:xfrm rot="5400000">
            <a:off x="6116835" y="4503990"/>
            <a:ext cx="2266102" cy="449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C1D711-B627-6C4D-8FA9-C6D408E901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2803" y="1364343"/>
            <a:ext cx="1516112" cy="38660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EC60581-80B4-7D48-8080-E493767E0EA5}"/>
              </a:ext>
            </a:extLst>
          </p:cNvPr>
          <p:cNvSpPr txBox="1"/>
          <p:nvPr/>
        </p:nvSpPr>
        <p:spPr>
          <a:xfrm>
            <a:off x="4871865" y="2301623"/>
            <a:ext cx="48965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dirty="0"/>
              <a:t>Sometimes two fractions have the same value. We call these equivalent fractions.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6AEBF5-96E1-4339-931B-FEACBBDCA9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535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52400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8C5B34-86E1-4D01-B34C-467D7BB2D76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56" r="34652" b="33246"/>
          <a:stretch/>
        </p:blipFill>
        <p:spPr>
          <a:xfrm>
            <a:off x="2794177" y="4626806"/>
            <a:ext cx="4009151" cy="113930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24960" y="2646680"/>
            <a:ext cx="1168400" cy="5588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39816" y="5232721"/>
            <a:ext cx="1054100" cy="69168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483DCC3-475B-46D9-B4D1-779C81A0B4A9}"/>
              </a:ext>
            </a:extLst>
          </p:cNvPr>
          <p:cNvSpPr/>
          <p:nvPr/>
        </p:nvSpPr>
        <p:spPr>
          <a:xfrm>
            <a:off x="3129015" y="3217513"/>
            <a:ext cx="228600" cy="55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A74B3B-E086-4A7E-BD8D-6380E064360E}"/>
              </a:ext>
            </a:extLst>
          </p:cNvPr>
          <p:cNvSpPr/>
          <p:nvPr/>
        </p:nvSpPr>
        <p:spPr>
          <a:xfrm>
            <a:off x="6809007" y="3225800"/>
            <a:ext cx="228600" cy="55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3261FB2-2814-004E-B8F4-BFB1A16AA9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0682" b="54186"/>
          <a:stretch/>
        </p:blipFill>
        <p:spPr>
          <a:xfrm>
            <a:off x="3070345" y="933598"/>
            <a:ext cx="3025656" cy="2351387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84E026-B11D-4D4B-96EA-46094EF18C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898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52400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8C5B34-86E1-4D01-B34C-467D7BB2D7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26" b="64056"/>
          <a:stretch/>
        </p:blipFill>
        <p:spPr>
          <a:xfrm>
            <a:off x="4123520" y="1000163"/>
            <a:ext cx="3139552" cy="184490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483DCC3-475B-46D9-B4D1-779C81A0B4A9}"/>
              </a:ext>
            </a:extLst>
          </p:cNvPr>
          <p:cNvSpPr/>
          <p:nvPr/>
        </p:nvSpPr>
        <p:spPr>
          <a:xfrm>
            <a:off x="3129015" y="3217513"/>
            <a:ext cx="228600" cy="55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A74B3B-E086-4A7E-BD8D-6380E064360E}"/>
              </a:ext>
            </a:extLst>
          </p:cNvPr>
          <p:cNvSpPr/>
          <p:nvPr/>
        </p:nvSpPr>
        <p:spPr>
          <a:xfrm>
            <a:off x="6809007" y="3225800"/>
            <a:ext cx="228600" cy="55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A58B10B-C3EB-FE44-AA32-8CA5A32449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05" t="35946" b="24827"/>
          <a:stretch/>
        </p:blipFill>
        <p:spPr>
          <a:xfrm>
            <a:off x="7752184" y="2324890"/>
            <a:ext cx="1987424" cy="201331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4DA7ED0-0086-F345-B842-1D084C3C5E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28"/>
          <a:stretch/>
        </p:blipFill>
        <p:spPr>
          <a:xfrm>
            <a:off x="1127984" y="3401491"/>
            <a:ext cx="6135088" cy="1630681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E5FF5C-492D-455C-9D4B-6E873C2E52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619004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52400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8C5B34-86E1-4D01-B34C-467D7BB2D7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26" b="64056"/>
          <a:stretch/>
        </p:blipFill>
        <p:spPr>
          <a:xfrm>
            <a:off x="4123520" y="1000163"/>
            <a:ext cx="3139552" cy="184490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5450" y="2442260"/>
            <a:ext cx="1181100" cy="55880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96200" y="3937430"/>
            <a:ext cx="1168400" cy="55880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59896" y="5032171"/>
            <a:ext cx="1066800" cy="5588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483DCC3-475B-46D9-B4D1-779C81A0B4A9}"/>
              </a:ext>
            </a:extLst>
          </p:cNvPr>
          <p:cNvSpPr/>
          <p:nvPr/>
        </p:nvSpPr>
        <p:spPr>
          <a:xfrm>
            <a:off x="3129015" y="3217513"/>
            <a:ext cx="228600" cy="55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6A74B3B-E086-4A7E-BD8D-6380E064360E}"/>
              </a:ext>
            </a:extLst>
          </p:cNvPr>
          <p:cNvSpPr/>
          <p:nvPr/>
        </p:nvSpPr>
        <p:spPr>
          <a:xfrm>
            <a:off x="6809007" y="3225800"/>
            <a:ext cx="228600" cy="55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A58B10B-C3EB-FE44-AA32-8CA5A32449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05" t="35946" b="24827"/>
          <a:stretch/>
        </p:blipFill>
        <p:spPr>
          <a:xfrm>
            <a:off x="7752184" y="2324890"/>
            <a:ext cx="1987424" cy="201331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4DA7ED0-0086-F345-B842-1D084C3C5E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28"/>
          <a:stretch/>
        </p:blipFill>
        <p:spPr>
          <a:xfrm>
            <a:off x="1127984" y="3401491"/>
            <a:ext cx="6135088" cy="1630681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05140" y="5149497"/>
            <a:ext cx="1047750" cy="542925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A703BA-9FD1-4809-AE3C-C2896F7BCB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191583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F8163EC-19F6-4384-832F-C6B7BA2253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https://www.ncetm.org.uk/classroom-resources/vl-upper-key-stage-2-fractions-video-lessons/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6AE8781-C3AF-6C47-9104-30662F53A721}"/>
                  </a:ext>
                </a:extLst>
              </p:cNvPr>
              <p:cNvSpPr txBox="1"/>
              <p:nvPr/>
            </p:nvSpPr>
            <p:spPr>
              <a:xfrm>
                <a:off x="1817510" y="1004713"/>
                <a:ext cx="5147734" cy="3457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None/>
                </a:pPr>
                <a:r>
                  <a:rPr lang="en-US" sz="1400" dirty="0">
                    <a:solidFill>
                      <a:srgbClr val="000000"/>
                    </a:solidFill>
                  </a:rPr>
                  <a:t>Show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4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4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14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1400" dirty="0">
                    <a:solidFill>
                      <a:srgbClr val="000000"/>
                    </a:solidFill>
                  </a:rPr>
                  <a:t> with 15 items;</a:t>
                </a:r>
              </a:p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None/>
                </a:pPr>
                <a:r>
                  <a:rPr lang="en-US" sz="1400" dirty="0">
                    <a:solidFill>
                      <a:srgbClr val="000000"/>
                    </a:solidFill>
                  </a:rPr>
                  <a:t>Draw a shape to represent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4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4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14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1400" dirty="0">
                    <a:solidFill>
                      <a:srgbClr val="000000"/>
                    </a:solidFill>
                  </a:rPr>
                  <a:t>;</a:t>
                </a:r>
              </a:p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None/>
                </a:pPr>
                <a:r>
                  <a:rPr lang="en-US" sz="1400" dirty="0">
                    <a:solidFill>
                      <a:srgbClr val="000000"/>
                    </a:solidFill>
                  </a:rPr>
                  <a:t>Draw me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4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4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14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1400" dirty="0">
                    <a:solidFill>
                      <a:srgbClr val="000000"/>
                    </a:solidFill>
                  </a:rPr>
                  <a:t> on a number line.</a:t>
                </a:r>
              </a:p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</a:pPr>
                <a:endParaRPr lang="en-US" sz="1400" dirty="0">
                  <a:solidFill>
                    <a:srgbClr val="000000"/>
                  </a:solidFill>
                </a:endParaRPr>
              </a:p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None/>
                </a:pPr>
                <a:r>
                  <a:rPr lang="en-US" sz="1400" dirty="0">
                    <a:solidFill>
                      <a:srgbClr val="000000"/>
                    </a:solidFill>
                  </a:rPr>
                  <a:t>Write a fraction that is the same as one third.</a:t>
                </a:r>
                <a:r>
                  <a:rPr lang="en-US" dirty="0">
                    <a:solidFill>
                      <a:srgbClr val="000000"/>
                    </a:solidFill>
                  </a:rPr>
                  <a:t>                                      </a:t>
                </a:r>
              </a:p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</a:pPr>
                <a:endParaRPr lang="en-US" dirty="0">
                  <a:solidFill>
                    <a:srgbClr val="000000"/>
                  </a:solidFill>
                </a:endParaRPr>
              </a:p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</a:pPr>
                <a:endParaRPr lang="en-US" dirty="0">
                  <a:solidFill>
                    <a:srgbClr val="000000"/>
                  </a:solidFill>
                </a:endParaRPr>
              </a:p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panose="020B0604020202020204" pitchFamily="34" charset="0"/>
                  <a:buChar char="●"/>
                </a:pPr>
                <a:endParaRPr lang="en-US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6AE8781-C3AF-6C47-9104-30662F53A7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7510" y="1004713"/>
                <a:ext cx="5147734" cy="3457037"/>
              </a:xfrm>
              <a:prstGeom prst="rect">
                <a:avLst/>
              </a:prstGeom>
              <a:blipFill>
                <a:blip r:embed="rId4"/>
                <a:stretch>
                  <a:fillRect l="-35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8569E525-05EC-CA4F-8D9C-C8883740686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976" b="18649"/>
          <a:stretch/>
        </p:blipFill>
        <p:spPr>
          <a:xfrm>
            <a:off x="1817510" y="3353822"/>
            <a:ext cx="3680178" cy="1911350"/>
          </a:xfrm>
          <a:prstGeom prst="rect">
            <a:avLst/>
          </a:prstGeom>
        </p:spPr>
      </p:pic>
      <p:sp>
        <p:nvSpPr>
          <p:cNvPr id="13" name="Frame 12">
            <a:extLst>
              <a:ext uri="{FF2B5EF4-FFF2-40B4-BE49-F238E27FC236}">
                <a16:creationId xmlns:a16="http://schemas.microsoft.com/office/drawing/2014/main" id="{F3A04A7C-9EBF-3241-8518-2DFFA0AE933C}"/>
              </a:ext>
            </a:extLst>
          </p:cNvPr>
          <p:cNvSpPr/>
          <p:nvPr/>
        </p:nvSpPr>
        <p:spPr>
          <a:xfrm>
            <a:off x="1683806" y="3303540"/>
            <a:ext cx="3815644" cy="701762"/>
          </a:xfrm>
          <a:prstGeom prst="frame">
            <a:avLst/>
          </a:prstGeom>
          <a:solidFill>
            <a:srgbClr val="82CB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5CC7551F-BAAE-754F-AFD1-97DAE364403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9220"/>
          <a:stretch/>
        </p:blipFill>
        <p:spPr>
          <a:xfrm>
            <a:off x="5924992" y="4409267"/>
            <a:ext cx="4648200" cy="730474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006B65C2-8B04-774E-9A8C-1D9024E0B03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5186"/>
          <a:stretch/>
        </p:blipFill>
        <p:spPr>
          <a:xfrm>
            <a:off x="5823216" y="3429000"/>
            <a:ext cx="4749977" cy="781254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86BB12F-5A99-674D-9931-1C88F792650F}"/>
              </a:ext>
            </a:extLst>
          </p:cNvPr>
          <p:cNvCxnSpPr/>
          <p:nvPr/>
        </p:nvCxnSpPr>
        <p:spPr bwMode="auto">
          <a:xfrm flipH="1">
            <a:off x="7447293" y="4004077"/>
            <a:ext cx="1" cy="452448"/>
          </a:xfrm>
          <a:prstGeom prst="straightConnector1">
            <a:avLst/>
          </a:prstGeom>
          <a:noFill/>
          <a:ln w="57150" cap="flat" cmpd="sng" algn="ctr">
            <a:solidFill>
              <a:srgbClr val="82CBDD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A1EA9B66-4D7A-48EA-9FBC-D04BBF501E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98950" y="2270510"/>
            <a:ext cx="3044317" cy="5942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F707D48-A2DC-4EDD-9454-635EA26B857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98950" y="1507687"/>
            <a:ext cx="3044317" cy="594241"/>
          </a:xfrm>
          <a:prstGeom prst="rect">
            <a:avLst/>
          </a:prstGeom>
        </p:spPr>
      </p:pic>
      <p:sp>
        <p:nvSpPr>
          <p:cNvPr id="24" name="Frame 23">
            <a:extLst>
              <a:ext uri="{FF2B5EF4-FFF2-40B4-BE49-F238E27FC236}">
                <a16:creationId xmlns:a16="http://schemas.microsoft.com/office/drawing/2014/main" id="{1A63FD8F-B08B-4BDB-ABBA-763535DBEDAE}"/>
              </a:ext>
            </a:extLst>
          </p:cNvPr>
          <p:cNvSpPr/>
          <p:nvPr/>
        </p:nvSpPr>
        <p:spPr>
          <a:xfrm>
            <a:off x="1889428" y="3302817"/>
            <a:ext cx="735863" cy="701762"/>
          </a:xfrm>
          <a:prstGeom prst="frame">
            <a:avLst/>
          </a:prstGeom>
          <a:solidFill>
            <a:srgbClr val="82CB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Frame 27">
            <a:extLst>
              <a:ext uri="{FF2B5EF4-FFF2-40B4-BE49-F238E27FC236}">
                <a16:creationId xmlns:a16="http://schemas.microsoft.com/office/drawing/2014/main" id="{8474884D-F4CF-4478-82EE-ADFB4E529699}"/>
              </a:ext>
            </a:extLst>
          </p:cNvPr>
          <p:cNvSpPr/>
          <p:nvPr/>
        </p:nvSpPr>
        <p:spPr>
          <a:xfrm>
            <a:off x="2557267" y="3302817"/>
            <a:ext cx="735863" cy="701762"/>
          </a:xfrm>
          <a:prstGeom prst="frame">
            <a:avLst/>
          </a:prstGeom>
          <a:solidFill>
            <a:srgbClr val="82CB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Frame 28">
            <a:extLst>
              <a:ext uri="{FF2B5EF4-FFF2-40B4-BE49-F238E27FC236}">
                <a16:creationId xmlns:a16="http://schemas.microsoft.com/office/drawing/2014/main" id="{94D7DF18-375D-4EE1-B9BF-D072A2E514E6}"/>
              </a:ext>
            </a:extLst>
          </p:cNvPr>
          <p:cNvSpPr/>
          <p:nvPr/>
        </p:nvSpPr>
        <p:spPr>
          <a:xfrm>
            <a:off x="3216397" y="3302817"/>
            <a:ext cx="735863" cy="701762"/>
          </a:xfrm>
          <a:prstGeom prst="frame">
            <a:avLst/>
          </a:prstGeom>
          <a:solidFill>
            <a:srgbClr val="82CB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Frame 29">
            <a:extLst>
              <a:ext uri="{FF2B5EF4-FFF2-40B4-BE49-F238E27FC236}">
                <a16:creationId xmlns:a16="http://schemas.microsoft.com/office/drawing/2014/main" id="{DDF32566-58A5-44AD-805F-721235CA0195}"/>
              </a:ext>
            </a:extLst>
          </p:cNvPr>
          <p:cNvSpPr/>
          <p:nvPr/>
        </p:nvSpPr>
        <p:spPr>
          <a:xfrm>
            <a:off x="3884236" y="3306649"/>
            <a:ext cx="735863" cy="701762"/>
          </a:xfrm>
          <a:prstGeom prst="frame">
            <a:avLst/>
          </a:prstGeom>
          <a:solidFill>
            <a:srgbClr val="82CB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Frame 30">
            <a:extLst>
              <a:ext uri="{FF2B5EF4-FFF2-40B4-BE49-F238E27FC236}">
                <a16:creationId xmlns:a16="http://schemas.microsoft.com/office/drawing/2014/main" id="{9C97E5F5-C1E0-44D7-B9C7-9E7327213AF9}"/>
              </a:ext>
            </a:extLst>
          </p:cNvPr>
          <p:cNvSpPr/>
          <p:nvPr/>
        </p:nvSpPr>
        <p:spPr>
          <a:xfrm>
            <a:off x="4552075" y="3319260"/>
            <a:ext cx="735863" cy="701762"/>
          </a:xfrm>
          <a:prstGeom prst="frame">
            <a:avLst/>
          </a:prstGeom>
          <a:solidFill>
            <a:srgbClr val="82CB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4BC8E1C-DE0F-4752-BFE4-C973F23F7AAB}"/>
                  </a:ext>
                </a:extLst>
              </p:cNvPr>
              <p:cNvSpPr txBox="1"/>
              <p:nvPr/>
            </p:nvSpPr>
            <p:spPr>
              <a:xfrm>
                <a:off x="5175019" y="2549252"/>
                <a:ext cx="2458065" cy="1027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GB" sz="32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4BC8E1C-DE0F-4752-BFE4-C973F23F7A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5019" y="2549252"/>
                <a:ext cx="2458065" cy="102752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 Placeholder 1">
            <a:extLst>
              <a:ext uri="{FF2B5EF4-FFF2-40B4-BE49-F238E27FC236}">
                <a16:creationId xmlns:a16="http://schemas.microsoft.com/office/drawing/2014/main" id="{2900F77A-0F11-473B-AA7A-3E22746999B7}"/>
              </a:ext>
            </a:extLst>
          </p:cNvPr>
          <p:cNvSpPr txBox="1">
            <a:spLocks noGrp="1"/>
          </p:cNvSpPr>
          <p:nvPr>
            <p:ph type="body" sz="quarter" idx="13"/>
          </p:nvPr>
        </p:nvSpPr>
        <p:spPr bwMode="auto">
          <a:prstGeom prst="rect">
            <a:avLst/>
          </a:prstGeom>
          <a:solidFill>
            <a:srgbClr val="82CBDD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sz="2800" dirty="0">
              <a:solidFill>
                <a:srgbClr val="00628C"/>
              </a:solidFill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317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24" grpId="0" animBg="1"/>
      <p:bldP spid="28" grpId="0" animBg="1"/>
      <p:bldP spid="29" grpId="0" animBg="1"/>
      <p:bldP spid="30" grpId="0" animBg="1"/>
      <p:bldP spid="31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8F2C10C-862E-443A-8E69-2174BF4C439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5" r="4535"/>
          <a:stretch/>
        </p:blipFill>
        <p:spPr>
          <a:xfrm>
            <a:off x="2174156" y="1296314"/>
            <a:ext cx="4531320" cy="211833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CAD31CF0-6D3C-41D4-B4C0-781A81EC36F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8289" y="1292454"/>
            <a:ext cx="949432" cy="2053994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C28E5430-158E-440D-918E-430D6B8F669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58540" y="2031900"/>
            <a:ext cx="949432" cy="13137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CA8C1E3-C69D-45E3-BE04-921C654AF1B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58540" y="2328863"/>
            <a:ext cx="949432" cy="109271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5B64ED5-38EC-45D2-848D-141F6E25AE2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7972" y="2328864"/>
            <a:ext cx="1699244" cy="101679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F0A39F7-BA9B-43E7-B1E7-D98AF535B7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7972" y="2619376"/>
            <a:ext cx="1699244" cy="80327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A4DA4362-9459-495C-B4A5-2C9AFE0E898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9386" y="821247"/>
            <a:ext cx="1794712" cy="260139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D8651D-999F-4170-82B6-267C9D9E605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95148" y="1935561"/>
            <a:ext cx="1025944" cy="148708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718D699-6425-40DE-B92C-F20845F5BD80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61854" y="3877746"/>
            <a:ext cx="1239430" cy="210736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430B5BD-D24A-496E-B42E-E26366F7E78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44248" y="4512620"/>
            <a:ext cx="944513" cy="147938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87473FF-AF2D-451D-9EDA-14D6872EA1E0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64611" y="3889822"/>
            <a:ext cx="1239430" cy="210736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921383F-4D37-42DB-841A-2A01C30BBA9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47005" y="4524696"/>
            <a:ext cx="944513" cy="147938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F396EA7-448C-4456-A8D7-A2CD9A5B75C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84470" y="3889822"/>
            <a:ext cx="1239430" cy="210736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5CF4B77-9038-4F8D-9AC1-54F671EBEDD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66864" y="4524696"/>
            <a:ext cx="944513" cy="14793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DC38607-8330-4995-9A85-69F2E55E2F88}"/>
                  </a:ext>
                </a:extLst>
              </p:cNvPr>
              <p:cNvSpPr txBox="1"/>
              <p:nvPr/>
            </p:nvSpPr>
            <p:spPr>
              <a:xfrm>
                <a:off x="911424" y="3604302"/>
                <a:ext cx="7272808" cy="1270028"/>
              </a:xfrm>
              <a:prstGeom prst="rect">
                <a:avLst/>
              </a:prstGeom>
              <a:solidFill>
                <a:srgbClr val="82CBDD"/>
              </a:solidFill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:r>
                  <a:rPr lang="en-GB" dirty="0"/>
                  <a:t>Always, sometimes or never true?</a:t>
                </a:r>
              </a:p>
              <a:p>
                <a:pPr>
                  <a:buNone/>
                </a:pPr>
                <a:r>
                  <a:rPr lang="en-GB" dirty="0"/>
                  <a:t>Two glasses that are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GB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dirty="0"/>
                  <a:t> full look the same.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DC38607-8330-4995-9A85-69F2E55E2F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424" y="3604302"/>
                <a:ext cx="7272808" cy="1270028"/>
              </a:xfrm>
              <a:prstGeom prst="rect">
                <a:avLst/>
              </a:prstGeom>
              <a:blipFill>
                <a:blip r:embed="rId16"/>
                <a:stretch>
                  <a:fillRect l="-1760" t="-4785" b="-287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93554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200"/>
                            </p:stCondLst>
                            <p:childTnLst>
                              <p:par>
                                <p:cTn id="32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800"/>
                            </p:stCondLst>
                            <p:childTnLst>
                              <p:par>
                                <p:cTn id="47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00"/>
                            </p:stCondLst>
                            <p:childTnLst>
                              <p:par>
                                <p:cTn id="54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800"/>
                            </p:stCondLst>
                            <p:childTnLst>
                              <p:par>
                                <p:cTn id="90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"/>
                            </p:stCondLst>
                            <p:childTnLst>
                              <p:par>
                                <p:cTn id="107" presetID="22" presetClass="exit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DF283E4-7F0D-4810-8CCF-6D1A7F18A2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68967" y="2071665"/>
            <a:ext cx="1254066" cy="271467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C9D8A5F-3F83-427F-B37D-5450BB4CF7C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68967" y="2071665"/>
            <a:ext cx="1254066" cy="271467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AAA8689-0E1F-44CA-82F7-62117A289AA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23033" y="3628571"/>
            <a:ext cx="548624" cy="115776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34341F3-4616-44D0-9004-31B21665473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68966" y="2071665"/>
            <a:ext cx="1254066" cy="271467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315A914-8B4B-4A24-910B-EE9E25EEAB3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23032" y="2113193"/>
            <a:ext cx="548624" cy="115776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0B30BB5-54F0-46EA-91A8-D224D086098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23033" y="3148511"/>
            <a:ext cx="548624" cy="115776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4B2B390-8AF3-4DA3-9151-79803FD2357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76587" y="2113194"/>
            <a:ext cx="1254065" cy="2670763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52400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81700" y="1126531"/>
            <a:ext cx="228600" cy="7366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969000" y="1126531"/>
            <a:ext cx="254000" cy="736600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981700" y="1126531"/>
            <a:ext cx="228600" cy="7366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FAA9577-8F57-4367-9943-83EF464E13C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23033" y="2621461"/>
            <a:ext cx="548624" cy="115776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8AE5E30-E6E7-4628-B8D8-9CBC4A651F4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67061" y="2110286"/>
            <a:ext cx="1254066" cy="2670763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981700" y="1126531"/>
            <a:ext cx="228600" cy="7366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07C159-940E-46B4-BF6C-55407C0D22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452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.15365 0.378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4" y="18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.15069 0.15879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35" y="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.15087 0.31296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35" y="1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.15278 0.23425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39" y="1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DC4BE1-AC64-A347-A926-9A3E0EEB63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147D54-93F9-4600-A183-E6AE1D7558A7}"/>
              </a:ext>
            </a:extLst>
          </p:cNvPr>
          <p:cNvSpPr txBox="1"/>
          <p:nvPr/>
        </p:nvSpPr>
        <p:spPr>
          <a:xfrm>
            <a:off x="2747628" y="3013501"/>
            <a:ext cx="66967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is a practical activity, watch the video to see what the teacher does.</a:t>
            </a:r>
            <a:endParaRPr lang="en-GB" sz="3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550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52400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B71C78CB-652C-4F72-9479-E37A072DFAD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85"/>
          <a:stretch/>
        </p:blipFill>
        <p:spPr>
          <a:xfrm>
            <a:off x="3737351" y="1995319"/>
            <a:ext cx="747567" cy="177982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89E73ACE-9133-4469-A53D-4CAFDED955A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9871" y="1995319"/>
            <a:ext cx="747567" cy="177982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BACC378-A50A-46A8-ADF3-3ABA12BDE9C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4192" y="2001146"/>
            <a:ext cx="747567" cy="177982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068B5CA3-69B1-4E00-BD7B-1CD05D3100E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84918" y="2424483"/>
            <a:ext cx="309332" cy="366608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C3040AA4-7650-4C7B-A68D-16C38F08369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8143" y="2423339"/>
            <a:ext cx="309332" cy="366608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13461BCB-86E3-43E6-84E6-065F8BADD76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07483" y="2423339"/>
            <a:ext cx="322117" cy="3666089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23395" y="1093107"/>
            <a:ext cx="406400" cy="7239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645606" y="1080407"/>
            <a:ext cx="228600" cy="736600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307492" y="1080407"/>
            <a:ext cx="241300" cy="7366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F53E9F-11F7-43BB-9ED0-FB2FE948DF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171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L -0.00347 0.3351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1673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22222E-6 L -0.00347 0.3335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1631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5185E-6 L 0.00938 0.3319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1588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48148E-6 L 0.09653 0.56921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26" y="2844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9259E-6 L 0.09219 0.5719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1" y="2858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59259E-6 L 0.10035 0.5719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17" y="28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52400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42E1BA7E-5EBF-4DB9-B32F-CB25AF51F5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5980" y="2061628"/>
            <a:ext cx="747567" cy="166854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B901794-4193-42DE-BC16-B1C0010BB9D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1744" y="2060484"/>
            <a:ext cx="843280" cy="166854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6B68CD9-0D65-4F21-8A3E-52AE08BB6C5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07484" y="2074326"/>
            <a:ext cx="747567" cy="166854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068B5CA3-69B1-4E00-BD7B-1CD05D3100E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30" b="27424"/>
          <a:stretch/>
        </p:blipFill>
        <p:spPr>
          <a:xfrm>
            <a:off x="4484918" y="2424483"/>
            <a:ext cx="101060" cy="266070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C3040AA4-7650-4C7B-A68D-16C38F08369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68" b="27424"/>
          <a:stretch/>
        </p:blipFill>
        <p:spPr>
          <a:xfrm>
            <a:off x="6158144" y="2423339"/>
            <a:ext cx="258081" cy="266070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13461BCB-86E3-43E6-84E6-065F8BADD76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80" b="25802"/>
          <a:stretch/>
        </p:blipFill>
        <p:spPr>
          <a:xfrm>
            <a:off x="7907483" y="2423339"/>
            <a:ext cx="258081" cy="2720162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852763" y="1093107"/>
            <a:ext cx="241300" cy="7366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416224" y="1093107"/>
            <a:ext cx="406400" cy="736600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071760" y="1080407"/>
            <a:ext cx="406400" cy="7239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7B849D-02BF-4407-BEC2-AB3289B7B6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9992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22222E-6 L -0.09479 0.0511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3" y="226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-0.09375 0.0523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208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07407E-6 L -0.08177 0.04954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97" y="206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945E-18 -7.40741E-7 L -0.00625 0.1780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939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4903E-17 1.11111E-6 L 0.00955 0.1770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849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0.01944 0.1784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5" y="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52400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4B6E914-54E3-484E-B18F-48C7595438AE}"/>
              </a:ext>
            </a:extLst>
          </p:cNvPr>
          <p:cNvSpPr/>
          <p:nvPr/>
        </p:nvSpPr>
        <p:spPr>
          <a:xfrm>
            <a:off x="3918859" y="1364344"/>
            <a:ext cx="1582056" cy="449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B75D9EE-1772-4637-B0C6-6AF6F380F54D}"/>
              </a:ext>
            </a:extLst>
          </p:cNvPr>
          <p:cNvSpPr/>
          <p:nvPr/>
        </p:nvSpPr>
        <p:spPr>
          <a:xfrm>
            <a:off x="5500915" y="1473201"/>
            <a:ext cx="1582056" cy="449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93D2BCB-5F15-4B1D-A27B-899F49BA8ED3}"/>
              </a:ext>
            </a:extLst>
          </p:cNvPr>
          <p:cNvSpPr/>
          <p:nvPr/>
        </p:nvSpPr>
        <p:spPr>
          <a:xfrm rot="5400000">
            <a:off x="7094323" y="1706369"/>
            <a:ext cx="2266102" cy="449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BFEEE866-7998-4DBD-B5C3-1B8C37E9E2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9109" y="2212855"/>
            <a:ext cx="6135088" cy="2584691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9DDBE258-0408-489E-BA9D-44E81B062E8E}"/>
              </a:ext>
            </a:extLst>
          </p:cNvPr>
          <p:cNvSpPr/>
          <p:nvPr/>
        </p:nvSpPr>
        <p:spPr>
          <a:xfrm>
            <a:off x="3918859" y="5087257"/>
            <a:ext cx="1582056" cy="449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76FEA16-E82A-45C1-BB26-A696E45C2FAB}"/>
              </a:ext>
            </a:extLst>
          </p:cNvPr>
          <p:cNvSpPr/>
          <p:nvPr/>
        </p:nvSpPr>
        <p:spPr>
          <a:xfrm>
            <a:off x="5500916" y="5065488"/>
            <a:ext cx="1015999" cy="449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4BF81D8-CED1-4FB8-9FCA-7F61648F4C08}"/>
              </a:ext>
            </a:extLst>
          </p:cNvPr>
          <p:cNvSpPr/>
          <p:nvPr/>
        </p:nvSpPr>
        <p:spPr>
          <a:xfrm rot="5400000">
            <a:off x="6116835" y="4503990"/>
            <a:ext cx="2266102" cy="449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22CA45-9C77-4A23-883C-829651D6A1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099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52400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/>
              <a:t>3.7 Equivalent fractions and simplifying 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3B6425-9A1C-4EBC-BF68-34491C8AD04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28456" y="924682"/>
            <a:ext cx="6135088" cy="250431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4B6E914-54E3-484E-B18F-48C7595438AE}"/>
              </a:ext>
            </a:extLst>
          </p:cNvPr>
          <p:cNvSpPr/>
          <p:nvPr/>
        </p:nvSpPr>
        <p:spPr>
          <a:xfrm>
            <a:off x="3918859" y="1364344"/>
            <a:ext cx="1582056" cy="449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B75D9EE-1772-4637-B0C6-6AF6F380F54D}"/>
              </a:ext>
            </a:extLst>
          </p:cNvPr>
          <p:cNvSpPr/>
          <p:nvPr/>
        </p:nvSpPr>
        <p:spPr>
          <a:xfrm>
            <a:off x="5500915" y="1473201"/>
            <a:ext cx="1582056" cy="449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93D2BCB-5F15-4B1D-A27B-899F49BA8ED3}"/>
              </a:ext>
            </a:extLst>
          </p:cNvPr>
          <p:cNvSpPr/>
          <p:nvPr/>
        </p:nvSpPr>
        <p:spPr>
          <a:xfrm rot="5400000">
            <a:off x="7094323" y="1706369"/>
            <a:ext cx="2266102" cy="449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DDBE258-0408-489E-BA9D-44E81B062E8E}"/>
              </a:ext>
            </a:extLst>
          </p:cNvPr>
          <p:cNvSpPr/>
          <p:nvPr/>
        </p:nvSpPr>
        <p:spPr>
          <a:xfrm>
            <a:off x="3918859" y="5087257"/>
            <a:ext cx="1582056" cy="449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76FEA16-E82A-45C1-BB26-A696E45C2FAB}"/>
              </a:ext>
            </a:extLst>
          </p:cNvPr>
          <p:cNvSpPr/>
          <p:nvPr/>
        </p:nvSpPr>
        <p:spPr>
          <a:xfrm>
            <a:off x="5500916" y="5065488"/>
            <a:ext cx="1015999" cy="449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4BF81D8-CED1-4FB8-9FCA-7F61648F4C08}"/>
              </a:ext>
            </a:extLst>
          </p:cNvPr>
          <p:cNvSpPr/>
          <p:nvPr/>
        </p:nvSpPr>
        <p:spPr>
          <a:xfrm rot="5400000">
            <a:off x="6116835" y="4503990"/>
            <a:ext cx="2266102" cy="449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F5962-5731-4F23-877C-68D6476C7D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 panose="020B0503030403020204"/>
              </a:rPr>
              <a:t> </a:t>
            </a:r>
            <a:endParaRPr lang="en-GB" dirty="0">
              <a:solidFill>
                <a:srgbClr val="00628C"/>
              </a:solidFill>
              <a:latin typeface="Myriad Pro" panose="020B0503030403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74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  <p:bldP spid="2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4.2|13.5|29.1|1.3|29.2|16.8|22|11.3|6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3|27.7|4.1|13.2|13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8|18.7|13.7|2.3|24.3|1.9|11.1|7.1|10.3|1.8|8.4|5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3|10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79|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1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4|2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0.4|22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A15592E-4221-4A9F-AF77-5C9AD1BF65F3}"/>
</file>

<file path=customXml/itemProps2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138C1DE-EEF6-428A-8DA2-FB6C3EC37B7F}">
  <ds:schemaRefs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f004d93e-66bb-47c0-8e11-8928414d89ba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1172</TotalTime>
  <Words>169</Words>
  <Application>Microsoft Office PowerPoint</Application>
  <PresentationFormat>Widescreen</PresentationFormat>
  <Paragraphs>47</Paragraphs>
  <Slides>14</Slides>
  <Notes>12</Notes>
  <HiddenSlides>1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Cambria Math</vt:lpstr>
      <vt:lpstr>Myriad Pro</vt:lpstr>
      <vt:lpstr>nctem1</vt:lpstr>
      <vt:lpstr>1_Custom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69</cp:revision>
  <dcterms:created xsi:type="dcterms:W3CDTF">2008-01-11T09:41:35Z</dcterms:created>
  <dcterms:modified xsi:type="dcterms:W3CDTF">2020-08-27T09:16:27Z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