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Override5.xml" ContentType="application/vnd.openxmlformats-officedocument.themeOverrid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theme/themeOverride6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3" r:id="rId6"/>
    <p:sldMasterId id="2147483976" r:id="rId7"/>
    <p:sldMasterId id="2147483980" r:id="rId8"/>
  </p:sldMasterIdLst>
  <p:notesMasterIdLst>
    <p:notesMasterId r:id="rId27"/>
  </p:notesMasterIdLst>
  <p:sldIdLst>
    <p:sldId id="364" r:id="rId9"/>
    <p:sldId id="280" r:id="rId10"/>
    <p:sldId id="283" r:id="rId11"/>
    <p:sldId id="286" r:id="rId12"/>
    <p:sldId id="287" r:id="rId13"/>
    <p:sldId id="276" r:id="rId14"/>
    <p:sldId id="277" r:id="rId15"/>
    <p:sldId id="262" r:id="rId16"/>
    <p:sldId id="278" r:id="rId17"/>
    <p:sldId id="263" r:id="rId18"/>
    <p:sldId id="264" r:id="rId19"/>
    <p:sldId id="267" r:id="rId20"/>
    <p:sldId id="268" r:id="rId21"/>
    <p:sldId id="269" r:id="rId22"/>
    <p:sldId id="270" r:id="rId23"/>
    <p:sldId id="271" r:id="rId24"/>
    <p:sldId id="272" r:id="rId25"/>
    <p:sldId id="260" r:id="rId2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4319" userDrawn="1">
          <p15:clr>
            <a:srgbClr val="A4A3A4"/>
          </p15:clr>
        </p15:guide>
        <p15:guide id="4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  <a:srgbClr val="C8E2E8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1D404F-4D1D-48DB-82BA-9DD18B149E60}" v="1" dt="2020-08-27T09:23:51.6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249" autoAdjust="0"/>
  </p:normalViewPr>
  <p:slideViewPr>
    <p:cSldViewPr snapToGrid="0">
      <p:cViewPr varScale="1">
        <p:scale>
          <a:sx n="72" d="100"/>
          <a:sy n="72" d="100"/>
        </p:scale>
        <p:origin x="132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B31D404F-4D1D-48DB-82BA-9DD18B149E60}"/>
    <pc:docChg chg="custSel modSld">
      <pc:chgData name="Andrew Young" userId="3d7dab09-352b-4858-b937-4a4f8b94e613" providerId="ADAL" clId="{B31D404F-4D1D-48DB-82BA-9DD18B149E60}" dt="2020-08-27T09:23:51.653" v="3" actId="207"/>
      <pc:docMkLst>
        <pc:docMk/>
      </pc:docMkLst>
      <pc:sldChg chg="modSp mod">
        <pc:chgData name="Andrew Young" userId="3d7dab09-352b-4858-b937-4a4f8b94e613" providerId="ADAL" clId="{B31D404F-4D1D-48DB-82BA-9DD18B149E60}" dt="2020-08-27T09:23:51.653" v="3" actId="207"/>
        <pc:sldMkLst>
          <pc:docMk/>
          <pc:sldMk cId="0" sldId="260"/>
        </pc:sldMkLst>
        <pc:spChg chg="mod">
          <ac:chgData name="Andrew Young" userId="3d7dab09-352b-4858-b937-4a4f8b94e613" providerId="ADAL" clId="{B31D404F-4D1D-48DB-82BA-9DD18B149E60}" dt="2020-08-27T09:23:51.653" v="3" actId="207"/>
          <ac:spMkLst>
            <pc:docMk/>
            <pc:sldMk cId="0" sldId="260"/>
            <ac:spMk id="4" creationId="{2F9C0F08-0938-40C6-A158-B7EC3023A4B0}"/>
          </ac:spMkLst>
        </pc:spChg>
      </pc:sldChg>
      <pc:sldChg chg="modSp mod">
        <pc:chgData name="Andrew Young" userId="3d7dab09-352b-4858-b937-4a4f8b94e613" providerId="ADAL" clId="{B31D404F-4D1D-48DB-82BA-9DD18B149E60}" dt="2020-08-27T09:23:38.638" v="0" actId="20577"/>
        <pc:sldMkLst>
          <pc:docMk/>
          <pc:sldMk cId="794771317" sldId="272"/>
        </pc:sldMkLst>
        <pc:spChg chg="mod">
          <ac:chgData name="Andrew Young" userId="3d7dab09-352b-4858-b937-4a4f8b94e613" providerId="ADAL" clId="{B31D404F-4D1D-48DB-82BA-9DD18B149E60}" dt="2020-08-27T09:23:38.638" v="0" actId="20577"/>
          <ac:spMkLst>
            <pc:docMk/>
            <pc:sldMk cId="794771317" sldId="272"/>
            <ac:spMk id="3" creationId="{00000000-0000-0000-0000-000000000000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5040" units="cm"/>
          <inkml:channel name="Y" type="integer" min="-16" max="1064" units="cm"/>
          <inkml:channel name="T" type="integer" max="2.14748E9" units="dev"/>
        </inkml:traceFormat>
        <inkml:channelProperties>
          <inkml:channelProperty channel="X" name="resolution" value="181.29497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04-09T16:48:22.698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11113 13600 0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C2018-0883-2245-9B8B-4F3FA1C412C2}" type="datetimeFigureOut">
              <a:rPr lang="en-US" smtClean="0"/>
              <a:t>27-Aug-20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468E0-6AAA-504B-9FB4-6292B47D74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895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F2C29-C243-4CAD-9F52-80DBE36FA6F7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2029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87EF2C29-C243-4CAD-9F52-80DBE36FA6F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1373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8468E0-6AAA-504B-9FB4-6292B47D74F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695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468E0-6AAA-504B-9FB4-6292B47D74F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539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468E0-6AAA-504B-9FB4-6292B47D74F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437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784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449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759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468E0-6AAA-504B-9FB4-6292B47D74F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47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913104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A39D33E8-CA94-4E40-BF43-63A3FE1492D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0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kern="0" dirty="0">
                <a:solidFill>
                  <a:srgbClr val="00628C"/>
                </a:solidFill>
                <a:latin typeface="Myriad Pro"/>
              </a:rPr>
              <a:t>Upper Key Stage 2 Fractions Lesson 3</a:t>
            </a:r>
            <a:endParaRPr lang="en-GB" sz="2800" kern="0" dirty="0">
              <a:solidFill>
                <a:srgbClr val="00628C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987208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6983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A39D33E8-CA94-4E40-BF43-63A3FE1492D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0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endParaRPr lang="en-GB" sz="2800" kern="0" dirty="0">
              <a:solidFill>
                <a:srgbClr val="00628C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17139001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54338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0650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55333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3274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8974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F04EA17D-AC0A-43BB-9711-F33377A8DA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" y="0"/>
            <a:ext cx="9143999" cy="630000"/>
          </a:xfrm>
          <a:solidFill>
            <a:srgbClr val="82CBDD"/>
          </a:solidFill>
        </p:spPr>
        <p:txBody>
          <a:bodyPr/>
          <a:lstStyle>
            <a:lvl1pPr algn="r">
              <a:defRPr sz="2800">
                <a:latin typeface="Myriad Pro"/>
              </a:defRPr>
            </a:lvl1pPr>
          </a:lstStyle>
          <a:p>
            <a:pPr>
              <a:buNone/>
            </a:pPr>
            <a:endParaRPr lang="en-GB" kern="0" dirty="0">
              <a:solidFill>
                <a:srgbClr val="0062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514086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20088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858755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012161" y="6500875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392276" y="6487842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166213" y="6487841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3676763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0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2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5" y="381101"/>
            <a:ext cx="454684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112126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189" lvl="0" indent="-228594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189" marR="0" lvl="0" indent="-228594" algn="r" defTabSz="914377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51651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0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6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048651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21C69D-1778-4268-8E05-AAE62BD092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BE46BF-967C-4B0C-8D37-C63B28792B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40992F8-588B-4473-B2BA-DE93224AE9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02350-3E29-46B6-9613-69B25B4DD5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451681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1AD840-60B3-4D66-8562-ECA79786C7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42A4CB-E45B-487C-BE52-63063B9CFA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755F1E-6328-4CD0-9EFF-5DADBBA16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55B6F-D4BE-4E9B-B3FA-CCC40BB7DE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66514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20AA462-149C-46D1-A806-C34E17A532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6F354A-CA0A-4763-98B2-315F19711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D2745A5-1994-4A97-A9F0-0CC21BBBF3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841AA-3811-4F67-B1CE-1C7B7E3D67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9496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EB4CD3-90D8-4139-AEE2-FAE1EDA644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2A0F9A-3089-4680-9BE6-612861A033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E88D9B-3C52-446E-8487-7548ED598B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6C978-95AB-4DA5-9379-5CB08AD84E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2069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8D4A7F3-EA4D-4369-A807-DAA74CF100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1186FB7-B004-4752-98C5-0FF9BE2FB3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F22D899-6C03-447B-8654-0EC43B8A0F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66320-E743-4730-A9E2-3AC40CB8169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26666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07B30ED-A133-41C3-9BDB-B2573F190C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08C87C1-247C-404C-B7F3-9D0BCF91E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A501F86-4FD4-4598-8DBE-CE6EC70FD9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99452-7811-4E77-BB56-4FE77D32B8A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81531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E367CDF-C5DC-4DC5-A623-7EC8DFB771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13DF0C8-D03B-4A9B-9BB8-5C9AD7ED36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2242A5D-6B90-4B76-9711-CEA74C7D3E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B8975-6898-41AD-B509-CC854FF898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24210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BB5B4D-CB03-4139-8465-526843895E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54109-7415-4CD3-8337-95F617572F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AE19CB-4661-4D9F-8DDF-E6C32AE2B1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6419A-F611-44FD-9C31-C35227D357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40910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8AF880-E358-490D-8FCF-A40EAE9C4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1819A6-1BFE-4E6B-ABF4-856335E871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88AD47-8C22-4E57-96A7-4B8F5767CA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921E-1C23-4AC0-BE61-250A8C09D9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45631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C8A30B-8F84-4944-9745-0FD1DF7B92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C2C7D2-6D51-481F-B74F-9E0949F0A1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CAD3431-1199-4CB5-A0E6-593F9C9391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C0FB2-1860-4162-838E-CB3AD99494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95385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DA9BF8-C2AD-4E9A-B855-B046E11AE5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48EA1D-F7DF-459C-8673-285B3BB452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4BCE42-D4EB-4F04-9C5C-27F3EE2100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EDFA4-F278-4AC1-8425-CBB2649A30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39144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defRPr/>
            </a:pPr>
            <a:endParaRPr lang="en-GB" sz="1200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defRPr/>
            </a:pPr>
            <a:endParaRPr lang="en-GB" sz="1200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100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08661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7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5900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 pitchFamily="34" charset="0"/>
                <a:buNone/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 pitchFamily="34" charset="0"/>
                <a:buNone/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7111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>
            <a:extLst>
              <a:ext uri="{FF2B5EF4-FFF2-40B4-BE49-F238E27FC236}">
                <a16:creationId xmlns:a16="http://schemas.microsoft.com/office/drawing/2014/main" id="{33A6300B-1344-42E4-9FAC-4657CA0E836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3973" name="Rectangle 5">
            <a:extLst>
              <a:ext uri="{FF2B5EF4-FFF2-40B4-BE49-F238E27FC236}">
                <a16:creationId xmlns:a16="http://schemas.microsoft.com/office/drawing/2014/main" id="{3511B893-DECE-4DF1-B3DC-BE3CE2A5B63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3974" name="Rectangle 6">
            <a:extLst>
              <a:ext uri="{FF2B5EF4-FFF2-40B4-BE49-F238E27FC236}">
                <a16:creationId xmlns:a16="http://schemas.microsoft.com/office/drawing/2014/main" id="{A130096C-6BAB-4FAA-AC67-CD1E621CCCC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400"/>
            </a:lvl1pPr>
          </a:lstStyle>
          <a:p>
            <a:pPr>
              <a:defRPr/>
            </a:pPr>
            <a:fld id="{4B59BF57-216C-4BC7-BE7B-7C4EB15F3E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29" name="Picture 2">
            <a:extLst>
              <a:ext uri="{FF2B5EF4-FFF2-40B4-BE49-F238E27FC236}">
                <a16:creationId xmlns:a16="http://schemas.microsoft.com/office/drawing/2014/main" id="{AFF1C8BD-5A54-4FCB-826F-CB21C5EE3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8753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customXml" Target="../ink/ink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36.wmf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tags" Target="../tags/tag2.xml"/><Relationship Id="rId6" Type="http://schemas.openxmlformats.org/officeDocument/2006/relationships/image" Target="../media/image21.png"/><Relationship Id="rId11" Type="http://schemas.openxmlformats.org/officeDocument/2006/relationships/image" Target="../media/image26.wmf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wmf"/><Relationship Id="rId4" Type="http://schemas.openxmlformats.org/officeDocument/2006/relationships/image" Target="../media/image18.png"/><Relationship Id="rId9" Type="http://schemas.openxmlformats.org/officeDocument/2006/relationships/image" Target="../media/image24.png"/><Relationship Id="rId14" Type="http://schemas.openxmlformats.org/officeDocument/2006/relationships/image" Target="../media/image2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</a:t>
            </a:r>
          </a:p>
          <a:p>
            <a:r>
              <a:rPr lang="en-GB" dirty="0"/>
              <a:t>Lesson 6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5251" y="3060700"/>
            <a:ext cx="3873500" cy="7366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4C39BC-6AB7-42C1-9115-3A2D11CBCD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7755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11DE5B-A429-49D2-939F-2150E61F7D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1983" y="2055556"/>
            <a:ext cx="3120036" cy="27468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77EB57-C325-4034-9E19-D8200492199D}"/>
              </a:ext>
            </a:extLst>
          </p:cNvPr>
          <p:cNvSpPr/>
          <p:nvPr/>
        </p:nvSpPr>
        <p:spPr>
          <a:xfrm>
            <a:off x="3788232" y="1944917"/>
            <a:ext cx="1611085" cy="104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FADC65-DC26-49F6-A9A2-2EBEB0D06896}"/>
              </a:ext>
            </a:extLst>
          </p:cNvPr>
          <p:cNvSpPr/>
          <p:nvPr/>
        </p:nvSpPr>
        <p:spPr>
          <a:xfrm>
            <a:off x="3788232" y="3868061"/>
            <a:ext cx="1611085" cy="104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A8D3AA9-96BA-4EEE-B3BD-D7DAE89585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3087" y="2055556"/>
            <a:ext cx="1872343" cy="27468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BC6A0EE-B717-4D5A-B95F-DD59212B6B77}"/>
              </a:ext>
            </a:extLst>
          </p:cNvPr>
          <p:cNvSpPr/>
          <p:nvPr/>
        </p:nvSpPr>
        <p:spPr>
          <a:xfrm>
            <a:off x="3788232" y="2054411"/>
            <a:ext cx="1611085" cy="935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9180F2C-D836-41A5-BE3D-D8C8F31F4726}"/>
              </a:ext>
            </a:extLst>
          </p:cNvPr>
          <p:cNvSpPr/>
          <p:nvPr/>
        </p:nvSpPr>
        <p:spPr>
          <a:xfrm>
            <a:off x="3737431" y="3922235"/>
            <a:ext cx="1611085" cy="935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321FD8F-CA69-4405-94D9-02E4CCCCD2A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2458" y="2068131"/>
            <a:ext cx="2002971" cy="274689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72116E-5C91-4976-9E8A-0B2B9B6C3352}"/>
              </a:ext>
            </a:extLst>
          </p:cNvPr>
          <p:cNvSpPr/>
          <p:nvPr/>
        </p:nvSpPr>
        <p:spPr>
          <a:xfrm>
            <a:off x="3788231" y="1944917"/>
            <a:ext cx="1727199" cy="104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90ABAAA-40FC-4FB4-B4CB-6438AE327A15}"/>
              </a:ext>
            </a:extLst>
          </p:cNvPr>
          <p:cNvSpPr/>
          <p:nvPr/>
        </p:nvSpPr>
        <p:spPr>
          <a:xfrm>
            <a:off x="3737430" y="3896517"/>
            <a:ext cx="1727199" cy="1045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1A1A990-A21E-4661-B449-4D2DF39E05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3088" y="1936964"/>
            <a:ext cx="1821541" cy="286084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C0AA568C-343E-4B99-879F-E102E8FEBAC9}"/>
              </a:ext>
            </a:extLst>
          </p:cNvPr>
          <p:cNvSpPr/>
          <p:nvPr/>
        </p:nvSpPr>
        <p:spPr>
          <a:xfrm>
            <a:off x="3773603" y="1933918"/>
            <a:ext cx="1611085" cy="1060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B3220D-5FD5-4B4B-B6E4-056606486CE6}"/>
              </a:ext>
            </a:extLst>
          </p:cNvPr>
          <p:cNvSpPr/>
          <p:nvPr/>
        </p:nvSpPr>
        <p:spPr>
          <a:xfrm>
            <a:off x="3766345" y="3899683"/>
            <a:ext cx="1611085" cy="1060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1E0C84D-BCF3-427C-8854-67CF1AF5307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9107" y="1936349"/>
            <a:ext cx="1777999" cy="2860843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3B657708-C97D-4464-8FD5-D23B4341711B}"/>
              </a:ext>
            </a:extLst>
          </p:cNvPr>
          <p:cNvSpPr/>
          <p:nvPr/>
        </p:nvSpPr>
        <p:spPr>
          <a:xfrm>
            <a:off x="3800707" y="1867649"/>
            <a:ext cx="1560284" cy="1088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04D59CE-7AC7-486F-9270-B28796010A28}"/>
              </a:ext>
            </a:extLst>
          </p:cNvPr>
          <p:cNvSpPr/>
          <p:nvPr/>
        </p:nvSpPr>
        <p:spPr>
          <a:xfrm>
            <a:off x="3775306" y="3913669"/>
            <a:ext cx="1560284" cy="1088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F32B45F-4FFD-4677-A32E-2F472A86AE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E7156D8-0FC3-4637-A448-DDD0663D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693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 animBg="1"/>
      <p:bldP spid="7" grpId="1" animBg="1"/>
      <p:bldP spid="13" grpId="0" animBg="1"/>
      <p:bldP spid="13" grpId="1" animBg="1"/>
      <p:bldP spid="12" grpId="0" animBg="1"/>
      <p:bldP spid="12" grpId="1" animBg="1"/>
      <p:bldP spid="18" grpId="0" animBg="1"/>
      <p:bldP spid="18" grpId="1" animBg="1"/>
      <p:bldP spid="25" grpId="0" animBg="1"/>
      <p:bldP spid="25" grpId="1" animBg="1"/>
      <p:bldP spid="26" grpId="0" animBg="1"/>
      <p:bldP spid="26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  <a:endParaRPr lang="en-GB" dirty="0">
              <a:solidFill>
                <a:srgbClr val="00628C"/>
              </a:solidFill>
              <a:latin typeface="Myriad Pro"/>
            </a:endParaRPr>
          </a:p>
        </p:txBody>
      </p:sp>
      <p:pic>
        <p:nvPicPr>
          <p:cNvPr id="3" name="Picture 2" descr="Screen Shot 2020-04-08 at 12.08.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536" y="3717032"/>
            <a:ext cx="1766933" cy="1199408"/>
          </a:xfrm>
          <a:prstGeom prst="rect">
            <a:avLst/>
          </a:prstGeom>
        </p:spPr>
      </p:pic>
      <p:pic>
        <p:nvPicPr>
          <p:cNvPr id="4" name="Picture 3" descr="Screen Shot 2020-04-08 at 12.05.3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9"/>
            <a:ext cx="3283528" cy="1921213"/>
          </a:xfrm>
          <a:prstGeom prst="rect">
            <a:avLst/>
          </a:prstGeom>
        </p:spPr>
      </p:pic>
      <p:pic>
        <p:nvPicPr>
          <p:cNvPr id="5" name="Picture 4" descr="Screen Shot 2020-04-08 at 12.05.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52736"/>
            <a:ext cx="3218952" cy="1872208"/>
          </a:xfrm>
          <a:prstGeom prst="rect">
            <a:avLst/>
          </a:prstGeom>
        </p:spPr>
      </p:pic>
      <p:pic>
        <p:nvPicPr>
          <p:cNvPr id="6" name="Picture 5" descr="Screen Shot 2020-04-08 at 12.12.49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069670"/>
            <a:ext cx="1815904" cy="29962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316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  <a:endParaRPr lang="en-GB" dirty="0">
              <a:solidFill>
                <a:srgbClr val="00628C"/>
              </a:solidFill>
              <a:latin typeface="Myriad Pro"/>
            </a:endParaRPr>
          </a:p>
        </p:txBody>
      </p:sp>
      <p:pic>
        <p:nvPicPr>
          <p:cNvPr id="4" name="Picture 3" descr="Screen Shot 2020-04-08 at 12.05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9"/>
            <a:ext cx="3283528" cy="1921213"/>
          </a:xfrm>
          <a:prstGeom prst="rect">
            <a:avLst/>
          </a:prstGeom>
        </p:spPr>
      </p:pic>
      <p:pic>
        <p:nvPicPr>
          <p:cNvPr id="6" name="Picture 5" descr="Screen Shot 2020-04-08 at 12.14.3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886" y="3933059"/>
            <a:ext cx="2316233" cy="1496253"/>
          </a:xfrm>
          <a:prstGeom prst="rect">
            <a:avLst/>
          </a:prstGeom>
        </p:spPr>
      </p:pic>
      <p:pic>
        <p:nvPicPr>
          <p:cNvPr id="7" name="Picture 6" descr="Screen Shot 2020-04-08 at 12.15.2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102" y="1052738"/>
            <a:ext cx="3298268" cy="1958347"/>
          </a:xfrm>
          <a:prstGeom prst="rect">
            <a:avLst/>
          </a:prstGeom>
        </p:spPr>
      </p:pic>
      <p:pic>
        <p:nvPicPr>
          <p:cNvPr id="8" name="Picture 7" descr="Screen Shot 2020-04-08 at 12.14.4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841" y="3212979"/>
            <a:ext cx="2072264" cy="30614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564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  <a:endParaRPr lang="en-GB" dirty="0">
              <a:solidFill>
                <a:srgbClr val="00628C"/>
              </a:solidFill>
              <a:latin typeface="Myriad Pro"/>
            </a:endParaRPr>
          </a:p>
        </p:txBody>
      </p:sp>
      <p:pic>
        <p:nvPicPr>
          <p:cNvPr id="4" name="Picture 3" descr="Screen Shot 2020-04-08 at 12.05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9"/>
            <a:ext cx="3283528" cy="1921213"/>
          </a:xfrm>
          <a:prstGeom prst="rect">
            <a:avLst/>
          </a:prstGeom>
        </p:spPr>
      </p:pic>
      <p:pic>
        <p:nvPicPr>
          <p:cNvPr id="7" name="Picture 6" descr="Screen Shot 2020-04-08 at 12.20.2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6" y="1124745"/>
            <a:ext cx="3037839" cy="1800200"/>
          </a:xfrm>
          <a:prstGeom prst="rect">
            <a:avLst/>
          </a:prstGeom>
        </p:spPr>
      </p:pic>
      <p:pic>
        <p:nvPicPr>
          <p:cNvPr id="8" name="Picture 7" descr="Screen Shot 2020-04-08 at 12.19.4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115" y="4149083"/>
            <a:ext cx="1913775" cy="1206945"/>
          </a:xfrm>
          <a:prstGeom prst="rect">
            <a:avLst/>
          </a:prstGeom>
        </p:spPr>
      </p:pic>
      <p:pic>
        <p:nvPicPr>
          <p:cNvPr id="9" name="Picture 8" descr="Screen Shot 2020-04-08 at 12.21.2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286" y="2948903"/>
            <a:ext cx="1639804" cy="28289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319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  <a:endParaRPr lang="en-GB" dirty="0">
              <a:solidFill>
                <a:srgbClr val="00628C"/>
              </a:solidFill>
              <a:latin typeface="Myriad Pro"/>
            </a:endParaRPr>
          </a:p>
        </p:txBody>
      </p:sp>
      <p:pic>
        <p:nvPicPr>
          <p:cNvPr id="4" name="Picture 3" descr="Screen Shot 2020-04-08 at 12.05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9"/>
            <a:ext cx="3283528" cy="1921213"/>
          </a:xfrm>
          <a:prstGeom prst="rect">
            <a:avLst/>
          </a:prstGeom>
        </p:spPr>
      </p:pic>
      <p:pic>
        <p:nvPicPr>
          <p:cNvPr id="3" name="Picture 2" descr="Screen Shot 2020-04-08 at 12.23.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79" y="4221089"/>
            <a:ext cx="2191244" cy="1458020"/>
          </a:xfrm>
          <a:prstGeom prst="rect">
            <a:avLst/>
          </a:prstGeom>
        </p:spPr>
      </p:pic>
      <p:pic>
        <p:nvPicPr>
          <p:cNvPr id="5" name="Picture 4" descr="Screen Shot 2020-04-08 at 12.24.0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5" y="1052737"/>
            <a:ext cx="3356865" cy="1926268"/>
          </a:xfrm>
          <a:prstGeom prst="rect">
            <a:avLst/>
          </a:prstGeom>
        </p:spPr>
      </p:pic>
      <p:pic>
        <p:nvPicPr>
          <p:cNvPr id="6" name="Picture 5" descr="Screen Shot 2020-04-08 at 12.23.1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870" y="3068962"/>
            <a:ext cx="2088313" cy="34194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073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  <a:endParaRPr lang="en-GB" dirty="0">
              <a:solidFill>
                <a:srgbClr val="00628C"/>
              </a:solidFill>
              <a:latin typeface="Myriad Pro"/>
            </a:endParaRPr>
          </a:p>
        </p:txBody>
      </p:sp>
      <p:pic>
        <p:nvPicPr>
          <p:cNvPr id="4" name="Picture 3" descr="Screen Shot 2020-04-08 at 12.05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9"/>
            <a:ext cx="3283528" cy="1921213"/>
          </a:xfrm>
          <a:prstGeom prst="rect">
            <a:avLst/>
          </a:prstGeom>
        </p:spPr>
      </p:pic>
      <p:pic>
        <p:nvPicPr>
          <p:cNvPr id="3" name="Picture 2" descr="Screen Shot 2020-04-08 at 12.23.2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056" y="4149082"/>
            <a:ext cx="1841893" cy="1201547"/>
          </a:xfrm>
          <a:prstGeom prst="rect">
            <a:avLst/>
          </a:prstGeom>
        </p:spPr>
      </p:pic>
      <p:pic>
        <p:nvPicPr>
          <p:cNvPr id="5" name="Picture 4" descr="Screen Shot 2020-04-08 at 12.24.1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052739"/>
            <a:ext cx="3240360" cy="1888577"/>
          </a:xfrm>
          <a:prstGeom prst="rect">
            <a:avLst/>
          </a:prstGeom>
        </p:spPr>
      </p:pic>
      <p:pic>
        <p:nvPicPr>
          <p:cNvPr id="6" name="Picture 5" descr="Screen Shot 2020-04-08 at 12.23.3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903" y="3140971"/>
            <a:ext cx="1704196" cy="29121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803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  <a:endParaRPr lang="en-GB" dirty="0">
              <a:solidFill>
                <a:srgbClr val="00628C"/>
              </a:solidFill>
              <a:latin typeface="Myriad Pro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0608" y="908720"/>
            <a:ext cx="8532440" cy="5004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38" indent="-514338">
              <a:buAutoNum type="arabicParenR"/>
            </a:pPr>
            <a:r>
              <a:rPr lang="en-US" dirty="0"/>
              <a:t>Find 6 equivalent fractions for these two fractions. </a:t>
            </a:r>
          </a:p>
          <a:p>
            <a:pPr marL="514338" indent="-514338">
              <a:buAutoNum type="arabicParenR"/>
            </a:pPr>
            <a:endParaRPr lang="en-US" dirty="0"/>
          </a:p>
          <a:p>
            <a:pPr marL="514338" indent="-514338">
              <a:buAutoNum type="arabicParenR"/>
            </a:pPr>
            <a:endParaRPr lang="en-US" dirty="0"/>
          </a:p>
          <a:p>
            <a:pPr marL="514338" indent="-514338">
              <a:buAutoNum type="arabicParenR"/>
            </a:pPr>
            <a:endParaRPr lang="en-US" dirty="0"/>
          </a:p>
          <a:p>
            <a:pPr marL="514338" indent="-514338">
              <a:buAutoNum type="arabicParenR"/>
            </a:pPr>
            <a:endParaRPr lang="en-US" dirty="0"/>
          </a:p>
          <a:p>
            <a:pPr>
              <a:buNone/>
            </a:pPr>
            <a:endParaRPr lang="en-US" dirty="0"/>
          </a:p>
          <a:p>
            <a:pPr marL="514338" indent="-514338">
              <a:buAutoNum type="arabicParenR"/>
            </a:pPr>
            <a:endParaRPr lang="en-US" dirty="0"/>
          </a:p>
          <a:p>
            <a:pPr marL="514338" indent="-514338">
              <a:buAutoNum type="arabicParenR"/>
            </a:pPr>
            <a:r>
              <a:rPr lang="en-US" dirty="0"/>
              <a:t>What pattern(s) can you see in these sequences? Can you explain the pattern(s)? 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216" y="1556793"/>
            <a:ext cx="5616624" cy="171173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4216" y="2780931"/>
            <a:ext cx="5760640" cy="175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71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9C0F08-0938-40C6-A158-B7EC3023A4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2885D3D-CFEC-4373-A1FF-90FF915FF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" y="789637"/>
            <a:ext cx="9144001" cy="471131"/>
          </a:xfrm>
        </p:spPr>
        <p:txBody>
          <a:bodyPr/>
          <a:lstStyle/>
          <a:p>
            <a:pPr algn="ctr" eaLnBrk="1" hangingPunct="1"/>
            <a:r>
              <a:rPr lang="en-US" altLang="en-US" sz="2400" dirty="0">
                <a:solidFill>
                  <a:schemeClr val="tx1"/>
                </a:solidFill>
              </a:rPr>
              <a:t>Another problem to solve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39" name="Rectangle 3">
                <a:extLst>
                  <a:ext uri="{FF2B5EF4-FFF2-40B4-BE49-F238E27FC236}">
                    <a16:creationId xmlns:a16="http://schemas.microsoft.com/office/drawing/2014/main" id="{FC57A675-E616-41E5-988F-76FCBD782B58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23530" y="1496817"/>
                <a:ext cx="7921625" cy="5373216"/>
              </a:xfrm>
            </p:spPr>
            <p:txBody>
              <a:bodyPr/>
              <a:lstStyle/>
              <a:p>
                <a:pPr marL="0" indent="0"/>
                <a:r>
                  <a:rPr lang="en-US" altLang="en-US" dirty="0"/>
                  <a:t>My friend and I were looking at these fractions.</a:t>
                </a:r>
              </a:p>
              <a:p>
                <a:pPr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altLang="en-US" sz="4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sz="4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GB" altLang="en-US" sz="48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GB" altLang="en-US" sz="4800" i="1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altLang="en-US" sz="4800">
                          <a:latin typeface="Cambria Math"/>
                        </a:rPr>
                        <m:t>and</m:t>
                      </m:r>
                      <m:r>
                        <a:rPr lang="en-GB" altLang="en-US" sz="4800" i="1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GB" altLang="en-US" sz="4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sz="4800" i="1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GB" altLang="en-US" sz="4800" i="1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altLang="en-US" b="0" dirty="0"/>
              </a:p>
              <a:p>
                <a:pPr eaLnBrk="1" hangingPunct="1"/>
                <a:endParaRPr lang="en-GB" altLang="en-US" b="0" dirty="0"/>
              </a:p>
              <a:p>
                <a:pPr eaLnBrk="1" hangingPunct="1"/>
                <a:endParaRPr lang="en-US" altLang="en-US" dirty="0"/>
              </a:p>
            </p:txBody>
          </p:sp>
        </mc:Choice>
        <mc:Fallback xmlns="">
          <p:sp>
            <p:nvSpPr>
              <p:cNvPr id="14339" name="Rectangle 3">
                <a:extLst>
                  <a:ext uri="{FF2B5EF4-FFF2-40B4-BE49-F238E27FC236}">
                    <a16:creationId xmlns:a16="http://schemas.microsoft.com/office/drawing/2014/main" id="{FC57A675-E616-41E5-988F-76FCBD782B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23530" y="1496817"/>
                <a:ext cx="7921625" cy="5373216"/>
              </a:xfrm>
              <a:blipFill>
                <a:blip r:embed="rId4"/>
                <a:stretch>
                  <a:fillRect l="-1923" t="-14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 bwMode="auto">
          <a:xfrm>
            <a:off x="3419872" y="2636912"/>
            <a:ext cx="1512168" cy="0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/>
          <p:cNvCxnSpPr/>
          <p:nvPr/>
        </p:nvCxnSpPr>
        <p:spPr bwMode="auto">
          <a:xfrm>
            <a:off x="8748464" y="2132856"/>
            <a:ext cx="3168352" cy="72008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/>
          <p:cNvSpPr txBox="1"/>
          <p:nvPr/>
        </p:nvSpPr>
        <p:spPr>
          <a:xfrm>
            <a:off x="3747516" y="194325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</a:rPr>
              <a:t>+3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28FA324-C966-46F0-868D-8E8EE837C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7864" y="2334395"/>
            <a:ext cx="1512168" cy="5905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A4FCCEB-653C-43DA-980D-F4D524D1B6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3375299" y="3606573"/>
            <a:ext cx="1512168" cy="5292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0E1139C-C125-42D0-8CAB-67E177480A54}"/>
              </a:ext>
            </a:extLst>
          </p:cNvPr>
          <p:cNvSpPr txBox="1"/>
          <p:nvPr/>
        </p:nvSpPr>
        <p:spPr>
          <a:xfrm>
            <a:off x="3780284" y="4065039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FF0000"/>
                </a:solidFill>
              </a:rPr>
              <a:t>+3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343" name="Ink 14342">
                <a:extLst>
                  <a:ext uri="{FF2B5EF4-FFF2-40B4-BE49-F238E27FC236}">
                    <a16:creationId xmlns:a16="http://schemas.microsoft.com/office/drawing/2014/main" id="{05B37A0B-87FD-4C7A-BA28-A054DFC1EF0F}"/>
                  </a:ext>
                </a:extLst>
              </p14:cNvPr>
              <p14:cNvContentPartPr/>
              <p14:nvPr/>
            </p14:nvContentPartPr>
            <p14:xfrm>
              <a:off x="4000680" y="4896000"/>
              <a:ext cx="360" cy="360"/>
            </p14:xfrm>
          </p:contentPart>
        </mc:Choice>
        <mc:Fallback xmlns="">
          <p:pic>
            <p:nvPicPr>
              <p:cNvPr id="14343" name="Ink 14342">
                <a:extLst>
                  <a:ext uri="{FF2B5EF4-FFF2-40B4-BE49-F238E27FC236}">
                    <a16:creationId xmlns:a16="http://schemas.microsoft.com/office/drawing/2014/main" id="{05B37A0B-87FD-4C7A-BA28-A054DFC1EF0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91320" y="4886640"/>
                <a:ext cx="19080" cy="1908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9F3E995F-BB21-47DA-BC0A-7C73DFFA48A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kern="0" dirty="0">
                <a:solidFill>
                  <a:srgbClr val="00628C"/>
                </a:solidFill>
                <a:latin typeface="Myriad Pro"/>
              </a:rPr>
              <a:t> </a:t>
            </a:r>
            <a:endParaRPr lang="en-GB" sz="2800" kern="0" dirty="0">
              <a:solidFill>
                <a:srgbClr val="00628C"/>
              </a:solidFill>
              <a:latin typeface="Myriad Pro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232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01384"/>
            <a:ext cx="9144000" cy="613071"/>
          </a:xfrm>
        </p:spPr>
        <p:txBody>
          <a:bodyPr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Are you ready for a challenge?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GB" b="0" dirty="0"/>
                  <a:t>Because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b="0" dirty="0"/>
                  <a:t> of 40 = </a:t>
                </a:r>
                <a:r>
                  <a:rPr lang="en-GB" b="0" dirty="0">
                    <a:highlight>
                      <a:srgbClr val="FFFF00"/>
                    </a:highlight>
                  </a:rPr>
                  <a:t>20</a:t>
                </a:r>
                <a:r>
                  <a:rPr lang="en-GB" b="0" dirty="0"/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b="0" dirty="0"/>
                  <a:t>of 25 = </a:t>
                </a:r>
                <a:r>
                  <a:rPr lang="en-GB" b="0" dirty="0">
                    <a:highlight>
                      <a:srgbClr val="FFFF00"/>
                    </a:highlight>
                  </a:rPr>
                  <a:t>20</a:t>
                </a:r>
              </a:p>
              <a:p>
                <a:r>
                  <a:rPr lang="en-GB" dirty="0"/>
                  <a:t>Then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b="0" dirty="0"/>
              </a:p>
              <a:p>
                <a:endParaRPr lang="en-GB" sz="2400" dirty="0"/>
              </a:p>
              <a:p>
                <a:r>
                  <a:rPr lang="en-GB" sz="2400" dirty="0"/>
                  <a:t>Do you disagree/agree?</a:t>
                </a:r>
              </a:p>
              <a:p>
                <a:r>
                  <a:rPr lang="en-GB" sz="2400" dirty="0"/>
                  <a:t>Are these equivalent fractions?</a:t>
                </a:r>
              </a:p>
              <a:p>
                <a:r>
                  <a:rPr lang="en-GB" sz="2400" dirty="0"/>
                  <a:t>How will you explain and convince someone else? </a:t>
                </a:r>
              </a:p>
              <a:p>
                <a:r>
                  <a:rPr lang="en-GB" sz="2400" dirty="0"/>
                  <a:t>What might you draw? </a:t>
                </a:r>
              </a:p>
              <a:p>
                <a:endParaRPr lang="en-GB" sz="240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19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0342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39E0F74-6C33-465B-A963-889287648D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2498" y="1767117"/>
            <a:ext cx="7133838" cy="7761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78C713-1263-4E94-9D63-2DB521AB4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99" y="2990851"/>
            <a:ext cx="4469543" cy="94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9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8BFA04CD-D0F4-4CAC-9A74-956E159CB7D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8" y="2542342"/>
            <a:ext cx="6762328" cy="3458409"/>
          </a:xfrm>
        </p:spPr>
      </p:pic>
    </p:spTree>
    <p:extLst>
      <p:ext uri="{BB962C8B-B14F-4D97-AF65-F5344CB8AC3E}">
        <p14:creationId xmlns:p14="http://schemas.microsoft.com/office/powerpoint/2010/main" val="424152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698541"/>
            <a:ext cx="9144000" cy="630000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Can you sort these images into unit and non-unit fractions? </a:t>
            </a:r>
          </a:p>
        </p:txBody>
      </p:sp>
      <p:pic>
        <p:nvPicPr>
          <p:cNvPr id="7" name="Picture 6" descr="Screen Shot 2020-04-09 at 11.27.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0" y="3961232"/>
            <a:ext cx="2880320" cy="1145703"/>
          </a:xfrm>
          <a:prstGeom prst="rect">
            <a:avLst/>
          </a:prstGeom>
        </p:spPr>
      </p:pic>
      <p:pic>
        <p:nvPicPr>
          <p:cNvPr id="8" name="Picture 7" descr="Screen Shot 2020-04-09 at 11.28.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579" y="3840799"/>
            <a:ext cx="1854200" cy="914400"/>
          </a:xfrm>
          <a:prstGeom prst="rect">
            <a:avLst/>
          </a:prstGeom>
        </p:spPr>
      </p:pic>
      <p:pic>
        <p:nvPicPr>
          <p:cNvPr id="10" name="Picture 9" descr="Screen Shot 2020-04-09 at 11.27.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360" y="5618867"/>
            <a:ext cx="1944216" cy="8375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111848-2E7B-422D-82E6-8583015A48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6" t="43207" b="-23682"/>
          <a:stretch/>
        </p:blipFill>
        <p:spPr>
          <a:xfrm>
            <a:off x="965581" y="2744068"/>
            <a:ext cx="4104456" cy="93339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EDD5DFC-A505-4508-85D5-CEFFCC1B19BB}"/>
              </a:ext>
            </a:extLst>
          </p:cNvPr>
          <p:cNvGrpSpPr/>
          <p:nvPr/>
        </p:nvGrpSpPr>
        <p:grpSpPr>
          <a:xfrm>
            <a:off x="1090743" y="1835697"/>
            <a:ext cx="720080" cy="1531188"/>
            <a:chOff x="1115616" y="1835696"/>
            <a:chExt cx="720080" cy="15311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81AE6143-0582-49B7-A901-C8F60ED347FD}"/>
                    </a:ext>
                  </a:extLst>
                </p:cNvPr>
                <p:cNvSpPr txBox="1"/>
                <p:nvPr/>
              </p:nvSpPr>
              <p:spPr>
                <a:xfrm>
                  <a:off x="1115616" y="1835696"/>
                  <a:ext cx="720080" cy="15311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14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</m:oMath>
                    </m:oMathPara>
                  </a14:m>
                  <a:endParaRPr lang="en-GB" dirty="0"/>
                </a:p>
                <a:p>
                  <a:pPr>
                    <a:buNone/>
                  </a:pPr>
                  <a:endParaRPr lang="en-GB" dirty="0"/>
                </a:p>
                <a:p>
                  <a:pPr>
                    <a:buNone/>
                  </a:pPr>
                  <a:endParaRPr lang="en-GB" dirty="0"/>
                </a:p>
              </p:txBody>
            </p:sp>
          </mc:Choice>
          <mc:Fallback xmlns=""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81AE6143-0582-49B7-A901-C8F60ED347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616" y="1835696"/>
                  <a:ext cx="720080" cy="153118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C2D78A7A-6F79-4BB5-9B80-896304DA265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75656" y="2372140"/>
              <a:ext cx="0" cy="30338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6A40D37-53DD-40C0-868C-C912393455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9893" y="1835697"/>
            <a:ext cx="1666875" cy="1790700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93F59D5-A4C6-4686-919F-EC22219CDB5D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kern="0" dirty="0">
                <a:solidFill>
                  <a:srgbClr val="00628C"/>
                </a:solidFill>
                <a:latin typeface="Myriad Pro"/>
              </a:rPr>
              <a:t> </a:t>
            </a:r>
            <a:endParaRPr lang="en-GB" sz="2800" kern="0" dirty="0">
              <a:solidFill>
                <a:srgbClr val="00628C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63648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73885" y="660882"/>
            <a:ext cx="4040188" cy="711770"/>
          </a:xfrm>
        </p:spPr>
        <p:txBody>
          <a:bodyPr/>
          <a:lstStyle/>
          <a:p>
            <a:r>
              <a:rPr lang="en-US" dirty="0"/>
              <a:t>Unit fractions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734327" y="660882"/>
            <a:ext cx="4041775" cy="711770"/>
          </a:xfrm>
        </p:spPr>
        <p:txBody>
          <a:bodyPr/>
          <a:lstStyle/>
          <a:p>
            <a:r>
              <a:rPr lang="en-US" dirty="0"/>
              <a:t>Non-unit fractions</a:t>
            </a:r>
          </a:p>
        </p:txBody>
      </p:sp>
      <p:pic>
        <p:nvPicPr>
          <p:cNvPr id="9" name="Picture 8" descr="Screen Shot 2020-04-09 at 11.27.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78" y="1668998"/>
            <a:ext cx="1844516" cy="794561"/>
          </a:xfrm>
          <a:prstGeom prst="rect">
            <a:avLst/>
          </a:prstGeom>
        </p:spPr>
      </p:pic>
      <p:pic>
        <p:nvPicPr>
          <p:cNvPr id="11" name="Picture 10" descr="Screen Shot 2020-04-09 at 11.27.43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73"/>
          <a:stretch/>
        </p:blipFill>
        <p:spPr>
          <a:xfrm>
            <a:off x="5382397" y="1957026"/>
            <a:ext cx="2588480" cy="536715"/>
          </a:xfrm>
          <a:prstGeom prst="rect">
            <a:avLst/>
          </a:prstGeom>
        </p:spPr>
      </p:pic>
      <p:pic>
        <p:nvPicPr>
          <p:cNvPr id="12" name="Picture 11" descr="Screen Shot 2020-04-09 at 11.28.0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840" y="2706459"/>
            <a:ext cx="1854200" cy="914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316261-DBFF-4738-951C-BE23AB9D7B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910" y="4117267"/>
            <a:ext cx="1666875" cy="1790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58EF85-8458-4E69-B5AB-D97D7C59C7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6" t="43207" b="-23682"/>
          <a:stretch/>
        </p:blipFill>
        <p:spPr>
          <a:xfrm>
            <a:off x="701877" y="3614831"/>
            <a:ext cx="4104456" cy="93339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339D8957-E04D-4692-B3C2-1357A96D0644}"/>
              </a:ext>
            </a:extLst>
          </p:cNvPr>
          <p:cNvGrpSpPr/>
          <p:nvPr/>
        </p:nvGrpSpPr>
        <p:grpSpPr>
          <a:xfrm>
            <a:off x="827040" y="2706461"/>
            <a:ext cx="720080" cy="1531188"/>
            <a:chOff x="1115616" y="1835696"/>
            <a:chExt cx="720080" cy="15311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C557168-3FAB-49FD-BBF1-451FBE9F10A7}"/>
                    </a:ext>
                  </a:extLst>
                </p:cNvPr>
                <p:cNvSpPr txBox="1"/>
                <p:nvPr/>
              </p:nvSpPr>
              <p:spPr>
                <a:xfrm>
                  <a:off x="1115616" y="1835696"/>
                  <a:ext cx="720080" cy="15311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buNone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14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1400" i="1" dirty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</m:oMath>
                    </m:oMathPara>
                  </a14:m>
                  <a:endParaRPr lang="en-GB" dirty="0"/>
                </a:p>
                <a:p>
                  <a:pPr>
                    <a:buNone/>
                  </a:pPr>
                  <a:endParaRPr lang="en-GB" dirty="0"/>
                </a:p>
                <a:p>
                  <a:pPr>
                    <a:buNone/>
                  </a:pPr>
                  <a:endParaRPr lang="en-GB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DC557168-3FAB-49FD-BBF1-451FBE9F10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5616" y="1835696"/>
                  <a:ext cx="720080" cy="153118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1E4792-441D-49FC-B0AD-EFE15886FCF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75656" y="2372140"/>
              <a:ext cx="0" cy="30338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1085C09-5E5D-443F-B862-F3B307D0F3CA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kern="0" dirty="0">
                <a:solidFill>
                  <a:srgbClr val="00628C"/>
                </a:solidFill>
                <a:latin typeface="Myriad Pro"/>
              </a:rPr>
              <a:t> </a:t>
            </a:r>
            <a:endParaRPr lang="en-GB" sz="2800" kern="0" dirty="0">
              <a:solidFill>
                <a:srgbClr val="00628C"/>
              </a:solidFill>
              <a:latin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61235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F69152C7-89F1-48B2-9F41-E41118A266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6959"/>
          <a:stretch/>
        </p:blipFill>
        <p:spPr>
          <a:xfrm>
            <a:off x="454387" y="5546788"/>
            <a:ext cx="8457779" cy="74276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2368F29-AC6D-46A4-8AEE-2CF9EBAFB1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06"/>
          <a:stretch/>
        </p:blipFill>
        <p:spPr>
          <a:xfrm>
            <a:off x="453555" y="5563269"/>
            <a:ext cx="8224296" cy="88538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2DD85A10-402C-422D-B0FE-7C0CEAD4DA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41"/>
          <a:stretch/>
        </p:blipFill>
        <p:spPr>
          <a:xfrm>
            <a:off x="452659" y="5560889"/>
            <a:ext cx="8219003" cy="7472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BDBA13-E68A-4B3A-828D-548A38A5C0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8" y="1113800"/>
            <a:ext cx="7907447" cy="316297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98597" y="2326987"/>
            <a:ext cx="228600" cy="736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DF3C4C-6D6F-4C50-92E1-20576CDC2D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8" y="4211750"/>
            <a:ext cx="7907447" cy="17743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31CD55-259C-44DD-934C-6B061F1E7B1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117" y="1114435"/>
            <a:ext cx="6945480" cy="309547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703990" y="2326987"/>
            <a:ext cx="647700" cy="736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27E7B6-5862-4A1F-8E38-2939A0AC759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118" y="5540595"/>
            <a:ext cx="7898572" cy="104235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256401E-5B74-4DAE-8C2B-59A1E0246BC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364" y="1115382"/>
            <a:ext cx="6584843" cy="3092148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703990" y="2326987"/>
            <a:ext cx="647700" cy="7366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F9D1848-CEAF-4D30-9D83-77E57B89AE2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4711"/>
          <a:stretch/>
        </p:blipFill>
        <p:spPr>
          <a:xfrm>
            <a:off x="451213" y="5538211"/>
            <a:ext cx="8279979" cy="91043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6DFA096-2F7D-483C-A79E-5F94C68E612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364" y="1113798"/>
            <a:ext cx="6890235" cy="3093732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691290" y="2326987"/>
            <a:ext cx="673100" cy="736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B05D1C6-F5C1-4149-A126-1C73F054521F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722" y="1119721"/>
            <a:ext cx="6659277" cy="3213949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703989" y="2326987"/>
            <a:ext cx="660400" cy="7366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96DACA9-16B1-41C8-A4A1-6CFE92AA35F9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365" y="1119721"/>
            <a:ext cx="6826143" cy="3112869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686210" y="2323092"/>
            <a:ext cx="673100" cy="7366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254F3-D070-4014-9A68-496C57A708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3EA0807-5E77-492B-BF67-450A9D41F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570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20-04-09 at 13.28.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1124745"/>
            <a:ext cx="9144000" cy="42652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CD869B6-0229-4AAE-83EA-D178D74211D9}"/>
                  </a:ext>
                </a:extLst>
              </p:cNvPr>
              <p:cNvSpPr txBox="1"/>
              <p:nvPr/>
            </p:nvSpPr>
            <p:spPr>
              <a:xfrm>
                <a:off x="2411761" y="1700811"/>
                <a:ext cx="1745940" cy="485197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1800" dirty="0"/>
                  <a:t> of the pizza</a:t>
                </a:r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CD869B6-0229-4AAE-83EA-D178D74211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1" y="1700811"/>
                <a:ext cx="1745940" cy="485197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42B2A52-5A86-4D38-A28B-1BFFC35F06B5}"/>
                  </a:ext>
                </a:extLst>
              </p:cNvPr>
              <p:cNvSpPr txBox="1"/>
              <p:nvPr/>
            </p:nvSpPr>
            <p:spPr>
              <a:xfrm>
                <a:off x="5076057" y="1700810"/>
                <a:ext cx="1745940" cy="485774"/>
              </a:xfrm>
              <a:prstGeom prst="rect">
                <a:avLst/>
              </a:prstGeom>
              <a:solidFill>
                <a:schemeClr val="accent3"/>
              </a:solidFill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1800" dirty="0"/>
                  <a:t> of the pizza</a:t>
                </a:r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42B2A52-5A86-4D38-A28B-1BFFC35F06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7" y="1700810"/>
                <a:ext cx="1745940" cy="485774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7687326-CE73-452B-AC4B-C5BEDE0792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510F36B-9CD9-4F6B-8B7E-2BC60019F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5493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18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4|6.4|12.2|32.7|9.9|5.1|11.3|13.5|5.9|10|4.4|8.2|1.9|15.1|1.1|1.3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|9.1|39.1|7.4|7.5|3.2|3|4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25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6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6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nctem1 11">
    <a:dk1>
      <a:srgbClr val="000000"/>
    </a:dk1>
    <a:lt1>
      <a:srgbClr val="FFFFFF"/>
    </a:lt1>
    <a:dk2>
      <a:srgbClr val="00628C"/>
    </a:dk2>
    <a:lt2>
      <a:srgbClr val="5F5F5F"/>
    </a:lt2>
    <a:accent1>
      <a:srgbClr val="82E6DD"/>
    </a:accent1>
    <a:accent2>
      <a:srgbClr val="C8E2E8"/>
    </a:accent2>
    <a:accent3>
      <a:srgbClr val="FFFFFF"/>
    </a:accent3>
    <a:accent4>
      <a:srgbClr val="000000"/>
    </a:accent4>
    <a:accent5>
      <a:srgbClr val="C1F0EB"/>
    </a:accent5>
    <a:accent6>
      <a:srgbClr val="B5CDD2"/>
    </a:accent6>
    <a:hlink>
      <a:srgbClr val="00628C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590B6C-1015-4ED2-895B-488F2A7D530B}"/>
</file>

<file path=customXml/itemProps2.xml><?xml version="1.0" encoding="utf-8"?>
<ds:datastoreItem xmlns:ds="http://schemas.openxmlformats.org/officeDocument/2006/customXml" ds:itemID="{B1B18B3D-5C68-4030-BEF3-6F927E24DA37}">
  <ds:schemaRefs>
    <ds:schemaRef ds:uri="2271028d-ccd4-470e-b3a6-2ee8809238b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159</Words>
  <Application>Microsoft Office PowerPoint</Application>
  <PresentationFormat>On-screen Show (4:3)</PresentationFormat>
  <Paragraphs>49</Paragraphs>
  <Slides>18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Cambria Math</vt:lpstr>
      <vt:lpstr>Myriad Pro</vt:lpstr>
      <vt:lpstr>Open Sans</vt:lpstr>
      <vt:lpstr>nctem1</vt:lpstr>
      <vt:lpstr>1_nctem1</vt:lpstr>
      <vt:lpstr>Custom Design</vt:lpstr>
      <vt:lpstr>1_Custom Design</vt:lpstr>
      <vt:lpstr>PowerPoint Presentation</vt:lpstr>
      <vt:lpstr>Another problem to solve</vt:lpstr>
      <vt:lpstr>Are you ready for a challenge?</vt:lpstr>
      <vt:lpstr>PowerPoint Presentation</vt:lpstr>
      <vt:lpstr>PowerPoint Presentation</vt:lpstr>
      <vt:lpstr>Can you sort these images into unit and non-unit fractions?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5</cp:revision>
  <dcterms:created xsi:type="dcterms:W3CDTF">2008-01-11T09:41:35Z</dcterms:created>
  <dcterms:modified xsi:type="dcterms:W3CDTF">2020-08-27T09:23:53Z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