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ink/ink1.xml" ContentType="application/inkml+xml"/>
  <Override PartName="/ppt/ink/ink2.xml" ContentType="application/inkml+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2"/>
  </p:notesMasterIdLst>
  <p:sldIdLst>
    <p:sldId id="323" r:id="rId6"/>
    <p:sldId id="322" r:id="rId7"/>
    <p:sldId id="313" r:id="rId8"/>
    <p:sldId id="314" r:id="rId9"/>
    <p:sldId id="304" r:id="rId10"/>
    <p:sldId id="308" r:id="rId11"/>
    <p:sldId id="315" r:id="rId12"/>
    <p:sldId id="316" r:id="rId13"/>
    <p:sldId id="326" r:id="rId14"/>
    <p:sldId id="320" r:id="rId15"/>
    <p:sldId id="310" r:id="rId16"/>
    <p:sldId id="311" r:id="rId17"/>
    <p:sldId id="312" r:id="rId18"/>
    <p:sldId id="319" r:id="rId19"/>
    <p:sldId id="321" r:id="rId20"/>
    <p:sldId id="32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E8F0"/>
    <a:srgbClr val="A4D9E6"/>
    <a:srgbClr val="82CB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4C1B2-BE35-41C4-9567-35016A6E86A2}" v="1" dt="2020-08-27T09:45:36.4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796" autoAdjust="0"/>
  </p:normalViewPr>
  <p:slideViewPr>
    <p:cSldViewPr snapToGrid="0">
      <p:cViewPr varScale="1">
        <p:scale>
          <a:sx n="72" d="100"/>
          <a:sy n="72" d="100"/>
        </p:scale>
        <p:origin x="130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5AF4C1B2-BE35-41C4-9567-35016A6E86A2}"/>
    <pc:docChg chg="custSel modSld">
      <pc:chgData name="Andrew Young" userId="3d7dab09-352b-4858-b937-4a4f8b94e613" providerId="ADAL" clId="{5AF4C1B2-BE35-41C4-9567-35016A6E86A2}" dt="2020-08-27T09:45:36.477" v="2" actId="207"/>
      <pc:docMkLst>
        <pc:docMk/>
      </pc:docMkLst>
      <pc:sldChg chg="modSp mod">
        <pc:chgData name="Andrew Young" userId="3d7dab09-352b-4858-b937-4a4f8b94e613" providerId="ADAL" clId="{5AF4C1B2-BE35-41C4-9567-35016A6E86A2}" dt="2020-08-27T09:45:36.477" v="2" actId="207"/>
        <pc:sldMkLst>
          <pc:docMk/>
          <pc:sldMk cId="1474282930" sldId="327"/>
        </pc:sldMkLst>
        <pc:spChg chg="mod">
          <ac:chgData name="Andrew Young" userId="3d7dab09-352b-4858-b937-4a4f8b94e613" providerId="ADAL" clId="{5AF4C1B2-BE35-41C4-9567-35016A6E86A2}" dt="2020-08-27T09:45:36.477" v="2" actId="207"/>
          <ac:spMkLst>
            <pc:docMk/>
            <pc:sldMk cId="1474282930" sldId="327"/>
            <ac:spMk id="3" creationId="{C0F0A823-B295-446E-916D-8CE39D6596B6}"/>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20T18:53:45.25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20T18:53:45.25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170 2,'-169'0,"215"0,-20-2,0 2,0 1,0 2,-1 0,17 5,49 10,-24-5,123 24,-132-29,0-3,1-3,53-5,-10 1,2056 2,-2131-1,0-1,8-3,-9 1,0 1,0 1,0 2,174 8,122 2,1264-11,-1573 1,0 1,0 0,0 0,1 2,9 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23A71-3092-4EDF-BE8A-C1EC7B4E98A3}" type="datetimeFigureOut">
              <a:rPr lang="en-GB" smtClean="0"/>
              <a:t>27/08/2020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2</a:t>
            </a:fld>
            <a:endParaRPr lang="en-GB"/>
          </a:p>
        </p:txBody>
      </p:sp>
    </p:spTree>
    <p:extLst>
      <p:ext uri="{BB962C8B-B14F-4D97-AF65-F5344CB8AC3E}">
        <p14:creationId xmlns:p14="http://schemas.microsoft.com/office/powerpoint/2010/main" val="3855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219370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dirty="0"/>
          </a:p>
        </p:txBody>
      </p:sp>
    </p:spTree>
    <p:extLst>
      <p:ext uri="{BB962C8B-B14F-4D97-AF65-F5344CB8AC3E}">
        <p14:creationId xmlns:p14="http://schemas.microsoft.com/office/powerpoint/2010/main" val="4180630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260842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14</a:t>
            </a:fld>
            <a:endParaRPr lang="en-GB"/>
          </a:p>
        </p:txBody>
      </p:sp>
    </p:spTree>
    <p:extLst>
      <p:ext uri="{BB962C8B-B14F-4D97-AF65-F5344CB8AC3E}">
        <p14:creationId xmlns:p14="http://schemas.microsoft.com/office/powerpoint/2010/main" val="3407319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15</a:t>
            </a:fld>
            <a:endParaRPr lang="en-GB"/>
          </a:p>
        </p:txBody>
      </p:sp>
    </p:spTree>
    <p:extLst>
      <p:ext uri="{BB962C8B-B14F-4D97-AF65-F5344CB8AC3E}">
        <p14:creationId xmlns:p14="http://schemas.microsoft.com/office/powerpoint/2010/main" val="2669804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3</a:t>
            </a:fld>
            <a:endParaRPr lang="en-GB"/>
          </a:p>
        </p:txBody>
      </p:sp>
    </p:spTree>
    <p:extLst>
      <p:ext uri="{BB962C8B-B14F-4D97-AF65-F5344CB8AC3E}">
        <p14:creationId xmlns:p14="http://schemas.microsoft.com/office/powerpoint/2010/main" val="3282635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the wall and the list of fractions. Why are these fractions all equivalent? What is the same, what is different? They might mention the size of the numerator and the denominator. The same proportion of the whole etc. Get the </a:t>
                </a:r>
                <a:r>
                  <a:rPr lang="en-US" sz="1200" kern="1200" dirty="0" err="1">
                    <a:solidFill>
                      <a:schemeClr val="tx1"/>
                    </a:solidFill>
                    <a:effectLst/>
                    <a:latin typeface="+mn-lt"/>
                    <a:ea typeface="+mn-ea"/>
                    <a:cs typeface="+mn-cs"/>
                  </a:rPr>
                  <a:t>chn’s</a:t>
                </a:r>
                <a:r>
                  <a:rPr lang="en-US" sz="1200" kern="1200" dirty="0">
                    <a:solidFill>
                      <a:schemeClr val="tx1"/>
                    </a:solidFill>
                    <a:effectLst/>
                    <a:latin typeface="+mn-lt"/>
                    <a:ea typeface="+mn-ea"/>
                    <a:cs typeface="+mn-cs"/>
                  </a:rPr>
                  <a:t> responses and then confirm that they are all the same proportion of the whole, the numerator and denominator have the same proportional relationship. (the numerator is three quarters of the denominator)</a:t>
                </a:r>
              </a:p>
              <a:p>
                <a:r>
                  <a:rPr lang="en-US" dirty="0"/>
                  <a:t>Did they notice that: </a:t>
                </a:r>
                <a:r>
                  <a:rPr lang="en-US" b="1" dirty="0"/>
                  <a:t>when the numerator and denominator are multiplied or divided by the same number, the value of the fraction remains the same. This was a generalization they learned in previous lessons.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 they remember the image we had for the family of fractions equivalent to ¼? We used the same fraction wall. What was the same? What was different?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simplest form was a unit fraction. Why isn’t it here?</a:t>
                </a:r>
              </a:p>
              <a:p>
                <a:r>
                  <a:rPr lang="en-GB" sz="1200" i="1" kern="1200" dirty="0">
                    <a:solidFill>
                      <a:schemeClr val="tx1"/>
                    </a:solidFill>
                    <a:effectLst/>
                    <a:latin typeface="+mn-lt"/>
                    <a:ea typeface="+mn-ea"/>
                    <a:cs typeface="+mn-cs"/>
                  </a:rPr>
                  <a:t>The simplest form in this family of fractions is </a:t>
                </a:r>
                <a:r>
                  <a:rPr lang="en-GB" sz="1200" b="0" i="0" kern="1200">
                    <a:solidFill>
                      <a:schemeClr val="tx1"/>
                    </a:solidFill>
                    <a:effectLst/>
                    <a:latin typeface="Cambria Math" panose="02040503050406030204" pitchFamily="18" charset="0"/>
                    <a:ea typeface="+mn-ea"/>
                    <a:cs typeface="+mn-cs"/>
                  </a:rPr>
                  <a:t>3/4.</a:t>
                </a:r>
                <a:r>
                  <a:rPr lang="en-GB" sz="1200" kern="1200" dirty="0">
                    <a:solidFill>
                      <a:schemeClr val="tx1"/>
                    </a:solidFill>
                    <a:effectLst/>
                    <a:latin typeface="+mn-lt"/>
                    <a:ea typeface="+mn-ea"/>
                    <a:cs typeface="+mn-cs"/>
                  </a:rPr>
                  <a:t> The numerator and denominator small as possible</a:t>
                </a: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431007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US" dirty="0"/>
                  <a:t>Show the </a:t>
                </a:r>
                <a:r>
                  <a:rPr lang="en-US" dirty="0" err="1"/>
                  <a:t>chn</a:t>
                </a:r>
                <a:r>
                  <a:rPr lang="en-US" dirty="0"/>
                  <a:t> the snippet from the multiplication table they have seen earlier. We looked at the blue shaded bars in the previous lesson. What did this show?</a:t>
                </a:r>
              </a:p>
              <a:p>
                <a:r>
                  <a:rPr lang="en-US" dirty="0"/>
                  <a:t>What can you see if you look at the shaded yellow part and the bottom shaded blue part? Can you write an equivalent fraction family from this? Can they write the family- pause while they do this. </a:t>
                </a:r>
              </a:p>
              <a:p>
                <a:r>
                  <a:rPr lang="en-US" dirty="0"/>
                  <a:t>Ask the </a:t>
                </a:r>
                <a:r>
                  <a:rPr lang="en-US" dirty="0" err="1"/>
                  <a:t>chn</a:t>
                </a:r>
                <a:r>
                  <a:rPr lang="en-US" dirty="0"/>
                  <a:t> what their list is- pull in my list- did they get the same? Did they do them in the same order? Did they notice that: </a:t>
                </a:r>
                <a:r>
                  <a:rPr lang="en-US" b="1" dirty="0"/>
                  <a:t>when the numerator and denominator are multiplied or divided by the same number, the value of the fraction remains the same. This was a generalization they learned in previous lessons</a:t>
                </a:r>
              </a:p>
              <a:p>
                <a:r>
                  <a:rPr lang="en-US" dirty="0"/>
                  <a:t>Which do you think is the simplest form? Yes. Ring 5/7 and tell the </a:t>
                </a:r>
                <a:r>
                  <a:rPr lang="en-US" dirty="0" err="1"/>
                  <a:t>chn</a:t>
                </a:r>
                <a:r>
                  <a:rPr lang="en-US" dirty="0"/>
                  <a:t> that this is the simplest form</a:t>
                </a:r>
              </a:p>
              <a:p>
                <a:r>
                  <a:rPr lang="en-GB" sz="1200" i="1" kern="1200" dirty="0">
                    <a:solidFill>
                      <a:schemeClr val="tx1"/>
                    </a:solidFill>
                    <a:effectLst/>
                    <a:latin typeface="+mn-lt"/>
                    <a:ea typeface="+mn-ea"/>
                    <a:cs typeface="+mn-cs"/>
                  </a:rPr>
                  <a:t>The simplest form in this family of fractions is </a:t>
                </a:r>
                <a:r>
                  <a:rPr lang="en-US" sz="1200" b="0" i="0" kern="1200">
                    <a:solidFill>
                      <a:schemeClr val="tx1"/>
                    </a:solidFill>
                    <a:effectLst/>
                    <a:latin typeface="Cambria Math" panose="02040503050406030204" pitchFamily="18" charset="0"/>
                    <a:ea typeface="+mn-ea"/>
                    <a:cs typeface="+mn-cs"/>
                  </a:rPr>
                  <a:t>5/7</a:t>
                </a:r>
                <a:r>
                  <a:rPr lang="en-GB" sz="1200" b="0" i="0" kern="1200">
                    <a:solidFill>
                      <a:schemeClr val="tx1"/>
                    </a:solidFill>
                    <a:effectLst/>
                    <a:latin typeface="Cambria Math" panose="02040503050406030204" pitchFamily="18" charset="0"/>
                    <a:ea typeface="+mn-ea"/>
                    <a:cs typeface="+mn-cs"/>
                  </a:rPr>
                  <a:t>.</a:t>
                </a:r>
                <a:r>
                  <a:rPr lang="en-GB" sz="1200" kern="1200" dirty="0">
                    <a:solidFill>
                      <a:schemeClr val="tx1"/>
                    </a:solidFill>
                    <a:effectLst/>
                    <a:latin typeface="+mn-lt"/>
                    <a:ea typeface="+mn-ea"/>
                    <a:cs typeface="+mn-cs"/>
                  </a:rPr>
                  <a:t> Fly in and repeat together. Is this a unit fraction- no 1/7 was a unit fraction. </a:t>
                </a: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2923207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3502657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7</a:t>
            </a:fld>
            <a:endParaRPr lang="en-GB"/>
          </a:p>
        </p:txBody>
      </p:sp>
    </p:spTree>
    <p:extLst>
      <p:ext uri="{BB962C8B-B14F-4D97-AF65-F5344CB8AC3E}">
        <p14:creationId xmlns:p14="http://schemas.microsoft.com/office/powerpoint/2010/main" val="2706746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10AE4C-E12E-4F3C-BC71-9DFC311C3272}" type="slidenum">
              <a:rPr lang="en-GB" smtClean="0"/>
              <a:t>8</a:t>
            </a:fld>
            <a:endParaRPr lang="en-GB"/>
          </a:p>
        </p:txBody>
      </p:sp>
    </p:spTree>
    <p:extLst>
      <p:ext uri="{BB962C8B-B14F-4D97-AF65-F5344CB8AC3E}">
        <p14:creationId xmlns:p14="http://schemas.microsoft.com/office/powerpoint/2010/main" val="3116857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10AE4C-E12E-4F3C-BC71-9DFC311C327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7749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37904573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5"/>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2625">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4" y="6248400"/>
            <a:ext cx="6408737"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20956034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6"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1270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890634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1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548890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24255358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1568640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8240783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3" y="90373"/>
            <a:ext cx="2508239" cy="818349"/>
          </a:xfrm>
          <a:prstGeom prst="rect">
            <a:avLst/>
          </a:prstGeom>
        </p:spPr>
      </p:pic>
    </p:spTree>
    <p:extLst>
      <p:ext uri="{BB962C8B-B14F-4D97-AF65-F5344CB8AC3E}">
        <p14:creationId xmlns:p14="http://schemas.microsoft.com/office/powerpoint/2010/main" val="4101615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414865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6"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1" y="1827213"/>
            <a:ext cx="3884613"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2169907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420889"/>
            <a:ext cx="4040188"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09" y="1700808"/>
            <a:ext cx="4041775"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45026" y="2420889"/>
            <a:ext cx="4041775"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4167544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90816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418742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02192"/>
            <a:ext cx="3008313" cy="864096"/>
          </a:xfrm>
        </p:spPr>
        <p:txBody>
          <a:bodyPr/>
          <a:lstStyle>
            <a:lvl1pPr algn="l">
              <a:defRPr sz="15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772816"/>
            <a:ext cx="3008313" cy="43533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3968535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1"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5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5"/>
            <a:ext cx="5486400" cy="391325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02737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1"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567154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700" b="1">
          <a:solidFill>
            <a:srgbClr val="00628C"/>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900" algn="l" rtl="0" fontAlgn="base">
        <a:spcBef>
          <a:spcPct val="0"/>
        </a:spcBef>
        <a:spcAft>
          <a:spcPct val="0"/>
        </a:spcAft>
        <a:defRPr sz="2700" b="1">
          <a:solidFill>
            <a:srgbClr val="00628C"/>
          </a:solidFill>
          <a:latin typeface="Arial" charset="0"/>
        </a:defRPr>
      </a:lvl6pPr>
      <a:lvl7pPr marL="685800" algn="l" rtl="0" fontAlgn="base">
        <a:spcBef>
          <a:spcPct val="0"/>
        </a:spcBef>
        <a:spcAft>
          <a:spcPct val="0"/>
        </a:spcAft>
        <a:defRPr sz="2700" b="1">
          <a:solidFill>
            <a:srgbClr val="00628C"/>
          </a:solidFill>
          <a:latin typeface="Arial" charset="0"/>
        </a:defRPr>
      </a:lvl7pPr>
      <a:lvl8pPr marL="1028700" algn="l" rtl="0" fontAlgn="base">
        <a:spcBef>
          <a:spcPct val="0"/>
        </a:spcBef>
        <a:spcAft>
          <a:spcPct val="0"/>
        </a:spcAft>
        <a:defRPr sz="2700" b="1">
          <a:solidFill>
            <a:srgbClr val="00628C"/>
          </a:solidFill>
          <a:latin typeface="Arial" charset="0"/>
        </a:defRPr>
      </a:lvl8pPr>
      <a:lvl9pPr marL="1371600" algn="l" rtl="0" fontAlgn="base">
        <a:spcBef>
          <a:spcPct val="0"/>
        </a:spcBef>
        <a:spcAft>
          <a:spcPct val="0"/>
        </a:spcAft>
        <a:defRPr sz="2700" b="1">
          <a:solidFill>
            <a:srgbClr val="00628C"/>
          </a:solidFill>
          <a:latin typeface="Arial" charset="0"/>
        </a:defRPr>
      </a:lvl9pPr>
    </p:titleStyle>
    <p:bodyStyle>
      <a:lvl1pPr marL="257175" indent="-257175" algn="l" rtl="0" eaLnBrk="0" fontAlgn="base" hangingPunct="0">
        <a:spcBef>
          <a:spcPct val="20000"/>
        </a:spcBef>
        <a:spcAft>
          <a:spcPct val="0"/>
        </a:spcAft>
        <a:buClr>
          <a:schemeClr val="tx2"/>
        </a:buClr>
        <a:buFont typeface="Arial" panose="020B0604020202020204" pitchFamily="34" charset="0"/>
        <a:defRPr sz="2400">
          <a:solidFill>
            <a:schemeClr val="tx1"/>
          </a:solidFill>
          <a:latin typeface="+mn-lt"/>
          <a:ea typeface="+mn-ea"/>
          <a:cs typeface="+mn-cs"/>
        </a:defRPr>
      </a:lvl1pPr>
      <a:lvl2pPr marL="557213" indent="-214313" algn="l" rtl="0" eaLnBrk="0" fontAlgn="base" hangingPunct="0">
        <a:spcBef>
          <a:spcPct val="20000"/>
        </a:spcBef>
        <a:spcAft>
          <a:spcPct val="0"/>
        </a:spcAft>
        <a:buClr>
          <a:srgbClr val="00628C"/>
        </a:buClr>
        <a:buFont typeface="Arial" panose="020B0604020202020204" pitchFamily="34" charset="0"/>
        <a:buChar char="●"/>
        <a:defRPr sz="2100">
          <a:solidFill>
            <a:schemeClr val="tx1"/>
          </a:solidFill>
          <a:latin typeface="+mn-lt"/>
        </a:defRPr>
      </a:lvl2pPr>
      <a:lvl3pPr marL="857250" indent="-171450" algn="l" rtl="0" eaLnBrk="0" fontAlgn="base" hangingPunct="0">
        <a:spcBef>
          <a:spcPct val="20000"/>
        </a:spcBef>
        <a:spcAft>
          <a:spcPct val="0"/>
        </a:spcAft>
        <a:buClr>
          <a:srgbClr val="00628C"/>
        </a:buClr>
        <a:buFont typeface="Arial" panose="020B0604020202020204" pitchFamily="34" charset="0"/>
        <a:buChar char="–"/>
        <a:defRPr sz="1800">
          <a:solidFill>
            <a:schemeClr val="tx1"/>
          </a:solidFill>
          <a:latin typeface="+mn-lt"/>
        </a:defRPr>
      </a:lvl3pPr>
      <a:lvl4pPr marL="1200150" indent="-171450"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50" indent="-171450"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50" indent="-171450" algn="l" rtl="0" fontAlgn="base">
        <a:spcBef>
          <a:spcPct val="20000"/>
        </a:spcBef>
        <a:spcAft>
          <a:spcPct val="0"/>
        </a:spcAft>
        <a:buClr>
          <a:schemeClr val="tx2"/>
        </a:buClr>
        <a:buFont typeface="Arial" charset="0"/>
        <a:buChar char="●"/>
        <a:defRPr sz="1425">
          <a:solidFill>
            <a:schemeClr val="tx1"/>
          </a:solidFill>
          <a:latin typeface="+mn-lt"/>
        </a:defRPr>
      </a:lvl6pPr>
      <a:lvl7pPr marL="2228850" indent="-171450" algn="l" rtl="0" fontAlgn="base">
        <a:spcBef>
          <a:spcPct val="20000"/>
        </a:spcBef>
        <a:spcAft>
          <a:spcPct val="0"/>
        </a:spcAft>
        <a:buClr>
          <a:schemeClr val="tx2"/>
        </a:buClr>
        <a:buFont typeface="Arial" charset="0"/>
        <a:buChar char="●"/>
        <a:defRPr sz="1425">
          <a:solidFill>
            <a:schemeClr val="tx1"/>
          </a:solidFill>
          <a:latin typeface="+mn-lt"/>
        </a:defRPr>
      </a:lvl7pPr>
      <a:lvl8pPr marL="2571750" indent="-171450" algn="l" rtl="0" fontAlgn="base">
        <a:spcBef>
          <a:spcPct val="20000"/>
        </a:spcBef>
        <a:spcAft>
          <a:spcPct val="0"/>
        </a:spcAft>
        <a:buClr>
          <a:schemeClr val="tx2"/>
        </a:buClr>
        <a:buFont typeface="Arial" charset="0"/>
        <a:buChar char="●"/>
        <a:defRPr sz="1425">
          <a:solidFill>
            <a:schemeClr val="tx1"/>
          </a:solidFill>
          <a:latin typeface="+mn-lt"/>
        </a:defRPr>
      </a:lvl8pPr>
      <a:lvl9pPr marL="2914650" indent="-171450"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42394792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61.png"/></Relationships>
</file>

<file path=ppt/slides/_rels/slide16.xml.rels><?xml version="1.0" encoding="UTF-8" standalone="yes"?>
<Relationships xmlns="http://schemas.openxmlformats.org/package/2006/relationships"><Relationship Id="rId2" Type="http://schemas.openxmlformats.org/officeDocument/2006/relationships/hyperlink" Target="https://www.ncetm.org.uk/classroom-resources/vl-upper-key-stage-2-fractions-video-lessons/"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3.xml"/><Relationship Id="rId7" Type="http://schemas.openxmlformats.org/officeDocument/2006/relationships/image" Target="../media/image20.wmf"/><Relationship Id="rId2" Type="http://schemas.openxmlformats.org/officeDocument/2006/relationships/slideLayout" Target="../slideLayouts/slideLayout13.xml"/><Relationship Id="rId16" Type="http://schemas.openxmlformats.org/officeDocument/2006/relationships/image" Target="../media/image25.png"/><Relationship Id="rId1" Type="http://schemas.openxmlformats.org/officeDocument/2006/relationships/tags" Target="../tags/tag1.xml"/><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slides/_rels/slide5.xml.rels><?xml version="1.0" encoding="UTF-8" standalone="yes"?>
<Relationships xmlns="http://schemas.openxmlformats.org/package/2006/relationships"><Relationship Id="rId8" Type="http://schemas.openxmlformats.org/officeDocument/2006/relationships/customXml" Target="../ink/ink1.xml"/><Relationship Id="rId3" Type="http://schemas.openxmlformats.org/officeDocument/2006/relationships/notesSlide" Target="../notesSlides/notesSlide4.xml"/><Relationship Id="rId7" Type="http://schemas.openxmlformats.org/officeDocument/2006/relationships/image" Target="../media/image22.png"/><Relationship Id="rId12" Type="http://schemas.openxmlformats.org/officeDocument/2006/relationships/image" Target="../media/image31.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27.png"/><Relationship Id="rId11" Type="http://schemas.openxmlformats.org/officeDocument/2006/relationships/image" Target="../media/image30.emf"/><Relationship Id="rId10" Type="http://schemas.openxmlformats.org/officeDocument/2006/relationships/customXml" Target="../ink/ink2.xml"/><Relationship Id="rId9" Type="http://schemas.openxmlformats.org/officeDocument/2006/relationships/image" Target="../media/image29.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4.png"/><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9.png"/><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48.png"/><Relationship Id="rId3" Type="http://schemas.openxmlformats.org/officeDocument/2006/relationships/notesSlide" Target="../notesSlides/notesSlide8.xml"/><Relationship Id="rId7" Type="http://schemas.openxmlformats.org/officeDocument/2006/relationships/image" Target="../media/image28.png"/><Relationship Id="rId12" Type="http://schemas.openxmlformats.org/officeDocument/2006/relationships/image" Target="../media/image47.png"/><Relationship Id="rId2" Type="http://schemas.openxmlformats.org/officeDocument/2006/relationships/slideLayout" Target="../slideLayouts/slideLayout13.xml"/><Relationship Id="rId16" Type="http://schemas.openxmlformats.org/officeDocument/2006/relationships/image" Target="../media/image33.png"/><Relationship Id="rId1" Type="http://schemas.openxmlformats.org/officeDocument/2006/relationships/tags" Target="../tags/tag6.xml"/><Relationship Id="rId6" Type="http://schemas.openxmlformats.org/officeDocument/2006/relationships/image" Target="../media/image41.png"/><Relationship Id="rId15" Type="http://schemas.openxmlformats.org/officeDocument/2006/relationships/image" Target="../media/image50.png"/><Relationship Id="rId10" Type="http://schemas.openxmlformats.org/officeDocument/2006/relationships/image" Target="../media/image32.png"/><Relationship Id="rId9" Type="http://schemas.openxmlformats.org/officeDocument/2006/relationships/image" Target="../media/image30.png"/><Relationship Id="rId1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A7957D-33F3-4A85-9696-B075BBF18804}"/>
              </a:ext>
            </a:extLst>
          </p:cNvPr>
          <p:cNvSpPr>
            <a:spLocks noGrp="1"/>
          </p:cNvSpPr>
          <p:nvPr>
            <p:ph type="subTitle" idx="1"/>
          </p:nvPr>
        </p:nvSpPr>
        <p:spPr/>
        <p:txBody>
          <a:bodyPr>
            <a:normAutofit/>
          </a:bodyPr>
          <a:lstStyle/>
          <a:p>
            <a:r>
              <a:rPr lang="en-US" dirty="0"/>
              <a:t>UKS2 Fractions </a:t>
            </a:r>
          </a:p>
          <a:p>
            <a:r>
              <a:rPr lang="en-US" dirty="0"/>
              <a:t>Lesson 12</a:t>
            </a:r>
            <a:endParaRPr lang="en-GB" dirty="0"/>
          </a:p>
        </p:txBody>
      </p:sp>
    </p:spTree>
    <p:extLst>
      <p:ext uri="{BB962C8B-B14F-4D97-AF65-F5344CB8AC3E}">
        <p14:creationId xmlns:p14="http://schemas.microsoft.com/office/powerpoint/2010/main" val="3912931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pic>
        <p:nvPicPr>
          <p:cNvPr id="5" name="Picture 4">
            <a:extLst>
              <a:ext uri="{FF2B5EF4-FFF2-40B4-BE49-F238E27FC236}">
                <a16:creationId xmlns:a16="http://schemas.microsoft.com/office/drawing/2014/main" id="{5D218F94-5C3B-4650-AD5B-C40DAFEA1D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8" y="1958407"/>
            <a:ext cx="7907446" cy="2941185"/>
          </a:xfrm>
          <a:prstGeom prst="rect">
            <a:avLst/>
          </a:prstGeom>
        </p:spPr>
      </p:pic>
      <p:sp>
        <p:nvSpPr>
          <p:cNvPr id="7" name="Rectangle 6">
            <a:extLst>
              <a:ext uri="{FF2B5EF4-FFF2-40B4-BE49-F238E27FC236}">
                <a16:creationId xmlns:a16="http://schemas.microsoft.com/office/drawing/2014/main" id="{EA87DFA0-168B-4D45-941A-9A6D03FCD371}"/>
              </a:ext>
            </a:extLst>
          </p:cNvPr>
          <p:cNvSpPr/>
          <p:nvPr/>
        </p:nvSpPr>
        <p:spPr>
          <a:xfrm>
            <a:off x="3489960" y="1958408"/>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A6A39716-B8BA-4C79-875D-6133F0B30CF1}"/>
              </a:ext>
            </a:extLst>
          </p:cNvPr>
          <p:cNvSpPr/>
          <p:nvPr/>
        </p:nvSpPr>
        <p:spPr>
          <a:xfrm>
            <a:off x="3642360" y="3846852"/>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35A8BABE-89EE-4A90-BFBF-77CCA428FA9D}"/>
              </a:ext>
            </a:extLst>
          </p:cNvPr>
          <p:cNvSpPr/>
          <p:nvPr/>
        </p:nvSpPr>
        <p:spPr>
          <a:xfrm>
            <a:off x="858399" y="933777"/>
            <a:ext cx="7772400" cy="646331"/>
          </a:xfrm>
          <a:prstGeom prst="rect">
            <a:avLst/>
          </a:prstGeom>
        </p:spPr>
        <p:txBody>
          <a:bodyPr wrap="square">
            <a:spAutoFit/>
          </a:bodyPr>
          <a:lstStyle/>
          <a:p>
            <a:pPr algn="ctr">
              <a:buNone/>
            </a:pPr>
            <a:r>
              <a:rPr lang="en-US" b="1" dirty="0"/>
              <a:t>When the numerator and denominator are multiplied or divided by the same common factor, the value of the fraction remains the same.</a:t>
            </a:r>
            <a:endParaRPr lang="en-GB" dirty="0"/>
          </a:p>
        </p:txBody>
      </p:sp>
      <p:sp>
        <p:nvSpPr>
          <p:cNvPr id="12" name="Speech Bubble: Oval 11">
            <a:extLst>
              <a:ext uri="{FF2B5EF4-FFF2-40B4-BE49-F238E27FC236}">
                <a16:creationId xmlns:a16="http://schemas.microsoft.com/office/drawing/2014/main" id="{75273CEF-061D-4AB7-9978-D9BCDB27364E}"/>
              </a:ext>
            </a:extLst>
          </p:cNvPr>
          <p:cNvSpPr/>
          <p:nvPr/>
        </p:nvSpPr>
        <p:spPr bwMode="auto">
          <a:xfrm>
            <a:off x="277267" y="1957264"/>
            <a:ext cx="2872332" cy="2003035"/>
          </a:xfrm>
          <a:prstGeom prst="wedgeEllipseCallout">
            <a:avLst/>
          </a:prstGeom>
          <a:solidFill>
            <a:schemeClr val="accent1">
              <a:lumMod val="40000"/>
              <a:lumOff val="60000"/>
            </a:schemeClr>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US" sz="2000" b="0" i="0" u="none" strike="noStrike" cap="none" normalizeH="0" baseline="0" dirty="0">
                <a:ln>
                  <a:noFill/>
                </a:ln>
                <a:solidFill>
                  <a:schemeClr val="tx1"/>
                </a:solidFill>
                <a:effectLst/>
                <a:latin typeface="Arial" charset="0"/>
              </a:rPr>
              <a:t>What about these equivalent fractions?</a:t>
            </a:r>
            <a:endParaRPr kumimoji="0" lang="en-GB" sz="2000" b="0" i="0" u="none" strike="noStrike" cap="none" normalizeH="0" baseline="0" dirty="0">
              <a:ln>
                <a:noFill/>
              </a:ln>
              <a:solidFill>
                <a:schemeClr val="tx1"/>
              </a:solidFill>
              <a:effectLst/>
              <a:latin typeface="Arial" charset="0"/>
            </a:endParaRPr>
          </a:p>
        </p:txBody>
      </p:sp>
      <p:sp>
        <p:nvSpPr>
          <p:cNvPr id="13" name="Speech Bubble: Oval 12">
            <a:extLst>
              <a:ext uri="{FF2B5EF4-FFF2-40B4-BE49-F238E27FC236}">
                <a16:creationId xmlns:a16="http://schemas.microsoft.com/office/drawing/2014/main" id="{BDD724E7-02A2-4360-9E41-41E35F50E0DB}"/>
              </a:ext>
            </a:extLst>
          </p:cNvPr>
          <p:cNvSpPr/>
          <p:nvPr/>
        </p:nvSpPr>
        <p:spPr bwMode="auto">
          <a:xfrm>
            <a:off x="5994403" y="1957264"/>
            <a:ext cx="2668481" cy="2003035"/>
          </a:xfrm>
          <a:prstGeom prst="wedgeEllipseCallout">
            <a:avLst/>
          </a:prstGeom>
          <a:solidFill>
            <a:schemeClr val="accent1">
              <a:lumMod val="40000"/>
              <a:lumOff val="60000"/>
            </a:schemeClr>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US" sz="2000" b="0" i="0" u="none" strike="noStrike" cap="none" normalizeH="0" baseline="0" dirty="0">
                <a:ln>
                  <a:noFill/>
                </a:ln>
                <a:solidFill>
                  <a:schemeClr val="tx1"/>
                </a:solidFill>
                <a:effectLst/>
                <a:latin typeface="Arial" charset="0"/>
              </a:rPr>
              <a:t>Are there any other common factors?</a:t>
            </a:r>
            <a:endParaRPr kumimoji="0" lang="en-GB" sz="2000" b="0" i="0" u="none" strike="noStrike" cap="none" normalizeH="0" baseline="0" dirty="0">
              <a:ln>
                <a:noFill/>
              </a:ln>
              <a:solidFill>
                <a:schemeClr val="tx1"/>
              </a:solidFill>
              <a:effectLst/>
              <a:latin typeface="Arial" charset="0"/>
            </a:endParaRPr>
          </a:p>
        </p:txBody>
      </p:sp>
      <p:sp>
        <p:nvSpPr>
          <p:cNvPr id="8" name="Text Placeholder 7">
            <a:extLst>
              <a:ext uri="{FF2B5EF4-FFF2-40B4-BE49-F238E27FC236}">
                <a16:creationId xmlns:a16="http://schemas.microsoft.com/office/drawing/2014/main" id="{8BF03B0B-A4B7-47DF-BDEC-3A329D4CEF75}"/>
              </a:ext>
            </a:extLst>
          </p:cNvPr>
          <p:cNvSpPr>
            <a:spLocks noGrp="1"/>
          </p:cNvSpPr>
          <p:nvPr>
            <p:ph type="body" idx="1"/>
          </p:nvPr>
        </p:nvSpPr>
        <p:spPr/>
        <p:txBody>
          <a:bodyPr/>
          <a:lstStyle/>
          <a:p>
            <a:endParaRPr lang="en-GB"/>
          </a:p>
        </p:txBody>
      </p:sp>
      <p:sp>
        <p:nvSpPr>
          <p:cNvPr id="4" name="Title 3">
            <a:extLst>
              <a:ext uri="{FF2B5EF4-FFF2-40B4-BE49-F238E27FC236}">
                <a16:creationId xmlns:a16="http://schemas.microsoft.com/office/drawing/2014/main" id="{4A983747-DC73-4A37-9FCA-18BC2CE2817D}"/>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31196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pic>
        <p:nvPicPr>
          <p:cNvPr id="4" name="Picture 3">
            <a:extLst>
              <a:ext uri="{FF2B5EF4-FFF2-40B4-BE49-F238E27FC236}">
                <a16:creationId xmlns:a16="http://schemas.microsoft.com/office/drawing/2014/main" id="{E0C53444-5F00-42FC-AD9F-1E803B86CB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1939122"/>
            <a:ext cx="7907446" cy="2979757"/>
          </a:xfrm>
          <a:prstGeom prst="rect">
            <a:avLst/>
          </a:prstGeom>
        </p:spPr>
      </p:pic>
      <p:sp>
        <p:nvSpPr>
          <p:cNvPr id="10" name="Rectangle 9">
            <a:extLst>
              <a:ext uri="{FF2B5EF4-FFF2-40B4-BE49-F238E27FC236}">
                <a16:creationId xmlns:a16="http://schemas.microsoft.com/office/drawing/2014/main" id="{C2A7A66B-31B6-462B-A51A-AF9B836F2868}"/>
              </a:ext>
            </a:extLst>
          </p:cNvPr>
          <p:cNvSpPr/>
          <p:nvPr/>
        </p:nvSpPr>
        <p:spPr>
          <a:xfrm>
            <a:off x="3489960" y="1927928"/>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37F86F03-1ACE-4463-8215-0714A68A6804}"/>
              </a:ext>
            </a:extLst>
          </p:cNvPr>
          <p:cNvSpPr/>
          <p:nvPr/>
        </p:nvSpPr>
        <p:spPr>
          <a:xfrm>
            <a:off x="3642360" y="3816372"/>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C109B13A-A9F6-48A7-A764-C83E18C559CC}"/>
              </a:ext>
            </a:extLst>
          </p:cNvPr>
          <p:cNvSpPr/>
          <p:nvPr/>
        </p:nvSpPr>
        <p:spPr>
          <a:xfrm>
            <a:off x="4488180" y="2909087"/>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41265B53-F321-467E-8B6B-B00C56001DB3}"/>
              </a:ext>
            </a:extLst>
          </p:cNvPr>
          <p:cNvSpPr/>
          <p:nvPr/>
        </p:nvSpPr>
        <p:spPr>
          <a:xfrm>
            <a:off x="204537" y="877663"/>
            <a:ext cx="8734926" cy="646331"/>
          </a:xfrm>
          <a:prstGeom prst="rect">
            <a:avLst/>
          </a:prstGeom>
        </p:spPr>
        <p:txBody>
          <a:bodyPr wrap="square">
            <a:spAutoFit/>
          </a:bodyPr>
          <a:lstStyle/>
          <a:p>
            <a:pPr algn="ctr">
              <a:buNone/>
            </a:pPr>
            <a:r>
              <a:rPr lang="en-US" b="1" dirty="0"/>
              <a:t>When the numerator and denominator are multiplied or divided by the same common factor, the value of the fraction remains the same.</a:t>
            </a:r>
            <a:endParaRPr lang="en-GB" dirty="0"/>
          </a:p>
        </p:txBody>
      </p:sp>
      <p:sp>
        <p:nvSpPr>
          <p:cNvPr id="3" name="Speech Bubble: Oval 2">
            <a:extLst>
              <a:ext uri="{FF2B5EF4-FFF2-40B4-BE49-F238E27FC236}">
                <a16:creationId xmlns:a16="http://schemas.microsoft.com/office/drawing/2014/main" id="{0F412F1D-7E49-42F1-8465-0413785C7CFE}"/>
              </a:ext>
            </a:extLst>
          </p:cNvPr>
          <p:cNvSpPr/>
          <p:nvPr/>
        </p:nvSpPr>
        <p:spPr bwMode="auto">
          <a:xfrm>
            <a:off x="94706" y="2084199"/>
            <a:ext cx="3225406" cy="2450705"/>
          </a:xfrm>
          <a:prstGeom prst="wedgeEllipseCallout">
            <a:avLst/>
          </a:prstGeom>
          <a:solidFill>
            <a:schemeClr val="accent1">
              <a:lumMod val="40000"/>
              <a:lumOff val="60000"/>
            </a:schemeClr>
          </a:solidFill>
          <a:ln>
            <a:noFill/>
          </a:ln>
          <a:effectLst/>
        </p:spPr>
        <p:txBody>
          <a:bodyPr vert="horz" wrap="square" lIns="91440" tIns="45720" rIns="91440" bIns="45720" numCol="1" rtlCol="0" anchor="t" anchorCtr="0" compatLnSpc="1">
            <a:prstTxWarp prst="textNoShape">
              <a:avLst/>
            </a:prstTxWarp>
          </a:bodyPr>
          <a:lstStyle/>
          <a:p>
            <a:pPr marL="95250" marR="0" algn="ctr" defTabSz="914400" rtl="0" eaLnBrk="1" fontAlgn="base" latinLnBrk="0" hangingPunct="1">
              <a:lnSpc>
                <a:spcPct val="100000"/>
              </a:lnSpc>
              <a:spcBef>
                <a:spcPct val="20000"/>
              </a:spcBef>
              <a:spcAft>
                <a:spcPct val="0"/>
              </a:spcAft>
              <a:buClr>
                <a:srgbClr val="00628C"/>
              </a:buClr>
              <a:buSzTx/>
              <a:tabLst/>
            </a:pPr>
            <a:r>
              <a:rPr kumimoji="0" lang="en-US" sz="1600" b="0" i="0" u="none" strike="noStrike" cap="none" normalizeH="0" baseline="0" dirty="0">
                <a:ln>
                  <a:noFill/>
                </a:ln>
                <a:solidFill>
                  <a:schemeClr val="tx1"/>
                </a:solidFill>
                <a:effectLst/>
                <a:latin typeface="Arial" charset="0"/>
              </a:rPr>
              <a:t>Divide by the</a:t>
            </a:r>
          </a:p>
          <a:p>
            <a:pPr marL="95250" marR="0" algn="ctr" defTabSz="914400" rtl="0" eaLnBrk="1" fontAlgn="base" latinLnBrk="0" hangingPunct="1">
              <a:lnSpc>
                <a:spcPct val="100000"/>
              </a:lnSpc>
              <a:spcBef>
                <a:spcPct val="20000"/>
              </a:spcBef>
              <a:spcAft>
                <a:spcPct val="0"/>
              </a:spcAft>
              <a:buClr>
                <a:srgbClr val="00628C"/>
              </a:buClr>
              <a:buSzTx/>
              <a:tabLst/>
            </a:pPr>
            <a:r>
              <a:rPr kumimoji="0" lang="en-US" sz="1600" b="0" i="0" u="none" strike="noStrike" cap="none" normalizeH="0" baseline="0" dirty="0">
                <a:ln>
                  <a:noFill/>
                </a:ln>
                <a:solidFill>
                  <a:schemeClr val="tx1"/>
                </a:solidFill>
                <a:effectLst/>
                <a:latin typeface="Arial" charset="0"/>
              </a:rPr>
              <a:t>common factor 1.</a:t>
            </a:r>
          </a:p>
          <a:p>
            <a:pPr marL="457200" marR="0" algn="ctr" defTabSz="914400" rtl="0" eaLnBrk="1" fontAlgn="base" latinLnBrk="0" hangingPunct="1">
              <a:lnSpc>
                <a:spcPct val="100000"/>
              </a:lnSpc>
              <a:spcBef>
                <a:spcPct val="20000"/>
              </a:spcBef>
              <a:spcAft>
                <a:spcPct val="0"/>
              </a:spcAft>
              <a:buClr>
                <a:srgbClr val="00628C"/>
              </a:buClr>
              <a:buSzTx/>
              <a:tabLst/>
            </a:pPr>
            <a:endParaRPr lang="en-US" sz="1600" dirty="0">
              <a:latin typeface="Arial" charset="0"/>
            </a:endParaRPr>
          </a:p>
          <a:p>
            <a:pPr marR="0" algn="ctr" defTabSz="914400" rtl="0" eaLnBrk="1" fontAlgn="base" latinLnBrk="0" hangingPunct="1">
              <a:lnSpc>
                <a:spcPct val="100000"/>
              </a:lnSpc>
              <a:spcBef>
                <a:spcPct val="20000"/>
              </a:spcBef>
              <a:spcAft>
                <a:spcPct val="0"/>
              </a:spcAft>
              <a:buClr>
                <a:srgbClr val="00628C"/>
              </a:buClr>
              <a:buSzTx/>
              <a:tabLst/>
            </a:pPr>
            <a:r>
              <a:rPr kumimoji="0" lang="en-US" sz="1600" b="0" i="0" u="none" strike="noStrike" cap="none" normalizeH="0" baseline="0" dirty="0">
                <a:ln>
                  <a:noFill/>
                </a:ln>
                <a:solidFill>
                  <a:schemeClr val="tx1"/>
                </a:solidFill>
                <a:effectLst/>
                <a:latin typeface="Arial" charset="0"/>
              </a:rPr>
              <a:t>What happens when     we divide any number   by 1?</a:t>
            </a:r>
            <a:endParaRPr kumimoji="0" lang="en-GB" sz="1600" b="0" i="0" u="none" strike="noStrike" cap="none" normalizeH="0" baseline="0" dirty="0">
              <a:ln>
                <a:noFill/>
              </a:ln>
              <a:solidFill>
                <a:schemeClr val="tx1"/>
              </a:solidFill>
              <a:effectLst/>
              <a:latin typeface="Arial" charset="0"/>
            </a:endParaRPr>
          </a:p>
        </p:txBody>
      </p:sp>
      <p:sp>
        <p:nvSpPr>
          <p:cNvPr id="5" name="Thought Bubble: Cloud 4">
            <a:extLst>
              <a:ext uri="{FF2B5EF4-FFF2-40B4-BE49-F238E27FC236}">
                <a16:creationId xmlns:a16="http://schemas.microsoft.com/office/drawing/2014/main" id="{EBDEDA1F-1082-40AA-9476-654130F5B3D5}"/>
              </a:ext>
            </a:extLst>
          </p:cNvPr>
          <p:cNvSpPr/>
          <p:nvPr/>
        </p:nvSpPr>
        <p:spPr bwMode="auto">
          <a:xfrm>
            <a:off x="5218386" y="2026234"/>
            <a:ext cx="3721077" cy="1402766"/>
          </a:xfrm>
          <a:prstGeom prst="cloudCallout">
            <a:avLst/>
          </a:prstGeom>
          <a:solidFill>
            <a:schemeClr val="accent1">
              <a:lumMod val="60000"/>
              <a:lumOff val="40000"/>
            </a:schemeClr>
          </a:solidFill>
          <a:ln>
            <a:noFill/>
          </a:ln>
          <a:effectLst/>
        </p:spPr>
        <p:txBody>
          <a:bodyPr vert="horz" wrap="square" lIns="91440" tIns="45720" rIns="91440" bIns="45720" numCol="1" rtlCol="0" anchor="t" anchorCtr="0" compatLnSpc="1">
            <a:prstTxWarp prst="textNoShape">
              <a:avLst/>
            </a:prstTxWarp>
          </a:bodyPr>
          <a:lstStyle/>
          <a:p>
            <a:pPr marL="268288" marR="0" indent="-268288" defTabSz="914400" rtl="0" eaLnBrk="1" fontAlgn="base" latinLnBrk="0" hangingPunct="1">
              <a:lnSpc>
                <a:spcPct val="100000"/>
              </a:lnSpc>
              <a:spcBef>
                <a:spcPct val="20000"/>
              </a:spcBef>
              <a:spcAft>
                <a:spcPct val="0"/>
              </a:spcAft>
              <a:buClr>
                <a:srgbClr val="00628C"/>
              </a:buClr>
              <a:buSzTx/>
              <a:tabLst/>
            </a:pPr>
            <a:r>
              <a:rPr kumimoji="0" lang="en-US" b="0" i="0" u="none" strike="noStrike" cap="none" normalizeH="0" baseline="0" dirty="0">
                <a:ln>
                  <a:noFill/>
                </a:ln>
                <a:solidFill>
                  <a:schemeClr val="tx1"/>
                </a:solidFill>
                <a:effectLst/>
                <a:latin typeface="Arial" charset="0"/>
              </a:rPr>
              <a:t>    The fraction stays in the same form.</a:t>
            </a:r>
            <a:endParaRPr kumimoji="0" lang="en-GB" b="0" i="0" u="none" strike="noStrike" cap="none" normalizeH="0" baseline="0" dirty="0">
              <a:ln>
                <a:noFill/>
              </a:ln>
              <a:solidFill>
                <a:schemeClr val="tx1"/>
              </a:solidFill>
              <a:effectLst/>
              <a:latin typeface="Arial" charset="0"/>
            </a:endParaRPr>
          </a:p>
        </p:txBody>
      </p:sp>
      <p:sp>
        <p:nvSpPr>
          <p:cNvPr id="12" name="Text Placeholder 11">
            <a:extLst>
              <a:ext uri="{FF2B5EF4-FFF2-40B4-BE49-F238E27FC236}">
                <a16:creationId xmlns:a16="http://schemas.microsoft.com/office/drawing/2014/main" id="{40842646-149D-4717-8D28-FDEE445788EF}"/>
              </a:ext>
            </a:extLst>
          </p:cNvPr>
          <p:cNvSpPr>
            <a:spLocks noGrp="1"/>
          </p:cNvSpPr>
          <p:nvPr>
            <p:ph type="body" idx="1"/>
          </p:nvPr>
        </p:nvSpPr>
        <p:spPr/>
        <p:txBody>
          <a:bodyPr/>
          <a:lstStyle/>
          <a:p>
            <a:endParaRPr lang="en-GB"/>
          </a:p>
        </p:txBody>
      </p:sp>
      <p:sp>
        <p:nvSpPr>
          <p:cNvPr id="9" name="Title 8">
            <a:extLst>
              <a:ext uri="{FF2B5EF4-FFF2-40B4-BE49-F238E27FC236}">
                <a16:creationId xmlns:a16="http://schemas.microsoft.com/office/drawing/2014/main" id="{658CF3CD-43E3-445A-8B22-F9EC1962E9A3}"/>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85311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pic>
        <p:nvPicPr>
          <p:cNvPr id="5" name="Picture 4">
            <a:extLst>
              <a:ext uri="{FF2B5EF4-FFF2-40B4-BE49-F238E27FC236}">
                <a16:creationId xmlns:a16="http://schemas.microsoft.com/office/drawing/2014/main" id="{6F1D0D41-F680-434D-A22C-EDBE956B97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1953586"/>
            <a:ext cx="7907446" cy="2950829"/>
          </a:xfrm>
          <a:prstGeom prst="rect">
            <a:avLst/>
          </a:prstGeom>
        </p:spPr>
      </p:pic>
      <p:sp>
        <p:nvSpPr>
          <p:cNvPr id="12" name="Rectangle 11">
            <a:extLst>
              <a:ext uri="{FF2B5EF4-FFF2-40B4-BE49-F238E27FC236}">
                <a16:creationId xmlns:a16="http://schemas.microsoft.com/office/drawing/2014/main" id="{C974A7B1-1176-4A11-BBFE-65143B7C9B91}"/>
              </a:ext>
            </a:extLst>
          </p:cNvPr>
          <p:cNvSpPr/>
          <p:nvPr/>
        </p:nvSpPr>
        <p:spPr>
          <a:xfrm>
            <a:off x="3078480" y="1927928"/>
            <a:ext cx="14935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11FDED7C-6F49-4CB5-AA36-EBA7939A3EBA}"/>
              </a:ext>
            </a:extLst>
          </p:cNvPr>
          <p:cNvSpPr/>
          <p:nvPr/>
        </p:nvSpPr>
        <p:spPr>
          <a:xfrm>
            <a:off x="3230880" y="3816372"/>
            <a:ext cx="13411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E6DBA836-95FB-4E71-8B57-9CE631518778}"/>
              </a:ext>
            </a:extLst>
          </p:cNvPr>
          <p:cNvSpPr/>
          <p:nvPr/>
        </p:nvSpPr>
        <p:spPr>
          <a:xfrm>
            <a:off x="3832860" y="2909087"/>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B2429605-6B59-44FC-B5D7-F50DD2B403E8}"/>
              </a:ext>
            </a:extLst>
          </p:cNvPr>
          <p:cNvSpPr/>
          <p:nvPr/>
        </p:nvSpPr>
        <p:spPr>
          <a:xfrm>
            <a:off x="4495800" y="1958408"/>
            <a:ext cx="14935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FF44A3BA-945A-4814-A170-2464215751E0}"/>
              </a:ext>
            </a:extLst>
          </p:cNvPr>
          <p:cNvSpPr/>
          <p:nvPr/>
        </p:nvSpPr>
        <p:spPr>
          <a:xfrm>
            <a:off x="4587240" y="3846852"/>
            <a:ext cx="13411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396C0BAE-EE2F-46C6-A350-8E9768F24B5D}"/>
              </a:ext>
            </a:extLst>
          </p:cNvPr>
          <p:cNvSpPr/>
          <p:nvPr/>
        </p:nvSpPr>
        <p:spPr>
          <a:xfrm>
            <a:off x="4975860" y="2848127"/>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Speech Bubble: Oval 10">
            <a:extLst>
              <a:ext uri="{FF2B5EF4-FFF2-40B4-BE49-F238E27FC236}">
                <a16:creationId xmlns:a16="http://schemas.microsoft.com/office/drawing/2014/main" id="{92C00EBD-D2F9-4897-9B08-E62C7F2FBF21}"/>
              </a:ext>
            </a:extLst>
          </p:cNvPr>
          <p:cNvSpPr/>
          <p:nvPr/>
        </p:nvSpPr>
        <p:spPr bwMode="auto">
          <a:xfrm>
            <a:off x="525513" y="2490513"/>
            <a:ext cx="2286000" cy="1812214"/>
          </a:xfrm>
          <a:prstGeom prst="wedgeEllipseCallout">
            <a:avLst>
              <a:gd name="adj1" fmla="val -46699"/>
              <a:gd name="adj2" fmla="val 94688"/>
            </a:avLst>
          </a:prstGeom>
          <a:solidFill>
            <a:srgbClr val="C8E8F0"/>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US" sz="2000" b="0" i="0" u="none" strike="noStrike" cap="none" normalizeH="0" baseline="0" dirty="0">
                <a:ln>
                  <a:noFill/>
                </a:ln>
                <a:solidFill>
                  <a:schemeClr val="tx1"/>
                </a:solidFill>
                <a:effectLst/>
                <a:latin typeface="Arial" charset="0"/>
              </a:rPr>
              <a:t>Divide by the other common factor 2.</a:t>
            </a:r>
          </a:p>
          <a:p>
            <a:pPr marL="457200" marR="0" algn="l" defTabSz="914400" rtl="0" eaLnBrk="1" fontAlgn="base" latinLnBrk="0" hangingPunct="1">
              <a:lnSpc>
                <a:spcPct val="100000"/>
              </a:lnSpc>
              <a:spcBef>
                <a:spcPct val="20000"/>
              </a:spcBef>
              <a:spcAft>
                <a:spcPct val="0"/>
              </a:spcAft>
              <a:buClr>
                <a:srgbClr val="00628C"/>
              </a:buClr>
              <a:buSzTx/>
              <a:tabLst/>
            </a:pPr>
            <a:endParaRPr lang="en-US" sz="2000" dirty="0">
              <a:latin typeface="Arial" charset="0"/>
            </a:endParaRPr>
          </a:p>
        </p:txBody>
      </p:sp>
      <p:sp>
        <p:nvSpPr>
          <p:cNvPr id="14" name="Rectangle 13">
            <a:extLst>
              <a:ext uri="{FF2B5EF4-FFF2-40B4-BE49-F238E27FC236}">
                <a16:creationId xmlns:a16="http://schemas.microsoft.com/office/drawing/2014/main" id="{A522CF92-2937-4642-9962-10D86291F832}"/>
              </a:ext>
            </a:extLst>
          </p:cNvPr>
          <p:cNvSpPr/>
          <p:nvPr/>
        </p:nvSpPr>
        <p:spPr>
          <a:xfrm>
            <a:off x="275292" y="889526"/>
            <a:ext cx="8623895" cy="646331"/>
          </a:xfrm>
          <a:prstGeom prst="rect">
            <a:avLst/>
          </a:prstGeom>
        </p:spPr>
        <p:txBody>
          <a:bodyPr wrap="square">
            <a:spAutoFit/>
          </a:bodyPr>
          <a:lstStyle/>
          <a:p>
            <a:pPr algn="ctr">
              <a:buNone/>
            </a:pPr>
            <a:r>
              <a:rPr lang="en-US" b="1" dirty="0"/>
              <a:t>When the numerator and denominator are multiplied or divided by the same common factor, the value of the fraction remains the same.</a:t>
            </a:r>
            <a:endParaRPr lang="en-GB" dirty="0"/>
          </a:p>
        </p:txBody>
      </p:sp>
      <p:sp>
        <p:nvSpPr>
          <p:cNvPr id="7" name="Text Placeholder 6">
            <a:extLst>
              <a:ext uri="{FF2B5EF4-FFF2-40B4-BE49-F238E27FC236}">
                <a16:creationId xmlns:a16="http://schemas.microsoft.com/office/drawing/2014/main" id="{CE8ACAC8-3F48-426A-8816-DC824F6C24E2}"/>
              </a:ext>
            </a:extLst>
          </p:cNvPr>
          <p:cNvSpPr>
            <a:spLocks noGrp="1"/>
          </p:cNvSpPr>
          <p:nvPr>
            <p:ph type="body" idx="1"/>
          </p:nvPr>
        </p:nvSpPr>
        <p:spPr/>
        <p:txBody>
          <a:bodyPr/>
          <a:lstStyle/>
          <a:p>
            <a:endParaRPr lang="en-GB"/>
          </a:p>
        </p:txBody>
      </p:sp>
      <p:sp>
        <p:nvSpPr>
          <p:cNvPr id="4" name="Title 3">
            <a:extLst>
              <a:ext uri="{FF2B5EF4-FFF2-40B4-BE49-F238E27FC236}">
                <a16:creationId xmlns:a16="http://schemas.microsoft.com/office/drawing/2014/main" id="{1F8469B0-9750-4D9E-AB6F-5F8775BD83FB}"/>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55363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9"/>
                                        </p:tgtEl>
                                      </p:cBhvr>
                                    </p:animEffect>
                                    <p:set>
                                      <p:cBhvr>
                                        <p:cTn id="23" dur="1" fill="hold">
                                          <p:stCondLst>
                                            <p:cond delay="499"/>
                                          </p:stCondLst>
                                        </p:cTn>
                                        <p:tgtEl>
                                          <p:spTgt spid="1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9" grpId="0" animBg="1"/>
      <p:bldP spid="20"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77B914-EAFD-4F5C-94D2-CDC2EA1CDB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1939356"/>
            <a:ext cx="7907446" cy="2941185"/>
          </a:xfrm>
          <a:prstGeom prst="rect">
            <a:avLst/>
          </a:prstGeom>
        </p:spPr>
      </p:pic>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sp>
        <p:nvSpPr>
          <p:cNvPr id="14" name="Rectangle 13">
            <a:extLst>
              <a:ext uri="{FF2B5EF4-FFF2-40B4-BE49-F238E27FC236}">
                <a16:creationId xmlns:a16="http://schemas.microsoft.com/office/drawing/2014/main" id="{9B184D3B-B35E-4B75-8462-69A090F587C6}"/>
              </a:ext>
            </a:extLst>
          </p:cNvPr>
          <p:cNvSpPr/>
          <p:nvPr/>
        </p:nvSpPr>
        <p:spPr>
          <a:xfrm>
            <a:off x="295081" y="4880541"/>
            <a:ext cx="3144982" cy="1643976"/>
          </a:xfrm>
          <a:prstGeom prst="rect">
            <a:avLst/>
          </a:prstGeom>
        </p:spPr>
        <p:txBody>
          <a:bodyPr wrap="square">
            <a:spAutoFit/>
          </a:bodyPr>
          <a:lstStyle/>
          <a:p>
            <a:pPr algn="ctr">
              <a:lnSpc>
                <a:spcPct val="107000"/>
              </a:lnSpc>
              <a:spcAft>
                <a:spcPts val="800"/>
              </a:spcAft>
            </a:pPr>
            <a:r>
              <a:rPr lang="en-GB" sz="2400" b="1" dirty="0">
                <a:latin typeface="Myriad Pro" panose="020B0503030403020204" pitchFamily="34" charset="0"/>
                <a:ea typeface="Times New Roman" panose="02020603050405020304" pitchFamily="18" charset="0"/>
                <a:cs typeface="Times New Roman" panose="02020603050405020304" pitchFamily="18" charset="0"/>
              </a:rPr>
              <a:t>The highest common factor of the numerator and denominator is 4.</a:t>
            </a:r>
          </a:p>
        </p:txBody>
      </p:sp>
      <p:sp>
        <p:nvSpPr>
          <p:cNvPr id="16" name="Rectangle 15">
            <a:extLst>
              <a:ext uri="{FF2B5EF4-FFF2-40B4-BE49-F238E27FC236}">
                <a16:creationId xmlns:a16="http://schemas.microsoft.com/office/drawing/2014/main" id="{DE4DC785-D426-47B0-9927-DC570814CEAA}"/>
              </a:ext>
            </a:extLst>
          </p:cNvPr>
          <p:cNvSpPr/>
          <p:nvPr/>
        </p:nvSpPr>
        <p:spPr>
          <a:xfrm>
            <a:off x="3489960" y="1927928"/>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50449552-2B49-46A5-BB46-85B38E9A4399}"/>
              </a:ext>
            </a:extLst>
          </p:cNvPr>
          <p:cNvSpPr/>
          <p:nvPr/>
        </p:nvSpPr>
        <p:spPr>
          <a:xfrm>
            <a:off x="3642360" y="3816372"/>
            <a:ext cx="199644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EED28809-5C25-49F6-A57C-07ED8916F07F}"/>
              </a:ext>
            </a:extLst>
          </p:cNvPr>
          <p:cNvSpPr/>
          <p:nvPr/>
        </p:nvSpPr>
        <p:spPr>
          <a:xfrm>
            <a:off x="4488180" y="2909087"/>
            <a:ext cx="1150620" cy="93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peech Bubble: Oval 8">
            <a:extLst>
              <a:ext uri="{FF2B5EF4-FFF2-40B4-BE49-F238E27FC236}">
                <a16:creationId xmlns:a16="http://schemas.microsoft.com/office/drawing/2014/main" id="{DF68AB54-A7E2-49EE-9C29-651F66B746B3}"/>
              </a:ext>
            </a:extLst>
          </p:cNvPr>
          <p:cNvSpPr/>
          <p:nvPr/>
        </p:nvSpPr>
        <p:spPr bwMode="auto">
          <a:xfrm>
            <a:off x="147541" y="859993"/>
            <a:ext cx="8848918" cy="1714500"/>
          </a:xfrm>
          <a:prstGeom prst="wedgeEllipseCallout">
            <a:avLst>
              <a:gd name="adj1" fmla="val -36711"/>
              <a:gd name="adj2" fmla="val 87328"/>
            </a:avLst>
          </a:prstGeom>
          <a:solidFill>
            <a:srgbClr val="A4D9E6"/>
          </a:solidFill>
          <a:ln>
            <a:noFill/>
          </a:ln>
          <a:effectLst/>
        </p:spPr>
        <p:txBody>
          <a:bodyPr vert="horz" wrap="square" lIns="91440" tIns="45720" rIns="91440" bIns="45720" numCol="1" rtlCol="0" anchor="t" anchorCtr="0" compatLnSpc="1">
            <a:prstTxWarp prst="textNoShape">
              <a:avLst/>
            </a:prstTxWarp>
          </a:bodyPr>
          <a:lstStyle/>
          <a:p>
            <a:pPr marL="95250" marR="0" indent="-95250" defTabSz="914400" rtl="0" eaLnBrk="1" fontAlgn="base" latinLnBrk="0" hangingPunct="1">
              <a:lnSpc>
                <a:spcPct val="100000"/>
              </a:lnSpc>
              <a:spcBef>
                <a:spcPct val="20000"/>
              </a:spcBef>
              <a:spcAft>
                <a:spcPct val="0"/>
              </a:spcAft>
              <a:buClr>
                <a:srgbClr val="00628C"/>
              </a:buClr>
              <a:buSzTx/>
              <a:tabLst/>
            </a:pPr>
            <a:r>
              <a:rPr kumimoji="0" lang="en-US" sz="2000" b="0" i="0" u="none" strike="noStrike" cap="none" normalizeH="0" baseline="0" dirty="0">
                <a:ln>
                  <a:noFill/>
                </a:ln>
                <a:solidFill>
                  <a:schemeClr val="tx1"/>
                </a:solidFill>
                <a:effectLst/>
                <a:latin typeface="Arial" charset="0"/>
              </a:rPr>
              <a:t>The common factors of 4 and 12 are 1, 2 and 4.</a:t>
            </a:r>
          </a:p>
          <a:p>
            <a:pPr fontAlgn="base">
              <a:spcBef>
                <a:spcPct val="20000"/>
              </a:spcBef>
              <a:spcAft>
                <a:spcPct val="0"/>
              </a:spcAft>
              <a:buClr>
                <a:srgbClr val="00628C"/>
              </a:buClr>
            </a:pPr>
            <a:r>
              <a:rPr lang="en-US" sz="2000" dirty="0">
                <a:latin typeface="Arial" charset="0"/>
              </a:rPr>
              <a:t>D</a:t>
            </a:r>
            <a:r>
              <a:rPr kumimoji="0" lang="en-US" sz="2000" b="0" i="0" u="none" strike="noStrike" cap="none" normalizeH="0" baseline="0" dirty="0">
                <a:ln>
                  <a:noFill/>
                </a:ln>
                <a:solidFill>
                  <a:schemeClr val="tx1"/>
                </a:solidFill>
                <a:effectLst/>
                <a:latin typeface="Arial" charset="0"/>
              </a:rPr>
              <a:t>ividing the numerator and </a:t>
            </a:r>
            <a:r>
              <a:rPr lang="en-US" sz="2000" dirty="0">
                <a:latin typeface="Arial" charset="0"/>
              </a:rPr>
              <a:t>the denominator by which common factor expressed it in its</a:t>
            </a:r>
            <a:r>
              <a:rPr kumimoji="0" lang="en-US" sz="2000" b="0" i="0" u="none" strike="noStrike" cap="none" normalizeH="0" baseline="0" dirty="0">
                <a:ln>
                  <a:noFill/>
                </a:ln>
                <a:solidFill>
                  <a:schemeClr val="tx1"/>
                </a:solidFill>
                <a:effectLst/>
                <a:latin typeface="Arial" charset="0"/>
              </a:rPr>
              <a:t> simplest form?</a:t>
            </a:r>
          </a:p>
          <a:p>
            <a:pPr marL="457200" marR="0" algn="l" defTabSz="914400" rtl="0" eaLnBrk="1" fontAlgn="base" latinLnBrk="0" hangingPunct="1">
              <a:lnSpc>
                <a:spcPct val="100000"/>
              </a:lnSpc>
              <a:spcBef>
                <a:spcPct val="20000"/>
              </a:spcBef>
              <a:spcAft>
                <a:spcPct val="0"/>
              </a:spcAft>
              <a:buClr>
                <a:srgbClr val="00628C"/>
              </a:buClr>
              <a:buSzTx/>
              <a:tabLst/>
            </a:pPr>
            <a:endParaRPr lang="en-US" sz="2000" dirty="0">
              <a:latin typeface="Arial" charset="0"/>
            </a:endParaRPr>
          </a:p>
        </p:txBody>
      </p:sp>
      <p:sp>
        <p:nvSpPr>
          <p:cNvPr id="7" name="Text Placeholder 6">
            <a:extLst>
              <a:ext uri="{FF2B5EF4-FFF2-40B4-BE49-F238E27FC236}">
                <a16:creationId xmlns:a16="http://schemas.microsoft.com/office/drawing/2014/main" id="{3C2D10CF-106E-4B64-BB33-D54090D203C5}"/>
              </a:ext>
            </a:extLst>
          </p:cNvPr>
          <p:cNvSpPr>
            <a:spLocks noGrp="1"/>
          </p:cNvSpPr>
          <p:nvPr>
            <p:ph type="body" idx="1"/>
          </p:nvPr>
        </p:nvSpPr>
        <p:spPr/>
        <p:txBody>
          <a:bodyPr/>
          <a:lstStyle/>
          <a:p>
            <a:endParaRPr lang="en-GB"/>
          </a:p>
        </p:txBody>
      </p:sp>
      <p:sp>
        <p:nvSpPr>
          <p:cNvPr id="4" name="Title 3">
            <a:extLst>
              <a:ext uri="{FF2B5EF4-FFF2-40B4-BE49-F238E27FC236}">
                <a16:creationId xmlns:a16="http://schemas.microsoft.com/office/drawing/2014/main" id="{27CD3076-17AA-4794-A659-D7142AF3F8B7}"/>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75503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8"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75AE08E-A3DC-4218-A8DB-1CF1B6DBC220}"/>
              </a:ext>
            </a:extLst>
          </p:cNvPr>
          <p:cNvSpPr>
            <a:spLocks noGrp="1"/>
          </p:cNvSpPr>
          <p:nvPr>
            <p:ph type="body" idx="1"/>
          </p:nvPr>
        </p:nvSpPr>
        <p:spPr/>
        <p:txBody>
          <a:bodyPr/>
          <a:lstStyle/>
          <a:p>
            <a:endParaRPr lang="en-GB"/>
          </a:p>
        </p:txBody>
      </p:sp>
      <p:sp>
        <p:nvSpPr>
          <p:cNvPr id="6" name="Title 5">
            <a:extLst>
              <a:ext uri="{FF2B5EF4-FFF2-40B4-BE49-F238E27FC236}">
                <a16:creationId xmlns:a16="http://schemas.microsoft.com/office/drawing/2014/main" id="{490A373F-EE94-42ED-9E36-601F68A9B8BB}"/>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862C18EE-55A2-4842-9E25-0F552C0C7592}"/>
              </a:ext>
            </a:extLst>
          </p:cNvPr>
          <p:cNvPicPr>
            <a:picLocks noChangeAspect="1"/>
          </p:cNvPicPr>
          <p:nvPr/>
        </p:nvPicPr>
        <p:blipFill rotWithShape="1">
          <a:blip r:embed="rId3"/>
          <a:srcRect t="8041"/>
          <a:stretch/>
        </p:blipFill>
        <p:spPr>
          <a:xfrm>
            <a:off x="4345015" y="3434625"/>
            <a:ext cx="889014" cy="1077218"/>
          </a:xfrm>
          <a:prstGeom prst="rect">
            <a:avLst/>
          </a:prstGeom>
        </p:spPr>
      </p:pic>
      <p:sp>
        <p:nvSpPr>
          <p:cNvPr id="4" name="Speech Bubble: Oval 3">
            <a:extLst>
              <a:ext uri="{FF2B5EF4-FFF2-40B4-BE49-F238E27FC236}">
                <a16:creationId xmlns:a16="http://schemas.microsoft.com/office/drawing/2014/main" id="{E328186C-6AC7-49C0-A932-B07962BFC212}"/>
              </a:ext>
            </a:extLst>
          </p:cNvPr>
          <p:cNvSpPr/>
          <p:nvPr/>
        </p:nvSpPr>
        <p:spPr bwMode="auto">
          <a:xfrm>
            <a:off x="264617" y="791557"/>
            <a:ext cx="8667424" cy="2272919"/>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algn="ctr" defTabSz="914400" rtl="0" eaLnBrk="1" fontAlgn="base" latinLnBrk="0" hangingPunct="1">
              <a:lnSpc>
                <a:spcPct val="100000"/>
              </a:lnSpc>
              <a:spcBef>
                <a:spcPct val="20000"/>
              </a:spcBef>
              <a:spcAft>
                <a:spcPct val="0"/>
              </a:spcAft>
              <a:buClr>
                <a:srgbClr val="00628C"/>
              </a:buClr>
              <a:buSzTx/>
              <a:tabLst/>
            </a:pPr>
            <a:r>
              <a:rPr kumimoji="0" lang="en-US" b="1" i="0" u="none" strike="noStrike" cap="none" normalizeH="0" baseline="0" dirty="0">
                <a:ln>
                  <a:noFill/>
                </a:ln>
                <a:solidFill>
                  <a:schemeClr val="tx1"/>
                </a:solidFill>
                <a:effectLst/>
                <a:latin typeface="Arial" charset="0"/>
              </a:rPr>
              <a:t>Practice activity</a:t>
            </a:r>
            <a:endParaRPr lang="en-US" sz="1400" b="1" dirty="0">
              <a:latin typeface="Arial" charset="0"/>
            </a:endParaRPr>
          </a:p>
          <a:p>
            <a:pPr marL="361950" marR="0" indent="-361950"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pPr>
            <a:r>
              <a:rPr kumimoji="0" lang="en-US" i="0" u="none" strike="noStrike" cap="none" normalizeH="0" baseline="0" dirty="0">
                <a:ln>
                  <a:noFill/>
                </a:ln>
                <a:solidFill>
                  <a:schemeClr val="tx1"/>
                </a:solidFill>
                <a:effectLst/>
                <a:latin typeface="Arial" charset="0"/>
              </a:rPr>
              <a:t>Find the common factors for the numerator and denominator. </a:t>
            </a:r>
          </a:p>
          <a:p>
            <a:pPr marL="361950" marR="0" indent="-361950"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pPr>
            <a:r>
              <a:rPr lang="en-US" dirty="0">
                <a:latin typeface="Arial" charset="0"/>
              </a:rPr>
              <a:t>Does </a:t>
            </a:r>
            <a:r>
              <a:rPr kumimoji="0" lang="en-US" i="0" u="none" strike="noStrike" cap="none" normalizeH="0" baseline="0" dirty="0">
                <a:ln>
                  <a:noFill/>
                </a:ln>
                <a:solidFill>
                  <a:schemeClr val="tx1"/>
                </a:solidFill>
                <a:effectLst/>
                <a:latin typeface="Arial" charset="0"/>
              </a:rPr>
              <a:t>dividing by the </a:t>
            </a:r>
            <a:r>
              <a:rPr lang="en-US" dirty="0">
                <a:latin typeface="Arial" charset="0"/>
              </a:rPr>
              <a:t>hi</a:t>
            </a:r>
            <a:r>
              <a:rPr kumimoji="0" lang="en-US" i="0" u="none" strike="noStrike" cap="none" normalizeH="0" baseline="0" dirty="0">
                <a:ln>
                  <a:noFill/>
                </a:ln>
                <a:solidFill>
                  <a:schemeClr val="tx1"/>
                </a:solidFill>
                <a:effectLst/>
                <a:latin typeface="Arial" charset="0"/>
              </a:rPr>
              <a:t>ghest </a:t>
            </a:r>
            <a:r>
              <a:rPr lang="en-US" dirty="0">
                <a:latin typeface="Arial" charset="0"/>
              </a:rPr>
              <a:t>c</a:t>
            </a:r>
            <a:r>
              <a:rPr kumimoji="0" lang="en-US" i="0" u="none" strike="noStrike" cap="none" normalizeH="0" baseline="0" dirty="0">
                <a:ln>
                  <a:noFill/>
                </a:ln>
                <a:solidFill>
                  <a:schemeClr val="tx1"/>
                </a:solidFill>
                <a:effectLst/>
                <a:latin typeface="Arial" charset="0"/>
              </a:rPr>
              <a:t>ommon factor </a:t>
            </a:r>
            <a:r>
              <a:rPr lang="en-US" dirty="0">
                <a:latin typeface="Arial" charset="0"/>
              </a:rPr>
              <a:t>express the fraction in its</a:t>
            </a:r>
            <a:r>
              <a:rPr kumimoji="0" lang="en-US" i="0" u="none" strike="noStrike" cap="none" normalizeH="0" baseline="0" dirty="0">
                <a:ln>
                  <a:noFill/>
                </a:ln>
                <a:solidFill>
                  <a:schemeClr val="tx1"/>
                </a:solidFill>
                <a:effectLst/>
                <a:latin typeface="Arial" charset="0"/>
              </a:rPr>
              <a:t> simplest form?</a:t>
            </a:r>
          </a:p>
          <a:p>
            <a:pPr marL="457200" marR="0" algn="l" defTabSz="914400" rtl="0" eaLnBrk="1" fontAlgn="base" latinLnBrk="0" hangingPunct="1">
              <a:lnSpc>
                <a:spcPct val="100000"/>
              </a:lnSpc>
              <a:spcBef>
                <a:spcPct val="20000"/>
              </a:spcBef>
              <a:spcAft>
                <a:spcPct val="0"/>
              </a:spcAft>
              <a:buClr>
                <a:srgbClr val="00628C"/>
              </a:buClr>
              <a:buSzTx/>
              <a:tabLst/>
            </a:pPr>
            <a:endParaRPr lang="en-US" sz="2000" dirty="0">
              <a:latin typeface="Arial" charset="0"/>
            </a:endParaRPr>
          </a:p>
        </p:txBody>
      </p:sp>
      <p:sp>
        <p:nvSpPr>
          <p:cNvPr id="8" name="Rectangle 7">
            <a:extLst>
              <a:ext uri="{FF2B5EF4-FFF2-40B4-BE49-F238E27FC236}">
                <a16:creationId xmlns:a16="http://schemas.microsoft.com/office/drawing/2014/main" id="{D637B045-48CE-46B4-BF07-1925DB758B82}"/>
              </a:ext>
            </a:extLst>
          </p:cNvPr>
          <p:cNvSpPr/>
          <p:nvPr/>
        </p:nvSpPr>
        <p:spPr>
          <a:xfrm>
            <a:off x="0" y="3425578"/>
            <a:ext cx="3650917" cy="1077218"/>
          </a:xfrm>
          <a:prstGeom prst="rect">
            <a:avLst/>
          </a:prstGeom>
        </p:spPr>
        <p:txBody>
          <a:bodyPr wrap="square">
            <a:spAutoFit/>
          </a:bodyPr>
          <a:lstStyle/>
          <a:p>
            <a:pPr marL="457200" algn="ctr" fontAlgn="base">
              <a:spcBef>
                <a:spcPct val="20000"/>
              </a:spcBef>
              <a:spcAft>
                <a:spcPct val="0"/>
              </a:spcAft>
              <a:buClr>
                <a:srgbClr val="00628C"/>
              </a:buClr>
            </a:pPr>
            <a:r>
              <a:rPr lang="en-US" sz="1600" b="1" dirty="0">
                <a:latin typeface="Arial" charset="0"/>
              </a:rPr>
              <a:t>A fraction can be simplified when the numerator and denominator have a common factor other than one.</a:t>
            </a:r>
          </a:p>
        </p:txBody>
      </p:sp>
      <p:sp>
        <p:nvSpPr>
          <p:cNvPr id="10" name="Rectangle 9">
            <a:extLst>
              <a:ext uri="{FF2B5EF4-FFF2-40B4-BE49-F238E27FC236}">
                <a16:creationId xmlns:a16="http://schemas.microsoft.com/office/drawing/2014/main" id="{A150F034-2650-4E1E-9E94-CD0EFB88FAAF}"/>
              </a:ext>
            </a:extLst>
          </p:cNvPr>
          <p:cNvSpPr/>
          <p:nvPr/>
        </p:nvSpPr>
        <p:spPr>
          <a:xfrm>
            <a:off x="5493085" y="3302467"/>
            <a:ext cx="3564911" cy="1323439"/>
          </a:xfrm>
          <a:prstGeom prst="rect">
            <a:avLst/>
          </a:prstGeom>
        </p:spPr>
        <p:txBody>
          <a:bodyPr wrap="square">
            <a:spAutoFit/>
          </a:bodyPr>
          <a:lstStyle/>
          <a:p>
            <a:pPr marL="457200" algn="ctr" fontAlgn="base">
              <a:spcBef>
                <a:spcPct val="20000"/>
              </a:spcBef>
              <a:spcAft>
                <a:spcPct val="0"/>
              </a:spcAft>
              <a:buClr>
                <a:srgbClr val="00628C"/>
              </a:buClr>
            </a:pPr>
            <a:r>
              <a:rPr lang="en-US" sz="1600" b="1" dirty="0">
                <a:latin typeface="Arial" charset="0"/>
              </a:rPr>
              <a:t>To write a fraction in its simplest form, divide both the numerator and denominator by their highest common factor.</a:t>
            </a:r>
            <a:endParaRPr lang="en-GB" sz="1600" b="1" dirty="0">
              <a:latin typeface="Arial" charset="0"/>
            </a:endParaRPr>
          </a:p>
        </p:txBody>
      </p:sp>
    </p:spTree>
    <p:extLst>
      <p:ext uri="{BB962C8B-B14F-4D97-AF65-F5344CB8AC3E}">
        <p14:creationId xmlns:p14="http://schemas.microsoft.com/office/powerpoint/2010/main" val="2968358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43B3C2C-719C-4896-B620-9D91226C7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8463" y="706351"/>
            <a:ext cx="3114097" cy="3114097"/>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4B9AFAA4-9683-42F8-BC62-2E07DBEEAA10}"/>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8CE4C687-57BC-4F41-BE83-19A047548FFC}"/>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4" name="Thought Bubble: Cloud 3">
                <a:extLst>
                  <a:ext uri="{FF2B5EF4-FFF2-40B4-BE49-F238E27FC236}">
                    <a16:creationId xmlns:a16="http://schemas.microsoft.com/office/drawing/2014/main" id="{53DDC161-52D7-4D65-9339-CB2139B61794}"/>
                  </a:ext>
                </a:extLst>
              </p:cNvPr>
              <p:cNvSpPr/>
              <p:nvPr/>
            </p:nvSpPr>
            <p:spPr bwMode="auto">
              <a:xfrm>
                <a:off x="699954" y="1904441"/>
                <a:ext cx="5078627" cy="3832015"/>
              </a:xfrm>
              <a:prstGeom prst="cloud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algn="ctr">
                  <a:buNone/>
                </a:pPr>
                <a:r>
                  <a:rPr lang="en-US" sz="2400" dirty="0"/>
                  <a:t>What is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45</m:t>
                        </m:r>
                      </m:num>
                      <m:den>
                        <m:r>
                          <a:rPr lang="en-US" sz="2400" b="0" i="1" smtClean="0">
                            <a:latin typeface="Cambria Math" panose="02040503050406030204" pitchFamily="18" charset="0"/>
                          </a:rPr>
                          <m:t>60</m:t>
                        </m:r>
                      </m:den>
                    </m:f>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h</m:t>
                    </m:r>
                    <m:r>
                      <a:rPr lang="en-US" sz="2400" b="0" i="1" smtClean="0">
                        <a:latin typeface="Cambria Math" panose="02040503050406030204" pitchFamily="18" charset="0"/>
                      </a:rPr>
                      <m:t>���</m:t>
                    </m:r>
                    <m:r>
                      <a:rPr lang="en-US" sz="2400" b="0" i="0" smtClean="0">
                        <a:latin typeface="Cambria Math" panose="02040503050406030204" pitchFamily="18" charset="0"/>
                      </a:rPr>
                      <m:t>? </m:t>
                    </m:r>
                  </m:oMath>
                </a14:m>
                <a:endParaRPr lang="en-US" sz="2400" b="0" dirty="0"/>
              </a:p>
              <a:p>
                <a:pPr algn="ctr">
                  <a:buNone/>
                </a:pPr>
                <a:endParaRPr lang="en-US" sz="2400" dirty="0"/>
              </a:p>
              <a:p>
                <a:pPr algn="ctr">
                  <a:buNone/>
                </a:pPr>
                <a:endParaRPr lang="en-US" sz="2400" dirty="0"/>
              </a:p>
              <a:p>
                <a:pPr algn="ctr">
                  <a:buNone/>
                </a:pPr>
                <a:r>
                  <a:rPr lang="en-US" sz="2400" dirty="0"/>
                  <a:t>Does using the highest common factor help?</a:t>
                </a:r>
              </a:p>
              <a:p>
                <a:pPr algn="ctr">
                  <a:buNone/>
                </a:pPr>
                <a:endParaRPr lang="en-US" sz="2400" dirty="0"/>
              </a:p>
              <a:p>
                <a:pPr algn="ctr">
                  <a:buNone/>
                </a:pPr>
                <a:endParaRPr lang="en-GB" sz="2400" dirty="0"/>
              </a:p>
            </p:txBody>
          </p:sp>
        </mc:Choice>
        <mc:Fallback xmlns="">
          <p:sp>
            <p:nvSpPr>
              <p:cNvPr id="4" name="Thought Bubble: Cloud 3">
                <a:extLst>
                  <a:ext uri="{FF2B5EF4-FFF2-40B4-BE49-F238E27FC236}">
                    <a16:creationId xmlns:a16="http://schemas.microsoft.com/office/drawing/2014/main" id="{53DDC161-52D7-4D65-9339-CB2139B61794}"/>
                  </a:ext>
                </a:extLst>
              </p:cNvPr>
              <p:cNvSpPr>
                <a:spLocks noRot="1" noChangeAspect="1" noMove="1" noResize="1" noEditPoints="1" noAdjustHandles="1" noChangeArrowheads="1" noChangeShapeType="1" noTextEdit="1"/>
              </p:cNvSpPr>
              <p:nvPr/>
            </p:nvSpPr>
            <p:spPr bwMode="auto">
              <a:xfrm>
                <a:off x="699954" y="1904441"/>
                <a:ext cx="5078627" cy="3832015"/>
              </a:xfrm>
              <a:prstGeom prst="cloudCallout">
                <a:avLst/>
              </a:prstGeom>
              <a:blipFill>
                <a:blip r:embed="rId6"/>
                <a:stretch>
                  <a:fillRect/>
                </a:stretch>
              </a:blipFill>
              <a:ln>
                <a:noFill/>
              </a:ln>
              <a:effectLst/>
            </p:spPr>
            <p:txBody>
              <a:bodyPr/>
              <a:lstStyle/>
              <a:p>
                <a:r>
                  <a:rPr lang="en-GB">
                    <a:noFill/>
                  </a:rPr>
                  <a:t> </a:t>
                </a:r>
              </a:p>
            </p:txBody>
          </p:sp>
        </mc:Fallback>
      </mc:AlternateContent>
    </p:spTree>
    <p:extLst>
      <p:ext uri="{BB962C8B-B14F-4D97-AF65-F5344CB8AC3E}">
        <p14:creationId xmlns:p14="http://schemas.microsoft.com/office/powerpoint/2010/main" val="852848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F0A823-B295-446E-916D-8CE39D6596B6}"/>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https://www.ncetm.org.uk/classroom-resources/vl-upper-key-stage-2-fractions-video-lessons/</a:t>
            </a:r>
            <a:endParaRPr lang="en-GB" dirty="0"/>
          </a:p>
        </p:txBody>
      </p:sp>
    </p:spTree>
    <p:extLst>
      <p:ext uri="{BB962C8B-B14F-4D97-AF65-F5344CB8AC3E}">
        <p14:creationId xmlns:p14="http://schemas.microsoft.com/office/powerpoint/2010/main" val="1474282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515C0AF-26AC-4F53-B90D-29440D808A99}"/>
              </a:ext>
            </a:extLst>
          </p:cNvPr>
          <p:cNvSpPr>
            <a:spLocks noGrp="1"/>
          </p:cNvSpPr>
          <p:nvPr>
            <p:ph type="body" idx="1"/>
          </p:nvPr>
        </p:nvSpPr>
        <p:spPr/>
        <p:txBody>
          <a:bodyPr/>
          <a:lstStyle/>
          <a:p>
            <a:endParaRPr lang="en-GB"/>
          </a:p>
        </p:txBody>
      </p:sp>
      <p:sp>
        <p:nvSpPr>
          <p:cNvPr id="7" name="Title 6">
            <a:extLst>
              <a:ext uri="{FF2B5EF4-FFF2-40B4-BE49-F238E27FC236}">
                <a16:creationId xmlns:a16="http://schemas.microsoft.com/office/drawing/2014/main" id="{17B4BB0D-91EB-47E3-8D9A-D7F41B49909D}"/>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43C8465B-2E03-4581-9B67-D04E8718DD47}"/>
                  </a:ext>
                </a:extLst>
              </p:cNvPr>
              <p:cNvSpPr txBox="1"/>
              <p:nvPr/>
            </p:nvSpPr>
            <p:spPr>
              <a:xfrm>
                <a:off x="1545864" y="5407208"/>
                <a:ext cx="1014608" cy="156831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4</m:t>
                          </m:r>
                        </m:den>
                      </m:f>
                    </m:oMath>
                  </m:oMathPara>
                </a14:m>
                <a:endParaRPr lang="en-US" sz="3200" b="0" dirty="0"/>
              </a:p>
              <a:p>
                <a:endParaRPr lang="en-US" b="0" dirty="0"/>
              </a:p>
              <a:p>
                <a:endParaRPr lang="en-GB" dirty="0"/>
              </a:p>
            </p:txBody>
          </p:sp>
        </mc:Choice>
        <mc:Fallback xmlns="">
          <p:sp>
            <p:nvSpPr>
              <p:cNvPr id="10" name="TextBox 9">
                <a:extLst>
                  <a:ext uri="{FF2B5EF4-FFF2-40B4-BE49-F238E27FC236}">
                    <a16:creationId xmlns:a16="http://schemas.microsoft.com/office/drawing/2014/main" id="{43C8465B-2E03-4581-9B67-D04E8718DD47}"/>
                  </a:ext>
                </a:extLst>
              </p:cNvPr>
              <p:cNvSpPr txBox="1">
                <a:spLocks noRot="1" noChangeAspect="1" noMove="1" noResize="1" noEditPoints="1" noAdjustHandles="1" noChangeArrowheads="1" noChangeShapeType="1" noTextEdit="1"/>
              </p:cNvSpPr>
              <p:nvPr/>
            </p:nvSpPr>
            <p:spPr>
              <a:xfrm>
                <a:off x="1545864" y="5407208"/>
                <a:ext cx="1014608" cy="156831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C920CDC-D67C-4ADD-A112-F0B314605345}"/>
                  </a:ext>
                </a:extLst>
              </p:cNvPr>
              <p:cNvSpPr txBox="1"/>
              <p:nvPr/>
            </p:nvSpPr>
            <p:spPr>
              <a:xfrm>
                <a:off x="1545864" y="2619452"/>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10</m:t>
                          </m:r>
                        </m:den>
                      </m:f>
                    </m:oMath>
                  </m:oMathPara>
                </a14:m>
                <a:endParaRPr lang="en-US" sz="3200" b="0" dirty="0"/>
              </a:p>
              <a:p>
                <a:endParaRPr lang="en-US" b="0" dirty="0"/>
              </a:p>
              <a:p>
                <a:endParaRPr lang="en-GB" dirty="0"/>
              </a:p>
            </p:txBody>
          </p:sp>
        </mc:Choice>
        <mc:Fallback xmlns="">
          <p:sp>
            <p:nvSpPr>
              <p:cNvPr id="13" name="TextBox 12">
                <a:extLst>
                  <a:ext uri="{FF2B5EF4-FFF2-40B4-BE49-F238E27FC236}">
                    <a16:creationId xmlns:a16="http://schemas.microsoft.com/office/drawing/2014/main" id="{3C920CDC-D67C-4ADD-A112-F0B314605345}"/>
                  </a:ext>
                </a:extLst>
              </p:cNvPr>
              <p:cNvSpPr txBox="1">
                <a:spLocks noRot="1" noChangeAspect="1" noMove="1" noResize="1" noEditPoints="1" noAdjustHandles="1" noChangeArrowheads="1" noChangeShapeType="1" noTextEdit="1"/>
              </p:cNvSpPr>
              <p:nvPr/>
            </p:nvSpPr>
            <p:spPr>
              <a:xfrm>
                <a:off x="1545864" y="2619452"/>
                <a:ext cx="1014608" cy="157152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899DBE1-D546-4798-A160-9CF52D60C413}"/>
                  </a:ext>
                </a:extLst>
              </p:cNvPr>
              <p:cNvSpPr txBox="1"/>
              <p:nvPr/>
            </p:nvSpPr>
            <p:spPr>
              <a:xfrm>
                <a:off x="4012179" y="5407208"/>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2</m:t>
                          </m:r>
                        </m:num>
                        <m:den>
                          <m:r>
                            <a:rPr lang="en-US" sz="3200" b="0" i="1" smtClean="0">
                              <a:latin typeface="Cambria Math" panose="02040503050406030204" pitchFamily="18" charset="0"/>
                            </a:rPr>
                            <m:t>10</m:t>
                          </m:r>
                        </m:den>
                      </m:f>
                    </m:oMath>
                  </m:oMathPara>
                </a14:m>
                <a:endParaRPr lang="en-US" sz="3200" b="0" dirty="0"/>
              </a:p>
              <a:p>
                <a:endParaRPr lang="en-US" b="0" dirty="0"/>
              </a:p>
              <a:p>
                <a:endParaRPr lang="en-GB" dirty="0"/>
              </a:p>
            </p:txBody>
          </p:sp>
        </mc:Choice>
        <mc:Fallback xmlns="">
          <p:sp>
            <p:nvSpPr>
              <p:cNvPr id="22" name="TextBox 21">
                <a:extLst>
                  <a:ext uri="{FF2B5EF4-FFF2-40B4-BE49-F238E27FC236}">
                    <a16:creationId xmlns:a16="http://schemas.microsoft.com/office/drawing/2014/main" id="{B899DBE1-D546-4798-A160-9CF52D60C413}"/>
                  </a:ext>
                </a:extLst>
              </p:cNvPr>
              <p:cNvSpPr txBox="1">
                <a:spLocks noRot="1" noChangeAspect="1" noMove="1" noResize="1" noEditPoints="1" noAdjustHandles="1" noChangeArrowheads="1" noChangeShapeType="1" noTextEdit="1"/>
              </p:cNvSpPr>
              <p:nvPr/>
            </p:nvSpPr>
            <p:spPr>
              <a:xfrm>
                <a:off x="4012179" y="5407208"/>
                <a:ext cx="1014608" cy="157152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5A0A075F-5F43-482B-90AF-2D69476E48BD}"/>
                  </a:ext>
                </a:extLst>
              </p:cNvPr>
              <p:cNvSpPr txBox="1"/>
              <p:nvPr/>
            </p:nvSpPr>
            <p:spPr>
              <a:xfrm>
                <a:off x="5786334" y="2648976"/>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10</m:t>
                          </m:r>
                        </m:num>
                        <m:den>
                          <m:r>
                            <a:rPr lang="en-US" sz="3200" b="0" i="1" smtClean="0">
                              <a:latin typeface="Cambria Math" panose="02040503050406030204" pitchFamily="18" charset="0"/>
                            </a:rPr>
                            <m:t>100</m:t>
                          </m:r>
                        </m:den>
                      </m:f>
                    </m:oMath>
                  </m:oMathPara>
                </a14:m>
                <a:endParaRPr lang="en-US" sz="3200" b="0" dirty="0"/>
              </a:p>
              <a:p>
                <a:endParaRPr lang="en-US" b="0" dirty="0"/>
              </a:p>
              <a:p>
                <a:endParaRPr lang="en-GB" dirty="0"/>
              </a:p>
            </p:txBody>
          </p:sp>
        </mc:Choice>
        <mc:Fallback xmlns="">
          <p:sp>
            <p:nvSpPr>
              <p:cNvPr id="23" name="TextBox 22">
                <a:extLst>
                  <a:ext uri="{FF2B5EF4-FFF2-40B4-BE49-F238E27FC236}">
                    <a16:creationId xmlns:a16="http://schemas.microsoft.com/office/drawing/2014/main" id="{5A0A075F-5F43-482B-90AF-2D69476E48BD}"/>
                  </a:ext>
                </a:extLst>
              </p:cNvPr>
              <p:cNvSpPr txBox="1">
                <a:spLocks noRot="1" noChangeAspect="1" noMove="1" noResize="1" noEditPoints="1" noAdjustHandles="1" noChangeArrowheads="1" noChangeShapeType="1" noTextEdit="1"/>
              </p:cNvSpPr>
              <p:nvPr/>
            </p:nvSpPr>
            <p:spPr>
              <a:xfrm>
                <a:off x="5786334" y="2648976"/>
                <a:ext cx="1014608" cy="1571520"/>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5591012E-D90A-4F0A-8847-7D7A6E1D841F}"/>
                  </a:ext>
                </a:extLst>
              </p:cNvPr>
              <p:cNvSpPr txBox="1"/>
              <p:nvPr/>
            </p:nvSpPr>
            <p:spPr>
              <a:xfrm>
                <a:off x="5719286" y="1341091"/>
                <a:ext cx="1014608" cy="156831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21</m:t>
                          </m:r>
                        </m:den>
                      </m:f>
                    </m:oMath>
                  </m:oMathPara>
                </a14:m>
                <a:endParaRPr lang="en-US" sz="3200" b="0" dirty="0"/>
              </a:p>
              <a:p>
                <a:endParaRPr lang="en-US" b="0" dirty="0"/>
              </a:p>
              <a:p>
                <a:endParaRPr lang="en-GB" dirty="0"/>
              </a:p>
            </p:txBody>
          </p:sp>
        </mc:Choice>
        <mc:Fallback xmlns="">
          <p:sp>
            <p:nvSpPr>
              <p:cNvPr id="24" name="TextBox 23">
                <a:extLst>
                  <a:ext uri="{FF2B5EF4-FFF2-40B4-BE49-F238E27FC236}">
                    <a16:creationId xmlns:a16="http://schemas.microsoft.com/office/drawing/2014/main" id="{5591012E-D90A-4F0A-8847-7D7A6E1D841F}"/>
                  </a:ext>
                </a:extLst>
              </p:cNvPr>
              <p:cNvSpPr txBox="1">
                <a:spLocks noRot="1" noChangeAspect="1" noMove="1" noResize="1" noEditPoints="1" noAdjustHandles="1" noChangeArrowheads="1" noChangeShapeType="1" noTextEdit="1"/>
              </p:cNvSpPr>
              <p:nvPr/>
            </p:nvSpPr>
            <p:spPr>
              <a:xfrm>
                <a:off x="5719286" y="1341091"/>
                <a:ext cx="1014608" cy="1568314"/>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F6511B1F-030D-417B-B6C3-E7A4A5B6EA82}"/>
                  </a:ext>
                </a:extLst>
              </p:cNvPr>
              <p:cNvSpPr txBox="1"/>
              <p:nvPr/>
            </p:nvSpPr>
            <p:spPr>
              <a:xfrm>
                <a:off x="1545864" y="3978144"/>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8</m:t>
                          </m:r>
                        </m:den>
                      </m:f>
                    </m:oMath>
                  </m:oMathPara>
                </a14:m>
                <a:endParaRPr lang="en-US" sz="3200" b="0" dirty="0"/>
              </a:p>
              <a:p>
                <a:endParaRPr lang="en-US" b="0" dirty="0"/>
              </a:p>
              <a:p>
                <a:endParaRPr lang="en-GB" dirty="0"/>
              </a:p>
            </p:txBody>
          </p:sp>
        </mc:Choice>
        <mc:Fallback xmlns="">
          <p:sp>
            <p:nvSpPr>
              <p:cNvPr id="25" name="TextBox 24">
                <a:extLst>
                  <a:ext uri="{FF2B5EF4-FFF2-40B4-BE49-F238E27FC236}">
                    <a16:creationId xmlns:a16="http://schemas.microsoft.com/office/drawing/2014/main" id="{F6511B1F-030D-417B-B6C3-E7A4A5B6EA82}"/>
                  </a:ext>
                </a:extLst>
              </p:cNvPr>
              <p:cNvSpPr txBox="1">
                <a:spLocks noRot="1" noChangeAspect="1" noMove="1" noResize="1" noEditPoints="1" noAdjustHandles="1" noChangeArrowheads="1" noChangeShapeType="1" noTextEdit="1"/>
              </p:cNvSpPr>
              <p:nvPr/>
            </p:nvSpPr>
            <p:spPr>
              <a:xfrm>
                <a:off x="1545864" y="3978144"/>
                <a:ext cx="1014608" cy="1571520"/>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F27A0EA1-B47E-4D4E-8407-3986AC6C2343}"/>
                  </a:ext>
                </a:extLst>
              </p:cNvPr>
              <p:cNvSpPr txBox="1"/>
              <p:nvPr/>
            </p:nvSpPr>
            <p:spPr>
              <a:xfrm>
                <a:off x="5906243" y="4110424"/>
                <a:ext cx="911631" cy="159358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2</m:t>
                          </m:r>
                        </m:num>
                        <m:den>
                          <m:r>
                            <a:rPr lang="en-US" sz="3200" b="0" i="1" smtClean="0">
                              <a:latin typeface="Cambria Math" panose="02040503050406030204" pitchFamily="18" charset="0"/>
                            </a:rPr>
                            <m:t>16</m:t>
                          </m:r>
                        </m:den>
                      </m:f>
                    </m:oMath>
                  </m:oMathPara>
                </a14:m>
                <a:endParaRPr lang="en-US" sz="3200" b="0" dirty="0"/>
              </a:p>
              <a:p>
                <a:endParaRPr lang="en-US" b="0" dirty="0"/>
              </a:p>
              <a:p>
                <a:endParaRPr lang="en-GB" dirty="0"/>
              </a:p>
            </p:txBody>
          </p:sp>
        </mc:Choice>
        <mc:Fallback xmlns="">
          <p:sp>
            <p:nvSpPr>
              <p:cNvPr id="26" name="TextBox 25">
                <a:extLst>
                  <a:ext uri="{FF2B5EF4-FFF2-40B4-BE49-F238E27FC236}">
                    <a16:creationId xmlns:a16="http://schemas.microsoft.com/office/drawing/2014/main" id="{F27A0EA1-B47E-4D4E-8407-3986AC6C2343}"/>
                  </a:ext>
                </a:extLst>
              </p:cNvPr>
              <p:cNvSpPr txBox="1">
                <a:spLocks noRot="1" noChangeAspect="1" noMove="1" noResize="1" noEditPoints="1" noAdjustHandles="1" noChangeArrowheads="1" noChangeShapeType="1" noTextEdit="1"/>
              </p:cNvSpPr>
              <p:nvPr/>
            </p:nvSpPr>
            <p:spPr>
              <a:xfrm>
                <a:off x="5906243" y="4110424"/>
                <a:ext cx="911631" cy="1593580"/>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982D2A09-5BF4-40B4-B9A7-43DCC3DB5C32}"/>
                  </a:ext>
                </a:extLst>
              </p:cNvPr>
              <p:cNvSpPr txBox="1"/>
              <p:nvPr/>
            </p:nvSpPr>
            <p:spPr>
              <a:xfrm>
                <a:off x="5885547" y="5407208"/>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6</m:t>
                          </m:r>
                        </m:num>
                        <m:den>
                          <m:r>
                            <a:rPr lang="en-US" sz="3200" b="0" i="1" smtClean="0">
                              <a:latin typeface="Cambria Math" panose="02040503050406030204" pitchFamily="18" charset="0"/>
                            </a:rPr>
                            <m:t>8</m:t>
                          </m:r>
                        </m:den>
                      </m:f>
                    </m:oMath>
                  </m:oMathPara>
                </a14:m>
                <a:endParaRPr lang="en-US" sz="3200" b="0" dirty="0"/>
              </a:p>
              <a:p>
                <a:endParaRPr lang="en-US" b="0" dirty="0"/>
              </a:p>
              <a:p>
                <a:endParaRPr lang="en-GB" dirty="0"/>
              </a:p>
            </p:txBody>
          </p:sp>
        </mc:Choice>
        <mc:Fallback xmlns="">
          <p:sp>
            <p:nvSpPr>
              <p:cNvPr id="27" name="TextBox 26">
                <a:extLst>
                  <a:ext uri="{FF2B5EF4-FFF2-40B4-BE49-F238E27FC236}">
                    <a16:creationId xmlns:a16="http://schemas.microsoft.com/office/drawing/2014/main" id="{982D2A09-5BF4-40B4-B9A7-43DCC3DB5C32}"/>
                  </a:ext>
                </a:extLst>
              </p:cNvPr>
              <p:cNvSpPr txBox="1">
                <a:spLocks noRot="1" noChangeAspect="1" noMove="1" noResize="1" noEditPoints="1" noAdjustHandles="1" noChangeArrowheads="1" noChangeShapeType="1" noTextEdit="1"/>
              </p:cNvSpPr>
              <p:nvPr/>
            </p:nvSpPr>
            <p:spPr>
              <a:xfrm>
                <a:off x="5885547" y="5407208"/>
                <a:ext cx="1014608" cy="1571520"/>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23C09F96-3967-4C69-BA04-4DD5EA274AE7}"/>
                  </a:ext>
                </a:extLst>
              </p:cNvPr>
              <p:cNvSpPr txBox="1"/>
              <p:nvPr/>
            </p:nvSpPr>
            <p:spPr>
              <a:xfrm>
                <a:off x="1575206" y="1374303"/>
                <a:ext cx="1014608" cy="129272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7</m:t>
                          </m:r>
                        </m:den>
                      </m:f>
                    </m:oMath>
                  </m:oMathPara>
                </a14:m>
                <a:endParaRPr lang="en-US" b="0" dirty="0"/>
              </a:p>
              <a:p>
                <a:endParaRPr lang="en-GB" dirty="0"/>
              </a:p>
            </p:txBody>
          </p:sp>
        </mc:Choice>
        <mc:Fallback xmlns="">
          <p:sp>
            <p:nvSpPr>
              <p:cNvPr id="28" name="TextBox 27">
                <a:extLst>
                  <a:ext uri="{FF2B5EF4-FFF2-40B4-BE49-F238E27FC236}">
                    <a16:creationId xmlns:a16="http://schemas.microsoft.com/office/drawing/2014/main" id="{23C09F96-3967-4C69-BA04-4DD5EA274AE7}"/>
                  </a:ext>
                </a:extLst>
              </p:cNvPr>
              <p:cNvSpPr txBox="1">
                <a:spLocks noRot="1" noChangeAspect="1" noMove="1" noResize="1" noEditPoints="1" noAdjustHandles="1" noChangeArrowheads="1" noChangeShapeType="1" noTextEdit="1"/>
              </p:cNvSpPr>
              <p:nvPr/>
            </p:nvSpPr>
            <p:spPr>
              <a:xfrm>
                <a:off x="1575206" y="1374303"/>
                <a:ext cx="1014608" cy="1292726"/>
              </a:xfrm>
              <a:prstGeom prst="rect">
                <a:avLst/>
              </a:prstGeom>
              <a:blipFill>
                <a:blip r:embed="rId13"/>
                <a:stretch>
                  <a:fillRect/>
                </a:stretch>
              </a:blipFill>
            </p:spPr>
            <p:txBody>
              <a:bodyPr/>
              <a:lstStyle/>
              <a:p>
                <a:r>
                  <a:rPr lang="en-GB">
                    <a:noFill/>
                  </a:rPr>
                  <a:t> </a:t>
                </a:r>
              </a:p>
            </p:txBody>
          </p:sp>
        </mc:Fallback>
      </mc:AlternateContent>
      <p:sp>
        <p:nvSpPr>
          <p:cNvPr id="6" name="Oval 5">
            <a:extLst>
              <a:ext uri="{FF2B5EF4-FFF2-40B4-BE49-F238E27FC236}">
                <a16:creationId xmlns:a16="http://schemas.microsoft.com/office/drawing/2014/main" id="{EFA7E51B-AD0C-4C3A-9466-5953945DC5F6}"/>
              </a:ext>
            </a:extLst>
          </p:cNvPr>
          <p:cNvSpPr/>
          <p:nvPr/>
        </p:nvSpPr>
        <p:spPr bwMode="auto">
          <a:xfrm>
            <a:off x="4345946" y="1087837"/>
            <a:ext cx="4113765" cy="5377401"/>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9" name="Oval 28">
            <a:extLst>
              <a:ext uri="{FF2B5EF4-FFF2-40B4-BE49-F238E27FC236}">
                <a16:creationId xmlns:a16="http://schemas.microsoft.com/office/drawing/2014/main" id="{96D917F9-8FEE-4549-A673-8E2BB774E101}"/>
              </a:ext>
            </a:extLst>
          </p:cNvPr>
          <p:cNvSpPr/>
          <p:nvPr/>
        </p:nvSpPr>
        <p:spPr bwMode="auto">
          <a:xfrm>
            <a:off x="165514" y="1202932"/>
            <a:ext cx="4113765" cy="5377401"/>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4" name="TextBox 3">
            <a:extLst>
              <a:ext uri="{FF2B5EF4-FFF2-40B4-BE49-F238E27FC236}">
                <a16:creationId xmlns:a16="http://schemas.microsoft.com/office/drawing/2014/main" id="{F3686FEF-13F3-4043-A4FC-E4D2F3F2B076}"/>
              </a:ext>
            </a:extLst>
          </p:cNvPr>
          <p:cNvSpPr txBox="1"/>
          <p:nvPr/>
        </p:nvSpPr>
        <p:spPr>
          <a:xfrm>
            <a:off x="193455" y="707966"/>
            <a:ext cx="2028941" cy="646331"/>
          </a:xfrm>
          <a:prstGeom prst="rect">
            <a:avLst/>
          </a:prstGeom>
          <a:noFill/>
        </p:spPr>
        <p:txBody>
          <a:bodyPr wrap="square" rtlCol="0">
            <a:spAutoFit/>
          </a:bodyPr>
          <a:lstStyle/>
          <a:p>
            <a:r>
              <a:rPr lang="en-GB" b="1" dirty="0"/>
              <a:t>In its </a:t>
            </a:r>
          </a:p>
          <a:p>
            <a:r>
              <a:rPr lang="en-GB" b="1" dirty="0"/>
              <a:t>simplest form.</a:t>
            </a:r>
          </a:p>
        </p:txBody>
      </p:sp>
      <p:sp>
        <p:nvSpPr>
          <p:cNvPr id="19" name="TextBox 18">
            <a:extLst>
              <a:ext uri="{FF2B5EF4-FFF2-40B4-BE49-F238E27FC236}">
                <a16:creationId xmlns:a16="http://schemas.microsoft.com/office/drawing/2014/main" id="{03B16C15-2B33-44A7-994E-BA6B2B539498}"/>
              </a:ext>
            </a:extLst>
          </p:cNvPr>
          <p:cNvSpPr txBox="1"/>
          <p:nvPr/>
        </p:nvSpPr>
        <p:spPr>
          <a:xfrm>
            <a:off x="7115059" y="710724"/>
            <a:ext cx="2028941" cy="646331"/>
          </a:xfrm>
          <a:prstGeom prst="rect">
            <a:avLst/>
          </a:prstGeom>
          <a:noFill/>
        </p:spPr>
        <p:txBody>
          <a:bodyPr wrap="square" rtlCol="0">
            <a:spAutoFit/>
          </a:bodyPr>
          <a:lstStyle/>
          <a:p>
            <a:r>
              <a:rPr lang="en-GB" b="1" dirty="0"/>
              <a:t>Not in its </a:t>
            </a:r>
          </a:p>
          <a:p>
            <a:r>
              <a:rPr lang="en-GB" b="1" dirty="0"/>
              <a:t>simplest form.</a:t>
            </a:r>
          </a:p>
        </p:txBody>
      </p:sp>
      <p:sp>
        <p:nvSpPr>
          <p:cNvPr id="5" name="TextBox 4">
            <a:extLst>
              <a:ext uri="{FF2B5EF4-FFF2-40B4-BE49-F238E27FC236}">
                <a16:creationId xmlns:a16="http://schemas.microsoft.com/office/drawing/2014/main" id="{7F81ECFA-F7B6-44C4-932B-64F1DC8FD652}"/>
              </a:ext>
            </a:extLst>
          </p:cNvPr>
          <p:cNvSpPr txBox="1"/>
          <p:nvPr/>
        </p:nvSpPr>
        <p:spPr>
          <a:xfrm>
            <a:off x="-3105807" y="1354297"/>
            <a:ext cx="646386" cy="647924"/>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298703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nodePh="1">
                                  <p:stCondLst>
                                    <p:cond delay="32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32000"/>
                            </p:stCondLst>
                            <p:childTnLst>
                              <p:par>
                                <p:cTn id="8" presetID="1" presetClass="entr" presetSubtype="0" fill="hold" grpId="0" nodeType="afterEffect">
                                  <p:stCondLst>
                                    <p:cond delay="60000"/>
                                  </p:stCondLst>
                                  <p:childTnLst>
                                    <p:set>
                                      <p:cBhvr>
                                        <p:cTn id="9" dur="1" fill="hold">
                                          <p:stCondLst>
                                            <p:cond delay="0"/>
                                          </p:stCondLst>
                                        </p:cTn>
                                        <p:tgtEl>
                                          <p:spTgt spid="22"/>
                                        </p:tgtEl>
                                        <p:attrNameLst>
                                          <p:attrName>style.visibility</p:attrName>
                                        </p:attrNameLst>
                                      </p:cBhvr>
                                      <p:to>
                                        <p:strVal val="visible"/>
                                      </p:to>
                                    </p:set>
                                  </p:childTnLst>
                                </p:cTn>
                              </p:par>
                            </p:childTnLst>
                          </p:cTn>
                        </p:par>
                        <p:par>
                          <p:cTn id="10" fill="hold">
                            <p:stCondLst>
                              <p:cond delay="92000"/>
                            </p:stCondLst>
                            <p:childTnLst>
                              <p:par>
                                <p:cTn id="11" presetID="0" presetClass="path" presetSubtype="0" accel="50000" decel="50000" fill="hold" grpId="1" nodeType="afterEffect">
                                  <p:stCondLst>
                                    <p:cond delay="11000"/>
                                  </p:stCondLst>
                                  <p:childTnLst>
                                    <p:animMotion origin="layout" path="M 0.01962 -0.11458 L 0.01962 -0.11458 C 0.02413 -0.12477 0.02847 -0.13495 0.03333 -0.14468 C 0.03559 -0.14907 0.03819 -0.15347 0.04028 -0.15833 C 0.04288 -0.16435 0.04722 -0.17685 0.04722 -0.17685 C 0.04774 -0.18056 0.04791 -0.18449 0.04896 -0.1882 C 0.05034 -0.19421 0.05555 -0.20394 0.05746 -0.20903 C 0.06059 -0.21644 0.06406 -0.22384 0.06614 -0.23195 C 0.07066 -0.25 0.06771 -0.24167 0.07482 -0.25718 C 0.07534 -0.26181 0.07587 -0.26644 0.07656 -0.27107 C 0.07691 -0.27407 0.07812 -0.27708 0.0783 -0.28009 C 0.07864 -0.30093 0.0783 -0.32153 0.0783 -0.34213 L 0.08003 -0.33542 " pathEditMode="relative" ptsTypes="AAAAAAAAAAAAA">
                                      <p:cBhvr>
                                        <p:cTn id="12" dur="2000" fill="hold"/>
                                        <p:tgtEl>
                                          <p:spTgt spid="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43B3C2C-719C-4896-B620-9D91226C7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295" y="629999"/>
            <a:ext cx="2935705" cy="293570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4A3B0A23-9CE5-4461-B932-B6FDF39D6CFF}"/>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D3756021-D1C1-4323-82A0-604B7263D12F}"/>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4" name="Thought Bubble: Cloud 3">
                <a:extLst>
                  <a:ext uri="{FF2B5EF4-FFF2-40B4-BE49-F238E27FC236}">
                    <a16:creationId xmlns:a16="http://schemas.microsoft.com/office/drawing/2014/main" id="{53DDC161-52D7-4D65-9339-CB2139B61794}"/>
                  </a:ext>
                </a:extLst>
              </p:cNvPr>
              <p:cNvSpPr/>
              <p:nvPr/>
            </p:nvSpPr>
            <p:spPr bwMode="auto">
              <a:xfrm>
                <a:off x="35757" y="1897624"/>
                <a:ext cx="6274467" cy="4162426"/>
              </a:xfrm>
              <a:prstGeom prst="cloud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algn="ctr">
                  <a:buNone/>
                </a:pPr>
                <a:r>
                  <a:rPr lang="en-US" sz="2400" dirty="0"/>
                  <a:t>        Would the puppy                 </a:t>
                </a:r>
              </a:p>
              <a:p>
                <a:pPr algn="ctr">
                  <a:buNone/>
                </a:pPr>
                <a:r>
                  <a:rPr lang="en-US" sz="2400" dirty="0"/>
                  <a:t>       rather walk for</a:t>
                </a:r>
              </a:p>
              <a:p>
                <a:pPr algn="ctr">
                  <a:buNone/>
                </a:pPr>
                <a:endParaRPr lang="en-US" sz="2400" dirty="0"/>
              </a:p>
              <a:p>
                <a:pPr algn="ctr">
                  <a:buNone/>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 </m:t>
                      </m:r>
                      <m:r>
                        <a:rPr lang="en-GB" sz="2400" b="0" i="1" smtClean="0">
                          <a:latin typeface="Cambria Math" panose="02040503050406030204" pitchFamily="18" charset="0"/>
                        </a:rPr>
                        <m:t>     </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h</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30</m:t>
                          </m:r>
                        </m:num>
                        <m:den>
                          <m:r>
                            <a:rPr lang="en-US" sz="2400" b="0" i="1" smtClean="0">
                              <a:latin typeface="Cambria Math" panose="02040503050406030204" pitchFamily="18" charset="0"/>
                            </a:rPr>
                            <m:t>60</m:t>
                          </m:r>
                        </m:den>
                      </m:f>
                      <m:r>
                        <a:rPr lang="en-GB" sz="2400" b="0" i="1" smtClean="0">
                          <a:latin typeface="Cambria Math" panose="02040503050406030204" pitchFamily="18" charset="0"/>
                        </a:rPr>
                        <m:t> </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m:t>
                      </m:r>
                      <m:r>
                        <a:rPr lang="en-US" sz="2400" b="0" i="1" smtClean="0">
                          <a:latin typeface="Cambria Math" panose="02040503050406030204" pitchFamily="18" charset="0"/>
                        </a:rPr>
                        <m:t> </m:t>
                      </m:r>
                      <m:r>
                        <a:rPr lang="en-US" sz="2400" b="0" i="1" smtClean="0">
                          <a:latin typeface="Cambria Math" panose="02040503050406030204" pitchFamily="18" charset="0"/>
                        </a:rPr>
                        <m:t>h</m:t>
                      </m:r>
                      <m:r>
                        <a:rPr lang="en-US" sz="2400" b="0" i="1" smtClean="0">
                          <a:latin typeface="Cambria Math" panose="02040503050406030204" pitchFamily="18" charset="0"/>
                        </a:rPr>
                        <m:t>���</m:t>
                      </m:r>
                      <m:r>
                        <a:rPr lang="en-US" sz="2400" b="0" i="1" smtClean="0">
                          <a:latin typeface="Cambria Math" panose="02040503050406030204" pitchFamily="18" charset="0"/>
                        </a:rPr>
                        <m:t>.</m:t>
                      </m:r>
                    </m:oMath>
                  </m:oMathPara>
                </a14:m>
                <a:endParaRPr lang="en-US" sz="2400" b="0" dirty="0"/>
              </a:p>
              <a:p>
                <a:pPr algn="ctr">
                  <a:buNone/>
                </a:pPr>
                <a:endParaRPr lang="en-US" sz="2400" dirty="0"/>
              </a:p>
              <a:p>
                <a:pPr algn="ctr">
                  <a:buNone/>
                </a:pPr>
                <a:r>
                  <a:rPr lang="en-US" sz="2400" dirty="0"/>
                  <a:t>        What did you think?</a:t>
                </a:r>
              </a:p>
              <a:p>
                <a:pPr algn="ctr">
                  <a:buNone/>
                </a:pPr>
                <a:endParaRPr lang="en-US" sz="2400" dirty="0"/>
              </a:p>
              <a:p>
                <a:pPr algn="ctr">
                  <a:buNone/>
                </a:pPr>
                <a:endParaRPr lang="en-GB" sz="2400" dirty="0"/>
              </a:p>
            </p:txBody>
          </p:sp>
        </mc:Choice>
        <mc:Fallback xmlns="">
          <p:sp>
            <p:nvSpPr>
              <p:cNvPr id="4" name="Thought Bubble: Cloud 3">
                <a:extLst>
                  <a:ext uri="{FF2B5EF4-FFF2-40B4-BE49-F238E27FC236}">
                    <a16:creationId xmlns:a16="http://schemas.microsoft.com/office/drawing/2014/main" id="{53DDC161-52D7-4D65-9339-CB2139B61794}"/>
                  </a:ext>
                </a:extLst>
              </p:cNvPr>
              <p:cNvSpPr>
                <a:spLocks noRot="1" noChangeAspect="1" noMove="1" noResize="1" noEditPoints="1" noAdjustHandles="1" noChangeArrowheads="1" noChangeShapeType="1" noTextEdit="1"/>
              </p:cNvSpPr>
              <p:nvPr/>
            </p:nvSpPr>
            <p:spPr bwMode="auto">
              <a:xfrm>
                <a:off x="35757" y="1897624"/>
                <a:ext cx="6274467" cy="4162426"/>
              </a:xfrm>
              <a:prstGeom prst="cloudCallout">
                <a:avLst/>
              </a:prstGeom>
              <a:blipFill>
                <a:blip r:embed="rId6"/>
                <a:stretch>
                  <a:fillRect/>
                </a:stretch>
              </a:blipFill>
              <a:ln>
                <a:noFill/>
              </a:ln>
              <a:effectLst/>
            </p:spPr>
            <p:txBody>
              <a:bodyPr/>
              <a:lstStyle/>
              <a:p>
                <a:r>
                  <a:rPr lang="en-GB">
                    <a:noFill/>
                  </a:rPr>
                  <a:t> </a:t>
                </a:r>
              </a:p>
            </p:txBody>
          </p:sp>
        </mc:Fallback>
      </mc:AlternateContent>
    </p:spTree>
    <p:extLst>
      <p:ext uri="{BB962C8B-B14F-4D97-AF65-F5344CB8AC3E}">
        <p14:creationId xmlns:p14="http://schemas.microsoft.com/office/powerpoint/2010/main" val="2095611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pic>
        <p:nvPicPr>
          <p:cNvPr id="7" name="Image 6"/>
          <p:cNvPicPr>
            <a:picLocks noChangeAspect="1"/>
          </p:cNvPicPr>
          <p:nvPr/>
        </p:nvPicPr>
        <p:blipFill>
          <a:blip r:embed="rId4" cstate="print"/>
          <a:stretch>
            <a:fillRect/>
          </a:stretch>
        </p:blipFill>
        <p:spPr>
          <a:xfrm>
            <a:off x="998626" y="3877445"/>
            <a:ext cx="254000" cy="723900"/>
          </a:xfrm>
          <a:prstGeom prst="rect">
            <a:avLst/>
          </a:prstGeom>
        </p:spPr>
      </p:pic>
      <p:pic>
        <p:nvPicPr>
          <p:cNvPr id="8" name="Image 7"/>
          <p:cNvPicPr>
            <a:picLocks noChangeAspect="1"/>
          </p:cNvPicPr>
          <p:nvPr/>
        </p:nvPicPr>
        <p:blipFill>
          <a:blip r:embed="rId5" cstate="print"/>
          <a:stretch>
            <a:fillRect/>
          </a:stretch>
        </p:blipFill>
        <p:spPr>
          <a:xfrm>
            <a:off x="1852701" y="3877445"/>
            <a:ext cx="241300" cy="736600"/>
          </a:xfrm>
          <a:prstGeom prst="rect">
            <a:avLst/>
          </a:prstGeom>
        </p:spPr>
      </p:pic>
      <p:pic>
        <p:nvPicPr>
          <p:cNvPr id="9" name="Image 8"/>
          <p:cNvPicPr>
            <a:picLocks noChangeAspect="1"/>
          </p:cNvPicPr>
          <p:nvPr/>
        </p:nvPicPr>
        <p:blipFill>
          <a:blip r:embed="rId6" cstate="print"/>
          <a:stretch>
            <a:fillRect/>
          </a:stretch>
        </p:blipFill>
        <p:spPr>
          <a:xfrm>
            <a:off x="2575013" y="3871095"/>
            <a:ext cx="368300" cy="723900"/>
          </a:xfrm>
          <a:prstGeom prst="rect">
            <a:avLst/>
          </a:prstGeom>
        </p:spPr>
      </p:pic>
      <p:pic>
        <p:nvPicPr>
          <p:cNvPr id="10" name="Image 9"/>
          <p:cNvPicPr>
            <a:picLocks noChangeAspect="1"/>
          </p:cNvPicPr>
          <p:nvPr/>
        </p:nvPicPr>
        <p:blipFill>
          <a:blip r:embed="rId7" cstate="print"/>
          <a:stretch>
            <a:fillRect/>
          </a:stretch>
        </p:blipFill>
        <p:spPr>
          <a:xfrm>
            <a:off x="3429088" y="3877445"/>
            <a:ext cx="381000" cy="736600"/>
          </a:xfrm>
          <a:prstGeom prst="rect">
            <a:avLst/>
          </a:prstGeom>
        </p:spPr>
      </p:pic>
      <p:sp>
        <p:nvSpPr>
          <p:cNvPr id="21" name="Oval 20">
            <a:extLst>
              <a:ext uri="{FF2B5EF4-FFF2-40B4-BE49-F238E27FC236}">
                <a16:creationId xmlns:a16="http://schemas.microsoft.com/office/drawing/2014/main" id="{A95F2887-175A-4F50-A870-2A7876DBF0F6}"/>
              </a:ext>
            </a:extLst>
          </p:cNvPr>
          <p:cNvSpPr/>
          <p:nvPr/>
        </p:nvSpPr>
        <p:spPr>
          <a:xfrm>
            <a:off x="734518" y="3878606"/>
            <a:ext cx="691732" cy="75120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945393A1-2BB6-47DD-8E6D-88DEC0C5DE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8751" y="947496"/>
            <a:ext cx="7907446" cy="2478310"/>
          </a:xfrm>
          <a:prstGeom prst="rect">
            <a:avLst/>
          </a:prstGeom>
        </p:spPr>
      </p:pic>
      <p:sp>
        <p:nvSpPr>
          <p:cNvPr id="16" name="Speech Bubble: Oval 15">
            <a:extLst>
              <a:ext uri="{FF2B5EF4-FFF2-40B4-BE49-F238E27FC236}">
                <a16:creationId xmlns:a16="http://schemas.microsoft.com/office/drawing/2014/main" id="{AEEFF54C-65DE-445B-B890-94B337588FC3}"/>
              </a:ext>
            </a:extLst>
          </p:cNvPr>
          <p:cNvSpPr/>
          <p:nvPr/>
        </p:nvSpPr>
        <p:spPr bwMode="auto">
          <a:xfrm>
            <a:off x="422603" y="4854413"/>
            <a:ext cx="3930488" cy="1636835"/>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buNone/>
              <a:tabLst/>
            </a:pPr>
            <a:r>
              <a:rPr kumimoji="0" lang="en-US" sz="1800" b="0" i="0" u="none" strike="noStrike" cap="none" normalizeH="0" baseline="0" dirty="0">
                <a:ln>
                  <a:noFill/>
                </a:ln>
                <a:solidFill>
                  <a:schemeClr val="tx1"/>
                </a:solidFill>
                <a:effectLst/>
                <a:latin typeface="Arial" charset="0"/>
              </a:rPr>
              <a:t>What can you tell me about this family of equivalent fractions?</a:t>
            </a:r>
            <a:endParaRPr kumimoji="0" lang="en-GB" sz="1800" b="0" i="0" u="none" strike="noStrike" cap="none" normalizeH="0" baseline="0" dirty="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1B7B16D3-F0FE-4A99-AE4A-165577B1E434}"/>
                  </a:ext>
                </a:extLst>
              </p:cNvPr>
              <p:cNvSpPr/>
              <p:nvPr/>
            </p:nvSpPr>
            <p:spPr>
              <a:xfrm>
                <a:off x="4241950" y="3459147"/>
                <a:ext cx="4572000" cy="1409488"/>
              </a:xfrm>
              <a:prstGeom prst="rect">
                <a:avLst/>
              </a:prstGeom>
            </p:spPr>
            <p:txBody>
              <a:bodyPr>
                <a:spAutoFit/>
              </a:bodyPr>
              <a:lstStyle/>
              <a:p>
                <a:pPr algn="ctr">
                  <a:buNone/>
                </a:pPr>
                <a:r>
                  <a:rPr lang="en-GB" sz="2800" i="1" dirty="0"/>
                  <a:t>The simplest form in this family of fractions is </a:t>
                </a:r>
                <a14:m>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num>
                      <m:den>
                        <m:r>
                          <a:rPr lang="en-US" sz="2800" b="0" i="1" smtClean="0">
                            <a:latin typeface="Cambria Math" panose="02040503050406030204" pitchFamily="18" charset="0"/>
                          </a:rPr>
                          <m:t>4</m:t>
                        </m:r>
                      </m:den>
                    </m:f>
                    <m:r>
                      <a:rPr lang="en-US" sz="2800" b="0" i="1" smtClean="0">
                        <a:latin typeface="Cambria Math" panose="02040503050406030204" pitchFamily="18" charset="0"/>
                      </a:rPr>
                      <m:t>.</m:t>
                    </m:r>
                  </m:oMath>
                </a14:m>
                <a:endParaRPr lang="en-US" sz="2800" i="1" dirty="0"/>
              </a:p>
              <a:p>
                <a:pPr algn="ctr">
                  <a:buNone/>
                </a:pPr>
                <a:endParaRPr lang="en-GB" dirty="0"/>
              </a:p>
            </p:txBody>
          </p:sp>
        </mc:Choice>
        <mc:Fallback xmlns="">
          <p:sp>
            <p:nvSpPr>
              <p:cNvPr id="17" name="Rectangle 16">
                <a:extLst>
                  <a:ext uri="{FF2B5EF4-FFF2-40B4-BE49-F238E27FC236}">
                    <a16:creationId xmlns:a16="http://schemas.microsoft.com/office/drawing/2014/main" id="{1B7B16D3-F0FE-4A99-AE4A-165577B1E434}"/>
                  </a:ext>
                </a:extLst>
              </p:cNvPr>
              <p:cNvSpPr>
                <a:spLocks noRot="1" noChangeAspect="1" noMove="1" noResize="1" noEditPoints="1" noAdjustHandles="1" noChangeArrowheads="1" noChangeShapeType="1" noTextEdit="1"/>
              </p:cNvSpPr>
              <p:nvPr/>
            </p:nvSpPr>
            <p:spPr>
              <a:xfrm>
                <a:off x="4241950" y="3459147"/>
                <a:ext cx="4572000" cy="1409488"/>
              </a:xfrm>
              <a:prstGeom prst="rect">
                <a:avLst/>
              </a:prstGeom>
              <a:blipFill>
                <a:blip r:embed="rId16"/>
                <a:stretch>
                  <a:fillRect t="-4310"/>
                </a:stretch>
              </a:blipFill>
            </p:spPr>
            <p:txBody>
              <a:bodyPr/>
              <a:lstStyle/>
              <a:p>
                <a:r>
                  <a:rPr lang="en-GB">
                    <a:noFill/>
                  </a:rPr>
                  <a:t> </a:t>
                </a:r>
              </a:p>
            </p:txBody>
          </p:sp>
        </mc:Fallback>
      </mc:AlternateContent>
      <p:sp>
        <p:nvSpPr>
          <p:cNvPr id="12" name="Text Placeholder 11">
            <a:extLst>
              <a:ext uri="{FF2B5EF4-FFF2-40B4-BE49-F238E27FC236}">
                <a16:creationId xmlns:a16="http://schemas.microsoft.com/office/drawing/2014/main" id="{F15967AA-B516-4277-A29E-0FC86B98095D}"/>
              </a:ext>
            </a:extLst>
          </p:cNvPr>
          <p:cNvSpPr>
            <a:spLocks noGrp="1"/>
          </p:cNvSpPr>
          <p:nvPr>
            <p:ph type="body" idx="1"/>
          </p:nvPr>
        </p:nvSpPr>
        <p:spPr/>
        <p:txBody>
          <a:bodyPr/>
          <a:lstStyle/>
          <a:p>
            <a:endParaRPr lang="en-GB"/>
          </a:p>
        </p:txBody>
      </p:sp>
      <p:sp>
        <p:nvSpPr>
          <p:cNvPr id="11" name="Title 10">
            <a:extLst>
              <a:ext uri="{FF2B5EF4-FFF2-40B4-BE49-F238E27FC236}">
                <a16:creationId xmlns:a16="http://schemas.microsoft.com/office/drawing/2014/main" id="{5AD2F540-5668-4591-9A03-CD962DED3396}"/>
              </a:ext>
            </a:extLst>
          </p:cNvPr>
          <p:cNvSpPr>
            <a:spLocks noGrp="1"/>
          </p:cNvSpPr>
          <p:nvPr>
            <p:ph type="title"/>
          </p:nvPr>
        </p:nvSpPr>
        <p:spPr/>
        <p:txBody>
          <a:bodyPr/>
          <a:lstStyle/>
          <a:p>
            <a:endParaRPr lang="en-GB"/>
          </a:p>
        </p:txBody>
      </p:sp>
      <p:sp>
        <p:nvSpPr>
          <p:cNvPr id="2" name="TextBox 1">
            <a:extLst>
              <a:ext uri="{FF2B5EF4-FFF2-40B4-BE49-F238E27FC236}">
                <a16:creationId xmlns:a16="http://schemas.microsoft.com/office/drawing/2014/main" id="{21C184C0-1CD7-4D30-A0EF-EA28965D8CB1}"/>
              </a:ext>
            </a:extLst>
          </p:cNvPr>
          <p:cNvSpPr txBox="1"/>
          <p:nvPr/>
        </p:nvSpPr>
        <p:spPr>
          <a:xfrm>
            <a:off x="1475493" y="4053777"/>
            <a:ext cx="600075" cy="400110"/>
          </a:xfrm>
          <a:prstGeom prst="rect">
            <a:avLst/>
          </a:prstGeom>
          <a:noFill/>
        </p:spPr>
        <p:txBody>
          <a:bodyPr wrap="square" rtlCol="0">
            <a:spAutoFit/>
          </a:bodyPr>
          <a:lstStyle/>
          <a:p>
            <a:r>
              <a:rPr lang="en-GB" sz="2000" dirty="0"/>
              <a:t>=</a:t>
            </a:r>
          </a:p>
        </p:txBody>
      </p:sp>
      <p:sp>
        <p:nvSpPr>
          <p:cNvPr id="22" name="TextBox 21">
            <a:extLst>
              <a:ext uri="{FF2B5EF4-FFF2-40B4-BE49-F238E27FC236}">
                <a16:creationId xmlns:a16="http://schemas.microsoft.com/office/drawing/2014/main" id="{344DA81B-ADDB-466F-A641-170A24BB5957}"/>
              </a:ext>
            </a:extLst>
          </p:cNvPr>
          <p:cNvSpPr txBox="1"/>
          <p:nvPr/>
        </p:nvSpPr>
        <p:spPr>
          <a:xfrm>
            <a:off x="3024520" y="4053777"/>
            <a:ext cx="600075" cy="400110"/>
          </a:xfrm>
          <a:prstGeom prst="rect">
            <a:avLst/>
          </a:prstGeom>
          <a:noFill/>
        </p:spPr>
        <p:txBody>
          <a:bodyPr wrap="square" rtlCol="0">
            <a:spAutoFit/>
          </a:bodyPr>
          <a:lstStyle/>
          <a:p>
            <a:r>
              <a:rPr lang="en-GB" sz="2000" dirty="0"/>
              <a:t>=</a:t>
            </a:r>
          </a:p>
        </p:txBody>
      </p:sp>
      <p:sp>
        <p:nvSpPr>
          <p:cNvPr id="23" name="TextBox 22">
            <a:extLst>
              <a:ext uri="{FF2B5EF4-FFF2-40B4-BE49-F238E27FC236}">
                <a16:creationId xmlns:a16="http://schemas.microsoft.com/office/drawing/2014/main" id="{F2CB7B7A-1672-434F-A603-379B8D8CE0CD}"/>
              </a:ext>
            </a:extLst>
          </p:cNvPr>
          <p:cNvSpPr txBox="1"/>
          <p:nvPr/>
        </p:nvSpPr>
        <p:spPr>
          <a:xfrm>
            <a:off x="2208514" y="4053777"/>
            <a:ext cx="600075" cy="400110"/>
          </a:xfrm>
          <a:prstGeom prst="rect">
            <a:avLst/>
          </a:prstGeom>
          <a:noFill/>
        </p:spPr>
        <p:txBody>
          <a:bodyPr wrap="square" rtlCol="0">
            <a:spAutoFit/>
          </a:bodyPr>
          <a:lstStyle/>
          <a:p>
            <a:r>
              <a:rPr lang="en-GB" sz="2000" dirty="0"/>
              <a:t>=</a:t>
            </a:r>
          </a:p>
        </p:txBody>
      </p:sp>
    </p:spTree>
    <p:custDataLst>
      <p:tags r:id="rId1"/>
    </p:custDataLst>
    <p:extLst>
      <p:ext uri="{BB962C8B-B14F-4D97-AF65-F5344CB8AC3E}">
        <p14:creationId xmlns:p14="http://schemas.microsoft.com/office/powerpoint/2010/main" val="275274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dirty="0"/>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8453D65B-C617-46D7-B6C8-5A4D5F1A2EFD}"/>
                  </a:ext>
                </a:extLst>
              </p:cNvPr>
              <p:cNvSpPr/>
              <p:nvPr/>
            </p:nvSpPr>
            <p:spPr>
              <a:xfrm>
                <a:off x="3730881" y="2193131"/>
                <a:ext cx="4572000" cy="1017266"/>
              </a:xfrm>
              <a:prstGeom prst="rect">
                <a:avLst/>
              </a:prstGeom>
            </p:spPr>
            <p:txBody>
              <a:bodyPr>
                <a:spAutoFit/>
              </a:bodyPr>
              <a:lstStyle/>
              <a:p>
                <a:pPr algn="ctr">
                  <a:buNone/>
                </a:pPr>
                <a:r>
                  <a:rPr lang="en-GB" sz="2400" i="1" dirty="0"/>
                  <a:t>The simplest form in this family of fractions is </a:t>
                </a:r>
                <a14:m>
                  <m:oMath xmlns:m="http://schemas.openxmlformats.org/officeDocument/2006/math">
                    <m:f>
                      <m:fPr>
                        <m:ctrlPr>
                          <a:rPr lang="en-GB" sz="2400" i="1">
                            <a:latin typeface="Cambria Math" panose="02040503050406030204" pitchFamily="18" charset="0"/>
                          </a:rPr>
                        </m:ctrlPr>
                      </m:fPr>
                      <m:num>
                        <m:r>
                          <a:rPr lang="en-US" sz="2400" b="0" i="1" smtClean="0">
                            <a:latin typeface="Cambria Math" panose="02040503050406030204" pitchFamily="18" charset="0"/>
                          </a:rPr>
                          <m:t>5</m:t>
                        </m:r>
                      </m:num>
                      <m:den>
                        <m:r>
                          <a:rPr lang="en-GB" sz="2400" i="1">
                            <a:latin typeface="Cambria Math" panose="02040503050406030204" pitchFamily="18" charset="0"/>
                          </a:rPr>
                          <m:t>7</m:t>
                        </m:r>
                      </m:den>
                    </m:f>
                    <m:r>
                      <a:rPr lang="en-GB" sz="2400" i="1">
                        <a:latin typeface="Cambria Math" panose="02040503050406030204" pitchFamily="18" charset="0"/>
                      </a:rPr>
                      <m:t>.</m:t>
                    </m:r>
                  </m:oMath>
                </a14:m>
                <a:endParaRPr lang="en-GB" sz="2400" dirty="0"/>
              </a:p>
            </p:txBody>
          </p:sp>
        </mc:Choice>
        <mc:Fallback xmlns="">
          <p:sp>
            <p:nvSpPr>
              <p:cNvPr id="7" name="Rectangle 6">
                <a:extLst>
                  <a:ext uri="{FF2B5EF4-FFF2-40B4-BE49-F238E27FC236}">
                    <a16:creationId xmlns:a16="http://schemas.microsoft.com/office/drawing/2014/main" id="{8453D65B-C617-46D7-B6C8-5A4D5F1A2EFD}"/>
                  </a:ext>
                </a:extLst>
              </p:cNvPr>
              <p:cNvSpPr>
                <a:spLocks noRot="1" noChangeAspect="1" noMove="1" noResize="1" noEditPoints="1" noAdjustHandles="1" noChangeArrowheads="1" noChangeShapeType="1" noTextEdit="1"/>
              </p:cNvSpPr>
              <p:nvPr/>
            </p:nvSpPr>
            <p:spPr>
              <a:xfrm>
                <a:off x="3730881" y="2193131"/>
                <a:ext cx="4572000" cy="1017266"/>
              </a:xfrm>
              <a:prstGeom prst="rect">
                <a:avLst/>
              </a:prstGeom>
              <a:blipFill>
                <a:blip r:embed="rId6"/>
                <a:stretch>
                  <a:fillRect t="-4192" r="-1733" b="-2395"/>
                </a:stretch>
              </a:blipFill>
            </p:spPr>
            <p:txBody>
              <a:bodyPr/>
              <a:lstStyle/>
              <a:p>
                <a:r>
                  <a:rPr lang="en-GB">
                    <a:noFill/>
                  </a:rPr>
                  <a:t> </a:t>
                </a:r>
              </a:p>
            </p:txBody>
          </p:sp>
        </mc:Fallback>
      </mc:AlternateContent>
      <p:grpSp>
        <p:nvGrpSpPr>
          <p:cNvPr id="27" name="Group 26">
            <a:extLst>
              <a:ext uri="{FF2B5EF4-FFF2-40B4-BE49-F238E27FC236}">
                <a16:creationId xmlns:a16="http://schemas.microsoft.com/office/drawing/2014/main" id="{2657A3EE-1132-46CA-B8C0-2414531E7524}"/>
              </a:ext>
            </a:extLst>
          </p:cNvPr>
          <p:cNvGrpSpPr/>
          <p:nvPr/>
        </p:nvGrpSpPr>
        <p:grpSpPr>
          <a:xfrm>
            <a:off x="424819" y="719378"/>
            <a:ext cx="2140060" cy="3568883"/>
            <a:chOff x="-2908903" y="753818"/>
            <a:chExt cx="2140060" cy="3568883"/>
          </a:xfrm>
        </p:grpSpPr>
        <p:pic>
          <p:nvPicPr>
            <p:cNvPr id="28" name="Picture 27">
              <a:extLst>
                <a:ext uri="{FF2B5EF4-FFF2-40B4-BE49-F238E27FC236}">
                  <a16:creationId xmlns:a16="http://schemas.microsoft.com/office/drawing/2014/main" id="{3024A38C-9777-493C-A968-8B2D025746C0}"/>
                </a:ext>
              </a:extLst>
            </p:cNvPr>
            <p:cNvPicPr>
              <a:picLocks noChangeAspect="1"/>
            </p:cNvPicPr>
            <p:nvPr/>
          </p:nvPicPr>
          <p:blipFill>
            <a:blip r:embed="rId7"/>
            <a:stretch>
              <a:fillRect/>
            </a:stretch>
          </p:blipFill>
          <p:spPr>
            <a:xfrm>
              <a:off x="-2908903" y="753818"/>
              <a:ext cx="2140060" cy="3568883"/>
            </a:xfrm>
            <a:prstGeom prst="rect">
              <a:avLst/>
            </a:prstGeom>
          </p:spPr>
        </p:pic>
        <mc:AlternateContent xmlns:mc="http://schemas.openxmlformats.org/markup-compatibility/2006" xmlns:p14="http://schemas.microsoft.com/office/powerpoint/2010/main">
          <mc:Choice Requires="p14">
            <p:contentPart p14:bwMode="auto" r:id="rId8">
              <p14:nvContentPartPr>
                <p14:cNvPr id="29" name="Ink 28">
                  <a:extLst>
                    <a:ext uri="{FF2B5EF4-FFF2-40B4-BE49-F238E27FC236}">
                      <a16:creationId xmlns:a16="http://schemas.microsoft.com/office/drawing/2014/main" id="{48E0401A-2AED-47A3-B3E2-A6A3A816A822}"/>
                    </a:ext>
                  </a:extLst>
                </p14:cNvPr>
                <p14:cNvContentPartPr/>
                <p14:nvPr/>
              </p14:nvContentPartPr>
              <p14:xfrm>
                <a:off x="-2678383" y="2155286"/>
                <a:ext cx="360" cy="360"/>
              </p14:xfrm>
            </p:contentPart>
          </mc:Choice>
          <mc:Fallback xmlns="">
            <p:pic>
              <p:nvPicPr>
                <p:cNvPr id="29" name="Ink 28">
                  <a:extLst>
                    <a:ext uri="{FF2B5EF4-FFF2-40B4-BE49-F238E27FC236}">
                      <a16:creationId xmlns:a16="http://schemas.microsoft.com/office/drawing/2014/main" id="{48E0401A-2AED-47A3-B3E2-A6A3A816A822}"/>
                    </a:ext>
                  </a:extLst>
                </p:cNvPr>
                <p:cNvPicPr/>
                <p:nvPr/>
              </p:nvPicPr>
              <p:blipFill>
                <a:blip r:embed="rId9"/>
                <a:stretch>
                  <a:fillRect/>
                </a:stretch>
              </p:blipFill>
              <p:spPr>
                <a:xfrm>
                  <a:off x="-2732383" y="2047286"/>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0A80A38B-F314-4258-926F-6CA29DB40060}"/>
                    </a:ext>
                  </a:extLst>
                </p14:cNvPr>
                <p14:cNvContentPartPr/>
                <p14:nvPr/>
              </p14:nvContentPartPr>
              <p14:xfrm>
                <a:off x="-2826343" y="2099486"/>
                <a:ext cx="1981080" cy="38160"/>
              </p14:xfrm>
            </p:contentPart>
          </mc:Choice>
          <mc:Fallback xmlns="">
            <p:pic>
              <p:nvPicPr>
                <p:cNvPr id="30" name="Ink 29">
                  <a:extLst>
                    <a:ext uri="{FF2B5EF4-FFF2-40B4-BE49-F238E27FC236}">
                      <a16:creationId xmlns:a16="http://schemas.microsoft.com/office/drawing/2014/main" id="{0A80A38B-F314-4258-926F-6CA29DB40060}"/>
                    </a:ext>
                  </a:extLst>
                </p:cNvPr>
                <p:cNvPicPr/>
                <p:nvPr/>
              </p:nvPicPr>
              <p:blipFill>
                <a:blip r:embed="rId11"/>
                <a:stretch>
                  <a:fillRect/>
                </a:stretch>
              </p:blipFill>
              <p:spPr>
                <a:xfrm>
                  <a:off x="-2880343" y="1992495"/>
                  <a:ext cx="2088720" cy="251785"/>
                </a:xfrm>
                <a:prstGeom prst="rect">
                  <a:avLst/>
                </a:prstGeom>
              </p:spPr>
            </p:pic>
          </mc:Fallback>
        </mc:AlternateContent>
      </p:grpSp>
      <p:sp>
        <p:nvSpPr>
          <p:cNvPr id="52" name="Oval 51">
            <a:extLst>
              <a:ext uri="{FF2B5EF4-FFF2-40B4-BE49-F238E27FC236}">
                <a16:creationId xmlns:a16="http://schemas.microsoft.com/office/drawing/2014/main" id="{E3FF12D9-A78A-4991-A6A5-0AD799898B85}"/>
              </a:ext>
            </a:extLst>
          </p:cNvPr>
          <p:cNvSpPr/>
          <p:nvPr/>
        </p:nvSpPr>
        <p:spPr>
          <a:xfrm>
            <a:off x="2979685" y="1032082"/>
            <a:ext cx="604944"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Speech Bubble: Oval 52">
            <a:extLst>
              <a:ext uri="{FF2B5EF4-FFF2-40B4-BE49-F238E27FC236}">
                <a16:creationId xmlns:a16="http://schemas.microsoft.com/office/drawing/2014/main" id="{987733AD-8F61-41E4-9A91-02E31BA13987}"/>
              </a:ext>
            </a:extLst>
          </p:cNvPr>
          <p:cNvSpPr/>
          <p:nvPr/>
        </p:nvSpPr>
        <p:spPr bwMode="auto">
          <a:xfrm>
            <a:off x="191923" y="4438571"/>
            <a:ext cx="3361174" cy="2184297"/>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defTabSz="914400" rtl="0" eaLnBrk="1" fontAlgn="base" latinLnBrk="0" hangingPunct="1">
              <a:lnSpc>
                <a:spcPct val="100000"/>
              </a:lnSpc>
              <a:spcBef>
                <a:spcPct val="20000"/>
              </a:spcBef>
              <a:spcAft>
                <a:spcPct val="0"/>
              </a:spcAft>
              <a:buClr>
                <a:srgbClr val="00628C"/>
              </a:buClr>
              <a:buSzTx/>
              <a:buNone/>
              <a:tabLst/>
            </a:pPr>
            <a:r>
              <a:rPr kumimoji="0" lang="en-US" sz="2000" b="0" i="0" u="none" strike="noStrike" cap="none" normalizeH="0" baseline="0" dirty="0">
                <a:ln>
                  <a:noFill/>
                </a:ln>
                <a:solidFill>
                  <a:schemeClr val="tx1"/>
                </a:solidFill>
                <a:effectLst/>
                <a:latin typeface="Arial" charset="0"/>
              </a:rPr>
              <a:t>Can you write the family of  seven equivalent fractions?</a:t>
            </a:r>
          </a:p>
        </p:txBody>
      </p:sp>
      <p:sp>
        <p:nvSpPr>
          <p:cNvPr id="45" name="Speech Bubble: Oval 44">
            <a:extLst>
              <a:ext uri="{FF2B5EF4-FFF2-40B4-BE49-F238E27FC236}">
                <a16:creationId xmlns:a16="http://schemas.microsoft.com/office/drawing/2014/main" id="{690F6796-80CC-489D-848E-43BC6986BDC5}"/>
              </a:ext>
            </a:extLst>
          </p:cNvPr>
          <p:cNvSpPr/>
          <p:nvPr/>
        </p:nvSpPr>
        <p:spPr bwMode="auto">
          <a:xfrm>
            <a:off x="191923" y="4437859"/>
            <a:ext cx="3361174" cy="2184297"/>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buNone/>
              <a:tabLst/>
            </a:pPr>
            <a:r>
              <a:rPr kumimoji="0" lang="en-US" sz="1400" b="1" i="0" u="none" strike="noStrike" cap="none" normalizeH="0" baseline="0" dirty="0">
                <a:ln>
                  <a:noFill/>
                </a:ln>
                <a:solidFill>
                  <a:schemeClr val="tx1"/>
                </a:solidFill>
                <a:effectLst/>
                <a:latin typeface="Arial" charset="0"/>
              </a:rPr>
              <a:t>When the numerator and denominator are multiplied or divided by the same number, the value of the fraction remains the same.</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1B610631-0C08-4DED-8276-DA54C5BDBA9E}"/>
                  </a:ext>
                </a:extLst>
              </p:cNvPr>
              <p:cNvSpPr txBox="1"/>
              <p:nvPr/>
            </p:nvSpPr>
            <p:spPr>
              <a:xfrm>
                <a:off x="2768111" y="996226"/>
                <a:ext cx="6447485" cy="7936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r>
                        <a:rPr lang="en-US" sz="2400" b="1" i="1" smtClean="0">
                          <a:latin typeface="Cambria Math" panose="02040503050406030204" pitchFamily="18" charset="0"/>
                        </a:rPr>
                        <m:t> = </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m:t>
                          </m:r>
                        </m:num>
                        <m:den>
                          <m:r>
                            <a:rPr lang="en-US" sz="2400" b="1" i="1" smtClean="0">
                              <a:latin typeface="Cambria Math" panose="02040503050406030204" pitchFamily="18" charset="0"/>
                            </a:rPr>
                            <m:t>��</m:t>
                          </m:r>
                        </m:den>
                      </m:f>
                    </m:oMath>
                  </m:oMathPara>
                </a14:m>
                <a:endParaRPr lang="en-GB" sz="2400" b="1" dirty="0"/>
              </a:p>
            </p:txBody>
          </p:sp>
        </mc:Choice>
        <mc:Fallback xmlns="">
          <p:sp>
            <p:nvSpPr>
              <p:cNvPr id="3" name="TextBox 2">
                <a:extLst>
                  <a:ext uri="{FF2B5EF4-FFF2-40B4-BE49-F238E27FC236}">
                    <a16:creationId xmlns:a16="http://schemas.microsoft.com/office/drawing/2014/main" id="{1B610631-0C08-4DED-8276-DA54C5BDBA9E}"/>
                  </a:ext>
                </a:extLst>
              </p:cNvPr>
              <p:cNvSpPr txBox="1">
                <a:spLocks noRot="1" noChangeAspect="1" noMove="1" noResize="1" noEditPoints="1" noAdjustHandles="1" noChangeArrowheads="1" noChangeShapeType="1" noTextEdit="1"/>
              </p:cNvSpPr>
              <p:nvPr/>
            </p:nvSpPr>
            <p:spPr>
              <a:xfrm>
                <a:off x="2768111" y="996226"/>
                <a:ext cx="6447485" cy="793679"/>
              </a:xfrm>
              <a:prstGeom prst="rect">
                <a:avLst/>
              </a:prstGeom>
              <a:blipFill>
                <a:blip r:embed="rId12"/>
                <a:stretch>
                  <a:fillRect/>
                </a:stretch>
              </a:blipFill>
            </p:spPr>
            <p:txBody>
              <a:bodyPr/>
              <a:lstStyle/>
              <a:p>
                <a:r>
                  <a:rPr lang="en-GB">
                    <a:noFill/>
                  </a:rPr>
                  <a:t> </a:t>
                </a:r>
              </a:p>
            </p:txBody>
          </p:sp>
        </mc:Fallback>
      </mc:AlternateContent>
      <p:sp>
        <p:nvSpPr>
          <p:cNvPr id="8" name="Text Placeholder 7">
            <a:extLst>
              <a:ext uri="{FF2B5EF4-FFF2-40B4-BE49-F238E27FC236}">
                <a16:creationId xmlns:a16="http://schemas.microsoft.com/office/drawing/2014/main" id="{510B8836-864B-45C4-906C-A67A58A15AEE}"/>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E10739B8-34AD-429B-9B65-AB34883B6923}"/>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30586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2" grpId="0" animBg="1"/>
      <p:bldP spid="45"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t>3.7 Equivalent fractions and simplifying </a:t>
            </a:r>
            <a:endParaRPr lang="en-US" dirty="0">
              <a:solidFill>
                <a:srgbClr val="3875A1"/>
              </a:solidFill>
            </a:endParaRPr>
          </a:p>
        </p:txBody>
      </p:sp>
      <p:pic>
        <p:nvPicPr>
          <p:cNvPr id="4" name="Picture 3">
            <a:extLst>
              <a:ext uri="{FF2B5EF4-FFF2-40B4-BE49-F238E27FC236}">
                <a16:creationId xmlns:a16="http://schemas.microsoft.com/office/drawing/2014/main" id="{639D4BCF-C5E0-4A36-9F92-2E5101BD4A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2064483"/>
            <a:ext cx="7907446" cy="2729035"/>
          </a:xfrm>
          <a:prstGeom prst="rect">
            <a:avLst/>
          </a:prstGeom>
        </p:spPr>
      </p:pic>
      <p:sp>
        <p:nvSpPr>
          <p:cNvPr id="21" name="Oval 20">
            <a:extLst>
              <a:ext uri="{FF2B5EF4-FFF2-40B4-BE49-F238E27FC236}">
                <a16:creationId xmlns:a16="http://schemas.microsoft.com/office/drawing/2014/main" id="{3D6471C0-434C-4046-A801-44AF0163E55A}"/>
              </a:ext>
            </a:extLst>
          </p:cNvPr>
          <p:cNvSpPr/>
          <p:nvPr/>
        </p:nvSpPr>
        <p:spPr>
          <a:xfrm>
            <a:off x="5142708" y="3884612"/>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880BDF9-1A9A-426A-91B7-1A27C8C218EC}"/>
              </a:ext>
            </a:extLst>
          </p:cNvPr>
          <p:cNvSpPr/>
          <p:nvPr/>
        </p:nvSpPr>
        <p:spPr>
          <a:xfrm>
            <a:off x="418011" y="5201084"/>
            <a:ext cx="4572000" cy="923330"/>
          </a:xfrm>
          <a:prstGeom prst="rect">
            <a:avLst/>
          </a:prstGeom>
        </p:spPr>
        <p:txBody>
          <a:bodyPr>
            <a:spAutoFit/>
          </a:bodyPr>
          <a:lstStyle/>
          <a:p>
            <a:pPr algn="ctr">
              <a:buNone/>
            </a:pPr>
            <a:r>
              <a:rPr lang="en-US" b="1" dirty="0"/>
              <a:t>The numerator and denominator are made as small as possible while keeping the proportion the same.</a:t>
            </a:r>
            <a:endParaRPr lang="en-GB" dirty="0"/>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2FB2F4DB-DC48-4E9F-B93A-5A87BF427F14}"/>
                  </a:ext>
                </a:extLst>
              </p:cNvPr>
              <p:cNvSpPr/>
              <p:nvPr/>
            </p:nvSpPr>
            <p:spPr>
              <a:xfrm>
                <a:off x="2286000" y="843434"/>
                <a:ext cx="4572000" cy="985847"/>
              </a:xfrm>
              <a:prstGeom prst="rect">
                <a:avLst/>
              </a:prstGeom>
            </p:spPr>
            <p:txBody>
              <a:bodyPr>
                <a:spAutoFit/>
              </a:bodyPr>
              <a:lstStyle/>
              <a:p>
                <a:pPr algn="ctr">
                  <a:buNone/>
                </a:pPr>
                <a:r>
                  <a:rPr lang="en-GB" sz="2400" i="1" dirty="0"/>
                  <a:t>The simplest form in this family of fractions is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3</m:t>
                        </m:r>
                      </m:den>
                    </m:f>
                    <m:r>
                      <a:rPr lang="en-GB" sz="2400" i="1">
                        <a:latin typeface="Cambria Math" panose="02040503050406030204" pitchFamily="18" charset="0"/>
                      </a:rPr>
                      <m:t>.</m:t>
                    </m:r>
                  </m:oMath>
                </a14:m>
                <a:endParaRPr lang="en-GB" sz="2400" dirty="0"/>
              </a:p>
            </p:txBody>
          </p:sp>
        </mc:Choice>
        <mc:Fallback xmlns="">
          <p:sp>
            <p:nvSpPr>
              <p:cNvPr id="7" name="Rectangle 6">
                <a:extLst>
                  <a:ext uri="{FF2B5EF4-FFF2-40B4-BE49-F238E27FC236}">
                    <a16:creationId xmlns:a16="http://schemas.microsoft.com/office/drawing/2014/main" id="{2FB2F4DB-DC48-4E9F-B93A-5A87BF427F14}"/>
                  </a:ext>
                </a:extLst>
              </p:cNvPr>
              <p:cNvSpPr>
                <a:spLocks noRot="1" noChangeAspect="1" noMove="1" noResize="1" noEditPoints="1" noAdjustHandles="1" noChangeArrowheads="1" noChangeShapeType="1" noTextEdit="1"/>
              </p:cNvSpPr>
              <p:nvPr/>
            </p:nvSpPr>
            <p:spPr>
              <a:xfrm>
                <a:off x="2286000" y="843434"/>
                <a:ext cx="4572000" cy="985847"/>
              </a:xfrm>
              <a:prstGeom prst="rect">
                <a:avLst/>
              </a:prstGeom>
              <a:blipFill>
                <a:blip r:embed="rId7"/>
                <a:stretch>
                  <a:fillRect t="-4321" r="-1733" b="-4938"/>
                </a:stretch>
              </a:blipFill>
            </p:spPr>
            <p:txBody>
              <a:bodyPr/>
              <a:lstStyle/>
              <a:p>
                <a:r>
                  <a:rPr lang="en-GB">
                    <a:noFill/>
                  </a:rPr>
                  <a:t> </a:t>
                </a:r>
              </a:p>
            </p:txBody>
          </p:sp>
        </mc:Fallback>
      </mc:AlternateContent>
      <p:sp>
        <p:nvSpPr>
          <p:cNvPr id="9" name="Text Placeholder 8">
            <a:extLst>
              <a:ext uri="{FF2B5EF4-FFF2-40B4-BE49-F238E27FC236}">
                <a16:creationId xmlns:a16="http://schemas.microsoft.com/office/drawing/2014/main" id="{C38FC6AF-B7E9-4B9A-A978-E34A35622506}"/>
              </a:ext>
            </a:extLst>
          </p:cNvPr>
          <p:cNvSpPr>
            <a:spLocks noGrp="1"/>
          </p:cNvSpPr>
          <p:nvPr>
            <p:ph type="body" idx="1"/>
          </p:nvPr>
        </p:nvSpPr>
        <p:spPr/>
        <p:txBody>
          <a:bodyPr/>
          <a:lstStyle/>
          <a:p>
            <a:endParaRPr lang="en-GB"/>
          </a:p>
        </p:txBody>
      </p:sp>
      <p:sp>
        <p:nvSpPr>
          <p:cNvPr id="8" name="Title 7">
            <a:extLst>
              <a:ext uri="{FF2B5EF4-FFF2-40B4-BE49-F238E27FC236}">
                <a16:creationId xmlns:a16="http://schemas.microsoft.com/office/drawing/2014/main" id="{5DE2B23B-FF24-48E4-8EF5-86D57A03A8C8}"/>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09556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F65ED9-7638-4886-A6CE-036D25231DD4}"/>
              </a:ext>
            </a:extLst>
          </p:cNvPr>
          <p:cNvPicPr>
            <a:picLocks noChangeAspect="1"/>
          </p:cNvPicPr>
          <p:nvPr/>
        </p:nvPicPr>
        <p:blipFill rotWithShape="1">
          <a:blip r:embed="rId4"/>
          <a:srcRect r="53089"/>
          <a:stretch/>
        </p:blipFill>
        <p:spPr>
          <a:xfrm>
            <a:off x="1793193" y="3743345"/>
            <a:ext cx="1626703" cy="2304754"/>
          </a:xfrm>
          <a:prstGeom prst="rect">
            <a:avLst/>
          </a:prstGeom>
        </p:spPr>
      </p:pic>
      <p:sp>
        <p:nvSpPr>
          <p:cNvPr id="11" name="Text Placeholder 10">
            <a:extLst>
              <a:ext uri="{FF2B5EF4-FFF2-40B4-BE49-F238E27FC236}">
                <a16:creationId xmlns:a16="http://schemas.microsoft.com/office/drawing/2014/main" id="{83BD7771-1208-4DF0-A91E-F5D334D1CC86}"/>
              </a:ext>
            </a:extLst>
          </p:cNvPr>
          <p:cNvSpPr>
            <a:spLocks noGrp="1"/>
          </p:cNvSpPr>
          <p:nvPr>
            <p:ph type="body" idx="1"/>
          </p:nvPr>
        </p:nvSpPr>
        <p:spPr/>
        <p:txBody>
          <a:bodyPr/>
          <a:lstStyle/>
          <a:p>
            <a:endParaRPr lang="en-GB"/>
          </a:p>
        </p:txBody>
      </p:sp>
      <p:sp>
        <p:nvSpPr>
          <p:cNvPr id="10" name="Title 9">
            <a:extLst>
              <a:ext uri="{FF2B5EF4-FFF2-40B4-BE49-F238E27FC236}">
                <a16:creationId xmlns:a16="http://schemas.microsoft.com/office/drawing/2014/main" id="{E11A5C20-7E57-4159-902F-787C7DD1C752}"/>
              </a:ext>
            </a:extLst>
          </p:cNvPr>
          <p:cNvSpPr>
            <a:spLocks noGrp="1"/>
          </p:cNvSpPr>
          <p:nvPr>
            <p:ph type="title"/>
          </p:nvPr>
        </p:nvSpPr>
        <p:spPr/>
        <p:txBody>
          <a:bodyPr/>
          <a:lstStyle/>
          <a:p>
            <a:endParaRPr lang="en-GB"/>
          </a:p>
        </p:txBody>
      </p:sp>
      <p:sp>
        <p:nvSpPr>
          <p:cNvPr id="3" name="Speech Bubble: Oval 2">
            <a:extLst>
              <a:ext uri="{FF2B5EF4-FFF2-40B4-BE49-F238E27FC236}">
                <a16:creationId xmlns:a16="http://schemas.microsoft.com/office/drawing/2014/main" id="{A36C67E7-5576-4B07-987B-3E71A0F33B01}"/>
              </a:ext>
            </a:extLst>
          </p:cNvPr>
          <p:cNvSpPr/>
          <p:nvPr/>
        </p:nvSpPr>
        <p:spPr bwMode="auto">
          <a:xfrm>
            <a:off x="107504" y="782796"/>
            <a:ext cx="2597596" cy="2408079"/>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buNone/>
              <a:tabLst/>
            </a:pPr>
            <a:r>
              <a:rPr kumimoji="0" lang="en-US" sz="1400" b="0" i="0" u="none" strike="noStrike" cap="none" normalizeH="0" baseline="0" dirty="0">
                <a:ln>
                  <a:noFill/>
                </a:ln>
                <a:solidFill>
                  <a:schemeClr val="tx1"/>
                </a:solidFill>
                <a:effectLst/>
                <a:latin typeface="Arial" charset="0"/>
              </a:rPr>
              <a:t>In the simplest form we have scaled the numerator and denominator to make them as small as we can.</a:t>
            </a:r>
            <a:endParaRPr kumimoji="0" lang="en-GB" sz="1400" b="0" i="0" u="none" strike="noStrike" cap="none" normalizeH="0" baseline="0" dirty="0">
              <a:ln>
                <a:noFill/>
              </a:ln>
              <a:solidFill>
                <a:schemeClr val="tx1"/>
              </a:solidFill>
              <a:effectLst/>
              <a:latin typeface="Arial" charset="0"/>
            </a:endParaRPr>
          </a:p>
        </p:txBody>
      </p:sp>
      <p:sp>
        <p:nvSpPr>
          <p:cNvPr id="5" name="Thought Bubble: Cloud 4">
            <a:extLst>
              <a:ext uri="{FF2B5EF4-FFF2-40B4-BE49-F238E27FC236}">
                <a16:creationId xmlns:a16="http://schemas.microsoft.com/office/drawing/2014/main" id="{B214BF42-1E13-486D-831E-55491A203E05}"/>
              </a:ext>
            </a:extLst>
          </p:cNvPr>
          <p:cNvSpPr/>
          <p:nvPr/>
        </p:nvSpPr>
        <p:spPr bwMode="auto">
          <a:xfrm>
            <a:off x="3286386" y="867842"/>
            <a:ext cx="2571227" cy="2217579"/>
          </a:xfrm>
          <a:prstGeom prst="cloud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95250" marR="0" algn="ctr" defTabSz="914400" rtl="0" eaLnBrk="1" fontAlgn="base" latinLnBrk="0" hangingPunct="1">
              <a:lnSpc>
                <a:spcPct val="100000"/>
              </a:lnSpc>
              <a:spcBef>
                <a:spcPct val="20000"/>
              </a:spcBef>
              <a:spcAft>
                <a:spcPct val="0"/>
              </a:spcAft>
              <a:buClr>
                <a:srgbClr val="00628C"/>
              </a:buClr>
              <a:buSzTx/>
              <a:buNone/>
              <a:tabLst/>
            </a:pPr>
            <a:r>
              <a:rPr kumimoji="0" lang="en-US" sz="1600" b="0" i="0" u="none" strike="noStrike" cap="none" normalizeH="0" baseline="0" dirty="0">
                <a:ln>
                  <a:noFill/>
                </a:ln>
                <a:solidFill>
                  <a:schemeClr val="tx1"/>
                </a:solidFill>
                <a:effectLst/>
                <a:latin typeface="Arial" charset="0"/>
              </a:rPr>
              <a:t>In the simplest form we</a:t>
            </a:r>
            <a:r>
              <a:rPr kumimoji="0" lang="en-US" sz="1600" b="0" i="0" u="none" strike="noStrike" cap="none" normalizeH="0" dirty="0">
                <a:ln>
                  <a:noFill/>
                </a:ln>
                <a:solidFill>
                  <a:schemeClr val="tx1"/>
                </a:solidFill>
                <a:effectLst/>
                <a:latin typeface="Arial" charset="0"/>
              </a:rPr>
              <a:t> make the numerator one.</a:t>
            </a:r>
            <a:endParaRPr kumimoji="0" lang="en-GB" sz="1600" b="0" i="0" u="none" strike="noStrike" cap="none" normalizeH="0" baseline="0" dirty="0">
              <a:ln>
                <a:noFill/>
              </a:ln>
              <a:solidFill>
                <a:schemeClr val="tx1"/>
              </a:solidFill>
              <a:effectLst/>
              <a:latin typeface="Arial" charset="0"/>
            </a:endParaRPr>
          </a:p>
        </p:txBody>
      </p:sp>
      <p:sp>
        <p:nvSpPr>
          <p:cNvPr id="6" name="Speech Bubble: Oval 5">
            <a:extLst>
              <a:ext uri="{FF2B5EF4-FFF2-40B4-BE49-F238E27FC236}">
                <a16:creationId xmlns:a16="http://schemas.microsoft.com/office/drawing/2014/main" id="{87AA3C53-9572-4F25-A280-FBD1E7E478BA}"/>
              </a:ext>
            </a:extLst>
          </p:cNvPr>
          <p:cNvSpPr/>
          <p:nvPr/>
        </p:nvSpPr>
        <p:spPr bwMode="auto">
          <a:xfrm>
            <a:off x="6019800" y="782796"/>
            <a:ext cx="3016696" cy="2092113"/>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95250" marR="0" algn="ctr" defTabSz="914400" rtl="0" eaLnBrk="1" fontAlgn="base" latinLnBrk="0" hangingPunct="1">
              <a:lnSpc>
                <a:spcPct val="100000"/>
              </a:lnSpc>
              <a:spcBef>
                <a:spcPct val="20000"/>
              </a:spcBef>
              <a:spcAft>
                <a:spcPct val="0"/>
              </a:spcAft>
              <a:buClr>
                <a:srgbClr val="00628C"/>
              </a:buClr>
              <a:buSzTx/>
              <a:buNone/>
              <a:tabLst/>
            </a:pPr>
            <a:r>
              <a:rPr kumimoji="0" lang="en-US" sz="1600" b="0" i="0" u="none" strike="noStrike" cap="none" normalizeH="0" baseline="0" dirty="0">
                <a:ln>
                  <a:noFill/>
                </a:ln>
                <a:solidFill>
                  <a:schemeClr val="tx1"/>
                </a:solidFill>
                <a:effectLst/>
                <a:latin typeface="Arial" charset="0"/>
              </a:rPr>
              <a:t>In the simplest form, we are making the fractions as small as possible. Do you agree?</a:t>
            </a:r>
            <a:endParaRPr kumimoji="0" lang="en-GB" sz="1600" b="0"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21D5CE44-DC72-4C95-A1D4-7301889140F8}"/>
              </a:ext>
            </a:extLst>
          </p:cNvPr>
          <p:cNvSpPr/>
          <p:nvPr/>
        </p:nvSpPr>
        <p:spPr>
          <a:xfrm>
            <a:off x="3368927" y="3607647"/>
            <a:ext cx="5667569" cy="1015663"/>
          </a:xfrm>
          <a:prstGeom prst="rect">
            <a:avLst/>
          </a:prstGeom>
        </p:spPr>
        <p:txBody>
          <a:bodyPr wrap="square">
            <a:spAutoFit/>
          </a:bodyPr>
          <a:lstStyle/>
          <a:p>
            <a:pPr algn="ctr">
              <a:buNone/>
            </a:pPr>
            <a:r>
              <a:rPr lang="en-US" sz="2000" b="1" dirty="0"/>
              <a:t>The numerator and denominator are made as small as possible while keeping the proportion the same.</a:t>
            </a:r>
            <a:endParaRPr lang="en-GB" sz="2000" dirty="0"/>
          </a:p>
        </p:txBody>
      </p:sp>
      <p:pic>
        <p:nvPicPr>
          <p:cNvPr id="9" name="Picture 8">
            <a:extLst>
              <a:ext uri="{FF2B5EF4-FFF2-40B4-BE49-F238E27FC236}">
                <a16:creationId xmlns:a16="http://schemas.microsoft.com/office/drawing/2014/main" id="{63395239-9E31-4605-9438-123210562785}"/>
              </a:ext>
            </a:extLst>
          </p:cNvPr>
          <p:cNvPicPr>
            <a:picLocks noChangeAspect="1"/>
          </p:cNvPicPr>
          <p:nvPr/>
        </p:nvPicPr>
        <p:blipFill rotWithShape="1">
          <a:blip r:embed="rId4"/>
          <a:srcRect l="46818"/>
          <a:stretch/>
        </p:blipFill>
        <p:spPr>
          <a:xfrm>
            <a:off x="0" y="3743345"/>
            <a:ext cx="1844161" cy="2304754"/>
          </a:xfrm>
          <a:prstGeom prst="rect">
            <a:avLst/>
          </a:prstGeom>
        </p:spPr>
      </p:pic>
    </p:spTree>
    <p:custDataLst>
      <p:tags r:id="rId1"/>
    </p:custDataLst>
    <p:extLst>
      <p:ext uri="{BB962C8B-B14F-4D97-AF65-F5344CB8AC3E}">
        <p14:creationId xmlns:p14="http://schemas.microsoft.com/office/powerpoint/2010/main" val="152603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6E1FF7-BD53-4449-AC16-2DD6AE95195C}"/>
              </a:ext>
            </a:extLst>
          </p:cNvPr>
          <p:cNvSpPr/>
          <p:nvPr/>
        </p:nvSpPr>
        <p:spPr>
          <a:xfrm>
            <a:off x="66166" y="1025477"/>
            <a:ext cx="2579061" cy="1169551"/>
          </a:xfrm>
          <a:prstGeom prst="rect">
            <a:avLst/>
          </a:prstGeom>
        </p:spPr>
        <p:txBody>
          <a:bodyPr wrap="square">
            <a:spAutoFit/>
          </a:bodyPr>
          <a:lstStyle/>
          <a:p>
            <a:pPr algn="ctr">
              <a:buNone/>
            </a:pPr>
            <a:r>
              <a:rPr lang="en-US" sz="1400" b="1" dirty="0"/>
              <a:t>The numerator and denominator are made as small as possible while keeping the proportion the same.</a:t>
            </a:r>
            <a:endParaRPr lang="en-GB" sz="1400" dirty="0"/>
          </a:p>
        </p:txBody>
      </p:sp>
      <p:sp>
        <p:nvSpPr>
          <p:cNvPr id="5" name="Speech Bubble: Oval 4">
            <a:extLst>
              <a:ext uri="{FF2B5EF4-FFF2-40B4-BE49-F238E27FC236}">
                <a16:creationId xmlns:a16="http://schemas.microsoft.com/office/drawing/2014/main" id="{ECEFB85E-AF35-44D8-8BC4-C9E24F54442E}"/>
              </a:ext>
            </a:extLst>
          </p:cNvPr>
          <p:cNvSpPr/>
          <p:nvPr/>
        </p:nvSpPr>
        <p:spPr bwMode="auto">
          <a:xfrm>
            <a:off x="2739629" y="797311"/>
            <a:ext cx="3832623" cy="1523486"/>
          </a:xfrm>
          <a:prstGeom prst="wedgeEllipseCallout">
            <a:avLst/>
          </a:prstGeom>
          <a:solidFill>
            <a:schemeClr val="accent1">
              <a:lumMod val="40000"/>
              <a:lumOff val="60000"/>
            </a:schemeClr>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lang="en-US" sz="2000" dirty="0">
                <a:latin typeface="Arial" charset="0"/>
              </a:rPr>
              <a:t>Are these true?</a:t>
            </a:r>
          </a:p>
          <a:p>
            <a:pPr marR="0" algn="ctr" defTabSz="914400" rtl="0" eaLnBrk="1" fontAlgn="base" latinLnBrk="0" hangingPunct="1">
              <a:lnSpc>
                <a:spcPct val="100000"/>
              </a:lnSpc>
              <a:spcBef>
                <a:spcPct val="20000"/>
              </a:spcBef>
              <a:spcAft>
                <a:spcPct val="0"/>
              </a:spcAft>
              <a:buClr>
                <a:srgbClr val="00628C"/>
              </a:buClr>
              <a:buSzTx/>
              <a:tabLst/>
            </a:pPr>
            <a:r>
              <a:rPr kumimoji="0" lang="en-US" sz="2000" b="0" i="0" u="none" strike="noStrike" cap="none" normalizeH="0" baseline="0" dirty="0">
                <a:ln>
                  <a:noFill/>
                </a:ln>
                <a:solidFill>
                  <a:schemeClr val="tx1"/>
                </a:solidFill>
                <a:effectLst/>
                <a:latin typeface="Arial" charset="0"/>
              </a:rPr>
              <a:t>Can</a:t>
            </a:r>
            <a:r>
              <a:rPr kumimoji="0" lang="en-US" sz="2000" b="0" i="0" u="none" strike="noStrike" cap="none" normalizeH="0" dirty="0">
                <a:ln>
                  <a:noFill/>
                </a:ln>
                <a:solidFill>
                  <a:schemeClr val="tx1"/>
                </a:solidFill>
                <a:effectLst/>
                <a:latin typeface="Arial" charset="0"/>
              </a:rPr>
              <a:t> you prove it?</a:t>
            </a:r>
            <a:endParaRPr kumimoji="0" lang="en-GB" sz="2000" b="0" i="0" u="none" strike="noStrike" cap="none" normalizeH="0" baseline="0" dirty="0">
              <a:ln>
                <a:noFill/>
              </a:ln>
              <a:solidFill>
                <a:schemeClr val="tx1"/>
              </a:solidFill>
              <a:effectLst/>
              <a:latin typeface="Arial" charset="0"/>
            </a:endParaRPr>
          </a:p>
        </p:txBody>
      </p:sp>
      <p:pic>
        <p:nvPicPr>
          <p:cNvPr id="6" name="Picture 5">
            <a:extLst>
              <a:ext uri="{FF2B5EF4-FFF2-40B4-BE49-F238E27FC236}">
                <a16:creationId xmlns:a16="http://schemas.microsoft.com/office/drawing/2014/main" id="{507C31F7-DEC8-4E05-A0F0-0F5790DE8708}"/>
              </a:ext>
            </a:extLst>
          </p:cNvPr>
          <p:cNvPicPr>
            <a:picLocks noChangeAspect="1"/>
          </p:cNvPicPr>
          <p:nvPr/>
        </p:nvPicPr>
        <p:blipFill>
          <a:blip r:embed="rId4"/>
          <a:stretch>
            <a:fillRect/>
          </a:stretch>
        </p:blipFill>
        <p:spPr>
          <a:xfrm>
            <a:off x="713610" y="3772489"/>
            <a:ext cx="4665663" cy="2858154"/>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195183C-6E63-40F9-AABD-B925E170C0D8}"/>
                  </a:ext>
                </a:extLst>
              </p:cNvPr>
              <p:cNvSpPr txBox="1"/>
              <p:nvPr/>
            </p:nvSpPr>
            <p:spPr>
              <a:xfrm>
                <a:off x="2846579" y="2675266"/>
                <a:ext cx="3853543" cy="219444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4</m:t>
                          </m:r>
                        </m:num>
                        <m:den>
                          <m:r>
                            <a:rPr lang="en-US" sz="2800" b="0" i="1" smtClean="0">
                              <a:latin typeface="Cambria Math" panose="02040503050406030204" pitchFamily="18" charset="0"/>
                            </a:rPr>
                            <m:t>5</m:t>
                          </m:r>
                        </m:den>
                      </m:f>
                      <m:r>
                        <a:rPr lang="en-US" sz="2800" b="0" i="1" smtClean="0">
                          <a:latin typeface="Cambria Math" panose="02040503050406030204" pitchFamily="18" charset="0"/>
                        </a:rPr>
                        <m:t> =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8</m:t>
                          </m:r>
                        </m:num>
                        <m:den>
                          <m:r>
                            <a:rPr lang="en-US" sz="2800" b="0" i="1" smtClean="0">
                              <a:latin typeface="Cambria Math" panose="02040503050406030204" pitchFamily="18" charset="0"/>
                            </a:rPr>
                            <m:t>10</m:t>
                          </m:r>
                        </m:den>
                      </m:f>
                      <m:r>
                        <a:rPr lang="en-US" sz="2800" b="0" i="1" smtClean="0">
                          <a:latin typeface="Cambria Math" panose="02040503050406030204" pitchFamily="18" charset="0"/>
                        </a:rPr>
                        <m:t> =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12</m:t>
                          </m:r>
                        </m:num>
                        <m:den>
                          <m:r>
                            <a:rPr lang="en-US" sz="2800" b="0" i="1" smtClean="0">
                              <a:latin typeface="Cambria Math" panose="02040503050406030204" pitchFamily="18" charset="0"/>
                            </a:rPr>
                            <m:t>15</m:t>
                          </m:r>
                        </m:den>
                      </m:f>
                      <m:r>
                        <a:rPr lang="en-US" sz="2800" b="0" i="0" smtClean="0">
                          <a:latin typeface="Cambria Math" panose="02040503050406030204" pitchFamily="18" charset="0"/>
                        </a:rPr>
                        <m:t> = </m:t>
                      </m:r>
                      <m:f>
                        <m:fPr>
                          <m:ctrlPr>
                            <a:rPr lang="en-US" sz="2800" b="0" i="1" smtClean="0">
                              <a:latin typeface="Cambria Math" panose="02040503050406030204" pitchFamily="18" charset="0"/>
                            </a:rPr>
                          </m:ctrlPr>
                        </m:fPr>
                        <m:num>
                          <m:r>
                            <a:rPr lang="en-US" sz="2800" b="0" i="0" smtClean="0">
                              <a:latin typeface="Cambria Math" panose="02040503050406030204" pitchFamily="18" charset="0"/>
                            </a:rPr>
                            <m:t>16</m:t>
                          </m:r>
                        </m:num>
                        <m:den>
                          <m:r>
                            <a:rPr lang="en-US" sz="2800" b="0" i="0" smtClean="0">
                              <a:latin typeface="Cambria Math" panose="02040503050406030204" pitchFamily="18" charset="0"/>
                            </a:rPr>
                            <m:t>20</m:t>
                          </m:r>
                        </m:den>
                      </m:f>
                    </m:oMath>
                  </m:oMathPara>
                </a14:m>
                <a:endParaRPr lang="en-US" sz="2800" b="0" dirty="0"/>
              </a:p>
              <a:p>
                <a:endParaRPr lang="en-US" sz="2800" b="0" dirty="0"/>
              </a:p>
              <a:p>
                <a:endParaRPr lang="en-US" sz="2800" b="0" dirty="0"/>
              </a:p>
              <a:p>
                <a:endParaRPr lang="en-GB" sz="2800" dirty="0"/>
              </a:p>
            </p:txBody>
          </p:sp>
        </mc:Choice>
        <mc:Fallback xmlns="">
          <p:sp>
            <p:nvSpPr>
              <p:cNvPr id="7" name="TextBox 6">
                <a:extLst>
                  <a:ext uri="{FF2B5EF4-FFF2-40B4-BE49-F238E27FC236}">
                    <a16:creationId xmlns:a16="http://schemas.microsoft.com/office/drawing/2014/main" id="{F195183C-6E63-40F9-AABD-B925E170C0D8}"/>
                  </a:ext>
                </a:extLst>
              </p:cNvPr>
              <p:cNvSpPr txBox="1">
                <a:spLocks noRot="1" noChangeAspect="1" noMove="1" noResize="1" noEditPoints="1" noAdjustHandles="1" noChangeArrowheads="1" noChangeShapeType="1" noTextEdit="1"/>
              </p:cNvSpPr>
              <p:nvPr/>
            </p:nvSpPr>
            <p:spPr>
              <a:xfrm>
                <a:off x="2846579" y="2675266"/>
                <a:ext cx="3853543" cy="2194447"/>
              </a:xfrm>
              <a:prstGeom prst="rect">
                <a:avLst/>
              </a:prstGeom>
              <a:blipFill>
                <a:blip r:embed="rId7"/>
                <a:stretch>
                  <a:fillRect/>
                </a:stretch>
              </a:blipFill>
            </p:spPr>
            <p:txBody>
              <a:bodyPr/>
              <a:lstStyle/>
              <a:p>
                <a:r>
                  <a:rPr lang="en-GB">
                    <a:noFill/>
                  </a:rPr>
                  <a:t> </a:t>
                </a:r>
              </a:p>
            </p:txBody>
          </p:sp>
        </mc:Fallback>
      </mc:AlternateContent>
      <p:sp>
        <p:nvSpPr>
          <p:cNvPr id="8" name="Oval 7">
            <a:extLst>
              <a:ext uri="{FF2B5EF4-FFF2-40B4-BE49-F238E27FC236}">
                <a16:creationId xmlns:a16="http://schemas.microsoft.com/office/drawing/2014/main" id="{A5F30052-E24E-4C68-982D-5205A2D5A746}"/>
              </a:ext>
            </a:extLst>
          </p:cNvPr>
          <p:cNvSpPr/>
          <p:nvPr/>
        </p:nvSpPr>
        <p:spPr>
          <a:xfrm>
            <a:off x="111031" y="730945"/>
            <a:ext cx="2460719" cy="17928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B23A8A7C-B345-4BDF-B93E-24C6F6CCE25E}"/>
              </a:ext>
            </a:extLst>
          </p:cNvPr>
          <p:cNvSpPr/>
          <p:nvPr/>
        </p:nvSpPr>
        <p:spPr>
          <a:xfrm>
            <a:off x="6700122" y="950937"/>
            <a:ext cx="2377712" cy="1384995"/>
          </a:xfrm>
          <a:prstGeom prst="rect">
            <a:avLst/>
          </a:prstGeom>
        </p:spPr>
        <p:txBody>
          <a:bodyPr wrap="square">
            <a:spAutoFit/>
          </a:bodyPr>
          <a:lstStyle/>
          <a:p>
            <a:pPr algn="ctr">
              <a:buNone/>
            </a:pPr>
            <a:r>
              <a:rPr lang="en-US" sz="1400" b="1" dirty="0"/>
              <a:t>When the numerator and denominator are multiplied or divided by the same number, the value of the fraction remains the same.</a:t>
            </a:r>
            <a:endParaRPr lang="en-GB" sz="1400" dirty="0"/>
          </a:p>
        </p:txBody>
      </p:sp>
      <p:sp>
        <p:nvSpPr>
          <p:cNvPr id="16" name="Arrow: Circular 15">
            <a:extLst>
              <a:ext uri="{FF2B5EF4-FFF2-40B4-BE49-F238E27FC236}">
                <a16:creationId xmlns:a16="http://schemas.microsoft.com/office/drawing/2014/main" id="{0D19C352-8002-4B84-8A23-3BA72EA1A7BE}"/>
              </a:ext>
            </a:extLst>
          </p:cNvPr>
          <p:cNvSpPr/>
          <p:nvPr/>
        </p:nvSpPr>
        <p:spPr bwMode="auto">
          <a:xfrm>
            <a:off x="2899586" y="2675266"/>
            <a:ext cx="1135162" cy="1097871"/>
          </a:xfrm>
          <a:prstGeom prst="circular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8" name="Arrow: Circular 17">
            <a:extLst>
              <a:ext uri="{FF2B5EF4-FFF2-40B4-BE49-F238E27FC236}">
                <a16:creationId xmlns:a16="http://schemas.microsoft.com/office/drawing/2014/main" id="{D2AA13AF-059F-440A-A054-0B028F61FD5D}"/>
              </a:ext>
            </a:extLst>
          </p:cNvPr>
          <p:cNvSpPr/>
          <p:nvPr/>
        </p:nvSpPr>
        <p:spPr bwMode="auto">
          <a:xfrm>
            <a:off x="457200" y="3300634"/>
            <a:ext cx="1149531" cy="1208451"/>
          </a:xfrm>
          <a:prstGeom prst="circular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30" name="Oval 29">
            <a:extLst>
              <a:ext uri="{FF2B5EF4-FFF2-40B4-BE49-F238E27FC236}">
                <a16:creationId xmlns:a16="http://schemas.microsoft.com/office/drawing/2014/main" id="{5C3D1643-B318-4BDD-B5BB-5510D61BE100}"/>
              </a:ext>
            </a:extLst>
          </p:cNvPr>
          <p:cNvSpPr/>
          <p:nvPr/>
        </p:nvSpPr>
        <p:spPr>
          <a:xfrm>
            <a:off x="2925409" y="2737216"/>
            <a:ext cx="590301" cy="8638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 Placeholder 9">
            <a:extLst>
              <a:ext uri="{FF2B5EF4-FFF2-40B4-BE49-F238E27FC236}">
                <a16:creationId xmlns:a16="http://schemas.microsoft.com/office/drawing/2014/main" id="{11668CD4-E3A7-444D-9DA0-4DBA9B419595}"/>
              </a:ext>
            </a:extLst>
          </p:cNvPr>
          <p:cNvSpPr>
            <a:spLocks noGrp="1"/>
          </p:cNvSpPr>
          <p:nvPr>
            <p:ph type="body" idx="1"/>
          </p:nvPr>
        </p:nvSpPr>
        <p:spPr/>
        <p:txBody>
          <a:bodyPr/>
          <a:lstStyle/>
          <a:p>
            <a:endParaRPr lang="en-GB"/>
          </a:p>
        </p:txBody>
      </p:sp>
      <p:sp>
        <p:nvSpPr>
          <p:cNvPr id="4" name="Title 3">
            <a:extLst>
              <a:ext uri="{FF2B5EF4-FFF2-40B4-BE49-F238E27FC236}">
                <a16:creationId xmlns:a16="http://schemas.microsoft.com/office/drawing/2014/main" id="{96C616F6-484E-40C4-9F50-277290AC9CAE}"/>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6249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9125475C-5A04-4D45-A726-3B720BAA8C64}"/>
              </a:ext>
            </a:extLst>
          </p:cNvPr>
          <p:cNvSpPr>
            <a:spLocks noGrp="1"/>
          </p:cNvSpPr>
          <p:nvPr>
            <p:ph type="body" idx="1"/>
          </p:nvPr>
        </p:nvSpPr>
        <p:spPr/>
        <p:txBody>
          <a:bodyPr/>
          <a:lstStyle/>
          <a:p>
            <a:endParaRPr lang="en-GB"/>
          </a:p>
        </p:txBody>
      </p:sp>
      <p:sp>
        <p:nvSpPr>
          <p:cNvPr id="6" name="Title 5">
            <a:extLst>
              <a:ext uri="{FF2B5EF4-FFF2-40B4-BE49-F238E27FC236}">
                <a16:creationId xmlns:a16="http://schemas.microsoft.com/office/drawing/2014/main" id="{DE8786E5-C366-4735-A8FF-EA7055E51D52}"/>
              </a:ext>
            </a:extLst>
          </p:cNvPr>
          <p:cNvSpPr>
            <a:spLocks noGrp="1"/>
          </p:cNvSpPr>
          <p:nvPr>
            <p:ph type="title"/>
          </p:nvPr>
        </p:nvSpPr>
        <p:spPr/>
        <p:txBody>
          <a:bodyPr/>
          <a:lstStyle/>
          <a:p>
            <a:endParaRPr lang="en-GB"/>
          </a:p>
        </p:txBody>
      </p:sp>
      <p:sp>
        <p:nvSpPr>
          <p:cNvPr id="3" name="Rectangle 2">
            <a:extLst>
              <a:ext uri="{FF2B5EF4-FFF2-40B4-BE49-F238E27FC236}">
                <a16:creationId xmlns:a16="http://schemas.microsoft.com/office/drawing/2014/main" id="{386E1FF7-BD53-4449-AC16-2DD6AE95195C}"/>
              </a:ext>
            </a:extLst>
          </p:cNvPr>
          <p:cNvSpPr/>
          <p:nvPr/>
        </p:nvSpPr>
        <p:spPr>
          <a:xfrm>
            <a:off x="66166" y="1025477"/>
            <a:ext cx="2579061" cy="116955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The numerator and denominator are made as small as possible while keeping the proportion the same.</a:t>
            </a:r>
            <a:endParaRPr kumimoji="0" lang="en-GB" sz="1400" b="0" i="0" u="none" strike="noStrike" kern="120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195183C-6E63-40F9-AABD-B925E170C0D8}"/>
                  </a:ext>
                </a:extLst>
              </p:cNvPr>
              <p:cNvSpPr txBox="1"/>
              <p:nvPr/>
            </p:nvSpPr>
            <p:spPr>
              <a:xfrm>
                <a:off x="-1846764" y="4559347"/>
                <a:ext cx="9291231" cy="26625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16</m:t>
                          </m:r>
                        </m:num>
                        <m:den>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20</m:t>
                          </m:r>
                        </m:den>
                      </m:f>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12</m:t>
                          </m:r>
                        </m:num>
                        <m:den>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15</m:t>
                          </m:r>
                        </m:den>
                      </m:f>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8</m:t>
                          </m:r>
                        </m:num>
                        <m:den>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10</m:t>
                          </m:r>
                        </m:den>
                      </m:f>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num>
                        <m:den>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den>
                      </m:f>
                      <m:r>
                        <a:rPr kumimoji="0" lang="en-US"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oMath>
                  </m:oMathPara>
                </a14:m>
                <a:endParaRPr kumimoji="0" lang="en-US" sz="2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srgbClr val="000000"/>
                  </a:solidFill>
                  <a:effectLst/>
                  <a:uLnTx/>
                  <a:uFillTx/>
                  <a:latin typeface="Arial"/>
                  <a:ea typeface="+mn-ea"/>
                  <a:cs typeface="+mn-cs"/>
                </a:endParaRPr>
              </a:p>
            </p:txBody>
          </p:sp>
        </mc:Choice>
        <mc:Fallback xmlns="">
          <p:sp>
            <p:nvSpPr>
              <p:cNvPr id="7" name="TextBox 6">
                <a:extLst>
                  <a:ext uri="{FF2B5EF4-FFF2-40B4-BE49-F238E27FC236}">
                    <a16:creationId xmlns:a16="http://schemas.microsoft.com/office/drawing/2014/main" id="{F195183C-6E63-40F9-AABD-B925E170C0D8}"/>
                  </a:ext>
                </a:extLst>
              </p:cNvPr>
              <p:cNvSpPr txBox="1">
                <a:spLocks noRot="1" noChangeAspect="1" noMove="1" noResize="1" noEditPoints="1" noAdjustHandles="1" noChangeArrowheads="1" noChangeShapeType="1" noTextEdit="1"/>
              </p:cNvSpPr>
              <p:nvPr/>
            </p:nvSpPr>
            <p:spPr>
              <a:xfrm>
                <a:off x="-1846764" y="4559347"/>
                <a:ext cx="9291231" cy="2662524"/>
              </a:xfrm>
              <a:prstGeom prst="rect">
                <a:avLst/>
              </a:prstGeom>
              <a:blipFill>
                <a:blip r:embed="rId6"/>
                <a:stretch>
                  <a:fillRect/>
                </a:stretch>
              </a:blipFill>
            </p:spPr>
            <p:txBody>
              <a:bodyPr/>
              <a:lstStyle/>
              <a:p>
                <a:r>
                  <a:rPr lang="en-GB">
                    <a:noFill/>
                  </a:rPr>
                  <a:t> </a:t>
                </a:r>
              </a:p>
            </p:txBody>
          </p:sp>
        </mc:Fallback>
      </mc:AlternateContent>
      <p:sp>
        <p:nvSpPr>
          <p:cNvPr id="8" name="Oval 7">
            <a:extLst>
              <a:ext uri="{FF2B5EF4-FFF2-40B4-BE49-F238E27FC236}">
                <a16:creationId xmlns:a16="http://schemas.microsoft.com/office/drawing/2014/main" id="{A5F30052-E24E-4C68-982D-5205A2D5A746}"/>
              </a:ext>
            </a:extLst>
          </p:cNvPr>
          <p:cNvSpPr/>
          <p:nvPr/>
        </p:nvSpPr>
        <p:spPr>
          <a:xfrm>
            <a:off x="3940061" y="4551096"/>
            <a:ext cx="616173" cy="10193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B23A8A7C-B345-4BDF-B93E-24C6F6CCE25E}"/>
              </a:ext>
            </a:extLst>
          </p:cNvPr>
          <p:cNvSpPr/>
          <p:nvPr/>
        </p:nvSpPr>
        <p:spPr>
          <a:xfrm>
            <a:off x="6604878" y="1070911"/>
            <a:ext cx="2267660"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When the numerator and denominator are multiplied or divided by the same number, the value of the fraction remains the same.</a:t>
            </a:r>
            <a:endParaRPr kumimoji="0" lang="en-GB"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16" name="Arrow: Circular 15">
            <a:extLst>
              <a:ext uri="{FF2B5EF4-FFF2-40B4-BE49-F238E27FC236}">
                <a16:creationId xmlns:a16="http://schemas.microsoft.com/office/drawing/2014/main" id="{0D19C352-8002-4B84-8A23-3BA72EA1A7BE}"/>
              </a:ext>
            </a:extLst>
          </p:cNvPr>
          <p:cNvSpPr/>
          <p:nvPr/>
        </p:nvSpPr>
        <p:spPr bwMode="auto">
          <a:xfrm>
            <a:off x="2899586" y="2675266"/>
            <a:ext cx="1135162" cy="1097871"/>
          </a:xfrm>
          <a:prstGeom prst="circular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Arrow: Circular 17">
            <a:extLst>
              <a:ext uri="{FF2B5EF4-FFF2-40B4-BE49-F238E27FC236}">
                <a16:creationId xmlns:a16="http://schemas.microsoft.com/office/drawing/2014/main" id="{D2AA13AF-059F-440A-A054-0B028F61FD5D}"/>
              </a:ext>
            </a:extLst>
          </p:cNvPr>
          <p:cNvSpPr/>
          <p:nvPr/>
        </p:nvSpPr>
        <p:spPr bwMode="auto">
          <a:xfrm>
            <a:off x="457200" y="3300634"/>
            <a:ext cx="1149531" cy="1208451"/>
          </a:xfrm>
          <a:prstGeom prst="circular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3">
            <a:extLst>
              <a:ext uri="{FF2B5EF4-FFF2-40B4-BE49-F238E27FC236}">
                <a16:creationId xmlns:a16="http://schemas.microsoft.com/office/drawing/2014/main" id="{D2B84563-A82B-4440-A8AA-E5EF524F6A5D}"/>
              </a:ext>
            </a:extLst>
          </p:cNvPr>
          <p:cNvSpPr/>
          <p:nvPr/>
        </p:nvSpPr>
        <p:spPr>
          <a:xfrm>
            <a:off x="4803189" y="3124292"/>
            <a:ext cx="273852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A common factor is a factor that is shared by two or more numbers.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96CC2C6B-EC39-4476-A5FB-8C6FD9E9D00C}"/>
              </a:ext>
            </a:extLst>
          </p:cNvPr>
          <p:cNvSpPr/>
          <p:nvPr/>
        </p:nvSpPr>
        <p:spPr>
          <a:xfrm>
            <a:off x="6629365" y="994235"/>
            <a:ext cx="2202665" cy="1600438"/>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When the numerator and denominator are multiplied or divided by the same </a:t>
            </a:r>
            <a:r>
              <a:rPr kumimoji="0" lang="en-US" sz="1400" b="1" i="0" u="sng" strike="noStrike" kern="1200" cap="none" spc="0" normalizeH="0" baseline="0" noProof="0" dirty="0">
                <a:ln>
                  <a:noFill/>
                </a:ln>
                <a:solidFill>
                  <a:srgbClr val="000000"/>
                </a:solidFill>
                <a:effectLst/>
                <a:uLnTx/>
                <a:uFillTx/>
                <a:latin typeface="Arial"/>
                <a:ea typeface="+mn-ea"/>
                <a:cs typeface="+mn-cs"/>
              </a:rPr>
              <a:t>common factor</a:t>
            </a:r>
            <a:r>
              <a:rPr kumimoji="0" lang="en-US" sz="1400" b="1" i="0" u="none" strike="noStrike" kern="1200" cap="none" spc="0" normalizeH="0" baseline="0" noProof="0" dirty="0">
                <a:ln>
                  <a:noFill/>
                </a:ln>
                <a:solidFill>
                  <a:srgbClr val="000000"/>
                </a:solidFill>
                <a:effectLst/>
                <a:uLnTx/>
                <a:uFillTx/>
                <a:latin typeface="Arial"/>
                <a:ea typeface="+mn-ea"/>
                <a:cs typeface="+mn-cs"/>
              </a:rPr>
              <a:t>, the value of the fraction remains the same.</a:t>
            </a:r>
            <a:endParaRPr kumimoji="0" lang="en-GB" sz="1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FB88F4F2-890E-4D41-9263-DD57068664CD}"/>
              </a:ext>
            </a:extLst>
          </p:cNvPr>
          <p:cNvPicPr>
            <a:picLocks noChangeAspect="1"/>
          </p:cNvPicPr>
          <p:nvPr/>
        </p:nvPicPr>
        <p:blipFill>
          <a:blip r:embed="rId7"/>
          <a:stretch>
            <a:fillRect/>
          </a:stretch>
        </p:blipFill>
        <p:spPr>
          <a:xfrm>
            <a:off x="-1988729" y="3555861"/>
            <a:ext cx="1307762" cy="965400"/>
          </a:xfrm>
          <a:prstGeom prst="rect">
            <a:avLst/>
          </a:prstGeom>
        </p:spPr>
      </p:pic>
      <p:pic>
        <p:nvPicPr>
          <p:cNvPr id="10" name="Picture 9">
            <a:extLst>
              <a:ext uri="{FF2B5EF4-FFF2-40B4-BE49-F238E27FC236}">
                <a16:creationId xmlns:a16="http://schemas.microsoft.com/office/drawing/2014/main" id="{6E242211-0635-4994-852C-8C32DADA221E}"/>
              </a:ext>
            </a:extLst>
          </p:cNvPr>
          <p:cNvPicPr>
            <a:picLocks noChangeAspect="1"/>
          </p:cNvPicPr>
          <p:nvPr/>
        </p:nvPicPr>
        <p:blipFill>
          <a:blip r:embed="rId8"/>
          <a:stretch>
            <a:fillRect/>
          </a:stretch>
        </p:blipFill>
        <p:spPr>
          <a:xfrm>
            <a:off x="-1961871" y="2549667"/>
            <a:ext cx="1464041" cy="603685"/>
          </a:xfrm>
          <a:prstGeom prst="rect">
            <a:avLst/>
          </a:prstGeom>
        </p:spPr>
      </p:pic>
      <p:pic>
        <p:nvPicPr>
          <p:cNvPr id="12" name="Picture 11">
            <a:extLst>
              <a:ext uri="{FF2B5EF4-FFF2-40B4-BE49-F238E27FC236}">
                <a16:creationId xmlns:a16="http://schemas.microsoft.com/office/drawing/2014/main" id="{F06B4E62-66E3-4F38-B158-7A71CB0DD5B4}"/>
              </a:ext>
            </a:extLst>
          </p:cNvPr>
          <p:cNvPicPr>
            <a:picLocks noChangeAspect="1"/>
          </p:cNvPicPr>
          <p:nvPr/>
        </p:nvPicPr>
        <p:blipFill>
          <a:blip r:embed="rId9"/>
          <a:stretch>
            <a:fillRect/>
          </a:stretch>
        </p:blipFill>
        <p:spPr>
          <a:xfrm>
            <a:off x="-1955654" y="1565157"/>
            <a:ext cx="1464041" cy="649157"/>
          </a:xfrm>
          <a:prstGeom prst="rect">
            <a:avLst/>
          </a:prstGeom>
        </p:spPr>
      </p:pic>
      <p:sp>
        <p:nvSpPr>
          <p:cNvPr id="19" name="Oval 18">
            <a:extLst>
              <a:ext uri="{FF2B5EF4-FFF2-40B4-BE49-F238E27FC236}">
                <a16:creationId xmlns:a16="http://schemas.microsoft.com/office/drawing/2014/main" id="{C4639797-E50E-45D1-8369-434B00DEF721}"/>
              </a:ext>
            </a:extLst>
          </p:cNvPr>
          <p:cNvSpPr/>
          <p:nvPr/>
        </p:nvSpPr>
        <p:spPr>
          <a:xfrm>
            <a:off x="6564939" y="729811"/>
            <a:ext cx="2307599" cy="198179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31" name="Speech Bubble: Oval 30">
            <a:extLst>
              <a:ext uri="{FF2B5EF4-FFF2-40B4-BE49-F238E27FC236}">
                <a16:creationId xmlns:a16="http://schemas.microsoft.com/office/drawing/2014/main" id="{918D98B4-A47F-4CF0-8A33-E6851DAC2CA0}"/>
              </a:ext>
            </a:extLst>
          </p:cNvPr>
          <p:cNvSpPr/>
          <p:nvPr/>
        </p:nvSpPr>
        <p:spPr bwMode="auto">
          <a:xfrm>
            <a:off x="2685166" y="842561"/>
            <a:ext cx="3528283" cy="1523486"/>
          </a:xfrm>
          <a:prstGeom prst="wedgeEllipseCallout">
            <a:avLst>
              <a:gd name="adj1" fmla="val -29943"/>
              <a:gd name="adj2" fmla="val 71776"/>
            </a:avLst>
          </a:prstGeom>
          <a:solidFill>
            <a:schemeClr val="accent1">
              <a:lumMod val="40000"/>
              <a:lumOff val="60000"/>
            </a:schemeClr>
          </a:solidFill>
          <a:ln>
            <a:noFill/>
          </a:ln>
          <a:effectLst/>
        </p:spPr>
        <p:txBody>
          <a:bodyPr vert="horz" wrap="square" lIns="0" tIns="72000" rIns="288000" bIns="0" numCol="1" rtlCol="0" anchor="t" anchorCtr="0" compatLnSpc="1">
            <a:prstTxWarp prst="textNoShape">
              <a:avLst/>
            </a:prstTxWarp>
          </a:bodyPr>
          <a:lstStyle/>
          <a:p>
            <a:pPr marL="45720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Are these true?</a:t>
            </a:r>
          </a:p>
          <a:p>
            <a:pPr marL="45720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Can you prove it?</a:t>
            </a: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grpSp>
        <p:nvGrpSpPr>
          <p:cNvPr id="17" name="Group 16">
            <a:extLst>
              <a:ext uri="{FF2B5EF4-FFF2-40B4-BE49-F238E27FC236}">
                <a16:creationId xmlns:a16="http://schemas.microsoft.com/office/drawing/2014/main" id="{1069DDB5-7CC7-4951-8C75-953C3722EF35}"/>
              </a:ext>
            </a:extLst>
          </p:cNvPr>
          <p:cNvGrpSpPr/>
          <p:nvPr/>
        </p:nvGrpSpPr>
        <p:grpSpPr>
          <a:xfrm>
            <a:off x="1198179" y="3538563"/>
            <a:ext cx="3960289" cy="3076026"/>
            <a:chOff x="1384992" y="2075343"/>
            <a:chExt cx="3960289" cy="3076026"/>
          </a:xfrm>
        </p:grpSpPr>
        <p:pic>
          <p:nvPicPr>
            <p:cNvPr id="20" name="Picture 19">
              <a:extLst>
                <a:ext uri="{FF2B5EF4-FFF2-40B4-BE49-F238E27FC236}">
                  <a16:creationId xmlns:a16="http://schemas.microsoft.com/office/drawing/2014/main" id="{F1E5C881-ADC5-4477-A465-4DEA1AB41484}"/>
                </a:ext>
              </a:extLst>
            </p:cNvPr>
            <p:cNvPicPr>
              <a:picLocks noChangeAspect="1"/>
            </p:cNvPicPr>
            <p:nvPr/>
          </p:nvPicPr>
          <p:blipFill rotWithShape="1">
            <a:blip r:embed="rId10">
              <a:extLst>
                <a:ext uri="{28A0092B-C50C-407E-A947-70E740481C1C}">
                  <a14:useLocalDpi xmlns:a14="http://schemas.microsoft.com/office/drawing/2010/main" val="0"/>
                </a:ext>
              </a:extLst>
            </a:blip>
            <a:srcRect l="40675" t="62906" r="37068" b="17789"/>
            <a:stretch/>
          </p:blipFill>
          <p:spPr>
            <a:xfrm>
              <a:off x="1384992" y="3880431"/>
              <a:ext cx="3960289" cy="957042"/>
            </a:xfrm>
            <a:prstGeom prst="rect">
              <a:avLst/>
            </a:prstGeom>
          </p:spPr>
        </p:pic>
        <p:pic>
          <p:nvPicPr>
            <p:cNvPr id="22" name="Picture 21">
              <a:extLst>
                <a:ext uri="{FF2B5EF4-FFF2-40B4-BE49-F238E27FC236}">
                  <a16:creationId xmlns:a16="http://schemas.microsoft.com/office/drawing/2014/main" id="{7DB2C291-0DFD-4340-851D-200C654093A8}"/>
                </a:ext>
              </a:extLst>
            </p:cNvPr>
            <p:cNvPicPr>
              <a:picLocks noChangeAspect="1"/>
            </p:cNvPicPr>
            <p:nvPr/>
          </p:nvPicPr>
          <p:blipFill rotWithShape="1">
            <a:blip r:embed="rId10">
              <a:extLst>
                <a:ext uri="{28A0092B-C50C-407E-A947-70E740481C1C}">
                  <a14:useLocalDpi xmlns:a14="http://schemas.microsoft.com/office/drawing/2010/main" val="0"/>
                </a:ext>
              </a:extLst>
            </a:blip>
            <a:srcRect l="40675" t="11053" r="37068" b="68828"/>
            <a:stretch/>
          </p:blipFill>
          <p:spPr>
            <a:xfrm>
              <a:off x="1384992" y="2389239"/>
              <a:ext cx="3960289" cy="757084"/>
            </a:xfrm>
            <a:prstGeom prst="rect">
              <a:avLst/>
            </a:prstGeom>
          </p:spPr>
        </p:pic>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FAB28E61-DCA2-4F40-88F4-8A7A4B3F0FA9}"/>
                    </a:ext>
                  </a:extLst>
                </p:cNvPr>
                <p:cNvSpPr txBox="1"/>
                <p:nvPr/>
              </p:nvSpPr>
              <p:spPr>
                <a:xfrm>
                  <a:off x="2664542" y="2075343"/>
                  <a:ext cx="9930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1" i="1" u="none" strike="noStrike" kern="1200" cap="none" spc="0" normalizeH="0" baseline="0" noProof="0" smtClean="0">
                            <a:ln>
                              <a:noFill/>
                            </a:ln>
                            <a:solidFill>
                              <a:srgbClr val="3875A1"/>
                            </a:solidFill>
                            <a:effectLst/>
                            <a:uLnTx/>
                            <a:uFillTx/>
                            <a:latin typeface="Cambria Math" panose="02040503050406030204" pitchFamily="18" charset="0"/>
                            <a:ea typeface="Cambria Math" panose="02040503050406030204" pitchFamily="18" charset="0"/>
                            <a:cs typeface="+mn-cs"/>
                          </a:rPr>
                          <m:t>÷�</m:t>
                        </m:r>
                      </m:oMath>
                    </m:oMathPara>
                  </a14:m>
                  <a:endParaRPr kumimoji="0" lang="en-GB" sz="2400" b="1" i="0" u="none" strike="noStrike" kern="1200" cap="none" spc="0" normalizeH="0" baseline="0" noProof="0" dirty="0">
                    <a:ln>
                      <a:noFill/>
                    </a:ln>
                    <a:solidFill>
                      <a:srgbClr val="3875A1"/>
                    </a:solidFill>
                    <a:effectLst/>
                    <a:uLnTx/>
                    <a:uFillTx/>
                    <a:latin typeface="Arial"/>
                    <a:ea typeface="+mn-ea"/>
                    <a:cs typeface="+mn-cs"/>
                  </a:endParaRPr>
                </a:p>
              </p:txBody>
            </p:sp>
          </mc:Choice>
          <mc:Fallback xmlns="">
            <p:sp>
              <p:nvSpPr>
                <p:cNvPr id="23" name="TextBox 22">
                  <a:extLst>
                    <a:ext uri="{FF2B5EF4-FFF2-40B4-BE49-F238E27FC236}">
                      <a16:creationId xmlns:a16="http://schemas.microsoft.com/office/drawing/2014/main" id="{FAB28E61-DCA2-4F40-88F4-8A7A4B3F0FA9}"/>
                    </a:ext>
                  </a:extLst>
                </p:cNvPr>
                <p:cNvSpPr txBox="1">
                  <a:spLocks noRot="1" noChangeAspect="1" noMove="1" noResize="1" noEditPoints="1" noAdjustHandles="1" noChangeArrowheads="1" noChangeShapeType="1" noTextEdit="1"/>
                </p:cNvSpPr>
                <p:nvPr/>
              </p:nvSpPr>
              <p:spPr>
                <a:xfrm>
                  <a:off x="2664542" y="2075343"/>
                  <a:ext cx="993058" cy="461665"/>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81D5A5DB-78BE-4CD9-AE5D-492798AD46B5}"/>
                    </a:ext>
                  </a:extLst>
                </p:cNvPr>
                <p:cNvSpPr txBox="1"/>
                <p:nvPr/>
              </p:nvSpPr>
              <p:spPr>
                <a:xfrm>
                  <a:off x="2664542" y="4689704"/>
                  <a:ext cx="9930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1" i="1" u="none" strike="noStrike" kern="1200" cap="none" spc="0" normalizeH="0" baseline="0" noProof="0" smtClean="0">
                            <a:ln>
                              <a:noFill/>
                            </a:ln>
                            <a:solidFill>
                              <a:srgbClr val="3875A1"/>
                            </a:solidFill>
                            <a:effectLst/>
                            <a:uLnTx/>
                            <a:uFillTx/>
                            <a:latin typeface="Cambria Math" panose="02040503050406030204" pitchFamily="18" charset="0"/>
                            <a:ea typeface="Cambria Math" panose="02040503050406030204" pitchFamily="18" charset="0"/>
                            <a:cs typeface="+mn-cs"/>
                          </a:rPr>
                          <m:t>÷�</m:t>
                        </m:r>
                      </m:oMath>
                    </m:oMathPara>
                  </a14:m>
                  <a:endParaRPr kumimoji="0" lang="en-GB" sz="2400" b="1" i="0" u="none" strike="noStrike" kern="1200" cap="none" spc="0" normalizeH="0" baseline="0" noProof="0" dirty="0">
                    <a:ln>
                      <a:noFill/>
                    </a:ln>
                    <a:solidFill>
                      <a:srgbClr val="3875A1"/>
                    </a:solidFill>
                    <a:effectLst/>
                    <a:uLnTx/>
                    <a:uFillTx/>
                    <a:latin typeface="Arial"/>
                    <a:ea typeface="+mn-ea"/>
                    <a:cs typeface="+mn-cs"/>
                  </a:endParaRPr>
                </a:p>
              </p:txBody>
            </p:sp>
          </mc:Choice>
          <mc:Fallback xmlns="">
            <p:sp>
              <p:nvSpPr>
                <p:cNvPr id="24" name="TextBox 23">
                  <a:extLst>
                    <a:ext uri="{FF2B5EF4-FFF2-40B4-BE49-F238E27FC236}">
                      <a16:creationId xmlns:a16="http://schemas.microsoft.com/office/drawing/2014/main" id="{81D5A5DB-78BE-4CD9-AE5D-492798AD46B5}"/>
                    </a:ext>
                  </a:extLst>
                </p:cNvPr>
                <p:cNvSpPr txBox="1">
                  <a:spLocks noRot="1" noChangeAspect="1" noMove="1" noResize="1" noEditPoints="1" noAdjustHandles="1" noChangeArrowheads="1" noChangeShapeType="1" noTextEdit="1"/>
                </p:cNvSpPr>
                <p:nvPr/>
              </p:nvSpPr>
              <p:spPr>
                <a:xfrm>
                  <a:off x="2664542" y="4689704"/>
                  <a:ext cx="993058" cy="461665"/>
                </a:xfrm>
                <a:prstGeom prst="rect">
                  <a:avLst/>
                </a:prstGeom>
                <a:blipFill>
                  <a:blip r:embed="rId13"/>
                  <a:stretch>
                    <a:fillRect/>
                  </a:stretch>
                </a:blipFill>
              </p:spPr>
              <p:txBody>
                <a:bodyPr/>
                <a:lstStyle/>
                <a:p>
                  <a:r>
                    <a:rPr lang="en-GB">
                      <a:noFill/>
                    </a:rPr>
                    <a:t> </a:t>
                  </a:r>
                </a:p>
              </p:txBody>
            </p:sp>
          </mc:Fallback>
        </mc:AlternateContent>
      </p:grpSp>
      <p:grpSp>
        <p:nvGrpSpPr>
          <p:cNvPr id="25" name="Group 24">
            <a:extLst>
              <a:ext uri="{FF2B5EF4-FFF2-40B4-BE49-F238E27FC236}">
                <a16:creationId xmlns:a16="http://schemas.microsoft.com/office/drawing/2014/main" id="{C1FFB6C9-179B-479E-ABA0-D4F0745CD3AE}"/>
              </a:ext>
            </a:extLst>
          </p:cNvPr>
          <p:cNvGrpSpPr/>
          <p:nvPr/>
        </p:nvGrpSpPr>
        <p:grpSpPr>
          <a:xfrm>
            <a:off x="2093520" y="3567138"/>
            <a:ext cx="2738529" cy="3076026"/>
            <a:chOff x="1384992" y="2075343"/>
            <a:chExt cx="3960289" cy="3076026"/>
          </a:xfrm>
        </p:grpSpPr>
        <p:pic>
          <p:nvPicPr>
            <p:cNvPr id="26" name="Picture 25">
              <a:extLst>
                <a:ext uri="{FF2B5EF4-FFF2-40B4-BE49-F238E27FC236}">
                  <a16:creationId xmlns:a16="http://schemas.microsoft.com/office/drawing/2014/main" id="{FA916AFD-DE41-4808-9F96-BEE28F2CCDB7}"/>
                </a:ext>
              </a:extLst>
            </p:cNvPr>
            <p:cNvPicPr>
              <a:picLocks noChangeAspect="1"/>
            </p:cNvPicPr>
            <p:nvPr/>
          </p:nvPicPr>
          <p:blipFill rotWithShape="1">
            <a:blip r:embed="rId10">
              <a:extLst>
                <a:ext uri="{28A0092B-C50C-407E-A947-70E740481C1C}">
                  <a14:useLocalDpi xmlns:a14="http://schemas.microsoft.com/office/drawing/2010/main" val="0"/>
                </a:ext>
              </a:extLst>
            </a:blip>
            <a:srcRect l="40675" t="62906" r="37068" b="17789"/>
            <a:stretch/>
          </p:blipFill>
          <p:spPr>
            <a:xfrm>
              <a:off x="1384992" y="3880431"/>
              <a:ext cx="3960289" cy="957042"/>
            </a:xfrm>
            <a:prstGeom prst="rect">
              <a:avLst/>
            </a:prstGeom>
          </p:spPr>
        </p:pic>
        <p:pic>
          <p:nvPicPr>
            <p:cNvPr id="27" name="Picture 26">
              <a:extLst>
                <a:ext uri="{FF2B5EF4-FFF2-40B4-BE49-F238E27FC236}">
                  <a16:creationId xmlns:a16="http://schemas.microsoft.com/office/drawing/2014/main" id="{80011597-92EA-48BD-924B-2B37B354AAC6}"/>
                </a:ext>
              </a:extLst>
            </p:cNvPr>
            <p:cNvPicPr>
              <a:picLocks noChangeAspect="1"/>
            </p:cNvPicPr>
            <p:nvPr/>
          </p:nvPicPr>
          <p:blipFill rotWithShape="1">
            <a:blip r:embed="rId10">
              <a:extLst>
                <a:ext uri="{28A0092B-C50C-407E-A947-70E740481C1C}">
                  <a14:useLocalDpi xmlns:a14="http://schemas.microsoft.com/office/drawing/2010/main" val="0"/>
                </a:ext>
              </a:extLst>
            </a:blip>
            <a:srcRect l="40675" t="11053" r="37068" b="68828"/>
            <a:stretch/>
          </p:blipFill>
          <p:spPr>
            <a:xfrm>
              <a:off x="1384992" y="2389239"/>
              <a:ext cx="3960289" cy="757084"/>
            </a:xfrm>
            <a:prstGeom prst="rect">
              <a:avLst/>
            </a:prstGeom>
          </p:spPr>
        </p:pic>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79160D5-D364-4943-963B-553E2E00D822}"/>
                    </a:ext>
                  </a:extLst>
                </p:cNvPr>
                <p:cNvSpPr txBox="1"/>
                <p:nvPr/>
              </p:nvSpPr>
              <p:spPr>
                <a:xfrm>
                  <a:off x="2664542" y="2075343"/>
                  <a:ext cx="9930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1" i="1" u="none" strike="noStrike" kern="1200" cap="none" spc="0" normalizeH="0" baseline="0" noProof="0" smtClean="0">
                            <a:ln>
                              <a:noFill/>
                            </a:ln>
                            <a:solidFill>
                              <a:srgbClr val="3875A1"/>
                            </a:solidFill>
                            <a:effectLst/>
                            <a:uLnTx/>
                            <a:uFillTx/>
                            <a:latin typeface="Cambria Math" panose="02040503050406030204" pitchFamily="18" charset="0"/>
                            <a:ea typeface="Cambria Math" panose="02040503050406030204" pitchFamily="18" charset="0"/>
                            <a:cs typeface="+mn-cs"/>
                          </a:rPr>
                          <m:t>÷�</m:t>
                        </m:r>
                      </m:oMath>
                    </m:oMathPara>
                  </a14:m>
                  <a:endParaRPr kumimoji="0" lang="en-GB" sz="2400" b="1" i="0" u="none" strike="noStrike" kern="1200" cap="none" spc="0" normalizeH="0" baseline="0" noProof="0" dirty="0">
                    <a:ln>
                      <a:noFill/>
                    </a:ln>
                    <a:solidFill>
                      <a:srgbClr val="3875A1"/>
                    </a:solidFill>
                    <a:effectLst/>
                    <a:uLnTx/>
                    <a:uFillTx/>
                    <a:latin typeface="Arial"/>
                    <a:ea typeface="+mn-ea"/>
                    <a:cs typeface="+mn-cs"/>
                  </a:endParaRPr>
                </a:p>
              </p:txBody>
            </p:sp>
          </mc:Choice>
          <mc:Fallback xmlns="">
            <p:sp>
              <p:nvSpPr>
                <p:cNvPr id="28" name="TextBox 27">
                  <a:extLst>
                    <a:ext uri="{FF2B5EF4-FFF2-40B4-BE49-F238E27FC236}">
                      <a16:creationId xmlns:a16="http://schemas.microsoft.com/office/drawing/2014/main" id="{B79160D5-D364-4943-963B-553E2E00D822}"/>
                    </a:ext>
                  </a:extLst>
                </p:cNvPr>
                <p:cNvSpPr txBox="1">
                  <a:spLocks noRot="1" noChangeAspect="1" noMove="1" noResize="1" noEditPoints="1" noAdjustHandles="1" noChangeArrowheads="1" noChangeShapeType="1" noTextEdit="1"/>
                </p:cNvSpPr>
                <p:nvPr/>
              </p:nvSpPr>
              <p:spPr>
                <a:xfrm>
                  <a:off x="2664542" y="2075343"/>
                  <a:ext cx="993058" cy="461665"/>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966A39EA-7B21-4C52-972C-25AED45C83F5}"/>
                    </a:ext>
                  </a:extLst>
                </p:cNvPr>
                <p:cNvSpPr txBox="1"/>
                <p:nvPr/>
              </p:nvSpPr>
              <p:spPr>
                <a:xfrm>
                  <a:off x="2664542" y="4689704"/>
                  <a:ext cx="9930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1" i="1" u="none" strike="noStrike" kern="1200" cap="none" spc="0" normalizeH="0" baseline="0" noProof="0" smtClean="0">
                            <a:ln>
                              <a:noFill/>
                            </a:ln>
                            <a:solidFill>
                              <a:srgbClr val="3875A1"/>
                            </a:solidFill>
                            <a:effectLst/>
                            <a:uLnTx/>
                            <a:uFillTx/>
                            <a:latin typeface="Cambria Math" panose="02040503050406030204" pitchFamily="18" charset="0"/>
                            <a:ea typeface="Cambria Math" panose="02040503050406030204" pitchFamily="18" charset="0"/>
                            <a:cs typeface="+mn-cs"/>
                          </a:rPr>
                          <m:t>÷�</m:t>
                        </m:r>
                      </m:oMath>
                    </m:oMathPara>
                  </a14:m>
                  <a:endParaRPr kumimoji="0" lang="en-GB" sz="2400" b="1" i="0" u="none" strike="noStrike" kern="1200" cap="none" spc="0" normalizeH="0" baseline="0" noProof="0" dirty="0">
                    <a:ln>
                      <a:noFill/>
                    </a:ln>
                    <a:solidFill>
                      <a:srgbClr val="3875A1"/>
                    </a:solidFill>
                    <a:effectLst/>
                    <a:uLnTx/>
                    <a:uFillTx/>
                    <a:latin typeface="Arial"/>
                    <a:ea typeface="+mn-ea"/>
                    <a:cs typeface="+mn-cs"/>
                  </a:endParaRPr>
                </a:p>
              </p:txBody>
            </p:sp>
          </mc:Choice>
          <mc:Fallback xmlns="">
            <p:sp>
              <p:nvSpPr>
                <p:cNvPr id="29" name="TextBox 28">
                  <a:extLst>
                    <a:ext uri="{FF2B5EF4-FFF2-40B4-BE49-F238E27FC236}">
                      <a16:creationId xmlns:a16="http://schemas.microsoft.com/office/drawing/2014/main" id="{966A39EA-7B21-4C52-972C-25AED45C83F5}"/>
                    </a:ext>
                  </a:extLst>
                </p:cNvPr>
                <p:cNvSpPr txBox="1">
                  <a:spLocks noRot="1" noChangeAspect="1" noMove="1" noResize="1" noEditPoints="1" noAdjustHandles="1" noChangeArrowheads="1" noChangeShapeType="1" noTextEdit="1"/>
                </p:cNvSpPr>
                <p:nvPr/>
              </p:nvSpPr>
              <p:spPr>
                <a:xfrm>
                  <a:off x="2664542" y="4689704"/>
                  <a:ext cx="993058" cy="461665"/>
                </a:xfrm>
                <a:prstGeom prst="rect">
                  <a:avLst/>
                </a:prstGeom>
                <a:blipFill>
                  <a:blip r:embed="rId15"/>
                  <a:stretch>
                    <a:fillRect/>
                  </a:stretch>
                </a:blipFill>
              </p:spPr>
              <p:txBody>
                <a:bodyPr/>
                <a:lstStyle/>
                <a:p>
                  <a:r>
                    <a:rPr lang="en-GB">
                      <a:noFill/>
                    </a:rPr>
                    <a:t> </a:t>
                  </a:r>
                </a:p>
              </p:txBody>
            </p:sp>
          </mc:Fallback>
        </mc:AlternateContent>
      </p:grpSp>
      <p:grpSp>
        <p:nvGrpSpPr>
          <p:cNvPr id="30" name="Group 29">
            <a:extLst>
              <a:ext uri="{FF2B5EF4-FFF2-40B4-BE49-F238E27FC236}">
                <a16:creationId xmlns:a16="http://schemas.microsoft.com/office/drawing/2014/main" id="{68F90666-97C7-48FB-96EB-DDD707EAE8E5}"/>
              </a:ext>
            </a:extLst>
          </p:cNvPr>
          <p:cNvGrpSpPr/>
          <p:nvPr/>
        </p:nvGrpSpPr>
        <p:grpSpPr>
          <a:xfrm>
            <a:off x="3103657" y="3692186"/>
            <a:ext cx="1407901" cy="2680905"/>
            <a:chOff x="3103657" y="3692186"/>
            <a:chExt cx="1407901" cy="2680905"/>
          </a:xfrm>
        </p:grpSpPr>
        <p:pic>
          <p:nvPicPr>
            <p:cNvPr id="32" name="Picture 31">
              <a:extLst>
                <a:ext uri="{FF2B5EF4-FFF2-40B4-BE49-F238E27FC236}">
                  <a16:creationId xmlns:a16="http://schemas.microsoft.com/office/drawing/2014/main" id="{378B93CB-A49A-43B2-80E7-E41B324A2842}"/>
                </a:ext>
              </a:extLst>
            </p:cNvPr>
            <p:cNvPicPr>
              <a:picLocks noChangeAspect="1"/>
            </p:cNvPicPr>
            <p:nvPr/>
          </p:nvPicPr>
          <p:blipFill rotWithShape="1">
            <a:blip r:embed="rId16">
              <a:extLst>
                <a:ext uri="{28A0092B-C50C-407E-A947-70E740481C1C}">
                  <a14:useLocalDpi xmlns:a14="http://schemas.microsoft.com/office/drawing/2010/main" val="0"/>
                </a:ext>
              </a:extLst>
            </a:blip>
            <a:srcRect l="55222" r="22520" b="67200"/>
            <a:stretch/>
          </p:blipFill>
          <p:spPr>
            <a:xfrm>
              <a:off x="3103657" y="3692186"/>
              <a:ext cx="1407901" cy="961531"/>
            </a:xfrm>
            <a:prstGeom prst="rect">
              <a:avLst/>
            </a:prstGeom>
          </p:spPr>
        </p:pic>
        <p:pic>
          <p:nvPicPr>
            <p:cNvPr id="33" name="Picture 32">
              <a:extLst>
                <a:ext uri="{FF2B5EF4-FFF2-40B4-BE49-F238E27FC236}">
                  <a16:creationId xmlns:a16="http://schemas.microsoft.com/office/drawing/2014/main" id="{CD5915A6-6FAF-405B-87C8-86B274FC2EE6}"/>
                </a:ext>
              </a:extLst>
            </p:cNvPr>
            <p:cNvPicPr>
              <a:picLocks noChangeAspect="1"/>
            </p:cNvPicPr>
            <p:nvPr/>
          </p:nvPicPr>
          <p:blipFill rotWithShape="1">
            <a:blip r:embed="rId16">
              <a:extLst>
                <a:ext uri="{28A0092B-C50C-407E-A947-70E740481C1C}">
                  <a14:useLocalDpi xmlns:a14="http://schemas.microsoft.com/office/drawing/2010/main" val="0"/>
                </a:ext>
              </a:extLst>
            </a:blip>
            <a:srcRect l="55222" t="62611" r="22520" b="7538"/>
            <a:stretch/>
          </p:blipFill>
          <p:spPr>
            <a:xfrm>
              <a:off x="3130603" y="5498020"/>
              <a:ext cx="1380955" cy="875071"/>
            </a:xfrm>
            <a:prstGeom prst="rect">
              <a:avLst/>
            </a:prstGeom>
          </p:spPr>
        </p:pic>
      </p:grpSp>
    </p:spTree>
    <p:custDataLst>
      <p:tags r:id="rId1"/>
    </p:custDataLst>
    <p:extLst>
      <p:ext uri="{BB962C8B-B14F-4D97-AF65-F5344CB8AC3E}">
        <p14:creationId xmlns:p14="http://schemas.microsoft.com/office/powerpoint/2010/main" val="137407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10" presetClass="exit" presetSubtype="0" fill="hold" nodeType="withEffect">
                                  <p:stCondLst>
                                    <p:cond delay="38000"/>
                                  </p:stCondLst>
                                  <p:childTnLst>
                                    <p:animEffect transition="out" filter="fade">
                                      <p:cBhvr>
                                        <p:cTn id="26" dur="500"/>
                                        <p:tgtEl>
                                          <p:spTgt spid="30"/>
                                        </p:tgtEl>
                                      </p:cBhvr>
                                    </p:animEffect>
                                    <p:set>
                                      <p:cBhvr>
                                        <p:cTn id="27" dur="1" fill="hold">
                                          <p:stCondLst>
                                            <p:cond delay="499"/>
                                          </p:stCondLst>
                                        </p:cTn>
                                        <p:tgtEl>
                                          <p:spTgt spid="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1"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childTnLst>
                                </p:cTn>
                              </p:par>
                              <p:par>
                                <p:cTn id="36" presetID="1" presetClass="exit" presetSubtype="0" fill="hold" nodeType="withEffect">
                                  <p:stCondLst>
                                    <p:cond delay="30000"/>
                                  </p:stCondLst>
                                  <p:childTnLst>
                                    <p:set>
                                      <p:cBhvr>
                                        <p:cTn id="37" dur="1" fill="hold">
                                          <p:stCondLst>
                                            <p:cond delay="0"/>
                                          </p:stCondLst>
                                        </p:cTn>
                                        <p:tgtEl>
                                          <p:spTgt spid="2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1"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par>
                                <p:cTn id="52" presetID="1" presetClass="exit" presetSubtype="0" fill="hold" nodeType="withEffect">
                                  <p:stCondLst>
                                    <p:cond delay="20000"/>
                                  </p:stCondLst>
                                  <p:childTnLst>
                                    <p:set>
                                      <p:cBhvr>
                                        <p:cTn id="53" dur="1" fill="hold">
                                          <p:stCondLst>
                                            <p:cond delay="0"/>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21" grpId="0" animBg="1"/>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1|1.5"/>
</p:tagLst>
</file>

<file path=ppt/tags/tag10.xml><?xml version="1.0" encoding="utf-8"?>
<p:tagLst xmlns:a="http://schemas.openxmlformats.org/drawingml/2006/main" xmlns:r="http://schemas.openxmlformats.org/officeDocument/2006/relationships" xmlns:p="http://schemas.openxmlformats.org/presentationml/2006/main">
  <p:tag name="TIMING" val="|31.2|1.7|17.7"/>
</p:tagLst>
</file>

<file path=ppt/tags/tag2.xml><?xml version="1.0" encoding="utf-8"?>
<p:tagLst xmlns:a="http://schemas.openxmlformats.org/drawingml/2006/main" xmlns:r="http://schemas.openxmlformats.org/officeDocument/2006/relationships" xmlns:p="http://schemas.openxmlformats.org/presentationml/2006/main">
  <p:tag name="TIMING" val="|29.4|24.3|63.2|10.6"/>
</p:tagLst>
</file>

<file path=ppt/tags/tag3.xml><?xml version="1.0" encoding="utf-8"?>
<p:tagLst xmlns:a="http://schemas.openxmlformats.org/drawingml/2006/main" xmlns:r="http://schemas.openxmlformats.org/officeDocument/2006/relationships" xmlns:p="http://schemas.openxmlformats.org/presentationml/2006/main">
  <p:tag name="TIMING" val="|9.5|8.2|4.3"/>
</p:tagLst>
</file>

<file path=ppt/tags/tag4.xml><?xml version="1.0" encoding="utf-8"?>
<p:tagLst xmlns:a="http://schemas.openxmlformats.org/drawingml/2006/main" xmlns:r="http://schemas.openxmlformats.org/officeDocument/2006/relationships" xmlns:p="http://schemas.openxmlformats.org/presentationml/2006/main">
  <p:tag name="TIMING" val="|6.7|39|22.3|23.6"/>
</p:tagLst>
</file>

<file path=ppt/tags/tag5.xml><?xml version="1.0" encoding="utf-8"?>
<p:tagLst xmlns:a="http://schemas.openxmlformats.org/drawingml/2006/main" xmlns:r="http://schemas.openxmlformats.org/officeDocument/2006/relationships" xmlns:p="http://schemas.openxmlformats.org/presentationml/2006/main">
  <p:tag name="TIMING" val="|12.4|8.4|37"/>
</p:tagLst>
</file>

<file path=ppt/tags/tag6.xml><?xml version="1.0" encoding="utf-8"?>
<p:tagLst xmlns:a="http://schemas.openxmlformats.org/drawingml/2006/main" xmlns:r="http://schemas.openxmlformats.org/officeDocument/2006/relationships" xmlns:p="http://schemas.openxmlformats.org/presentationml/2006/main">
  <p:tag name="TIMING" val="|1.5|51.5|1.1|72.2|15.2|24.8|36.1"/>
</p:tagLst>
</file>

<file path=ppt/tags/tag7.xml><?xml version="1.0" encoding="utf-8"?>
<p:tagLst xmlns:a="http://schemas.openxmlformats.org/drawingml/2006/main" xmlns:r="http://schemas.openxmlformats.org/officeDocument/2006/relationships" xmlns:p="http://schemas.openxmlformats.org/presentationml/2006/main">
  <p:tag name="TIMING" val="|27.5|19|11.1"/>
</p:tagLst>
</file>

<file path=ppt/tags/tag8.xml><?xml version="1.0" encoding="utf-8"?>
<p:tagLst xmlns:a="http://schemas.openxmlformats.org/drawingml/2006/main" xmlns:r="http://schemas.openxmlformats.org/officeDocument/2006/relationships" xmlns:p="http://schemas.openxmlformats.org/presentationml/2006/main">
  <p:tag name="TIMING" val="|21.6|0.6|4.3"/>
</p:tagLst>
</file>

<file path=ppt/tags/tag9.xml><?xml version="1.0" encoding="utf-8"?>
<p:tagLst xmlns:a="http://schemas.openxmlformats.org/drawingml/2006/main" xmlns:r="http://schemas.openxmlformats.org/officeDocument/2006/relationships" xmlns:p="http://schemas.openxmlformats.org/presentationml/2006/main">
  <p:tag name="TIMING" val="|15.2|3.3|12.7|8.4"/>
</p:tagLst>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7D4395-212F-4B27-93EE-61C507211BAE}">
  <ds:schemaRefs>
    <ds:schemaRef ds:uri="http://schemas.microsoft.com/sharepoint/v3/contenttype/forms"/>
  </ds:schemaRefs>
</ds:datastoreItem>
</file>

<file path=customXml/itemProps2.xml><?xml version="1.0" encoding="utf-8"?>
<ds:datastoreItem xmlns:ds="http://schemas.openxmlformats.org/officeDocument/2006/customXml" ds:itemID="{781BE6A1-C76C-49EE-A507-AD34F1ADE4DD}"/>
</file>

<file path=customXml/itemProps3.xml><?xml version="1.0" encoding="utf-8"?>
<ds:datastoreItem xmlns:ds="http://schemas.openxmlformats.org/officeDocument/2006/customXml" ds:itemID="{194DFBEE-DEA3-484B-A04B-F8DB870A0653}">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2271028d-ccd4-470e-b3a6-2ee8809238b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205</TotalTime>
  <Words>688</Words>
  <Application>Microsoft Office PowerPoint</Application>
  <PresentationFormat>On-screen Show (4:3)</PresentationFormat>
  <Paragraphs>99</Paragraphs>
  <Slides>16</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Cambria Math</vt:lpstr>
      <vt:lpstr>Myriad Pro</vt:lpstr>
      <vt:lpstr>Open Sans</vt:lpstr>
      <vt:lpstr>nctem1</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82</cp:revision>
  <dcterms:created xsi:type="dcterms:W3CDTF">2020-04-15T07:07:39Z</dcterms:created>
  <dcterms:modified xsi:type="dcterms:W3CDTF">2020-08-27T09:45:39Z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