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tags/tag9.xml" ContentType="application/vnd.openxmlformats-officedocument.presentationml.tags+xml"/>
  <Override PartName="/ppt/notesSlides/notesSlide14.xml" ContentType="application/vnd.openxmlformats-officedocument.presentationml.notesSlide+xml"/>
  <Override PartName="/ppt/tags/tag10.xml" ContentType="application/vnd.openxmlformats-officedocument.presentationml.tags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tags/tag12.xml" ContentType="application/vnd.openxmlformats-officedocument.presentationml.tags+xml"/>
  <Override PartName="/ppt/notesSlides/notesSlide17.xml" ContentType="application/vnd.openxmlformats-officedocument.presentationml.notesSlide+xml"/>
  <Override PartName="/ppt/tags/tag1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27"/>
  </p:notesMasterIdLst>
  <p:sldIdLst>
    <p:sldId id="403" r:id="rId6"/>
    <p:sldId id="392" r:id="rId7"/>
    <p:sldId id="400" r:id="rId8"/>
    <p:sldId id="382" r:id="rId9"/>
    <p:sldId id="386" r:id="rId10"/>
    <p:sldId id="396" r:id="rId11"/>
    <p:sldId id="383" r:id="rId12"/>
    <p:sldId id="368" r:id="rId13"/>
    <p:sldId id="384" r:id="rId14"/>
    <p:sldId id="385" r:id="rId15"/>
    <p:sldId id="402" r:id="rId16"/>
    <p:sldId id="369" r:id="rId17"/>
    <p:sldId id="389" r:id="rId18"/>
    <p:sldId id="388" r:id="rId19"/>
    <p:sldId id="395" r:id="rId20"/>
    <p:sldId id="387" r:id="rId21"/>
    <p:sldId id="397" r:id="rId22"/>
    <p:sldId id="399" r:id="rId23"/>
    <p:sldId id="398" r:id="rId24"/>
    <p:sldId id="401" r:id="rId25"/>
    <p:sldId id="404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CB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E908AA-974A-42CB-B131-04DA843A16D3}" v="3" dt="2020-08-27T09:48:02.4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23" autoAdjust="0"/>
    <p:restoredTop sz="86131" autoAdjust="0"/>
  </p:normalViewPr>
  <p:slideViewPr>
    <p:cSldViewPr snapToGrid="0">
      <p:cViewPr varScale="1">
        <p:scale>
          <a:sx n="62" d="100"/>
          <a:sy n="62" d="100"/>
        </p:scale>
        <p:origin x="160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FEE908AA-974A-42CB-B131-04DA843A16D3}"/>
    <pc:docChg chg="custSel modSld">
      <pc:chgData name="Andrew Young" userId="3d7dab09-352b-4858-b937-4a4f8b94e613" providerId="ADAL" clId="{FEE908AA-974A-42CB-B131-04DA843A16D3}" dt="2020-08-27T09:48:02.434" v="4" actId="207"/>
      <pc:docMkLst>
        <pc:docMk/>
      </pc:docMkLst>
      <pc:sldChg chg="modSp">
        <pc:chgData name="Andrew Young" userId="3d7dab09-352b-4858-b937-4a4f8b94e613" providerId="ADAL" clId="{FEE908AA-974A-42CB-B131-04DA843A16D3}" dt="2020-08-27T09:47:20.071" v="1" actId="20577"/>
        <pc:sldMkLst>
          <pc:docMk/>
          <pc:sldMk cId="2023683443" sldId="387"/>
        </pc:sldMkLst>
        <pc:spChg chg="mod">
          <ac:chgData name="Andrew Young" userId="3d7dab09-352b-4858-b937-4a4f8b94e613" providerId="ADAL" clId="{FEE908AA-974A-42CB-B131-04DA843A16D3}" dt="2020-08-27T09:47:20.071" v="1" actId="20577"/>
          <ac:spMkLst>
            <pc:docMk/>
            <pc:sldMk cId="2023683443" sldId="387"/>
            <ac:spMk id="3" creationId="{00000000-0000-0000-0000-000000000000}"/>
          </ac:spMkLst>
        </pc:spChg>
      </pc:sldChg>
      <pc:sldChg chg="modSp mod">
        <pc:chgData name="Andrew Young" userId="3d7dab09-352b-4858-b937-4a4f8b94e613" providerId="ADAL" clId="{FEE908AA-974A-42CB-B131-04DA843A16D3}" dt="2020-08-27T09:48:02.434" v="4" actId="207"/>
        <pc:sldMkLst>
          <pc:docMk/>
          <pc:sldMk cId="915476323" sldId="404"/>
        </pc:sldMkLst>
        <pc:spChg chg="mod">
          <ac:chgData name="Andrew Young" userId="3d7dab09-352b-4858-b937-4a4f8b94e613" providerId="ADAL" clId="{FEE908AA-974A-42CB-B131-04DA843A16D3}" dt="2020-08-27T09:48:02.434" v="4" actId="207"/>
          <ac:spMkLst>
            <pc:docMk/>
            <pc:sldMk cId="915476323" sldId="404"/>
            <ac:spMk id="4" creationId="{5042302A-AA21-4411-8E6C-955B0F5FA8A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74040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6381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09039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I’d like you to simplify this fraction.  Which</a:t>
                </a:r>
                <a:r>
                  <a:rPr lang="en-US" baseline="0" dirty="0"/>
                  <a:t> times table are they both in</a:t>
                </a:r>
                <a:r>
                  <a:rPr lang="en-US" dirty="0"/>
                  <a:t>? What</a:t>
                </a:r>
                <a:r>
                  <a:rPr lang="en-US" baseline="0" dirty="0"/>
                  <a:t> number are they both multiples of? Ask yourself this question.  PAUSE the video if you think you can do it. Carry on a bit further if you want more help. The HCF of 15 and 40 is 5.  Did you think of your times tables? 5 is the highest times table that 15 and 40 are both in, so we need to divide the numerator and denominator both by 5. CLICK through to 40div5=8, 15div5=3, so 15/40 simplifies to 3/8. </a:t>
                </a:r>
              </a:p>
              <a:p>
                <a:r>
                  <a:rPr lang="en-US" baseline="0" dirty="0"/>
                  <a:t>Look at the number line again. The whole has been divided into 40 equal parts so each is one fortieth. The HCF is 5, so if we go every 5 intervals, and mark on the blue lines. There are now 8 equal parts. </a:t>
                </a:r>
                <a:r>
                  <a:rPr lang="en-US" b="0" i="0" baseline="0">
                    <a:latin typeface="Cambria Math" panose="02040503050406030204" pitchFamily="18" charset="0"/>
                  </a:rPr>
                  <a:t>15/40</a:t>
                </a:r>
                <a:r>
                  <a:rPr lang="en-US" dirty="0"/>
                  <a:t> </a:t>
                </a:r>
                <a:r>
                  <a:rPr lang="en-US" b="0" i="0" baseline="0">
                    <a:latin typeface="Cambria Math" panose="02040503050406030204" pitchFamily="18" charset="0"/>
                  </a:rPr>
                  <a:t> lines up with </a:t>
                </a:r>
                <a:r>
                  <a:rPr lang="en-US" baseline="30000" dirty="0"/>
                  <a:t>,</a:t>
                </a:r>
                <a:r>
                  <a:rPr lang="en-US" baseline="0" dirty="0"/>
                  <a:t> </a:t>
                </a:r>
                <a:r>
                  <a:rPr lang="en-US" b="0" i="0" baseline="0">
                    <a:latin typeface="Cambria Math" panose="02040503050406030204" pitchFamily="18" charset="0"/>
                  </a:rPr>
                  <a:t>3/8  ′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20691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83851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93061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0553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29109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81761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90512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7377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0F8EB-64C3-412E-9D94-5B2E227579C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2058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331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Let’s see how </a:t>
                </a:r>
                <a:r>
                  <a:rPr lang="en-GB" dirty="0" smtClean="0"/>
                  <a:t>a multiplication square could help us.  You’ve</a:t>
                </a:r>
                <a:r>
                  <a:rPr lang="en-GB" baseline="0" dirty="0" smtClean="0"/>
                  <a:t> saw an image like this in a previous lesson. I’ve put a red circle around our denominator 15 and our numerator 6.  They are both in the 3 times table, so 3 is a factor of both 6 and 15. The highlighted blue rows show fractions that are equivalent to </a:t>
                </a:r>
                <a:r>
                  <a:rPr lang="en-US" b="0" i="0" baseline="0" smtClean="0">
                    <a:latin typeface="Cambria Math" panose="02040503050406030204" pitchFamily="18" charset="0"/>
                  </a:rPr>
                  <a:t>6/15</a:t>
                </a:r>
                <a:r>
                  <a:rPr lang="en-US" dirty="0" smtClean="0"/>
                  <a:t> 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42920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6901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6094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22038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Simran is simplifying the fraction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8/12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She divides both the numerator and the denominator by 2 to get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4/6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Then she divides both the denominator and the numerator by 2 again. Simran has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2/3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as her simplified fraction.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Sam simplifies the same fraction. He divides both the numerator and the denominator by 4. Sam has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2/3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as his simplified fraction.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is the same?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is different?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9082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744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8608191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2600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838804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34429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5" Type="http://schemas.openxmlformats.org/officeDocument/2006/relationships/image" Target="../media/image15.png"/><Relationship Id="rId4" Type="http://schemas.openxmlformats.org/officeDocument/2006/relationships/image" Target="../media/image14.JPG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6.JPG"/><Relationship Id="rId12" Type="http://schemas.openxmlformats.org/officeDocument/2006/relationships/image" Target="../media/image34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6" Type="http://schemas.openxmlformats.org/officeDocument/2006/relationships/image" Target="../media/image28.png"/><Relationship Id="rId11" Type="http://schemas.openxmlformats.org/officeDocument/2006/relationships/image" Target="../media/image19.JPG"/><Relationship Id="rId10" Type="http://schemas.openxmlformats.org/officeDocument/2006/relationships/image" Target="../media/image18.JPG"/><Relationship Id="rId9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8.JP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6" Type="http://schemas.openxmlformats.org/officeDocument/2006/relationships/image" Target="../media/image39.png"/><Relationship Id="rId9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Relationship Id="rId11" Type="http://schemas.openxmlformats.org/officeDocument/2006/relationships/image" Target="../media/image46.png"/><Relationship Id="rId10" Type="http://schemas.openxmlformats.org/officeDocument/2006/relationships/image" Target="../media/image45.png"/><Relationship Id="rId4" Type="http://schemas.openxmlformats.org/officeDocument/2006/relationships/image" Target="../media/image20.png"/><Relationship Id="rId9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Relationship Id="rId6" Type="http://schemas.openxmlformats.org/officeDocument/2006/relationships/image" Target="../media/image19.JPG"/><Relationship Id="rId11" Type="http://schemas.openxmlformats.org/officeDocument/2006/relationships/image" Target="../media/image29.png"/><Relationship Id="rId5" Type="http://schemas.openxmlformats.org/officeDocument/2006/relationships/image" Target="../media/image18.JP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fractions-video-lessons/" TargetMode="Externa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45A20C0-33FD-4213-A3AD-0A40FCB960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UKS2 Fractions Lesson 13</a:t>
            </a:r>
          </a:p>
        </p:txBody>
      </p:sp>
    </p:spTree>
    <p:extLst>
      <p:ext uri="{BB962C8B-B14F-4D97-AF65-F5344CB8AC3E}">
        <p14:creationId xmlns:p14="http://schemas.microsoft.com/office/powerpoint/2010/main" val="31003824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/>
              <a:t>Upper Key Stage 2 </a:t>
            </a:r>
            <a:r>
              <a:rPr lang="en-US" sz="2100" dirty="0"/>
              <a:t>Fractions Lesson 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49A785-15FE-4DC6-9752-686E6F1A83A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30" r="52041"/>
          <a:stretch/>
        </p:blipFill>
        <p:spPr>
          <a:xfrm>
            <a:off x="2312893" y="837772"/>
            <a:ext cx="2097741" cy="29315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D49A785-15FE-4DC6-9752-686E6F1A83A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60" r="21204"/>
          <a:stretch/>
        </p:blipFill>
        <p:spPr>
          <a:xfrm>
            <a:off x="4410634" y="837772"/>
            <a:ext cx="2169460" cy="293154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3435" y="1886877"/>
            <a:ext cx="21694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/>
              <a:t>Simran</a:t>
            </a:r>
            <a:endParaRPr lang="en-GB" sz="3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540E2D-B31C-45A6-8DED-0FC0559A552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5" r="35035"/>
          <a:stretch/>
        </p:blipFill>
        <p:spPr>
          <a:xfrm>
            <a:off x="3388659" y="3466453"/>
            <a:ext cx="2366682" cy="29122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3435" y="4599414"/>
            <a:ext cx="1506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Sam</a:t>
            </a:r>
            <a:endParaRPr lang="en-GB" sz="360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B53E283-8B7C-483B-AD78-7F32C192F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7C35A98-C765-44F4-80C4-72D2AA837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963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/>
              <a:t>Upper Key Stage 2 </a:t>
            </a:r>
            <a:r>
              <a:rPr lang="en-US" sz="2100" dirty="0"/>
              <a:t>Fractions Lesson 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49A785-15FE-4DC6-9752-686E6F1A83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30" r="52041"/>
          <a:stretch/>
        </p:blipFill>
        <p:spPr>
          <a:xfrm>
            <a:off x="2312893" y="837772"/>
            <a:ext cx="2097741" cy="29315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D49A785-15FE-4DC6-9752-686E6F1A83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60" r="21204"/>
          <a:stretch/>
        </p:blipFill>
        <p:spPr>
          <a:xfrm>
            <a:off x="4410634" y="837772"/>
            <a:ext cx="2169460" cy="293154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3435" y="1886877"/>
            <a:ext cx="21694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/>
              <a:t>Simran</a:t>
            </a:r>
            <a:endParaRPr lang="en-GB" sz="3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540E2D-B31C-45A6-8DED-0FC0559A55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5" r="35035"/>
          <a:stretch/>
        </p:blipFill>
        <p:spPr>
          <a:xfrm>
            <a:off x="3388659" y="3466453"/>
            <a:ext cx="2366682" cy="29122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3435" y="4599414"/>
            <a:ext cx="1506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Sam</a:t>
            </a:r>
            <a:endParaRPr lang="en-GB" sz="360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C138514-BAE5-4DA8-AA7C-1FCDD67C11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7028B47-8EB0-4CEE-88B2-EECD346243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62089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Key Stage 2 Fractions Lesson 13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EC3BBB3-7F51-4056-A076-BA0B25624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329" y="2119592"/>
            <a:ext cx="6648450" cy="3238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9340" y="2530548"/>
            <a:ext cx="7057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Myriad Pro" panose="020B0503030403020204"/>
              </a:rPr>
              <a:t>0                                                                1</a:t>
            </a:r>
            <a:endParaRPr lang="en-GB" sz="2800" dirty="0">
              <a:latin typeface="Myriad Pro" panose="020B050303040302020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379" y="2100542"/>
            <a:ext cx="6629400" cy="3619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114261" y="1266083"/>
                <a:ext cx="467833" cy="9762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US" sz="2000" b="0" dirty="0"/>
              </a:p>
              <a:p>
                <a:endParaRPr lang="en-GB" sz="20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4261" y="1266083"/>
                <a:ext cx="467833" cy="97629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114261" y="2588688"/>
                <a:ext cx="467833" cy="9762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000" b="0" dirty="0"/>
              </a:p>
              <a:p>
                <a:endParaRPr lang="en-GB" sz="20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4261" y="2588688"/>
                <a:ext cx="467833" cy="97629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57860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Key Stage 2 Fractions Lesson 13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E02031E-C294-4BF0-BBF9-81D6E356A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402055" y="703989"/>
            <a:ext cx="7351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yriad Pro" panose="020B0503030403020204"/>
              </a:rPr>
              <a:t>Simplify this fraction:</a:t>
            </a:r>
            <a:endParaRPr lang="en-GB" dirty="0">
              <a:latin typeface="Myriad Pro" panose="020B050303040302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609678" y="1458687"/>
                <a:ext cx="1326776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40</m:t>
                          </m:r>
                        </m:den>
                      </m:f>
                    </m:oMath>
                  </m:oMathPara>
                </a14:m>
                <a:endParaRPr lang="en-US" sz="2400" b="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9678" y="1458687"/>
                <a:ext cx="1326776" cy="79367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loud Callout 7"/>
          <p:cNvSpPr/>
          <p:nvPr/>
        </p:nvSpPr>
        <p:spPr bwMode="auto">
          <a:xfrm>
            <a:off x="5359523" y="1035289"/>
            <a:ext cx="3646968" cy="1209782"/>
          </a:xfrm>
          <a:prstGeom prst="cloudCallout">
            <a:avLst>
              <a:gd name="adj1" fmla="val 39517"/>
              <a:gd name="adj2" fmla="val 56348"/>
            </a:avLst>
          </a:prstGeom>
          <a:solidFill>
            <a:srgbClr val="82CBD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r>
              <a:rPr lang="en-US" sz="1600" dirty="0">
                <a:latin typeface="Myriad Pro" panose="020B0503030403020204"/>
              </a:rPr>
              <a:t>What is the highest common factor of 15 and 40 ?</a:t>
            </a:r>
            <a:endParaRPr kumimoji="0" lang="en-GB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 panose="020B050303040302020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82" y="3795873"/>
            <a:ext cx="5580000" cy="35102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167177" y="3137462"/>
                <a:ext cx="1326776" cy="5599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40</m:t>
                          </m:r>
                        </m:den>
                      </m:f>
                    </m:oMath>
                  </m:oMathPara>
                </a14:m>
                <a:endParaRPr lang="en-US" sz="2400" b="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7177" y="3137462"/>
                <a:ext cx="1326776" cy="55996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82" y="3787761"/>
            <a:ext cx="5580001" cy="36724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60379" y="4218589"/>
            <a:ext cx="6124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yriad Pro" panose="020B0503030403020204"/>
              </a:rPr>
              <a:t>0                                                                                      1</a:t>
            </a:r>
            <a:endParaRPr lang="en-GB" dirty="0">
              <a:latin typeface="Myriad Pro" panose="020B050303040302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54233" y="886030"/>
            <a:ext cx="3104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highest common factor of 15 and 40 is ____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7644810" y="1164942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yriad Pro" panose="020B0503030403020204"/>
              </a:rPr>
              <a:t>5</a:t>
            </a:r>
            <a:endParaRPr lang="en-GB" dirty="0">
              <a:latin typeface="Myriad Pro" panose="020B0503030403020204"/>
            </a:endParaRPr>
          </a:p>
        </p:txBody>
      </p:sp>
      <p:sp>
        <p:nvSpPr>
          <p:cNvPr id="14" name="Rounded Rectangular Callout 13"/>
          <p:cNvSpPr/>
          <p:nvPr/>
        </p:nvSpPr>
        <p:spPr bwMode="auto">
          <a:xfrm>
            <a:off x="5613630" y="969642"/>
            <a:ext cx="3400530" cy="1384857"/>
          </a:xfrm>
          <a:prstGeom prst="wedgeRoundRectCallout">
            <a:avLst>
              <a:gd name="adj1" fmla="val 41667"/>
              <a:gd name="adj2" fmla="val 82870"/>
              <a:gd name="adj3" fmla="val 16667"/>
            </a:avLst>
          </a:prstGeom>
          <a:solidFill>
            <a:srgbClr val="82CBD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4572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r>
              <a:rPr lang="en-US" dirty="0">
                <a:latin typeface="Myriad Pro" panose="020B0503030403020204"/>
              </a:rPr>
              <a:t>Divide both the numerator and denominator by the highest common factor, 5.</a:t>
            </a:r>
            <a:endParaRPr lang="en-GB" dirty="0">
              <a:latin typeface="Myriad Pro" panose="020B0503030403020204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037" y="1171771"/>
            <a:ext cx="1400175" cy="3453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767" y="2232327"/>
            <a:ext cx="1390650" cy="328522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669393" y="778175"/>
            <a:ext cx="609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chemeClr val="accent2">
                    <a:lumMod val="50000"/>
                  </a:schemeClr>
                </a:solidFill>
              </a:rPr>
              <a:t> ÷5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631723" y="2522264"/>
            <a:ext cx="609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chemeClr val="accent2">
                    <a:lumMod val="50000"/>
                  </a:schemeClr>
                </a:solidFill>
              </a:rPr>
              <a:t> ÷5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4003155" y="1489768"/>
                <a:ext cx="1289667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2400" b="0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3155" y="1489768"/>
                <a:ext cx="1289667" cy="78617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2642052" y="4269662"/>
                <a:ext cx="377026" cy="612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2052" y="4269662"/>
                <a:ext cx="377026" cy="6127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>
            <a:extLst>
              <a:ext uri="{FF2B5EF4-FFF2-40B4-BE49-F238E27FC236}">
                <a16:creationId xmlns:a16="http://schemas.microsoft.com/office/drawing/2014/main" id="{226FC068-8715-4530-BCB0-BB60AE80A98D}"/>
              </a:ext>
            </a:extLst>
          </p:cNvPr>
          <p:cNvSpPr txBox="1"/>
          <p:nvPr/>
        </p:nvSpPr>
        <p:spPr>
          <a:xfrm>
            <a:off x="3804033" y="1640827"/>
            <a:ext cx="67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=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30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8" grpId="1" animBg="1"/>
      <p:bldP spid="9" grpId="0"/>
      <p:bldP spid="11" grpId="0"/>
      <p:bldP spid="12" grpId="0"/>
      <p:bldP spid="12" grpId="1"/>
      <p:bldP spid="13" grpId="0"/>
      <p:bldP spid="13" grpId="1"/>
      <p:bldP spid="14" grpId="0" animBg="1"/>
      <p:bldP spid="17" grpId="0"/>
      <p:bldP spid="18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Key Stage 2 Fractions Lesson 13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2DB11AB-4344-4AE7-8A6E-058EE11FB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094778"/>
              </p:ext>
            </p:extLst>
          </p:nvPr>
        </p:nvGraphicFramePr>
        <p:xfrm>
          <a:off x="457203" y="893133"/>
          <a:ext cx="5018568" cy="50185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8214">
                  <a:extLst>
                    <a:ext uri="{9D8B030D-6E8A-4147-A177-3AD203B41FA5}">
                      <a16:colId xmlns:a16="http://schemas.microsoft.com/office/drawing/2014/main" val="771204730"/>
                    </a:ext>
                  </a:extLst>
                </a:gridCol>
                <a:gridCol w="418214">
                  <a:extLst>
                    <a:ext uri="{9D8B030D-6E8A-4147-A177-3AD203B41FA5}">
                      <a16:colId xmlns:a16="http://schemas.microsoft.com/office/drawing/2014/main" val="2087880539"/>
                    </a:ext>
                  </a:extLst>
                </a:gridCol>
                <a:gridCol w="418214">
                  <a:extLst>
                    <a:ext uri="{9D8B030D-6E8A-4147-A177-3AD203B41FA5}">
                      <a16:colId xmlns:a16="http://schemas.microsoft.com/office/drawing/2014/main" val="2787634104"/>
                    </a:ext>
                  </a:extLst>
                </a:gridCol>
                <a:gridCol w="418214">
                  <a:extLst>
                    <a:ext uri="{9D8B030D-6E8A-4147-A177-3AD203B41FA5}">
                      <a16:colId xmlns:a16="http://schemas.microsoft.com/office/drawing/2014/main" val="3685515727"/>
                    </a:ext>
                  </a:extLst>
                </a:gridCol>
                <a:gridCol w="418214">
                  <a:extLst>
                    <a:ext uri="{9D8B030D-6E8A-4147-A177-3AD203B41FA5}">
                      <a16:colId xmlns:a16="http://schemas.microsoft.com/office/drawing/2014/main" val="362471999"/>
                    </a:ext>
                  </a:extLst>
                </a:gridCol>
                <a:gridCol w="418214">
                  <a:extLst>
                    <a:ext uri="{9D8B030D-6E8A-4147-A177-3AD203B41FA5}">
                      <a16:colId xmlns:a16="http://schemas.microsoft.com/office/drawing/2014/main" val="227369656"/>
                    </a:ext>
                  </a:extLst>
                </a:gridCol>
                <a:gridCol w="418214">
                  <a:extLst>
                    <a:ext uri="{9D8B030D-6E8A-4147-A177-3AD203B41FA5}">
                      <a16:colId xmlns:a16="http://schemas.microsoft.com/office/drawing/2014/main" val="521759475"/>
                    </a:ext>
                  </a:extLst>
                </a:gridCol>
                <a:gridCol w="418214">
                  <a:extLst>
                    <a:ext uri="{9D8B030D-6E8A-4147-A177-3AD203B41FA5}">
                      <a16:colId xmlns:a16="http://schemas.microsoft.com/office/drawing/2014/main" val="1035408817"/>
                    </a:ext>
                  </a:extLst>
                </a:gridCol>
                <a:gridCol w="418214">
                  <a:extLst>
                    <a:ext uri="{9D8B030D-6E8A-4147-A177-3AD203B41FA5}">
                      <a16:colId xmlns:a16="http://schemas.microsoft.com/office/drawing/2014/main" val="441371594"/>
                    </a:ext>
                  </a:extLst>
                </a:gridCol>
                <a:gridCol w="418214">
                  <a:extLst>
                    <a:ext uri="{9D8B030D-6E8A-4147-A177-3AD203B41FA5}">
                      <a16:colId xmlns:a16="http://schemas.microsoft.com/office/drawing/2014/main" val="162772339"/>
                    </a:ext>
                  </a:extLst>
                </a:gridCol>
                <a:gridCol w="418214">
                  <a:extLst>
                    <a:ext uri="{9D8B030D-6E8A-4147-A177-3AD203B41FA5}">
                      <a16:colId xmlns:a16="http://schemas.microsoft.com/office/drawing/2014/main" val="3789387324"/>
                    </a:ext>
                  </a:extLst>
                </a:gridCol>
                <a:gridCol w="418214">
                  <a:extLst>
                    <a:ext uri="{9D8B030D-6E8A-4147-A177-3AD203B41FA5}">
                      <a16:colId xmlns:a16="http://schemas.microsoft.com/office/drawing/2014/main" val="602666390"/>
                    </a:ext>
                  </a:extLst>
                </a:gridCol>
              </a:tblGrid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5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7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8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9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10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11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7321746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8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14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16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18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22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4817226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9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15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18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21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27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33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36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9340044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8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16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28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32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36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44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48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654326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5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15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25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35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45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50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55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6293360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18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36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42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48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54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66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72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330327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7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14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21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28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35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42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49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56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63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70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77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84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5228381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8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16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32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48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56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64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72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80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88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96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2491618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9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18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27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36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45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54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63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72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81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90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99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108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2217606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10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50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70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80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90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100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110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120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3332609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11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22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33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44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55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66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77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88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99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110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121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132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589397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36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48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72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84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96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108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120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132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144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223803"/>
                  </a:ext>
                </a:extLst>
              </a:tr>
            </a:tbl>
          </a:graphicData>
        </a:graphic>
      </p:graphicFrame>
      <p:sp>
        <p:nvSpPr>
          <p:cNvPr id="5" name="Oval 4"/>
          <p:cNvSpPr/>
          <p:nvPr/>
        </p:nvSpPr>
        <p:spPr bwMode="auto">
          <a:xfrm>
            <a:off x="2162782" y="893133"/>
            <a:ext cx="340659" cy="382515"/>
          </a:xfrm>
          <a:prstGeom prst="ellipse">
            <a:avLst/>
          </a:prstGeom>
          <a:noFill/>
          <a:ln w="1238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2162784" y="1734574"/>
            <a:ext cx="340659" cy="382515"/>
          </a:xfrm>
          <a:prstGeom prst="ellipse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2162783" y="3823137"/>
            <a:ext cx="340659" cy="382515"/>
          </a:xfrm>
          <a:prstGeom prst="ellipse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87CB98F-1BD7-46F4-BD37-2C871B8C683E}"/>
              </a:ext>
            </a:extLst>
          </p:cNvPr>
          <p:cNvSpPr/>
          <p:nvPr/>
        </p:nvSpPr>
        <p:spPr>
          <a:xfrm>
            <a:off x="6198781" y="895944"/>
            <a:ext cx="2222205" cy="1775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highest common factor of 15 and 40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 5.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033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Key Stage 2 Fractions Lesson 13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CDDC26E-64CA-4A0F-B3D2-9A2C3E5A0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665686"/>
              </p:ext>
            </p:extLst>
          </p:nvPr>
        </p:nvGraphicFramePr>
        <p:xfrm>
          <a:off x="457203" y="893133"/>
          <a:ext cx="5018568" cy="50185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8214">
                  <a:extLst>
                    <a:ext uri="{9D8B030D-6E8A-4147-A177-3AD203B41FA5}">
                      <a16:colId xmlns:a16="http://schemas.microsoft.com/office/drawing/2014/main" val="771204730"/>
                    </a:ext>
                  </a:extLst>
                </a:gridCol>
                <a:gridCol w="418214">
                  <a:extLst>
                    <a:ext uri="{9D8B030D-6E8A-4147-A177-3AD203B41FA5}">
                      <a16:colId xmlns:a16="http://schemas.microsoft.com/office/drawing/2014/main" val="2087880539"/>
                    </a:ext>
                  </a:extLst>
                </a:gridCol>
                <a:gridCol w="418214">
                  <a:extLst>
                    <a:ext uri="{9D8B030D-6E8A-4147-A177-3AD203B41FA5}">
                      <a16:colId xmlns:a16="http://schemas.microsoft.com/office/drawing/2014/main" val="2787634104"/>
                    </a:ext>
                  </a:extLst>
                </a:gridCol>
                <a:gridCol w="418214">
                  <a:extLst>
                    <a:ext uri="{9D8B030D-6E8A-4147-A177-3AD203B41FA5}">
                      <a16:colId xmlns:a16="http://schemas.microsoft.com/office/drawing/2014/main" val="3685515727"/>
                    </a:ext>
                  </a:extLst>
                </a:gridCol>
                <a:gridCol w="418214">
                  <a:extLst>
                    <a:ext uri="{9D8B030D-6E8A-4147-A177-3AD203B41FA5}">
                      <a16:colId xmlns:a16="http://schemas.microsoft.com/office/drawing/2014/main" val="362471999"/>
                    </a:ext>
                  </a:extLst>
                </a:gridCol>
                <a:gridCol w="418214">
                  <a:extLst>
                    <a:ext uri="{9D8B030D-6E8A-4147-A177-3AD203B41FA5}">
                      <a16:colId xmlns:a16="http://schemas.microsoft.com/office/drawing/2014/main" val="227369656"/>
                    </a:ext>
                  </a:extLst>
                </a:gridCol>
                <a:gridCol w="418214">
                  <a:extLst>
                    <a:ext uri="{9D8B030D-6E8A-4147-A177-3AD203B41FA5}">
                      <a16:colId xmlns:a16="http://schemas.microsoft.com/office/drawing/2014/main" val="521759475"/>
                    </a:ext>
                  </a:extLst>
                </a:gridCol>
                <a:gridCol w="418214">
                  <a:extLst>
                    <a:ext uri="{9D8B030D-6E8A-4147-A177-3AD203B41FA5}">
                      <a16:colId xmlns:a16="http://schemas.microsoft.com/office/drawing/2014/main" val="1035408817"/>
                    </a:ext>
                  </a:extLst>
                </a:gridCol>
                <a:gridCol w="418214">
                  <a:extLst>
                    <a:ext uri="{9D8B030D-6E8A-4147-A177-3AD203B41FA5}">
                      <a16:colId xmlns:a16="http://schemas.microsoft.com/office/drawing/2014/main" val="441371594"/>
                    </a:ext>
                  </a:extLst>
                </a:gridCol>
                <a:gridCol w="418214">
                  <a:extLst>
                    <a:ext uri="{9D8B030D-6E8A-4147-A177-3AD203B41FA5}">
                      <a16:colId xmlns:a16="http://schemas.microsoft.com/office/drawing/2014/main" val="162772339"/>
                    </a:ext>
                  </a:extLst>
                </a:gridCol>
                <a:gridCol w="418214">
                  <a:extLst>
                    <a:ext uri="{9D8B030D-6E8A-4147-A177-3AD203B41FA5}">
                      <a16:colId xmlns:a16="http://schemas.microsoft.com/office/drawing/2014/main" val="3789387324"/>
                    </a:ext>
                  </a:extLst>
                </a:gridCol>
                <a:gridCol w="418214">
                  <a:extLst>
                    <a:ext uri="{9D8B030D-6E8A-4147-A177-3AD203B41FA5}">
                      <a16:colId xmlns:a16="http://schemas.microsoft.com/office/drawing/2014/main" val="602666390"/>
                    </a:ext>
                  </a:extLst>
                </a:gridCol>
              </a:tblGrid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</a:t>
                      </a:r>
                      <a:endParaRPr lang="en-GB" sz="1200" b="1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5</a:t>
                      </a:r>
                      <a:endParaRPr lang="en-GB" sz="1200" b="1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</a:t>
                      </a:r>
                      <a:endParaRPr lang="en-GB" sz="1200" b="1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7</a:t>
                      </a:r>
                      <a:endParaRPr lang="en-GB" sz="1200" b="1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8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9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10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11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7321746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8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14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16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18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22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4817226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9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15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18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21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27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33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36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9340044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</a:t>
                      </a:r>
                      <a:endParaRPr lang="en-GB" sz="1200" b="1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8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16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28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32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36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44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48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654326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5</a:t>
                      </a:r>
                      <a:endParaRPr lang="en-GB" sz="1200" b="1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15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25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35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45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50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55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6293360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</a:t>
                      </a:r>
                      <a:endParaRPr lang="en-GB" sz="1200" b="1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18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36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42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48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54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66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72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330327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7</a:t>
                      </a:r>
                      <a:endParaRPr lang="en-GB" sz="1200" b="1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14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21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28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35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42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49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56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63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70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77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84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5228381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8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16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32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48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56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64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72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80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88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96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2491618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9</a:t>
                      </a:r>
                      <a:endParaRPr lang="en-GB" sz="1200" b="1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18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27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36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45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54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63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72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81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90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99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108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2217606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10</a:t>
                      </a:r>
                      <a:endParaRPr lang="en-GB" sz="1200" b="1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50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70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80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90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100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110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120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3332609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11</a:t>
                      </a:r>
                      <a:endParaRPr lang="en-GB" sz="1200" b="1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22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33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44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55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66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77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88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99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110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121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132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589397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36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48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60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72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84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96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108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120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132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/>
                        </a:rPr>
                        <a:t>144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223803"/>
                  </a:ext>
                </a:extLst>
              </a:tr>
            </a:tbl>
          </a:graphicData>
        </a:graphic>
      </p:graphicFrame>
      <p:sp>
        <p:nvSpPr>
          <p:cNvPr id="5" name="Oval 4"/>
          <p:cNvSpPr/>
          <p:nvPr/>
        </p:nvSpPr>
        <p:spPr bwMode="auto">
          <a:xfrm>
            <a:off x="2162782" y="893133"/>
            <a:ext cx="340659" cy="382515"/>
          </a:xfrm>
          <a:prstGeom prst="ellipse">
            <a:avLst/>
          </a:prstGeom>
          <a:noFill/>
          <a:ln w="1238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2162784" y="1734574"/>
            <a:ext cx="340659" cy="382515"/>
          </a:xfrm>
          <a:prstGeom prst="ellipse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2162783" y="3823137"/>
            <a:ext cx="340659" cy="382515"/>
          </a:xfrm>
          <a:prstGeom prst="ellipse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457203" y="1734574"/>
            <a:ext cx="340659" cy="382515"/>
          </a:xfrm>
          <a:prstGeom prst="ellipse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457203" y="3823137"/>
            <a:ext cx="340659" cy="382515"/>
          </a:xfrm>
          <a:prstGeom prst="ellipse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87CB98F-1BD7-46F4-BD37-2C871B8C683E}"/>
              </a:ext>
            </a:extLst>
          </p:cNvPr>
          <p:cNvSpPr/>
          <p:nvPr/>
        </p:nvSpPr>
        <p:spPr>
          <a:xfrm>
            <a:off x="6198781" y="895944"/>
            <a:ext cx="2222205" cy="1775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highest common factor of 15 and 40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 5.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850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Key Stage 2 Fractions Lesson 13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D7DB751-5DCD-463C-BB89-2F59B4BB2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ounded Rectangular Callout 2"/>
          <p:cNvSpPr/>
          <p:nvPr/>
        </p:nvSpPr>
        <p:spPr bwMode="auto">
          <a:xfrm>
            <a:off x="136776" y="736050"/>
            <a:ext cx="2973298" cy="1384857"/>
          </a:xfrm>
          <a:prstGeom prst="wedgeRoundRectCallout">
            <a:avLst>
              <a:gd name="adj1" fmla="val -46777"/>
              <a:gd name="adj2" fmla="val 95154"/>
              <a:gd name="adj3" fmla="val 16667"/>
            </a:avLst>
          </a:prstGeom>
          <a:solidFill>
            <a:srgbClr val="82CBD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4572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r>
              <a:rPr lang="en-US" dirty="0">
                <a:latin typeface="Myriad Pro" panose="020B0503030403020204"/>
              </a:rPr>
              <a:t>Check: do we have the fraction in its simplest form? </a:t>
            </a:r>
            <a:endParaRPr lang="en-GB" dirty="0">
              <a:latin typeface="Myriad Pro" panose="020B0503030403020204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3276386" y="1235369"/>
            <a:ext cx="2591230" cy="2754540"/>
            <a:chOff x="2536171" y="1075426"/>
            <a:chExt cx="2591230" cy="275454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/>
                <p:cNvSpPr txBox="1"/>
                <p:nvPr/>
              </p:nvSpPr>
              <p:spPr>
                <a:xfrm>
                  <a:off x="2536171" y="2034885"/>
                  <a:ext cx="1289667" cy="11555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15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40</m:t>
                            </m:r>
                          </m:den>
                        </m:f>
                      </m:oMath>
                    </m:oMathPara>
                  </a14:m>
                  <a:endParaRPr lang="en-US" sz="2400" b="0" dirty="0"/>
                </a:p>
                <a:p>
                  <a:endParaRPr lang="en-GB" sz="2400" dirty="0"/>
                </a:p>
              </p:txBody>
            </p:sp>
          </mc:Choice>
          <mc:Fallback xmlns="">
            <p:sp>
              <p:nvSpPr>
                <p:cNvPr id="6" name="Text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36171" y="2034885"/>
                  <a:ext cx="1289667" cy="1155509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Curved Down Arrow 13"/>
            <p:cNvSpPr/>
            <p:nvPr/>
          </p:nvSpPr>
          <p:spPr bwMode="auto">
            <a:xfrm>
              <a:off x="3359888" y="1526294"/>
              <a:ext cx="1588630" cy="499730"/>
            </a:xfrm>
            <a:prstGeom prst="curvedDownArrow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7647" y="1476544"/>
              <a:ext cx="1400175" cy="561975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7172" y="2913079"/>
              <a:ext cx="1390650" cy="523875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/>
                <p:cNvSpPr txBox="1"/>
                <p:nvPr/>
              </p:nvSpPr>
              <p:spPr>
                <a:xfrm>
                  <a:off x="3837734" y="2010061"/>
                  <a:ext cx="1289667" cy="7861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en-US" sz="2400" b="0" dirty="0"/>
                </a:p>
              </p:txBody>
            </p:sp>
          </mc:Choice>
          <mc:Fallback xmlns="">
            <p:sp>
              <p:nvSpPr>
                <p:cNvPr id="17" name="TextBox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37734" y="2010061"/>
                  <a:ext cx="1289667" cy="786177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TextBox 17"/>
            <p:cNvSpPr txBox="1"/>
            <p:nvPr/>
          </p:nvSpPr>
          <p:spPr>
            <a:xfrm>
              <a:off x="3499779" y="3368301"/>
              <a:ext cx="838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solidFill>
                    <a:schemeClr val="accent2">
                      <a:lumMod val="50000"/>
                    </a:schemeClr>
                  </a:solidFill>
                </a:rPr>
                <a:t> ÷5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450829" y="1075426"/>
              <a:ext cx="60946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dirty="0">
                  <a:solidFill>
                    <a:schemeClr val="accent2">
                      <a:lumMod val="50000"/>
                    </a:schemeClr>
                  </a:solidFill>
                </a:rPr>
                <a:t> ÷5</a:t>
              </a:r>
            </a:p>
          </p:txBody>
        </p:sp>
      </p:grpSp>
      <p:sp>
        <p:nvSpPr>
          <p:cNvPr id="20" name="Rounded Rectangular Callout 19"/>
          <p:cNvSpPr/>
          <p:nvPr/>
        </p:nvSpPr>
        <p:spPr bwMode="auto">
          <a:xfrm>
            <a:off x="5606694" y="810406"/>
            <a:ext cx="3400530" cy="1553124"/>
          </a:xfrm>
          <a:prstGeom prst="wedgeRoundRectCallout">
            <a:avLst>
              <a:gd name="adj1" fmla="val 44168"/>
              <a:gd name="adj2" fmla="val 100529"/>
              <a:gd name="adj3" fmla="val 16667"/>
            </a:avLst>
          </a:prstGeom>
          <a:solidFill>
            <a:srgbClr val="82CBD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4572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r>
              <a:rPr lang="en-US" dirty="0">
                <a:latin typeface="Myriad Pro" panose="020B0503030403020204"/>
              </a:rPr>
              <a:t>Yes! The fraction is in its simplest form because the only remaining common factor of _ and _ is  _. </a:t>
            </a:r>
            <a:endParaRPr lang="en-GB" dirty="0">
              <a:latin typeface="Myriad Pro" panose="020B050303040302020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009287" y="1635560"/>
            <a:ext cx="361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yriad Pro" panose="020B0503030403020204"/>
              </a:rPr>
              <a:t>3</a:t>
            </a:r>
            <a:endParaRPr lang="en-GB" dirty="0">
              <a:latin typeface="Myriad Pro" panose="020B050303040302020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89589" y="1628711"/>
            <a:ext cx="361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yriad Pro" panose="020B0503030403020204"/>
              </a:rPr>
              <a:t>8</a:t>
            </a:r>
            <a:endParaRPr lang="en-GB" dirty="0">
              <a:latin typeface="Myriad Pro" panose="020B0503030403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78188" y="1917474"/>
            <a:ext cx="361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yriad Pro" panose="020B0503030403020204"/>
              </a:rPr>
              <a:t>1</a:t>
            </a:r>
            <a:endParaRPr lang="en-GB" dirty="0">
              <a:latin typeface="Myriad Pro" panose="020B050303040302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B3ADEC-6439-48D2-A4A3-59A5E2FE5D8B}"/>
              </a:ext>
            </a:extLst>
          </p:cNvPr>
          <p:cNvSpPr txBox="1"/>
          <p:nvPr/>
        </p:nvSpPr>
        <p:spPr>
          <a:xfrm>
            <a:off x="4407739" y="2363530"/>
            <a:ext cx="67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=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368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" grpId="0" animBg="1"/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Key Stage 2 Fractions Lesson 13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C6DC0D7-CD3C-4502-98B5-BFD6C1BB8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138223" y="733647"/>
            <a:ext cx="6985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yriad Pro" panose="020B0503030403020204"/>
              </a:rPr>
              <a:t>To express a fraction in its simplest form efficiently:</a:t>
            </a:r>
            <a:endParaRPr lang="en-GB" dirty="0">
              <a:latin typeface="Myriad Pro" panose="020B05030304030202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4548" y="1300879"/>
            <a:ext cx="2529131" cy="1200329"/>
          </a:xfrm>
          <a:prstGeom prst="rect">
            <a:avLst/>
          </a:prstGeom>
          <a:solidFill>
            <a:srgbClr val="82CBDD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lang="en-US" dirty="0"/>
              <a:t>Identify the highest common factor of the numerator and denominator.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3005470" y="1185361"/>
            <a:ext cx="2304000" cy="1620000"/>
          </a:xfrm>
          <a:prstGeom prst="rect">
            <a:avLst/>
          </a:prstGeom>
          <a:solidFill>
            <a:srgbClr val="82CBDD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lang="en-US" dirty="0"/>
              <a:t>Divide both the numerator and denominator by the highest common factor.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5766391" y="1179875"/>
            <a:ext cx="3060000" cy="1620000"/>
          </a:xfrm>
          <a:prstGeom prst="rect">
            <a:avLst/>
          </a:prstGeom>
          <a:solidFill>
            <a:srgbClr val="82CBDD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lang="en-US" dirty="0"/>
              <a:t>Check that the fraction is in its simplest form because the only remaining common factor of the numerator and denominator is 1.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594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Key Stage 2 Fractions Lesson 13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EC22BD14-2250-42A3-96CA-A2FAEF7D8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65339" y="1220871"/>
                <a:ext cx="6985591" cy="48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Myriad Pro" panose="020B0503030403020204"/>
                  </a:rPr>
                  <a:t>Ellen says that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dirty="0">
                    <a:latin typeface="Myriad Pro" panose="020B0503030403020204"/>
                  </a:rPr>
                  <a:t> will simplify to a unit fraction. Do you agree?</a:t>
                </a:r>
                <a:endParaRPr lang="en-GB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339" y="1220871"/>
                <a:ext cx="6985591" cy="485902"/>
              </a:xfrm>
              <a:prstGeom prst="rect">
                <a:avLst/>
              </a:prstGeom>
              <a:blipFill>
                <a:blip r:embed="rId4"/>
                <a:stretch>
                  <a:fillRect l="-698" b="-625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16959" y="2275367"/>
                <a:ext cx="6225896" cy="146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dirty="0">
                    <a:latin typeface="Myriad Pro" panose="020B0503030403020204"/>
                  </a:rPr>
                  <a:t>Stem sentence: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dirty="0">
                    <a:latin typeface="Myriad Pro" panose="020B0503030403020204"/>
                  </a:rPr>
                  <a:t>The numerator, 6,  _____ a factor of the denominator, 18,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dirty="0">
                    <a:latin typeface="Myriad Pro" panose="020B0503030403020204"/>
                  </a:rPr>
                  <a:t>so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GB" dirty="0">
                    <a:latin typeface="Myriad Pro" panose="020B0503030403020204"/>
                  </a:rPr>
                  <a:t> ______ simplify to a unit fraction.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959" y="2275367"/>
                <a:ext cx="6225896" cy="1464503"/>
              </a:xfrm>
              <a:prstGeom prst="rect">
                <a:avLst/>
              </a:prstGeom>
              <a:blipFill>
                <a:blip r:embed="rId7"/>
                <a:stretch>
                  <a:fillRect l="-784" b="-1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2216888" y="2678980"/>
            <a:ext cx="680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Myriad Pro" panose="020B0503030403020204"/>
              </a:rPr>
              <a:t>is</a:t>
            </a:r>
            <a:endParaRPr lang="en-GB" dirty="0">
              <a:solidFill>
                <a:schemeClr val="tx2">
                  <a:lumMod val="75000"/>
                </a:schemeClr>
              </a:solidFill>
              <a:latin typeface="Myriad Pro" panose="020B05030304030202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2713" y="3244334"/>
            <a:ext cx="680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Myriad Pro" panose="020B0503030403020204"/>
              </a:rPr>
              <a:t>will</a:t>
            </a:r>
            <a:endParaRPr lang="en-GB" dirty="0">
              <a:solidFill>
                <a:schemeClr val="tx2">
                  <a:lumMod val="75000"/>
                </a:schemeClr>
              </a:solidFill>
              <a:latin typeface="Myriad Pro" panose="020B0503030403020204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144" y="1291172"/>
            <a:ext cx="1400175" cy="3453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669" y="2335809"/>
            <a:ext cx="1390650" cy="3285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342855" y="1636472"/>
                <a:ext cx="808075" cy="6109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18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2855" y="1636472"/>
                <a:ext cx="808075" cy="61093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/>
          <p:cNvSpPr/>
          <p:nvPr/>
        </p:nvSpPr>
        <p:spPr>
          <a:xfrm>
            <a:off x="6922956" y="891815"/>
            <a:ext cx="609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chemeClr val="accent2">
                    <a:lumMod val="50000"/>
                  </a:schemeClr>
                </a:solidFill>
              </a:rPr>
              <a:t> ÷6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024500" y="2553737"/>
            <a:ext cx="609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chemeClr val="accent2">
                    <a:lumMod val="50000"/>
                  </a:schemeClr>
                </a:solidFill>
              </a:rPr>
              <a:t> ÷6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7528798" y="1631238"/>
                <a:ext cx="808075" cy="6365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8798" y="1631238"/>
                <a:ext cx="808075" cy="63658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A96F4D8A-D167-4496-9DED-55D352B9A63F}"/>
              </a:ext>
            </a:extLst>
          </p:cNvPr>
          <p:cNvSpPr txBox="1"/>
          <p:nvPr/>
        </p:nvSpPr>
        <p:spPr>
          <a:xfrm>
            <a:off x="7171250" y="1752092"/>
            <a:ext cx="67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=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50044E-D23C-44B9-8D07-14993130A301}"/>
              </a:ext>
            </a:extLst>
          </p:cNvPr>
          <p:cNvSpPr txBox="1"/>
          <p:nvPr/>
        </p:nvSpPr>
        <p:spPr>
          <a:xfrm>
            <a:off x="0" y="62316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activity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828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Key Stage 2 Fractions Lesson 13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F0136B2C-9BA3-4114-A55D-129172895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70076" y="1292569"/>
                <a:ext cx="7634177" cy="484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Myriad Pro" panose="020B0503030403020204"/>
                  </a:rPr>
                  <a:t>Anna says that she has simplified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dirty="0">
                    <a:latin typeface="Myriad Pro" panose="020B0503030403020204"/>
                  </a:rPr>
                  <a:t> into its simplest form. Do you agree?</a:t>
                </a:r>
                <a:endParaRPr lang="en-GB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076" y="1292569"/>
                <a:ext cx="7634177" cy="484043"/>
              </a:xfrm>
              <a:prstGeom prst="rect">
                <a:avLst/>
              </a:prstGeom>
              <a:blipFill>
                <a:blip r:embed="rId4"/>
                <a:stretch>
                  <a:fillRect l="-719" b="-75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413" y="2356775"/>
            <a:ext cx="1400175" cy="345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143" y="3417331"/>
            <a:ext cx="1390650" cy="32852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616769" y="1848974"/>
            <a:ext cx="609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chemeClr val="accent2">
                    <a:lumMod val="50000"/>
                  </a:schemeClr>
                </a:solidFill>
              </a:rPr>
              <a:t> ÷2</a:t>
            </a:r>
          </a:p>
        </p:txBody>
      </p:sp>
      <p:sp>
        <p:nvSpPr>
          <p:cNvPr id="7" name="Rectangle 6"/>
          <p:cNvSpPr/>
          <p:nvPr/>
        </p:nvSpPr>
        <p:spPr>
          <a:xfrm>
            <a:off x="2569628" y="3638218"/>
            <a:ext cx="609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chemeClr val="accent2">
                    <a:lumMod val="50000"/>
                  </a:schemeClr>
                </a:solidFill>
              </a:rPr>
              <a:t> ÷2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903227" y="2715191"/>
                <a:ext cx="808075" cy="6109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18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3227" y="2715191"/>
                <a:ext cx="808075" cy="61093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179090" y="2702075"/>
                <a:ext cx="808075" cy="634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9090" y="2702075"/>
                <a:ext cx="808075" cy="63478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95767" y="3812942"/>
                <a:ext cx="8038214" cy="13724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Stem sentence: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dirty="0"/>
                  <a:t>Anna __________ divided by the highest common factor,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dirty="0"/>
                  <a:t>so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_____ the simplest form of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24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. </a:t>
                </a:r>
                <a:endParaRPr lang="en-GB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767" y="3812942"/>
                <a:ext cx="8038214" cy="1372427"/>
              </a:xfrm>
              <a:prstGeom prst="rect">
                <a:avLst/>
              </a:prstGeom>
              <a:blipFill>
                <a:blip r:embed="rId9"/>
                <a:stretch>
                  <a:fillRect l="-682" t="-221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1318439" y="4099883"/>
            <a:ext cx="997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has not</a:t>
            </a:r>
            <a:endParaRPr lang="en-GB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03769" y="4628642"/>
            <a:ext cx="829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is not</a:t>
            </a:r>
            <a:endParaRPr lang="en-GB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566" y="2343645"/>
            <a:ext cx="1400175" cy="3453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296" y="3404201"/>
            <a:ext cx="1390650" cy="3285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446380" y="2702061"/>
                <a:ext cx="808075" cy="6109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18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6380" y="2702061"/>
                <a:ext cx="808075" cy="61093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713670" y="2698792"/>
                <a:ext cx="808075" cy="634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3670" y="2698792"/>
                <a:ext cx="808075" cy="63478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5149290" y="1999556"/>
            <a:ext cx="609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chemeClr val="accent2">
                    <a:lumMod val="50000"/>
                  </a:schemeClr>
                </a:solidFill>
              </a:rPr>
              <a:t> ÷6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149290" y="3617431"/>
            <a:ext cx="609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chemeClr val="accent2">
                    <a:lumMod val="50000"/>
                  </a:schemeClr>
                </a:solidFill>
              </a:rPr>
              <a:t> ÷6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EF91894-E763-406E-804B-F1944B97E688}"/>
              </a:ext>
            </a:extLst>
          </p:cNvPr>
          <p:cNvSpPr txBox="1"/>
          <p:nvPr/>
        </p:nvSpPr>
        <p:spPr>
          <a:xfrm>
            <a:off x="2760259" y="2844708"/>
            <a:ext cx="67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=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CB32685-92A9-4621-96CC-885866B412BC}"/>
              </a:ext>
            </a:extLst>
          </p:cNvPr>
          <p:cNvSpPr txBox="1"/>
          <p:nvPr/>
        </p:nvSpPr>
        <p:spPr>
          <a:xfrm>
            <a:off x="5337750" y="2855206"/>
            <a:ext cx="67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=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A006742-F2F8-4408-BB39-1D3D5E7A7FC5}"/>
              </a:ext>
            </a:extLst>
          </p:cNvPr>
          <p:cNvSpPr txBox="1"/>
          <p:nvPr/>
        </p:nvSpPr>
        <p:spPr>
          <a:xfrm>
            <a:off x="0" y="64631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activity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885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6" grpId="0"/>
      <p:bldP spid="17" grpId="0"/>
      <p:bldP spid="18" grpId="0"/>
      <p:bldP spid="19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Key Stage 2 Fractions Lesson 13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461AD94-91C0-4CEA-B977-73F5B4C6F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FC6073-530A-42E9-9B59-88245995EEE5}"/>
              </a:ext>
            </a:extLst>
          </p:cNvPr>
          <p:cNvSpPr txBox="1"/>
          <p:nvPr/>
        </p:nvSpPr>
        <p:spPr>
          <a:xfrm>
            <a:off x="477982" y="1194954"/>
            <a:ext cx="5029200" cy="2609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Mathematical Vocabulary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numerator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denominator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factor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highest common factor</a:t>
            </a:r>
          </a:p>
        </p:txBody>
      </p:sp>
    </p:spTree>
    <p:extLst>
      <p:ext uri="{BB962C8B-B14F-4D97-AF65-F5344CB8AC3E}">
        <p14:creationId xmlns:p14="http://schemas.microsoft.com/office/powerpoint/2010/main" val="24224581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Key Stage 2 Fractions Lesson 13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B748936-93B8-4543-9332-3C1A01EB5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218364" y="1222586"/>
            <a:ext cx="4913194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Express these fractions in their simplest form, by finding the highest common factor first.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859809" y="2688609"/>
                <a:ext cx="1610436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28</m:t>
                          </m:r>
                        </m:den>
                      </m:f>
                    </m:oMath>
                  </m:oMathPara>
                </a14:m>
                <a:endParaRPr lang="en-GB" sz="28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809" y="2688609"/>
                <a:ext cx="1610436" cy="101431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131558" y="2688609"/>
                <a:ext cx="1214651" cy="10125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14</m:t>
                          </m:r>
                        </m:den>
                      </m:f>
                    </m:oMath>
                  </m:oMathPara>
                </a14:m>
                <a:endParaRPr lang="en-US" sz="3200" b="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1558" y="2688609"/>
                <a:ext cx="1214651" cy="101252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854A6933-BD45-46EF-B15F-4895A7B6162B}"/>
              </a:ext>
            </a:extLst>
          </p:cNvPr>
          <p:cNvSpPr txBox="1"/>
          <p:nvPr/>
        </p:nvSpPr>
        <p:spPr>
          <a:xfrm>
            <a:off x="0" y="63473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For next time</a:t>
            </a:r>
          </a:p>
        </p:txBody>
      </p:sp>
    </p:spTree>
    <p:extLst>
      <p:ext uri="{BB962C8B-B14F-4D97-AF65-F5344CB8AC3E}">
        <p14:creationId xmlns:p14="http://schemas.microsoft.com/office/powerpoint/2010/main" val="23705293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42302A-AA21-4411-8E6C-955B0F5FA8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https://www.ncetm.org.uk/classroom-resources/vl-upper-key-stage-2-fractions-video-lessons/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5476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A43B3C2C-719C-4896-B620-9D91226C74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902" y="630000"/>
            <a:ext cx="3114097" cy="311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447E79F-855C-444B-9F71-156D561CE0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Key Stage 2 Fractions lesson 13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B65C179-FC16-4B6A-A0E9-31E35F033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hought Bubble: Cloud 3">
                <a:extLst>
                  <a:ext uri="{FF2B5EF4-FFF2-40B4-BE49-F238E27FC236}">
                    <a16:creationId xmlns:a16="http://schemas.microsoft.com/office/drawing/2014/main" id="{53DDC161-52D7-4D65-9339-CB2139B61794}"/>
                  </a:ext>
                </a:extLst>
              </p:cNvPr>
              <p:cNvSpPr/>
              <p:nvPr/>
            </p:nvSpPr>
            <p:spPr bwMode="auto">
              <a:xfrm>
                <a:off x="437567" y="1311581"/>
                <a:ext cx="5078627" cy="3832015"/>
              </a:xfrm>
              <a:prstGeom prst="cloudCallout">
                <a:avLst/>
              </a:prstGeom>
              <a:solidFill>
                <a:srgbClr val="82CBDD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US" sz="2400" dirty="0"/>
                  <a:t>What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60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��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��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���</m:t>
                    </m:r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? </m:t>
                    </m:r>
                  </m:oMath>
                </a14:m>
                <a:endParaRPr lang="en-US" sz="2400" b="0" dirty="0"/>
              </a:p>
              <a:p>
                <a:pPr algn="ctr">
                  <a:buNone/>
                </a:pPr>
                <a:endParaRPr lang="en-US" sz="2400" dirty="0"/>
              </a:p>
              <a:p>
                <a:pPr algn="ctr">
                  <a:buNone/>
                </a:pPr>
                <a:endParaRPr lang="en-US" sz="2400" dirty="0"/>
              </a:p>
              <a:p>
                <a:pPr algn="ctr">
                  <a:buNone/>
                </a:pPr>
                <a:r>
                  <a:rPr lang="en-US" sz="2400" dirty="0"/>
                  <a:t>Does using the highest common factor help?</a:t>
                </a:r>
              </a:p>
              <a:p>
                <a:pPr algn="ctr">
                  <a:buNone/>
                </a:pPr>
                <a:endParaRPr lang="en-US" sz="2400" dirty="0"/>
              </a:p>
              <a:p>
                <a:pPr algn="ctr">
                  <a:buNone/>
                </a:pPr>
                <a:endParaRPr lang="en-GB" sz="2400" dirty="0"/>
              </a:p>
            </p:txBody>
          </p:sp>
        </mc:Choice>
        <mc:Fallback xmlns="">
          <p:sp>
            <p:nvSpPr>
              <p:cNvPr id="4" name="Thought Bubble: Cloud 3">
                <a:extLst>
                  <a:ext uri="{FF2B5EF4-FFF2-40B4-BE49-F238E27FC236}">
                    <a16:creationId xmlns:a16="http://schemas.microsoft.com/office/drawing/2014/main" id="{53DDC161-52D7-4D65-9339-CB2139B6179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7567" y="1311581"/>
                <a:ext cx="5078627" cy="3832015"/>
              </a:xfrm>
              <a:prstGeom prst="cloudCallou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50043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solidFill>
            <a:srgbClr val="82CBDD"/>
          </a:solidFill>
        </p:spPr>
        <p:txBody>
          <a:bodyPr/>
          <a:lstStyle/>
          <a:p>
            <a:r>
              <a:rPr lang="en-US" dirty="0"/>
              <a:t>Upper Key Stage 2 Fractions Lesson 13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0F0587E-ECD8-434E-A8B5-6409B0356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CC39A3-82E8-4816-BE51-71B2AB71CA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008" y="1967399"/>
            <a:ext cx="7907446" cy="297975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87CB98F-1BD7-46F4-BD37-2C871B8C683E}"/>
              </a:ext>
            </a:extLst>
          </p:cNvPr>
          <p:cNvSpPr/>
          <p:nvPr/>
        </p:nvSpPr>
        <p:spPr>
          <a:xfrm>
            <a:off x="1381592" y="710649"/>
            <a:ext cx="5871882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highest common factor is 3.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2280C8-6A7F-4552-9C24-75A88483A463}"/>
              </a:ext>
            </a:extLst>
          </p:cNvPr>
          <p:cNvSpPr/>
          <p:nvPr/>
        </p:nvSpPr>
        <p:spPr>
          <a:xfrm>
            <a:off x="3489960" y="1927928"/>
            <a:ext cx="199644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6940F3B-D5CA-4FAC-81F9-8BDB39F42BAE}"/>
              </a:ext>
            </a:extLst>
          </p:cNvPr>
          <p:cNvSpPr/>
          <p:nvPr/>
        </p:nvSpPr>
        <p:spPr>
          <a:xfrm>
            <a:off x="3642360" y="3816372"/>
            <a:ext cx="199644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6BA48F-22DD-4704-9166-46E41839C9C3}"/>
              </a:ext>
            </a:extLst>
          </p:cNvPr>
          <p:cNvSpPr/>
          <p:nvPr/>
        </p:nvSpPr>
        <p:spPr>
          <a:xfrm>
            <a:off x="4488180" y="2909087"/>
            <a:ext cx="115062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ounded Rectangular Callout 4"/>
          <p:cNvSpPr/>
          <p:nvPr/>
        </p:nvSpPr>
        <p:spPr bwMode="auto">
          <a:xfrm>
            <a:off x="618277" y="2181497"/>
            <a:ext cx="1850603" cy="1502229"/>
          </a:xfrm>
          <a:prstGeom prst="wedgeRoundRect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ounded Rectangular Callout 6"/>
          <p:cNvSpPr/>
          <p:nvPr/>
        </p:nvSpPr>
        <p:spPr bwMode="auto">
          <a:xfrm>
            <a:off x="744583" y="2377440"/>
            <a:ext cx="2076994" cy="1619794"/>
          </a:xfrm>
          <a:prstGeom prst="wedgeRoundRect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ounded Rectangular Callout 7"/>
          <p:cNvSpPr/>
          <p:nvPr/>
        </p:nvSpPr>
        <p:spPr bwMode="auto">
          <a:xfrm>
            <a:off x="744583" y="2651760"/>
            <a:ext cx="1254034" cy="2101804"/>
          </a:xfrm>
          <a:prstGeom prst="wedgeRoundRect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ounded Rectangular Callout 12"/>
          <p:cNvSpPr/>
          <p:nvPr/>
        </p:nvSpPr>
        <p:spPr bwMode="auto">
          <a:xfrm>
            <a:off x="849086" y="4637314"/>
            <a:ext cx="3500845" cy="1476103"/>
          </a:xfrm>
          <a:prstGeom prst="wedgeRoundRect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ounded Rectangular Callout 14"/>
          <p:cNvSpPr/>
          <p:nvPr/>
        </p:nvSpPr>
        <p:spPr bwMode="auto">
          <a:xfrm>
            <a:off x="247365" y="1430115"/>
            <a:ext cx="3006634" cy="1920359"/>
          </a:xfrm>
          <a:prstGeom prst="wedgeRoundRectCallout">
            <a:avLst>
              <a:gd name="adj1" fmla="val -51005"/>
              <a:gd name="adj2" fmla="val 104531"/>
              <a:gd name="adj3" fmla="val 16667"/>
            </a:avLst>
          </a:prstGeom>
          <a:solidFill>
            <a:srgbClr val="82CBD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effectLst/>
                <a:latin typeface="Myriad Pro" panose="020B0503030403020204"/>
              </a:rPr>
              <a:t>This was your question at the end of the previous</a:t>
            </a:r>
            <a:r>
              <a:rPr kumimoji="0" lang="en-US" b="0" i="0" u="none" strike="noStrike" cap="none" normalizeH="0" dirty="0">
                <a:ln>
                  <a:noFill/>
                </a:ln>
                <a:effectLst/>
                <a:latin typeface="Myriad Pro" panose="020B0503030403020204"/>
              </a:rPr>
              <a:t> lesson.</a:t>
            </a:r>
          </a:p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US" baseline="0" dirty="0">
                <a:latin typeface="Myriad Pro" panose="020B0503030403020204"/>
              </a:rPr>
              <a:t>Can</a:t>
            </a:r>
            <a:r>
              <a:rPr lang="en-US" dirty="0">
                <a:latin typeface="Myriad Pro" panose="020B0503030403020204"/>
              </a:rPr>
              <a:t> this fraction be simplified?</a:t>
            </a:r>
            <a:endParaRPr kumimoji="0" lang="en-GB" b="0" i="0" u="none" strike="noStrike" cap="none" normalizeH="0" baseline="0" dirty="0">
              <a:ln>
                <a:noFill/>
              </a:ln>
              <a:effectLst/>
              <a:latin typeface="Myriad Pro" panose="020B0503030403020204"/>
            </a:endParaRPr>
          </a:p>
        </p:txBody>
      </p:sp>
      <p:sp>
        <p:nvSpPr>
          <p:cNvPr id="16" name="Rounded Rectangular Callout 15"/>
          <p:cNvSpPr/>
          <p:nvPr/>
        </p:nvSpPr>
        <p:spPr bwMode="auto">
          <a:xfrm>
            <a:off x="5895450" y="1393101"/>
            <a:ext cx="3006634" cy="715089"/>
          </a:xfrm>
          <a:prstGeom prst="wedgeRoundRectCallout">
            <a:avLst>
              <a:gd name="adj1" fmla="val 48488"/>
              <a:gd name="adj2" fmla="val 102870"/>
              <a:gd name="adj3" fmla="val 16667"/>
            </a:avLst>
          </a:prstGeom>
          <a:solidFill>
            <a:srgbClr val="82CBD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US" dirty="0">
                <a:latin typeface="Arial" charset="0"/>
              </a:rPr>
              <a:t>Wi</a:t>
            </a:r>
            <a:r>
              <a:rPr kumimoji="0" lang="en-US" b="0" i="0" u="none" strike="noStrike" cap="none" normalizeH="0" baseline="0" dirty="0">
                <a:ln>
                  <a:noFill/>
                </a:ln>
                <a:effectLst/>
                <a:latin typeface="Arial" charset="0"/>
              </a:rPr>
              <a:t>ll we have a unit fraction?</a:t>
            </a:r>
            <a:endParaRPr kumimoji="0" lang="en-GB" b="0" i="0" u="none" strike="noStrike" cap="none" normalizeH="0" baseline="0" dirty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18" name="Rounded Rectangular Callout 17"/>
          <p:cNvSpPr/>
          <p:nvPr/>
        </p:nvSpPr>
        <p:spPr bwMode="auto">
          <a:xfrm>
            <a:off x="5896835" y="2641980"/>
            <a:ext cx="3006634" cy="715089"/>
          </a:xfrm>
          <a:prstGeom prst="wedgeRoundRectCallout">
            <a:avLst>
              <a:gd name="adj1" fmla="val 46222"/>
              <a:gd name="adj2" fmla="val 178966"/>
              <a:gd name="adj3" fmla="val 16667"/>
            </a:avLst>
          </a:prstGeom>
          <a:solidFill>
            <a:srgbClr val="82CBD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US" dirty="0">
                <a:latin typeface="Myriad Pro" panose="020B0503030403020204"/>
              </a:rPr>
              <a:t>No, 15 is not in the 6 times table.</a:t>
            </a:r>
            <a:endParaRPr kumimoji="0" lang="en-GB" b="0" i="0" u="none" strike="noStrike" cap="none" normalizeH="0" baseline="0" dirty="0">
              <a:ln>
                <a:noFill/>
              </a:ln>
              <a:effectLst/>
              <a:latin typeface="Myriad Pro" panose="020B0503030403020204"/>
            </a:endParaRPr>
          </a:p>
        </p:txBody>
      </p:sp>
      <p:sp>
        <p:nvSpPr>
          <p:cNvPr id="20" name="Cloud Callout 19"/>
          <p:cNvSpPr/>
          <p:nvPr/>
        </p:nvSpPr>
        <p:spPr bwMode="auto">
          <a:xfrm>
            <a:off x="849086" y="4504668"/>
            <a:ext cx="2793274" cy="2021090"/>
          </a:xfrm>
          <a:prstGeom prst="cloud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Cloud Callout 20"/>
          <p:cNvSpPr/>
          <p:nvPr/>
        </p:nvSpPr>
        <p:spPr bwMode="auto">
          <a:xfrm>
            <a:off x="301793" y="4226746"/>
            <a:ext cx="4011386" cy="1706111"/>
          </a:xfrm>
          <a:prstGeom prst="cloudCallout">
            <a:avLst/>
          </a:prstGeom>
          <a:solidFill>
            <a:srgbClr val="82CBD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r>
              <a:rPr lang="en-US" dirty="0">
                <a:latin typeface="Myriad Pro" panose="020B0503030403020204"/>
              </a:rPr>
              <a:t>What is the highest common factor of 6 and 15?</a:t>
            </a:r>
            <a:endParaRPr kumimoji="0" lang="en-GB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603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 animBg="1"/>
      <p:bldP spid="11" grpId="0" animBg="1"/>
      <p:bldP spid="12" grpId="0" animBg="1"/>
      <p:bldP spid="16" grpId="0" animBg="1"/>
      <p:bldP spid="18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Key Stage 2 Fractions Lesson 13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137962F-6C1D-48DD-AD84-03046E5D6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834325"/>
              </p:ext>
            </p:extLst>
          </p:nvPr>
        </p:nvGraphicFramePr>
        <p:xfrm>
          <a:off x="283833" y="912808"/>
          <a:ext cx="5635908" cy="53983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9659">
                  <a:extLst>
                    <a:ext uri="{9D8B030D-6E8A-4147-A177-3AD203B41FA5}">
                      <a16:colId xmlns:a16="http://schemas.microsoft.com/office/drawing/2014/main" val="1645226332"/>
                    </a:ext>
                  </a:extLst>
                </a:gridCol>
                <a:gridCol w="469659">
                  <a:extLst>
                    <a:ext uri="{9D8B030D-6E8A-4147-A177-3AD203B41FA5}">
                      <a16:colId xmlns:a16="http://schemas.microsoft.com/office/drawing/2014/main" val="1603478344"/>
                    </a:ext>
                  </a:extLst>
                </a:gridCol>
                <a:gridCol w="469659">
                  <a:extLst>
                    <a:ext uri="{9D8B030D-6E8A-4147-A177-3AD203B41FA5}">
                      <a16:colId xmlns:a16="http://schemas.microsoft.com/office/drawing/2014/main" val="796829726"/>
                    </a:ext>
                  </a:extLst>
                </a:gridCol>
                <a:gridCol w="469659">
                  <a:extLst>
                    <a:ext uri="{9D8B030D-6E8A-4147-A177-3AD203B41FA5}">
                      <a16:colId xmlns:a16="http://schemas.microsoft.com/office/drawing/2014/main" val="2542069894"/>
                    </a:ext>
                  </a:extLst>
                </a:gridCol>
                <a:gridCol w="469659">
                  <a:extLst>
                    <a:ext uri="{9D8B030D-6E8A-4147-A177-3AD203B41FA5}">
                      <a16:colId xmlns:a16="http://schemas.microsoft.com/office/drawing/2014/main" val="2351353941"/>
                    </a:ext>
                  </a:extLst>
                </a:gridCol>
                <a:gridCol w="469659">
                  <a:extLst>
                    <a:ext uri="{9D8B030D-6E8A-4147-A177-3AD203B41FA5}">
                      <a16:colId xmlns:a16="http://schemas.microsoft.com/office/drawing/2014/main" val="2019045115"/>
                    </a:ext>
                  </a:extLst>
                </a:gridCol>
                <a:gridCol w="469659">
                  <a:extLst>
                    <a:ext uri="{9D8B030D-6E8A-4147-A177-3AD203B41FA5}">
                      <a16:colId xmlns:a16="http://schemas.microsoft.com/office/drawing/2014/main" val="2922456128"/>
                    </a:ext>
                  </a:extLst>
                </a:gridCol>
                <a:gridCol w="469659">
                  <a:extLst>
                    <a:ext uri="{9D8B030D-6E8A-4147-A177-3AD203B41FA5}">
                      <a16:colId xmlns:a16="http://schemas.microsoft.com/office/drawing/2014/main" val="621069236"/>
                    </a:ext>
                  </a:extLst>
                </a:gridCol>
                <a:gridCol w="469659">
                  <a:extLst>
                    <a:ext uri="{9D8B030D-6E8A-4147-A177-3AD203B41FA5}">
                      <a16:colId xmlns:a16="http://schemas.microsoft.com/office/drawing/2014/main" val="2655944"/>
                    </a:ext>
                  </a:extLst>
                </a:gridCol>
                <a:gridCol w="469659">
                  <a:extLst>
                    <a:ext uri="{9D8B030D-6E8A-4147-A177-3AD203B41FA5}">
                      <a16:colId xmlns:a16="http://schemas.microsoft.com/office/drawing/2014/main" val="1036614495"/>
                    </a:ext>
                  </a:extLst>
                </a:gridCol>
                <a:gridCol w="469659">
                  <a:extLst>
                    <a:ext uri="{9D8B030D-6E8A-4147-A177-3AD203B41FA5}">
                      <a16:colId xmlns:a16="http://schemas.microsoft.com/office/drawing/2014/main" val="933049597"/>
                    </a:ext>
                  </a:extLst>
                </a:gridCol>
                <a:gridCol w="469659">
                  <a:extLst>
                    <a:ext uri="{9D8B030D-6E8A-4147-A177-3AD203B41FA5}">
                      <a16:colId xmlns:a16="http://schemas.microsoft.com/office/drawing/2014/main" val="4010472911"/>
                    </a:ext>
                  </a:extLst>
                </a:gridCol>
              </a:tblGrid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5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7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8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9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11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279060"/>
                  </a:ext>
                </a:extLst>
              </a:tr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8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14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16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18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028758"/>
                  </a:ext>
                </a:extLst>
              </a:tr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9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15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18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21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27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33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36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3964240"/>
                  </a:ext>
                </a:extLst>
              </a:tr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8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16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28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36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44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48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138663"/>
                  </a:ext>
                </a:extLst>
              </a:tr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5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15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25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35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45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50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55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142848"/>
                  </a:ext>
                </a:extLst>
              </a:tr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36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54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66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72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3767914"/>
                  </a:ext>
                </a:extLst>
              </a:tr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7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14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21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35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49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56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63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70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77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84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0368545"/>
                  </a:ext>
                </a:extLst>
              </a:tr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16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32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56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64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72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80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88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96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0586198"/>
                  </a:ext>
                </a:extLst>
              </a:tr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9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27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36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45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54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63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72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81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90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99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108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6967566"/>
                  </a:ext>
                </a:extLst>
              </a:tr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50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70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80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90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100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110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120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6020732"/>
                  </a:ext>
                </a:extLst>
              </a:tr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11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22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33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44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55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66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77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88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99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110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121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132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44353"/>
                  </a:ext>
                </a:extLst>
              </a:tr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36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72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84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96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108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120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132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144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9433081"/>
                  </a:ext>
                </a:extLst>
              </a:tr>
            </a:tbl>
          </a:graphicData>
        </a:graphic>
      </p:graphicFrame>
      <p:sp>
        <p:nvSpPr>
          <p:cNvPr id="4" name="Oval 3"/>
          <p:cNvSpPr/>
          <p:nvPr/>
        </p:nvSpPr>
        <p:spPr bwMode="auto">
          <a:xfrm>
            <a:off x="1290915" y="954960"/>
            <a:ext cx="340659" cy="382515"/>
          </a:xfrm>
          <a:prstGeom prst="ellipse">
            <a:avLst/>
          </a:prstGeom>
          <a:noFill/>
          <a:ln w="1238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1290916" y="1386873"/>
            <a:ext cx="340659" cy="382515"/>
          </a:xfrm>
          <a:prstGeom prst="ellipse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1290916" y="2755399"/>
            <a:ext cx="340659" cy="382515"/>
          </a:xfrm>
          <a:prstGeom prst="ellipse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87CB98F-1BD7-46F4-BD37-2C871B8C683E}"/>
              </a:ext>
            </a:extLst>
          </p:cNvPr>
          <p:cNvSpPr/>
          <p:nvPr/>
        </p:nvSpPr>
        <p:spPr>
          <a:xfrm>
            <a:off x="6198781" y="895944"/>
            <a:ext cx="2222205" cy="1746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highest common factor of 6 and 15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 3.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784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Key Stage 2 Fractions Lesson 13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FEE9060-416F-46FE-A996-4F36521E0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771016"/>
              </p:ext>
            </p:extLst>
          </p:nvPr>
        </p:nvGraphicFramePr>
        <p:xfrm>
          <a:off x="283833" y="912808"/>
          <a:ext cx="5635908" cy="53983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9659">
                  <a:extLst>
                    <a:ext uri="{9D8B030D-6E8A-4147-A177-3AD203B41FA5}">
                      <a16:colId xmlns:a16="http://schemas.microsoft.com/office/drawing/2014/main" val="1645226332"/>
                    </a:ext>
                  </a:extLst>
                </a:gridCol>
                <a:gridCol w="469659">
                  <a:extLst>
                    <a:ext uri="{9D8B030D-6E8A-4147-A177-3AD203B41FA5}">
                      <a16:colId xmlns:a16="http://schemas.microsoft.com/office/drawing/2014/main" val="1603478344"/>
                    </a:ext>
                  </a:extLst>
                </a:gridCol>
                <a:gridCol w="469659">
                  <a:extLst>
                    <a:ext uri="{9D8B030D-6E8A-4147-A177-3AD203B41FA5}">
                      <a16:colId xmlns:a16="http://schemas.microsoft.com/office/drawing/2014/main" val="796829726"/>
                    </a:ext>
                  </a:extLst>
                </a:gridCol>
                <a:gridCol w="469659">
                  <a:extLst>
                    <a:ext uri="{9D8B030D-6E8A-4147-A177-3AD203B41FA5}">
                      <a16:colId xmlns:a16="http://schemas.microsoft.com/office/drawing/2014/main" val="2542069894"/>
                    </a:ext>
                  </a:extLst>
                </a:gridCol>
                <a:gridCol w="469659">
                  <a:extLst>
                    <a:ext uri="{9D8B030D-6E8A-4147-A177-3AD203B41FA5}">
                      <a16:colId xmlns:a16="http://schemas.microsoft.com/office/drawing/2014/main" val="2351353941"/>
                    </a:ext>
                  </a:extLst>
                </a:gridCol>
                <a:gridCol w="469659">
                  <a:extLst>
                    <a:ext uri="{9D8B030D-6E8A-4147-A177-3AD203B41FA5}">
                      <a16:colId xmlns:a16="http://schemas.microsoft.com/office/drawing/2014/main" val="2019045115"/>
                    </a:ext>
                  </a:extLst>
                </a:gridCol>
                <a:gridCol w="469659">
                  <a:extLst>
                    <a:ext uri="{9D8B030D-6E8A-4147-A177-3AD203B41FA5}">
                      <a16:colId xmlns:a16="http://schemas.microsoft.com/office/drawing/2014/main" val="2922456128"/>
                    </a:ext>
                  </a:extLst>
                </a:gridCol>
                <a:gridCol w="469659">
                  <a:extLst>
                    <a:ext uri="{9D8B030D-6E8A-4147-A177-3AD203B41FA5}">
                      <a16:colId xmlns:a16="http://schemas.microsoft.com/office/drawing/2014/main" val="621069236"/>
                    </a:ext>
                  </a:extLst>
                </a:gridCol>
                <a:gridCol w="469659">
                  <a:extLst>
                    <a:ext uri="{9D8B030D-6E8A-4147-A177-3AD203B41FA5}">
                      <a16:colId xmlns:a16="http://schemas.microsoft.com/office/drawing/2014/main" val="2655944"/>
                    </a:ext>
                  </a:extLst>
                </a:gridCol>
                <a:gridCol w="469659">
                  <a:extLst>
                    <a:ext uri="{9D8B030D-6E8A-4147-A177-3AD203B41FA5}">
                      <a16:colId xmlns:a16="http://schemas.microsoft.com/office/drawing/2014/main" val="1036614495"/>
                    </a:ext>
                  </a:extLst>
                </a:gridCol>
                <a:gridCol w="469659">
                  <a:extLst>
                    <a:ext uri="{9D8B030D-6E8A-4147-A177-3AD203B41FA5}">
                      <a16:colId xmlns:a16="http://schemas.microsoft.com/office/drawing/2014/main" val="933049597"/>
                    </a:ext>
                  </a:extLst>
                </a:gridCol>
                <a:gridCol w="469659">
                  <a:extLst>
                    <a:ext uri="{9D8B030D-6E8A-4147-A177-3AD203B41FA5}">
                      <a16:colId xmlns:a16="http://schemas.microsoft.com/office/drawing/2014/main" val="4010472911"/>
                    </a:ext>
                  </a:extLst>
                </a:gridCol>
              </a:tblGrid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5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7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8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9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11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279060"/>
                  </a:ext>
                </a:extLst>
              </a:tr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8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14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16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18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028758"/>
                  </a:ext>
                </a:extLst>
              </a:tr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9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15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18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21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27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33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36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3964240"/>
                  </a:ext>
                </a:extLst>
              </a:tr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8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16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28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36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44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138663"/>
                  </a:ext>
                </a:extLst>
              </a:tr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5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15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25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35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45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50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55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B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142848"/>
                  </a:ext>
                </a:extLst>
              </a:tr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36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54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66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72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3767914"/>
                  </a:ext>
                </a:extLst>
              </a:tr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7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14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21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35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49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56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63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70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77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84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0368545"/>
                  </a:ext>
                </a:extLst>
              </a:tr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16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32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56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64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72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80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88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96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0586198"/>
                  </a:ext>
                </a:extLst>
              </a:tr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9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27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36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45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54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63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72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81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90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99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108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6967566"/>
                  </a:ext>
                </a:extLst>
              </a:tr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50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70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80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90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100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110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120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6020732"/>
                  </a:ext>
                </a:extLst>
              </a:tr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11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22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33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44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55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66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77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88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99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110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121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132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44353"/>
                  </a:ext>
                </a:extLst>
              </a:tr>
              <a:tr h="449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12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24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36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48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60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72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84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96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108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120</a:t>
                      </a:r>
                      <a:endParaRPr lang="en-GB" sz="120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132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ysClr val="windowText" lastClr="000000"/>
                          </a:solidFill>
                          <a:effectLst/>
                          <a:latin typeface="Myriad Pro" panose="020B0503030403020204"/>
                        </a:rPr>
                        <a:t>144</a:t>
                      </a:r>
                      <a:endParaRPr lang="en-GB" sz="1200" dirty="0">
                        <a:solidFill>
                          <a:sysClr val="windowText" lastClr="000000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61" marR="544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9433081"/>
                  </a:ext>
                </a:extLst>
              </a:tr>
            </a:tbl>
          </a:graphicData>
        </a:graphic>
      </p:graphicFrame>
      <p:sp>
        <p:nvSpPr>
          <p:cNvPr id="4" name="Oval 3"/>
          <p:cNvSpPr/>
          <p:nvPr/>
        </p:nvSpPr>
        <p:spPr bwMode="auto">
          <a:xfrm>
            <a:off x="1290915" y="954960"/>
            <a:ext cx="340659" cy="382515"/>
          </a:xfrm>
          <a:prstGeom prst="ellipse">
            <a:avLst/>
          </a:prstGeom>
          <a:noFill/>
          <a:ln w="1238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1290916" y="1386873"/>
            <a:ext cx="340659" cy="382515"/>
          </a:xfrm>
          <a:prstGeom prst="ellipse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1290916" y="2755399"/>
            <a:ext cx="340659" cy="382515"/>
          </a:xfrm>
          <a:prstGeom prst="ellipse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346583" y="1385639"/>
            <a:ext cx="340659" cy="382515"/>
          </a:xfrm>
          <a:prstGeom prst="ellipse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346583" y="2755399"/>
            <a:ext cx="340659" cy="382515"/>
          </a:xfrm>
          <a:prstGeom prst="ellipse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87CB98F-1BD7-46F4-BD37-2C871B8C683E}"/>
              </a:ext>
            </a:extLst>
          </p:cNvPr>
          <p:cNvSpPr/>
          <p:nvPr/>
        </p:nvSpPr>
        <p:spPr>
          <a:xfrm>
            <a:off x="6198781" y="895944"/>
            <a:ext cx="2222205" cy="1746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highest common factor of 6 and 15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 3. </a:t>
            </a:r>
          </a:p>
        </p:txBody>
      </p:sp>
    </p:spTree>
    <p:extLst>
      <p:ext uri="{BB962C8B-B14F-4D97-AF65-F5344CB8AC3E}">
        <p14:creationId xmlns:p14="http://schemas.microsoft.com/office/powerpoint/2010/main" val="353543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solidFill>
            <a:srgbClr val="82CBDD">
              <a:alpha val="0"/>
            </a:srgbClr>
          </a:solidFill>
        </p:spPr>
        <p:txBody>
          <a:bodyPr/>
          <a:lstStyle/>
          <a:p>
            <a:pPr marL="0" indent="0"/>
            <a:endParaRPr lang="en-US" dirty="0">
              <a:solidFill>
                <a:srgbClr val="0070C0"/>
              </a:solidFill>
            </a:endParaRPr>
          </a:p>
          <a:p>
            <a:pPr marL="0" indent="0"/>
            <a:r>
              <a:rPr lang="en-US" dirty="0"/>
              <a:t>Upper Key Stage 2 Fractions Lesson 13</a:t>
            </a:r>
          </a:p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F0D5B56-04EB-4F0F-99DC-975B48F1A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C91D78-0060-4BCF-B395-C2FB761400E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77" y="1138145"/>
            <a:ext cx="7772689" cy="129574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717EC8E-B9B5-4D1D-84D2-8D34ECE5F7B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77" y="1706616"/>
            <a:ext cx="7772688" cy="11849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8093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Key Stage 2 Fractions Lesson 13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01AD7DF-E315-4483-8C3D-84FFAD606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CC39A3-82E8-4816-BE51-71B2AB71CA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939122"/>
            <a:ext cx="7907446" cy="2979757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 bwMode="auto">
          <a:xfrm>
            <a:off x="289561" y="838199"/>
            <a:ext cx="6204758" cy="1100921"/>
          </a:xfrm>
          <a:prstGeom prst="wedgeRoundRectCallout">
            <a:avLst>
              <a:gd name="adj1" fmla="val -5429"/>
              <a:gd name="adj2" fmla="val 78229"/>
              <a:gd name="adj3" fmla="val 16667"/>
            </a:avLst>
          </a:prstGeom>
          <a:solidFill>
            <a:srgbClr val="82CBD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GB" sz="2000" dirty="0">
                <a:latin typeface="Myriad Pro" panose="020B0503030403020204"/>
              </a:rPr>
              <a:t>A fraction can be simplified when the numerator and denominator have a common factor other than one</a:t>
            </a:r>
            <a:r>
              <a:rPr lang="en-GB" sz="2400" dirty="0">
                <a:latin typeface="Myriad Pro" panose="020B0503030403020204"/>
              </a:rPr>
              <a:t>.</a:t>
            </a:r>
          </a:p>
        </p:txBody>
      </p:sp>
      <p:sp>
        <p:nvSpPr>
          <p:cNvPr id="5" name="Rounded Rectangular Callout 4"/>
          <p:cNvSpPr/>
          <p:nvPr/>
        </p:nvSpPr>
        <p:spPr bwMode="auto">
          <a:xfrm>
            <a:off x="381000" y="4918879"/>
            <a:ext cx="6113319" cy="1232539"/>
          </a:xfrm>
          <a:prstGeom prst="wedgeRoundRectCallout">
            <a:avLst>
              <a:gd name="adj1" fmla="val -5065"/>
              <a:gd name="adj2" fmla="val -74486"/>
              <a:gd name="adj3" fmla="val 16667"/>
            </a:avLst>
          </a:prstGeom>
          <a:solidFill>
            <a:srgbClr val="82CBD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GB" sz="2000" dirty="0">
                <a:latin typeface="Myriad Pro" panose="020B0503030403020204"/>
              </a:rPr>
              <a:t>To write a fraction in its simplest form, divide both the numerator and denominator by their highest common factor.</a:t>
            </a:r>
            <a:endParaRPr lang="en-GB" sz="2400" dirty="0"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531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/>
              <a:t>Upper Key Stage 2 </a:t>
            </a:r>
            <a:r>
              <a:rPr lang="en-US" sz="2100" dirty="0"/>
              <a:t>Fractions Lesson 13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70960" y="2286000"/>
            <a:ext cx="975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u="sng" dirty="0">
                <a:latin typeface="Myriad Pro" panose="020B0503030403020204"/>
              </a:rPr>
              <a:t> </a:t>
            </a:r>
            <a:r>
              <a:rPr lang="en-US" sz="4800" u="sng" dirty="0">
                <a:latin typeface="Myriad Pro" panose="020B0503030403020204"/>
              </a:rPr>
              <a:t>8 </a:t>
            </a:r>
          </a:p>
          <a:p>
            <a:pPr algn="ctr"/>
            <a:r>
              <a:rPr lang="en-US" sz="4800" dirty="0">
                <a:latin typeface="Myriad Pro" panose="020B0503030403020204"/>
              </a:rPr>
              <a:t>12</a:t>
            </a:r>
            <a:endParaRPr lang="en-GB" sz="4800" dirty="0">
              <a:latin typeface="Myriad Pro" panose="020B0503030403020204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41F785-3A91-4137-9F2B-9C7B35602D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2100EC-6A0A-4B8B-A615-03B939D43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06654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1|22.8|13.4|25.1|1.3|1.1|0.9|4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10.5|32.2|1.4|1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|7.2|6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2|31.2|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6|33.8|5.3|33.6|1.2|1.8|0.5|1.4|2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9|4|3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9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|7.6|20.7|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2|20.6|2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1.7|7.7|0.7|1.5|26.8|0.5|1.9|3.1|1.1|0.9|6.8|0.8|0.6|1.5|1.9|31|1|15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1.4|7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1|0.7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4DFBEE-DEA3-484B-A04B-F8DB870A0653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elements/1.1/"/>
    <ds:schemaRef ds:uri="2271028d-ccd4-470e-b3a6-2ee8809238ba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568F61F-9B95-4EA8-8857-A797C5A3D40A}"/>
</file>

<file path=customXml/itemProps3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3111</TotalTime>
  <Words>1215</Words>
  <Application>Microsoft Office PowerPoint</Application>
  <PresentationFormat>On-screen Show (4:3)</PresentationFormat>
  <Paragraphs>711</Paragraphs>
  <Slides>21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Cambria Math</vt:lpstr>
      <vt:lpstr>Myriad Pro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Morgan;Adrian Cannell</dc:creator>
  <cp:lastModifiedBy>Andrew Young</cp:lastModifiedBy>
  <cp:revision>83</cp:revision>
  <dcterms:created xsi:type="dcterms:W3CDTF">2020-04-15T07:07:39Z</dcterms:created>
  <dcterms:modified xsi:type="dcterms:W3CDTF">2020-08-27T09:48:04Z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