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33"/>
  </p:notesMasterIdLst>
  <p:sldIdLst>
    <p:sldId id="406" r:id="rId6"/>
    <p:sldId id="374" r:id="rId7"/>
    <p:sldId id="401" r:id="rId8"/>
    <p:sldId id="402" r:id="rId9"/>
    <p:sldId id="404" r:id="rId10"/>
    <p:sldId id="403" r:id="rId11"/>
    <p:sldId id="405" r:id="rId12"/>
    <p:sldId id="386" r:id="rId13"/>
    <p:sldId id="381" r:id="rId14"/>
    <p:sldId id="382" r:id="rId15"/>
    <p:sldId id="379" r:id="rId16"/>
    <p:sldId id="367" r:id="rId17"/>
    <p:sldId id="384" r:id="rId18"/>
    <p:sldId id="385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98" r:id="rId27"/>
    <p:sldId id="400" r:id="rId28"/>
    <p:sldId id="395" r:id="rId29"/>
    <p:sldId id="399" r:id="rId30"/>
    <p:sldId id="397" r:id="rId31"/>
    <p:sldId id="407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F1E850-9A2C-4683-A17A-C62B53A7DB67}" v="1" dt="2020-08-27T10:51:57.6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1" autoAdjust="0"/>
    <p:restoredTop sz="87755" autoAdjust="0"/>
  </p:normalViewPr>
  <p:slideViewPr>
    <p:cSldViewPr snapToGrid="0">
      <p:cViewPr varScale="1">
        <p:scale>
          <a:sx n="63" d="100"/>
          <a:sy n="63" d="100"/>
        </p:scale>
        <p:origin x="1440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5DF1E850-9A2C-4683-A17A-C62B53A7DB67}"/>
    <pc:docChg chg="custSel modSld">
      <pc:chgData name="Andrew Young" userId="3d7dab09-352b-4858-b937-4a4f8b94e613" providerId="ADAL" clId="{5DF1E850-9A2C-4683-A17A-C62B53A7DB67}" dt="2020-08-27T10:51:57.650" v="2" actId="207"/>
      <pc:docMkLst>
        <pc:docMk/>
      </pc:docMkLst>
      <pc:sldChg chg="modSp mod">
        <pc:chgData name="Andrew Young" userId="3d7dab09-352b-4858-b937-4a4f8b94e613" providerId="ADAL" clId="{5DF1E850-9A2C-4683-A17A-C62B53A7DB67}" dt="2020-08-27T10:51:57.650" v="2" actId="207"/>
        <pc:sldMkLst>
          <pc:docMk/>
          <pc:sldMk cId="185858679" sldId="407"/>
        </pc:sldMkLst>
        <pc:spChg chg="mod">
          <ac:chgData name="Andrew Young" userId="3d7dab09-352b-4858-b937-4a4f8b94e613" providerId="ADAL" clId="{5DF1E850-9A2C-4683-A17A-C62B53A7DB67}" dt="2020-08-27T10:51:57.650" v="2" actId="207"/>
          <ac:spMkLst>
            <pc:docMk/>
            <pc:sldMk cId="185858679" sldId="407"/>
            <ac:spMk id="3" creationId="{F08C5D0B-3C1A-4845-BA5C-73B674C3671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6636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9625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6513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97398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258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7595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4128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22402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5652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0626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566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4572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5766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46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801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0923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926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866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1233975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0819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822538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7177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8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6.png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11" Type="http://schemas.openxmlformats.org/officeDocument/2006/relationships/oleObject" Target="NULL"/><Relationship Id="rId15" Type="http://schemas.openxmlformats.org/officeDocument/2006/relationships/image" Target="../media/image17.png"/><Relationship Id="rId9" Type="http://schemas.openxmlformats.org/officeDocument/2006/relationships/image" Target="../media/image16.wmf"/><Relationship Id="rId1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18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7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10" Type="http://schemas.openxmlformats.org/officeDocument/2006/relationships/image" Target="../media/image40.png"/><Relationship Id="rId9" Type="http://schemas.openxmlformats.org/officeDocument/2006/relationships/image" Target="../media/image39.png"/><Relationship Id="rId1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5.pn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44.png"/><Relationship Id="rId11" Type="http://schemas.openxmlformats.org/officeDocument/2006/relationships/image" Target="../media/image24.png"/><Relationship Id="rId10" Type="http://schemas.openxmlformats.org/officeDocument/2006/relationships/image" Target="../media/image18.png"/><Relationship Id="rId9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53.png"/><Relationship Id="rId10" Type="http://schemas.openxmlformats.org/officeDocument/2006/relationships/image" Target="../media/image57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61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59.png"/><Relationship Id="rId12" Type="http://schemas.openxmlformats.org/officeDocument/2006/relationships/image" Target="../media/image6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11" Type="http://schemas.openxmlformats.org/officeDocument/2006/relationships/image" Target="../media/image16.wmf"/><Relationship Id="rId10" Type="http://schemas.openxmlformats.org/officeDocument/2006/relationships/oleObject" Target="NULL"/><Relationship Id="rId1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10" Type="http://schemas.openxmlformats.org/officeDocument/2006/relationships/image" Target="../media/image67.png"/><Relationship Id="rId9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7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6" Type="http://schemas.openxmlformats.org/officeDocument/2006/relationships/image" Target="../media/image71.png"/><Relationship Id="rId11" Type="http://schemas.openxmlformats.org/officeDocument/2006/relationships/image" Target="../media/image69.png"/><Relationship Id="rId10" Type="http://schemas.openxmlformats.org/officeDocument/2006/relationships/image" Target="../media/image67.png"/><Relationship Id="rId9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.png"/><Relationship Id="rId3" Type="http://schemas.openxmlformats.org/officeDocument/2006/relationships/notesSlide" Target="../notesSlides/notesSlide14.xml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11" Type="http://schemas.openxmlformats.org/officeDocument/2006/relationships/image" Target="../media/image17.png"/><Relationship Id="rId15" Type="http://schemas.openxmlformats.org/officeDocument/2006/relationships/image" Target="../media/image81.png"/><Relationship Id="rId10" Type="http://schemas.openxmlformats.org/officeDocument/2006/relationships/image" Target="../media/image78.png"/><Relationship Id="rId4" Type="http://schemas.openxmlformats.org/officeDocument/2006/relationships/image" Target="../media/image16.wmf"/><Relationship Id="rId9" Type="http://schemas.openxmlformats.org/officeDocument/2006/relationships/image" Target="../media/image77.png"/><Relationship Id="rId1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6" Type="http://schemas.openxmlformats.org/officeDocument/2006/relationships/image" Target="../media/image83.png"/><Relationship Id="rId10" Type="http://schemas.openxmlformats.org/officeDocument/2006/relationships/image" Target="../media/image86.png"/><Relationship Id="rId9" Type="http://schemas.openxmlformats.org/officeDocument/2006/relationships/image" Target="../media/image8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6" Type="http://schemas.openxmlformats.org/officeDocument/2006/relationships/image" Target="../media/image8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tiff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9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6" Type="http://schemas.openxmlformats.org/officeDocument/2006/relationships/image" Target="../media/image90.png"/><Relationship Id="rId10" Type="http://schemas.openxmlformats.org/officeDocument/2006/relationships/image" Target="../media/image94.png"/><Relationship Id="rId9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99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96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11" Type="http://schemas.openxmlformats.org/officeDocument/2006/relationships/image" Target="../media/image98.png"/><Relationship Id="rId10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2.tiff"/><Relationship Id="rId4" Type="http://schemas.openxmlformats.org/officeDocument/2006/relationships/image" Target="../media/image10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FD29AB-63B6-40DB-AC0F-7298BB389D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UKS2 Fractions Lesson 18</a:t>
            </a:r>
          </a:p>
        </p:txBody>
      </p:sp>
    </p:spTree>
    <p:extLst>
      <p:ext uri="{BB962C8B-B14F-4D97-AF65-F5344CB8AC3E}">
        <p14:creationId xmlns:p14="http://schemas.microsoft.com/office/powerpoint/2010/main" val="1422870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650BFE-4112-4B01-90A5-45EEBBAC2C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05E383E-022E-448E-ABAA-9F3865AA3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3D451FC-1D1E-1D46-B1E9-6298529FDFF0}"/>
              </a:ext>
            </a:extLst>
          </p:cNvPr>
          <p:cNvGrpSpPr/>
          <p:nvPr/>
        </p:nvGrpSpPr>
        <p:grpSpPr>
          <a:xfrm>
            <a:off x="3156464" y="1639845"/>
            <a:ext cx="3862983" cy="1441164"/>
            <a:chOff x="3479931" y="4596832"/>
            <a:chExt cx="3862983" cy="144116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397DE8FB-0C8F-3043-877F-F3F14FE947E1}"/>
                    </a:ext>
                  </a:extLst>
                </p:cNvPr>
                <p:cNvSpPr txBox="1"/>
                <p:nvPr/>
              </p:nvSpPr>
              <p:spPr>
                <a:xfrm>
                  <a:off x="3985629" y="4596832"/>
                  <a:ext cx="3357285" cy="14411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dirty="0"/>
                    <a:t> x 5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</m:oMath>
                  </a14:m>
                  <a:endParaRPr lang="en-GB" sz="4000" b="0" dirty="0"/>
                </a:p>
                <a:p>
                  <a:r>
                    <a:rPr lang="en-US" sz="3600" dirty="0"/>
                    <a:t>  </a:t>
                  </a:r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397DE8FB-0C8F-3043-877F-F3F14FE947E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85629" y="4596832"/>
                  <a:ext cx="3357285" cy="1441164"/>
                </a:xfrm>
                <a:prstGeom prst="rect">
                  <a:avLst/>
                </a:prstGeom>
                <a:blipFill>
                  <a:blip r:embed="rId7"/>
                  <a:stretch>
                    <a:fillRect l="-181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64635BC0-66BE-114F-ACE4-3D4ABF928CBC}"/>
                    </a:ext>
                  </a:extLst>
                </p:cNvPr>
                <p:cNvSpPr txBox="1"/>
                <p:nvPr/>
              </p:nvSpPr>
              <p:spPr>
                <a:xfrm>
                  <a:off x="3479931" y="4596832"/>
                  <a:ext cx="872837" cy="9596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en-US" sz="30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64635BC0-66BE-114F-ACE4-3D4ABF928C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9931" y="4596832"/>
                  <a:ext cx="872837" cy="959686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5830087-1954-FF4A-BCB0-493C56413990}"/>
              </a:ext>
            </a:extLst>
          </p:cNvPr>
          <p:cNvSpPr txBox="1"/>
          <p:nvPr/>
        </p:nvSpPr>
        <p:spPr>
          <a:xfrm>
            <a:off x="415636" y="3290301"/>
            <a:ext cx="8312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highest common factor is 5.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40EF0B-6ED8-C646-B0CA-57B056F9ADFF}"/>
              </a:ext>
            </a:extLst>
          </p:cNvPr>
          <p:cNvGrpSpPr/>
          <p:nvPr/>
        </p:nvGrpSpPr>
        <p:grpSpPr>
          <a:xfrm>
            <a:off x="3166986" y="4210365"/>
            <a:ext cx="2492192" cy="2647635"/>
            <a:chOff x="3166986" y="4210365"/>
            <a:chExt cx="2492192" cy="2647635"/>
          </a:xfrm>
        </p:grpSpPr>
        <mc:AlternateContent xmlns:mc="http://schemas.openxmlformats.org/markup-compatibility/2006" xmlns:a14="http://schemas.microsoft.com/office/drawing/2010/main">
          <mc:Choice Requires="a14">
            <p:pic>
              <p:nvPicPr>
                <p:cNvPr id="22" name="Image 21"/>
                <p:cNvPicPr>
                  <a:picLocks noChangeAspect="1"/>
                </p:cNvPicPr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3792318" y="4378473"/>
                  <a:ext cx="1126389" cy="720276"/>
                </a:xfrm>
                <a:prstGeom prst="rect">
                  <a:avLst/>
                </a:prstGeom>
              </p:spPr>
            </p:pic>
          </mc:Choice>
          <mc:Fallback xmlns="">
            <p:graphicFrame>
              <p:nvGraphicFramePr>
                <p:cNvPr id="22" name="Object 21">
                  <a:extLst>
                    <a:ext uri="{FF2B5EF4-FFF2-40B4-BE49-F238E27FC236}">
                      <a16:creationId xmlns:a16="http://schemas.microsoft.com/office/drawing/2014/main" id="{6C385E5F-66F3-424F-BE7D-B248962A3742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561689888"/>
                    </p:ext>
                  </p:extLst>
                </p:nvPr>
              </p:nvGraphicFramePr>
              <p:xfrm>
                <a:off x="3792318" y="4378473"/>
                <a:ext cx="1126389" cy="720276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026" name="Bitmap Image" r:id="rId11" imgW="1400040" imgH="895320" progId="Paint.Picture">
                        <p:embed/>
                      </p:oleObj>
                    </mc:Choice>
                    <mc:Fallback>
                      <p:oleObj name="Bitmap Image" r:id="rId11" imgW="1400040" imgH="895320" progId="Paint.Picture">
                        <p:embed/>
                        <p:pic>
                          <p:nvPicPr>
                            <p:cNvPr id="22" name="Object 21">
                              <a:extLst>
                                <a:ext uri="{FF2B5EF4-FFF2-40B4-BE49-F238E27FC236}">
                                  <a16:creationId xmlns:a16="http://schemas.microsoft.com/office/drawing/2014/main" id="{6C385E5F-66F3-424F-BE7D-B248962A3742}"/>
                                </a:ext>
                              </a:extLst>
                            </p:cNvPr>
                            <p:cNvPicPr/>
                            <p:nvPr/>
                          </p:nvPicPr>
                          <p:blipFill>
                            <a:blip r:embed="rId12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792318" y="4378473"/>
                              <a:ext cx="1126389" cy="720276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00FE516C-24C9-5140-B5C2-DB2CB8A27379}"/>
                    </a:ext>
                  </a:extLst>
                </p:cNvPr>
                <p:cNvSpPr/>
                <p:nvPr/>
              </p:nvSpPr>
              <p:spPr>
                <a:xfrm>
                  <a:off x="3166986" y="4908215"/>
                  <a:ext cx="1405014" cy="11520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i="1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4800" i="1">
                              <a:latin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</m:oMath>
                  </a14:m>
                  <a:r>
                    <a:rPr lang="en-US" sz="3600" dirty="0"/>
                    <a:t> </a:t>
                  </a:r>
                </a:p>
              </p:txBody>
            </p:sp>
          </mc:Choice>
          <mc:Fallback xmlns="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00FE516C-24C9-5140-B5C2-DB2CB8A2737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66986" y="4908215"/>
                  <a:ext cx="1405014" cy="1152047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14BD8F2-8BD4-E94E-ACA3-D2225ADAA36F}"/>
                </a:ext>
              </a:extLst>
            </p:cNvPr>
            <p:cNvSpPr/>
            <p:nvPr/>
          </p:nvSpPr>
          <p:spPr>
            <a:xfrm>
              <a:off x="4256678" y="4210365"/>
              <a:ext cx="6078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000" dirty="0">
                  <a:solidFill>
                    <a:srgbClr val="0070C0"/>
                  </a:solidFill>
                </a:rPr>
                <a:t>5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BC06E81B-777A-DF46-98FF-65A9B324AE6C}"/>
                    </a:ext>
                  </a:extLst>
                </p:cNvPr>
                <p:cNvSpPr txBox="1"/>
                <p:nvPr/>
              </p:nvSpPr>
              <p:spPr>
                <a:xfrm>
                  <a:off x="4786341" y="4909380"/>
                  <a:ext cx="872837" cy="11330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3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3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36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en-US" sz="3600" dirty="0"/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BC06E81B-777A-DF46-98FF-65A9B324AE6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86341" y="4909380"/>
                  <a:ext cx="872837" cy="1133067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500C5DB-2785-8842-9B24-54072925E0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03829" y="6009960"/>
              <a:ext cx="1126389" cy="674301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8C243E8-B762-7D46-85DF-110BD9B49A4C}"/>
                </a:ext>
              </a:extLst>
            </p:cNvPr>
            <p:cNvSpPr/>
            <p:nvPr/>
          </p:nvSpPr>
          <p:spPr>
            <a:xfrm>
              <a:off x="4352518" y="6304002"/>
              <a:ext cx="6078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000" dirty="0">
                  <a:solidFill>
                    <a:srgbClr val="0070C0"/>
                  </a:solidFill>
                </a:rPr>
                <a:t>5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FBD99D6-F031-0544-8571-8E389CEDCD60}"/>
              </a:ext>
            </a:extLst>
          </p:cNvPr>
          <p:cNvSpPr txBox="1"/>
          <p:nvPr/>
        </p:nvSpPr>
        <p:spPr>
          <a:xfrm>
            <a:off x="4161667" y="5115476"/>
            <a:ext cx="757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808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A7F3D8-2DA3-487A-A767-9B27D6F6B2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51F214-E9D2-4570-84B2-2161AE58E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4C425B3-CD81-DD4A-BB1E-048F38B365C9}"/>
              </a:ext>
            </a:extLst>
          </p:cNvPr>
          <p:cNvGrpSpPr/>
          <p:nvPr/>
        </p:nvGrpSpPr>
        <p:grpSpPr>
          <a:xfrm>
            <a:off x="1695855" y="3265730"/>
            <a:ext cx="5404262" cy="1355692"/>
            <a:chOff x="509969" y="3024581"/>
            <a:chExt cx="5404262" cy="135569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53111AC-90E9-4341-81A7-8AD7F9998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5597"/>
            <a:stretch/>
          </p:blipFill>
          <p:spPr>
            <a:xfrm>
              <a:off x="509969" y="3024581"/>
              <a:ext cx="5404262" cy="1355692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81E48F5-C834-8145-B3CB-B9A686059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38759" y="3704765"/>
              <a:ext cx="646086" cy="55378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A30152D-320A-9D4A-B23A-829F4003A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53194" y="3704765"/>
              <a:ext cx="646086" cy="553788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780B7F1C-3A50-8948-86BF-2B05BABF09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9592" y="1046897"/>
            <a:ext cx="1842277" cy="18019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9789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EFCDB4-3755-421D-86C6-D61336AB4A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E75ED7-ABA0-4240-95D6-A1763639D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F4347DF-F34D-1142-89A4-F2039F720E37}"/>
                  </a:ext>
                </a:extLst>
              </p:cNvPr>
              <p:cNvSpPr txBox="1"/>
              <p:nvPr/>
            </p:nvSpPr>
            <p:spPr>
              <a:xfrm>
                <a:off x="1399309" y="2286000"/>
                <a:ext cx="6622473" cy="8785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    +   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   +  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   +  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    +  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F4347DF-F34D-1142-89A4-F2039F720E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9309" y="2286000"/>
                <a:ext cx="6622473" cy="8785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3C580C2-07A7-EC47-B620-0E0B2532317B}"/>
                  </a:ext>
                </a:extLst>
              </p:cNvPr>
              <p:cNvSpPr txBox="1"/>
              <p:nvPr/>
            </p:nvSpPr>
            <p:spPr>
              <a:xfrm>
                <a:off x="3383993" y="4372585"/>
                <a:ext cx="3165532" cy="8785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dirty="0"/>
                  <a:t>5 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3C580C2-07A7-EC47-B620-0E0B253231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993" y="4372585"/>
                <a:ext cx="3165532" cy="878510"/>
              </a:xfrm>
              <a:prstGeom prst="rect">
                <a:avLst/>
              </a:prstGeom>
              <a:blipFill>
                <a:blip r:embed="rId7"/>
                <a:stretch>
                  <a:fillRect l="-5780" b="-104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>
            <a:extLst>
              <a:ext uri="{FF2B5EF4-FFF2-40B4-BE49-F238E27FC236}">
                <a16:creationId xmlns:a16="http://schemas.microsoft.com/office/drawing/2014/main" id="{83D451FC-1D1E-1D46-B1E9-6298529FDFF0}"/>
              </a:ext>
            </a:extLst>
          </p:cNvPr>
          <p:cNvGrpSpPr/>
          <p:nvPr/>
        </p:nvGrpSpPr>
        <p:grpSpPr>
          <a:xfrm>
            <a:off x="3195121" y="3318954"/>
            <a:ext cx="1525587" cy="959686"/>
            <a:chOff x="3479931" y="4596832"/>
            <a:chExt cx="1525587" cy="95968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7DE8FB-0C8F-3043-877F-F3F14FE947E1}"/>
                </a:ext>
              </a:extLst>
            </p:cNvPr>
            <p:cNvSpPr txBox="1"/>
            <p:nvPr/>
          </p:nvSpPr>
          <p:spPr>
            <a:xfrm>
              <a:off x="3957915" y="4777816"/>
              <a:ext cx="10476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 x 5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64635BC0-66BE-114F-ACE4-3D4ABF928CBC}"/>
                    </a:ext>
                  </a:extLst>
                </p:cNvPr>
                <p:cNvSpPr txBox="1"/>
                <p:nvPr/>
              </p:nvSpPr>
              <p:spPr>
                <a:xfrm>
                  <a:off x="3479931" y="4596832"/>
                  <a:ext cx="872837" cy="9596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en-US" sz="30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64635BC0-66BE-114F-ACE4-3D4ABF928C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9931" y="4596832"/>
                  <a:ext cx="872837" cy="959686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A79B948-467A-BC4F-BA53-5879D9E41A26}"/>
                  </a:ext>
                </a:extLst>
              </p:cNvPr>
              <p:cNvSpPr txBox="1"/>
              <p:nvPr/>
            </p:nvSpPr>
            <p:spPr>
              <a:xfrm>
                <a:off x="11939" y="5706044"/>
                <a:ext cx="3527284" cy="703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 + 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 + 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 + 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 + 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A79B948-467A-BC4F-BA53-5879D9E41A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39" y="5706044"/>
                <a:ext cx="3527284" cy="70365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053EDC1-43DE-5543-A28A-AA9AB96BED8D}"/>
                  </a:ext>
                </a:extLst>
              </p:cNvPr>
              <p:cNvSpPr txBox="1"/>
              <p:nvPr/>
            </p:nvSpPr>
            <p:spPr>
              <a:xfrm>
                <a:off x="3455586" y="5737433"/>
                <a:ext cx="1398175" cy="703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= 5 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8 </m:t>
                        </m:r>
                      </m:den>
                    </m:f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053EDC1-43DE-5543-A28A-AA9AB96BE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5586" y="5737433"/>
                <a:ext cx="1398175" cy="703654"/>
              </a:xfrm>
              <a:prstGeom prst="rect">
                <a:avLst/>
              </a:prstGeom>
              <a:blipFill>
                <a:blip r:embed="rId10"/>
                <a:stretch>
                  <a:fillRect l="-9170" b="-86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Group 35">
            <a:extLst>
              <a:ext uri="{FF2B5EF4-FFF2-40B4-BE49-F238E27FC236}">
                <a16:creationId xmlns:a16="http://schemas.microsoft.com/office/drawing/2014/main" id="{D5F12470-4E30-CD4F-A45B-8C2BF3225E36}"/>
              </a:ext>
            </a:extLst>
          </p:cNvPr>
          <p:cNvGrpSpPr/>
          <p:nvPr/>
        </p:nvGrpSpPr>
        <p:grpSpPr>
          <a:xfrm>
            <a:off x="4853761" y="5660521"/>
            <a:ext cx="1695764" cy="786177"/>
            <a:chOff x="6105040" y="5660521"/>
            <a:chExt cx="1695764" cy="78617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D44144A-D26F-C648-8405-23D0CD8665B2}"/>
                </a:ext>
              </a:extLst>
            </p:cNvPr>
            <p:cNvSpPr txBox="1"/>
            <p:nvPr/>
          </p:nvSpPr>
          <p:spPr>
            <a:xfrm>
              <a:off x="6927967" y="5832711"/>
              <a:ext cx="8728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x 5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4E4EFB69-A028-7C40-9A90-6C76CC540AC8}"/>
                    </a:ext>
                  </a:extLst>
                </p:cNvPr>
                <p:cNvSpPr txBox="1"/>
                <p:nvPr/>
              </p:nvSpPr>
              <p:spPr>
                <a:xfrm>
                  <a:off x="6105040" y="5660521"/>
                  <a:ext cx="872837" cy="7861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= </m:t>
                        </m:r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4E4EFB69-A028-7C40-9A90-6C76CC540AC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5040" y="5660521"/>
                  <a:ext cx="872837" cy="786177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C411C9C-B646-4D04-96DC-628F9AEAFDBC}"/>
              </a:ext>
            </a:extLst>
          </p:cNvPr>
          <p:cNvGrpSpPr/>
          <p:nvPr/>
        </p:nvGrpSpPr>
        <p:grpSpPr>
          <a:xfrm>
            <a:off x="1869869" y="760143"/>
            <a:ext cx="5404262" cy="1355692"/>
            <a:chOff x="509969" y="3024581"/>
            <a:chExt cx="5404262" cy="1355692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16C941C-EECF-45C5-8968-7DC301311E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5597"/>
            <a:stretch/>
          </p:blipFill>
          <p:spPr>
            <a:xfrm>
              <a:off x="509969" y="3024581"/>
              <a:ext cx="5404262" cy="1355692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7A3DF62-2CC7-4BFB-92E2-9E9D58398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438759" y="3704765"/>
              <a:ext cx="646086" cy="553788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A54B631-9CA2-C743-8124-D507719E836D}"/>
              </a:ext>
            </a:extLst>
          </p:cNvPr>
          <p:cNvGrpSpPr/>
          <p:nvPr/>
        </p:nvGrpSpPr>
        <p:grpSpPr>
          <a:xfrm>
            <a:off x="1869869" y="780154"/>
            <a:ext cx="5404262" cy="1355692"/>
            <a:chOff x="509969" y="3024581"/>
            <a:chExt cx="5404262" cy="1355692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4A6544C-EBD1-9E4A-B73C-C9C134D648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5597"/>
            <a:stretch/>
          </p:blipFill>
          <p:spPr>
            <a:xfrm>
              <a:off x="509969" y="3024581"/>
              <a:ext cx="5404262" cy="1355692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07CDBC53-24A0-F943-957E-761F55158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438759" y="3704765"/>
              <a:ext cx="646086" cy="553788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E656BF5D-68A7-6948-A7E0-C8C2368E4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053194" y="3704765"/>
              <a:ext cx="646086" cy="55378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082F2A-9EC8-4573-9244-3656292241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985EC5-F2BF-4AA3-B6CA-95639BB5B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3D451FC-1D1E-1D46-B1E9-6298529FDFF0}"/>
              </a:ext>
            </a:extLst>
          </p:cNvPr>
          <p:cNvGrpSpPr/>
          <p:nvPr/>
        </p:nvGrpSpPr>
        <p:grpSpPr>
          <a:xfrm>
            <a:off x="977916" y="2520712"/>
            <a:ext cx="3270884" cy="2189510"/>
            <a:chOff x="3479931" y="4596832"/>
            <a:chExt cx="3862983" cy="22219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397DE8FB-0C8F-3043-877F-F3F14FE947E1}"/>
                    </a:ext>
                  </a:extLst>
                </p:cNvPr>
                <p:cNvSpPr txBox="1"/>
                <p:nvPr/>
              </p:nvSpPr>
              <p:spPr>
                <a:xfrm>
                  <a:off x="3985629" y="4596832"/>
                  <a:ext cx="3357285" cy="22219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dirty="0"/>
                    <a:t> x 5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4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42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a14:m>
                  <a:endParaRPr lang="en-GB" sz="4200" b="0" dirty="0"/>
                </a:p>
                <a:p>
                  <a:endParaRPr lang="en-GB" sz="4000" b="0" dirty="0"/>
                </a:p>
                <a:p>
                  <a:r>
                    <a:rPr lang="en-US" sz="3600" dirty="0"/>
                    <a:t>  </a:t>
                  </a:r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397DE8FB-0C8F-3043-877F-F3F14FE947E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85629" y="4596832"/>
                  <a:ext cx="3357285" cy="2221986"/>
                </a:xfrm>
                <a:prstGeom prst="rect">
                  <a:avLst/>
                </a:prstGeom>
                <a:blipFill>
                  <a:blip r:embed="rId6"/>
                  <a:stretch>
                    <a:fillRect l="-2146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64635BC0-66BE-114F-ACE4-3D4ABF928CBC}"/>
                    </a:ext>
                  </a:extLst>
                </p:cNvPr>
                <p:cNvSpPr txBox="1"/>
                <p:nvPr/>
              </p:nvSpPr>
              <p:spPr>
                <a:xfrm>
                  <a:off x="3479931" y="4596832"/>
                  <a:ext cx="872837" cy="9596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en-US" sz="30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64635BC0-66BE-114F-ACE4-3D4ABF928C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9931" y="4596832"/>
                  <a:ext cx="872837" cy="959686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5D96816D-0118-A142-AE75-A49BC90B71B9}"/>
              </a:ext>
            </a:extLst>
          </p:cNvPr>
          <p:cNvSpPr/>
          <p:nvPr/>
        </p:nvSpPr>
        <p:spPr bwMode="auto">
          <a:xfrm>
            <a:off x="5860473" y="2604655"/>
            <a:ext cx="1911927" cy="37407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A30BD4F-88F3-3C42-B903-D221F878508B}"/>
              </a:ext>
            </a:extLst>
          </p:cNvPr>
          <p:cNvGrpSpPr/>
          <p:nvPr/>
        </p:nvGrpSpPr>
        <p:grpSpPr>
          <a:xfrm>
            <a:off x="4676987" y="822751"/>
            <a:ext cx="4316880" cy="2310709"/>
            <a:chOff x="255589" y="3578801"/>
            <a:chExt cx="5334000" cy="2604656"/>
          </a:xfrm>
        </p:grpSpPr>
        <p:sp>
          <p:nvSpPr>
            <p:cNvPr id="23" name="Oval Callout 22">
              <a:extLst>
                <a:ext uri="{FF2B5EF4-FFF2-40B4-BE49-F238E27FC236}">
                  <a16:creationId xmlns:a16="http://schemas.microsoft.com/office/drawing/2014/main" id="{4ED58324-E597-B542-97A0-E13B442245FE}"/>
                </a:ext>
              </a:extLst>
            </p:cNvPr>
            <p:cNvSpPr/>
            <p:nvPr/>
          </p:nvSpPr>
          <p:spPr bwMode="auto">
            <a:xfrm>
              <a:off x="255589" y="3578801"/>
              <a:ext cx="5334000" cy="2604656"/>
            </a:xfrm>
            <a:prstGeom prst="wedgeEllipseCallout">
              <a:avLst/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F078148-B38D-6849-8C75-DC15F651F982}"/>
                </a:ext>
              </a:extLst>
            </p:cNvPr>
            <p:cNvSpPr/>
            <p:nvPr/>
          </p:nvSpPr>
          <p:spPr>
            <a:xfrm>
              <a:off x="842649" y="4084462"/>
              <a:ext cx="4159879" cy="14917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i="1" dirty="0"/>
                <a:t>When we multiply a fraction by a whole number, the numerator of the fraction is multiplied by the whole number, but the denominator stays the same.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8FA9453-AF32-5440-91A4-576024BE8E59}"/>
              </a:ext>
            </a:extLst>
          </p:cNvPr>
          <p:cNvGrpSpPr/>
          <p:nvPr/>
        </p:nvGrpSpPr>
        <p:grpSpPr>
          <a:xfrm>
            <a:off x="1060076" y="4576118"/>
            <a:ext cx="3862983" cy="1815882"/>
            <a:chOff x="3479931" y="4433333"/>
            <a:chExt cx="3862983" cy="361797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FCB37FC-DC30-0F4E-B746-AE50E7783D71}"/>
                </a:ext>
              </a:extLst>
            </p:cNvPr>
            <p:cNvSpPr txBox="1"/>
            <p:nvPr/>
          </p:nvSpPr>
          <p:spPr>
            <a:xfrm>
              <a:off x="3985629" y="4433333"/>
              <a:ext cx="3357285" cy="3617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 x 5</a:t>
              </a:r>
            </a:p>
            <a:p>
              <a:endParaRPr lang="en-GB" sz="4000" b="0" dirty="0"/>
            </a:p>
            <a:p>
              <a:r>
                <a:rPr lang="en-US" sz="3600" dirty="0"/>
                <a:t> 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126E001A-581C-494E-9A6B-397ACAD4717F}"/>
                    </a:ext>
                  </a:extLst>
                </p:cNvPr>
                <p:cNvSpPr txBox="1"/>
                <p:nvPr/>
              </p:nvSpPr>
              <p:spPr>
                <a:xfrm>
                  <a:off x="3479931" y="4596832"/>
                  <a:ext cx="872837" cy="2098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a14:m>
                  <a:r>
                    <a:rPr lang="en-US" sz="3600" dirty="0"/>
                    <a:t> </a:t>
                  </a: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126E001A-581C-494E-9A6B-397ACAD471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9931" y="4596832"/>
                  <a:ext cx="872837" cy="209809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689FE92-35AD-4847-81DD-5DC332FE3265}"/>
                  </a:ext>
                </a:extLst>
              </p:cNvPr>
              <p:cNvSpPr txBox="1"/>
              <p:nvPr/>
            </p:nvSpPr>
            <p:spPr>
              <a:xfrm>
                <a:off x="3975562" y="4567422"/>
                <a:ext cx="1960951" cy="15724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rgbClr val="FF0000"/>
                    </a:solidFill>
                  </a:rPr>
                  <a:t>1</a:t>
                </a:r>
                <a:r>
                  <a:rPr lang="en-US" sz="2800" dirty="0"/>
                  <a:t> x </a:t>
                </a:r>
                <a:r>
                  <a:rPr lang="en-US" sz="2800" dirty="0">
                    <a:solidFill>
                      <a:srgbClr val="0070C0"/>
                    </a:solidFill>
                  </a:rPr>
                  <a:t>5</a:t>
                </a:r>
                <a:r>
                  <a:rPr lang="en-US" sz="2800" dirty="0"/>
                  <a:t> = 5</a:t>
                </a:r>
              </a:p>
              <a:p>
                <a:endParaRPr lang="en-US" sz="2800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tx1"/>
                    </a:solidFill>
                  </a:rPr>
                  <a:t> x 5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689FE92-35AD-4847-81DD-5DC332FE32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5562" y="4567422"/>
                <a:ext cx="1960951" cy="1572482"/>
              </a:xfrm>
              <a:prstGeom prst="rect">
                <a:avLst/>
              </a:prstGeom>
              <a:blipFill>
                <a:blip r:embed="rId9"/>
                <a:stretch>
                  <a:fillRect l="-6211" t="-3876" b="-3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" name="Group 30">
            <a:extLst>
              <a:ext uri="{FF2B5EF4-FFF2-40B4-BE49-F238E27FC236}">
                <a16:creationId xmlns:a16="http://schemas.microsoft.com/office/drawing/2014/main" id="{61B957A8-7ECE-1A46-83DD-4DE9D05B2062}"/>
              </a:ext>
            </a:extLst>
          </p:cNvPr>
          <p:cNvGrpSpPr/>
          <p:nvPr/>
        </p:nvGrpSpPr>
        <p:grpSpPr>
          <a:xfrm>
            <a:off x="255120" y="1043957"/>
            <a:ext cx="4316881" cy="1095508"/>
            <a:chOff x="509969" y="3024581"/>
            <a:chExt cx="5404262" cy="135569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1C811B75-387A-0C49-9603-AD1D690333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5597"/>
            <a:stretch/>
          </p:blipFill>
          <p:spPr>
            <a:xfrm>
              <a:off x="509969" y="3024581"/>
              <a:ext cx="5404262" cy="1355692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567410F-1BB1-754E-B444-164D15181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438759" y="3704765"/>
              <a:ext cx="646086" cy="55378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27D801D7-F40B-7049-8D28-D60B8B5916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053194" y="3704765"/>
              <a:ext cx="646086" cy="553788"/>
            </a:xfrm>
            <a:prstGeom prst="rect">
              <a:avLst/>
            </a:prstGeom>
          </p:spPr>
        </p:pic>
      </p:grpSp>
      <p:sp>
        <p:nvSpPr>
          <p:cNvPr id="35" name="Oval 34">
            <a:extLst>
              <a:ext uri="{FF2B5EF4-FFF2-40B4-BE49-F238E27FC236}">
                <a16:creationId xmlns:a16="http://schemas.microsoft.com/office/drawing/2014/main" id="{2A657FDB-F660-C147-8718-CB48DCF32AD1}"/>
              </a:ext>
            </a:extLst>
          </p:cNvPr>
          <p:cNvSpPr/>
          <p:nvPr/>
        </p:nvSpPr>
        <p:spPr bwMode="auto">
          <a:xfrm>
            <a:off x="1031447" y="4662175"/>
            <a:ext cx="498763" cy="477631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D435CF4-A4E7-FB49-9461-E5763CE45B4B}"/>
              </a:ext>
            </a:extLst>
          </p:cNvPr>
          <p:cNvSpPr/>
          <p:nvPr/>
        </p:nvSpPr>
        <p:spPr bwMode="auto">
          <a:xfrm>
            <a:off x="1959897" y="4616046"/>
            <a:ext cx="653461" cy="634309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0070C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B00F9D3F-9D6B-6A4C-BB5A-415632CA4DDD}"/>
              </a:ext>
            </a:extLst>
          </p:cNvPr>
          <p:cNvSpPr/>
          <p:nvPr/>
        </p:nvSpPr>
        <p:spPr bwMode="auto">
          <a:xfrm>
            <a:off x="1031447" y="5267528"/>
            <a:ext cx="498763" cy="477631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00B05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BFD0A1D-A3AF-D540-921E-1DA62F0FA007}"/>
              </a:ext>
            </a:extLst>
          </p:cNvPr>
          <p:cNvGrpSpPr/>
          <p:nvPr/>
        </p:nvGrpSpPr>
        <p:grpSpPr>
          <a:xfrm>
            <a:off x="125320" y="872022"/>
            <a:ext cx="4639185" cy="1396593"/>
            <a:chOff x="509969" y="3024581"/>
            <a:chExt cx="5404262" cy="1355692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901D7A0-F2C5-5C40-9016-F537AD3B88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5597"/>
            <a:stretch/>
          </p:blipFill>
          <p:spPr>
            <a:xfrm>
              <a:off x="509969" y="3024581"/>
              <a:ext cx="5404262" cy="1355692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BA43DF5A-D1DB-A348-935A-C36D8ED69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438759" y="3704765"/>
              <a:ext cx="646086" cy="553788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0950C9D-862D-CD41-9F67-5011273ADF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053194" y="3704765"/>
              <a:ext cx="646086" cy="55378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26736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5" grpId="0" animBg="1"/>
      <p:bldP spid="36" grpId="0" animBg="1"/>
      <p:bldP spid="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166304B-21EB-AF46-B17C-EC299DCC9E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5698FE-BBE1-48BD-AEDB-32ADCE24E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A5853D26-56EB-FE48-BD8A-219EE0A02200}"/>
              </a:ext>
            </a:extLst>
          </p:cNvPr>
          <p:cNvSpPr/>
          <p:nvPr/>
        </p:nvSpPr>
        <p:spPr bwMode="auto">
          <a:xfrm>
            <a:off x="762000" y="2701636"/>
            <a:ext cx="5292436" cy="2286000"/>
          </a:xfrm>
          <a:prstGeom prst="wedgeEllipse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A78D6B3-22AA-5B45-B0C9-4A4CF5B141EE}"/>
              </a:ext>
            </a:extLst>
          </p:cNvPr>
          <p:cNvGrpSpPr/>
          <p:nvPr/>
        </p:nvGrpSpPr>
        <p:grpSpPr>
          <a:xfrm>
            <a:off x="2902091" y="1770861"/>
            <a:ext cx="3862983" cy="1441548"/>
            <a:chOff x="3479931" y="4596832"/>
            <a:chExt cx="3862983" cy="144154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E2F23C64-8C4E-D14D-B6F7-6699CF0CE1AA}"/>
                    </a:ext>
                  </a:extLst>
                </p:cNvPr>
                <p:cNvSpPr txBox="1"/>
                <p:nvPr/>
              </p:nvSpPr>
              <p:spPr>
                <a:xfrm>
                  <a:off x="3985629" y="4596832"/>
                  <a:ext cx="3357285" cy="14415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dirty="0"/>
                    <a:t> x 5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a14:m>
                  <a:endParaRPr lang="en-GB" sz="4000" b="0" dirty="0"/>
                </a:p>
                <a:p>
                  <a:r>
                    <a:rPr lang="en-US" sz="3600" dirty="0"/>
                    <a:t>  </a:t>
                  </a: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E2F23C64-8C4E-D14D-B6F7-6699CF0CE1A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85629" y="4596832"/>
                  <a:ext cx="3357285" cy="1441548"/>
                </a:xfrm>
                <a:prstGeom prst="rect">
                  <a:avLst/>
                </a:prstGeom>
                <a:blipFill>
                  <a:blip r:embed="rId5"/>
                  <a:stretch>
                    <a:fillRect l="-163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AB89C270-9FF9-C94F-996C-3AB1F44B43A6}"/>
                    </a:ext>
                  </a:extLst>
                </p:cNvPr>
                <p:cNvSpPr txBox="1"/>
                <p:nvPr/>
              </p:nvSpPr>
              <p:spPr>
                <a:xfrm>
                  <a:off x="3479931" y="4596832"/>
                  <a:ext cx="872837" cy="9596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en-US" sz="30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AB89C270-9FF9-C94F-996C-3AB1F44B43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9931" y="4596832"/>
                  <a:ext cx="872837" cy="959686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8" name="Oval Callout 17">
            <a:extLst>
              <a:ext uri="{FF2B5EF4-FFF2-40B4-BE49-F238E27FC236}">
                <a16:creationId xmlns:a16="http://schemas.microsoft.com/office/drawing/2014/main" id="{7DD8F47B-9F58-244B-934A-2BBB80349109}"/>
              </a:ext>
            </a:extLst>
          </p:cNvPr>
          <p:cNvSpPr/>
          <p:nvPr/>
        </p:nvSpPr>
        <p:spPr bwMode="auto">
          <a:xfrm>
            <a:off x="352348" y="3157064"/>
            <a:ext cx="3295494" cy="1205687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Can I simplify this fraction?</a:t>
            </a:r>
          </a:p>
        </p:txBody>
      </p:sp>
    </p:spTree>
    <p:extLst>
      <p:ext uri="{BB962C8B-B14F-4D97-AF65-F5344CB8AC3E}">
        <p14:creationId xmlns:p14="http://schemas.microsoft.com/office/powerpoint/2010/main" val="778616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03F366-5609-0942-B619-08EA2EFEB6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72128E1-2E0D-4D54-BF09-B1C6CFAA3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03EE449-9EA0-404B-A65E-3987BEAB55EB}"/>
              </a:ext>
            </a:extLst>
          </p:cNvPr>
          <p:cNvGrpSpPr/>
          <p:nvPr/>
        </p:nvGrpSpPr>
        <p:grpSpPr>
          <a:xfrm>
            <a:off x="1832583" y="1516134"/>
            <a:ext cx="3862983" cy="1200329"/>
            <a:chOff x="3479931" y="4596832"/>
            <a:chExt cx="3862983" cy="120032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70F043B-5B3A-C745-BE2C-ED1CFB376CBF}"/>
                </a:ext>
              </a:extLst>
            </p:cNvPr>
            <p:cNvSpPr txBox="1"/>
            <p:nvPr/>
          </p:nvSpPr>
          <p:spPr>
            <a:xfrm>
              <a:off x="3985629" y="4596832"/>
              <a:ext cx="33572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 x 4</a:t>
              </a:r>
              <a:endParaRPr lang="en-GB" sz="4000" b="0" dirty="0"/>
            </a:p>
            <a:p>
              <a:r>
                <a:rPr lang="en-US" sz="3600" dirty="0"/>
                <a:t> 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60F19D05-F44C-6C4F-83CD-706B5C30109E}"/>
                    </a:ext>
                  </a:extLst>
                </p:cNvPr>
                <p:cNvSpPr txBox="1"/>
                <p:nvPr/>
              </p:nvSpPr>
              <p:spPr>
                <a:xfrm>
                  <a:off x="3479931" y="4596832"/>
                  <a:ext cx="872837" cy="8792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a14:m>
                  <a:r>
                    <a:rPr lang="en-US" sz="3600" dirty="0"/>
                    <a:t> </a:t>
                  </a:r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60F19D05-F44C-6C4F-83CD-706B5C3010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9931" y="4596832"/>
                  <a:ext cx="872837" cy="87921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1C5D287-0BDE-CF44-BE81-2FA444E1931A}"/>
              </a:ext>
            </a:extLst>
          </p:cNvPr>
          <p:cNvGrpSpPr/>
          <p:nvPr/>
        </p:nvGrpSpPr>
        <p:grpSpPr>
          <a:xfrm>
            <a:off x="1161188" y="4611670"/>
            <a:ext cx="3862983" cy="911401"/>
            <a:chOff x="3479931" y="4433333"/>
            <a:chExt cx="3862983" cy="181588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9360D78-D5AF-4241-9B27-C44BF36FFE15}"/>
                </a:ext>
              </a:extLst>
            </p:cNvPr>
            <p:cNvSpPr txBox="1"/>
            <p:nvPr/>
          </p:nvSpPr>
          <p:spPr>
            <a:xfrm>
              <a:off x="3985629" y="4433333"/>
              <a:ext cx="335728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 x 4</a:t>
              </a:r>
            </a:p>
            <a:p>
              <a:endParaRPr lang="en-GB" sz="4000" b="0" dirty="0"/>
            </a:p>
            <a:p>
              <a:r>
                <a:rPr lang="en-US" sz="3600" dirty="0"/>
                <a:t> 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FA511123-8C5F-CF44-BBF5-BE61C626ABF2}"/>
                    </a:ext>
                  </a:extLst>
                </p:cNvPr>
                <p:cNvSpPr txBox="1"/>
                <p:nvPr/>
              </p:nvSpPr>
              <p:spPr>
                <a:xfrm>
                  <a:off x="3479931" y="4596832"/>
                  <a:ext cx="872837" cy="8792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a14:m>
                  <a:r>
                    <a:rPr lang="en-US" sz="3600" dirty="0"/>
                    <a:t> </a:t>
                  </a:r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FA511123-8C5F-CF44-BBF5-BE61C626AB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9931" y="4596832"/>
                  <a:ext cx="872837" cy="879215"/>
                </a:xfrm>
                <a:prstGeom prst="rect">
                  <a:avLst/>
                </a:prstGeom>
                <a:blipFill>
                  <a:blip r:embed="rId7"/>
                  <a:stretch>
                    <a:fillRect b="-9027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B3A675B1-C2DB-124B-8FAA-7DA5C54D71C6}"/>
              </a:ext>
            </a:extLst>
          </p:cNvPr>
          <p:cNvSpPr/>
          <p:nvPr/>
        </p:nvSpPr>
        <p:spPr bwMode="auto">
          <a:xfrm>
            <a:off x="1174440" y="4661110"/>
            <a:ext cx="872837" cy="50118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3F9FE49-72E3-EB4B-9D60-A8DFC3B11B7C}"/>
              </a:ext>
            </a:extLst>
          </p:cNvPr>
          <p:cNvSpPr/>
          <p:nvPr/>
        </p:nvSpPr>
        <p:spPr bwMode="auto">
          <a:xfrm>
            <a:off x="1195230" y="4661109"/>
            <a:ext cx="498763" cy="477631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C2AD329-6B11-EC42-A9DB-D39E7648B95F}"/>
              </a:ext>
            </a:extLst>
          </p:cNvPr>
          <p:cNvSpPr/>
          <p:nvPr/>
        </p:nvSpPr>
        <p:spPr bwMode="auto">
          <a:xfrm>
            <a:off x="2123680" y="4679148"/>
            <a:ext cx="653461" cy="634309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0070C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1C8D7CE-45BC-7F43-B57B-7BBF2F9BBCE3}"/>
                  </a:ext>
                </a:extLst>
              </p:cNvPr>
              <p:cNvSpPr txBox="1"/>
              <p:nvPr/>
            </p:nvSpPr>
            <p:spPr>
              <a:xfrm>
                <a:off x="3975562" y="4567422"/>
                <a:ext cx="1960951" cy="11351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rgbClr val="FF0000"/>
                    </a:solidFill>
                  </a:rPr>
                  <a:t> 2</a:t>
                </a:r>
                <a:r>
                  <a:rPr lang="en-US" sz="2800" dirty="0"/>
                  <a:t> x </a:t>
                </a:r>
                <a:r>
                  <a:rPr lang="en-US" sz="2800" dirty="0">
                    <a:solidFill>
                      <a:srgbClr val="0070C0"/>
                    </a:solidFill>
                  </a:rPr>
                  <a:t>4</a:t>
                </a:r>
                <a:r>
                  <a:rPr lang="en-US" sz="2800" dirty="0"/>
                  <a:t> = 8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sz="2800" dirty="0"/>
                  <a:t> x 4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sz="2800" dirty="0"/>
                  <a:t> 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1C8D7CE-45BC-7F43-B57B-7BBF2F9BB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5562" y="4567422"/>
                <a:ext cx="1960951" cy="1135183"/>
              </a:xfrm>
              <a:prstGeom prst="rect">
                <a:avLst/>
              </a:prstGeom>
              <a:blipFill>
                <a:blip r:embed="rId8"/>
                <a:stretch>
                  <a:fillRect l="-1242" t="-5376" b="-53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Oval 21">
            <a:extLst>
              <a:ext uri="{FF2B5EF4-FFF2-40B4-BE49-F238E27FC236}">
                <a16:creationId xmlns:a16="http://schemas.microsoft.com/office/drawing/2014/main" id="{0B034CF0-FAEE-DD4C-B5E4-E4B8049FF0B1}"/>
              </a:ext>
            </a:extLst>
          </p:cNvPr>
          <p:cNvSpPr/>
          <p:nvPr/>
        </p:nvSpPr>
        <p:spPr bwMode="auto">
          <a:xfrm>
            <a:off x="1195230" y="5234378"/>
            <a:ext cx="498763" cy="477631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00B05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351412-352C-4744-8525-6EF78F9898E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48365"/>
          <a:stretch/>
        </p:blipFill>
        <p:spPr>
          <a:xfrm>
            <a:off x="649708" y="2949455"/>
            <a:ext cx="7010400" cy="524614"/>
          </a:xfrm>
          <a:prstGeom prst="rect">
            <a:avLst/>
          </a:prstGeom>
        </p:spPr>
      </p:pic>
      <p:sp>
        <p:nvSpPr>
          <p:cNvPr id="23" name="Left Brace 22">
            <a:extLst>
              <a:ext uri="{FF2B5EF4-FFF2-40B4-BE49-F238E27FC236}">
                <a16:creationId xmlns:a16="http://schemas.microsoft.com/office/drawing/2014/main" id="{8EFCA920-B0A0-D04E-AF84-28F412FCA967}"/>
              </a:ext>
            </a:extLst>
          </p:cNvPr>
          <p:cNvSpPr/>
          <p:nvPr/>
        </p:nvSpPr>
        <p:spPr bwMode="auto">
          <a:xfrm rot="16200000">
            <a:off x="1252762" y="2931863"/>
            <a:ext cx="231805" cy="1357229"/>
          </a:xfrm>
          <a:prstGeom prst="leftBrace">
            <a:avLst>
              <a:gd name="adj1" fmla="val 8333"/>
              <a:gd name="adj2" fmla="val 5182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823D940-2EB6-B84D-945A-AD8869A81D54}"/>
                  </a:ext>
                </a:extLst>
              </p:cNvPr>
              <p:cNvSpPr txBox="1"/>
              <p:nvPr/>
            </p:nvSpPr>
            <p:spPr>
              <a:xfrm>
                <a:off x="1207091" y="3893916"/>
                <a:ext cx="498763" cy="485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823D940-2EB6-B84D-945A-AD8869A81D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7091" y="3893916"/>
                <a:ext cx="498763" cy="485774"/>
              </a:xfrm>
              <a:prstGeom prst="rect">
                <a:avLst/>
              </a:prstGeom>
              <a:blipFill>
                <a:blip r:embed="rId10"/>
                <a:stretch>
                  <a:fillRect b="-25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Left Brace 25">
            <a:extLst>
              <a:ext uri="{FF2B5EF4-FFF2-40B4-BE49-F238E27FC236}">
                <a16:creationId xmlns:a16="http://schemas.microsoft.com/office/drawing/2014/main" id="{76BE1BFD-7157-0E4A-B727-6CF2744BAA83}"/>
              </a:ext>
            </a:extLst>
          </p:cNvPr>
          <p:cNvSpPr/>
          <p:nvPr/>
        </p:nvSpPr>
        <p:spPr bwMode="auto">
          <a:xfrm rot="16200000">
            <a:off x="2657983" y="2931863"/>
            <a:ext cx="231805" cy="1357228"/>
          </a:xfrm>
          <a:prstGeom prst="leftBrace">
            <a:avLst>
              <a:gd name="adj1" fmla="val 8333"/>
              <a:gd name="adj2" fmla="val 5182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Left Brace 26">
            <a:extLst>
              <a:ext uri="{FF2B5EF4-FFF2-40B4-BE49-F238E27FC236}">
                <a16:creationId xmlns:a16="http://schemas.microsoft.com/office/drawing/2014/main" id="{DED0F3AC-70A9-D24E-BC78-20129176DFA7}"/>
              </a:ext>
            </a:extLst>
          </p:cNvPr>
          <p:cNvSpPr/>
          <p:nvPr/>
        </p:nvSpPr>
        <p:spPr bwMode="auto">
          <a:xfrm rot="16200000">
            <a:off x="4033565" y="2961500"/>
            <a:ext cx="231805" cy="1297954"/>
          </a:xfrm>
          <a:prstGeom prst="leftBrace">
            <a:avLst>
              <a:gd name="adj1" fmla="val 8333"/>
              <a:gd name="adj2" fmla="val 5182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Left Brace 27">
            <a:extLst>
              <a:ext uri="{FF2B5EF4-FFF2-40B4-BE49-F238E27FC236}">
                <a16:creationId xmlns:a16="http://schemas.microsoft.com/office/drawing/2014/main" id="{86B0EDCF-EB72-9540-B470-410FDD21C0C6}"/>
              </a:ext>
            </a:extLst>
          </p:cNvPr>
          <p:cNvSpPr/>
          <p:nvPr/>
        </p:nvSpPr>
        <p:spPr bwMode="auto">
          <a:xfrm rot="16200000">
            <a:off x="5421813" y="2959540"/>
            <a:ext cx="200991" cy="1297955"/>
          </a:xfrm>
          <a:prstGeom prst="leftBrace">
            <a:avLst>
              <a:gd name="adj1" fmla="val 8333"/>
              <a:gd name="adj2" fmla="val 5182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2AC3356-BE42-1B40-93F8-67EBDD7BA75B}"/>
                  </a:ext>
                </a:extLst>
              </p:cNvPr>
              <p:cNvSpPr txBox="1"/>
              <p:nvPr/>
            </p:nvSpPr>
            <p:spPr>
              <a:xfrm>
                <a:off x="2632475" y="3893916"/>
                <a:ext cx="498763" cy="485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2AC3356-BE42-1B40-93F8-67EBDD7BA7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2475" y="3893916"/>
                <a:ext cx="498763" cy="485774"/>
              </a:xfrm>
              <a:prstGeom prst="rect">
                <a:avLst/>
              </a:prstGeom>
              <a:blipFill>
                <a:blip r:embed="rId10"/>
                <a:stretch>
                  <a:fillRect b="-25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86671D0-8DB8-B649-890C-A96A6B55FB30}"/>
                  </a:ext>
                </a:extLst>
              </p:cNvPr>
              <p:cNvSpPr txBox="1"/>
              <p:nvPr/>
            </p:nvSpPr>
            <p:spPr>
              <a:xfrm>
                <a:off x="3999655" y="3893916"/>
                <a:ext cx="498763" cy="485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86671D0-8DB8-B649-890C-A96A6B55FB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9655" y="3893916"/>
                <a:ext cx="498763" cy="485774"/>
              </a:xfrm>
              <a:prstGeom prst="rect">
                <a:avLst/>
              </a:prstGeom>
              <a:blipFill>
                <a:blip r:embed="rId10"/>
                <a:stretch>
                  <a:fillRect b="-25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FDCDA61-F5A9-CE4F-8C37-D4F37296B901}"/>
                  </a:ext>
                </a:extLst>
              </p:cNvPr>
              <p:cNvSpPr txBox="1"/>
              <p:nvPr/>
            </p:nvSpPr>
            <p:spPr>
              <a:xfrm>
                <a:off x="5357060" y="3893916"/>
                <a:ext cx="498763" cy="485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FDCDA61-F5A9-CE4F-8C37-D4F37296B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7060" y="3893916"/>
                <a:ext cx="498763" cy="485774"/>
              </a:xfrm>
              <a:prstGeom prst="rect">
                <a:avLst/>
              </a:prstGeom>
              <a:blipFill>
                <a:blip r:embed="rId10"/>
                <a:stretch>
                  <a:fillRect b="-25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>
            <a:extLst>
              <a:ext uri="{FF2B5EF4-FFF2-40B4-BE49-F238E27FC236}">
                <a16:creationId xmlns:a16="http://schemas.microsoft.com/office/drawing/2014/main" id="{9F862E24-7092-7C41-9100-15EDEC4A1613}"/>
              </a:ext>
            </a:extLst>
          </p:cNvPr>
          <p:cNvSpPr txBox="1"/>
          <p:nvPr/>
        </p:nvSpPr>
        <p:spPr>
          <a:xfrm>
            <a:off x="174488" y="6134974"/>
            <a:ext cx="6083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“____ multiplied by ____ is equal to _____.”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ED1E000-C25B-6A45-A370-397626F70EE7}"/>
              </a:ext>
            </a:extLst>
          </p:cNvPr>
          <p:cNvGrpSpPr/>
          <p:nvPr/>
        </p:nvGrpSpPr>
        <p:grpSpPr>
          <a:xfrm>
            <a:off x="5085213" y="696286"/>
            <a:ext cx="3942408" cy="1927786"/>
            <a:chOff x="98132" y="3660689"/>
            <a:chExt cx="5334000" cy="2604656"/>
          </a:xfrm>
        </p:grpSpPr>
        <p:sp>
          <p:nvSpPr>
            <p:cNvPr id="33" name="Oval Callout 32">
              <a:extLst>
                <a:ext uri="{FF2B5EF4-FFF2-40B4-BE49-F238E27FC236}">
                  <a16:creationId xmlns:a16="http://schemas.microsoft.com/office/drawing/2014/main" id="{8435DA0A-A029-5B4F-831D-F05BE57BAEF8}"/>
                </a:ext>
              </a:extLst>
            </p:cNvPr>
            <p:cNvSpPr/>
            <p:nvPr/>
          </p:nvSpPr>
          <p:spPr bwMode="auto">
            <a:xfrm>
              <a:off x="98132" y="3660689"/>
              <a:ext cx="5334000" cy="2604656"/>
            </a:xfrm>
            <a:prstGeom prst="wedgeEllipseCallout">
              <a:avLst/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91C6D73-29D1-D242-B3BB-9EC184E01C28}"/>
                </a:ext>
              </a:extLst>
            </p:cNvPr>
            <p:cNvSpPr/>
            <p:nvPr/>
          </p:nvSpPr>
          <p:spPr>
            <a:xfrm>
              <a:off x="842648" y="4084462"/>
              <a:ext cx="4159880" cy="17881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i="1" dirty="0"/>
                <a:t>When we multiply a fraction by a whole number, the numerator of the fraction is multiplied by the whole number, but the denominator stays the same.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1479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/>
      <p:bldP spid="22" grpId="0" animBg="1"/>
      <p:bldP spid="23" grpId="0" animBg="1"/>
      <p:bldP spid="25" grpId="0"/>
      <p:bldP spid="26" grpId="0" animBg="1"/>
      <p:bldP spid="26" grpId="1" animBg="1"/>
      <p:bldP spid="27" grpId="0" animBg="1"/>
      <p:bldP spid="28" grpId="0" animBg="1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1F4B66-74EA-844E-8038-B96346F366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7D54899-D420-4189-A76C-867D31D0D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BF849AE-B21D-A146-9EE3-13016AAD090C}"/>
                  </a:ext>
                </a:extLst>
              </p:cNvPr>
              <p:cNvSpPr txBox="1"/>
              <p:nvPr/>
            </p:nvSpPr>
            <p:spPr>
              <a:xfrm>
                <a:off x="2957177" y="1213293"/>
                <a:ext cx="2851547" cy="13101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rgbClr val="FF0000"/>
                    </a:solidFill>
                  </a:rPr>
                  <a:t> </a:t>
                </a:r>
                <a:endParaRPr lang="en-US" sz="2800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sz="3600" dirty="0"/>
                  <a:t> x 4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3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sz="3600" dirty="0"/>
                  <a:t>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BF849AE-B21D-A146-9EE3-13016AAD09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7177" y="1213293"/>
                <a:ext cx="2851547" cy="1310102"/>
              </a:xfrm>
              <a:prstGeom prst="rect">
                <a:avLst/>
              </a:prstGeom>
              <a:blipFill>
                <a:blip r:embed="rId7"/>
                <a:stretch>
                  <a:fillRect b="-697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Group 12">
            <a:extLst>
              <a:ext uri="{FF2B5EF4-FFF2-40B4-BE49-F238E27FC236}">
                <a16:creationId xmlns:a16="http://schemas.microsoft.com/office/drawing/2014/main" id="{E528BD5E-08D6-0240-9CF0-6DC7AA4CA9C3}"/>
              </a:ext>
            </a:extLst>
          </p:cNvPr>
          <p:cNvGrpSpPr/>
          <p:nvPr/>
        </p:nvGrpSpPr>
        <p:grpSpPr>
          <a:xfrm>
            <a:off x="2685460" y="4210365"/>
            <a:ext cx="2492192" cy="2647635"/>
            <a:chOff x="2685460" y="4210365"/>
            <a:chExt cx="2492192" cy="264763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CE6B70D-EE7D-1944-8B4F-6DE50A734B2C}"/>
                </a:ext>
              </a:extLst>
            </p:cNvPr>
            <p:cNvGrpSpPr/>
            <p:nvPr/>
          </p:nvGrpSpPr>
          <p:grpSpPr>
            <a:xfrm>
              <a:off x="2685460" y="4210365"/>
              <a:ext cx="2492192" cy="2647635"/>
              <a:chOff x="2653376" y="3373769"/>
              <a:chExt cx="2492192" cy="2647635"/>
            </a:xfrm>
          </p:grpSpPr>
          <mc:AlternateContent xmlns:mc="http://schemas.openxmlformats.org/markup-compatibility/2006" xmlns:a14="http://schemas.microsoft.com/office/drawing/2010/main">
            <mc:Choice Requires="a14">
              <p:pic>
                <p:nvPicPr>
                  <p:cNvPr id="5" name="Image 4"/>
                  <p:cNvPicPr>
                    <a:picLocks noChangeAspect="1"/>
                  </p:cNvPicPr>
                  <p:nvPr/>
                </p:nvPicPr>
                <p:blipFill>
                  <a:blip r:embed="rId8" cstate="print"/>
                  <a:stretch>
                    <a:fillRect/>
                  </a:stretch>
                </p:blipFill>
                <p:spPr>
                  <a:xfrm>
                    <a:off x="3278708" y="3541877"/>
                    <a:ext cx="1126389" cy="720276"/>
                  </a:xfrm>
                  <a:prstGeom prst="rect">
                    <a:avLst/>
                  </a:prstGeom>
                </p:spPr>
              </p:pic>
            </mc:Choice>
            <mc:Fallback xmlns="">
              <p:graphicFrame>
                <p:nvGraphicFramePr>
                  <p:cNvPr id="5" name="Object 4">
                    <a:extLst>
                      <a:ext uri="{FF2B5EF4-FFF2-40B4-BE49-F238E27FC236}">
                        <a16:creationId xmlns:a16="http://schemas.microsoft.com/office/drawing/2014/main" id="{6ED30C4F-3E0C-AC44-9A00-9CF603812994}"/>
                      </a:ext>
                    </a:extLst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440317570"/>
                      </p:ext>
                    </p:extLst>
                  </p:nvPr>
                </p:nvGraphicFramePr>
                <p:xfrm>
                  <a:off x="3278708" y="3541877"/>
                  <a:ext cx="1126389" cy="720276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2050" name="Bitmap Image" r:id="rId10" imgW="1400040" imgH="895320" progId="Paint.Picture">
                          <p:embed/>
                        </p:oleObj>
                      </mc:Choice>
                      <mc:Fallback>
                        <p:oleObj name="Bitmap Image" r:id="rId10" imgW="1400040" imgH="895320" progId="Paint.Picture">
                          <p:embed/>
                          <p:pic>
                            <p:nvPicPr>
                              <p:cNvPr id="5" name="Object 4">
                                <a:extLst>
                                  <a:ext uri="{FF2B5EF4-FFF2-40B4-BE49-F238E27FC236}">
                                    <a16:creationId xmlns:a16="http://schemas.microsoft.com/office/drawing/2014/main" id="{6ED30C4F-3E0C-AC44-9A00-9CF603812994}"/>
                                  </a:ext>
                                </a:extLst>
                              </p:cNvPr>
                              <p:cNvPicPr/>
                              <p:nvPr/>
                            </p:nvPicPr>
                            <p:blipFill>
                              <a:blip r:embed="rId11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3278708" y="3541877"/>
                                <a:ext cx="1126389" cy="720276"/>
                              </a:xfrm>
                              <a:prstGeom prst="rect">
                                <a:avLst/>
                              </a:prstGeom>
                              <a:noFill/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" name="Rectangle 5">
                    <a:extLst>
                      <a:ext uri="{FF2B5EF4-FFF2-40B4-BE49-F238E27FC236}">
                        <a16:creationId xmlns:a16="http://schemas.microsoft.com/office/drawing/2014/main" id="{39A43EA3-92A0-FD49-93E0-E28A2AEED6C4}"/>
                      </a:ext>
                    </a:extLst>
                  </p:cNvPr>
                  <p:cNvSpPr/>
                  <p:nvPr/>
                </p:nvSpPr>
                <p:spPr>
                  <a:xfrm>
                    <a:off x="2653376" y="4071620"/>
                    <a:ext cx="872837" cy="1133067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36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600" b="0" i="1" smtClean="0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num>
                            <m:den>
                              <m:r>
                                <a:rPr lang="en-GB" sz="36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den>
                          </m:f>
                        </m:oMath>
                      </m:oMathPara>
                    </a14:m>
                    <a:endParaRPr lang="en-US" sz="3600" dirty="0"/>
                  </a:p>
                </p:txBody>
              </p:sp>
            </mc:Choice>
            <mc:Fallback xmlns="">
              <p:sp>
                <p:nvSpPr>
                  <p:cNvPr id="6" name="Rectangle 5">
                    <a:extLst>
                      <a:ext uri="{FF2B5EF4-FFF2-40B4-BE49-F238E27FC236}">
                        <a16:creationId xmlns:a16="http://schemas.microsoft.com/office/drawing/2014/main" id="{39A43EA3-92A0-FD49-93E0-E28A2AEED6C4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53376" y="4071620"/>
                    <a:ext cx="872837" cy="1133067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BCC0EEF-58FA-B143-BABC-DB80B635A97F}"/>
                  </a:ext>
                </a:extLst>
              </p:cNvPr>
              <p:cNvSpPr/>
              <p:nvPr/>
            </p:nvSpPr>
            <p:spPr>
              <a:xfrm>
                <a:off x="3743068" y="3373769"/>
                <a:ext cx="607800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3000" dirty="0">
                    <a:solidFill>
                      <a:srgbClr val="0070C0"/>
                    </a:solidFill>
                  </a:rPr>
                  <a:t>2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F13CA3B8-786C-F14B-987C-5F4AB63F147F}"/>
                      </a:ext>
                    </a:extLst>
                  </p:cNvPr>
                  <p:cNvSpPr txBox="1"/>
                  <p:nvPr/>
                </p:nvSpPr>
                <p:spPr>
                  <a:xfrm>
                    <a:off x="4272731" y="4072784"/>
                    <a:ext cx="872837" cy="11310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36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en-GB" sz="36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oMath>
                      </m:oMathPara>
                    </a14:m>
                    <a:endParaRPr lang="en-US" sz="3600" dirty="0"/>
                  </a:p>
                </p:txBody>
              </p:sp>
            </mc:Choice>
            <mc:Fallback xmlns="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F13CA3B8-786C-F14B-987C-5F4AB63F147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272731" y="4072784"/>
                    <a:ext cx="872837" cy="1131015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0FAAD4C1-D982-2D46-8FE8-5EA55F388C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290219" y="5173364"/>
                <a:ext cx="1126389" cy="674301"/>
              </a:xfrm>
              <a:prstGeom prst="rect">
                <a:avLst/>
              </a:prstGeom>
            </p:spPr>
          </p:pic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04B1264-9A4E-F943-ACBF-0BBB9D3ED116}"/>
                  </a:ext>
                </a:extLst>
              </p:cNvPr>
              <p:cNvSpPr/>
              <p:nvPr/>
            </p:nvSpPr>
            <p:spPr>
              <a:xfrm>
                <a:off x="3838908" y="5467406"/>
                <a:ext cx="607800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3000" dirty="0">
                    <a:solidFill>
                      <a:srgbClr val="0070C0"/>
                    </a:solidFill>
                  </a:rPr>
                  <a:t>2</a:t>
                </a: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329221C-91AA-844D-97C5-9664BDF1EAC8}"/>
                </a:ext>
              </a:extLst>
            </p:cNvPr>
            <p:cNvSpPr txBox="1"/>
            <p:nvPr/>
          </p:nvSpPr>
          <p:spPr>
            <a:xfrm>
              <a:off x="3636432" y="5110370"/>
              <a:ext cx="74651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/>
                <a:t>=</a:t>
              </a:r>
            </a:p>
          </p:txBody>
        </p:sp>
      </p:grpSp>
      <p:sp>
        <p:nvSpPr>
          <p:cNvPr id="14" name="Oval Callout 13">
            <a:extLst>
              <a:ext uri="{FF2B5EF4-FFF2-40B4-BE49-F238E27FC236}">
                <a16:creationId xmlns:a16="http://schemas.microsoft.com/office/drawing/2014/main" id="{3C8AC827-53D7-6544-85A7-C15148EFA3AC}"/>
              </a:ext>
            </a:extLst>
          </p:cNvPr>
          <p:cNvSpPr/>
          <p:nvPr/>
        </p:nvSpPr>
        <p:spPr bwMode="auto">
          <a:xfrm>
            <a:off x="5437696" y="870641"/>
            <a:ext cx="3295494" cy="1205687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Can I simplify this fraction?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507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9125F7-9374-0F4C-BFD7-FA074BBD38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87203CB-81BD-493B-A54A-96E297D70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415F12B-8212-9B4E-A269-F60F4FB8956E}"/>
                  </a:ext>
                </a:extLst>
              </p:cNvPr>
              <p:cNvSpPr txBox="1"/>
              <p:nvPr/>
            </p:nvSpPr>
            <p:spPr>
              <a:xfrm>
                <a:off x="3383993" y="1061349"/>
                <a:ext cx="3165532" cy="879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dirty="0"/>
                  <a:t>6 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415F12B-8212-9B4E-A269-F60F4FB895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993" y="1061349"/>
                <a:ext cx="3165532" cy="879600"/>
              </a:xfrm>
              <a:prstGeom prst="rect">
                <a:avLst/>
              </a:prstGeom>
              <a:blipFill>
                <a:blip r:embed="rId6"/>
                <a:stretch>
                  <a:fillRect l="-5780" b="-1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0236BED3-5C8C-D74D-B90D-7CF45B50FF78}"/>
              </a:ext>
            </a:extLst>
          </p:cNvPr>
          <p:cNvGrpSpPr/>
          <p:nvPr/>
        </p:nvGrpSpPr>
        <p:grpSpPr>
          <a:xfrm>
            <a:off x="2195395" y="2505054"/>
            <a:ext cx="3862983" cy="1200329"/>
            <a:chOff x="3479931" y="4596832"/>
            <a:chExt cx="3862983" cy="120032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C599A7-8A72-4941-80B8-DC0EFAB328E6}"/>
                </a:ext>
              </a:extLst>
            </p:cNvPr>
            <p:cNvSpPr txBox="1"/>
            <p:nvPr/>
          </p:nvSpPr>
          <p:spPr>
            <a:xfrm>
              <a:off x="3985629" y="4596832"/>
              <a:ext cx="33572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 x 6     =</a:t>
              </a:r>
              <a:endParaRPr lang="en-GB" sz="4000" b="0" dirty="0"/>
            </a:p>
            <a:p>
              <a:r>
                <a:rPr lang="en-US" sz="3600" dirty="0"/>
                <a:t> 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9145019F-8438-CE4B-8C7C-87A79E6F36C6}"/>
                    </a:ext>
                  </a:extLst>
                </p:cNvPr>
                <p:cNvSpPr txBox="1"/>
                <p:nvPr/>
              </p:nvSpPr>
              <p:spPr>
                <a:xfrm>
                  <a:off x="3479931" y="4596832"/>
                  <a:ext cx="872837" cy="9016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sz="3600" dirty="0"/>
                    <a:t> </a:t>
                  </a:r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9145019F-8438-CE4B-8C7C-87A79E6F36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9931" y="4596832"/>
                  <a:ext cx="872837" cy="90165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9AC7023-FB22-A749-B8F1-54FE3B82320F}"/>
                  </a:ext>
                </a:extLst>
              </p:cNvPr>
              <p:cNvSpPr txBox="1"/>
              <p:nvPr/>
            </p:nvSpPr>
            <p:spPr>
              <a:xfrm>
                <a:off x="4993440" y="2446386"/>
                <a:ext cx="3165532" cy="879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dirty="0"/>
                  <a:t>6 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9AC7023-FB22-A749-B8F1-54FE3B8232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3440" y="2446386"/>
                <a:ext cx="3165532" cy="879600"/>
              </a:xfrm>
              <a:prstGeom prst="rect">
                <a:avLst/>
              </a:prstGeom>
              <a:blipFill>
                <a:blip r:embed="rId8"/>
                <a:stretch>
                  <a:fillRect l="-5780" b="-103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FE0217FF-71E2-4742-942A-C94EA4DC170C}"/>
              </a:ext>
            </a:extLst>
          </p:cNvPr>
          <p:cNvSpPr txBox="1"/>
          <p:nvPr/>
        </p:nvSpPr>
        <p:spPr>
          <a:xfrm>
            <a:off x="143333" y="5630284"/>
            <a:ext cx="6154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“____ multiplied by ____ is equal to _____.”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B336BBA-9F9C-7A44-8ACB-2AF1E6F42100}"/>
              </a:ext>
            </a:extLst>
          </p:cNvPr>
          <p:cNvGrpSpPr/>
          <p:nvPr/>
        </p:nvGrpSpPr>
        <p:grpSpPr>
          <a:xfrm>
            <a:off x="87923" y="3697856"/>
            <a:ext cx="8968154" cy="1222220"/>
            <a:chOff x="46892" y="1184359"/>
            <a:chExt cx="8968154" cy="122222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CFBC494-615B-FA46-BE68-97E664D9C0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45538"/>
            <a:stretch/>
          </p:blipFill>
          <p:spPr>
            <a:xfrm>
              <a:off x="46892" y="1184359"/>
              <a:ext cx="8968154" cy="346304"/>
            </a:xfrm>
            <a:prstGeom prst="rect">
              <a:avLst/>
            </a:prstGeom>
          </p:spPr>
        </p:pic>
        <p:sp>
          <p:nvSpPr>
            <p:cNvPr id="17" name="Left Brace 16">
              <a:extLst>
                <a:ext uri="{FF2B5EF4-FFF2-40B4-BE49-F238E27FC236}">
                  <a16:creationId xmlns:a16="http://schemas.microsoft.com/office/drawing/2014/main" id="{9F963999-F921-9544-91E7-464FD541BF56}"/>
                </a:ext>
              </a:extLst>
            </p:cNvPr>
            <p:cNvSpPr/>
            <p:nvPr/>
          </p:nvSpPr>
          <p:spPr bwMode="auto">
            <a:xfrm rot="16200000">
              <a:off x="440094" y="1200295"/>
              <a:ext cx="250049" cy="973009"/>
            </a:xfrm>
            <a:prstGeom prst="leftBrace">
              <a:avLst>
                <a:gd name="adj1" fmla="val 8333"/>
                <a:gd name="adj2" fmla="val 51829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25A3F2E8-DD7C-C142-8C2D-7FA05D3222AC}"/>
                    </a:ext>
                  </a:extLst>
                </p:cNvPr>
                <p:cNvSpPr txBox="1"/>
                <p:nvPr/>
              </p:nvSpPr>
              <p:spPr>
                <a:xfrm>
                  <a:off x="448249" y="1920805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25A3F2E8-DD7C-C142-8C2D-7FA05D3222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8249" y="1920805"/>
                  <a:ext cx="498763" cy="485774"/>
                </a:xfrm>
                <a:prstGeom prst="rect">
                  <a:avLst/>
                </a:prstGeom>
                <a:blipFill>
                  <a:blip r:embed="rId10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Left Brace 18">
              <a:extLst>
                <a:ext uri="{FF2B5EF4-FFF2-40B4-BE49-F238E27FC236}">
                  <a16:creationId xmlns:a16="http://schemas.microsoft.com/office/drawing/2014/main" id="{0477BC33-E996-6940-9F1C-B7F59C27095C}"/>
                </a:ext>
              </a:extLst>
            </p:cNvPr>
            <p:cNvSpPr/>
            <p:nvPr/>
          </p:nvSpPr>
          <p:spPr bwMode="auto">
            <a:xfrm rot="16200000">
              <a:off x="1446343" y="1188572"/>
              <a:ext cx="226602" cy="973009"/>
            </a:xfrm>
            <a:prstGeom prst="leftBrace">
              <a:avLst>
                <a:gd name="adj1" fmla="val 8333"/>
                <a:gd name="adj2" fmla="val 51829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42CF6BB-07FF-BD4E-8D43-F842148477BC}"/>
                    </a:ext>
                  </a:extLst>
                </p:cNvPr>
                <p:cNvSpPr txBox="1"/>
                <p:nvPr/>
              </p:nvSpPr>
              <p:spPr>
                <a:xfrm>
                  <a:off x="1461600" y="1920805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42CF6BB-07FF-BD4E-8D43-F842148477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61600" y="1920805"/>
                  <a:ext cx="498763" cy="485774"/>
                </a:xfrm>
                <a:prstGeom prst="rect">
                  <a:avLst/>
                </a:prstGeom>
                <a:blipFill>
                  <a:blip r:embed="rId11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Left Brace 20">
              <a:extLst>
                <a:ext uri="{FF2B5EF4-FFF2-40B4-BE49-F238E27FC236}">
                  <a16:creationId xmlns:a16="http://schemas.microsoft.com/office/drawing/2014/main" id="{0FCB9D84-B1C3-4142-B91C-C9B9E6ACB15F}"/>
                </a:ext>
              </a:extLst>
            </p:cNvPr>
            <p:cNvSpPr/>
            <p:nvPr/>
          </p:nvSpPr>
          <p:spPr bwMode="auto">
            <a:xfrm rot="16200000">
              <a:off x="2417419" y="1212020"/>
              <a:ext cx="273499" cy="973010"/>
            </a:xfrm>
            <a:prstGeom prst="leftBrace">
              <a:avLst>
                <a:gd name="adj1" fmla="val 8333"/>
                <a:gd name="adj2" fmla="val 51829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68211362-6BE2-124D-A59E-E40476520F52}"/>
                    </a:ext>
                  </a:extLst>
                </p:cNvPr>
                <p:cNvSpPr txBox="1"/>
                <p:nvPr/>
              </p:nvSpPr>
              <p:spPr>
                <a:xfrm>
                  <a:off x="2462885" y="1920805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68211362-6BE2-124D-A59E-E40476520F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62885" y="1920805"/>
                  <a:ext cx="498763" cy="485774"/>
                </a:xfrm>
                <a:prstGeom prst="rect">
                  <a:avLst/>
                </a:prstGeom>
                <a:blipFill>
                  <a:blip r:embed="rId10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Left Brace 22">
              <a:extLst>
                <a:ext uri="{FF2B5EF4-FFF2-40B4-BE49-F238E27FC236}">
                  <a16:creationId xmlns:a16="http://schemas.microsoft.com/office/drawing/2014/main" id="{E8D116B2-6CD5-2545-ADFC-C3C71F08BA53}"/>
                </a:ext>
              </a:extLst>
            </p:cNvPr>
            <p:cNvSpPr/>
            <p:nvPr/>
          </p:nvSpPr>
          <p:spPr bwMode="auto">
            <a:xfrm rot="16200000">
              <a:off x="3423671" y="1200295"/>
              <a:ext cx="250050" cy="973011"/>
            </a:xfrm>
            <a:prstGeom prst="leftBrace">
              <a:avLst>
                <a:gd name="adj1" fmla="val 8333"/>
                <a:gd name="adj2" fmla="val 51829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50034F8A-FF65-274D-9631-048ED0A5B728}"/>
                    </a:ext>
                  </a:extLst>
                </p:cNvPr>
                <p:cNvSpPr txBox="1"/>
                <p:nvPr/>
              </p:nvSpPr>
              <p:spPr>
                <a:xfrm>
                  <a:off x="3449343" y="1920805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50034F8A-FF65-274D-9631-048ED0A5B72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49343" y="1920805"/>
                  <a:ext cx="498763" cy="485774"/>
                </a:xfrm>
                <a:prstGeom prst="rect">
                  <a:avLst/>
                </a:prstGeom>
                <a:blipFill>
                  <a:blip r:embed="rId12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Left Brace 24">
              <a:extLst>
                <a:ext uri="{FF2B5EF4-FFF2-40B4-BE49-F238E27FC236}">
                  <a16:creationId xmlns:a16="http://schemas.microsoft.com/office/drawing/2014/main" id="{2F79E89D-EC32-3046-8795-3CB68767F749}"/>
                </a:ext>
              </a:extLst>
            </p:cNvPr>
            <p:cNvSpPr/>
            <p:nvPr/>
          </p:nvSpPr>
          <p:spPr bwMode="auto">
            <a:xfrm rot="16200000">
              <a:off x="4399779" y="1218714"/>
              <a:ext cx="286887" cy="973011"/>
            </a:xfrm>
            <a:prstGeom prst="leftBrace">
              <a:avLst>
                <a:gd name="adj1" fmla="val 8333"/>
                <a:gd name="adj2" fmla="val 51829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6328A5C2-0A98-B846-9996-6D09B1F1537E}"/>
                    </a:ext>
                  </a:extLst>
                </p:cNvPr>
                <p:cNvSpPr txBox="1"/>
                <p:nvPr/>
              </p:nvSpPr>
              <p:spPr>
                <a:xfrm>
                  <a:off x="4442353" y="1920805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6328A5C2-0A98-B846-9996-6D09B1F153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42353" y="1920805"/>
                  <a:ext cx="498763" cy="485774"/>
                </a:xfrm>
                <a:prstGeom prst="rect">
                  <a:avLst/>
                </a:prstGeom>
                <a:blipFill>
                  <a:blip r:embed="rId10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Left Brace 26">
              <a:extLst>
                <a:ext uri="{FF2B5EF4-FFF2-40B4-BE49-F238E27FC236}">
                  <a16:creationId xmlns:a16="http://schemas.microsoft.com/office/drawing/2014/main" id="{E794523B-F818-584E-A612-25466C4F4789}"/>
                </a:ext>
              </a:extLst>
            </p:cNvPr>
            <p:cNvSpPr/>
            <p:nvPr/>
          </p:nvSpPr>
          <p:spPr bwMode="auto">
            <a:xfrm rot="16200000">
              <a:off x="5403410" y="1209609"/>
              <a:ext cx="261770" cy="966104"/>
            </a:xfrm>
            <a:prstGeom prst="leftBrace">
              <a:avLst>
                <a:gd name="adj1" fmla="val 8333"/>
                <a:gd name="adj2" fmla="val 51829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25979BE3-C881-B345-BB07-79AC26E448E5}"/>
                    </a:ext>
                  </a:extLst>
                </p:cNvPr>
                <p:cNvSpPr txBox="1"/>
                <p:nvPr/>
              </p:nvSpPr>
              <p:spPr>
                <a:xfrm>
                  <a:off x="5432258" y="1920805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25979BE3-C881-B345-BB07-79AC26E448E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2258" y="1920805"/>
                  <a:ext cx="498763" cy="485774"/>
                </a:xfrm>
                <a:prstGeom prst="rect">
                  <a:avLst/>
                </a:prstGeom>
                <a:blipFill>
                  <a:blip r:embed="rId10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4C7F47E-92E5-F64D-86CB-570CC2AD63E0}"/>
              </a:ext>
            </a:extLst>
          </p:cNvPr>
          <p:cNvGrpSpPr/>
          <p:nvPr/>
        </p:nvGrpSpPr>
        <p:grpSpPr>
          <a:xfrm>
            <a:off x="5125405" y="682268"/>
            <a:ext cx="3938975" cy="1913344"/>
            <a:chOff x="266834" y="3663238"/>
            <a:chExt cx="5334000" cy="2604656"/>
          </a:xfrm>
        </p:grpSpPr>
        <p:sp>
          <p:nvSpPr>
            <p:cNvPr id="30" name="Oval Callout 29">
              <a:extLst>
                <a:ext uri="{FF2B5EF4-FFF2-40B4-BE49-F238E27FC236}">
                  <a16:creationId xmlns:a16="http://schemas.microsoft.com/office/drawing/2014/main" id="{D46E3989-9655-E449-BA5F-9CB269DB4EE7}"/>
                </a:ext>
              </a:extLst>
            </p:cNvPr>
            <p:cNvSpPr/>
            <p:nvPr/>
          </p:nvSpPr>
          <p:spPr bwMode="auto">
            <a:xfrm>
              <a:off x="266834" y="3663238"/>
              <a:ext cx="5334000" cy="2604656"/>
            </a:xfrm>
            <a:prstGeom prst="wedgeEllipseCallout">
              <a:avLst/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A928273-41A5-0343-9490-23C1298AB012}"/>
                </a:ext>
              </a:extLst>
            </p:cNvPr>
            <p:cNvSpPr/>
            <p:nvPr/>
          </p:nvSpPr>
          <p:spPr>
            <a:xfrm>
              <a:off x="842650" y="4084463"/>
              <a:ext cx="4159880" cy="180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i="1" dirty="0"/>
                <a:t>When we multiply a fraction by a whole number, the numerator of the fraction is multiplied by the whole number, but the denominator stays the same.</a:t>
              </a:r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9DCC751-5739-D34D-97F3-D0B561CCC7CC}"/>
              </a:ext>
            </a:extLst>
          </p:cNvPr>
          <p:cNvCxnSpPr/>
          <p:nvPr/>
        </p:nvCxnSpPr>
        <p:spPr bwMode="auto">
          <a:xfrm>
            <a:off x="4572000" y="3681814"/>
            <a:ext cx="0" cy="346304"/>
          </a:xfrm>
          <a:prstGeom prst="line">
            <a:avLst/>
          </a:prstGeom>
          <a:noFill/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90530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7C6848-F42F-BA4D-AADE-4E5A915D2A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C4DF4F-75BA-4912-9BA4-F0476330F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F4425DE-5C5D-1447-B9D0-D3B89A4C4475}"/>
                  </a:ext>
                </a:extLst>
              </p:cNvPr>
              <p:cNvSpPr txBox="1"/>
              <p:nvPr/>
            </p:nvSpPr>
            <p:spPr>
              <a:xfrm>
                <a:off x="3154845" y="4750501"/>
                <a:ext cx="5593376" cy="1172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rgbClr val="0070C0"/>
                    </a:solidFill>
                  </a:rPr>
                  <a:t>6</a:t>
                </a:r>
                <a:r>
                  <a:rPr lang="en-US" sz="2800" dirty="0"/>
                  <a:t> x </a:t>
                </a:r>
                <a:r>
                  <a:rPr lang="en-US" sz="2800" dirty="0">
                    <a:solidFill>
                      <a:srgbClr val="FF0000"/>
                    </a:solidFill>
                  </a:rPr>
                  <a:t>2</a:t>
                </a:r>
                <a:r>
                  <a:rPr lang="en-US" sz="2800" dirty="0"/>
                  <a:t> = 12</a:t>
                </a:r>
              </a:p>
              <a:p>
                <a:r>
                  <a:rPr lang="en-US" sz="2800" dirty="0"/>
                  <a:t>6 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8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2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2800" dirty="0"/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F4425DE-5C5D-1447-B9D0-D3B89A4C4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4845" y="4750501"/>
                <a:ext cx="5593376" cy="1172950"/>
              </a:xfrm>
              <a:prstGeom prst="rect">
                <a:avLst/>
              </a:prstGeom>
              <a:blipFill>
                <a:blip r:embed="rId6"/>
                <a:stretch>
                  <a:fillRect l="-2290" t="-5181" b="-15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F51E736-74B9-FA41-A49A-2A9D8088862C}"/>
                  </a:ext>
                </a:extLst>
              </p:cNvPr>
              <p:cNvSpPr txBox="1"/>
              <p:nvPr/>
            </p:nvSpPr>
            <p:spPr>
              <a:xfrm>
                <a:off x="3349729" y="2238002"/>
                <a:ext cx="3165532" cy="879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800" dirty="0"/>
                  <a:t>6 </a:t>
                </a:r>
                <a:r>
                  <a:rPr lang="en-US" sz="3600" dirty="0"/>
                  <a:t>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F51E736-74B9-FA41-A49A-2A9D808886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9729" y="2238002"/>
                <a:ext cx="3165532" cy="879600"/>
              </a:xfrm>
              <a:prstGeom prst="rect">
                <a:avLst/>
              </a:prstGeom>
              <a:blipFill>
                <a:blip r:embed="rId7"/>
                <a:stretch>
                  <a:fillRect l="-6346" t="-2778" b="-138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Group 22">
            <a:extLst>
              <a:ext uri="{FF2B5EF4-FFF2-40B4-BE49-F238E27FC236}">
                <a16:creationId xmlns:a16="http://schemas.microsoft.com/office/drawing/2014/main" id="{8B9B9B93-15C3-EF47-84BC-6D0E71934954}"/>
              </a:ext>
            </a:extLst>
          </p:cNvPr>
          <p:cNvGrpSpPr/>
          <p:nvPr/>
        </p:nvGrpSpPr>
        <p:grpSpPr>
          <a:xfrm>
            <a:off x="2660159" y="3330493"/>
            <a:ext cx="2272336" cy="2006483"/>
            <a:chOff x="2119556" y="4473537"/>
            <a:chExt cx="2272336" cy="1929883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E113A7F-5C61-C94C-B38D-5FC399247FF0}"/>
                </a:ext>
              </a:extLst>
            </p:cNvPr>
            <p:cNvSpPr/>
            <p:nvPr/>
          </p:nvSpPr>
          <p:spPr bwMode="auto">
            <a:xfrm>
              <a:off x="3519055" y="4473538"/>
              <a:ext cx="872837" cy="50118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384E888-7CBE-7546-9616-ACDD4409312D}"/>
                </a:ext>
              </a:extLst>
            </p:cNvPr>
            <p:cNvSpPr/>
            <p:nvPr/>
          </p:nvSpPr>
          <p:spPr bwMode="auto">
            <a:xfrm>
              <a:off x="3539845" y="4473537"/>
              <a:ext cx="498763" cy="477631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31750">
              <a:solidFill>
                <a:srgbClr val="FF000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6F8AB8A-60D9-844A-AFC1-ACC2505A6DE4}"/>
                </a:ext>
              </a:extLst>
            </p:cNvPr>
            <p:cNvSpPr/>
            <p:nvPr/>
          </p:nvSpPr>
          <p:spPr bwMode="auto">
            <a:xfrm>
              <a:off x="2637692" y="4634014"/>
              <a:ext cx="544238" cy="501180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31750">
              <a:solidFill>
                <a:srgbClr val="0070C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E685F2F-6683-444E-9203-DFB6893A023B}"/>
                </a:ext>
              </a:extLst>
            </p:cNvPr>
            <p:cNvSpPr/>
            <p:nvPr/>
          </p:nvSpPr>
          <p:spPr bwMode="auto">
            <a:xfrm>
              <a:off x="3539845" y="5046806"/>
              <a:ext cx="498763" cy="477631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31750">
              <a:solidFill>
                <a:srgbClr val="00B05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D582A11D-9144-DA42-A0BE-55543566F707}"/>
                    </a:ext>
                  </a:extLst>
                </p:cNvPr>
                <p:cNvSpPr txBox="1"/>
                <p:nvPr/>
              </p:nvSpPr>
              <p:spPr>
                <a:xfrm>
                  <a:off x="3519055" y="4533435"/>
                  <a:ext cx="872837" cy="8792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sz="3600" dirty="0"/>
                    <a:t> </a:t>
                  </a:r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D582A11D-9144-DA42-A0BE-55543566F7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19055" y="4533435"/>
                  <a:ext cx="872837" cy="87921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8C6300-6C4B-BA45-961D-30FA3B8D35CF}"/>
                </a:ext>
              </a:extLst>
            </p:cNvPr>
            <p:cNvSpPr txBox="1"/>
            <p:nvPr/>
          </p:nvSpPr>
          <p:spPr>
            <a:xfrm>
              <a:off x="2119556" y="4587538"/>
              <a:ext cx="1967537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     6 x</a:t>
              </a:r>
            </a:p>
            <a:p>
              <a:endParaRPr lang="en-GB" sz="4000" b="0" dirty="0"/>
            </a:p>
            <a:p>
              <a:r>
                <a:rPr lang="en-US" sz="3600" dirty="0"/>
                <a:t> 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3F1B1B41-2B86-B24E-AAD0-29311B5B93F2}"/>
              </a:ext>
            </a:extLst>
          </p:cNvPr>
          <p:cNvSpPr txBox="1"/>
          <p:nvPr/>
        </p:nvSpPr>
        <p:spPr>
          <a:xfrm>
            <a:off x="415809" y="6136239"/>
            <a:ext cx="7405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“____ multiplied by ____ is equal to _____.”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D35F579-9488-4E4B-8C1C-680EC69E1490}"/>
              </a:ext>
            </a:extLst>
          </p:cNvPr>
          <p:cNvGrpSpPr/>
          <p:nvPr/>
        </p:nvGrpSpPr>
        <p:grpSpPr>
          <a:xfrm>
            <a:off x="95134" y="877826"/>
            <a:ext cx="8968154" cy="1219219"/>
            <a:chOff x="46892" y="1184359"/>
            <a:chExt cx="8968154" cy="1219219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033EACB-62A5-AB41-8889-A0F80D03EE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45538"/>
            <a:stretch/>
          </p:blipFill>
          <p:spPr>
            <a:xfrm>
              <a:off x="46892" y="1184359"/>
              <a:ext cx="8968154" cy="346304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108FFA27-9F72-514A-8B70-2F8E36DDA60C}"/>
                    </a:ext>
                  </a:extLst>
                </p:cNvPr>
                <p:cNvSpPr txBox="1"/>
                <p:nvPr/>
              </p:nvSpPr>
              <p:spPr>
                <a:xfrm>
                  <a:off x="402735" y="1917804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108FFA27-9F72-514A-8B70-2F8E36DDA6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2735" y="1917804"/>
                  <a:ext cx="498763" cy="485774"/>
                </a:xfrm>
                <a:prstGeom prst="rect">
                  <a:avLst/>
                </a:prstGeom>
                <a:blipFill>
                  <a:blip r:embed="rId10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C31A03E3-EEA6-7C4F-96B8-BCE9C9739E4A}"/>
                    </a:ext>
                  </a:extLst>
                </p:cNvPr>
                <p:cNvSpPr txBox="1"/>
                <p:nvPr/>
              </p:nvSpPr>
              <p:spPr>
                <a:xfrm>
                  <a:off x="1422105" y="1917804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C31A03E3-EEA6-7C4F-96B8-BCE9C9739E4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22105" y="1917804"/>
                  <a:ext cx="498763" cy="485774"/>
                </a:xfrm>
                <a:prstGeom prst="rect">
                  <a:avLst/>
                </a:prstGeom>
                <a:blipFill>
                  <a:blip r:embed="rId10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E95183B1-E2A0-7D46-8695-DA538A2F7E1B}"/>
                    </a:ext>
                  </a:extLst>
                </p:cNvPr>
                <p:cNvSpPr txBox="1"/>
                <p:nvPr/>
              </p:nvSpPr>
              <p:spPr>
                <a:xfrm>
                  <a:off x="2395650" y="1917804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E95183B1-E2A0-7D46-8695-DA538A2F7E1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95650" y="1917804"/>
                  <a:ext cx="498763" cy="485774"/>
                </a:xfrm>
                <a:prstGeom prst="rect">
                  <a:avLst/>
                </a:prstGeom>
                <a:blipFill>
                  <a:blip r:embed="rId10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B5EF3817-D478-A34D-93A9-2901CF006985}"/>
                    </a:ext>
                  </a:extLst>
                </p:cNvPr>
                <p:cNvSpPr txBox="1"/>
                <p:nvPr/>
              </p:nvSpPr>
              <p:spPr>
                <a:xfrm>
                  <a:off x="3368661" y="1917804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B5EF3817-D478-A34D-93A9-2901CF00698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68661" y="1917804"/>
                  <a:ext cx="498763" cy="485774"/>
                </a:xfrm>
                <a:prstGeom prst="rect">
                  <a:avLst/>
                </a:prstGeom>
                <a:blipFill>
                  <a:blip r:embed="rId11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0245FED3-F926-4748-8E9F-2B3952CF0251}"/>
                    </a:ext>
                  </a:extLst>
                </p:cNvPr>
                <p:cNvSpPr txBox="1"/>
                <p:nvPr/>
              </p:nvSpPr>
              <p:spPr>
                <a:xfrm>
                  <a:off x="4388565" y="1917804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0245FED3-F926-4748-8E9F-2B3952CF025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88565" y="1917804"/>
                  <a:ext cx="498763" cy="485774"/>
                </a:xfrm>
                <a:prstGeom prst="rect">
                  <a:avLst/>
                </a:prstGeom>
                <a:blipFill>
                  <a:blip r:embed="rId10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D46C5CE1-E9A4-3B44-BA0C-5187B3F6B7E3}"/>
                    </a:ext>
                  </a:extLst>
                </p:cNvPr>
                <p:cNvSpPr txBox="1"/>
                <p:nvPr/>
              </p:nvSpPr>
              <p:spPr>
                <a:xfrm>
                  <a:off x="5408469" y="1917804"/>
                  <a:ext cx="498763" cy="485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dirty="0"/>
                    <a:t> </a:t>
                  </a:r>
                </a:p>
              </p:txBody>
            </p:sp>
          </mc:Choice>
          <mc:Fallback xmlns="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D46C5CE1-E9A4-3B44-BA0C-5187B3F6B7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08469" y="1917804"/>
                  <a:ext cx="498763" cy="485774"/>
                </a:xfrm>
                <a:prstGeom prst="rect">
                  <a:avLst/>
                </a:prstGeom>
                <a:blipFill>
                  <a:blip r:embed="rId10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244AF07-AE96-3A4E-AA1E-DADB1F5F8611}"/>
              </a:ext>
            </a:extLst>
          </p:cNvPr>
          <p:cNvCxnSpPr/>
          <p:nvPr/>
        </p:nvCxnSpPr>
        <p:spPr bwMode="auto">
          <a:xfrm>
            <a:off x="4572000" y="854378"/>
            <a:ext cx="0" cy="412588"/>
          </a:xfrm>
          <a:prstGeom prst="line">
            <a:avLst/>
          </a:prstGeom>
          <a:noFill/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Left Brace 58">
            <a:extLst>
              <a:ext uri="{FF2B5EF4-FFF2-40B4-BE49-F238E27FC236}">
                <a16:creationId xmlns:a16="http://schemas.microsoft.com/office/drawing/2014/main" id="{86815681-1891-482F-AB33-979DD6CA6AED}"/>
              </a:ext>
            </a:extLst>
          </p:cNvPr>
          <p:cNvSpPr/>
          <p:nvPr/>
        </p:nvSpPr>
        <p:spPr bwMode="auto">
          <a:xfrm rot="16200000">
            <a:off x="2479250" y="926395"/>
            <a:ext cx="199503" cy="941235"/>
          </a:xfrm>
          <a:prstGeom prst="leftBrace">
            <a:avLst>
              <a:gd name="adj1" fmla="val 8333"/>
              <a:gd name="adj2" fmla="val 5182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Left Brace 63">
            <a:extLst>
              <a:ext uri="{FF2B5EF4-FFF2-40B4-BE49-F238E27FC236}">
                <a16:creationId xmlns:a16="http://schemas.microsoft.com/office/drawing/2014/main" id="{266AD8E6-27B9-4A99-82E8-8DB8742AFF36}"/>
              </a:ext>
            </a:extLst>
          </p:cNvPr>
          <p:cNvSpPr/>
          <p:nvPr/>
        </p:nvSpPr>
        <p:spPr bwMode="auto">
          <a:xfrm rot="16200000">
            <a:off x="3469302" y="926396"/>
            <a:ext cx="199503" cy="941235"/>
          </a:xfrm>
          <a:prstGeom prst="leftBrace">
            <a:avLst>
              <a:gd name="adj1" fmla="val 8333"/>
              <a:gd name="adj2" fmla="val 5182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Left Brace 64">
            <a:extLst>
              <a:ext uri="{FF2B5EF4-FFF2-40B4-BE49-F238E27FC236}">
                <a16:creationId xmlns:a16="http://schemas.microsoft.com/office/drawing/2014/main" id="{BDFC66F2-4E4E-441B-98D0-728339E69E2C}"/>
              </a:ext>
            </a:extLst>
          </p:cNvPr>
          <p:cNvSpPr/>
          <p:nvPr/>
        </p:nvSpPr>
        <p:spPr bwMode="auto">
          <a:xfrm rot="16200000">
            <a:off x="4459354" y="926396"/>
            <a:ext cx="199503" cy="941235"/>
          </a:xfrm>
          <a:prstGeom prst="leftBrace">
            <a:avLst>
              <a:gd name="adj1" fmla="val 8333"/>
              <a:gd name="adj2" fmla="val 5182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Left Brace 65">
            <a:extLst>
              <a:ext uri="{FF2B5EF4-FFF2-40B4-BE49-F238E27FC236}">
                <a16:creationId xmlns:a16="http://schemas.microsoft.com/office/drawing/2014/main" id="{9ACA76E9-38FE-444C-B5F9-02F49A7803D7}"/>
              </a:ext>
            </a:extLst>
          </p:cNvPr>
          <p:cNvSpPr/>
          <p:nvPr/>
        </p:nvSpPr>
        <p:spPr bwMode="auto">
          <a:xfrm rot="16200000">
            <a:off x="5449407" y="926396"/>
            <a:ext cx="199503" cy="941235"/>
          </a:xfrm>
          <a:prstGeom prst="leftBrace">
            <a:avLst>
              <a:gd name="adj1" fmla="val 8333"/>
              <a:gd name="adj2" fmla="val 5182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Left Brace 66">
            <a:extLst>
              <a:ext uri="{FF2B5EF4-FFF2-40B4-BE49-F238E27FC236}">
                <a16:creationId xmlns:a16="http://schemas.microsoft.com/office/drawing/2014/main" id="{0007635A-F587-4F5B-85C5-0F9F41A91A59}"/>
              </a:ext>
            </a:extLst>
          </p:cNvPr>
          <p:cNvSpPr/>
          <p:nvPr/>
        </p:nvSpPr>
        <p:spPr bwMode="auto">
          <a:xfrm rot="16200000">
            <a:off x="499146" y="926396"/>
            <a:ext cx="199503" cy="941235"/>
          </a:xfrm>
          <a:prstGeom prst="leftBrace">
            <a:avLst>
              <a:gd name="adj1" fmla="val 8333"/>
              <a:gd name="adj2" fmla="val 5182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Left Brace 67">
            <a:extLst>
              <a:ext uri="{FF2B5EF4-FFF2-40B4-BE49-F238E27FC236}">
                <a16:creationId xmlns:a16="http://schemas.microsoft.com/office/drawing/2014/main" id="{69E01238-77FF-4B6D-B6FA-12FF2BCD25DA}"/>
              </a:ext>
            </a:extLst>
          </p:cNvPr>
          <p:cNvSpPr/>
          <p:nvPr/>
        </p:nvSpPr>
        <p:spPr bwMode="auto">
          <a:xfrm rot="16200000">
            <a:off x="1489198" y="926396"/>
            <a:ext cx="199503" cy="941235"/>
          </a:xfrm>
          <a:prstGeom prst="leftBrace">
            <a:avLst>
              <a:gd name="adj1" fmla="val 8333"/>
              <a:gd name="adj2" fmla="val 5182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155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5C789A-0426-A140-A337-D11CB4B498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BA1D653-11A2-4222-A173-21E9B40F9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F56BAF6-D547-5A44-A0EF-7ADC1959F067}"/>
                  </a:ext>
                </a:extLst>
              </p:cNvPr>
              <p:cNvSpPr/>
              <p:nvPr/>
            </p:nvSpPr>
            <p:spPr>
              <a:xfrm>
                <a:off x="3610708" y="1019908"/>
                <a:ext cx="1986618" cy="7793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dirty="0"/>
                      <m:t>6 </m:t>
                    </m:r>
                    <m:r>
                      <m:rPr>
                        <m:nor/>
                      </m:rPr>
                      <a:rPr lang="en-US" sz="3200" dirty="0"/>
                      <m:t>x</m:t>
                    </m:r>
                    <m:f>
                      <m:fPr>
                        <m:ctrlPr>
                          <a:rPr lang="en-GB" sz="3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0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3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000" i="1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F56BAF6-D547-5A44-A0EF-7ADC1959F0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0708" y="1019908"/>
                <a:ext cx="1986618" cy="779381"/>
              </a:xfrm>
              <a:prstGeom prst="rect">
                <a:avLst/>
              </a:prstGeom>
              <a:blipFill>
                <a:blip r:embed="rId5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68E9A823-9693-6249-85B4-1C314EC7F8D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8345"/>
          <a:stretch/>
        </p:blipFill>
        <p:spPr>
          <a:xfrm>
            <a:off x="87923" y="2406316"/>
            <a:ext cx="8968154" cy="32845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A73D3DC-BDEB-0341-B1BF-95362C6AC60A}"/>
              </a:ext>
            </a:extLst>
          </p:cNvPr>
          <p:cNvCxnSpPr/>
          <p:nvPr/>
        </p:nvCxnSpPr>
        <p:spPr bwMode="auto">
          <a:xfrm>
            <a:off x="4572000" y="2322181"/>
            <a:ext cx="0" cy="412588"/>
          </a:xfrm>
          <a:prstGeom prst="line">
            <a:avLst/>
          </a:prstGeom>
          <a:noFill/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Oval Callout 5">
            <a:extLst>
              <a:ext uri="{FF2B5EF4-FFF2-40B4-BE49-F238E27FC236}">
                <a16:creationId xmlns:a16="http://schemas.microsoft.com/office/drawing/2014/main" id="{BF86B37B-BE82-A04C-8FC9-F7F972A88211}"/>
              </a:ext>
            </a:extLst>
          </p:cNvPr>
          <p:cNvSpPr/>
          <p:nvPr/>
        </p:nvSpPr>
        <p:spPr bwMode="auto">
          <a:xfrm>
            <a:off x="587929" y="3341796"/>
            <a:ext cx="5282101" cy="1468707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Can I simplify this fraction? What’s the most efficient</a:t>
            </a:r>
            <a:r>
              <a:rPr kumimoji="0" lang="en-US" sz="2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way? </a:t>
            </a:r>
            <a:endParaRPr kumimoji="0" 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719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370E7D-C8EC-41C4-A804-24967A51C7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242F88-3F91-48C4-9550-DE4E3A20B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A59AC0-A712-44DB-82A5-E979CBCE04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433" y="5361796"/>
            <a:ext cx="4816273" cy="12001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1551802-2A6C-48B8-B2D0-0CEA792F92F5}"/>
              </a:ext>
            </a:extLst>
          </p:cNvPr>
          <p:cNvSpPr/>
          <p:nvPr/>
        </p:nvSpPr>
        <p:spPr>
          <a:xfrm>
            <a:off x="257433" y="4878701"/>
            <a:ext cx="8624757" cy="36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Ready for a challenge?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5FCC1D-CB25-4952-92A9-AEC213601F0D}"/>
              </a:ext>
            </a:extLst>
          </p:cNvPr>
          <p:cNvSpPr/>
          <p:nvPr/>
        </p:nvSpPr>
        <p:spPr bwMode="auto">
          <a:xfrm>
            <a:off x="0" y="4998210"/>
            <a:ext cx="3562350" cy="130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4549DA-2CFF-4E3D-903B-F21F81E2DC80}"/>
              </a:ext>
            </a:extLst>
          </p:cNvPr>
          <p:cNvSpPr/>
          <p:nvPr/>
        </p:nvSpPr>
        <p:spPr bwMode="auto">
          <a:xfrm>
            <a:off x="0" y="4762500"/>
            <a:ext cx="3752850" cy="130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8281CA2-EE5C-4822-BC1F-DCA939F3870F}"/>
              </a:ext>
            </a:extLst>
          </p:cNvPr>
          <p:cNvSpPr/>
          <p:nvPr/>
        </p:nvSpPr>
        <p:spPr bwMode="auto">
          <a:xfrm>
            <a:off x="195392" y="4762501"/>
            <a:ext cx="4934958" cy="183754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D14D6-6FDF-462A-9990-6C42C2E8E9EB}"/>
              </a:ext>
            </a:extLst>
          </p:cNvPr>
          <p:cNvSpPr/>
          <p:nvPr/>
        </p:nvSpPr>
        <p:spPr>
          <a:xfrm>
            <a:off x="259621" y="1385349"/>
            <a:ext cx="8624757" cy="79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Use Method 1 or Method 2 to express the answer to these calculations in the simplest form. Explain your choice of method.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59DB1C1-663B-4A59-9D06-AB8168AECA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9811" y="2786467"/>
            <a:ext cx="2224088" cy="8609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21CF7F4-7DE1-48CE-95EF-85AA3F0111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2093" y="2711907"/>
            <a:ext cx="2365790" cy="9953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4080E1-20E3-4CDC-B8A8-9C8999CEE57C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</p:spTree>
    <p:extLst>
      <p:ext uri="{BB962C8B-B14F-4D97-AF65-F5344CB8AC3E}">
        <p14:creationId xmlns:p14="http://schemas.microsoft.com/office/powerpoint/2010/main" val="18723868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BED38F-70AB-2D42-9722-BBB6D5BB5F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7B908B-2E98-4667-9464-E8D03A115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1075" y="1091762"/>
            <a:ext cx="1126389" cy="7202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52858BF-9659-F540-8030-265304443E17}"/>
                  </a:ext>
                </a:extLst>
              </p:cNvPr>
              <p:cNvSpPr/>
              <p:nvPr/>
            </p:nvSpPr>
            <p:spPr>
              <a:xfrm>
                <a:off x="3145743" y="1621505"/>
                <a:ext cx="872837" cy="11330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52858BF-9659-F540-8030-265304443E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5743" y="1621505"/>
                <a:ext cx="872837" cy="113306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7EE360D5-3A99-6B4C-A371-6EFBBF2A2D9C}"/>
              </a:ext>
            </a:extLst>
          </p:cNvPr>
          <p:cNvSpPr/>
          <p:nvPr/>
        </p:nvSpPr>
        <p:spPr>
          <a:xfrm>
            <a:off x="4235435" y="935377"/>
            <a:ext cx="607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70C0"/>
                </a:solidFill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894A58B-423D-5C4B-8C8B-0D5031220610}"/>
                  </a:ext>
                </a:extLst>
              </p:cNvPr>
              <p:cNvSpPr txBox="1"/>
              <p:nvPr/>
            </p:nvSpPr>
            <p:spPr>
              <a:xfrm>
                <a:off x="4765098" y="1622669"/>
                <a:ext cx="872837" cy="1131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894A58B-423D-5C4B-8C8B-0D50312206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5098" y="1622669"/>
                <a:ext cx="872837" cy="113101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23950D52-5643-8A47-8971-C71CF9A3B4C3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2586" y="2723249"/>
            <a:ext cx="1126389" cy="6743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5C5048F-EDF3-984B-956D-FBFC26341A5D}"/>
              </a:ext>
            </a:extLst>
          </p:cNvPr>
          <p:cNvSpPr/>
          <p:nvPr/>
        </p:nvSpPr>
        <p:spPr>
          <a:xfrm>
            <a:off x="4331275" y="3017291"/>
            <a:ext cx="607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70C0"/>
                </a:solidFill>
              </a:rPr>
              <a:t>3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8355A2B-795D-F547-B273-85851BC881C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47767"/>
          <a:stretch/>
        </p:blipFill>
        <p:spPr>
          <a:xfrm>
            <a:off x="67412" y="4920145"/>
            <a:ext cx="8943846" cy="3151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DE3FAA6-3AF9-B945-BA34-6A212C9631F7}"/>
                  </a:ext>
                </a:extLst>
              </p:cNvPr>
              <p:cNvSpPr txBox="1"/>
              <p:nvPr/>
            </p:nvSpPr>
            <p:spPr>
              <a:xfrm>
                <a:off x="1955319" y="5478043"/>
                <a:ext cx="2063262" cy="1509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  =</m:t>
                      </m:r>
                    </m:oMath>
                  </m:oMathPara>
                </a14:m>
                <a:endParaRPr lang="en-GB" sz="3200" b="0" dirty="0"/>
              </a:p>
              <a:p>
                <a:endParaRPr lang="en-US" sz="32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DE3FAA6-3AF9-B945-BA34-6A212C9631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5319" y="5478043"/>
                <a:ext cx="2063262" cy="15099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D41AAD10-AAE8-DD48-BD5C-90A613382E26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50492"/>
          <a:stretch/>
        </p:blipFill>
        <p:spPr>
          <a:xfrm>
            <a:off x="67412" y="4103429"/>
            <a:ext cx="8968154" cy="31480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622C52-5D6E-6048-B5A3-3DDBF3C68DE2}"/>
              </a:ext>
            </a:extLst>
          </p:cNvPr>
          <p:cNvSpPr/>
          <p:nvPr/>
        </p:nvSpPr>
        <p:spPr bwMode="auto">
          <a:xfrm>
            <a:off x="77674" y="4077467"/>
            <a:ext cx="4504588" cy="314806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D81A17-4A28-B54B-AEE2-1B67BD4F5634}"/>
              </a:ext>
            </a:extLst>
          </p:cNvPr>
          <p:cNvSpPr/>
          <p:nvPr/>
        </p:nvSpPr>
        <p:spPr bwMode="auto">
          <a:xfrm>
            <a:off x="58193" y="4920145"/>
            <a:ext cx="4504588" cy="314806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023104C-0720-CC4A-A280-BA21831BCFCE}"/>
                  </a:ext>
                </a:extLst>
              </p:cNvPr>
              <p:cNvSpPr txBox="1"/>
              <p:nvPr/>
            </p:nvSpPr>
            <p:spPr>
              <a:xfrm>
                <a:off x="3836824" y="5480187"/>
                <a:ext cx="642003" cy="1046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023104C-0720-CC4A-A280-BA21831BCF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6824" y="5480187"/>
                <a:ext cx="642003" cy="10463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DB529EA5-AE5A-7B43-835C-C8DC47DD7CC4}"/>
              </a:ext>
            </a:extLst>
          </p:cNvPr>
          <p:cNvSpPr txBox="1"/>
          <p:nvPr/>
        </p:nvSpPr>
        <p:spPr>
          <a:xfrm>
            <a:off x="3669150" y="5710987"/>
            <a:ext cx="698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685308-9FF6-4947-A46E-56DB82C3C966}"/>
              </a:ext>
            </a:extLst>
          </p:cNvPr>
          <p:cNvSpPr txBox="1"/>
          <p:nvPr/>
        </p:nvSpPr>
        <p:spPr>
          <a:xfrm>
            <a:off x="4102916" y="1906616"/>
            <a:ext cx="872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656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28" grpId="0"/>
      <p:bldP spid="14" grpId="0" animBg="1"/>
      <p:bldP spid="5" grpId="0"/>
      <p:bldP spid="13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5C789A-0426-A140-A337-D11CB4B498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CC6542F-04D7-492C-857B-1507230D3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F56BAF6-D547-5A44-A0EF-7ADC1959F067}"/>
                  </a:ext>
                </a:extLst>
              </p:cNvPr>
              <p:cNvSpPr/>
              <p:nvPr/>
            </p:nvSpPr>
            <p:spPr>
              <a:xfrm>
                <a:off x="3481757" y="1019908"/>
                <a:ext cx="1845940" cy="7477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0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3000" dirty="0"/>
                  <a:t> x 6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000" i="1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F56BAF6-D547-5A44-A0EF-7ADC1959F0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1757" y="1019908"/>
                <a:ext cx="1845940" cy="747705"/>
              </a:xfrm>
              <a:prstGeom prst="rect">
                <a:avLst/>
              </a:prstGeom>
              <a:blipFill>
                <a:blip r:embed="rId6"/>
                <a:stretch>
                  <a:fillRect b="-97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6C816EE6-C3EC-D844-A610-CC1A896F5EA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0492"/>
          <a:stretch/>
        </p:blipFill>
        <p:spPr>
          <a:xfrm>
            <a:off x="87923" y="2337461"/>
            <a:ext cx="8968154" cy="31480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ECB35A1-7DBD-874D-8F94-A358F9BDAEE3}"/>
                  </a:ext>
                </a:extLst>
              </p:cNvPr>
              <p:cNvSpPr/>
              <p:nvPr/>
            </p:nvSpPr>
            <p:spPr>
              <a:xfrm>
                <a:off x="3481757" y="3429000"/>
                <a:ext cx="1845940" cy="7477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000" i="1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3000" dirty="0"/>
                  <a:t> = </a:t>
                </a:r>
                <a14:m>
                  <m:oMath xmlns:m="http://schemas.openxmlformats.org/officeDocument/2006/math">
                    <m:r>
                      <a:rPr lang="en-GB" sz="3000" b="0" i="1" smtClean="0">
                        <a:latin typeface="Cambria Math" panose="02040503050406030204" pitchFamily="18" charset="0"/>
                      </a:rPr>
                      <m:t>1</m:t>
                    </m:r>
                    <m:f>
                      <m:fPr>
                        <m:ctrlPr>
                          <a:rPr lang="en-GB" sz="3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ECB35A1-7DBD-874D-8F94-A358F9BDAE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1757" y="3429000"/>
                <a:ext cx="1845940" cy="747705"/>
              </a:xfrm>
              <a:prstGeom prst="rect">
                <a:avLst/>
              </a:prstGeom>
              <a:blipFill>
                <a:blip r:embed="rId8"/>
                <a:stretch>
                  <a:fillRect b="-98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CAF85CEB-BBE5-9B4B-93CE-2019E87C5D13}"/>
                  </a:ext>
                </a:extLst>
              </p:cNvPr>
              <p:cNvSpPr/>
              <p:nvPr/>
            </p:nvSpPr>
            <p:spPr>
              <a:xfrm>
                <a:off x="3610093" y="4514055"/>
                <a:ext cx="1024639" cy="7477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0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000" i="1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3600" dirty="0"/>
                  <a:t> </a:t>
                </a:r>
                <a:r>
                  <a:rPr lang="en-US" sz="3000" dirty="0"/>
                  <a:t>=</a:t>
                </a:r>
                <a:r>
                  <a:rPr lang="en-US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CAF85CEB-BBE5-9B4B-93CE-2019E87C5D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0093" y="4514055"/>
                <a:ext cx="1024639" cy="747705"/>
              </a:xfrm>
              <a:prstGeom prst="rect">
                <a:avLst/>
              </a:prstGeom>
              <a:blipFill>
                <a:blip r:embed="rId9"/>
                <a:stretch>
                  <a:fillRect b="-97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75CF6EC-63D5-BC4B-810E-9AEF56BDB528}"/>
                  </a:ext>
                </a:extLst>
              </p:cNvPr>
              <p:cNvSpPr/>
              <p:nvPr/>
            </p:nvSpPr>
            <p:spPr>
              <a:xfrm>
                <a:off x="3423568" y="5730172"/>
                <a:ext cx="1845940" cy="7477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000" i="1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3000" dirty="0"/>
                  <a:t> = </a:t>
                </a:r>
                <a14:m>
                  <m:oMath xmlns:m="http://schemas.openxmlformats.org/officeDocument/2006/math">
                    <m:r>
                      <a:rPr lang="en-GB" sz="3000" b="0" i="1" smtClean="0">
                        <a:latin typeface="Cambria Math" panose="02040503050406030204" pitchFamily="18" charset="0"/>
                      </a:rPr>
                      <m:t>1</m:t>
                    </m:r>
                    <m:f>
                      <m:fPr>
                        <m:ctrlPr>
                          <a:rPr lang="en-GB" sz="3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75CF6EC-63D5-BC4B-810E-9AEF56BDB5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3568" y="5730172"/>
                <a:ext cx="1845940" cy="747705"/>
              </a:xfrm>
              <a:prstGeom prst="rect">
                <a:avLst/>
              </a:prstGeom>
              <a:blipFill>
                <a:blip r:embed="rId10"/>
                <a:stretch>
                  <a:fillRect b="-97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1F36E261-5AE6-8E4E-A500-99F35843C5CD}"/>
              </a:ext>
            </a:extLst>
          </p:cNvPr>
          <p:cNvSpPr/>
          <p:nvPr/>
        </p:nvSpPr>
        <p:spPr bwMode="auto">
          <a:xfrm>
            <a:off x="87923" y="2348733"/>
            <a:ext cx="4504588" cy="314806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91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D73E6E9-15F7-9F40-BEA5-70D9752040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79E98AA-5C72-4136-8B7A-F39E44228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E1DAE52-FFAA-E844-8634-C1905D7A8466}"/>
                  </a:ext>
                </a:extLst>
              </p:cNvPr>
              <p:cNvSpPr txBox="1"/>
              <p:nvPr/>
            </p:nvSpPr>
            <p:spPr>
              <a:xfrm>
                <a:off x="4163221" y="710860"/>
                <a:ext cx="3165532" cy="878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1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600" dirty="0"/>
                  <a:t>x 3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E1DAE52-FFAA-E844-8634-C1905D7A84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3221" y="710860"/>
                <a:ext cx="3165532" cy="878126"/>
              </a:xfrm>
              <a:prstGeom prst="rect">
                <a:avLst/>
              </a:prstGeom>
              <a:blipFill>
                <a:blip r:embed="rId6"/>
                <a:stretch>
                  <a:fillRect b="-104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7722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355598-0D5B-D14D-9F82-7AC6A2BB0C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1A601A0-F16D-43B9-B9FF-F13BBE5D1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D497C7-5EEE-2340-BEB2-0AA753C43D84}"/>
              </a:ext>
            </a:extLst>
          </p:cNvPr>
          <p:cNvSpPr txBox="1"/>
          <p:nvPr/>
        </p:nvSpPr>
        <p:spPr>
          <a:xfrm>
            <a:off x="550988" y="3588051"/>
            <a:ext cx="3459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 whole x 3 = 3 wholes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172F52C-7BAC-344A-B449-0C53BCE9E7A8}"/>
                  </a:ext>
                </a:extLst>
              </p:cNvPr>
              <p:cNvSpPr txBox="1"/>
              <p:nvPr/>
            </p:nvSpPr>
            <p:spPr>
              <a:xfrm>
                <a:off x="5645332" y="3541275"/>
                <a:ext cx="2086707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2400" dirty="0"/>
                  <a:t> x 3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172F52C-7BAC-344A-B449-0C53BCE9E7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5332" y="3541275"/>
                <a:ext cx="2086707" cy="616964"/>
              </a:xfrm>
              <a:prstGeom prst="rect">
                <a:avLst/>
              </a:prstGeom>
              <a:blipFill>
                <a:blip r:embed="rId6"/>
                <a:stretch>
                  <a:fillRect b="-8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22916D4-5FAE-2B4D-9BF0-8A16A396E1EF}"/>
                  </a:ext>
                </a:extLst>
              </p:cNvPr>
              <p:cNvSpPr txBox="1"/>
              <p:nvPr/>
            </p:nvSpPr>
            <p:spPr>
              <a:xfrm>
                <a:off x="3193616" y="4693568"/>
                <a:ext cx="2774047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3 wholes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2400" dirty="0"/>
                  <a:t> = 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2400" dirty="0"/>
                  <a:t>  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22916D4-5FAE-2B4D-9BF0-8A16A396E1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616" y="4693568"/>
                <a:ext cx="2774047" cy="616964"/>
              </a:xfrm>
              <a:prstGeom prst="rect">
                <a:avLst/>
              </a:prstGeom>
              <a:blipFill>
                <a:blip r:embed="rId7"/>
                <a:stretch>
                  <a:fillRect l="-3516" b="-8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7AFBE7D9-4591-B944-B4B8-67206A91EC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987" y="1807028"/>
            <a:ext cx="3681046" cy="6076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BE7A190-6F9A-EC44-B327-4033C218FD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987" y="2410040"/>
            <a:ext cx="3681046" cy="6076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A9A45C-97FB-0A41-9D9C-A593145A64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987" y="2965849"/>
            <a:ext cx="3681046" cy="60763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3751AB8-B905-724F-8076-1AD24EAAE66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2000" y="1807028"/>
            <a:ext cx="3540546" cy="3574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E1CAEE0-CE9E-2244-9FEB-03543541D9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2000" y="2384527"/>
            <a:ext cx="3540546" cy="35740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D6FEBB6-4472-D44D-B5A6-BECB6E9FBA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2000" y="2953263"/>
            <a:ext cx="3540546" cy="3574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6897C4A-9CC0-294A-AF9F-9DA5FC8388B4}"/>
                  </a:ext>
                </a:extLst>
              </p:cNvPr>
              <p:cNvSpPr txBox="1"/>
              <p:nvPr/>
            </p:nvSpPr>
            <p:spPr>
              <a:xfrm>
                <a:off x="3709997" y="750978"/>
                <a:ext cx="3165532" cy="878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1</m:t>
                    </m:r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sz="36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600" dirty="0"/>
                  <a:t>x 3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6897C4A-9CC0-294A-AF9F-9DA5FC8388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9997" y="750978"/>
                <a:ext cx="3165532" cy="878126"/>
              </a:xfrm>
              <a:prstGeom prst="rect">
                <a:avLst/>
              </a:prstGeom>
              <a:blipFill>
                <a:blip r:embed="rId10"/>
                <a:stretch>
                  <a:fillRect b="-104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75538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CDE62D-54EF-214D-9C7F-F47C08490B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236F821E-4AC0-4550-BAB8-09078AECD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01785CB-3405-2F43-B7B0-1EC5086FE349}"/>
                  </a:ext>
                </a:extLst>
              </p:cNvPr>
              <p:cNvSpPr txBox="1"/>
              <p:nvPr/>
            </p:nvSpPr>
            <p:spPr>
              <a:xfrm>
                <a:off x="2691563" y="986869"/>
                <a:ext cx="2563393" cy="9596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000" b="0" i="1" smtClean="0">
                          <a:latin typeface="Cambria Math" panose="02040503050406030204" pitchFamily="18" charset="0"/>
                        </a:rPr>
                        <m:t>3</m:t>
                      </m:r>
                      <m:f>
                        <m:fPr>
                          <m:ctrlPr>
                            <a:rPr lang="en-GB" sz="3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01785CB-3405-2F43-B7B0-1EC5086FE3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1563" y="986869"/>
                <a:ext cx="2563393" cy="9596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7C003EF7-3F4B-EF40-ACC6-9F07641FAF46}"/>
              </a:ext>
            </a:extLst>
          </p:cNvPr>
          <p:cNvSpPr txBox="1"/>
          <p:nvPr/>
        </p:nvSpPr>
        <p:spPr>
          <a:xfrm>
            <a:off x="421414" y="2364557"/>
            <a:ext cx="8301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3 is the highest common factor of 3 and 6.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06400" y="3377761"/>
            <a:ext cx="1126389" cy="7202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51799AD-CDF3-984A-BAA1-D8BD021AA0BF}"/>
                  </a:ext>
                </a:extLst>
              </p:cNvPr>
              <p:cNvSpPr/>
              <p:nvPr/>
            </p:nvSpPr>
            <p:spPr>
              <a:xfrm>
                <a:off x="1481068" y="3907504"/>
                <a:ext cx="872837" cy="11330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51799AD-CDF3-984A-BAA1-D8BD021AA0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1068" y="3907504"/>
                <a:ext cx="872837" cy="113306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D93ECFB4-29A8-724B-B422-5ABEC7AD1417}"/>
              </a:ext>
            </a:extLst>
          </p:cNvPr>
          <p:cNvSpPr/>
          <p:nvPr/>
        </p:nvSpPr>
        <p:spPr>
          <a:xfrm>
            <a:off x="2570760" y="3221376"/>
            <a:ext cx="607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70C0"/>
                </a:solidFill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4035831-8536-ED49-BF43-CFA136B01A2C}"/>
                  </a:ext>
                </a:extLst>
              </p:cNvPr>
              <p:cNvSpPr txBox="1"/>
              <p:nvPr/>
            </p:nvSpPr>
            <p:spPr>
              <a:xfrm>
                <a:off x="3100423" y="3908668"/>
                <a:ext cx="872837" cy="11330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4035831-8536-ED49-BF43-CFA136B01A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423" y="3908668"/>
                <a:ext cx="872837" cy="113306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2A6E2F2E-AF86-6D45-B4DA-0391A28B79BD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7911" y="5009248"/>
            <a:ext cx="1126389" cy="6743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722358-EB4E-3C42-8099-53CFAB7178FF}"/>
              </a:ext>
            </a:extLst>
          </p:cNvPr>
          <p:cNvSpPr/>
          <p:nvPr/>
        </p:nvSpPr>
        <p:spPr>
          <a:xfrm>
            <a:off x="2666600" y="5303290"/>
            <a:ext cx="607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12" name="Oval Callout 11">
            <a:extLst>
              <a:ext uri="{FF2B5EF4-FFF2-40B4-BE49-F238E27FC236}">
                <a16:creationId xmlns:a16="http://schemas.microsoft.com/office/drawing/2014/main" id="{A8D29D73-87DA-7341-9007-EC71744D8E1F}"/>
              </a:ext>
            </a:extLst>
          </p:cNvPr>
          <p:cNvSpPr/>
          <p:nvPr/>
        </p:nvSpPr>
        <p:spPr bwMode="auto">
          <a:xfrm>
            <a:off x="5085347" y="925414"/>
            <a:ext cx="3749637" cy="959687"/>
          </a:xfrm>
          <a:prstGeom prst="wedgeEllipseCallout">
            <a:avLst>
              <a:gd name="adj1" fmla="val 35829"/>
              <a:gd name="adj2" fmla="val 104536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Can I simplify this fraction</a:t>
            </a:r>
            <a:r>
              <a:rPr kumimoji="0" lang="en-US" sz="2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? </a:t>
            </a:r>
            <a:endParaRPr kumimoji="0" 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C15953E-912E-4A9D-B45D-F0151FE1137A}"/>
                  </a:ext>
                </a:extLst>
              </p:cNvPr>
              <p:cNvSpPr txBox="1"/>
              <p:nvPr/>
            </p:nvSpPr>
            <p:spPr>
              <a:xfrm>
                <a:off x="4571999" y="3888399"/>
                <a:ext cx="3539984" cy="10540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4400" b="0" dirty="0"/>
                  <a:t>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4400" dirty="0"/>
                  <a:t>  =  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C15953E-912E-4A9D-B45D-F0151FE11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9" y="3888399"/>
                <a:ext cx="3539984" cy="1054071"/>
              </a:xfrm>
              <a:prstGeom prst="rect">
                <a:avLst/>
              </a:prstGeom>
              <a:blipFill>
                <a:blip r:embed="rId13"/>
                <a:stretch>
                  <a:fillRect l="-6885" t="-1156" b="-1098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D9AE55F1-BA9A-42DE-8184-2F7B32C90F0C}"/>
              </a:ext>
            </a:extLst>
          </p:cNvPr>
          <p:cNvSpPr txBox="1"/>
          <p:nvPr/>
        </p:nvSpPr>
        <p:spPr>
          <a:xfrm>
            <a:off x="2501684" y="4150871"/>
            <a:ext cx="872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495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4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D5F12A-8392-D241-9717-75CD8AE769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9853AD-942F-47D0-A0A9-A05A5FC88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F40D33A-6362-A542-AADA-7E683FB2BA4A}"/>
                  </a:ext>
                </a:extLst>
              </p:cNvPr>
              <p:cNvSpPr txBox="1"/>
              <p:nvPr/>
            </p:nvSpPr>
            <p:spPr>
              <a:xfrm>
                <a:off x="3147652" y="1555266"/>
                <a:ext cx="3539984" cy="10540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4400" b="0" dirty="0"/>
                  <a:t>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4400" dirty="0"/>
                  <a:t>  =  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F40D33A-6362-A542-AADA-7E683FB2B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7652" y="1555266"/>
                <a:ext cx="3539984" cy="1054071"/>
              </a:xfrm>
              <a:prstGeom prst="rect">
                <a:avLst/>
              </a:prstGeom>
              <a:blipFill>
                <a:blip r:embed="rId4"/>
                <a:stretch>
                  <a:fillRect l="-6885" t="-578" b="-1098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33734026-7D70-F144-B423-5B49561089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692" y="3690273"/>
            <a:ext cx="3681046" cy="6076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A18FAF-1123-A14B-9879-9C2904892A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692" y="4293285"/>
            <a:ext cx="3681046" cy="60763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F2A0780-176D-D943-A689-767D64DE7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692" y="4849094"/>
            <a:ext cx="3681046" cy="6076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58BBBB1-F74D-C949-9EEB-90486606B7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3663838"/>
            <a:ext cx="3516678" cy="35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6147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A6C34A-1BFC-7B4E-9A17-6FA25252B7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95B1AA7-B34C-4DB7-8592-ADCBD58E6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399A849-634A-FC45-9494-CC0D86304955}"/>
                  </a:ext>
                </a:extLst>
              </p:cNvPr>
              <p:cNvSpPr txBox="1"/>
              <p:nvPr/>
            </p:nvSpPr>
            <p:spPr>
              <a:xfrm>
                <a:off x="565674" y="1544088"/>
                <a:ext cx="7831016" cy="4771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/>
                  <a:t>Complete these calculations and express the product in the simplest form. 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GB" sz="3600" b="0" dirty="0"/>
                  <a:t>a</a:t>
                </a:r>
                <a:r>
                  <a:rPr lang="en-GB" sz="3600" dirty="0"/>
                  <a:t>)  </a:t>
                </a:r>
                <a:r>
                  <a:rPr lang="en-GB" sz="3600" b="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sz="3600" dirty="0"/>
                  <a:t>  x 2</a:t>
                </a:r>
              </a:p>
              <a:p>
                <a:r>
                  <a:rPr lang="en-US" sz="3600" dirty="0"/>
                  <a:t>b)    3 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GB" sz="3600" b="0" dirty="0"/>
              </a:p>
              <a:p>
                <a:r>
                  <a:rPr lang="en-US" sz="3600" dirty="0"/>
                  <a:t>c)    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3600" dirty="0"/>
                  <a:t> x 2</a:t>
                </a:r>
              </a:p>
              <a:p>
                <a:r>
                  <a:rPr lang="en-US" sz="3600" dirty="0"/>
                  <a:t>d)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3600" dirty="0"/>
                  <a:t> x 5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399A849-634A-FC45-9494-CC0D86304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674" y="1544088"/>
                <a:ext cx="7831016" cy="4771884"/>
              </a:xfrm>
              <a:prstGeom prst="rect">
                <a:avLst/>
              </a:prstGeom>
              <a:blipFill>
                <a:blip r:embed="rId3"/>
                <a:stretch>
                  <a:fillRect l="-2414" t="-1660" b="-15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EDBF87E0-AA80-4BC7-B4C9-6D9FA42E819D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</p:spTree>
    <p:extLst>
      <p:ext uri="{BB962C8B-B14F-4D97-AF65-F5344CB8AC3E}">
        <p14:creationId xmlns:p14="http://schemas.microsoft.com/office/powerpoint/2010/main" val="12834263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8C5D0B-3C1A-4845-BA5C-73B674C367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858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2991335-0B9C-A941-920E-0CCE3CA8B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EA9F1DE-5DED-4E86-8E45-2CD2AB18A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C16111-43B0-4644-8759-6F1A7CBAA1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4" t="9041" r="15097" b="4472"/>
          <a:stretch/>
        </p:blipFill>
        <p:spPr>
          <a:xfrm>
            <a:off x="183419" y="801819"/>
            <a:ext cx="5598695" cy="441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111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AACF4F-13C1-6145-B4F7-8D61708A95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AE6A9B-2342-45B2-9FD0-9DB6B5D75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3298A6-4C75-4141-A43F-E8D9EF1C12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92" r="3025"/>
          <a:stretch/>
        </p:blipFill>
        <p:spPr>
          <a:xfrm>
            <a:off x="149158" y="749139"/>
            <a:ext cx="5657517" cy="427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95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2A03E6-16E1-CF4B-9976-80A28ED45B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F55F798-4F3E-490A-B173-53C5B2D33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418EB3-571C-844D-A957-49C0657235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20" t="6448" r="4211"/>
          <a:stretch/>
        </p:blipFill>
        <p:spPr>
          <a:xfrm>
            <a:off x="184128" y="777687"/>
            <a:ext cx="5630780" cy="427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62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995A7FB-BC29-974C-BA7D-08C4D34766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803CA08-CE0C-4EE5-8AE8-3C29FA814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0E558D-0296-9042-8A2D-D648FAB954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38" r="7368" b="8421"/>
          <a:stretch/>
        </p:blipFill>
        <p:spPr>
          <a:xfrm>
            <a:off x="213894" y="850231"/>
            <a:ext cx="5961935" cy="413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033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109614-C07D-A942-A8B3-5816C088C2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ABEEEF-9124-407C-A4BB-3020E900B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31C396-A377-AC46-9586-32BF05149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320" y="1219868"/>
            <a:ext cx="6159360" cy="22091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0C50A5-BC92-4239-BAEA-51EDB8AFF4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38" r="7368" b="8421"/>
          <a:stretch/>
        </p:blipFill>
        <p:spPr>
          <a:xfrm>
            <a:off x="1492320" y="3823368"/>
            <a:ext cx="3182202" cy="2209132"/>
          </a:xfrm>
          <a:prstGeom prst="rect">
            <a:avLst/>
          </a:prstGeom>
        </p:spPr>
      </p:pic>
      <p:pic>
        <p:nvPicPr>
          <p:cNvPr id="6" name="Picture 5" descr="A close up of text on a whiteboard  Description automatically generated">
            <a:extLst>
              <a:ext uri="{FF2B5EF4-FFF2-40B4-BE49-F238E27FC236}">
                <a16:creationId xmlns:a16="http://schemas.microsoft.com/office/drawing/2014/main" id="{2947C8BE-6077-46EF-96C3-7A5C59DF8B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07032" y="4099510"/>
            <a:ext cx="2209132" cy="16568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A7B05C7-9251-4908-84A8-8B7F4F91D094}"/>
              </a:ext>
            </a:extLst>
          </p:cNvPr>
          <p:cNvSpPr/>
          <p:nvPr/>
        </p:nvSpPr>
        <p:spPr bwMode="auto">
          <a:xfrm>
            <a:off x="4128247" y="2622176"/>
            <a:ext cx="1653988" cy="363071"/>
          </a:xfrm>
          <a:prstGeom prst="rect">
            <a:avLst/>
          </a:prstGeom>
          <a:solidFill>
            <a:srgbClr val="FFFF00">
              <a:alpha val="36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75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8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6B31F18-1705-524A-A3C3-4EBB13ED14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5EE3A70-0194-423F-9461-4BFE6BC19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959E3F-3B48-8C4E-A464-A2DAF9D93461}"/>
              </a:ext>
            </a:extLst>
          </p:cNvPr>
          <p:cNvSpPr txBox="1"/>
          <p:nvPr/>
        </p:nvSpPr>
        <p:spPr>
          <a:xfrm>
            <a:off x="401934" y="1748413"/>
            <a:ext cx="7847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Simplifying fractions after we have multiplied a fraction by a whole number. </a:t>
            </a:r>
          </a:p>
        </p:txBody>
      </p:sp>
    </p:spTree>
    <p:extLst>
      <p:ext uri="{BB962C8B-B14F-4D97-AF65-F5344CB8AC3E}">
        <p14:creationId xmlns:p14="http://schemas.microsoft.com/office/powerpoint/2010/main" val="3416463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9D7881-5428-4783-98E4-079202C7E5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18C399-EFF6-4AF8-BD60-FE609AED2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3D451FC-1D1E-1D46-B1E9-6298529FDFF0}"/>
              </a:ext>
            </a:extLst>
          </p:cNvPr>
          <p:cNvGrpSpPr/>
          <p:nvPr/>
        </p:nvGrpSpPr>
        <p:grpSpPr>
          <a:xfrm>
            <a:off x="3491116" y="1802583"/>
            <a:ext cx="1525587" cy="959686"/>
            <a:chOff x="3479931" y="4596832"/>
            <a:chExt cx="1525587" cy="95968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7DE8FB-0C8F-3043-877F-F3F14FE947E1}"/>
                </a:ext>
              </a:extLst>
            </p:cNvPr>
            <p:cNvSpPr txBox="1"/>
            <p:nvPr/>
          </p:nvSpPr>
          <p:spPr>
            <a:xfrm>
              <a:off x="3957915" y="4777816"/>
              <a:ext cx="10476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 x 5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64635BC0-66BE-114F-ACE4-3D4ABF928CBC}"/>
                    </a:ext>
                  </a:extLst>
                </p:cNvPr>
                <p:cNvSpPr txBox="1"/>
                <p:nvPr/>
              </p:nvSpPr>
              <p:spPr>
                <a:xfrm>
                  <a:off x="3479931" y="4596832"/>
                  <a:ext cx="872837" cy="9596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30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en-US" sz="30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64635BC0-66BE-114F-ACE4-3D4ABF928C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9931" y="4596832"/>
                  <a:ext cx="872837" cy="959686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6921FC6-1968-6242-9AD6-4E7CE274B097}"/>
              </a:ext>
            </a:extLst>
          </p:cNvPr>
          <p:cNvSpPr txBox="1"/>
          <p:nvPr/>
        </p:nvSpPr>
        <p:spPr>
          <a:xfrm>
            <a:off x="387697" y="3263968"/>
            <a:ext cx="81880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Charlie says: “When I multiply a fraction by a whole number, I multiply both the numerator and the denominator by the whole number to find the product.”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F8FDD8F-9023-7445-9F50-2CA3CB064C9D}"/>
                  </a:ext>
                </a:extLst>
              </p:cNvPr>
              <p:cNvSpPr txBox="1"/>
              <p:nvPr/>
            </p:nvSpPr>
            <p:spPr>
              <a:xfrm>
                <a:off x="3491116" y="4648960"/>
                <a:ext cx="1981200" cy="17302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1 x 5 = 5</a:t>
                </a:r>
              </a:p>
              <a:p>
                <a:r>
                  <a:rPr lang="en-US" sz="2400" dirty="0"/>
                  <a:t>8 x 5 = 40 </a:t>
                </a:r>
              </a:p>
              <a:p>
                <a:r>
                  <a:rPr lang="en-US" sz="2400" dirty="0"/>
                  <a:t>So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 x 5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sz="2400" dirty="0"/>
                  <a:t> </a:t>
                </a:r>
              </a:p>
              <a:p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F8FDD8F-9023-7445-9F50-2CA3CB064C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116" y="4648960"/>
                <a:ext cx="1981200" cy="1730217"/>
              </a:xfrm>
              <a:prstGeom prst="rect">
                <a:avLst/>
              </a:prstGeom>
              <a:blipFill>
                <a:blip r:embed="rId7"/>
                <a:stretch>
                  <a:fillRect l="-4923" t="-24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3720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9.5|16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4|4.3|8.7|15.3|1.2|1.3|10.1|1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6|20.4|8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16.2|5.8|0.8|0.8|5|9.3|0.4|2.8|4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0.1|2.4|1.4|4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42.2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29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3.9|41.5|14.4|44.6|4|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1.4|19.2|1.7|3.9|1.4|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9|1.3|0.3|0.5|0.3|0.3|9.6|28.3|0.9|3.4|2.1|2.5|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1|3.5|5.9|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9.6|10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2271028d-ccd4-470e-b3a6-2ee8809238b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2EB980-98BA-4DF7-A6B7-23120E1366F4}"/>
</file>

<file path=docProps/app.xml><?xml version="1.0" encoding="utf-8"?>
<Properties xmlns="http://schemas.openxmlformats.org/officeDocument/2006/extended-properties" xmlns:vt="http://schemas.openxmlformats.org/officeDocument/2006/docPropsVTypes">
  <TotalTime>2741</TotalTime>
  <Words>555</Words>
  <Application>Microsoft Office PowerPoint</Application>
  <PresentationFormat>On-screen Show (4:3)</PresentationFormat>
  <Paragraphs>156</Paragraphs>
  <Slides>27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77</cp:revision>
  <dcterms:created xsi:type="dcterms:W3CDTF">2020-04-15T07:07:39Z</dcterms:created>
  <dcterms:modified xsi:type="dcterms:W3CDTF">2020-08-27T10:52:00Z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