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ppt/tags/tag14.xml" ContentType="application/vnd.openxmlformats-officedocument.presentationml.tags+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tags/tag17.xml" ContentType="application/vnd.openxmlformats-officedocument.presentationml.tags+xml"/>
  <Override PartName="/ppt/notesSlides/notesSlide19.xml" ContentType="application/vnd.openxmlformats-officedocument.presentationml.notesSlide+xml"/>
  <Override PartName="/ppt/tags/tag18.xml" ContentType="application/vnd.openxmlformats-officedocument.presentationml.tags+xml"/>
  <Override PartName="/ppt/notesSlides/notesSlide20.xml" ContentType="application/vnd.openxmlformats-officedocument.presentationml.notesSlide+xml"/>
  <Override PartName="/ppt/tags/tag1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33"/>
  </p:notesMasterIdLst>
  <p:sldIdLst>
    <p:sldId id="367" r:id="rId5"/>
    <p:sldId id="389" r:id="rId6"/>
    <p:sldId id="394" r:id="rId7"/>
    <p:sldId id="390" r:id="rId8"/>
    <p:sldId id="391" r:id="rId9"/>
    <p:sldId id="392" r:id="rId10"/>
    <p:sldId id="393" r:id="rId11"/>
    <p:sldId id="395" r:id="rId12"/>
    <p:sldId id="369" r:id="rId13"/>
    <p:sldId id="375" r:id="rId14"/>
    <p:sldId id="398" r:id="rId15"/>
    <p:sldId id="376" r:id="rId16"/>
    <p:sldId id="377" r:id="rId17"/>
    <p:sldId id="378" r:id="rId18"/>
    <p:sldId id="371" r:id="rId19"/>
    <p:sldId id="372" r:id="rId20"/>
    <p:sldId id="373" r:id="rId21"/>
    <p:sldId id="374" r:id="rId22"/>
    <p:sldId id="380" r:id="rId23"/>
    <p:sldId id="370" r:id="rId24"/>
    <p:sldId id="386" r:id="rId25"/>
    <p:sldId id="385" r:id="rId26"/>
    <p:sldId id="383" r:id="rId27"/>
    <p:sldId id="396" r:id="rId28"/>
    <p:sldId id="382" r:id="rId29"/>
    <p:sldId id="397" r:id="rId30"/>
    <p:sldId id="388" r:id="rId31"/>
    <p:sldId id="39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CB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9A2FB4-AAAD-42EC-841E-7393F1E302DA}" v="1" dt="2020-08-27T10:56:14.8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144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A49A2FB4-AAAD-42EC-841E-7393F1E302DA}"/>
    <pc:docChg chg="custSel modSld">
      <pc:chgData name="Andrew Young" userId="3d7dab09-352b-4858-b937-4a4f8b94e613" providerId="ADAL" clId="{A49A2FB4-AAAD-42EC-841E-7393F1E302DA}" dt="2020-08-27T10:56:14.874" v="3" actId="207"/>
      <pc:docMkLst>
        <pc:docMk/>
      </pc:docMkLst>
      <pc:sldChg chg="modSp mod">
        <pc:chgData name="Andrew Young" userId="3d7dab09-352b-4858-b937-4a4f8b94e613" providerId="ADAL" clId="{A49A2FB4-AAAD-42EC-841E-7393F1E302DA}" dt="2020-08-27T10:55:24.939" v="0" actId="2711"/>
        <pc:sldMkLst>
          <pc:docMk/>
          <pc:sldMk cId="3709783352" sldId="370"/>
        </pc:sldMkLst>
        <pc:spChg chg="mod">
          <ac:chgData name="Andrew Young" userId="3d7dab09-352b-4858-b937-4a4f8b94e613" providerId="ADAL" clId="{A49A2FB4-AAAD-42EC-841E-7393F1E302DA}" dt="2020-08-27T10:55:24.939" v="0" actId="2711"/>
          <ac:spMkLst>
            <pc:docMk/>
            <pc:sldMk cId="3709783352" sldId="370"/>
            <ac:spMk id="8" creationId="{00000000-0000-0000-0000-000000000000}"/>
          </ac:spMkLst>
        </pc:spChg>
      </pc:sldChg>
      <pc:sldChg chg="modSp mod">
        <pc:chgData name="Andrew Young" userId="3d7dab09-352b-4858-b937-4a4f8b94e613" providerId="ADAL" clId="{A49A2FB4-AAAD-42EC-841E-7393F1E302DA}" dt="2020-08-27T10:56:14.874" v="3" actId="207"/>
        <pc:sldMkLst>
          <pc:docMk/>
          <pc:sldMk cId="3901315865" sldId="399"/>
        </pc:sldMkLst>
        <pc:spChg chg="mod">
          <ac:chgData name="Andrew Young" userId="3d7dab09-352b-4858-b937-4a4f8b94e613" providerId="ADAL" clId="{A49A2FB4-AAAD-42EC-841E-7393F1E302DA}" dt="2020-08-27T10:56:14.874" v="3" actId="207"/>
          <ac:spMkLst>
            <pc:docMk/>
            <pc:sldMk cId="3901315865" sldId="399"/>
            <ac:spMk id="4" creationId="{541D8D91-2E42-4D3B-8C07-AEE5C4304AC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52D06B-DE50-4717-A6BE-46171233ACDE}"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81BCF098-CECF-47F0-B1E1-28208F57A302}">
      <dgm:prSet phldrT="[Text]"/>
      <dgm:spPr>
        <a:solidFill>
          <a:srgbClr val="82CBDD"/>
        </a:solidFill>
      </dgm:spPr>
      <dgm:t>
        <a:bodyPr/>
        <a:lstStyle/>
        <a:p>
          <a:r>
            <a:rPr lang="en-US">
              <a:solidFill>
                <a:schemeClr val="accent4"/>
              </a:solidFill>
              <a:latin typeface="Myriad Pro" panose="020B0503030403020204"/>
            </a:rPr>
            <a:t>Equivalent fractions</a:t>
          </a:r>
        </a:p>
      </dgm:t>
    </dgm:pt>
    <dgm:pt modelId="{749CE7B1-A729-4CD1-B9C0-19C7AEC1741C}" type="parTrans" cxnId="{9349EB26-8A1F-400F-ADB7-F71720150EFF}">
      <dgm:prSet/>
      <dgm:spPr/>
      <dgm:t>
        <a:bodyPr/>
        <a:lstStyle/>
        <a:p>
          <a:endParaRPr lang="en-US"/>
        </a:p>
      </dgm:t>
    </dgm:pt>
    <dgm:pt modelId="{6B4979EC-F381-421D-BAF1-FBA80D1F5D32}" type="sibTrans" cxnId="{9349EB26-8A1F-400F-ADB7-F71720150EFF}">
      <dgm:prSet/>
      <dgm:spPr/>
      <dgm:t>
        <a:bodyPr/>
        <a:lstStyle/>
        <a:p>
          <a:endParaRPr lang="en-US"/>
        </a:p>
      </dgm:t>
    </dgm:pt>
    <dgm:pt modelId="{2E8CA8EC-70E7-4AD2-AEE8-98760A5CE573}">
      <dgm:prSet phldrT="[Text]" phldr="1"/>
      <dgm:spPr>
        <a:solidFill>
          <a:srgbClr val="82CBDD"/>
        </a:solidFill>
      </dgm:spPr>
      <dgm:t>
        <a:bodyPr/>
        <a:lstStyle/>
        <a:p>
          <a:endParaRPr lang="en-US"/>
        </a:p>
      </dgm:t>
    </dgm:pt>
    <dgm:pt modelId="{99082794-BCCA-4094-98B6-AD597CF9E50F}" type="parTrans" cxnId="{0C079EBD-AC47-484C-B572-47B207CC6AAE}">
      <dgm:prSet/>
      <dgm:spPr/>
      <dgm:t>
        <a:bodyPr/>
        <a:lstStyle/>
        <a:p>
          <a:endParaRPr lang="en-US"/>
        </a:p>
      </dgm:t>
    </dgm:pt>
    <dgm:pt modelId="{D2A8E93D-1701-4AA6-80D8-FCD89121FEBC}" type="sibTrans" cxnId="{0C079EBD-AC47-484C-B572-47B207CC6AAE}">
      <dgm:prSet/>
      <dgm:spPr/>
      <dgm:t>
        <a:bodyPr/>
        <a:lstStyle/>
        <a:p>
          <a:endParaRPr lang="en-US"/>
        </a:p>
      </dgm:t>
    </dgm:pt>
    <dgm:pt modelId="{FF743CBD-EAF3-486C-92B1-71ABC479BC55}">
      <dgm:prSet phldrT="[Text]" phldr="1"/>
      <dgm:spPr>
        <a:solidFill>
          <a:srgbClr val="82CBDD"/>
        </a:solidFill>
      </dgm:spPr>
      <dgm:t>
        <a:bodyPr/>
        <a:lstStyle/>
        <a:p>
          <a:endParaRPr lang="en-US"/>
        </a:p>
      </dgm:t>
    </dgm:pt>
    <dgm:pt modelId="{A381B539-5627-459D-9CCF-45F12904B989}" type="parTrans" cxnId="{47E57F35-C576-4E0B-8487-E7508DE603C2}">
      <dgm:prSet/>
      <dgm:spPr/>
      <dgm:t>
        <a:bodyPr/>
        <a:lstStyle/>
        <a:p>
          <a:endParaRPr lang="en-US"/>
        </a:p>
      </dgm:t>
    </dgm:pt>
    <dgm:pt modelId="{FDAA195F-0033-4D7C-A127-8CF5A361D796}" type="sibTrans" cxnId="{47E57F35-C576-4E0B-8487-E7508DE603C2}">
      <dgm:prSet/>
      <dgm:spPr/>
      <dgm:t>
        <a:bodyPr/>
        <a:lstStyle/>
        <a:p>
          <a:endParaRPr lang="en-US"/>
        </a:p>
      </dgm:t>
    </dgm:pt>
    <dgm:pt modelId="{D2DAB2DC-1293-47EE-A514-E339584B183C}">
      <dgm:prSet phldrT="[Text]" phldr="1"/>
      <dgm:spPr>
        <a:solidFill>
          <a:srgbClr val="82CBDD"/>
        </a:solidFill>
      </dgm:spPr>
      <dgm:t>
        <a:bodyPr/>
        <a:lstStyle/>
        <a:p>
          <a:endParaRPr lang="en-US"/>
        </a:p>
      </dgm:t>
    </dgm:pt>
    <dgm:pt modelId="{CFC42481-9A48-4A1E-9642-99A0A645CB55}" type="parTrans" cxnId="{B3C3DE85-2D49-4CA4-AB38-ADBA7B54A389}">
      <dgm:prSet/>
      <dgm:spPr/>
      <dgm:t>
        <a:bodyPr/>
        <a:lstStyle/>
        <a:p>
          <a:endParaRPr lang="en-US"/>
        </a:p>
      </dgm:t>
    </dgm:pt>
    <dgm:pt modelId="{4F198A55-C9CA-4EBA-B88B-E292B12A12C1}" type="sibTrans" cxnId="{B3C3DE85-2D49-4CA4-AB38-ADBA7B54A389}">
      <dgm:prSet/>
      <dgm:spPr/>
      <dgm:t>
        <a:bodyPr/>
        <a:lstStyle/>
        <a:p>
          <a:endParaRPr lang="en-US"/>
        </a:p>
      </dgm:t>
    </dgm:pt>
    <dgm:pt modelId="{FFAE0659-2258-46BF-BDD3-D8D3F4481690}">
      <dgm:prSet/>
      <dgm:spPr/>
      <dgm:t>
        <a:bodyPr/>
        <a:lstStyle/>
        <a:p>
          <a:endParaRPr lang="en-US"/>
        </a:p>
      </dgm:t>
    </dgm:pt>
    <dgm:pt modelId="{3AA80A13-A868-48CE-B683-4D7E9632C99D}" type="parTrans" cxnId="{49467FF5-FCF6-46D0-AE91-E28C3CE569AF}">
      <dgm:prSet/>
      <dgm:spPr/>
      <dgm:t>
        <a:bodyPr/>
        <a:lstStyle/>
        <a:p>
          <a:endParaRPr lang="en-US"/>
        </a:p>
      </dgm:t>
    </dgm:pt>
    <dgm:pt modelId="{A7D9C26D-492E-4534-AA70-F88CA9F01589}" type="sibTrans" cxnId="{49467FF5-FCF6-46D0-AE91-E28C3CE569AF}">
      <dgm:prSet/>
      <dgm:spPr/>
      <dgm:t>
        <a:bodyPr/>
        <a:lstStyle/>
        <a:p>
          <a:endParaRPr lang="en-US"/>
        </a:p>
      </dgm:t>
    </dgm:pt>
    <dgm:pt modelId="{6DBED7B0-26E7-4C4D-99F8-B458839B4735}" type="pres">
      <dgm:prSet presAssocID="{8E52D06B-DE50-4717-A6BE-46171233ACDE}" presName="Name0" presStyleCnt="0">
        <dgm:presLayoutVars>
          <dgm:chMax val="1"/>
          <dgm:chPref val="1"/>
          <dgm:dir/>
          <dgm:animOne val="branch"/>
          <dgm:animLvl val="lvl"/>
        </dgm:presLayoutVars>
      </dgm:prSet>
      <dgm:spPr/>
    </dgm:pt>
    <dgm:pt modelId="{3DD984CA-F073-4D9F-BE24-4D26904EF2A0}" type="pres">
      <dgm:prSet presAssocID="{81BCF098-CECF-47F0-B1E1-28208F57A302}" presName="singleCycle" presStyleCnt="0"/>
      <dgm:spPr/>
    </dgm:pt>
    <dgm:pt modelId="{C6837D20-48A2-4EAF-B201-E3EE6A283ACA}" type="pres">
      <dgm:prSet presAssocID="{81BCF098-CECF-47F0-B1E1-28208F57A302}" presName="singleCenter" presStyleLbl="node1" presStyleIdx="0" presStyleCnt="4" custLinFactNeighborX="-963" custLinFactNeighborY="-5138">
        <dgm:presLayoutVars>
          <dgm:chMax val="7"/>
          <dgm:chPref val="7"/>
        </dgm:presLayoutVars>
      </dgm:prSet>
      <dgm:spPr/>
    </dgm:pt>
    <dgm:pt modelId="{BA7EA29A-8BB1-4B6D-AE1B-D3DD3B38F476}" type="pres">
      <dgm:prSet presAssocID="{99082794-BCCA-4094-98B6-AD597CF9E50F}" presName="Name56" presStyleLbl="parChTrans1D2" presStyleIdx="0" presStyleCnt="3"/>
      <dgm:spPr/>
    </dgm:pt>
    <dgm:pt modelId="{288660DA-A2B3-4D02-9792-FCDED4C00F87}" type="pres">
      <dgm:prSet presAssocID="{2E8CA8EC-70E7-4AD2-AEE8-98760A5CE573}" presName="text0" presStyleLbl="node1" presStyleIdx="1" presStyleCnt="4">
        <dgm:presLayoutVars>
          <dgm:bulletEnabled val="1"/>
        </dgm:presLayoutVars>
      </dgm:prSet>
      <dgm:spPr/>
    </dgm:pt>
    <dgm:pt modelId="{9B0581B3-D108-4E21-9F63-DAD7497A3FC0}" type="pres">
      <dgm:prSet presAssocID="{A381B539-5627-459D-9CCF-45F12904B989}" presName="Name56" presStyleLbl="parChTrans1D2" presStyleIdx="1" presStyleCnt="3"/>
      <dgm:spPr/>
    </dgm:pt>
    <dgm:pt modelId="{433A56C7-34CC-463A-A831-4ACD158FC007}" type="pres">
      <dgm:prSet presAssocID="{FF743CBD-EAF3-486C-92B1-71ABC479BC55}" presName="text0" presStyleLbl="node1" presStyleIdx="2" presStyleCnt="4">
        <dgm:presLayoutVars>
          <dgm:bulletEnabled val="1"/>
        </dgm:presLayoutVars>
      </dgm:prSet>
      <dgm:spPr/>
    </dgm:pt>
    <dgm:pt modelId="{57D25307-E163-4202-987F-7CDD0F762019}" type="pres">
      <dgm:prSet presAssocID="{CFC42481-9A48-4A1E-9642-99A0A645CB55}" presName="Name56" presStyleLbl="parChTrans1D2" presStyleIdx="2" presStyleCnt="3"/>
      <dgm:spPr/>
    </dgm:pt>
    <dgm:pt modelId="{DE7072EE-8B42-4029-B92F-98FCF5CD1AF3}" type="pres">
      <dgm:prSet presAssocID="{D2DAB2DC-1293-47EE-A514-E339584B183C}" presName="text0" presStyleLbl="node1" presStyleIdx="3" presStyleCnt="4">
        <dgm:presLayoutVars>
          <dgm:bulletEnabled val="1"/>
        </dgm:presLayoutVars>
      </dgm:prSet>
      <dgm:spPr/>
    </dgm:pt>
  </dgm:ptLst>
  <dgm:cxnLst>
    <dgm:cxn modelId="{59C34608-EF02-480B-A702-A9147D68A674}" type="presOf" srcId="{D2DAB2DC-1293-47EE-A514-E339584B183C}" destId="{DE7072EE-8B42-4029-B92F-98FCF5CD1AF3}" srcOrd="0" destOrd="0" presId="urn:microsoft.com/office/officeart/2008/layout/RadialCluster"/>
    <dgm:cxn modelId="{9349EB26-8A1F-400F-ADB7-F71720150EFF}" srcId="{8E52D06B-DE50-4717-A6BE-46171233ACDE}" destId="{81BCF098-CECF-47F0-B1E1-28208F57A302}" srcOrd="0" destOrd="0" parTransId="{749CE7B1-A729-4CD1-B9C0-19C7AEC1741C}" sibTransId="{6B4979EC-F381-421D-BAF1-FBA80D1F5D32}"/>
    <dgm:cxn modelId="{5365C22A-651D-4E8E-A562-EF5DAD4E4627}" type="presOf" srcId="{81BCF098-CECF-47F0-B1E1-28208F57A302}" destId="{C6837D20-48A2-4EAF-B201-E3EE6A283ACA}" srcOrd="0" destOrd="0" presId="urn:microsoft.com/office/officeart/2008/layout/RadialCluster"/>
    <dgm:cxn modelId="{47E57F35-C576-4E0B-8487-E7508DE603C2}" srcId="{81BCF098-CECF-47F0-B1E1-28208F57A302}" destId="{FF743CBD-EAF3-486C-92B1-71ABC479BC55}" srcOrd="1" destOrd="0" parTransId="{A381B539-5627-459D-9CCF-45F12904B989}" sibTransId="{FDAA195F-0033-4D7C-A127-8CF5A361D796}"/>
    <dgm:cxn modelId="{EA116E71-4FFC-4A6B-B632-D7BB89A31B98}" type="presOf" srcId="{8E52D06B-DE50-4717-A6BE-46171233ACDE}" destId="{6DBED7B0-26E7-4C4D-99F8-B458839B4735}" srcOrd="0" destOrd="0" presId="urn:microsoft.com/office/officeart/2008/layout/RadialCluster"/>
    <dgm:cxn modelId="{BE67B57D-4FF1-4A9F-AE1E-75F2B4A12495}" type="presOf" srcId="{99082794-BCCA-4094-98B6-AD597CF9E50F}" destId="{BA7EA29A-8BB1-4B6D-AE1B-D3DD3B38F476}" srcOrd="0" destOrd="0" presId="urn:microsoft.com/office/officeart/2008/layout/RadialCluster"/>
    <dgm:cxn modelId="{A1CDD180-31B2-496D-AC3E-53387DAEFBC3}" type="presOf" srcId="{FF743CBD-EAF3-486C-92B1-71ABC479BC55}" destId="{433A56C7-34CC-463A-A831-4ACD158FC007}" srcOrd="0" destOrd="0" presId="urn:microsoft.com/office/officeart/2008/layout/RadialCluster"/>
    <dgm:cxn modelId="{B3C3DE85-2D49-4CA4-AB38-ADBA7B54A389}" srcId="{81BCF098-CECF-47F0-B1E1-28208F57A302}" destId="{D2DAB2DC-1293-47EE-A514-E339584B183C}" srcOrd="2" destOrd="0" parTransId="{CFC42481-9A48-4A1E-9642-99A0A645CB55}" sibTransId="{4F198A55-C9CA-4EBA-B88B-E292B12A12C1}"/>
    <dgm:cxn modelId="{A4DDD98B-2069-41BF-9D68-F4A2A4C1C1EE}" type="presOf" srcId="{2E8CA8EC-70E7-4AD2-AEE8-98760A5CE573}" destId="{288660DA-A2B3-4D02-9792-FCDED4C00F87}" srcOrd="0" destOrd="0" presId="urn:microsoft.com/office/officeart/2008/layout/RadialCluster"/>
    <dgm:cxn modelId="{A0FC8DA5-F745-480D-9ABB-4DEA40BCB9D5}" type="presOf" srcId="{A381B539-5627-459D-9CCF-45F12904B989}" destId="{9B0581B3-D108-4E21-9F63-DAD7497A3FC0}" srcOrd="0" destOrd="0" presId="urn:microsoft.com/office/officeart/2008/layout/RadialCluster"/>
    <dgm:cxn modelId="{C4E977B4-84CB-42A9-A47A-C5B3109625CF}" type="presOf" srcId="{CFC42481-9A48-4A1E-9642-99A0A645CB55}" destId="{57D25307-E163-4202-987F-7CDD0F762019}" srcOrd="0" destOrd="0" presId="urn:microsoft.com/office/officeart/2008/layout/RadialCluster"/>
    <dgm:cxn modelId="{0C079EBD-AC47-484C-B572-47B207CC6AAE}" srcId="{81BCF098-CECF-47F0-B1E1-28208F57A302}" destId="{2E8CA8EC-70E7-4AD2-AEE8-98760A5CE573}" srcOrd="0" destOrd="0" parTransId="{99082794-BCCA-4094-98B6-AD597CF9E50F}" sibTransId="{D2A8E93D-1701-4AA6-80D8-FCD89121FEBC}"/>
    <dgm:cxn modelId="{49467FF5-FCF6-46D0-AE91-E28C3CE569AF}" srcId="{8E52D06B-DE50-4717-A6BE-46171233ACDE}" destId="{FFAE0659-2258-46BF-BDD3-D8D3F4481690}" srcOrd="1" destOrd="0" parTransId="{3AA80A13-A868-48CE-B683-4D7E9632C99D}" sibTransId="{A7D9C26D-492E-4534-AA70-F88CA9F01589}"/>
    <dgm:cxn modelId="{0B99DB65-DF48-4D48-B140-B0B4A5498DC3}" type="presParOf" srcId="{6DBED7B0-26E7-4C4D-99F8-B458839B4735}" destId="{3DD984CA-F073-4D9F-BE24-4D26904EF2A0}" srcOrd="0" destOrd="0" presId="urn:microsoft.com/office/officeart/2008/layout/RadialCluster"/>
    <dgm:cxn modelId="{6A4CFDED-35DA-4653-BA1B-729C102EAB46}" type="presParOf" srcId="{3DD984CA-F073-4D9F-BE24-4D26904EF2A0}" destId="{C6837D20-48A2-4EAF-B201-E3EE6A283ACA}" srcOrd="0" destOrd="0" presId="urn:microsoft.com/office/officeart/2008/layout/RadialCluster"/>
    <dgm:cxn modelId="{EEB1C91A-DB4C-40C4-87DE-7AD9557D5C8D}" type="presParOf" srcId="{3DD984CA-F073-4D9F-BE24-4D26904EF2A0}" destId="{BA7EA29A-8BB1-4B6D-AE1B-D3DD3B38F476}" srcOrd="1" destOrd="0" presId="urn:microsoft.com/office/officeart/2008/layout/RadialCluster"/>
    <dgm:cxn modelId="{5154D09B-2B9B-43DC-ADEB-283C005E7762}" type="presParOf" srcId="{3DD984CA-F073-4D9F-BE24-4D26904EF2A0}" destId="{288660DA-A2B3-4D02-9792-FCDED4C00F87}" srcOrd="2" destOrd="0" presId="urn:microsoft.com/office/officeart/2008/layout/RadialCluster"/>
    <dgm:cxn modelId="{560A5188-F37F-4FD0-BF86-2DFF441269F2}" type="presParOf" srcId="{3DD984CA-F073-4D9F-BE24-4D26904EF2A0}" destId="{9B0581B3-D108-4E21-9F63-DAD7497A3FC0}" srcOrd="3" destOrd="0" presId="urn:microsoft.com/office/officeart/2008/layout/RadialCluster"/>
    <dgm:cxn modelId="{42A4AFED-3AB7-444D-B457-4A64430621B1}" type="presParOf" srcId="{3DD984CA-F073-4D9F-BE24-4D26904EF2A0}" destId="{433A56C7-34CC-463A-A831-4ACD158FC007}" srcOrd="4" destOrd="0" presId="urn:microsoft.com/office/officeart/2008/layout/RadialCluster"/>
    <dgm:cxn modelId="{9AE99FE2-407E-4C2F-80ED-7840269032A4}" type="presParOf" srcId="{3DD984CA-F073-4D9F-BE24-4D26904EF2A0}" destId="{57D25307-E163-4202-987F-7CDD0F762019}" srcOrd="5" destOrd="0" presId="urn:microsoft.com/office/officeart/2008/layout/RadialCluster"/>
    <dgm:cxn modelId="{DC3A5C91-E623-47B3-8E82-365952B89735}" type="presParOf" srcId="{3DD984CA-F073-4D9F-BE24-4D26904EF2A0}" destId="{DE7072EE-8B42-4029-B92F-98FCF5CD1AF3}"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37D20-48A2-4EAF-B201-E3EE6A283ACA}">
      <dsp:nvSpPr>
        <dsp:cNvPr id="0" name=""/>
        <dsp:cNvSpPr/>
      </dsp:nvSpPr>
      <dsp:spPr>
        <a:xfrm>
          <a:off x="2402321" y="1698217"/>
          <a:ext cx="1219200" cy="1219200"/>
        </a:xfrm>
        <a:prstGeom prst="roundRect">
          <a:avLst/>
        </a:prstGeom>
        <a:solidFill>
          <a:srgbClr val="82CBD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43180" rIns="43180" bIns="43180" numCol="1" spcCol="1270" anchor="ctr" anchorCtr="0">
          <a:noAutofit/>
        </a:bodyPr>
        <a:lstStyle/>
        <a:p>
          <a:pPr marL="0" lvl="0" indent="0" algn="ctr" defTabSz="755650">
            <a:lnSpc>
              <a:spcPct val="90000"/>
            </a:lnSpc>
            <a:spcBef>
              <a:spcPct val="0"/>
            </a:spcBef>
            <a:spcAft>
              <a:spcPct val="35000"/>
            </a:spcAft>
            <a:buNone/>
          </a:pPr>
          <a:r>
            <a:rPr lang="en-US" sz="1700" kern="1200">
              <a:solidFill>
                <a:schemeClr val="accent4"/>
              </a:solidFill>
              <a:latin typeface="Myriad Pro" panose="020B0503030403020204"/>
            </a:rPr>
            <a:t>Equivalent fractions</a:t>
          </a:r>
        </a:p>
      </dsp:txBody>
      <dsp:txXfrm>
        <a:off x="2461837" y="1757733"/>
        <a:ext cx="1100168" cy="1100168"/>
      </dsp:txXfrm>
    </dsp:sp>
    <dsp:sp modelId="{BA7EA29A-8BB1-4B6D-AE1B-D3DD3B38F476}">
      <dsp:nvSpPr>
        <dsp:cNvPr id="0" name=""/>
        <dsp:cNvSpPr/>
      </dsp:nvSpPr>
      <dsp:spPr>
        <a:xfrm rot="16273783">
          <a:off x="2700681" y="1366855"/>
          <a:ext cx="662875" cy="0"/>
        </a:xfrm>
        <a:custGeom>
          <a:avLst/>
          <a:gdLst/>
          <a:ahLst/>
          <a:cxnLst/>
          <a:rect l="0" t="0" r="0" b="0"/>
          <a:pathLst>
            <a:path>
              <a:moveTo>
                <a:pt x="0" y="0"/>
              </a:moveTo>
              <a:lnTo>
                <a:pt x="66287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8660DA-A2B3-4D02-9792-FCDED4C00F87}">
      <dsp:nvSpPr>
        <dsp:cNvPr id="0" name=""/>
        <dsp:cNvSpPr/>
      </dsp:nvSpPr>
      <dsp:spPr>
        <a:xfrm>
          <a:off x="2639567" y="218630"/>
          <a:ext cx="816864" cy="816864"/>
        </a:xfrm>
        <a:prstGeom prst="roundRect">
          <a:avLst/>
        </a:prstGeom>
        <a:solidFill>
          <a:srgbClr val="82CBD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2679443" y="258506"/>
        <a:ext cx="737112" cy="737112"/>
      </dsp:txXfrm>
    </dsp:sp>
    <dsp:sp modelId="{9B0581B3-D108-4E21-9F63-DAD7497A3FC0}">
      <dsp:nvSpPr>
        <dsp:cNvPr id="0" name=""/>
        <dsp:cNvSpPr/>
      </dsp:nvSpPr>
      <dsp:spPr>
        <a:xfrm rot="2054975">
          <a:off x="3554355" y="2940861"/>
          <a:ext cx="774659" cy="0"/>
        </a:xfrm>
        <a:custGeom>
          <a:avLst/>
          <a:gdLst/>
          <a:ahLst/>
          <a:cxnLst/>
          <a:rect l="0" t="0" r="0" b="0"/>
          <a:pathLst>
            <a:path>
              <a:moveTo>
                <a:pt x="0" y="0"/>
              </a:moveTo>
              <a:lnTo>
                <a:pt x="774659"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33A56C7-34CC-463A-A831-4ACD158FC007}">
      <dsp:nvSpPr>
        <dsp:cNvPr id="0" name=""/>
        <dsp:cNvSpPr/>
      </dsp:nvSpPr>
      <dsp:spPr>
        <a:xfrm>
          <a:off x="4261850" y="3028505"/>
          <a:ext cx="816864" cy="816864"/>
        </a:xfrm>
        <a:prstGeom prst="roundRect">
          <a:avLst/>
        </a:prstGeom>
        <a:solidFill>
          <a:srgbClr val="82CBD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4301726" y="3068381"/>
        <a:ext cx="737112" cy="737112"/>
      </dsp:txXfrm>
    </dsp:sp>
    <dsp:sp modelId="{57D25307-E163-4202-987F-7CDD0F762019}">
      <dsp:nvSpPr>
        <dsp:cNvPr id="0" name=""/>
        <dsp:cNvSpPr/>
      </dsp:nvSpPr>
      <dsp:spPr>
        <a:xfrm rot="8673317">
          <a:off x="1769525" y="2943976"/>
          <a:ext cx="697420" cy="0"/>
        </a:xfrm>
        <a:custGeom>
          <a:avLst/>
          <a:gdLst/>
          <a:ahLst/>
          <a:cxnLst/>
          <a:rect l="0" t="0" r="0" b="0"/>
          <a:pathLst>
            <a:path>
              <a:moveTo>
                <a:pt x="0" y="0"/>
              </a:moveTo>
              <a:lnTo>
                <a:pt x="69742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E7072EE-8B42-4029-B92F-98FCF5CD1AF3}">
      <dsp:nvSpPr>
        <dsp:cNvPr id="0" name=""/>
        <dsp:cNvSpPr/>
      </dsp:nvSpPr>
      <dsp:spPr>
        <a:xfrm>
          <a:off x="1017285" y="3028505"/>
          <a:ext cx="816864" cy="816864"/>
        </a:xfrm>
        <a:prstGeom prst="roundRect">
          <a:avLst/>
        </a:prstGeom>
        <a:solidFill>
          <a:srgbClr val="82CBD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1057161" y="3068381"/>
        <a:ext cx="737112" cy="737112"/>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B23A71-3092-4EDF-BE8A-C1EC7B4E98A3}" type="datetimeFigureOut">
              <a:rPr lang="en-GB" smtClean="0"/>
              <a:t>27/08/2020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10AE4C-E12E-4F3C-BC71-9DFC311C3272}" type="slidenum">
              <a:rPr lang="en-GB" smtClean="0"/>
              <a:t>‹#›</a:t>
            </a:fld>
            <a:endParaRPr lang="en-GB"/>
          </a:p>
        </p:txBody>
      </p:sp>
    </p:spTree>
    <p:extLst>
      <p:ext uri="{BB962C8B-B14F-4D97-AF65-F5344CB8AC3E}">
        <p14:creationId xmlns:p14="http://schemas.microsoft.com/office/powerpoint/2010/main" val="3838991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313155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14168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3629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39839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47551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54602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7699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191235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US"/>
              </a:p>
            </p:txBody>
          </p:sp>
        </mc:Choice>
        <mc:Fallback xmlns="">
          <p:sp>
            <p:nvSpPr>
              <p:cNvPr id="3" name="Notes Placeholder 2"/>
              <p:cNvSpPr>
                <a:spLocks noGrp="1"/>
              </p:cNvSpPr>
              <p:nvPr>
                <p:ph type="body" idx="1"/>
              </p:nvPr>
            </p:nvSpPr>
            <p:spPr/>
            <p:txBody>
              <a:bodyPr/>
              <a:lstStyle/>
              <a:p>
                <a:r>
                  <a:rPr lang="en-US"/>
                  <a:t>For unit fractions it’s always easy to use</a:t>
                </a:r>
                <a:r>
                  <a:rPr lang="en-US" baseline="0"/>
                  <a:t> a vertical relationship.</a:t>
                </a:r>
              </a:p>
              <a:p>
                <a:r>
                  <a:rPr lang="en-GB" sz="1200" i="1" kern="1200">
                    <a:solidFill>
                      <a:schemeClr val="tx1"/>
                    </a:solidFill>
                    <a:effectLst/>
                    <a:latin typeface="+mn-lt"/>
                    <a:ea typeface="+mn-ea"/>
                    <a:cs typeface="+mn-cs"/>
                  </a:rPr>
                  <a:t>The denominator is always eight times the numerator.</a:t>
                </a:r>
                <a:endParaRPr lang="en-GB" sz="1200" kern="1200">
                  <a:solidFill>
                    <a:schemeClr val="tx1"/>
                  </a:solidFill>
                  <a:effectLst/>
                  <a:latin typeface="+mn-lt"/>
                  <a:ea typeface="+mn-ea"/>
                  <a:cs typeface="+mn-cs"/>
                </a:endParaRPr>
              </a:p>
              <a:p>
                <a:r>
                  <a:rPr lang="en-GB" sz="1200" i="1" kern="1200">
                    <a:solidFill>
                      <a:schemeClr val="tx1"/>
                    </a:solidFill>
                    <a:effectLst/>
                    <a:latin typeface="+mn-lt"/>
                    <a:ea typeface="+mn-ea"/>
                    <a:cs typeface="+mn-cs"/>
                  </a:rPr>
                  <a:t>The numerator is one-eighth of the denominator.</a:t>
                </a:r>
                <a:r>
                  <a:rPr lang="en-GB" sz="1200" kern="1200">
                    <a:solidFill>
                      <a:schemeClr val="tx1"/>
                    </a:solidFill>
                    <a:effectLst/>
                    <a:latin typeface="+mn-lt"/>
                    <a:ea typeface="+mn-ea"/>
                    <a:cs typeface="+mn-cs"/>
                  </a:rPr>
                  <a:t> </a:t>
                </a:r>
              </a:p>
              <a:p>
                <a:r>
                  <a:rPr lang="en-US" baseline="0"/>
                  <a:t>I can scale my numerator as much as I want, all the fractions have the same value, they are all equivalent to </a:t>
                </a:r>
                <a:r>
                  <a:rPr lang="en-US" b="0" i="0" baseline="0">
                    <a:latin typeface="Cambria Math" panose="02040503050406030204" pitchFamily="18" charset="0"/>
                  </a:rPr>
                  <a:t>1/8  .</a:t>
                </a:r>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baseline="0"/>
              </a:p>
              <a:p>
                <a:endParaRPr lang="en-US"/>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35798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7242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D12C01-88FA-4A92-9716-D9035A083C4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41495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063075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532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1946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824084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632488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637109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870783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25269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a:p>
            </p:txBody>
          </p:sp>
        </mc:Choice>
        <mc:Fallback xmlns="">
          <p:sp>
            <p:nvSpPr>
              <p:cNvPr id="3" name="Notes Placeholder 2"/>
              <p:cNvSpPr>
                <a:spLocks noGrp="1"/>
              </p:cNvSpPr>
              <p:nvPr>
                <p:ph type="body" idx="1"/>
              </p:nvPr>
            </p:nvSpPr>
            <p:spPr/>
            <p:txBody>
              <a:bodyPr/>
              <a:lstStyle/>
              <a:p>
                <a:r>
                  <a:rPr lang="en-GB" baseline="0"/>
                  <a:t>Let’s have a look at the first one, a) Did you remember the generalisation in the yellow box for multiplying a fraction by a whole number? READ</a:t>
                </a:r>
              </a:p>
              <a:p>
                <a:r>
                  <a:rPr lang="en-GB" baseline="0"/>
                  <a:t>Did you partition, so that  you multiplied the whole number, 5 by 2 CLICK and then the fraction 5/6 by 2 CLICK So 5 x 2 = 10, that’s nice and easy CLICK Now </a:t>
                </a:r>
                <a:r>
                  <a:rPr lang="en-US" b="0" i="0" baseline="0">
                    <a:latin typeface="Cambria Math" panose="02040503050406030204" pitchFamily="18" charset="0"/>
                  </a:rPr>
                  <a:t>5/6  x 2.</a:t>
                </a:r>
                <a:r>
                  <a:rPr lang="en-GB" baseline="0"/>
                  <a:t> Multiply the numerator 5 by 2 so that’s </a:t>
                </a:r>
                <a:r>
                  <a:rPr lang="en-US" b="0" i="0" baseline="0">
                    <a:latin typeface="Cambria Math" panose="02040503050406030204" pitchFamily="18" charset="0"/>
                  </a:rPr>
                  <a:t>10/6</a:t>
                </a:r>
                <a:r>
                  <a:rPr lang="en-GB" baseline="0"/>
                  <a:t>. CLICK  </a:t>
                </a:r>
                <a:r>
                  <a:rPr lang="en-GB" baseline="0" err="1"/>
                  <a:t>Mmmmm</a:t>
                </a:r>
                <a:r>
                  <a:rPr lang="en-GB" baseline="0"/>
                  <a:t>.. 10 and </a:t>
                </a:r>
                <a:r>
                  <a:rPr lang="en-US" b="0" i="0" baseline="0">
                    <a:latin typeface="Cambria Math" panose="02040503050406030204" pitchFamily="18" charset="0"/>
                  </a:rPr>
                  <a:t>10/6  </a:t>
                </a:r>
                <a:r>
                  <a:rPr lang="en-GB" baseline="0"/>
                  <a:t> . Can you see a problem? We can’t have an improper fraction within a mixed number.  Mixed numbers are made up of a whole number and a proper fraction. Ok, so 6 sixths is one whole, 10 sixths is 1 whole and 4 sixths. CLICK We can simplify the </a:t>
                </a:r>
                <a:r>
                  <a:rPr lang="en-GB" b="0" i="0" baseline="0" dirty="0">
                    <a:latin typeface="Cambria Math" panose="02040503050406030204" pitchFamily="18" charset="0"/>
                  </a:rPr>
                  <a:t>4/6</a:t>
                </a:r>
                <a:r>
                  <a:rPr lang="en-GB" baseline="0"/>
                  <a:t> to 2/3 CLICK so we have 10 + 1</a:t>
                </a:r>
                <a:r>
                  <a:rPr lang="en-US" b="0" i="0" baseline="0">
                    <a:latin typeface="Cambria Math" panose="02040503050406030204" pitchFamily="18" charset="0"/>
                  </a:rPr>
                  <a:t>2/3  </a:t>
                </a:r>
                <a:r>
                  <a:rPr lang="en-GB" baseline="0"/>
                  <a:t> CLICK 11</a:t>
                </a:r>
                <a:r>
                  <a:rPr lang="en-US" b="0" i="0" baseline="0">
                    <a:latin typeface="Cambria Math" panose="02040503050406030204" pitchFamily="18" charset="0"/>
                  </a:rPr>
                  <a:t>2/3  .</a:t>
                </a:r>
                <a:r>
                  <a:rPr lang="en-GB" baseline="0"/>
                  <a:t>  </a:t>
                </a:r>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D12C01-88FA-4A92-9716-D9035A083C4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6514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D12C01-88FA-4A92-9716-D9035A083C4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4965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D12C01-88FA-4A92-9716-D9035A083C4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852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a:p>
            </p:txBody>
          </p:sp>
        </mc:Choice>
        <mc:Fallback xmlns="">
          <p:sp>
            <p:nvSpPr>
              <p:cNvPr id="3" name="Notes Placeholder 2"/>
              <p:cNvSpPr>
                <a:spLocks noGrp="1"/>
              </p:cNvSpPr>
              <p:nvPr>
                <p:ph type="body" idx="1"/>
              </p:nvPr>
            </p:nvSpPr>
            <p:spPr/>
            <p:txBody>
              <a:bodyPr/>
              <a:lstStyle/>
              <a:p>
                <a:r>
                  <a:rPr lang="en-GB" baseline="0"/>
                  <a:t>Ok question d) This has three fractions to add. Remember to just add the numerators again. CLICK Did you get the improper fraction 31 sixths? CLICK Do you think we can simplify? … No, 31 and 6 have no common factors. So now we need to convert to a mixed number. CLICK Can you tell me what you did? CLICK READ CLICK </a:t>
                </a:r>
                <a:r>
                  <a:rPr lang="en-GB" baseline="0" err="1"/>
                  <a:t>CLICK</a:t>
                </a:r>
                <a:r>
                  <a:rPr lang="en-GB" baseline="0"/>
                  <a:t> e) 3 ½ (needed to simplify)</a:t>
                </a:r>
              </a:p>
              <a:p>
                <a:r>
                  <a:rPr lang="en-GB" baseline="0"/>
                  <a:t>Easiest to hardest (in my opinion – of course this might vary depending on individual’s skills): </a:t>
                </a:r>
                <a:r>
                  <a:rPr lang="en-GB" b="1" baseline="0"/>
                  <a:t>c</a:t>
                </a:r>
                <a:r>
                  <a:rPr lang="en-GB" baseline="0"/>
                  <a:t> then </a:t>
                </a:r>
                <a:r>
                  <a:rPr lang="en-GB" b="1" baseline="0"/>
                  <a:t>d </a:t>
                </a:r>
                <a:r>
                  <a:rPr lang="en-GB" baseline="0"/>
                  <a:t>(although C needs simplifying it is easily recognisable as ½ whereas the conversion from </a:t>
                </a:r>
                <a:r>
                  <a:rPr lang="en-GB" b="0" i="0" baseline="0">
                    <a:latin typeface="Cambria Math" panose="02040503050406030204" pitchFamily="18" charset="0"/>
                  </a:rPr>
                  <a:t>31/6=5 1/6</a:t>
                </a:r>
                <a:r>
                  <a:rPr lang="en-GB" baseline="0"/>
                  <a:t> is slightly harder – but they are really on a par), ‘</a:t>
                </a:r>
                <a:r>
                  <a:rPr lang="en-GB" b="1" baseline="0"/>
                  <a:t>b</a:t>
                </a:r>
                <a:r>
                  <a:rPr lang="en-GB" baseline="0"/>
                  <a:t>’ next as  once we have added the fractions we need to convert to a mixed number – but no simplifying is required, ‘</a:t>
                </a:r>
                <a:r>
                  <a:rPr lang="en-GB" b="1" baseline="0"/>
                  <a:t>a’</a:t>
                </a:r>
                <a:r>
                  <a:rPr lang="en-GB" baseline="0"/>
                  <a:t> next as multiplication is easy and it is only by 2, the simplifying from 10  </a:t>
                </a:r>
                <a:r>
                  <a:rPr lang="en-GB" b="0" i="0" baseline="0">
                    <a:latin typeface="Cambria Math" panose="02040503050406030204" pitchFamily="18" charset="0"/>
                  </a:rPr>
                  <a:t>10/6  𝑡𝑜 10 5/3  </a:t>
                </a:r>
                <a:r>
                  <a:rPr lang="en-GB" baseline="0"/>
                  <a:t> to 11</a:t>
                </a:r>
                <a:r>
                  <a:rPr lang="en-GB" b="0" i="0" baseline="0">
                    <a:latin typeface="Cambria Math" panose="02040503050406030204" pitchFamily="18" charset="0"/>
                  </a:rPr>
                  <a:t>2/3</a:t>
                </a:r>
                <a:r>
                  <a:rPr lang="en-GB" baseline="0"/>
                  <a:t> takes a bit of working out, finally </a:t>
                </a:r>
                <a:r>
                  <a:rPr lang="en-GB" b="1" baseline="0"/>
                  <a:t>‘e’</a:t>
                </a:r>
                <a:r>
                  <a:rPr lang="en-GB" baseline="0"/>
                  <a:t> where the subtraction bridges and the simplifying is needed .</a:t>
                </a:r>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D12C01-88FA-4A92-9716-D9035A083C4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8123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D12C01-88FA-4A92-9716-D9035A083C4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894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D12C01-88FA-4A92-9716-D9035A083C4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9228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5549F9B-0B44-494C-A2E9-08639D442321}"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52304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136839657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3138094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253369914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80328908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63.png"/><Relationship Id="rId4" Type="http://schemas.openxmlformats.org/officeDocument/2006/relationships/image" Target="../media/image19.jpeg"/><Relationship Id="rId9" Type="http://schemas.openxmlformats.org/officeDocument/2006/relationships/image" Target="../media/image6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66.png"/><Relationship Id="rId4" Type="http://schemas.openxmlformats.org/officeDocument/2006/relationships/image" Target="../media/image19.jpeg"/><Relationship Id="rId9" Type="http://schemas.openxmlformats.org/officeDocument/2006/relationships/image" Target="../media/image6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69.png"/><Relationship Id="rId4" Type="http://schemas.openxmlformats.org/officeDocument/2006/relationships/image" Target="../media/image19.jpeg"/><Relationship Id="rId9" Type="http://schemas.openxmlformats.org/officeDocument/2006/relationships/image" Target="../media/image6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21.jpeg"/><Relationship Id="rId11" Type="http://schemas.openxmlformats.org/officeDocument/2006/relationships/image" Target="../media/image73.png"/><Relationship Id="rId5" Type="http://schemas.openxmlformats.org/officeDocument/2006/relationships/image" Target="../media/image20.jpeg"/><Relationship Id="rId10" Type="http://schemas.openxmlformats.org/officeDocument/2006/relationships/image" Target="../media/image72.png"/><Relationship Id="rId4" Type="http://schemas.openxmlformats.org/officeDocument/2006/relationships/image" Target="../media/image19.jpeg"/><Relationship Id="rId9" Type="http://schemas.openxmlformats.org/officeDocument/2006/relationships/image" Target="../media/image71.png"/></Relationships>
</file>

<file path=ppt/slides/_rels/slide1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notesSlide" Target="../notesSlides/notesSlide15.xml"/><Relationship Id="rId7" Type="http://schemas.openxmlformats.org/officeDocument/2006/relationships/image" Target="../media/image25.jpeg"/><Relationship Id="rId12" Type="http://schemas.openxmlformats.org/officeDocument/2006/relationships/image" Target="../media/image81.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24.jpeg"/><Relationship Id="rId11" Type="http://schemas.openxmlformats.org/officeDocument/2006/relationships/image" Target="../media/image80.png"/><Relationship Id="rId5" Type="http://schemas.openxmlformats.org/officeDocument/2006/relationships/image" Target="../media/image23.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12"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14.xml"/><Relationship Id="rId6" Type="http://schemas.microsoft.com/office/2007/relationships/hdphoto" Target="../media/hdphoto1.wdp"/><Relationship Id="rId11" Type="http://schemas.openxmlformats.org/officeDocument/2006/relationships/image" Target="../media/image87.png"/><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21.jpeg"/><Relationship Id="rId4" Type="http://schemas.openxmlformats.org/officeDocument/2006/relationships/image" Target="../media/image19.jpeg"/><Relationship Id="rId9" Type="http://schemas.openxmlformats.org/officeDocument/2006/relationships/image" Target="../media/image91.png"/></Relationships>
</file>

<file path=ppt/slides/_rels/slide18.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notesSlide" Target="../notesSlides/notesSlide18.xml"/><Relationship Id="rId7" Type="http://schemas.openxmlformats.org/officeDocument/2006/relationships/image" Target="../media/image41.jpeg"/><Relationship Id="rId12" Type="http://schemas.openxmlformats.org/officeDocument/2006/relationships/image" Target="../media/image99.png"/><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93.png"/><Relationship Id="rId10" Type="http://schemas.openxmlformats.org/officeDocument/2006/relationships/image" Target="../media/image97.png"/><Relationship Id="rId9" Type="http://schemas.openxmlformats.org/officeDocument/2006/relationships/image" Target="../media/image96.png"/></Relationships>
</file>

<file path=ppt/slides/_rels/slide19.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png"/><Relationship Id="rId3" Type="http://schemas.openxmlformats.org/officeDocument/2006/relationships/notesSlide" Target="../notesSlides/notesSlide19.xml"/><Relationship Id="rId7" Type="http://schemas.openxmlformats.org/officeDocument/2006/relationships/image" Target="../media/image101.png"/><Relationship Id="rId12" Type="http://schemas.openxmlformats.org/officeDocument/2006/relationships/image" Target="../media/image106.pn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00.png"/><Relationship Id="rId11" Type="http://schemas.openxmlformats.org/officeDocument/2006/relationships/image" Target="../media/image105.png"/><Relationship Id="rId10" Type="http://schemas.openxmlformats.org/officeDocument/2006/relationships/image" Target="../media/image104.png"/><Relationship Id="rId9" Type="http://schemas.openxmlformats.org/officeDocument/2006/relationships/image" Target="../media/image103.png"/><Relationship Id="rId1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notesSlide" Target="../notesSlides/notesSlide20.xml"/><Relationship Id="rId7" Type="http://schemas.openxmlformats.org/officeDocument/2006/relationships/image" Target="../media/image110.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09.png"/><Relationship Id="rId9" Type="http://schemas.openxmlformats.org/officeDocument/2006/relationships/image" Target="../media/image43.jpeg"/></Relationships>
</file>

<file path=ppt/slides/_rels/slide21.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notesSlide" Target="../notesSlides/notesSlide21.xml"/><Relationship Id="rId7" Type="http://schemas.openxmlformats.org/officeDocument/2006/relationships/image" Target="../media/image115.pn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14.png"/><Relationship Id="rId9" Type="http://schemas.openxmlformats.org/officeDocument/2006/relationships/image" Target="../media/image4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notesSlide" Target="../notesSlides/notesSlide23.xml"/><Relationship Id="rId7" Type="http://schemas.openxmlformats.org/officeDocument/2006/relationships/image" Target="../media/image119.pn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118.png"/><Relationship Id="rId9" Type="http://schemas.openxmlformats.org/officeDocument/2006/relationships/image" Target="../media/image121.png"/></Relationships>
</file>

<file path=ppt/slides/_rels/slide24.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notesSlide" Target="../notesSlides/notesSlide24.xml"/><Relationship Id="rId7" Type="http://schemas.openxmlformats.org/officeDocument/2006/relationships/image" Target="../media/image124.pn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123.png"/><Relationship Id="rId11" Type="http://schemas.openxmlformats.org/officeDocument/2006/relationships/image" Target="../media/image126.png"/><Relationship Id="rId10" Type="http://schemas.openxmlformats.org/officeDocument/2006/relationships/image" Target="../media/image125.png"/><Relationship Id="rId9" Type="http://schemas.openxmlformats.org/officeDocument/2006/relationships/image" Target="../media/image4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notesSlide" Target="../notesSlides/notesSlide26.xml"/><Relationship Id="rId7" Type="http://schemas.openxmlformats.org/officeDocument/2006/relationships/image" Target="../media/image130.png"/><Relationship Id="rId2" Type="http://schemas.openxmlformats.org/officeDocument/2006/relationships/slideLayout" Target="../slideLayouts/slideLayout2.xml"/><Relationship Id="rId1" Type="http://schemas.openxmlformats.org/officeDocument/2006/relationships/tags" Target="../tags/tag23.xml"/><Relationship Id="rId10" Type="http://schemas.openxmlformats.org/officeDocument/2006/relationships/image" Target="../media/image133.png"/><Relationship Id="rId4" Type="http://schemas.openxmlformats.org/officeDocument/2006/relationships/image" Target="../media/image44.png"/><Relationship Id="rId9" Type="http://schemas.openxmlformats.org/officeDocument/2006/relationships/image" Target="../media/image132.pn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s://www.ncetm.org.uk/classroom-resources/vl-upper-key-stage-2-fractions-video-lessons/"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3.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11" Type="http://schemas.openxmlformats.org/officeDocument/2006/relationships/image" Target="../media/image14.png"/><Relationship Id="rId10" Type="http://schemas.openxmlformats.org/officeDocument/2006/relationships/image" Target="../media/image13.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4.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6.png"/><Relationship Id="rId11" Type="http://schemas.openxmlformats.org/officeDocument/2006/relationships/image" Target="../media/image21.png"/><Relationship Id="rId10" Type="http://schemas.openxmlformats.org/officeDocument/2006/relationships/image" Target="../media/image20.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5.xml"/><Relationship Id="rId7"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23.png"/><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6.xml"/><Relationship Id="rId7"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28.png"/><Relationship Id="rId10" Type="http://schemas.openxmlformats.org/officeDocument/2006/relationships/image" Target="../media/image32.png"/><Relationship Id="rId9" Type="http://schemas.openxmlformats.org/officeDocument/2006/relationships/image" Target="../media/image31.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7.png"/><Relationship Id="rId3" Type="http://schemas.openxmlformats.org/officeDocument/2006/relationships/notesSlide" Target="../notesSlides/notesSlide7.xml"/><Relationship Id="rId7" Type="http://schemas.openxmlformats.org/officeDocument/2006/relationships/image" Target="../media/image7.png"/><Relationship Id="rId12" Type="http://schemas.openxmlformats.org/officeDocument/2006/relationships/image" Target="../media/image22.png"/><Relationship Id="rId2" Type="http://schemas.openxmlformats.org/officeDocument/2006/relationships/slideLayout" Target="../slideLayouts/slideLayout2.xml"/><Relationship Id="rId16" Type="http://schemas.openxmlformats.org/officeDocument/2006/relationships/image" Target="../media/image35.png"/><Relationship Id="rId1" Type="http://schemas.openxmlformats.org/officeDocument/2006/relationships/tags" Target="../tags/tag5.xml"/><Relationship Id="rId6" Type="http://schemas.openxmlformats.org/officeDocument/2006/relationships/image" Target="../media/image6.png"/><Relationship Id="rId11" Type="http://schemas.openxmlformats.org/officeDocument/2006/relationships/image" Target="../media/image18.png"/><Relationship Id="rId5" Type="http://schemas.openxmlformats.org/officeDocument/2006/relationships/image" Target="../media/image5.png"/><Relationship Id="rId15" Type="http://schemas.openxmlformats.org/officeDocument/2006/relationships/image" Target="../media/image34.png"/><Relationship Id="rId10" Type="http://schemas.openxmlformats.org/officeDocument/2006/relationships/image" Target="../media/image15.png"/><Relationship Id="rId4" Type="http://schemas.openxmlformats.org/officeDocument/2006/relationships/image" Target="../media/image4.png"/><Relationship Id="rId9" Type="http://schemas.openxmlformats.org/officeDocument/2006/relationships/image" Target="../media/image4.jpeg"/><Relationship Id="rId14"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8.png"/><Relationship Id="rId3" Type="http://schemas.openxmlformats.org/officeDocument/2006/relationships/notesSlide" Target="../notesSlides/notesSlide8.xml"/><Relationship Id="rId7" Type="http://schemas.openxmlformats.org/officeDocument/2006/relationships/image" Target="../media/image49.png"/><Relationship Id="rId12"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48.png"/><Relationship Id="rId11" Type="http://schemas.openxmlformats.org/officeDocument/2006/relationships/image" Target="../media/image53.png"/><Relationship Id="rId10" Type="http://schemas.openxmlformats.org/officeDocument/2006/relationships/image" Target="../media/image52.png"/><Relationship Id="rId9"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subTitle" idx="1"/>
          </p:nvPr>
        </p:nvSpPr>
        <p:spPr/>
        <p:txBody>
          <a:bodyPr/>
          <a:lstStyle/>
          <a:p>
            <a:r>
              <a:rPr lang="en-US" dirty="0"/>
              <a:t>UKS2 Fractions Lesson 20</a:t>
            </a:r>
          </a:p>
        </p:txBody>
      </p:sp>
    </p:spTree>
    <p:extLst>
      <p:ext uri="{BB962C8B-B14F-4D97-AF65-F5344CB8AC3E}">
        <p14:creationId xmlns:p14="http://schemas.microsoft.com/office/powerpoint/2010/main" val="441550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5" name="Title 4">
            <a:extLst>
              <a:ext uri="{FF2B5EF4-FFF2-40B4-BE49-F238E27FC236}">
                <a16:creationId xmlns:a16="http://schemas.microsoft.com/office/drawing/2014/main" id="{DE6E68CA-13A4-42A9-9890-6F20AF461B5B}"/>
              </a:ext>
            </a:extLst>
          </p:cNvPr>
          <p:cNvSpPr>
            <a:spLocks noGrp="1"/>
          </p:cNvSpPr>
          <p:nvPr>
            <p:ph type="title"/>
          </p:nvPr>
        </p:nvSpPr>
        <p:spPr/>
        <p:txBody>
          <a:bodyPr/>
          <a:lstStyle/>
          <a:p>
            <a:endParaRPr lang="en-GB"/>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288" y="2995825"/>
            <a:ext cx="6677025" cy="228600"/>
          </a:xfrm>
          <a:prstGeom prst="rect">
            <a:avLst/>
          </a:prstGeom>
        </p:spPr>
      </p:pic>
      <p:pic>
        <p:nvPicPr>
          <p:cNvPr id="4" name="Picture 3"/>
          <p:cNvPicPr>
            <a:picLocks noChangeAspect="1"/>
          </p:cNvPicPr>
          <p:nvPr/>
        </p:nvPicPr>
        <p:blipFill>
          <a:blip r:embed="rId5">
            <a:clrChange>
              <a:clrFrom>
                <a:srgbClr val="6261D6"/>
              </a:clrFrom>
              <a:clrTo>
                <a:srgbClr val="6261D6">
                  <a:alpha val="0"/>
                </a:srgbClr>
              </a:clrTo>
            </a:clrChange>
            <a:extLst>
              <a:ext uri="{28A0092B-C50C-407E-A947-70E740481C1C}">
                <a14:useLocalDpi xmlns:a14="http://schemas.microsoft.com/office/drawing/2010/main" val="0"/>
              </a:ext>
            </a:extLst>
          </a:blip>
          <a:stretch>
            <a:fillRect/>
          </a:stretch>
        </p:blipFill>
        <p:spPr>
          <a:xfrm>
            <a:off x="415339" y="1875597"/>
            <a:ext cx="6638925" cy="209550"/>
          </a:xfrm>
          <a:prstGeom prst="rect">
            <a:avLst/>
          </a:prstGeom>
        </p:spPr>
      </p:pic>
      <p:sp>
        <p:nvSpPr>
          <p:cNvPr id="10" name="TextBox 9"/>
          <p:cNvSpPr txBox="1"/>
          <p:nvPr/>
        </p:nvSpPr>
        <p:spPr>
          <a:xfrm>
            <a:off x="272714" y="2218320"/>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379" y="4289818"/>
            <a:ext cx="6677025" cy="238125"/>
          </a:xfrm>
          <a:prstGeom prst="rect">
            <a:avLst/>
          </a:prstGeom>
        </p:spPr>
      </p:pic>
      <p:sp>
        <p:nvSpPr>
          <p:cNvPr id="14" name="TextBox 13"/>
          <p:cNvSpPr txBox="1"/>
          <p:nvPr/>
        </p:nvSpPr>
        <p:spPr>
          <a:xfrm>
            <a:off x="272712" y="3254069"/>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sp>
        <p:nvSpPr>
          <p:cNvPr id="15" name="TextBox 14"/>
          <p:cNvSpPr txBox="1"/>
          <p:nvPr/>
        </p:nvSpPr>
        <p:spPr>
          <a:xfrm>
            <a:off x="272711" y="4527943"/>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grpSp>
        <p:nvGrpSpPr>
          <p:cNvPr id="20" name="Group 19"/>
          <p:cNvGrpSpPr/>
          <p:nvPr/>
        </p:nvGrpSpPr>
        <p:grpSpPr>
          <a:xfrm>
            <a:off x="272711" y="659024"/>
            <a:ext cx="8357942" cy="934251"/>
            <a:chOff x="393030" y="5206513"/>
            <a:chExt cx="8357942" cy="934251"/>
          </a:xfrm>
          <a:solidFill>
            <a:srgbClr val="82CBDD"/>
          </a:solidFill>
        </p:grpSpPr>
        <p:sp>
          <p:nvSpPr>
            <p:cNvPr id="18" name="Rounded Rectangular Callout 17"/>
            <p:cNvSpPr/>
            <p:nvPr/>
          </p:nvSpPr>
          <p:spPr bwMode="auto">
            <a:xfrm>
              <a:off x="393030" y="5206513"/>
              <a:ext cx="8357942" cy="934251"/>
            </a:xfrm>
            <a:prstGeom prst="wedgeRoundRectCallout">
              <a:avLst>
                <a:gd name="adj1" fmla="val 49608"/>
                <a:gd name="adj2" fmla="val 74520"/>
                <a:gd name="adj3" fmla="val 16667"/>
              </a:avLst>
            </a:prstGeom>
            <a:gr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9" name="Rectangle 18"/>
            <p:cNvSpPr/>
            <p:nvPr/>
          </p:nvSpPr>
          <p:spPr>
            <a:xfrm>
              <a:off x="431379" y="5292968"/>
              <a:ext cx="8045117" cy="830997"/>
            </a:xfrm>
            <a:prstGeom prst="rect">
              <a:avLst/>
            </a:prstGeom>
            <a:grpFill/>
          </p:spPr>
          <p:txBody>
            <a:bodyPr wrap="square">
              <a:spAutoFit/>
            </a:bodyPr>
            <a:lstStyle/>
            <a:p>
              <a:r>
                <a:rPr lang="en-US" sz="2400">
                  <a:latin typeface="Myriad Pro"/>
                </a:rPr>
                <a:t>How many </a:t>
              </a:r>
              <a:r>
                <a:rPr lang="en-US" sz="2400">
                  <a:solidFill>
                    <a:srgbClr val="FF0000"/>
                  </a:solidFill>
                  <a:latin typeface="Myriad Pro"/>
                </a:rPr>
                <a:t>equivalent</a:t>
              </a:r>
              <a:r>
                <a:rPr lang="en-US" sz="2400">
                  <a:latin typeface="Myriad Pro"/>
                </a:rPr>
                <a:t> fractions can you find using these number lines? </a:t>
              </a:r>
              <a:endParaRPr lang="en-GB" sz="2400"/>
            </a:p>
          </p:txBody>
        </p:sp>
      </p:grpSp>
      <p:sp>
        <p:nvSpPr>
          <p:cNvPr id="22" name="Rounded Rectangular Callout 3">
            <a:extLst>
              <a:ext uri="{FF2B5EF4-FFF2-40B4-BE49-F238E27FC236}">
                <a16:creationId xmlns:a16="http://schemas.microsoft.com/office/drawing/2014/main" id="{B6BF9FEE-477F-4B3C-BC76-3A7A9F789940}"/>
              </a:ext>
            </a:extLst>
          </p:cNvPr>
          <p:cNvSpPr/>
          <p:nvPr/>
        </p:nvSpPr>
        <p:spPr bwMode="auto">
          <a:xfrm>
            <a:off x="272711" y="5072383"/>
            <a:ext cx="4563694" cy="1171073"/>
          </a:xfrm>
          <a:prstGeom prst="wedgeRoundRectCallout">
            <a:avLst>
              <a:gd name="adj1" fmla="val -37332"/>
              <a:gd name="adj2" fmla="val 97473"/>
              <a:gd name="adj3" fmla="val 16667"/>
            </a:avLst>
          </a:prstGeom>
          <a:solidFill>
            <a:srgbClr val="82CBDD"/>
          </a:solidFill>
          <a:ln>
            <a:solidFill>
              <a:schemeClr val="tx1"/>
            </a:solidFill>
          </a:ln>
          <a:effectLst/>
        </p:spPr>
        <p:txBody>
          <a:bodyPr vert="horz" wrap="square" lIns="91440" tIns="45720" rIns="91440" bIns="45720" numCol="1" rtlCol="0" anchor="t" anchorCtr="0" compatLnSpc="1">
            <a:prstTxWarp prst="textNoShape">
              <a:avLst/>
            </a:prstTxWarp>
          </a:bodyPr>
          <a:lstStyle/>
          <a:p>
            <a:pPr marL="457200" fontAlgn="base">
              <a:spcBef>
                <a:spcPct val="20000"/>
              </a:spcBef>
              <a:spcAft>
                <a:spcPct val="0"/>
              </a:spcAft>
              <a:buClr>
                <a:srgbClr val="00628C"/>
              </a:buClr>
            </a:pPr>
            <a:r>
              <a:rPr lang="en-US" sz="2000">
                <a:latin typeface="Myriad Pro"/>
              </a:rPr>
              <a:t>The whole has been divided into </a:t>
            </a:r>
            <a:r>
              <a:rPr lang="en-US" sz="2000" u="sng">
                <a:latin typeface="Myriad Pro"/>
              </a:rPr>
              <a:t>___</a:t>
            </a:r>
            <a:r>
              <a:rPr lang="en-US" sz="2000">
                <a:latin typeface="Myriad Pro"/>
              </a:rPr>
              <a:t> equal parts. Each equal part is one</a:t>
            </a:r>
            <a:r>
              <a:rPr lang="en-US" sz="2000" u="sng">
                <a:latin typeface="Myriad Pro"/>
              </a:rPr>
              <a:t>___</a:t>
            </a:r>
            <a:r>
              <a:rPr lang="en-US" sz="2000">
                <a:latin typeface="Myriad Pro"/>
              </a:rPr>
              <a:t>of the whole. </a:t>
            </a:r>
            <a:endParaRPr kumimoji="0" lang="en-GB" sz="2000" b="0" i="0" u="none" strike="noStrike" cap="none" normalizeH="0" baseline="0">
              <a:ln>
                <a:noFill/>
              </a:ln>
              <a:solidFill>
                <a:schemeClr val="tx1"/>
              </a:solidFill>
              <a:effectLst/>
              <a:latin typeface="Myriad Pro" panose="020B0503030403020204"/>
            </a:endParaRPr>
          </a:p>
        </p:txBody>
      </p:sp>
    </p:spTree>
    <p:custDataLst>
      <p:tags r:id="rId1"/>
    </p:custDataLst>
    <p:extLst>
      <p:ext uri="{BB962C8B-B14F-4D97-AF65-F5344CB8AC3E}">
        <p14:creationId xmlns:p14="http://schemas.microsoft.com/office/powerpoint/2010/main" val="2420420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5" name="Title 4">
            <a:extLst>
              <a:ext uri="{FF2B5EF4-FFF2-40B4-BE49-F238E27FC236}">
                <a16:creationId xmlns:a16="http://schemas.microsoft.com/office/drawing/2014/main" id="{15DAA9AE-6E01-4EBA-A88B-EFFF20B17526}"/>
              </a:ext>
            </a:extLst>
          </p:cNvPr>
          <p:cNvSpPr>
            <a:spLocks noGrp="1"/>
          </p:cNvSpPr>
          <p:nvPr>
            <p:ph type="title"/>
          </p:nvPr>
        </p:nvSpPr>
        <p:spPr/>
        <p:txBody>
          <a:bodyPr/>
          <a:lstStyle/>
          <a:p>
            <a:endParaRPr lang="en-GB"/>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288" y="2995825"/>
            <a:ext cx="6677025" cy="228600"/>
          </a:xfrm>
          <a:prstGeom prst="rect">
            <a:avLst/>
          </a:prstGeom>
        </p:spPr>
      </p:pic>
      <p:pic>
        <p:nvPicPr>
          <p:cNvPr id="4" name="Picture 3"/>
          <p:cNvPicPr>
            <a:picLocks noChangeAspect="1"/>
          </p:cNvPicPr>
          <p:nvPr/>
        </p:nvPicPr>
        <p:blipFill>
          <a:blip r:embed="rId5">
            <a:clrChange>
              <a:clrFrom>
                <a:srgbClr val="6261D6"/>
              </a:clrFrom>
              <a:clrTo>
                <a:srgbClr val="6261D6">
                  <a:alpha val="0"/>
                </a:srgbClr>
              </a:clrTo>
            </a:clrChange>
            <a:extLst>
              <a:ext uri="{28A0092B-C50C-407E-A947-70E740481C1C}">
                <a14:useLocalDpi xmlns:a14="http://schemas.microsoft.com/office/drawing/2010/main" val="0"/>
              </a:ext>
            </a:extLst>
          </a:blip>
          <a:stretch>
            <a:fillRect/>
          </a:stretch>
        </p:blipFill>
        <p:spPr>
          <a:xfrm>
            <a:off x="415339" y="1875597"/>
            <a:ext cx="6638925" cy="209550"/>
          </a:xfrm>
          <a:prstGeom prst="rect">
            <a:avLst/>
          </a:prstGeom>
        </p:spPr>
      </p:pic>
      <p:sp>
        <p:nvSpPr>
          <p:cNvPr id="10" name="TextBox 9"/>
          <p:cNvSpPr txBox="1"/>
          <p:nvPr/>
        </p:nvSpPr>
        <p:spPr>
          <a:xfrm>
            <a:off x="272714" y="2218320"/>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379" y="4289818"/>
            <a:ext cx="6677025" cy="238125"/>
          </a:xfrm>
          <a:prstGeom prst="rect">
            <a:avLst/>
          </a:prstGeom>
        </p:spPr>
      </p:pic>
      <p:sp>
        <p:nvSpPr>
          <p:cNvPr id="14" name="TextBox 13"/>
          <p:cNvSpPr txBox="1"/>
          <p:nvPr/>
        </p:nvSpPr>
        <p:spPr>
          <a:xfrm>
            <a:off x="272712" y="3254069"/>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sp>
        <p:nvSpPr>
          <p:cNvPr id="15" name="TextBox 14"/>
          <p:cNvSpPr txBox="1"/>
          <p:nvPr/>
        </p:nvSpPr>
        <p:spPr>
          <a:xfrm>
            <a:off x="272711" y="4527943"/>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grpSp>
        <p:nvGrpSpPr>
          <p:cNvPr id="20" name="Group 19"/>
          <p:cNvGrpSpPr/>
          <p:nvPr/>
        </p:nvGrpSpPr>
        <p:grpSpPr>
          <a:xfrm>
            <a:off x="272711" y="659024"/>
            <a:ext cx="8357942" cy="934251"/>
            <a:chOff x="393030" y="5206513"/>
            <a:chExt cx="8357942" cy="934251"/>
          </a:xfrm>
          <a:solidFill>
            <a:srgbClr val="82CBDD"/>
          </a:solidFill>
        </p:grpSpPr>
        <p:sp>
          <p:nvSpPr>
            <p:cNvPr id="18" name="Rounded Rectangular Callout 17"/>
            <p:cNvSpPr/>
            <p:nvPr/>
          </p:nvSpPr>
          <p:spPr bwMode="auto">
            <a:xfrm>
              <a:off x="393030" y="5206513"/>
              <a:ext cx="8357942" cy="934251"/>
            </a:xfrm>
            <a:prstGeom prst="wedgeRoundRectCallout">
              <a:avLst>
                <a:gd name="adj1" fmla="val 49608"/>
                <a:gd name="adj2" fmla="val 74520"/>
                <a:gd name="adj3" fmla="val 16667"/>
              </a:avLst>
            </a:prstGeom>
            <a:gr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9" name="Rectangle 18"/>
            <p:cNvSpPr/>
            <p:nvPr/>
          </p:nvSpPr>
          <p:spPr>
            <a:xfrm>
              <a:off x="431379" y="5292968"/>
              <a:ext cx="8045117" cy="830997"/>
            </a:xfrm>
            <a:prstGeom prst="rect">
              <a:avLst/>
            </a:prstGeom>
            <a:grpFill/>
          </p:spPr>
          <p:txBody>
            <a:bodyPr wrap="square">
              <a:spAutoFit/>
            </a:bodyPr>
            <a:lstStyle/>
            <a:p>
              <a:r>
                <a:rPr lang="en-US" sz="2400">
                  <a:latin typeface="Myriad Pro"/>
                </a:rPr>
                <a:t>How many </a:t>
              </a:r>
              <a:r>
                <a:rPr lang="en-US" sz="2400">
                  <a:solidFill>
                    <a:srgbClr val="FF0000"/>
                  </a:solidFill>
                  <a:latin typeface="Myriad Pro"/>
                </a:rPr>
                <a:t>equivalent</a:t>
              </a:r>
              <a:r>
                <a:rPr lang="en-US" sz="2400">
                  <a:latin typeface="Myriad Pro"/>
                </a:rPr>
                <a:t> fractions can you find using these number lines? </a:t>
              </a:r>
              <a:endParaRPr lang="en-GB" sz="2400"/>
            </a:p>
          </p:txBody>
        </p:sp>
      </p:grpSp>
      <p:cxnSp>
        <p:nvCxnSpPr>
          <p:cNvPr id="6" name="Straight Connector 5"/>
          <p:cNvCxnSpPr/>
          <p:nvPr/>
        </p:nvCxnSpPr>
        <p:spPr bwMode="auto">
          <a:xfrm>
            <a:off x="2662989" y="1732547"/>
            <a:ext cx="0" cy="3384885"/>
          </a:xfrm>
          <a:prstGeom prst="line">
            <a:avLst/>
          </a:prstGeom>
          <a:noFill/>
          <a:ln w="57150" cap="flat" cmpd="sng" algn="ctr">
            <a:solidFill>
              <a:srgbClr val="82CBD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7" name="TextBox 6"/>
              <p:cNvSpPr txBox="1"/>
              <p:nvPr/>
            </p:nvSpPr>
            <p:spPr>
              <a:xfrm>
                <a:off x="1756610" y="5147076"/>
                <a:ext cx="1812757"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rPr>
                          </m:ctrlPr>
                        </m:fPr>
                        <m:num>
                          <m:r>
                            <a:rPr lang="en-US" sz="2400" b="1" i="1" smtClean="0">
                              <a:solidFill>
                                <a:srgbClr val="0070C0"/>
                              </a:solidFill>
                              <a:latin typeface="Cambria Math" panose="02040503050406030204" pitchFamily="18" charset="0"/>
                            </a:rPr>
                            <m:t>�</m:t>
                          </m:r>
                        </m:num>
                        <m:den>
                          <m:r>
                            <a:rPr lang="en-US" sz="2400" b="1" i="1" smtClean="0">
                              <a:solidFill>
                                <a:srgbClr val="0070C0"/>
                              </a:solidFill>
                              <a:latin typeface="Cambria Math" panose="02040503050406030204" pitchFamily="18" charset="0"/>
                            </a:rPr>
                            <m:t>�</m:t>
                          </m:r>
                        </m:den>
                      </m:f>
                      <m:r>
                        <a:rPr lang="en-US" sz="2400" b="1" i="1" smtClean="0">
                          <a:solidFill>
                            <a:srgbClr val="0070C0"/>
                          </a:solidFill>
                          <a:latin typeface="Cambria Math" panose="02040503050406030204" pitchFamily="18" charset="0"/>
                          <a:ea typeface="Cambria Math" panose="02040503050406030204" pitchFamily="18" charset="0"/>
                        </a:rPr>
                        <m:t>=</m:t>
                      </m:r>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oMath>
                  </m:oMathPara>
                </a14:m>
                <a:endParaRPr lang="en-GB" sz="2400">
                  <a:latin typeface="Myriad Pro"/>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756610" y="5147076"/>
                <a:ext cx="1812757" cy="786177"/>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a:xfrm>
                <a:off x="1756609" y="5148946"/>
                <a:ext cx="1812757"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rPr>
                          </m:ctrlPr>
                        </m:fPr>
                        <m:num>
                          <m:r>
                            <a:rPr lang="en-US" sz="2400" b="1" i="1" smtClean="0">
                              <a:solidFill>
                                <a:srgbClr val="0070C0"/>
                              </a:solidFill>
                              <a:latin typeface="Cambria Math" panose="02040503050406030204" pitchFamily="18" charset="0"/>
                            </a:rPr>
                            <m:t>�</m:t>
                          </m:r>
                        </m:num>
                        <m:den>
                          <m:r>
                            <a:rPr lang="en-US" sz="2400" b="1" i="1" smtClean="0">
                              <a:solidFill>
                                <a:srgbClr val="0070C0"/>
                              </a:solidFill>
                              <a:latin typeface="Cambria Math" panose="02040503050406030204" pitchFamily="18" charset="0"/>
                            </a:rPr>
                            <m:t>�</m:t>
                          </m:r>
                        </m:den>
                      </m:f>
                      <m:r>
                        <a:rPr lang="en-US" sz="2400" b="1" i="1" smtClean="0">
                          <a:solidFill>
                            <a:srgbClr val="0070C0"/>
                          </a:solidFill>
                          <a:latin typeface="Cambria Math" panose="02040503050406030204" pitchFamily="18" charset="0"/>
                          <a:ea typeface="Cambria Math" panose="02040503050406030204" pitchFamily="18" charset="0"/>
                        </a:rPr>
                        <m:t>=</m:t>
                      </m:r>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1" i="1" smtClean="0">
                          <a:solidFill>
                            <a:srgbClr val="0070C0"/>
                          </a:solidFill>
                          <a:latin typeface="Cambria Math" panose="02040503050406030204" pitchFamily="18" charset="0"/>
                          <a:ea typeface="Cambria Math" panose="02040503050406030204" pitchFamily="18" charset="0"/>
                        </a:rPr>
                        <m:t>=</m:t>
                      </m:r>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0" i="1" smtClean="0">
                          <a:latin typeface="Cambria Math" panose="02040503050406030204" pitchFamily="18" charset="0"/>
                          <a:ea typeface="Cambria Math" panose="02040503050406030204" pitchFamily="18" charset="0"/>
                        </a:rPr>
                        <m:t> </m:t>
                      </m:r>
                    </m:oMath>
                  </m:oMathPara>
                </a14:m>
                <a:endParaRPr lang="en-GB" sz="2400">
                  <a:latin typeface="Myriad Pro"/>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1756609" y="5148946"/>
                <a:ext cx="1812757" cy="786177"/>
              </a:xfrm>
              <a:prstGeom prst="rect">
                <a:avLst/>
              </a:prstGeom>
              <a:blipFill>
                <a:blip r:embed="rId10"/>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336766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7">
                                            <p:txEl>
                                              <p:pRg st="0" end="0"/>
                                            </p:txEl>
                                          </p:spTgt>
                                        </p:tgtEl>
                                      </p:cBhvr>
                                    </p:animEffect>
                                    <p:set>
                                      <p:cBhvr>
                                        <p:cTn id="16"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xEl>
                                              <p:pRg st="0" end="0"/>
                                            </p:txEl>
                                          </p:spTgt>
                                        </p:tgtEl>
                                        <p:attrNameLst>
                                          <p:attrName>style.visibility</p:attrName>
                                        </p:attrNameLst>
                                      </p:cBhvr>
                                      <p:to>
                                        <p:strVal val="visible"/>
                                      </p:to>
                                    </p:set>
                                    <p:animEffect transition="in" filter="fade">
                                      <p:cBhvr>
                                        <p:cTn id="21"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5" name="Title 4">
            <a:extLst>
              <a:ext uri="{FF2B5EF4-FFF2-40B4-BE49-F238E27FC236}">
                <a16:creationId xmlns:a16="http://schemas.microsoft.com/office/drawing/2014/main" id="{42AC1020-0072-4E23-AB73-D11A844CBBED}"/>
              </a:ext>
            </a:extLst>
          </p:cNvPr>
          <p:cNvSpPr>
            <a:spLocks noGrp="1"/>
          </p:cNvSpPr>
          <p:nvPr>
            <p:ph type="title"/>
          </p:nvPr>
        </p:nvSpPr>
        <p:spPr/>
        <p:txBody>
          <a:bodyPr/>
          <a:lstStyle/>
          <a:p>
            <a:endParaRPr lang="en-GB"/>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288" y="2995825"/>
            <a:ext cx="6677025" cy="228600"/>
          </a:xfrm>
          <a:prstGeom prst="rect">
            <a:avLst/>
          </a:prstGeom>
        </p:spPr>
      </p:pic>
      <p:pic>
        <p:nvPicPr>
          <p:cNvPr id="4" name="Picture 3"/>
          <p:cNvPicPr>
            <a:picLocks noChangeAspect="1"/>
          </p:cNvPicPr>
          <p:nvPr/>
        </p:nvPicPr>
        <p:blipFill>
          <a:blip r:embed="rId5">
            <a:clrChange>
              <a:clrFrom>
                <a:srgbClr val="6261D6"/>
              </a:clrFrom>
              <a:clrTo>
                <a:srgbClr val="6261D6">
                  <a:alpha val="0"/>
                </a:srgbClr>
              </a:clrTo>
            </a:clrChange>
            <a:extLst>
              <a:ext uri="{28A0092B-C50C-407E-A947-70E740481C1C}">
                <a14:useLocalDpi xmlns:a14="http://schemas.microsoft.com/office/drawing/2010/main" val="0"/>
              </a:ext>
            </a:extLst>
          </a:blip>
          <a:stretch>
            <a:fillRect/>
          </a:stretch>
        </p:blipFill>
        <p:spPr>
          <a:xfrm>
            <a:off x="415339" y="1875597"/>
            <a:ext cx="6638925" cy="209550"/>
          </a:xfrm>
          <a:prstGeom prst="rect">
            <a:avLst/>
          </a:prstGeom>
        </p:spPr>
      </p:pic>
      <p:sp>
        <p:nvSpPr>
          <p:cNvPr id="10" name="TextBox 9"/>
          <p:cNvSpPr txBox="1"/>
          <p:nvPr/>
        </p:nvSpPr>
        <p:spPr>
          <a:xfrm>
            <a:off x="272714" y="2218320"/>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379" y="4289818"/>
            <a:ext cx="6677025" cy="238125"/>
          </a:xfrm>
          <a:prstGeom prst="rect">
            <a:avLst/>
          </a:prstGeom>
        </p:spPr>
      </p:pic>
      <p:sp>
        <p:nvSpPr>
          <p:cNvPr id="14" name="TextBox 13"/>
          <p:cNvSpPr txBox="1"/>
          <p:nvPr/>
        </p:nvSpPr>
        <p:spPr>
          <a:xfrm>
            <a:off x="272712" y="3254069"/>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sp>
        <p:nvSpPr>
          <p:cNvPr id="15" name="TextBox 14"/>
          <p:cNvSpPr txBox="1"/>
          <p:nvPr/>
        </p:nvSpPr>
        <p:spPr>
          <a:xfrm>
            <a:off x="272711" y="4527943"/>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grpSp>
        <p:nvGrpSpPr>
          <p:cNvPr id="20" name="Group 19"/>
          <p:cNvGrpSpPr/>
          <p:nvPr/>
        </p:nvGrpSpPr>
        <p:grpSpPr>
          <a:xfrm>
            <a:off x="288753" y="691337"/>
            <a:ext cx="8357942" cy="934251"/>
            <a:chOff x="393030" y="5206513"/>
            <a:chExt cx="8357942" cy="934251"/>
          </a:xfrm>
          <a:solidFill>
            <a:srgbClr val="82CBDD"/>
          </a:solidFill>
        </p:grpSpPr>
        <p:sp>
          <p:nvSpPr>
            <p:cNvPr id="18" name="Rounded Rectangular Callout 17"/>
            <p:cNvSpPr/>
            <p:nvPr/>
          </p:nvSpPr>
          <p:spPr bwMode="auto">
            <a:xfrm>
              <a:off x="393030" y="5206513"/>
              <a:ext cx="8357942" cy="934251"/>
            </a:xfrm>
            <a:prstGeom prst="wedgeRoundRectCallout">
              <a:avLst>
                <a:gd name="adj1" fmla="val 49608"/>
                <a:gd name="adj2" fmla="val 74520"/>
                <a:gd name="adj3" fmla="val 16667"/>
              </a:avLst>
            </a:prstGeom>
            <a:gr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9" name="Rectangle 18"/>
            <p:cNvSpPr/>
            <p:nvPr/>
          </p:nvSpPr>
          <p:spPr>
            <a:xfrm>
              <a:off x="431379" y="5292968"/>
              <a:ext cx="8045117" cy="830997"/>
            </a:xfrm>
            <a:prstGeom prst="rect">
              <a:avLst/>
            </a:prstGeom>
            <a:grpFill/>
          </p:spPr>
          <p:txBody>
            <a:bodyPr wrap="square">
              <a:spAutoFit/>
            </a:bodyPr>
            <a:lstStyle/>
            <a:p>
              <a:r>
                <a:rPr lang="en-US" sz="2400">
                  <a:latin typeface="Myriad Pro"/>
                </a:rPr>
                <a:t>How many </a:t>
              </a:r>
              <a:r>
                <a:rPr lang="en-US" sz="2400">
                  <a:solidFill>
                    <a:srgbClr val="FF0000"/>
                  </a:solidFill>
                  <a:latin typeface="Myriad Pro"/>
                </a:rPr>
                <a:t>equivalent</a:t>
              </a:r>
              <a:r>
                <a:rPr lang="en-US" sz="2400">
                  <a:latin typeface="Myriad Pro"/>
                </a:rPr>
                <a:t> fractions can you find using these number lines? </a:t>
              </a:r>
              <a:endParaRPr lang="en-GB" sz="2400"/>
            </a:p>
          </p:txBody>
        </p:sp>
      </p:grpSp>
      <p:cxnSp>
        <p:nvCxnSpPr>
          <p:cNvPr id="6" name="Straight Connector 5"/>
          <p:cNvCxnSpPr/>
          <p:nvPr/>
        </p:nvCxnSpPr>
        <p:spPr bwMode="auto">
          <a:xfrm>
            <a:off x="2660594" y="1714906"/>
            <a:ext cx="0" cy="3384885"/>
          </a:xfrm>
          <a:prstGeom prst="line">
            <a:avLst/>
          </a:prstGeom>
          <a:noFill/>
          <a:ln w="57150" cap="flat" cmpd="sng" algn="ctr">
            <a:solidFill>
              <a:srgbClr val="82CBD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7" name="TextBox 6"/>
              <p:cNvSpPr txBox="1"/>
              <p:nvPr/>
            </p:nvSpPr>
            <p:spPr>
              <a:xfrm>
                <a:off x="3890210" y="5102027"/>
                <a:ext cx="1812757" cy="7863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rPr>
                          </m:ctrlPr>
                        </m:fPr>
                        <m:num>
                          <m:r>
                            <a:rPr lang="en-US" sz="2400" b="1" i="1" smtClean="0">
                              <a:solidFill>
                                <a:srgbClr val="0070C0"/>
                              </a:solidFill>
                              <a:latin typeface="Cambria Math" panose="02040503050406030204" pitchFamily="18" charset="0"/>
                            </a:rPr>
                            <m:t>�</m:t>
                          </m:r>
                        </m:num>
                        <m:den>
                          <m:r>
                            <a:rPr lang="en-US" sz="2400" b="1" i="1" smtClean="0">
                              <a:solidFill>
                                <a:srgbClr val="0070C0"/>
                              </a:solidFill>
                              <a:latin typeface="Cambria Math" panose="02040503050406030204" pitchFamily="18" charset="0"/>
                            </a:rPr>
                            <m:t>�</m:t>
                          </m:r>
                        </m:den>
                      </m:f>
                      <m:r>
                        <a:rPr lang="en-US" sz="2400" b="1" i="1" smtClean="0">
                          <a:solidFill>
                            <a:srgbClr val="0070C0"/>
                          </a:solidFill>
                          <a:latin typeface="Cambria Math" panose="02040503050406030204" pitchFamily="18" charset="0"/>
                          <a:ea typeface="Cambria Math" panose="02040503050406030204" pitchFamily="18" charset="0"/>
                        </a:rPr>
                        <m:t>=</m:t>
                      </m:r>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oMath>
                  </m:oMathPara>
                </a14:m>
                <a:endParaRPr lang="en-GB" sz="2400">
                  <a:latin typeface="Myriad Pro"/>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3890210" y="5102027"/>
                <a:ext cx="1812757" cy="786369"/>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a:xfrm>
                <a:off x="3999628" y="5099791"/>
                <a:ext cx="1812757" cy="7863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rPr>
                          </m:ctrlPr>
                        </m:fPr>
                        <m:num>
                          <m:r>
                            <a:rPr lang="en-US" sz="2400" b="1" i="1" smtClean="0">
                              <a:solidFill>
                                <a:srgbClr val="0070C0"/>
                              </a:solidFill>
                              <a:latin typeface="Cambria Math" panose="02040503050406030204" pitchFamily="18" charset="0"/>
                            </a:rPr>
                            <m:t>�</m:t>
                          </m:r>
                        </m:num>
                        <m:den>
                          <m:r>
                            <a:rPr lang="en-US" sz="2400" b="1" i="1" smtClean="0">
                              <a:solidFill>
                                <a:srgbClr val="0070C0"/>
                              </a:solidFill>
                              <a:latin typeface="Cambria Math" panose="02040503050406030204" pitchFamily="18" charset="0"/>
                            </a:rPr>
                            <m:t>�</m:t>
                          </m:r>
                        </m:den>
                      </m:f>
                      <m:r>
                        <a:rPr lang="en-US" sz="2400" b="1" i="1" smtClean="0">
                          <a:solidFill>
                            <a:srgbClr val="0070C0"/>
                          </a:solidFill>
                          <a:latin typeface="Cambria Math" panose="02040503050406030204" pitchFamily="18" charset="0"/>
                          <a:ea typeface="Cambria Math" panose="02040503050406030204" pitchFamily="18" charset="0"/>
                        </a:rPr>
                        <m:t>=</m:t>
                      </m:r>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1" i="1" smtClean="0">
                          <a:solidFill>
                            <a:srgbClr val="0070C0"/>
                          </a:solidFill>
                          <a:latin typeface="Cambria Math" panose="02040503050406030204" pitchFamily="18" charset="0"/>
                          <a:ea typeface="Cambria Math" panose="02040503050406030204" pitchFamily="18" charset="0"/>
                        </a:rPr>
                        <m:t>=</m:t>
                      </m:r>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0" i="1" smtClean="0">
                          <a:latin typeface="Cambria Math" panose="02040503050406030204" pitchFamily="18" charset="0"/>
                          <a:ea typeface="Cambria Math" panose="02040503050406030204" pitchFamily="18" charset="0"/>
                        </a:rPr>
                        <m:t> </m:t>
                      </m:r>
                    </m:oMath>
                  </m:oMathPara>
                </a14:m>
                <a:endParaRPr lang="en-GB" sz="2400">
                  <a:latin typeface="Myriad Pro"/>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3999628" y="5099791"/>
                <a:ext cx="1812757" cy="786369"/>
              </a:xfrm>
              <a:prstGeom prst="rect">
                <a:avLst/>
              </a:prstGeom>
              <a:blipFill>
                <a:blip r:embed="rId10"/>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99152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4.16667E-6 -4.07407E-6 L 0.23489 -4.07407E-6 " pathEditMode="relative" rAng="0" ptsTypes="AA">
                                      <p:cBhvr>
                                        <p:cTn id="6" dur="2000" fill="hold"/>
                                        <p:tgtEl>
                                          <p:spTgt spid="6"/>
                                        </p:tgtEl>
                                        <p:attrNameLst>
                                          <p:attrName>ppt_x</p:attrName>
                                          <p:attrName>ppt_y</p:attrName>
                                        </p:attrNameLst>
                                      </p:cBhvr>
                                      <p:rCtr x="11736" y="0"/>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5" name="Title 4">
            <a:extLst>
              <a:ext uri="{FF2B5EF4-FFF2-40B4-BE49-F238E27FC236}">
                <a16:creationId xmlns:a16="http://schemas.microsoft.com/office/drawing/2014/main" id="{CA8E6EF0-6CCE-40C9-A7FB-45B98FAF57B3}"/>
              </a:ext>
            </a:extLst>
          </p:cNvPr>
          <p:cNvSpPr>
            <a:spLocks noGrp="1"/>
          </p:cNvSpPr>
          <p:nvPr>
            <p:ph type="title"/>
          </p:nvPr>
        </p:nvSpPr>
        <p:spPr/>
        <p:txBody>
          <a:bodyPr/>
          <a:lstStyle/>
          <a:p>
            <a:endParaRPr lang="en-GB"/>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288" y="2995825"/>
            <a:ext cx="6677025" cy="228600"/>
          </a:xfrm>
          <a:prstGeom prst="rect">
            <a:avLst/>
          </a:prstGeom>
        </p:spPr>
      </p:pic>
      <p:pic>
        <p:nvPicPr>
          <p:cNvPr id="4" name="Picture 3"/>
          <p:cNvPicPr>
            <a:picLocks noChangeAspect="1"/>
          </p:cNvPicPr>
          <p:nvPr/>
        </p:nvPicPr>
        <p:blipFill>
          <a:blip r:embed="rId5">
            <a:clrChange>
              <a:clrFrom>
                <a:srgbClr val="6261D6"/>
              </a:clrFrom>
              <a:clrTo>
                <a:srgbClr val="6261D6">
                  <a:alpha val="0"/>
                </a:srgbClr>
              </a:clrTo>
            </a:clrChange>
            <a:extLst>
              <a:ext uri="{28A0092B-C50C-407E-A947-70E740481C1C}">
                <a14:useLocalDpi xmlns:a14="http://schemas.microsoft.com/office/drawing/2010/main" val="0"/>
              </a:ext>
            </a:extLst>
          </a:blip>
          <a:stretch>
            <a:fillRect/>
          </a:stretch>
        </p:blipFill>
        <p:spPr>
          <a:xfrm>
            <a:off x="415339" y="1875597"/>
            <a:ext cx="6638925" cy="209550"/>
          </a:xfrm>
          <a:prstGeom prst="rect">
            <a:avLst/>
          </a:prstGeom>
        </p:spPr>
      </p:pic>
      <p:sp>
        <p:nvSpPr>
          <p:cNvPr id="10" name="TextBox 9"/>
          <p:cNvSpPr txBox="1"/>
          <p:nvPr/>
        </p:nvSpPr>
        <p:spPr>
          <a:xfrm>
            <a:off x="272714" y="2218320"/>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379" y="4289818"/>
            <a:ext cx="6677025" cy="238125"/>
          </a:xfrm>
          <a:prstGeom prst="rect">
            <a:avLst/>
          </a:prstGeom>
        </p:spPr>
      </p:pic>
      <p:sp>
        <p:nvSpPr>
          <p:cNvPr id="14" name="TextBox 13"/>
          <p:cNvSpPr txBox="1"/>
          <p:nvPr/>
        </p:nvSpPr>
        <p:spPr>
          <a:xfrm>
            <a:off x="272712" y="3256698"/>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sp>
        <p:nvSpPr>
          <p:cNvPr id="15" name="TextBox 14"/>
          <p:cNvSpPr txBox="1"/>
          <p:nvPr/>
        </p:nvSpPr>
        <p:spPr>
          <a:xfrm>
            <a:off x="272711" y="4527943"/>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grpSp>
        <p:nvGrpSpPr>
          <p:cNvPr id="20" name="Group 19"/>
          <p:cNvGrpSpPr/>
          <p:nvPr/>
        </p:nvGrpSpPr>
        <p:grpSpPr>
          <a:xfrm>
            <a:off x="393030" y="734127"/>
            <a:ext cx="8357942" cy="934251"/>
            <a:chOff x="393030" y="5206513"/>
            <a:chExt cx="8357942" cy="934251"/>
          </a:xfrm>
          <a:solidFill>
            <a:srgbClr val="82CBDD"/>
          </a:solidFill>
        </p:grpSpPr>
        <p:sp>
          <p:nvSpPr>
            <p:cNvPr id="18" name="Rounded Rectangular Callout 17"/>
            <p:cNvSpPr/>
            <p:nvPr/>
          </p:nvSpPr>
          <p:spPr bwMode="auto">
            <a:xfrm>
              <a:off x="393030" y="5206513"/>
              <a:ext cx="8357942" cy="934251"/>
            </a:xfrm>
            <a:prstGeom prst="wedgeRoundRectCallout">
              <a:avLst>
                <a:gd name="adj1" fmla="val 49608"/>
                <a:gd name="adj2" fmla="val 74520"/>
                <a:gd name="adj3" fmla="val 16667"/>
              </a:avLst>
            </a:prstGeom>
            <a:gr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9" name="Rectangle 18"/>
            <p:cNvSpPr/>
            <p:nvPr/>
          </p:nvSpPr>
          <p:spPr>
            <a:xfrm>
              <a:off x="431379" y="5292968"/>
              <a:ext cx="8045117" cy="830997"/>
            </a:xfrm>
            <a:prstGeom prst="rect">
              <a:avLst/>
            </a:prstGeom>
            <a:grpFill/>
          </p:spPr>
          <p:txBody>
            <a:bodyPr wrap="square">
              <a:spAutoFit/>
            </a:bodyPr>
            <a:lstStyle/>
            <a:p>
              <a:r>
                <a:rPr lang="en-US" sz="2400">
                  <a:latin typeface="Myriad Pro"/>
                </a:rPr>
                <a:t>How many </a:t>
              </a:r>
              <a:r>
                <a:rPr lang="en-US" sz="2400">
                  <a:solidFill>
                    <a:srgbClr val="FF0000"/>
                  </a:solidFill>
                  <a:latin typeface="Myriad Pro"/>
                </a:rPr>
                <a:t>equivalent</a:t>
              </a:r>
              <a:r>
                <a:rPr lang="en-US" sz="2400">
                  <a:latin typeface="Myriad Pro"/>
                </a:rPr>
                <a:t> fractions can you find using these number lines? </a:t>
              </a:r>
              <a:endParaRPr lang="en-GB" sz="2400"/>
            </a:p>
          </p:txBody>
        </p:sp>
      </p:grpSp>
      <p:cxnSp>
        <p:nvCxnSpPr>
          <p:cNvPr id="6" name="Straight Connector 5"/>
          <p:cNvCxnSpPr/>
          <p:nvPr/>
        </p:nvCxnSpPr>
        <p:spPr bwMode="auto">
          <a:xfrm>
            <a:off x="4797786" y="1792458"/>
            <a:ext cx="0" cy="3384885"/>
          </a:xfrm>
          <a:prstGeom prst="line">
            <a:avLst/>
          </a:prstGeom>
          <a:noFill/>
          <a:ln w="57150" cap="flat" cmpd="sng" algn="ctr">
            <a:solidFill>
              <a:srgbClr val="82CBD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7" name="TextBox 6"/>
              <p:cNvSpPr txBox="1"/>
              <p:nvPr/>
            </p:nvSpPr>
            <p:spPr>
              <a:xfrm>
                <a:off x="697831" y="5150791"/>
                <a:ext cx="1812757" cy="7863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oMath>
                  </m:oMathPara>
                </a14:m>
                <a:endParaRPr lang="en-GB" sz="2400">
                  <a:latin typeface="Myriad Pro"/>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697831" y="5150791"/>
                <a:ext cx="1812757" cy="786369"/>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801825" y="5110750"/>
                <a:ext cx="1812757" cy="7863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1" i="1" smtClean="0">
                          <a:solidFill>
                            <a:srgbClr val="0070C0"/>
                          </a:solidFill>
                          <a:latin typeface="Cambria Math" panose="02040503050406030204" pitchFamily="18" charset="0"/>
                          <a:ea typeface="Cambria Math" panose="02040503050406030204" pitchFamily="18" charset="0"/>
                        </a:rPr>
                        <m:t>=</m:t>
                      </m:r>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0" i="1" smtClean="0">
                          <a:latin typeface="Cambria Math" panose="02040503050406030204" pitchFamily="18" charset="0"/>
                          <a:ea typeface="Cambria Math" panose="02040503050406030204" pitchFamily="18" charset="0"/>
                        </a:rPr>
                        <m:t> </m:t>
                      </m:r>
                    </m:oMath>
                  </m:oMathPara>
                </a14:m>
                <a:endParaRPr lang="en-GB" sz="2400">
                  <a:latin typeface="Myriad Pro"/>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801825" y="5110750"/>
                <a:ext cx="1812757" cy="786369"/>
              </a:xfrm>
              <a:prstGeom prst="rect">
                <a:avLst/>
              </a:prstGeom>
              <a:blipFill>
                <a:blip r:embed="rId10"/>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99545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2.77778E-6 -1.85185E-6 L -0.35156 -1.85185E-6 " pathEditMode="relative" rAng="0" ptsTypes="AA">
                                      <p:cBhvr>
                                        <p:cTn id="6" dur="2000" fill="hold"/>
                                        <p:tgtEl>
                                          <p:spTgt spid="6"/>
                                        </p:tgtEl>
                                        <p:attrNameLst>
                                          <p:attrName>ppt_x</p:attrName>
                                          <p:attrName>ppt_y</p:attrName>
                                        </p:attrNameLst>
                                      </p:cBhvr>
                                      <p:rCtr x="-17587" y="0"/>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6" name="Title 5">
            <a:extLst>
              <a:ext uri="{FF2B5EF4-FFF2-40B4-BE49-F238E27FC236}">
                <a16:creationId xmlns:a16="http://schemas.microsoft.com/office/drawing/2014/main" id="{BF856880-6472-4F81-B275-F1F385D65EE0}"/>
              </a:ext>
            </a:extLst>
          </p:cNvPr>
          <p:cNvSpPr>
            <a:spLocks noGrp="1"/>
          </p:cNvSpPr>
          <p:nvPr>
            <p:ph type="title"/>
          </p:nvPr>
        </p:nvSpPr>
        <p:spPr/>
        <p:txBody>
          <a:bodyPr/>
          <a:lstStyle/>
          <a:p>
            <a:endParaRPr lang="en-GB"/>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339" y="2993570"/>
            <a:ext cx="6677025" cy="228600"/>
          </a:xfrm>
          <a:prstGeom prst="rect">
            <a:avLst/>
          </a:prstGeom>
        </p:spPr>
      </p:pic>
      <p:pic>
        <p:nvPicPr>
          <p:cNvPr id="4" name="Picture 3"/>
          <p:cNvPicPr>
            <a:picLocks noChangeAspect="1"/>
          </p:cNvPicPr>
          <p:nvPr/>
        </p:nvPicPr>
        <p:blipFill>
          <a:blip r:embed="rId5">
            <a:clrChange>
              <a:clrFrom>
                <a:srgbClr val="6261D6"/>
              </a:clrFrom>
              <a:clrTo>
                <a:srgbClr val="6261D6">
                  <a:alpha val="0"/>
                </a:srgbClr>
              </a:clrTo>
            </a:clrChange>
            <a:extLst>
              <a:ext uri="{28A0092B-C50C-407E-A947-70E740481C1C}">
                <a14:useLocalDpi xmlns:a14="http://schemas.microsoft.com/office/drawing/2010/main" val="0"/>
              </a:ext>
            </a:extLst>
          </a:blip>
          <a:stretch>
            <a:fillRect/>
          </a:stretch>
        </p:blipFill>
        <p:spPr>
          <a:xfrm>
            <a:off x="415339" y="1875597"/>
            <a:ext cx="6638925" cy="209550"/>
          </a:xfrm>
          <a:prstGeom prst="rect">
            <a:avLst/>
          </a:prstGeom>
        </p:spPr>
      </p:pic>
      <p:sp>
        <p:nvSpPr>
          <p:cNvPr id="10" name="TextBox 9"/>
          <p:cNvSpPr txBox="1"/>
          <p:nvPr/>
        </p:nvSpPr>
        <p:spPr>
          <a:xfrm>
            <a:off x="237620" y="2215169"/>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379" y="4289818"/>
            <a:ext cx="6677025" cy="238125"/>
          </a:xfrm>
          <a:prstGeom prst="rect">
            <a:avLst/>
          </a:prstGeom>
        </p:spPr>
      </p:pic>
      <p:sp>
        <p:nvSpPr>
          <p:cNvPr id="14" name="TextBox 13"/>
          <p:cNvSpPr txBox="1"/>
          <p:nvPr/>
        </p:nvSpPr>
        <p:spPr>
          <a:xfrm>
            <a:off x="272712" y="3254069"/>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sp>
        <p:nvSpPr>
          <p:cNvPr id="15" name="TextBox 14"/>
          <p:cNvSpPr txBox="1"/>
          <p:nvPr/>
        </p:nvSpPr>
        <p:spPr>
          <a:xfrm>
            <a:off x="272711" y="4527943"/>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grpSp>
        <p:nvGrpSpPr>
          <p:cNvPr id="20" name="Group 19"/>
          <p:cNvGrpSpPr/>
          <p:nvPr/>
        </p:nvGrpSpPr>
        <p:grpSpPr>
          <a:xfrm>
            <a:off x="272711" y="736824"/>
            <a:ext cx="8357942" cy="934251"/>
            <a:chOff x="393030" y="5206513"/>
            <a:chExt cx="8357942" cy="934251"/>
          </a:xfrm>
          <a:solidFill>
            <a:srgbClr val="82CBDD"/>
          </a:solidFill>
        </p:grpSpPr>
        <p:sp>
          <p:nvSpPr>
            <p:cNvPr id="18" name="Rounded Rectangular Callout 17"/>
            <p:cNvSpPr/>
            <p:nvPr/>
          </p:nvSpPr>
          <p:spPr bwMode="auto">
            <a:xfrm>
              <a:off x="393030" y="5206513"/>
              <a:ext cx="8357942" cy="934251"/>
            </a:xfrm>
            <a:prstGeom prst="wedgeRoundRectCallout">
              <a:avLst>
                <a:gd name="adj1" fmla="val 49608"/>
                <a:gd name="adj2" fmla="val 74520"/>
                <a:gd name="adj3" fmla="val 16667"/>
              </a:avLst>
            </a:prstGeom>
            <a:gr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9" name="Rectangle 18"/>
            <p:cNvSpPr/>
            <p:nvPr/>
          </p:nvSpPr>
          <p:spPr>
            <a:xfrm>
              <a:off x="431379" y="5292968"/>
              <a:ext cx="8045117" cy="830997"/>
            </a:xfrm>
            <a:prstGeom prst="rect">
              <a:avLst/>
            </a:prstGeom>
            <a:grpFill/>
          </p:spPr>
          <p:txBody>
            <a:bodyPr wrap="square">
              <a:spAutoFit/>
            </a:bodyPr>
            <a:lstStyle/>
            <a:p>
              <a:r>
                <a:rPr lang="en-US" sz="2400">
                  <a:latin typeface="Myriad Pro"/>
                </a:rPr>
                <a:t>How many </a:t>
              </a:r>
              <a:r>
                <a:rPr lang="en-US" sz="2400">
                  <a:solidFill>
                    <a:srgbClr val="FF0000"/>
                  </a:solidFill>
                  <a:latin typeface="Myriad Pro"/>
                </a:rPr>
                <a:t>equivalent</a:t>
              </a:r>
              <a:r>
                <a:rPr lang="en-US" sz="2400">
                  <a:latin typeface="Myriad Pro"/>
                </a:rPr>
                <a:t> fractions can you find using these number lines? </a:t>
              </a:r>
              <a:endParaRPr lang="en-GB" sz="2400"/>
            </a:p>
          </p:txBody>
        </p:sp>
      </p:grpSp>
      <mc:AlternateContent xmlns:mc="http://schemas.openxmlformats.org/markup-compatibility/2006" xmlns:a14="http://schemas.microsoft.com/office/drawing/2010/main">
        <mc:Choice Requires="a14">
          <p:sp>
            <p:nvSpPr>
              <p:cNvPr id="7" name="TextBox 6"/>
              <p:cNvSpPr txBox="1"/>
              <p:nvPr/>
            </p:nvSpPr>
            <p:spPr>
              <a:xfrm>
                <a:off x="2863511" y="5129716"/>
                <a:ext cx="1812757" cy="7863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oMath>
                  </m:oMathPara>
                </a14:m>
                <a:endParaRPr lang="en-GB" sz="2400">
                  <a:latin typeface="Myriad Pro"/>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863511" y="5129716"/>
                <a:ext cx="1812757" cy="786369"/>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3139021" y="5921885"/>
                <a:ext cx="1243263" cy="78380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a:solidFill>
                                <a:srgbClr val="0070C0"/>
                              </a:solidFill>
                              <a:latin typeface="Cambria Math" panose="02040503050406030204" pitchFamily="18" charset="0"/>
                              <a:ea typeface="Cambria Math" panose="02040503050406030204" pitchFamily="18" charset="0"/>
                            </a:rPr>
                          </m:ctrlPr>
                        </m:fPr>
                        <m:num>
                          <m:r>
                            <a:rPr lang="en-US" sz="2400" b="1" i="1">
                              <a:solidFill>
                                <a:srgbClr val="0070C0"/>
                              </a:solidFill>
                              <a:latin typeface="Cambria Math" panose="02040503050406030204" pitchFamily="18" charset="0"/>
                              <a:ea typeface="Cambria Math" panose="02040503050406030204" pitchFamily="18" charset="0"/>
                            </a:rPr>
                            <m:t>�</m:t>
                          </m:r>
                        </m:num>
                        <m:den>
                          <m:r>
                            <a:rPr lang="en-US" sz="2400" b="1" i="1">
                              <a:solidFill>
                                <a:srgbClr val="0070C0"/>
                              </a:solidFill>
                              <a:latin typeface="Cambria Math" panose="02040503050406030204" pitchFamily="18" charset="0"/>
                              <a:ea typeface="Cambria Math" panose="02040503050406030204" pitchFamily="18" charset="0"/>
                            </a:rPr>
                            <m:t>�</m:t>
                          </m:r>
                        </m:den>
                      </m:f>
                    </m:oMath>
                  </m:oMathPara>
                </a14:m>
                <a:endParaRPr lang="en-GB" dirty="0"/>
              </a:p>
            </p:txBody>
          </p:sp>
        </mc:Choice>
        <mc:Fallback xmlns="">
          <p:sp>
            <p:nvSpPr>
              <p:cNvPr id="5" name="TextBox 4"/>
              <p:cNvSpPr txBox="1">
                <a:spLocks noRot="1" noChangeAspect="1" noMove="1" noResize="1" noEditPoints="1" noAdjustHandles="1" noChangeArrowheads="1" noChangeShapeType="1" noTextEdit="1"/>
              </p:cNvSpPr>
              <p:nvPr/>
            </p:nvSpPr>
            <p:spPr>
              <a:xfrm>
                <a:off x="3139021" y="5921885"/>
                <a:ext cx="1243263" cy="783804"/>
              </a:xfrm>
              <a:prstGeom prst="rect">
                <a:avLst/>
              </a:prstGeom>
              <a:blipFill>
                <a:blip r:embed="rId10"/>
                <a:stretch>
                  <a:fillRect/>
                </a:stretch>
              </a:blipFill>
            </p:spPr>
            <p:txBody>
              <a:bodyPr/>
              <a:lstStyle/>
              <a:p>
                <a:r>
                  <a:rPr lang="en-GB">
                    <a:noFill/>
                  </a:rPr>
                  <a:t> </a:t>
                </a:r>
              </a:p>
            </p:txBody>
          </p:sp>
        </mc:Fallback>
      </mc:AlternateContent>
      <p:cxnSp>
        <p:nvCxnSpPr>
          <p:cNvPr id="25" name="Straight Connector 24"/>
          <p:cNvCxnSpPr/>
          <p:nvPr/>
        </p:nvCxnSpPr>
        <p:spPr bwMode="auto">
          <a:xfrm>
            <a:off x="1604210" y="1717142"/>
            <a:ext cx="0" cy="3384885"/>
          </a:xfrm>
          <a:prstGeom prst="line">
            <a:avLst/>
          </a:prstGeom>
          <a:noFill/>
          <a:ln w="57150" cap="flat" cmpd="sng" algn="ctr">
            <a:solidFill>
              <a:srgbClr val="82CBD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32" name="TextBox 31"/>
              <p:cNvSpPr txBox="1"/>
              <p:nvPr/>
            </p:nvSpPr>
            <p:spPr>
              <a:xfrm>
                <a:off x="2923671" y="5173658"/>
                <a:ext cx="1812757" cy="7863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1" i="1" smtClean="0">
                          <a:solidFill>
                            <a:srgbClr val="0070C0"/>
                          </a:solidFill>
                          <a:latin typeface="Cambria Math" panose="02040503050406030204" pitchFamily="18" charset="0"/>
                          <a:ea typeface="Cambria Math" panose="02040503050406030204" pitchFamily="18" charset="0"/>
                        </a:rPr>
                        <m:t>=</m:t>
                      </m:r>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0" i="1" smtClean="0">
                          <a:latin typeface="Cambria Math" panose="02040503050406030204" pitchFamily="18" charset="0"/>
                          <a:ea typeface="Cambria Math" panose="02040503050406030204" pitchFamily="18" charset="0"/>
                        </a:rPr>
                        <m:t> </m:t>
                      </m:r>
                    </m:oMath>
                  </m:oMathPara>
                </a14:m>
                <a:endParaRPr lang="en-GB" sz="2400">
                  <a:latin typeface="Myriad Pro"/>
                </a:endParaRPr>
              </a:p>
            </p:txBody>
          </p:sp>
        </mc:Choice>
        <mc:Fallback xmlns="">
          <p:sp>
            <p:nvSpPr>
              <p:cNvPr id="32" name="TextBox 31"/>
              <p:cNvSpPr txBox="1">
                <a:spLocks noRot="1" noChangeAspect="1" noMove="1" noResize="1" noEditPoints="1" noAdjustHandles="1" noChangeArrowheads="1" noChangeShapeType="1" noTextEdit="1"/>
              </p:cNvSpPr>
              <p:nvPr/>
            </p:nvSpPr>
            <p:spPr>
              <a:xfrm>
                <a:off x="2923671" y="5173658"/>
                <a:ext cx="1812757" cy="786369"/>
              </a:xfrm>
              <a:prstGeom prst="rect">
                <a:avLst/>
              </a:prstGeom>
              <a:blipFill>
                <a:blip r:embed="rId11"/>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368381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8.33333E-7 -2.22222E-6 L 0.2349 -0.00162 " pathEditMode="relative" rAng="0" ptsTypes="AA">
                                      <p:cBhvr>
                                        <p:cTn id="6" dur="2000" fill="hold"/>
                                        <p:tgtEl>
                                          <p:spTgt spid="25"/>
                                        </p:tgtEl>
                                        <p:attrNameLst>
                                          <p:attrName>ppt_x</p:attrName>
                                          <p:attrName>ppt_y</p:attrName>
                                        </p:attrNameLst>
                                      </p:cBhvr>
                                      <p:rCtr x="11736" y="-93"/>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5"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3" name="Title 2">
            <a:extLst>
              <a:ext uri="{FF2B5EF4-FFF2-40B4-BE49-F238E27FC236}">
                <a16:creationId xmlns:a16="http://schemas.microsoft.com/office/drawing/2014/main" id="{F97E4DFE-66F4-42C2-AF1F-CEEC28DEADA8}"/>
              </a:ext>
            </a:extLst>
          </p:cNvPr>
          <p:cNvSpPr>
            <a:spLocks noGrp="1"/>
          </p:cNvSpPr>
          <p:nvPr>
            <p:ph type="title"/>
          </p:nvPr>
        </p:nvSpPr>
        <p:spPr/>
        <p:txBody>
          <a:bodyPr/>
          <a:lstStyle/>
          <a:p>
            <a:endParaRPr lang="en-GB"/>
          </a:p>
        </p:txBody>
      </p:sp>
      <p:sp>
        <p:nvSpPr>
          <p:cNvPr id="4" name="Rounded Rectangular Callout 3"/>
          <p:cNvSpPr/>
          <p:nvPr/>
        </p:nvSpPr>
        <p:spPr bwMode="auto">
          <a:xfrm>
            <a:off x="4235116" y="882316"/>
            <a:ext cx="4026568" cy="1171073"/>
          </a:xfrm>
          <a:prstGeom prst="wedgeRoundRectCallout">
            <a:avLst>
              <a:gd name="adj1" fmla="val 59676"/>
              <a:gd name="adj2" fmla="val 78801"/>
              <a:gd name="adj3" fmla="val 16667"/>
            </a:avLst>
          </a:prstGeom>
          <a:solidFill>
            <a:srgbClr val="82CBDD"/>
          </a:solidFill>
          <a:ln>
            <a:solidFill>
              <a:schemeClr val="tx1"/>
            </a:solidFill>
          </a:ln>
          <a:effec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r>
              <a:rPr kumimoji="0" lang="en-US" sz="2400" b="0" i="0" u="none" strike="noStrike" cap="none" normalizeH="0" baseline="0">
                <a:ln>
                  <a:noFill/>
                </a:ln>
                <a:solidFill>
                  <a:schemeClr val="tx1"/>
                </a:solidFill>
                <a:effectLst/>
                <a:latin typeface="Myriad Pro" panose="020B0503030403020204"/>
              </a:rPr>
              <a:t>What fraction </a:t>
            </a:r>
            <a:r>
              <a:rPr lang="en-US" sz="2400">
                <a:latin typeface="Myriad Pro" panose="020B0503030403020204"/>
              </a:rPr>
              <a:t>of the octagon is shaded blue?</a:t>
            </a:r>
            <a:endParaRPr kumimoji="0" lang="en-GB" sz="2400" b="0" i="0" u="none" strike="noStrike" cap="none" normalizeH="0" baseline="0">
              <a:ln>
                <a:noFill/>
              </a:ln>
              <a:solidFill>
                <a:schemeClr val="tx1"/>
              </a:solidFill>
              <a:effectLst/>
              <a:latin typeface="Myriad Pro" panose="020B0503030403020204"/>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151" y="969150"/>
            <a:ext cx="2647950" cy="260985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826" y="969150"/>
            <a:ext cx="2581275" cy="266700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826" y="1035825"/>
            <a:ext cx="2590800" cy="2600325"/>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1488" y="1007249"/>
            <a:ext cx="2619375" cy="2657475"/>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5776" y="1002487"/>
            <a:ext cx="2600325" cy="2647950"/>
          </a:xfrm>
          <a:prstGeom prst="rect">
            <a:avLst/>
          </a:prstGeom>
        </p:spPr>
      </p:pic>
      <mc:AlternateContent xmlns:mc="http://schemas.openxmlformats.org/markup-compatibility/2006" xmlns:a14="http://schemas.microsoft.com/office/drawing/2010/main">
        <mc:Choice Requires="a14">
          <p:sp>
            <p:nvSpPr>
              <p:cNvPr id="10" name="TextBox 9"/>
              <p:cNvSpPr txBox="1"/>
              <p:nvPr/>
            </p:nvSpPr>
            <p:spPr>
              <a:xfrm>
                <a:off x="2943726" y="3579000"/>
                <a:ext cx="1676400" cy="101752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6</m:t>
                          </m:r>
                        </m:num>
                        <m:den>
                          <m:r>
                            <a:rPr lang="en-US" sz="3200" b="0" i="1" smtClean="0">
                              <a:latin typeface="Cambria Math" panose="02040503050406030204" pitchFamily="18" charset="0"/>
                            </a:rPr>
                            <m:t>8</m:t>
                          </m:r>
                        </m:den>
                      </m:f>
                    </m:oMath>
                  </m:oMathPara>
                </a14:m>
                <a:endParaRPr lang="en-GB" sz="4400" dirty="0"/>
              </a:p>
            </p:txBody>
          </p:sp>
        </mc:Choice>
        <mc:Fallback xmlns="">
          <p:sp>
            <p:nvSpPr>
              <p:cNvPr id="10" name="TextBox 9"/>
              <p:cNvSpPr txBox="1">
                <a:spLocks noRot="1" noChangeAspect="1" noMove="1" noResize="1" noEditPoints="1" noAdjustHandles="1" noChangeArrowheads="1" noChangeShapeType="1" noTextEdit="1"/>
              </p:cNvSpPr>
              <p:nvPr/>
            </p:nvSpPr>
            <p:spPr>
              <a:xfrm>
                <a:off x="2943726" y="3579000"/>
                <a:ext cx="1676400" cy="1017523"/>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E86FE91C-7C5B-4FA2-84FD-965725334FB0}"/>
                  </a:ext>
                </a:extLst>
              </p:cNvPr>
              <p:cNvSpPr/>
              <p:nvPr/>
            </p:nvSpPr>
            <p:spPr>
              <a:xfrm>
                <a:off x="3949349" y="3594879"/>
                <a:ext cx="970137" cy="1049839"/>
              </a:xfrm>
              <a:prstGeom prst="rect">
                <a:avLst/>
              </a:prstGeom>
            </p:spPr>
            <p:txBody>
              <a:bodyPr wrap="none">
                <a:spAutoFit/>
              </a:bodyPr>
              <a:lstStyle/>
              <a:p>
                <a:r>
                  <a:rPr lang="en-GB" sz="4400" dirty="0">
                    <a:latin typeface="Cambria Math" panose="02040503050406030204" pitchFamily="18" charset="0"/>
                    <a:ea typeface="Cambria Math" panose="02040503050406030204" pitchFamily="18" charset="0"/>
                  </a:rPr>
                  <a:t>= </a:t>
                </a:r>
                <a14:m>
                  <m:oMath xmlns:m="http://schemas.openxmlformats.org/officeDocument/2006/math">
                    <m:f>
                      <m:fPr>
                        <m:ctrlPr>
                          <a:rPr lang="en-US" sz="4400" i="1">
                            <a:latin typeface="Cambria Math" panose="02040503050406030204" pitchFamily="18" charset="0"/>
                            <a:ea typeface="Cambria Math" panose="02040503050406030204" pitchFamily="18" charset="0"/>
                          </a:rPr>
                        </m:ctrlPr>
                      </m:fPr>
                      <m:num>
                        <m:r>
                          <a:rPr lang="en-US" sz="4400" i="1">
                            <a:latin typeface="Cambria Math" panose="02040503050406030204" pitchFamily="18" charset="0"/>
                            <a:ea typeface="Cambria Math" panose="02040503050406030204" pitchFamily="18" charset="0"/>
                          </a:rPr>
                          <m:t>3</m:t>
                        </m:r>
                      </m:num>
                      <m:den>
                        <m:r>
                          <a:rPr lang="en-US" sz="4400" i="1">
                            <a:latin typeface="Cambria Math" panose="02040503050406030204" pitchFamily="18" charset="0"/>
                            <a:ea typeface="Cambria Math" panose="02040503050406030204" pitchFamily="18" charset="0"/>
                          </a:rPr>
                          <m:t>4</m:t>
                        </m:r>
                      </m:den>
                    </m:f>
                  </m:oMath>
                </a14:m>
                <a:endParaRPr lang="en-GB" dirty="0">
                  <a:latin typeface="Cambria Math" panose="02040503050406030204" pitchFamily="18" charset="0"/>
                  <a:ea typeface="Cambria Math" panose="02040503050406030204" pitchFamily="18" charset="0"/>
                </a:endParaRPr>
              </a:p>
            </p:txBody>
          </p:sp>
        </mc:Choice>
        <mc:Fallback xmlns="">
          <p:sp>
            <p:nvSpPr>
              <p:cNvPr id="12" name="Rectangle 11">
                <a:extLst>
                  <a:ext uri="{FF2B5EF4-FFF2-40B4-BE49-F238E27FC236}">
                    <a16:creationId xmlns:a16="http://schemas.microsoft.com/office/drawing/2014/main" id="{E86FE91C-7C5B-4FA2-84FD-965725334FB0}"/>
                  </a:ext>
                </a:extLst>
              </p:cNvPr>
              <p:cNvSpPr>
                <a:spLocks noRot="1" noChangeAspect="1" noMove="1" noResize="1" noEditPoints="1" noAdjustHandles="1" noChangeArrowheads="1" noChangeShapeType="1" noTextEdit="1"/>
              </p:cNvSpPr>
              <p:nvPr/>
            </p:nvSpPr>
            <p:spPr>
              <a:xfrm>
                <a:off x="3949349" y="3594879"/>
                <a:ext cx="970137" cy="1049839"/>
              </a:xfrm>
              <a:prstGeom prst="rect">
                <a:avLst/>
              </a:prstGeom>
              <a:blipFill>
                <a:blip r:embed="rId12"/>
                <a:stretch>
                  <a:fillRect l="-25786" t="-581" b="-12209"/>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62082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9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9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1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700"/>
                                        <p:tgtEl>
                                          <p:spTgt spid="7"/>
                                        </p:tgtEl>
                                      </p:cBhvr>
                                    </p:animEffect>
                                    <p:set>
                                      <p:cBhvr>
                                        <p:cTn id="32" dur="1" fill="hold">
                                          <p:stCondLst>
                                            <p:cond delay="6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3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700"/>
                                        <p:tgtEl>
                                          <p:spTgt spid="8"/>
                                        </p:tgtEl>
                                      </p:cBhvr>
                                    </p:animEffect>
                                    <p:set>
                                      <p:cBhvr>
                                        <p:cTn id="42" dur="1" fill="hold">
                                          <p:stCondLst>
                                            <p:cond delay="699"/>
                                          </p:stCondLst>
                                        </p:cTn>
                                        <p:tgtEl>
                                          <p:spTgt spid="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9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1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5" name="Title 4">
            <a:extLst>
              <a:ext uri="{FF2B5EF4-FFF2-40B4-BE49-F238E27FC236}">
                <a16:creationId xmlns:a16="http://schemas.microsoft.com/office/drawing/2014/main" id="{E94D2D09-5829-43F0-B5BC-0D52D76B7B34}"/>
              </a:ext>
            </a:extLst>
          </p:cNvPr>
          <p:cNvSpPr>
            <a:spLocks noGrp="1"/>
          </p:cNvSpPr>
          <p:nvPr>
            <p:ph type="title"/>
          </p:nvPr>
        </p:nvSpPr>
        <p:spPr/>
        <p:txBody>
          <a:bodyPr/>
          <a:lstStyle/>
          <a:p>
            <a:endParaRPr lang="en-GB"/>
          </a:p>
        </p:txBody>
      </p:sp>
      <p:pic>
        <p:nvPicPr>
          <p:cNvPr id="3" name="Picture 2"/>
          <p:cNvPicPr>
            <a:picLocks noChangeAspect="1"/>
          </p:cNvPicPr>
          <p:nvPr/>
        </p:nvPicPr>
        <p:blipFill rotWithShape="1">
          <a:blip r:embed="rId4"/>
          <a:srcRect t="15866"/>
          <a:stretch/>
        </p:blipFill>
        <p:spPr>
          <a:xfrm>
            <a:off x="164437" y="1775824"/>
            <a:ext cx="5033583" cy="2382850"/>
          </a:xfrm>
          <a:prstGeom prst="rect">
            <a:avLst/>
          </a:prstGeom>
        </p:spPr>
      </p:pic>
      <p:sp>
        <p:nvSpPr>
          <p:cNvPr id="4" name="TextBox 3"/>
          <p:cNvSpPr txBox="1"/>
          <p:nvPr/>
        </p:nvSpPr>
        <p:spPr>
          <a:xfrm>
            <a:off x="0" y="668654"/>
            <a:ext cx="9144000"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Are you ready for a challenge? </a:t>
            </a:r>
            <a:endParaRPr lang="en-GB" sz="2400" b="1"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5">
            <a:duotone>
              <a:prstClr val="black"/>
              <a:srgbClr val="FFFF00">
                <a:tint val="45000"/>
                <a:satMod val="400000"/>
              </a:srgbClr>
            </a:duotone>
            <a:extLst>
              <a:ext uri="{BEBA8EAE-BF5A-486C-A8C5-ECC9F3942E4B}">
                <a14:imgProps xmlns:a14="http://schemas.microsoft.com/office/drawing/2010/main">
                  <a14:imgLayer r:embed="rId6">
                    <a14:imgEffect>
                      <a14:colorTemperature colorTemp="8800"/>
                    </a14:imgEffect>
                  </a14:imgLayer>
                </a14:imgProps>
              </a:ext>
            </a:extLst>
          </a:blip>
          <a:srcRect r="64719" b="83247"/>
          <a:stretch/>
        </p:blipFill>
        <p:spPr>
          <a:xfrm>
            <a:off x="164437" y="1308523"/>
            <a:ext cx="1776659" cy="473892"/>
          </a:xfrm>
          <a:prstGeom prst="rect">
            <a:avLst/>
          </a:prstGeom>
          <a:solidFill>
            <a:srgbClr val="FFFF00"/>
          </a:solidFill>
        </p:spPr>
      </p:pic>
      <p:sp>
        <p:nvSpPr>
          <p:cNvPr id="8" name="TextBox 7"/>
          <p:cNvSpPr txBox="1"/>
          <p:nvPr/>
        </p:nvSpPr>
        <p:spPr>
          <a:xfrm>
            <a:off x="2181726" y="1320750"/>
            <a:ext cx="2277979" cy="461665"/>
          </a:xfrm>
          <a:prstGeom prst="rect">
            <a:avLst/>
          </a:prstGeom>
          <a:solidFill>
            <a:srgbClr val="FFFF00"/>
          </a:solidFill>
        </p:spPr>
        <p:txBody>
          <a:bodyPr wrap="square" rtlCol="0">
            <a:spAutoFit/>
          </a:bodyPr>
          <a:lstStyle/>
          <a:p>
            <a:r>
              <a:rPr lang="en-US" sz="2400">
                <a:latin typeface="Myriad Pro" panose="020B0503030403020204"/>
              </a:rPr>
              <a:t>Use your head</a:t>
            </a:r>
            <a:endParaRPr lang="en-GB" sz="2400">
              <a:latin typeface="Myriad Pro" panose="020B0503030403020204"/>
            </a:endParaRPr>
          </a:p>
        </p:txBody>
      </p:sp>
      <mc:AlternateContent xmlns:mc="http://schemas.openxmlformats.org/markup-compatibility/2006" xmlns:a14="http://schemas.microsoft.com/office/drawing/2010/main">
        <mc:Choice Requires="a14">
          <p:sp>
            <p:nvSpPr>
              <p:cNvPr id="9" name="TextBox 8"/>
              <p:cNvSpPr txBox="1"/>
              <p:nvPr/>
            </p:nvSpPr>
            <p:spPr>
              <a:xfrm>
                <a:off x="4459705" y="2562588"/>
                <a:ext cx="481263" cy="61093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FF0000"/>
                              </a:solidFill>
                              <a:latin typeface="Cambria Math" panose="02040503050406030204" pitchFamily="18" charset="0"/>
                            </a:rPr>
                          </m:ctrlPr>
                        </m:fPr>
                        <m:num>
                          <m:r>
                            <a:rPr lang="en-US" b="1" i="0" smtClean="0">
                              <a:solidFill>
                                <a:srgbClr val="FF0000"/>
                              </a:solidFill>
                              <a:latin typeface="Cambria Math" panose="02040503050406030204" pitchFamily="18" charset="0"/>
                            </a:rPr>
                            <m:t>�</m:t>
                          </m:r>
                        </m:num>
                        <m:den>
                          <m:r>
                            <a:rPr lang="en-US" b="1" i="0" smtClean="0">
                              <a:solidFill>
                                <a:srgbClr val="FF0000"/>
                              </a:solidFill>
                              <a:latin typeface="Cambria Math" panose="02040503050406030204" pitchFamily="18" charset="0"/>
                            </a:rPr>
                            <m:t>�</m:t>
                          </m:r>
                        </m:den>
                      </m:f>
                    </m:oMath>
                  </m:oMathPara>
                </a14:m>
                <a:endParaRPr lang="en-US" b="1"/>
              </a:p>
            </p:txBody>
          </p:sp>
        </mc:Choice>
        <mc:Fallback xmlns="">
          <p:sp>
            <p:nvSpPr>
              <p:cNvPr id="9" name="TextBox 8"/>
              <p:cNvSpPr txBox="1">
                <a:spLocks noRot="1" noChangeAspect="1" noMove="1" noResize="1" noEditPoints="1" noAdjustHandles="1" noChangeArrowheads="1" noChangeShapeType="1" noTextEdit="1"/>
              </p:cNvSpPr>
              <p:nvPr/>
            </p:nvSpPr>
            <p:spPr>
              <a:xfrm>
                <a:off x="4459705" y="2562588"/>
                <a:ext cx="481263" cy="610936"/>
              </a:xfrm>
              <a:prstGeom prst="rect">
                <a:avLst/>
              </a:prstGeom>
              <a:blipFill>
                <a:blip r:embed="rId11"/>
                <a:stretch>
                  <a:fillRect/>
                </a:stretch>
              </a:blipFill>
            </p:spPr>
            <p:txBody>
              <a:bodyPr/>
              <a:lstStyle/>
              <a:p>
                <a:r>
                  <a:rPr lang="en-GB">
                    <a:noFill/>
                  </a:rPr>
                  <a:t> </a:t>
                </a:r>
              </a:p>
            </p:txBody>
          </p:sp>
        </mc:Fallback>
      </mc:AlternateContent>
      <p:sp>
        <p:nvSpPr>
          <p:cNvPr id="10" name="TextBox 9"/>
          <p:cNvSpPr txBox="1"/>
          <p:nvPr/>
        </p:nvSpPr>
        <p:spPr>
          <a:xfrm>
            <a:off x="4475747" y="3453484"/>
            <a:ext cx="481263" cy="523220"/>
          </a:xfrm>
          <a:prstGeom prst="rect">
            <a:avLst/>
          </a:prstGeom>
          <a:noFill/>
        </p:spPr>
        <p:txBody>
          <a:bodyPr wrap="square" rtlCol="0">
            <a:spAutoFit/>
          </a:bodyPr>
          <a:lstStyle/>
          <a:p>
            <a:r>
              <a:rPr lang="en-US" sz="2800" b="1">
                <a:solidFill>
                  <a:srgbClr val="FF0000"/>
                </a:solidFill>
                <a:latin typeface="Myriad Pro" panose="020B0503030403020204"/>
              </a:rPr>
              <a:t>0</a:t>
            </a:r>
            <a:endParaRPr lang="en-GB" sz="2400" b="1">
              <a:solidFill>
                <a:srgbClr val="FF0000"/>
              </a:solidFill>
              <a:latin typeface="Myriad Pro" panose="020B0503030403020204"/>
            </a:endParaRPr>
          </a:p>
        </p:txBody>
      </p:sp>
      <mc:AlternateContent xmlns:mc="http://schemas.openxmlformats.org/markup-compatibility/2006" xmlns:a14="http://schemas.microsoft.com/office/drawing/2010/main">
        <mc:Choice Requires="a14">
          <p:sp>
            <p:nvSpPr>
              <p:cNvPr id="11" name="TextBox 10"/>
              <p:cNvSpPr txBox="1"/>
              <p:nvPr/>
            </p:nvSpPr>
            <p:spPr>
              <a:xfrm>
                <a:off x="164437" y="4161635"/>
                <a:ext cx="4423606" cy="2276201"/>
              </a:xfrm>
              <a:prstGeom prst="rect">
                <a:avLst/>
              </a:prstGeom>
              <a:noFill/>
            </p:spPr>
            <p:txBody>
              <a:bodyPr wrap="square" rtlCol="0">
                <a:spAutoFit/>
              </a:bodyPr>
              <a:lstStyle/>
              <a:p>
                <a:endParaRPr lang="en-US" sz="2400">
                  <a:latin typeface="Myriad Pro" panose="020B0503030403020204"/>
                </a:endParaRPr>
              </a:p>
              <a:p>
                <a:r>
                  <a:rPr lang="en-US" sz="2400">
                    <a:latin typeface="Myriad Pro" panose="020B0503030403020204"/>
                  </a:rPr>
                  <a:t>Could you create some similar calculations using this pair of equivalent fractions?</a:t>
                </a:r>
              </a:p>
              <a:p>
                <a:r>
                  <a:rPr lang="en-US"/>
                  <a:t> </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0" smtClean="0">
                            <a:latin typeface="Cambria Math" panose="02040503050406030204" pitchFamily="18" charset="0"/>
                          </a:rPr>
                          <m:t>6</m:t>
                        </m:r>
                      </m:den>
                    </m:f>
                    <m:r>
                      <a:rPr lang="en-US" sz="3200" b="0" i="0" smtClean="0">
                        <a:latin typeface="Cambria Math" panose="02040503050406030204" pitchFamily="18" charset="0"/>
                      </a:rPr>
                      <m:t> </m:t>
                    </m:r>
                  </m:oMath>
                </a14:m>
                <a:r>
                  <a:rPr lang="en-US" sz="3200" b="0"/>
                  <a:t>= </a:t>
                </a:r>
                <a14:m>
                  <m:oMath xmlns:m="http://schemas.openxmlformats.org/officeDocument/2006/math">
                    <m:f>
                      <m:fPr>
                        <m:ctrlPr>
                          <a:rPr lang="en-US" sz="3200" b="0" i="1" dirty="0" smtClean="0">
                            <a:latin typeface="Cambria Math" panose="02040503050406030204" pitchFamily="18" charset="0"/>
                          </a:rPr>
                        </m:ctrlPr>
                      </m:fPr>
                      <m:num>
                        <m:r>
                          <a:rPr lang="en-US" sz="3200" b="0" i="1" dirty="0" smtClean="0">
                            <a:latin typeface="Cambria Math" panose="02040503050406030204" pitchFamily="18" charset="0"/>
                          </a:rPr>
                          <m:t>5</m:t>
                        </m:r>
                      </m:num>
                      <m:den>
                        <m:r>
                          <a:rPr lang="en-US" sz="3200" b="0" i="1" dirty="0" smtClean="0">
                            <a:latin typeface="Cambria Math" panose="02040503050406030204" pitchFamily="18" charset="0"/>
                          </a:rPr>
                          <m:t>30</m:t>
                        </m:r>
                      </m:den>
                    </m:f>
                    <m:r>
                      <a:rPr lang="en-US" sz="3200" b="0" i="1" dirty="0" smtClean="0">
                        <a:latin typeface="Cambria Math" panose="02040503050406030204" pitchFamily="18" charset="0"/>
                      </a:rPr>
                      <m:t> </m:t>
                    </m:r>
                  </m:oMath>
                </a14:m>
                <a:endParaRPr lang="en-US" b="0"/>
              </a:p>
            </p:txBody>
          </p:sp>
        </mc:Choice>
        <mc:Fallback xmlns="">
          <p:sp>
            <p:nvSpPr>
              <p:cNvPr id="11" name="TextBox 10"/>
              <p:cNvSpPr txBox="1">
                <a:spLocks noRot="1" noChangeAspect="1" noMove="1" noResize="1" noEditPoints="1" noAdjustHandles="1" noChangeArrowheads="1" noChangeShapeType="1" noTextEdit="1"/>
              </p:cNvSpPr>
              <p:nvPr/>
            </p:nvSpPr>
            <p:spPr>
              <a:xfrm>
                <a:off x="164437" y="4161635"/>
                <a:ext cx="4423606" cy="2276201"/>
              </a:xfrm>
              <a:prstGeom prst="rect">
                <a:avLst/>
              </a:prstGeom>
              <a:blipFill>
                <a:blip r:embed="rId12"/>
                <a:stretch>
                  <a:fillRect l="-2204" b="-2949"/>
                </a:stretch>
              </a:blipFill>
            </p:spPr>
            <p:txBody>
              <a:bodyPr/>
              <a:lstStyle/>
              <a:p>
                <a:r>
                  <a:rPr lang="en-GB">
                    <a:noFill/>
                  </a:rPr>
                  <a:t> </a:t>
                </a:r>
              </a:p>
            </p:txBody>
          </p:sp>
        </mc:Fallback>
      </mc:AlternateContent>
      <p:sp>
        <p:nvSpPr>
          <p:cNvPr id="12" name="Rectangle: Rounded Corners 11">
            <a:extLst>
              <a:ext uri="{FF2B5EF4-FFF2-40B4-BE49-F238E27FC236}">
                <a16:creationId xmlns:a16="http://schemas.microsoft.com/office/drawing/2014/main" id="{FAF9FB2F-C237-4501-BE3F-A560397F9C9C}"/>
              </a:ext>
            </a:extLst>
          </p:cNvPr>
          <p:cNvSpPr/>
          <p:nvPr/>
        </p:nvSpPr>
        <p:spPr bwMode="auto">
          <a:xfrm>
            <a:off x="164437" y="4158674"/>
            <a:ext cx="4311310" cy="2479193"/>
          </a:xfrm>
          <a:prstGeom prst="roundRect">
            <a:avLst/>
          </a:prstGeom>
          <a:no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Tree>
    <p:custDataLst>
      <p:tags r:id="rId1"/>
    </p:custDataLst>
    <p:extLst>
      <p:ext uri="{BB962C8B-B14F-4D97-AF65-F5344CB8AC3E}">
        <p14:creationId xmlns:p14="http://schemas.microsoft.com/office/powerpoint/2010/main" val="3626915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4" name="Title 3">
            <a:extLst>
              <a:ext uri="{FF2B5EF4-FFF2-40B4-BE49-F238E27FC236}">
                <a16:creationId xmlns:a16="http://schemas.microsoft.com/office/drawing/2014/main" id="{77646256-08E0-49E7-B90E-CA2AB9E2A99E}"/>
              </a:ext>
            </a:extLst>
          </p:cNvPr>
          <p:cNvSpPr>
            <a:spLocks noGrp="1"/>
          </p:cNvSpPr>
          <p:nvPr>
            <p:ph type="title"/>
          </p:nvPr>
        </p:nvSpPr>
        <p:spPr/>
        <p:txBody>
          <a:bodyPr/>
          <a:lstStyle/>
          <a:p>
            <a:endParaRPr lang="en-GB"/>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669" y="1343052"/>
            <a:ext cx="6677025" cy="2286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69" y="2624792"/>
            <a:ext cx="6677025" cy="238125"/>
          </a:xfrm>
          <a:prstGeom prst="rect">
            <a:avLst/>
          </a:prstGeom>
        </p:spPr>
      </p:pic>
      <p:sp>
        <p:nvSpPr>
          <p:cNvPr id="7" name="TextBox 6"/>
          <p:cNvSpPr txBox="1"/>
          <p:nvPr/>
        </p:nvSpPr>
        <p:spPr>
          <a:xfrm>
            <a:off x="2" y="1591672"/>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sp>
        <p:nvSpPr>
          <p:cNvPr id="8" name="TextBox 7"/>
          <p:cNvSpPr txBox="1"/>
          <p:nvPr/>
        </p:nvSpPr>
        <p:spPr>
          <a:xfrm>
            <a:off x="1" y="2862917"/>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cxnSp>
        <p:nvCxnSpPr>
          <p:cNvPr id="9" name="Straight Connector 8"/>
          <p:cNvCxnSpPr/>
          <p:nvPr/>
        </p:nvCxnSpPr>
        <p:spPr bwMode="auto">
          <a:xfrm>
            <a:off x="1324078" y="827537"/>
            <a:ext cx="7421" cy="2451600"/>
          </a:xfrm>
          <a:prstGeom prst="line">
            <a:avLst/>
          </a:prstGeom>
          <a:noFill/>
          <a:ln w="57150" cap="flat" cmpd="sng" algn="ctr">
            <a:solidFill>
              <a:srgbClr val="82CBD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10" name="TextBox 9"/>
              <p:cNvSpPr txBox="1"/>
              <p:nvPr/>
            </p:nvSpPr>
            <p:spPr>
              <a:xfrm>
                <a:off x="425121" y="3485765"/>
                <a:ext cx="1812757" cy="7863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oMath>
                  </m:oMathPara>
                </a14:m>
                <a:endParaRPr lang="en-GB" sz="2400">
                  <a:latin typeface="Myriad Pro"/>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425121" y="3485765"/>
                <a:ext cx="1812757" cy="786369"/>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529115" y="3445724"/>
                <a:ext cx="1812757" cy="7863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1" i="1" smtClean="0">
                          <a:solidFill>
                            <a:srgbClr val="0070C0"/>
                          </a:solidFill>
                          <a:latin typeface="Cambria Math" panose="02040503050406030204" pitchFamily="18" charset="0"/>
                          <a:ea typeface="Cambria Math" panose="02040503050406030204" pitchFamily="18" charset="0"/>
                        </a:rPr>
                        <m:t>=</m:t>
                      </m:r>
                      <m:f>
                        <m:fPr>
                          <m:ctrlPr>
                            <a:rPr lang="en-US" sz="2400" b="1" i="1" smtClean="0">
                              <a:solidFill>
                                <a:srgbClr val="0070C0"/>
                              </a:solidFill>
                              <a:latin typeface="Cambria Math" panose="02040503050406030204" pitchFamily="18" charset="0"/>
                              <a:ea typeface="Cambria Math" panose="02040503050406030204" pitchFamily="18" charset="0"/>
                            </a:rPr>
                          </m:ctrlPr>
                        </m:fPr>
                        <m:num>
                          <m:r>
                            <a:rPr lang="en-US" sz="2400" b="1" i="1" smtClean="0">
                              <a:solidFill>
                                <a:srgbClr val="0070C0"/>
                              </a:solidFill>
                              <a:latin typeface="Cambria Math" panose="02040503050406030204" pitchFamily="18" charset="0"/>
                              <a:ea typeface="Cambria Math" panose="02040503050406030204" pitchFamily="18" charset="0"/>
                            </a:rPr>
                            <m:t>�</m:t>
                          </m:r>
                        </m:num>
                        <m:den>
                          <m:r>
                            <a:rPr lang="en-US" sz="2400" b="1" i="1" smtClean="0">
                              <a:solidFill>
                                <a:srgbClr val="0070C0"/>
                              </a:solidFill>
                              <a:latin typeface="Cambria Math" panose="02040503050406030204" pitchFamily="18" charset="0"/>
                              <a:ea typeface="Cambria Math" panose="02040503050406030204" pitchFamily="18" charset="0"/>
                            </a:rPr>
                            <m:t>��</m:t>
                          </m:r>
                        </m:den>
                      </m:f>
                      <m:r>
                        <a:rPr lang="en-US" sz="2400" b="0" i="1" smtClean="0">
                          <a:latin typeface="Cambria Math" panose="02040503050406030204" pitchFamily="18" charset="0"/>
                          <a:ea typeface="Cambria Math" panose="02040503050406030204" pitchFamily="18" charset="0"/>
                        </a:rPr>
                        <m:t> </m:t>
                      </m:r>
                    </m:oMath>
                  </m:oMathPara>
                </a14:m>
                <a:endParaRPr lang="en-GB" sz="2400">
                  <a:latin typeface="Myriad Pro"/>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529115" y="3445724"/>
                <a:ext cx="1812757" cy="786369"/>
              </a:xfrm>
              <a:prstGeom prst="rect">
                <a:avLst/>
              </a:prstGeom>
              <a:blipFill>
                <a:blip r:embed="rId9"/>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510957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17" name="Title 16">
            <a:extLst>
              <a:ext uri="{FF2B5EF4-FFF2-40B4-BE49-F238E27FC236}">
                <a16:creationId xmlns:a16="http://schemas.microsoft.com/office/drawing/2014/main" id="{CC138853-FC38-4569-A156-1959936435BD}"/>
              </a:ext>
            </a:extLst>
          </p:cNvPr>
          <p:cNvSpPr>
            <a:spLocks noGrp="1"/>
          </p:cNvSpPr>
          <p:nvPr>
            <p:ph type="title"/>
          </p:nvPr>
        </p:nvSpPr>
        <p:spPr/>
        <p:txBody>
          <a:bodyPr/>
          <a:lstStyle/>
          <a:p>
            <a:endParaRPr lang="en-GB"/>
          </a:p>
        </p:txBody>
      </p:sp>
      <p:sp>
        <p:nvSpPr>
          <p:cNvPr id="4" name="TextBox 3"/>
          <p:cNvSpPr txBox="1"/>
          <p:nvPr/>
        </p:nvSpPr>
        <p:spPr>
          <a:xfrm>
            <a:off x="199927" y="949824"/>
            <a:ext cx="7724872" cy="830997"/>
          </a:xfrm>
          <a:prstGeom prst="rect">
            <a:avLst/>
          </a:prstGeom>
          <a:noFill/>
        </p:spPr>
        <p:txBody>
          <a:bodyPr wrap="square" rtlCol="0">
            <a:spAutoFit/>
          </a:bodyPr>
          <a:lstStyle/>
          <a:p>
            <a:r>
              <a:rPr lang="en-US" sz="2400">
                <a:latin typeface="Myriad Pro" panose="020B0503030403020204"/>
              </a:rPr>
              <a:t>We can use a vertical multiplicative relationship to find an equivalent fraction to a unit fraction </a:t>
            </a:r>
            <a:r>
              <a:rPr lang="en-US" sz="2400">
                <a:solidFill>
                  <a:srgbClr val="0070C0"/>
                </a:solidFill>
                <a:latin typeface="Myriad Pro" panose="020B0503030403020204"/>
              </a:rPr>
              <a:t>easily</a:t>
            </a:r>
            <a:r>
              <a:rPr lang="en-US" sz="2400">
                <a:latin typeface="Myriad Pro" panose="020B0503030403020204"/>
              </a:rPr>
              <a:t>.</a:t>
            </a:r>
            <a:endParaRPr lang="en-GB" sz="2400">
              <a:latin typeface="Myriad Pro" panose="020B0503030403020204"/>
            </a:endParaRPr>
          </a:p>
        </p:txBody>
      </p:sp>
      <mc:AlternateContent xmlns:mc="http://schemas.openxmlformats.org/markup-compatibility/2006" xmlns:a14="http://schemas.microsoft.com/office/drawing/2010/main">
        <mc:Choice Requires="a14">
          <p:sp>
            <p:nvSpPr>
              <p:cNvPr id="5" name="TextBox 4"/>
              <p:cNvSpPr txBox="1"/>
              <p:nvPr/>
            </p:nvSpPr>
            <p:spPr>
              <a:xfrm>
                <a:off x="371842" y="2100645"/>
                <a:ext cx="1264453" cy="113306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1</m:t>
                          </m:r>
                        </m:num>
                        <m:den>
                          <m:r>
                            <a:rPr lang="en-US" sz="3600" b="0" i="1" smtClean="0">
                              <a:latin typeface="Cambria Math" panose="02040503050406030204" pitchFamily="18" charset="0"/>
                            </a:rPr>
                            <m:t>8</m:t>
                          </m:r>
                        </m:den>
                      </m:f>
                    </m:oMath>
                  </m:oMathPara>
                </a14:m>
                <a:endParaRPr lang="en-GB"/>
              </a:p>
            </p:txBody>
          </p:sp>
        </mc:Choice>
        <mc:Fallback xmlns="">
          <p:sp>
            <p:nvSpPr>
              <p:cNvPr id="5" name="TextBox 4"/>
              <p:cNvSpPr txBox="1">
                <a:spLocks noRot="1" noChangeAspect="1" noMove="1" noResize="1" noEditPoints="1" noAdjustHandles="1" noChangeArrowheads="1" noChangeShapeType="1" noTextEdit="1"/>
              </p:cNvSpPr>
              <p:nvPr/>
            </p:nvSpPr>
            <p:spPr>
              <a:xfrm>
                <a:off x="371842" y="2100645"/>
                <a:ext cx="1264453" cy="1133067"/>
              </a:xfrm>
              <a:prstGeom prst="rect">
                <a:avLst/>
              </a:prstGeom>
              <a:blipFill>
                <a:blip r:embed="rId6"/>
                <a:stretch>
                  <a:fillRect/>
                </a:stretch>
              </a:blipFill>
            </p:spPr>
            <p:txBody>
              <a:bodyPr/>
              <a:lstStyle/>
              <a:p>
                <a:r>
                  <a:rPr lang="en-GB">
                    <a:noFill/>
                  </a:rPr>
                  <a:t> </a:t>
                </a:r>
              </a:p>
            </p:txBody>
          </p:sp>
        </mc:Fallback>
      </mc:AlternateContent>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41020" y="2224265"/>
            <a:ext cx="590550" cy="885825"/>
          </a:xfrm>
          <a:prstGeom prst="rect">
            <a:avLst/>
          </a:prstGeom>
        </p:spPr>
      </p:pic>
      <p:sp>
        <p:nvSpPr>
          <p:cNvPr id="6" name="TextBox 5"/>
          <p:cNvSpPr txBox="1"/>
          <p:nvPr/>
        </p:nvSpPr>
        <p:spPr>
          <a:xfrm>
            <a:off x="1931570" y="2374789"/>
            <a:ext cx="715377" cy="584775"/>
          </a:xfrm>
          <a:prstGeom prst="rect">
            <a:avLst/>
          </a:prstGeom>
          <a:noFill/>
        </p:spPr>
        <p:txBody>
          <a:bodyPr wrap="square" rtlCol="0">
            <a:spAutoFit/>
          </a:bodyPr>
          <a:lstStyle/>
          <a:p>
            <a:r>
              <a:rPr lang="en-US" sz="3200">
                <a:solidFill>
                  <a:srgbClr val="0070C0"/>
                </a:solidFill>
                <a:latin typeface="Myriad Pro" panose="020B0503030403020204"/>
              </a:rPr>
              <a:t>x8</a:t>
            </a:r>
            <a:endParaRPr lang="en-GB" sz="2400">
              <a:solidFill>
                <a:srgbClr val="0070C0"/>
              </a:solidFill>
              <a:latin typeface="Myriad Pro" panose="020B0503030403020204"/>
            </a:endParaRPr>
          </a:p>
        </p:txBody>
      </p:sp>
      <mc:AlternateContent xmlns:mc="http://schemas.openxmlformats.org/markup-compatibility/2006" xmlns:a14="http://schemas.microsoft.com/office/drawing/2010/main">
        <mc:Choice Requires="a14">
          <p:sp>
            <p:nvSpPr>
              <p:cNvPr id="8" name="TextBox 7"/>
              <p:cNvSpPr txBox="1"/>
              <p:nvPr/>
            </p:nvSpPr>
            <p:spPr>
              <a:xfrm>
                <a:off x="2605473" y="2100645"/>
                <a:ext cx="1264453" cy="118083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5</m:t>
                          </m:r>
                        </m:num>
                        <m:den>
                          <m:r>
                            <a:rPr lang="en-US" sz="3600" b="0" i="1" smtClean="0">
                              <a:latin typeface="Cambria Math" panose="02040503050406030204" pitchFamily="18" charset="0"/>
                            </a:rPr>
                            <m:t>40</m:t>
                          </m:r>
                        </m:den>
                      </m:f>
                    </m:oMath>
                  </m:oMathPara>
                </a14:m>
                <a:endParaRPr lang="en-GB"/>
              </a:p>
            </p:txBody>
          </p:sp>
        </mc:Choice>
        <mc:Fallback xmlns="">
          <p:sp>
            <p:nvSpPr>
              <p:cNvPr id="8" name="TextBox 7"/>
              <p:cNvSpPr txBox="1">
                <a:spLocks noRot="1" noChangeAspect="1" noMove="1" noResize="1" noEditPoints="1" noAdjustHandles="1" noChangeArrowheads="1" noChangeShapeType="1" noTextEdit="1"/>
              </p:cNvSpPr>
              <p:nvPr/>
            </p:nvSpPr>
            <p:spPr>
              <a:xfrm>
                <a:off x="2605473" y="2100645"/>
                <a:ext cx="1264453" cy="1180836"/>
              </a:xfrm>
              <a:prstGeom prst="rect">
                <a:avLst/>
              </a:prstGeom>
              <a:blipFill>
                <a:blip r:embed="rId8"/>
                <a:stretch>
                  <a:fillRect/>
                </a:stretch>
              </a:blipFill>
            </p:spPr>
            <p:txBody>
              <a:bodyPr/>
              <a:lstStyle/>
              <a:p>
                <a:r>
                  <a:rPr lang="en-GB">
                    <a:noFill/>
                  </a:rPr>
                  <a:t> </a:t>
                </a:r>
              </a:p>
            </p:txBody>
          </p:sp>
        </mc:Fallback>
      </mc:AlternateContent>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56752" y="2224263"/>
            <a:ext cx="590550" cy="885825"/>
          </a:xfrm>
          <a:prstGeom prst="rect">
            <a:avLst/>
          </a:prstGeom>
        </p:spPr>
      </p:pic>
      <p:sp>
        <p:nvSpPr>
          <p:cNvPr id="10" name="TextBox 9"/>
          <p:cNvSpPr txBox="1"/>
          <p:nvPr/>
        </p:nvSpPr>
        <p:spPr>
          <a:xfrm>
            <a:off x="4150596" y="2399967"/>
            <a:ext cx="715377" cy="584775"/>
          </a:xfrm>
          <a:prstGeom prst="rect">
            <a:avLst/>
          </a:prstGeom>
          <a:noFill/>
        </p:spPr>
        <p:txBody>
          <a:bodyPr wrap="square" rtlCol="0">
            <a:spAutoFit/>
          </a:bodyPr>
          <a:lstStyle/>
          <a:p>
            <a:r>
              <a:rPr lang="en-US" sz="3200">
                <a:solidFill>
                  <a:srgbClr val="0070C0"/>
                </a:solidFill>
                <a:latin typeface="Myriad Pro" panose="020B0503030403020204"/>
              </a:rPr>
              <a:t>x8</a:t>
            </a:r>
            <a:endParaRPr lang="en-GB" sz="2400">
              <a:solidFill>
                <a:srgbClr val="0070C0"/>
              </a:solidFill>
              <a:latin typeface="Myriad Pro" panose="020B0503030403020204"/>
            </a:endParaRPr>
          </a:p>
        </p:txBody>
      </p:sp>
      <mc:AlternateContent xmlns:mc="http://schemas.openxmlformats.org/markup-compatibility/2006" xmlns:a14="http://schemas.microsoft.com/office/drawing/2010/main">
        <mc:Choice Requires="a14">
          <p:sp>
            <p:nvSpPr>
              <p:cNvPr id="11" name="TextBox 10"/>
              <p:cNvSpPr txBox="1"/>
              <p:nvPr/>
            </p:nvSpPr>
            <p:spPr>
              <a:xfrm>
                <a:off x="4760705" y="2121226"/>
                <a:ext cx="1264453" cy="113306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100</m:t>
                          </m:r>
                        </m:num>
                        <m:den>
                          <m:r>
                            <a:rPr lang="en-US" sz="3600" b="0" i="1" smtClean="0">
                              <a:latin typeface="Cambria Math" panose="02040503050406030204" pitchFamily="18" charset="0"/>
                            </a:rPr>
                            <m:t>800</m:t>
                          </m:r>
                        </m:den>
                      </m:f>
                    </m:oMath>
                  </m:oMathPara>
                </a14:m>
                <a:endParaRPr lang="en-GB"/>
              </a:p>
            </p:txBody>
          </p:sp>
        </mc:Choice>
        <mc:Fallback xmlns="">
          <p:sp>
            <p:nvSpPr>
              <p:cNvPr id="11" name="TextBox 10"/>
              <p:cNvSpPr txBox="1">
                <a:spLocks noRot="1" noChangeAspect="1" noMove="1" noResize="1" noEditPoints="1" noAdjustHandles="1" noChangeArrowheads="1" noChangeShapeType="1" noTextEdit="1"/>
              </p:cNvSpPr>
              <p:nvPr/>
            </p:nvSpPr>
            <p:spPr>
              <a:xfrm>
                <a:off x="4760705" y="2121226"/>
                <a:ext cx="1264453" cy="1133067"/>
              </a:xfrm>
              <a:prstGeom prst="rect">
                <a:avLst/>
              </a:prstGeom>
              <a:blipFill>
                <a:blip r:embed="rId9"/>
                <a:stretch>
                  <a:fillRect/>
                </a:stretch>
              </a:blipFill>
            </p:spPr>
            <p:txBody>
              <a:bodyPr/>
              <a:lstStyle/>
              <a:p>
                <a:r>
                  <a:rPr lang="en-GB">
                    <a:noFill/>
                  </a:rPr>
                  <a:t> </a:t>
                </a:r>
              </a:p>
            </p:txBody>
          </p:sp>
        </mc:Fallback>
      </mc:AlternateContent>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6125" y="2244848"/>
            <a:ext cx="590550" cy="885825"/>
          </a:xfrm>
          <a:prstGeom prst="rect">
            <a:avLst/>
          </a:prstGeom>
        </p:spPr>
      </p:pic>
      <p:sp>
        <p:nvSpPr>
          <p:cNvPr id="13" name="TextBox 12"/>
          <p:cNvSpPr txBox="1"/>
          <p:nvPr/>
        </p:nvSpPr>
        <p:spPr>
          <a:xfrm>
            <a:off x="6310782" y="2236093"/>
            <a:ext cx="715377" cy="584775"/>
          </a:xfrm>
          <a:prstGeom prst="rect">
            <a:avLst/>
          </a:prstGeom>
          <a:noFill/>
        </p:spPr>
        <p:txBody>
          <a:bodyPr wrap="square" rtlCol="0">
            <a:spAutoFit/>
          </a:bodyPr>
          <a:lstStyle/>
          <a:p>
            <a:r>
              <a:rPr lang="en-US" sz="3200">
                <a:solidFill>
                  <a:srgbClr val="0070C0"/>
                </a:solidFill>
                <a:latin typeface="Myriad Pro" panose="020B0503030403020204"/>
              </a:rPr>
              <a:t>x8</a:t>
            </a:r>
            <a:endParaRPr lang="en-GB" sz="2400">
              <a:solidFill>
                <a:srgbClr val="0070C0"/>
              </a:solidFill>
              <a:latin typeface="Myriad Pro" panose="020B0503030403020204"/>
            </a:endParaRPr>
          </a:p>
        </p:txBody>
      </p:sp>
      <mc:AlternateContent xmlns:mc="http://schemas.openxmlformats.org/markup-compatibility/2006" xmlns:a14="http://schemas.microsoft.com/office/drawing/2010/main">
        <mc:Choice Requires="a14">
          <p:sp>
            <p:nvSpPr>
              <p:cNvPr id="14" name="TextBox 13"/>
              <p:cNvSpPr txBox="1"/>
              <p:nvPr/>
            </p:nvSpPr>
            <p:spPr>
              <a:xfrm>
                <a:off x="667117" y="3926040"/>
                <a:ext cx="1264453" cy="119167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1,000,000</m:t>
                          </m:r>
                        </m:num>
                        <m:den>
                          <m:r>
                            <a:rPr lang="en-US" sz="3600" b="0" i="1" smtClean="0">
                              <a:latin typeface="Cambria Math" panose="02040503050406030204" pitchFamily="18" charset="0"/>
                            </a:rPr>
                            <m:t>8,000,000</m:t>
                          </m:r>
                        </m:den>
                      </m:f>
                    </m:oMath>
                  </m:oMathPara>
                </a14:m>
                <a:endParaRPr lang="en-GB"/>
              </a:p>
            </p:txBody>
          </p:sp>
        </mc:Choice>
        <mc:Fallback xmlns="">
          <p:sp>
            <p:nvSpPr>
              <p:cNvPr id="14" name="TextBox 13"/>
              <p:cNvSpPr txBox="1">
                <a:spLocks noRot="1" noChangeAspect="1" noMove="1" noResize="1" noEditPoints="1" noAdjustHandles="1" noChangeArrowheads="1" noChangeShapeType="1" noTextEdit="1"/>
              </p:cNvSpPr>
              <p:nvPr/>
            </p:nvSpPr>
            <p:spPr>
              <a:xfrm>
                <a:off x="667117" y="3926040"/>
                <a:ext cx="1264453" cy="1191673"/>
              </a:xfrm>
              <a:prstGeom prst="rect">
                <a:avLst/>
              </a:prstGeom>
              <a:blipFill>
                <a:blip r:embed="rId10"/>
                <a:stretch>
                  <a:fillRect r="-62019"/>
                </a:stretch>
              </a:blipFill>
            </p:spPr>
            <p:txBody>
              <a:bodyPr/>
              <a:lstStyle/>
              <a:p>
                <a:r>
                  <a:rPr lang="en-GB">
                    <a:noFill/>
                  </a:rPr>
                  <a:t> </a:t>
                </a:r>
              </a:p>
            </p:txBody>
          </p:sp>
        </mc:Fallback>
      </mc:AlternateContent>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22235" y="4117055"/>
            <a:ext cx="590550" cy="885825"/>
          </a:xfrm>
          <a:prstGeom prst="rect">
            <a:avLst/>
          </a:prstGeom>
        </p:spPr>
      </p:pic>
      <p:sp>
        <p:nvSpPr>
          <p:cNvPr id="16" name="TextBox 15"/>
          <p:cNvSpPr txBox="1"/>
          <p:nvPr/>
        </p:nvSpPr>
        <p:spPr>
          <a:xfrm>
            <a:off x="3376265" y="4128885"/>
            <a:ext cx="715377" cy="584775"/>
          </a:xfrm>
          <a:prstGeom prst="rect">
            <a:avLst/>
          </a:prstGeom>
          <a:noFill/>
        </p:spPr>
        <p:txBody>
          <a:bodyPr wrap="square" rtlCol="0">
            <a:spAutoFit/>
          </a:bodyPr>
          <a:lstStyle/>
          <a:p>
            <a:r>
              <a:rPr lang="en-US" sz="3200">
                <a:solidFill>
                  <a:srgbClr val="0070C0"/>
                </a:solidFill>
                <a:latin typeface="Myriad Pro" panose="020B0503030403020204"/>
              </a:rPr>
              <a:t>x8</a:t>
            </a:r>
            <a:endParaRPr lang="en-GB" sz="2400">
              <a:solidFill>
                <a:srgbClr val="0070C0"/>
              </a:solidFill>
              <a:latin typeface="Myriad Pro" panose="020B0503030403020204"/>
            </a:endParaRPr>
          </a:p>
        </p:txBody>
      </p:sp>
      <mc:AlternateContent xmlns:mc="http://schemas.openxmlformats.org/markup-compatibility/2006" xmlns:a14="http://schemas.microsoft.com/office/drawing/2010/main">
        <mc:Choice Requires="a14">
          <p:sp>
            <p:nvSpPr>
              <p:cNvPr id="7" name="Thought Bubble: Cloud 6">
                <a:extLst>
                  <a:ext uri="{FF2B5EF4-FFF2-40B4-BE49-F238E27FC236}">
                    <a16:creationId xmlns:a16="http://schemas.microsoft.com/office/drawing/2014/main" id="{2DDDC4A9-0FB7-44BD-AA6A-6CC51C7019AB}"/>
                  </a:ext>
                </a:extLst>
              </p:cNvPr>
              <p:cNvSpPr/>
              <p:nvPr/>
            </p:nvSpPr>
            <p:spPr bwMode="auto">
              <a:xfrm>
                <a:off x="4117195" y="3690651"/>
                <a:ext cx="2525975" cy="1452849"/>
              </a:xfrm>
              <a:prstGeom prst="cloudCallout">
                <a:avLst>
                  <a:gd name="adj1" fmla="val 132188"/>
                  <a:gd name="adj2" fmla="val -88401"/>
                </a:avLst>
              </a:prstGeom>
              <a:solidFill>
                <a:schemeClr val="accent1"/>
              </a:solidFill>
              <a:ln>
                <a:noFill/>
              </a:ln>
              <a:effectLst/>
            </p:spPr>
            <p:txBody>
              <a:bodyPr vert="horz" wrap="square" lIns="91440" tIns="45720" rIns="91440" bIns="45720" numCol="1" rtlCol="0" anchor="t" anchorCtr="0" compatLnSpc="1">
                <a:prstTxWarp prst="textNoShape">
                  <a:avLst/>
                </a:prstTxWarp>
              </a:bodyPr>
              <a:lstStyle/>
              <a:p>
                <a:pPr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a:ln>
                      <a:noFill/>
                    </a:ln>
                    <a:solidFill>
                      <a:schemeClr val="tx1"/>
                    </a:solidFill>
                    <a:effectLst/>
                    <a:latin typeface="Arial" charset="0"/>
                  </a:rPr>
                  <a:t>Whoops Mr </a:t>
                </a:r>
                <a:r>
                  <a:rPr kumimoji="0" lang="en-GB" sz="1200" b="0" i="0" u="none" strike="noStrike" cap="none" normalizeH="0" baseline="0" err="1">
                    <a:ln>
                      <a:noFill/>
                    </a:ln>
                    <a:solidFill>
                      <a:schemeClr val="tx1"/>
                    </a:solidFill>
                    <a:effectLst/>
                    <a:latin typeface="Arial" charset="0"/>
                  </a:rPr>
                  <a:t>Cannell</a:t>
                </a:r>
                <a:r>
                  <a:rPr kumimoji="0" lang="en-GB" sz="1200" b="0" i="0" u="none" strike="noStrike" cap="none" normalizeH="0" baseline="0">
                    <a:ln>
                      <a:noFill/>
                    </a:ln>
                    <a:solidFill>
                      <a:schemeClr val="tx1"/>
                    </a:solidFill>
                    <a:effectLst/>
                    <a:latin typeface="Arial" charset="0"/>
                  </a:rPr>
                  <a:t>! </a:t>
                </a:r>
              </a:p>
              <a:p>
                <a:pPr marR="0" algn="l" defTabSz="914400" rtl="0" eaLnBrk="1" fontAlgn="base" latinLnBrk="0" hangingPunct="1">
                  <a:lnSpc>
                    <a:spcPct val="100000"/>
                  </a:lnSpc>
                  <a:spcBef>
                    <a:spcPct val="20000"/>
                  </a:spcBef>
                  <a:spcAft>
                    <a:spcPct val="0"/>
                  </a:spcAft>
                  <a:buClr>
                    <a:srgbClr val="00628C"/>
                  </a:buClr>
                  <a:buSzTx/>
                  <a:tabLst/>
                </a:pPr>
                <a:r>
                  <a:rPr kumimoji="0" lang="en-GB" sz="1200" b="0" i="0" u="none" strike="noStrike" cap="none" normalizeH="0" baseline="0">
                    <a:ln>
                      <a:noFill/>
                    </a:ln>
                    <a:solidFill>
                      <a:schemeClr val="tx1"/>
                    </a:solidFill>
                    <a:effectLst/>
                    <a:latin typeface="Arial" charset="0"/>
                  </a:rPr>
                  <a:t>40 is </a:t>
                </a:r>
                <a:r>
                  <a:rPr kumimoji="0" lang="en-GB" sz="1200" b="1" i="0" u="none" strike="noStrike" cap="none" normalizeH="0" baseline="0">
                    <a:ln>
                      <a:noFill/>
                    </a:ln>
                    <a:solidFill>
                      <a:schemeClr val="tx1"/>
                    </a:solidFill>
                    <a:effectLst/>
                    <a:latin typeface="Arial" charset="0"/>
                  </a:rPr>
                  <a:t>8 times 5  </a:t>
                </a:r>
                <a:r>
                  <a:rPr kumimoji="0" lang="en-GB" sz="1200" b="0" i="0" u="none" strike="noStrike" cap="none" normalizeH="0" baseline="0">
                    <a:ln>
                      <a:noFill/>
                    </a:ln>
                    <a:solidFill>
                      <a:schemeClr val="tx1"/>
                    </a:solidFill>
                    <a:effectLst/>
                    <a:latin typeface="Arial" charset="0"/>
                  </a:rPr>
                  <a:t>not </a:t>
                </a:r>
                <a14:m>
                  <m:oMath xmlns:m="http://schemas.openxmlformats.org/officeDocument/2006/math">
                    <m:f>
                      <m:fPr>
                        <m:ctrlPr>
                          <a:rPr lang="en-GB" sz="1200" i="1">
                            <a:latin typeface="Cambria Math" panose="02040503050406030204" pitchFamily="18" charset="0"/>
                          </a:rPr>
                        </m:ctrlPr>
                      </m:fPr>
                      <m:num>
                        <m:r>
                          <a:rPr lang="en-GB" sz="1200">
                            <a:latin typeface="Cambria Math" panose="02040503050406030204" pitchFamily="18" charset="0"/>
                          </a:rPr>
                          <m:t>1</m:t>
                        </m:r>
                      </m:num>
                      <m:den>
                        <m:r>
                          <a:rPr lang="en-GB" sz="1200">
                            <a:latin typeface="Cambria Math" panose="02040503050406030204" pitchFamily="18" charset="0"/>
                          </a:rPr>
                          <m:t>8</m:t>
                        </m:r>
                      </m:den>
                    </m:f>
                    <m:r>
                      <a:rPr lang="en-GB" sz="1200">
                        <a:latin typeface="Cambria Math" panose="02040503050406030204" pitchFamily="18" charset="0"/>
                      </a:rPr>
                      <m:t> </m:t>
                    </m:r>
                  </m:oMath>
                </a14:m>
                <a:r>
                  <a:rPr lang="en-GB" sz="1200">
                    <a:latin typeface="Arial" charset="0"/>
                  </a:rPr>
                  <a:t>times 5!</a:t>
                </a:r>
              </a:p>
            </p:txBody>
          </p:sp>
        </mc:Choice>
        <mc:Fallback xmlns="">
          <p:sp>
            <p:nvSpPr>
              <p:cNvPr id="7" name="Thought Bubble: Cloud 6">
                <a:extLst>
                  <a:ext uri="{FF2B5EF4-FFF2-40B4-BE49-F238E27FC236}">
                    <a16:creationId xmlns:a16="http://schemas.microsoft.com/office/drawing/2014/main" id="{2DDDC4A9-0FB7-44BD-AA6A-6CC51C7019AB}"/>
                  </a:ext>
                </a:extLst>
              </p:cNvPr>
              <p:cNvSpPr>
                <a:spLocks noRot="1" noChangeAspect="1" noMove="1" noResize="1" noEditPoints="1" noAdjustHandles="1" noChangeArrowheads="1" noChangeShapeType="1" noTextEdit="1"/>
              </p:cNvSpPr>
              <p:nvPr/>
            </p:nvSpPr>
            <p:spPr bwMode="auto">
              <a:xfrm>
                <a:off x="4117195" y="3690651"/>
                <a:ext cx="2525975" cy="1452849"/>
              </a:xfrm>
              <a:prstGeom prst="cloudCallout">
                <a:avLst>
                  <a:gd name="adj1" fmla="val 132188"/>
                  <a:gd name="adj2" fmla="val -88401"/>
                </a:avLst>
              </a:prstGeom>
              <a:blipFill>
                <a:blip r:embed="rId12"/>
                <a:stretch>
                  <a:fillRect/>
                </a:stretch>
              </a:blipFill>
              <a:ln>
                <a:noFill/>
              </a:ln>
              <a:effectLst/>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29486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5000"/>
                                  </p:stCondLst>
                                  <p:childTnLst>
                                    <p:set>
                                      <p:cBhvr>
                                        <p:cTn id="20" dur="1" fill="hold">
                                          <p:stCondLst>
                                            <p:cond delay="0"/>
                                          </p:stCondLst>
                                        </p:cTn>
                                        <p:tgtEl>
                                          <p:spTgt spid="7"/>
                                        </p:tgtEl>
                                        <p:attrNameLst>
                                          <p:attrName>style.visibility</p:attrName>
                                        </p:attrNameLst>
                                      </p:cBhvr>
                                      <p:to>
                                        <p:strVal val="visible"/>
                                      </p:to>
                                    </p:set>
                                  </p:childTnLst>
                                </p:cTn>
                              </p:par>
                              <p:par>
                                <p:cTn id="21" presetID="21" presetClass="emph" presetSubtype="0" fill="hold" grpId="2" nodeType="withEffect">
                                  <p:stCondLst>
                                    <p:cond delay="2000"/>
                                  </p:stCondLst>
                                  <p:childTnLst>
                                    <p:animClr clrSpc="hsl" dir="cw">
                                      <p:cBhvr override="childStyle">
                                        <p:cTn id="22" dur="2000" fill="hold"/>
                                        <p:tgtEl>
                                          <p:spTgt spid="7"/>
                                        </p:tgtEl>
                                        <p:attrNameLst>
                                          <p:attrName>style.color</p:attrName>
                                        </p:attrNameLst>
                                      </p:cBhvr>
                                      <p:by>
                                        <p:hsl h="7200000" s="0" l="0"/>
                                      </p:by>
                                    </p:animClr>
                                    <p:animClr clrSpc="hsl" dir="cw">
                                      <p:cBhvr>
                                        <p:cTn id="23" dur="2000" fill="hold"/>
                                        <p:tgtEl>
                                          <p:spTgt spid="7"/>
                                        </p:tgtEl>
                                        <p:attrNameLst>
                                          <p:attrName>fillcolor</p:attrName>
                                        </p:attrNameLst>
                                      </p:cBhvr>
                                      <p:by>
                                        <p:hsl h="7200000" s="0" l="0"/>
                                      </p:by>
                                    </p:animClr>
                                    <p:animClr clrSpc="hsl" dir="cw">
                                      <p:cBhvr>
                                        <p:cTn id="24" dur="2000" fill="hold"/>
                                        <p:tgtEl>
                                          <p:spTgt spid="7"/>
                                        </p:tgtEl>
                                        <p:attrNameLst>
                                          <p:attrName>stroke.color</p:attrName>
                                        </p:attrNameLst>
                                      </p:cBhvr>
                                      <p:by>
                                        <p:hsl h="7200000" s="0" l="0"/>
                                      </p:by>
                                    </p:animClr>
                                    <p:set>
                                      <p:cBhvr>
                                        <p:cTn id="25" dur="2000" fill="hold"/>
                                        <p:tgtEl>
                                          <p:spTgt spid="7"/>
                                        </p:tgtEl>
                                        <p:attrNameLst>
                                          <p:attrName>fill.type</p:attrName>
                                        </p:attrNameLst>
                                      </p:cBhvr>
                                      <p:to>
                                        <p:strVal val="solid"/>
                                      </p:to>
                                    </p:set>
                                  </p:childTnLst>
                                </p:cTn>
                              </p:par>
                            </p:childTnLst>
                          </p:cTn>
                        </p:par>
                        <p:par>
                          <p:cTn id="26" fill="hold">
                            <p:stCondLst>
                              <p:cond delay="5000"/>
                            </p:stCondLst>
                            <p:childTnLst>
                              <p:par>
                                <p:cTn id="27" presetID="1" presetClass="exit" presetSubtype="0" fill="hold" grpId="1" nodeType="afterEffect">
                                  <p:stCondLst>
                                    <p:cond delay="4000"/>
                                  </p:stCondLst>
                                  <p:childTnLst>
                                    <p:set>
                                      <p:cBhvr>
                                        <p:cTn id="28" dur="1" fill="hold">
                                          <p:stCondLst>
                                            <p:cond delay="0"/>
                                          </p:stCondLst>
                                        </p:cTn>
                                        <p:tgtEl>
                                          <p:spTgt spid="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P spid="13" grpId="0"/>
      <p:bldP spid="14" grpId="0"/>
      <p:bldP spid="16" grpId="0"/>
      <p:bldP spid="7" grpId="0" animBg="1"/>
      <p:bldP spid="7" grpId="1" animBg="1"/>
      <p:bldP spid="7" grpId="2"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3" name="Title 2">
            <a:extLst>
              <a:ext uri="{FF2B5EF4-FFF2-40B4-BE49-F238E27FC236}">
                <a16:creationId xmlns:a16="http://schemas.microsoft.com/office/drawing/2014/main" id="{90C1BAF9-B874-49E0-85D2-28BDA1278DD2}"/>
              </a:ext>
            </a:extLst>
          </p:cNvPr>
          <p:cNvSpPr>
            <a:spLocks noGrp="1"/>
          </p:cNvSpPr>
          <p:nvPr>
            <p:ph type="title"/>
          </p:nvPr>
        </p:nvSpPr>
        <p:spPr/>
        <p:txBody>
          <a:bodyPr/>
          <a:lstStyle/>
          <a:p>
            <a:endParaRPr lang="en-GB"/>
          </a:p>
        </p:txBody>
      </p:sp>
      <p:sp>
        <p:nvSpPr>
          <p:cNvPr id="4" name="TextBox 3"/>
          <p:cNvSpPr txBox="1"/>
          <p:nvPr/>
        </p:nvSpPr>
        <p:spPr>
          <a:xfrm>
            <a:off x="129655" y="772642"/>
            <a:ext cx="8884692" cy="830997"/>
          </a:xfrm>
          <a:prstGeom prst="rect">
            <a:avLst/>
          </a:prstGeom>
          <a:noFill/>
        </p:spPr>
        <p:txBody>
          <a:bodyPr wrap="square" rtlCol="0">
            <a:spAutoFit/>
          </a:bodyPr>
          <a:lstStyle/>
          <a:p>
            <a:r>
              <a:rPr lang="en-US" sz="2400">
                <a:latin typeface="Myriad Pro" panose="020B0503030403020204"/>
              </a:rPr>
              <a:t>For which of these non-unit fractions can we </a:t>
            </a:r>
            <a:r>
              <a:rPr lang="en-US" sz="2400">
                <a:solidFill>
                  <a:srgbClr val="0070C0"/>
                </a:solidFill>
                <a:latin typeface="Myriad Pro" panose="020B0503030403020204"/>
              </a:rPr>
              <a:t>easily</a:t>
            </a:r>
            <a:r>
              <a:rPr lang="en-US" sz="2400">
                <a:latin typeface="Myriad Pro" panose="020B0503030403020204"/>
              </a:rPr>
              <a:t> use the vertical multiplicative relationship to find an equivalent fraction?</a:t>
            </a:r>
            <a:endParaRPr lang="en-GB" sz="2400">
              <a:latin typeface="Myriad Pro" panose="020B0503030403020204"/>
            </a:endParaRPr>
          </a:p>
        </p:txBody>
      </p:sp>
      <mc:AlternateContent xmlns:mc="http://schemas.openxmlformats.org/markup-compatibility/2006" xmlns:a14="http://schemas.microsoft.com/office/drawing/2010/main">
        <mc:Choice Requires="a14">
          <p:sp>
            <p:nvSpPr>
              <p:cNvPr id="5" name="TextBox 4"/>
              <p:cNvSpPr txBox="1"/>
              <p:nvPr/>
            </p:nvSpPr>
            <p:spPr>
              <a:xfrm>
                <a:off x="1064526" y="2142699"/>
                <a:ext cx="1064525" cy="9017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2</m:t>
                          </m:r>
                        </m:num>
                        <m:den>
                          <m:r>
                            <a:rPr lang="en-US" sz="2800" b="0" i="1" smtClean="0">
                              <a:latin typeface="Cambria Math" panose="02040503050406030204" pitchFamily="18" charset="0"/>
                            </a:rPr>
                            <m:t>8</m:t>
                          </m:r>
                        </m:den>
                      </m:f>
                    </m:oMath>
                  </m:oMathPara>
                </a14:m>
                <a:endParaRPr lang="en-GB"/>
              </a:p>
            </p:txBody>
          </p:sp>
        </mc:Choice>
        <mc:Fallback xmlns="">
          <p:sp>
            <p:nvSpPr>
              <p:cNvPr id="5" name="TextBox 4"/>
              <p:cNvSpPr txBox="1">
                <a:spLocks noRot="1" noChangeAspect="1" noMove="1" noResize="1" noEditPoints="1" noAdjustHandles="1" noChangeArrowheads="1" noChangeShapeType="1" noTextEdit="1"/>
              </p:cNvSpPr>
              <p:nvPr/>
            </p:nvSpPr>
            <p:spPr>
              <a:xfrm>
                <a:off x="1064526" y="2142699"/>
                <a:ext cx="1064525" cy="901785"/>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2129051" y="2142699"/>
                <a:ext cx="1064525" cy="9017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m:t>
                          </m:r>
                        </m:num>
                        <m:den>
                          <m:r>
                            <a:rPr lang="en-US" sz="2800" b="0" i="1" smtClean="0">
                              <a:latin typeface="Cambria Math" panose="02040503050406030204" pitchFamily="18" charset="0"/>
                            </a:rPr>
                            <m:t>8</m:t>
                          </m:r>
                        </m:den>
                      </m:f>
                    </m:oMath>
                  </m:oMathPara>
                </a14:m>
                <a:endParaRPr lang="en-GB"/>
              </a:p>
            </p:txBody>
          </p:sp>
        </mc:Choice>
        <mc:Fallback xmlns="">
          <p:sp>
            <p:nvSpPr>
              <p:cNvPr id="6" name="TextBox 5"/>
              <p:cNvSpPr txBox="1">
                <a:spLocks noRot="1" noChangeAspect="1" noMove="1" noResize="1" noEditPoints="1" noAdjustHandles="1" noChangeArrowheads="1" noChangeShapeType="1" noTextEdit="1"/>
              </p:cNvSpPr>
              <p:nvPr/>
            </p:nvSpPr>
            <p:spPr>
              <a:xfrm>
                <a:off x="2129051" y="2142699"/>
                <a:ext cx="1064525" cy="901785"/>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3400567" y="2142698"/>
                <a:ext cx="1064525" cy="9017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4</m:t>
                          </m:r>
                        </m:num>
                        <m:den>
                          <m:r>
                            <a:rPr lang="en-US" sz="2800" b="0" i="1" smtClean="0">
                              <a:latin typeface="Cambria Math" panose="02040503050406030204" pitchFamily="18" charset="0"/>
                            </a:rPr>
                            <m:t>8</m:t>
                          </m:r>
                        </m:den>
                      </m:f>
                    </m:oMath>
                  </m:oMathPara>
                </a14:m>
                <a:endParaRPr lang="en-GB"/>
              </a:p>
            </p:txBody>
          </p:sp>
        </mc:Choice>
        <mc:Fallback xmlns="">
          <p:sp>
            <p:nvSpPr>
              <p:cNvPr id="7" name="TextBox 6"/>
              <p:cNvSpPr txBox="1">
                <a:spLocks noRot="1" noChangeAspect="1" noMove="1" noResize="1" noEditPoints="1" noAdjustHandles="1" noChangeArrowheads="1" noChangeShapeType="1" noTextEdit="1"/>
              </p:cNvSpPr>
              <p:nvPr/>
            </p:nvSpPr>
            <p:spPr>
              <a:xfrm>
                <a:off x="3400567" y="2142698"/>
                <a:ext cx="1064525" cy="901785"/>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4465092" y="2142697"/>
                <a:ext cx="1064525" cy="9017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5</m:t>
                          </m:r>
                        </m:num>
                        <m:den>
                          <m:r>
                            <a:rPr lang="en-US" sz="2800" b="0" i="1" smtClean="0">
                              <a:latin typeface="Cambria Math" panose="02040503050406030204" pitchFamily="18" charset="0"/>
                            </a:rPr>
                            <m:t>8</m:t>
                          </m:r>
                        </m:den>
                      </m:f>
                    </m:oMath>
                  </m:oMathPara>
                </a14:m>
                <a:endParaRPr lang="en-GB"/>
              </a:p>
            </p:txBody>
          </p:sp>
        </mc:Choice>
        <mc:Fallback xmlns="">
          <p:sp>
            <p:nvSpPr>
              <p:cNvPr id="8" name="TextBox 7"/>
              <p:cNvSpPr txBox="1">
                <a:spLocks noRot="1" noChangeAspect="1" noMove="1" noResize="1" noEditPoints="1" noAdjustHandles="1" noChangeArrowheads="1" noChangeShapeType="1" noTextEdit="1"/>
              </p:cNvSpPr>
              <p:nvPr/>
            </p:nvSpPr>
            <p:spPr>
              <a:xfrm>
                <a:off x="4465092" y="2142697"/>
                <a:ext cx="1064525" cy="901785"/>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5529617" y="2142697"/>
                <a:ext cx="1064525" cy="9017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6</m:t>
                          </m:r>
                        </m:num>
                        <m:den>
                          <m:r>
                            <a:rPr lang="en-US" sz="2800" b="0" i="1" smtClean="0">
                              <a:latin typeface="Cambria Math" panose="02040503050406030204" pitchFamily="18" charset="0"/>
                            </a:rPr>
                            <m:t>8</m:t>
                          </m:r>
                        </m:den>
                      </m:f>
                    </m:oMath>
                  </m:oMathPara>
                </a14:m>
                <a:endParaRPr lang="en-GB"/>
              </a:p>
            </p:txBody>
          </p:sp>
        </mc:Choice>
        <mc:Fallback xmlns="">
          <p:sp>
            <p:nvSpPr>
              <p:cNvPr id="9" name="TextBox 8"/>
              <p:cNvSpPr txBox="1">
                <a:spLocks noRot="1" noChangeAspect="1" noMove="1" noResize="1" noEditPoints="1" noAdjustHandles="1" noChangeArrowheads="1" noChangeShapeType="1" noTextEdit="1"/>
              </p:cNvSpPr>
              <p:nvPr/>
            </p:nvSpPr>
            <p:spPr>
              <a:xfrm>
                <a:off x="5529617" y="2142697"/>
                <a:ext cx="1064525" cy="901785"/>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6475861" y="2142697"/>
                <a:ext cx="1064525" cy="89896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7</m:t>
                          </m:r>
                        </m:num>
                        <m:den>
                          <m:r>
                            <a:rPr lang="en-US" sz="2800" b="0" i="1" smtClean="0">
                              <a:latin typeface="Cambria Math" panose="02040503050406030204" pitchFamily="18" charset="0"/>
                            </a:rPr>
                            <m:t>8</m:t>
                          </m:r>
                        </m:den>
                      </m:f>
                    </m:oMath>
                  </m:oMathPara>
                </a14:m>
                <a:endParaRPr lang="en-GB"/>
              </a:p>
            </p:txBody>
          </p:sp>
        </mc:Choice>
        <mc:Fallback xmlns="">
          <p:sp>
            <p:nvSpPr>
              <p:cNvPr id="10" name="TextBox 9"/>
              <p:cNvSpPr txBox="1">
                <a:spLocks noRot="1" noChangeAspect="1" noMove="1" noResize="1" noEditPoints="1" noAdjustHandles="1" noChangeArrowheads="1" noChangeShapeType="1" noTextEdit="1"/>
              </p:cNvSpPr>
              <p:nvPr/>
            </p:nvSpPr>
            <p:spPr>
              <a:xfrm>
                <a:off x="6475861" y="2142697"/>
                <a:ext cx="1064525" cy="898964"/>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1735419" y="3819097"/>
                <a:ext cx="1064525" cy="89896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4</m:t>
                          </m:r>
                        </m:den>
                      </m:f>
                    </m:oMath>
                  </m:oMathPara>
                </a14:m>
                <a:endParaRPr lang="en-GB"/>
              </a:p>
            </p:txBody>
          </p:sp>
        </mc:Choice>
        <mc:Fallback xmlns="">
          <p:sp>
            <p:nvSpPr>
              <p:cNvPr id="11" name="TextBox 10"/>
              <p:cNvSpPr txBox="1">
                <a:spLocks noRot="1" noChangeAspect="1" noMove="1" noResize="1" noEditPoints="1" noAdjustHandles="1" noChangeArrowheads="1" noChangeShapeType="1" noTextEdit="1"/>
              </p:cNvSpPr>
              <p:nvPr/>
            </p:nvSpPr>
            <p:spPr>
              <a:xfrm>
                <a:off x="1735419" y="3819097"/>
                <a:ext cx="1064525" cy="898964"/>
              </a:xfrm>
              <a:prstGeom prst="rect">
                <a:avLst/>
              </a:prstGeom>
              <a:blipFill>
                <a:blip r:embed="rId1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3932829" y="3819097"/>
                <a:ext cx="1064525" cy="89896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2</m:t>
                          </m:r>
                        </m:den>
                      </m:f>
                    </m:oMath>
                  </m:oMathPara>
                </a14:m>
                <a:endParaRPr lang="en-GB"/>
              </a:p>
            </p:txBody>
          </p:sp>
        </mc:Choice>
        <mc:Fallback xmlns="">
          <p:sp>
            <p:nvSpPr>
              <p:cNvPr id="12" name="TextBox 11"/>
              <p:cNvSpPr txBox="1">
                <a:spLocks noRot="1" noChangeAspect="1" noMove="1" noResize="1" noEditPoints="1" noAdjustHandles="1" noChangeArrowheads="1" noChangeShapeType="1" noTextEdit="1"/>
              </p:cNvSpPr>
              <p:nvPr/>
            </p:nvSpPr>
            <p:spPr>
              <a:xfrm>
                <a:off x="3932829" y="3819097"/>
                <a:ext cx="1064525" cy="898964"/>
              </a:xfrm>
              <a:prstGeom prst="rect">
                <a:avLst/>
              </a:prstGeom>
              <a:blipFill>
                <a:blip r:embed="rId13"/>
                <a:stretch>
                  <a:fillRect/>
                </a:stretch>
              </a:blipFill>
            </p:spPr>
            <p:txBody>
              <a:bodyPr/>
              <a:lstStyle/>
              <a:p>
                <a:r>
                  <a:rPr lang="en-GB">
                    <a:noFill/>
                  </a:rPr>
                  <a:t> </a:t>
                </a:r>
              </a:p>
            </p:txBody>
          </p:sp>
        </mc:Fallback>
      </mc:AlternateContent>
      <p:pic>
        <p:nvPicPr>
          <p:cNvPr id="13" name="Picture 1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657069" y="4054266"/>
            <a:ext cx="285750" cy="428625"/>
          </a:xfrm>
          <a:prstGeom prst="rect">
            <a:avLst/>
          </a:prstGeom>
        </p:spPr>
      </p:pic>
      <p:pic>
        <p:nvPicPr>
          <p:cNvPr id="14" name="Picture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54479" y="4054265"/>
            <a:ext cx="285750" cy="428625"/>
          </a:xfrm>
          <a:prstGeom prst="rect">
            <a:avLst/>
          </a:prstGeom>
        </p:spPr>
      </p:pic>
      <p:sp>
        <p:nvSpPr>
          <p:cNvPr id="15" name="TextBox 14"/>
          <p:cNvSpPr txBox="1"/>
          <p:nvPr/>
        </p:nvSpPr>
        <p:spPr>
          <a:xfrm>
            <a:off x="5140229" y="4054265"/>
            <a:ext cx="522634" cy="461665"/>
          </a:xfrm>
          <a:prstGeom prst="rect">
            <a:avLst/>
          </a:prstGeom>
          <a:noFill/>
        </p:spPr>
        <p:txBody>
          <a:bodyPr wrap="square" rtlCol="0">
            <a:spAutoFit/>
          </a:bodyPr>
          <a:lstStyle/>
          <a:p>
            <a:r>
              <a:rPr lang="en-US" sz="2400">
                <a:solidFill>
                  <a:srgbClr val="0070C0"/>
                </a:solidFill>
                <a:latin typeface="Myriad Pro" panose="020B0503030403020204"/>
              </a:rPr>
              <a:t>x2</a:t>
            </a:r>
            <a:endParaRPr lang="en-GB" sz="2400">
              <a:solidFill>
                <a:srgbClr val="0070C0"/>
              </a:solidFill>
              <a:latin typeface="Myriad Pro" panose="020B0503030403020204"/>
            </a:endParaRPr>
          </a:p>
        </p:txBody>
      </p:sp>
      <p:sp>
        <p:nvSpPr>
          <p:cNvPr id="16" name="TextBox 15"/>
          <p:cNvSpPr txBox="1"/>
          <p:nvPr/>
        </p:nvSpPr>
        <p:spPr>
          <a:xfrm>
            <a:off x="2843752" y="4021225"/>
            <a:ext cx="522634" cy="461665"/>
          </a:xfrm>
          <a:prstGeom prst="rect">
            <a:avLst/>
          </a:prstGeom>
          <a:noFill/>
        </p:spPr>
        <p:txBody>
          <a:bodyPr wrap="square" rtlCol="0">
            <a:spAutoFit/>
          </a:bodyPr>
          <a:lstStyle/>
          <a:p>
            <a:r>
              <a:rPr lang="en-US" sz="2400">
                <a:solidFill>
                  <a:srgbClr val="0070C0"/>
                </a:solidFill>
                <a:latin typeface="Myriad Pro" panose="020B0503030403020204"/>
              </a:rPr>
              <a:t>x4</a:t>
            </a:r>
            <a:endParaRPr lang="en-GB" sz="2400">
              <a:solidFill>
                <a:srgbClr val="0070C0"/>
              </a:solidFill>
              <a:latin typeface="Myriad Pro" panose="020B0503030403020204"/>
            </a:endParaRPr>
          </a:p>
        </p:txBody>
      </p:sp>
    </p:spTree>
    <p:custDataLst>
      <p:tags r:id="rId1"/>
    </p:custDataLst>
    <p:extLst>
      <p:ext uri="{BB962C8B-B14F-4D97-AF65-F5344CB8AC3E}">
        <p14:creationId xmlns:p14="http://schemas.microsoft.com/office/powerpoint/2010/main" val="3708032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 0 L 0 0.25 E" pathEditMode="relative" ptsTypes="">
                                      <p:cBhvr>
                                        <p:cTn id="6" dur="2000" fill="hold"/>
                                        <p:tgtEl>
                                          <p:spTgt spid="5"/>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0 0 L 0 0.25 E" pathEditMode="relative" ptsTypes="">
                                      <p:cBhvr>
                                        <p:cTn id="10" dur="2000" fill="hold"/>
                                        <p:tgtEl>
                                          <p:spTgt spid="7"/>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p:bldP spid="12"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0AAD98A-939F-4EEB-B623-7844E58E0B93}"/>
              </a:ext>
            </a:extLst>
          </p:cNvPr>
          <p:cNvSpPr txBox="1">
            <a:spLocks/>
          </p:cNvSpPr>
          <p:nvPr/>
        </p:nvSpPr>
        <p:spPr>
          <a:xfrm>
            <a:off x="0" y="0"/>
            <a:ext cx="9144000" cy="472500"/>
          </a:xfrm>
          <a:prstGeom prst="rect">
            <a:avLst/>
          </a:prstGeom>
          <a:solidFill>
            <a:srgbClr val="82CBDD"/>
          </a:solidFill>
        </p:spPr>
        <p:txBody>
          <a:bodyPr vert="horz" lIns="135000" tIns="34290" rIns="135000" bIns="3429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2881" indent="-192881" defTabSz="685800" eaLnBrk="0" fontAlgn="base" hangingPunct="0">
              <a:lnSpc>
                <a:spcPct val="100000"/>
              </a:lnSpc>
              <a:spcBef>
                <a:spcPct val="20000"/>
              </a:spcBef>
              <a:spcAft>
                <a:spcPct val="0"/>
              </a:spcAft>
              <a:buClr>
                <a:srgbClr val="00628C"/>
              </a:buClr>
              <a:buNone/>
              <a:defRPr/>
            </a:pPr>
            <a:r>
              <a:rPr lang="en-US" sz="2100"/>
              <a:t>Upper Key Stage 2 </a:t>
            </a:r>
            <a:r>
              <a:rPr lang="en-US" sz="2100" kern="0">
                <a:solidFill>
                  <a:srgbClr val="000000"/>
                </a:solidFill>
                <a:latin typeface="Myriad Pro"/>
              </a:rPr>
              <a:t>Fractions Lesson 20</a:t>
            </a:r>
            <a:endParaRPr lang="en-US" sz="2100" kern="0">
              <a:solidFill>
                <a:srgbClr val="000000"/>
              </a:solidFill>
            </a:endParaRPr>
          </a:p>
        </p:txBody>
      </p:sp>
      <p:sp>
        <p:nvSpPr>
          <p:cNvPr id="10" name="TextBox 9">
            <a:extLst>
              <a:ext uri="{FF2B5EF4-FFF2-40B4-BE49-F238E27FC236}">
                <a16:creationId xmlns:a16="http://schemas.microsoft.com/office/drawing/2014/main" id="{2D0D54BD-DABD-4316-830E-D2B1EFB4A7A4}"/>
              </a:ext>
            </a:extLst>
          </p:cNvPr>
          <p:cNvSpPr txBox="1"/>
          <p:nvPr/>
        </p:nvSpPr>
        <p:spPr>
          <a:xfrm>
            <a:off x="185758" y="1402360"/>
            <a:ext cx="8772484" cy="1015663"/>
          </a:xfrm>
          <a:prstGeom prst="rect">
            <a:avLst/>
          </a:prstGeom>
          <a:noFill/>
        </p:spPr>
        <p:txBody>
          <a:bodyPr wrap="square" rtlCol="0">
            <a:spAutoFit/>
          </a:bodyPr>
          <a:lstStyle/>
          <a:p>
            <a:r>
              <a:rPr lang="en-GB" sz="2000" dirty="0"/>
              <a:t>Here are 5 calculations. Solve them – remember to express each answer as a mixed number in its simplest form. After this, order the calculations from easiest to hardest. Justify your order with an explanation.</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448E808-D574-4A1F-BD75-D63E4468D455}"/>
                  </a:ext>
                </a:extLst>
              </p:cNvPr>
              <p:cNvSpPr txBox="1"/>
              <p:nvPr/>
            </p:nvSpPr>
            <p:spPr>
              <a:xfrm>
                <a:off x="394612" y="2416475"/>
                <a:ext cx="5428672" cy="4047005"/>
              </a:xfrm>
              <a:prstGeom prst="rect">
                <a:avLst/>
              </a:prstGeom>
              <a:noFill/>
            </p:spPr>
            <p:txBody>
              <a:bodyPr wrap="square" rtlCol="0">
                <a:spAutoFit/>
              </a:bodyPr>
              <a:lstStyle/>
              <a:p>
                <a:pPr marL="557213" indent="-557213" defTabSz="685800">
                  <a:lnSpc>
                    <a:spcPct val="150000"/>
                  </a:lnSpc>
                  <a:buFont typeface="+mj-lt"/>
                  <a:buAutoNum type="alphaLcParenR"/>
                </a:pPr>
                <a14:m>
                  <m:oMath xmlns:m="http://schemas.openxmlformats.org/officeDocument/2006/math">
                    <m:r>
                      <a:rPr lang="en-GB" sz="2400" i="0">
                        <a:solidFill>
                          <a:prstClr val="black"/>
                        </a:solidFill>
                        <a:latin typeface="Cambria Math" panose="02040503050406030204" pitchFamily="18" charset="0"/>
                      </a:rPr>
                      <m:t>5</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5</m:t>
                        </m:r>
                      </m:num>
                      <m:den>
                        <m:r>
                          <a:rPr lang="en-GB" sz="2400" i="0">
                            <a:solidFill>
                              <a:prstClr val="black"/>
                            </a:solidFill>
                            <a:latin typeface="Cambria Math" panose="02040503050406030204" pitchFamily="18" charset="0"/>
                          </a:rPr>
                          <m:t>6</m:t>
                        </m:r>
                      </m:den>
                    </m:f>
                    <m:r>
                      <a:rPr lang="en-GB" sz="2400" i="0">
                        <a:solidFill>
                          <a:prstClr val="black"/>
                        </a:solidFill>
                        <a:latin typeface="Cambria Math" panose="02040503050406030204" pitchFamily="18" charset="0"/>
                      </a:rPr>
                      <m:t> </m:t>
                    </m:r>
                    <m:r>
                      <a:rPr lang="en-GB" sz="2400" i="0">
                        <a:solidFill>
                          <a:prstClr val="black"/>
                        </a:solidFill>
                        <a:latin typeface="Cambria Math" panose="02040503050406030204" pitchFamily="18" charset="0"/>
                        <a:ea typeface="Cambria Math" panose="02040503050406030204" pitchFamily="18" charset="0"/>
                      </a:rPr>
                      <m:t>×2</m:t>
                    </m:r>
                  </m:oMath>
                </a14:m>
                <a:endParaRPr lang="en-GB" sz="2400">
                  <a:solidFill>
                    <a:prstClr val="black"/>
                  </a:solidFill>
                  <a:latin typeface="Myriad Pro" panose="020B0503030403020204"/>
                  <a:ea typeface="Cambria Math" panose="02040503050406030204" pitchFamily="18" charset="0"/>
                </a:endParaRPr>
              </a:p>
              <a:p>
                <a:pPr marL="557213" indent="-557213" defTabSz="685800">
                  <a:lnSpc>
                    <a:spcPct val="150000"/>
                  </a:lnSpc>
                  <a:buFont typeface="+mj-lt"/>
                  <a:buAutoNum type="alphaLcParenR"/>
                </a:pPr>
                <a14:m>
                  <m:oMath xmlns:m="http://schemas.openxmlformats.org/officeDocument/2006/math">
                    <m:r>
                      <a:rPr lang="en-GB" sz="2400" i="0">
                        <a:solidFill>
                          <a:prstClr val="black"/>
                        </a:solidFill>
                        <a:latin typeface="Cambria Math" panose="02040503050406030204" pitchFamily="18" charset="0"/>
                      </a:rPr>
                      <m:t>4</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8</m:t>
                        </m:r>
                      </m:num>
                      <m:den>
                        <m:r>
                          <a:rPr lang="en-GB" sz="2400" i="0">
                            <a:solidFill>
                              <a:prstClr val="black"/>
                            </a:solidFill>
                            <a:latin typeface="Cambria Math" panose="02040503050406030204" pitchFamily="18" charset="0"/>
                          </a:rPr>
                          <m:t>9</m:t>
                        </m:r>
                      </m:den>
                    </m:f>
                    <m:r>
                      <a:rPr lang="en-GB" sz="2400" i="0">
                        <a:solidFill>
                          <a:prstClr val="black"/>
                        </a:solidFill>
                        <a:latin typeface="Cambria Math" panose="02040503050406030204" pitchFamily="18" charset="0"/>
                      </a:rPr>
                      <m:t>+</m:t>
                    </m:r>
                    <m:r>
                      <a:rPr lang="en-GB" sz="2400" i="0">
                        <a:solidFill>
                          <a:prstClr val="black"/>
                        </a:solidFill>
                        <a:latin typeface="Cambria Math" panose="02040503050406030204" pitchFamily="18" charset="0"/>
                        <a:ea typeface="Cambria Math" panose="02040503050406030204" pitchFamily="18" charset="0"/>
                      </a:rPr>
                      <m:t>2</m:t>
                    </m:r>
                    <m:f>
                      <m:fPr>
                        <m:ctrlPr>
                          <a:rPr lang="en-GB" sz="2400" i="1">
                            <a:solidFill>
                              <a:prstClr val="black"/>
                            </a:solidFill>
                            <a:latin typeface="Cambria Math" panose="02040503050406030204" pitchFamily="18" charset="0"/>
                            <a:ea typeface="Cambria Math" panose="02040503050406030204" pitchFamily="18" charset="0"/>
                          </a:rPr>
                        </m:ctrlPr>
                      </m:fPr>
                      <m:num>
                        <m:r>
                          <a:rPr lang="en-GB" sz="2400" i="0">
                            <a:solidFill>
                              <a:prstClr val="black"/>
                            </a:solidFill>
                            <a:latin typeface="Cambria Math" panose="02040503050406030204" pitchFamily="18" charset="0"/>
                            <a:ea typeface="Cambria Math" panose="02040503050406030204" pitchFamily="18" charset="0"/>
                          </a:rPr>
                          <m:t>5</m:t>
                        </m:r>
                      </m:num>
                      <m:den>
                        <m:r>
                          <a:rPr lang="en-GB" sz="2400" i="0">
                            <a:solidFill>
                              <a:prstClr val="black"/>
                            </a:solidFill>
                            <a:latin typeface="Cambria Math" panose="02040503050406030204" pitchFamily="18" charset="0"/>
                            <a:ea typeface="Cambria Math" panose="02040503050406030204" pitchFamily="18" charset="0"/>
                          </a:rPr>
                          <m:t>9</m:t>
                        </m:r>
                      </m:den>
                    </m:f>
                  </m:oMath>
                </a14:m>
                <a:endParaRPr lang="en-GB" sz="2400">
                  <a:solidFill>
                    <a:prstClr val="black"/>
                  </a:solidFill>
                  <a:latin typeface="Myriad Pro" panose="020B0503030403020204"/>
                  <a:ea typeface="Cambria Math" panose="02040503050406030204" pitchFamily="18" charset="0"/>
                </a:endParaRPr>
              </a:p>
              <a:p>
                <a:pPr marL="557213" indent="-557213" defTabSz="685800">
                  <a:lnSpc>
                    <a:spcPct val="150000"/>
                  </a:lnSpc>
                  <a:buFont typeface="+mj-lt"/>
                  <a:buAutoNum type="alphaLcParenR"/>
                </a:pPr>
                <a14:m>
                  <m:oMath xmlns:m="http://schemas.openxmlformats.org/officeDocument/2006/math">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15</m:t>
                        </m:r>
                      </m:num>
                      <m:den>
                        <m:r>
                          <a:rPr lang="en-GB" sz="2400" i="0">
                            <a:solidFill>
                              <a:prstClr val="black"/>
                            </a:solidFill>
                            <a:latin typeface="Cambria Math" panose="02040503050406030204" pitchFamily="18" charset="0"/>
                          </a:rPr>
                          <m:t>4</m:t>
                        </m:r>
                      </m:den>
                    </m:f>
                    <m:r>
                      <a:rPr lang="en-GB" sz="2400" i="0">
                        <a:solidFill>
                          <a:prstClr val="black"/>
                        </a:solidFill>
                        <a:latin typeface="Cambria Math" panose="02040503050406030204" pitchFamily="18" charset="0"/>
                      </a:rPr>
                      <m:t> −</m:t>
                    </m:r>
                  </m:oMath>
                </a14:m>
                <a:r>
                  <a:rPr lang="en-GB" sz="2400">
                    <a:solidFill>
                      <a:prstClr val="black"/>
                    </a:solidFill>
                    <a:latin typeface="Myriad Pro" panose="020B0503030403020204"/>
                    <a:ea typeface="Cambria Math" panose="02040503050406030204" pitchFamily="18" charset="0"/>
                  </a:rPr>
                  <a:t> </a:t>
                </a:r>
                <a14:m>
                  <m:oMath xmlns:m="http://schemas.openxmlformats.org/officeDocument/2006/math">
                    <m:f>
                      <m:fPr>
                        <m:ctrlPr>
                          <a:rPr lang="en-GB" sz="2400" i="1" dirty="0">
                            <a:solidFill>
                              <a:prstClr val="black"/>
                            </a:solidFill>
                            <a:latin typeface="Cambria Math" panose="02040503050406030204" pitchFamily="18" charset="0"/>
                            <a:ea typeface="Cambria Math" panose="02040503050406030204" pitchFamily="18" charset="0"/>
                          </a:rPr>
                        </m:ctrlPr>
                      </m:fPr>
                      <m:num>
                        <m:r>
                          <a:rPr lang="en-GB" sz="2400" i="0" dirty="0">
                            <a:solidFill>
                              <a:prstClr val="black"/>
                            </a:solidFill>
                            <a:latin typeface="Cambria Math" panose="02040503050406030204" pitchFamily="18" charset="0"/>
                            <a:ea typeface="Cambria Math" panose="02040503050406030204" pitchFamily="18" charset="0"/>
                          </a:rPr>
                          <m:t>9</m:t>
                        </m:r>
                      </m:num>
                      <m:den>
                        <m:r>
                          <a:rPr lang="en-GB" sz="2400" i="0" dirty="0">
                            <a:solidFill>
                              <a:prstClr val="black"/>
                            </a:solidFill>
                            <a:latin typeface="Cambria Math" panose="02040503050406030204" pitchFamily="18" charset="0"/>
                            <a:ea typeface="Cambria Math" panose="02040503050406030204" pitchFamily="18" charset="0"/>
                          </a:rPr>
                          <m:t>4</m:t>
                        </m:r>
                      </m:den>
                    </m:f>
                  </m:oMath>
                </a14:m>
                <a:endParaRPr lang="en-GB" sz="2400">
                  <a:solidFill>
                    <a:prstClr val="black"/>
                  </a:solidFill>
                  <a:latin typeface="Myriad Pro" panose="020B0503030403020204"/>
                  <a:ea typeface="Cambria Math" panose="02040503050406030204" pitchFamily="18" charset="0"/>
                </a:endParaRPr>
              </a:p>
              <a:p>
                <a:pPr marL="557213" indent="-557213" defTabSz="685800">
                  <a:lnSpc>
                    <a:spcPct val="150000"/>
                  </a:lnSpc>
                  <a:buFont typeface="+mj-lt"/>
                  <a:buAutoNum type="alphaLcParenR"/>
                </a:pPr>
                <a14:m>
                  <m:oMath xmlns:m="http://schemas.openxmlformats.org/officeDocument/2006/math">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7</m:t>
                        </m:r>
                      </m:num>
                      <m:den>
                        <m:r>
                          <a:rPr lang="en-GB" sz="2400" i="0">
                            <a:solidFill>
                              <a:prstClr val="black"/>
                            </a:solidFill>
                            <a:latin typeface="Cambria Math" panose="02040503050406030204" pitchFamily="18" charset="0"/>
                          </a:rPr>
                          <m:t>6</m:t>
                        </m:r>
                      </m:den>
                    </m:f>
                    <m:r>
                      <a:rPr lang="en-GB" sz="2400" i="0">
                        <a:solidFill>
                          <a:prstClr val="black"/>
                        </a:solidFill>
                        <a:latin typeface="Cambria Math" panose="02040503050406030204" pitchFamily="18" charset="0"/>
                      </a:rPr>
                      <m:t>+</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14</m:t>
                        </m:r>
                      </m:num>
                      <m:den>
                        <m:r>
                          <a:rPr lang="en-GB" sz="2400" i="0">
                            <a:solidFill>
                              <a:prstClr val="black"/>
                            </a:solidFill>
                            <a:latin typeface="Cambria Math" panose="02040503050406030204" pitchFamily="18" charset="0"/>
                          </a:rPr>
                          <m:t>6</m:t>
                        </m:r>
                      </m:den>
                    </m:f>
                    <m:r>
                      <a:rPr lang="en-GB" sz="2400" i="0">
                        <a:solidFill>
                          <a:prstClr val="black"/>
                        </a:solidFill>
                        <a:latin typeface="Cambria Math" panose="02040503050406030204" pitchFamily="18" charset="0"/>
                      </a:rPr>
                      <m:t>+</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10</m:t>
                        </m:r>
                      </m:num>
                      <m:den>
                        <m:r>
                          <a:rPr lang="en-GB" sz="2400" i="0">
                            <a:solidFill>
                              <a:prstClr val="black"/>
                            </a:solidFill>
                            <a:latin typeface="Cambria Math" panose="02040503050406030204" pitchFamily="18" charset="0"/>
                          </a:rPr>
                          <m:t>6</m:t>
                        </m:r>
                      </m:den>
                    </m:f>
                  </m:oMath>
                </a14:m>
                <a:r>
                  <a:rPr lang="en-GB" sz="2100">
                    <a:solidFill>
                      <a:prstClr val="black"/>
                    </a:solidFill>
                    <a:latin typeface="Calibri" panose="020F0502020204030204"/>
                    <a:ea typeface="Cambria Math" panose="02040503050406030204" pitchFamily="18" charset="0"/>
                  </a:rPr>
                  <a:t> </a:t>
                </a:r>
              </a:p>
              <a:p>
                <a:pPr marL="557213" indent="-557213" defTabSz="685800">
                  <a:lnSpc>
                    <a:spcPct val="150000"/>
                  </a:lnSpc>
                  <a:buFont typeface="+mj-lt"/>
                  <a:buAutoNum type="alphaLcParenR"/>
                </a:pPr>
                <a14:m>
                  <m:oMath xmlns:m="http://schemas.openxmlformats.org/officeDocument/2006/math">
                    <m:r>
                      <a:rPr lang="en-GB" sz="2400" i="0">
                        <a:solidFill>
                          <a:prstClr val="black"/>
                        </a:solidFill>
                        <a:latin typeface="Cambria Math" panose="02040503050406030204" pitchFamily="18" charset="0"/>
                      </a:rPr>
                      <m:t>6</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3</m:t>
                        </m:r>
                      </m:num>
                      <m:den>
                        <m:r>
                          <a:rPr lang="en-GB" sz="2400" i="0">
                            <a:solidFill>
                              <a:prstClr val="black"/>
                            </a:solidFill>
                            <a:latin typeface="Cambria Math" panose="02040503050406030204" pitchFamily="18" charset="0"/>
                          </a:rPr>
                          <m:t>8</m:t>
                        </m:r>
                      </m:den>
                    </m:f>
                    <m:r>
                      <a:rPr lang="en-GB" sz="2400" i="0">
                        <a:solidFill>
                          <a:prstClr val="black"/>
                        </a:solidFill>
                        <a:latin typeface="Cambria Math" panose="02040503050406030204" pitchFamily="18" charset="0"/>
                      </a:rPr>
                      <m:t> −</m:t>
                    </m:r>
                    <m:r>
                      <a:rPr lang="en-GB" sz="2400" i="0">
                        <a:solidFill>
                          <a:prstClr val="black"/>
                        </a:solidFill>
                        <a:latin typeface="Cambria Math" panose="02040503050406030204" pitchFamily="18" charset="0"/>
                        <a:ea typeface="Cambria Math" panose="02040503050406030204" pitchFamily="18" charset="0"/>
                      </a:rPr>
                      <m:t>2</m:t>
                    </m:r>
                    <m:f>
                      <m:fPr>
                        <m:ctrlPr>
                          <a:rPr lang="en-GB" sz="2400" i="1">
                            <a:solidFill>
                              <a:prstClr val="black"/>
                            </a:solidFill>
                            <a:latin typeface="Cambria Math" panose="02040503050406030204" pitchFamily="18" charset="0"/>
                            <a:ea typeface="Cambria Math" panose="02040503050406030204" pitchFamily="18" charset="0"/>
                          </a:rPr>
                        </m:ctrlPr>
                      </m:fPr>
                      <m:num>
                        <m:r>
                          <a:rPr lang="en-GB" sz="2400" i="0">
                            <a:solidFill>
                              <a:prstClr val="black"/>
                            </a:solidFill>
                            <a:latin typeface="Cambria Math" panose="02040503050406030204" pitchFamily="18" charset="0"/>
                            <a:ea typeface="Cambria Math" panose="02040503050406030204" pitchFamily="18" charset="0"/>
                          </a:rPr>
                          <m:t>7</m:t>
                        </m:r>
                      </m:num>
                      <m:den>
                        <m:r>
                          <a:rPr lang="en-GB" sz="2400" i="0">
                            <a:solidFill>
                              <a:prstClr val="black"/>
                            </a:solidFill>
                            <a:latin typeface="Cambria Math" panose="02040503050406030204" pitchFamily="18" charset="0"/>
                            <a:ea typeface="Cambria Math" panose="02040503050406030204" pitchFamily="18" charset="0"/>
                          </a:rPr>
                          <m:t>8</m:t>
                        </m:r>
                      </m:den>
                    </m:f>
                  </m:oMath>
                </a14:m>
                <a:endParaRPr lang="en-GB" sz="2100">
                  <a:solidFill>
                    <a:prstClr val="black"/>
                  </a:solidFill>
                  <a:latin typeface="Myriad Pro" panose="020B0503030403020204"/>
                  <a:ea typeface="Cambria Math" panose="02040503050406030204" pitchFamily="18" charset="0"/>
                </a:endParaRPr>
              </a:p>
            </p:txBody>
          </p:sp>
        </mc:Choice>
        <mc:Fallback xmlns="">
          <p:sp>
            <p:nvSpPr>
              <p:cNvPr id="23" name="TextBox 22">
                <a:extLst>
                  <a:ext uri="{FF2B5EF4-FFF2-40B4-BE49-F238E27FC236}">
                    <a16:creationId xmlns:a16="http://schemas.microsoft.com/office/drawing/2014/main" id="{2448E808-D574-4A1F-BD75-D63E4468D455}"/>
                  </a:ext>
                </a:extLst>
              </p:cNvPr>
              <p:cNvSpPr txBox="1">
                <a:spLocks noRot="1" noChangeAspect="1" noMove="1" noResize="1" noEditPoints="1" noAdjustHandles="1" noChangeArrowheads="1" noChangeShapeType="1" noTextEdit="1"/>
              </p:cNvSpPr>
              <p:nvPr/>
            </p:nvSpPr>
            <p:spPr>
              <a:xfrm>
                <a:off x="394612" y="2416475"/>
                <a:ext cx="5428672" cy="4047005"/>
              </a:xfrm>
              <a:prstGeom prst="rect">
                <a:avLst/>
              </a:prstGeom>
              <a:blipFill>
                <a:blip r:embed="rId3"/>
                <a:stretch>
                  <a:fillRect/>
                </a:stretch>
              </a:blipFill>
            </p:spPr>
            <p:txBody>
              <a:bodyPr/>
              <a:lstStyle/>
              <a:p>
                <a:r>
                  <a:rPr lang="en-GB">
                    <a:noFill/>
                  </a:rPr>
                  <a:t> </a:t>
                </a:r>
              </a:p>
            </p:txBody>
          </p:sp>
        </mc:Fallback>
      </mc:AlternateContent>
      <p:sp>
        <p:nvSpPr>
          <p:cNvPr id="3" name="Text Placeholder 2">
            <a:extLst>
              <a:ext uri="{FF2B5EF4-FFF2-40B4-BE49-F238E27FC236}">
                <a16:creationId xmlns:a16="http://schemas.microsoft.com/office/drawing/2014/main" id="{5368FC3A-CCF4-4EF2-92DD-43B62B89946C}"/>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572A6EF8-7A5F-4195-9CDA-2E01D3B07CC5}"/>
              </a:ext>
            </a:extLst>
          </p:cNvPr>
          <p:cNvSpPr>
            <a:spLocks noGrp="1"/>
          </p:cNvSpPr>
          <p:nvPr>
            <p:ph type="title"/>
          </p:nvPr>
        </p:nvSpPr>
        <p:spPr/>
        <p:txBody>
          <a:bodyPr/>
          <a:lstStyle/>
          <a:p>
            <a:endParaRPr lang="en-GB"/>
          </a:p>
        </p:txBody>
      </p:sp>
      <p:sp>
        <p:nvSpPr>
          <p:cNvPr id="5" name="TextBox 4">
            <a:extLst>
              <a:ext uri="{FF2B5EF4-FFF2-40B4-BE49-F238E27FC236}">
                <a16:creationId xmlns:a16="http://schemas.microsoft.com/office/drawing/2014/main" id="{FDD93A40-7A04-4B7B-9FE3-FE9159B72668}"/>
              </a:ext>
            </a:extLst>
          </p:cNvPr>
          <p:cNvSpPr txBox="1"/>
          <p:nvPr/>
        </p:nvSpPr>
        <p:spPr>
          <a:xfrm>
            <a:off x="0" y="785210"/>
            <a:ext cx="9144000"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Practice activity </a:t>
            </a:r>
          </a:p>
        </p:txBody>
      </p:sp>
    </p:spTree>
    <p:extLst>
      <p:ext uri="{BB962C8B-B14F-4D97-AF65-F5344CB8AC3E}">
        <p14:creationId xmlns:p14="http://schemas.microsoft.com/office/powerpoint/2010/main" val="16896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3" name="Title 2">
            <a:extLst>
              <a:ext uri="{FF2B5EF4-FFF2-40B4-BE49-F238E27FC236}">
                <a16:creationId xmlns:a16="http://schemas.microsoft.com/office/drawing/2014/main" id="{78E6DFA8-D3C4-4557-BB2F-A51EB05682C1}"/>
              </a:ext>
            </a:extLst>
          </p:cNvPr>
          <p:cNvSpPr>
            <a:spLocks noGrp="1"/>
          </p:cNvSpPr>
          <p:nvPr>
            <p:ph type="title"/>
          </p:nvPr>
        </p:nvSpPr>
        <p:spPr/>
        <p:txBody>
          <a:bodyPr/>
          <a:lstStyle/>
          <a:p>
            <a:endParaRPr lang="en-GB"/>
          </a:p>
        </p:txBody>
      </p:sp>
      <mc:AlternateContent xmlns:mc="http://schemas.openxmlformats.org/markup-compatibility/2006" xmlns:a14="http://schemas.microsoft.com/office/drawing/2010/main">
        <mc:Choice Requires="a14">
          <p:sp>
            <p:nvSpPr>
              <p:cNvPr id="7" name="TextBox 6"/>
              <p:cNvSpPr txBox="1"/>
              <p:nvPr/>
            </p:nvSpPr>
            <p:spPr>
              <a:xfrm>
                <a:off x="2233445" y="2300511"/>
                <a:ext cx="3370997" cy="136441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4400" b="0" i="1" smtClean="0">
                              <a:latin typeface="Cambria Math" panose="02040503050406030204" pitchFamily="18" charset="0"/>
                            </a:rPr>
                          </m:ctrlPr>
                        </m:fPr>
                        <m:num>
                          <m:r>
                            <a:rPr lang="en-US" sz="4400" b="0" i="1" smtClean="0">
                              <a:latin typeface="Cambria Math" panose="02040503050406030204" pitchFamily="18" charset="0"/>
                            </a:rPr>
                            <m:t>4</m:t>
                          </m:r>
                        </m:num>
                        <m:den>
                          <m:r>
                            <a:rPr lang="en-US" sz="4400" b="0" i="1" smtClean="0">
                              <a:latin typeface="Cambria Math" panose="02040503050406030204" pitchFamily="18" charset="0"/>
                            </a:rPr>
                            <m:t>5</m:t>
                          </m:r>
                        </m:den>
                      </m:f>
                      <m:r>
                        <a:rPr lang="en-US" sz="4400" b="0" i="1" smtClean="0">
                          <a:latin typeface="Cambria Math" panose="02040503050406030204" pitchFamily="18" charset="0"/>
                        </a:rPr>
                        <m:t>=</m:t>
                      </m:r>
                      <m:f>
                        <m:fPr>
                          <m:ctrlPr>
                            <a:rPr lang="en-US" sz="4400" b="0" i="1" smtClean="0">
                              <a:latin typeface="Cambria Math" panose="02040503050406030204" pitchFamily="18" charset="0"/>
                            </a:rPr>
                          </m:ctrlPr>
                        </m:fPr>
                        <m:num>
                          <m:r>
                            <a:rPr lang="en-US" sz="4400" b="0" i="1" smtClean="0">
                              <a:latin typeface="Cambria Math" panose="02040503050406030204" pitchFamily="18" charset="0"/>
                            </a:rPr>
                            <m:t>24</m:t>
                          </m:r>
                        </m:num>
                        <m:den>
                          <m:r>
                            <a:rPr lang="en-US" sz="4400" b="0" i="1" smtClean="0">
                              <a:latin typeface="Cambria Math" panose="02040503050406030204" pitchFamily="18" charset="0"/>
                            </a:rPr>
                            <m:t>30</m:t>
                          </m:r>
                        </m:den>
                      </m:f>
                    </m:oMath>
                  </m:oMathPara>
                </a14:m>
                <a:endParaRPr lang="en-GB" sz="4400">
                  <a:latin typeface="Myriad Pro" panose="020B0503030403020204"/>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233445" y="2300511"/>
                <a:ext cx="3370997" cy="1364412"/>
              </a:xfrm>
              <a:prstGeom prst="rect">
                <a:avLst/>
              </a:prstGeom>
              <a:blipFill>
                <a:blip r:embed="rId6"/>
                <a:stretch>
                  <a:fillRect/>
                </a:stretch>
              </a:blipFill>
            </p:spPr>
            <p:txBody>
              <a:bodyPr/>
              <a:lstStyle/>
              <a:p>
                <a:r>
                  <a:rPr lang="en-GB">
                    <a:noFill/>
                  </a:rPr>
                  <a:t> </a:t>
                </a:r>
              </a:p>
            </p:txBody>
          </p:sp>
        </mc:Fallback>
      </mc:AlternateContent>
      <p:sp>
        <p:nvSpPr>
          <p:cNvPr id="8" name="TextBox 7"/>
          <p:cNvSpPr txBox="1"/>
          <p:nvPr/>
        </p:nvSpPr>
        <p:spPr>
          <a:xfrm>
            <a:off x="232011" y="683988"/>
            <a:ext cx="8202306" cy="830997"/>
          </a:xfrm>
          <a:prstGeom prst="rect">
            <a:avLst/>
          </a:prstGeom>
          <a:noFill/>
        </p:spPr>
        <p:txBody>
          <a:bodyPr wrap="square" rtlCol="0">
            <a:spAutoFit/>
          </a:bodyPr>
          <a:lstStyle/>
          <a:p>
            <a:r>
              <a:rPr lang="en-US" sz="2400" dirty="0">
                <a:latin typeface="Myriad Pro" panose="020B0503030403020204"/>
              </a:rPr>
              <a:t>What is the </a:t>
            </a:r>
            <a:r>
              <a:rPr lang="en-US" sz="2400" dirty="0">
                <a:latin typeface="Myriad Pro" panose="020B0503030403020204" pitchFamily="34" charset="0"/>
              </a:rPr>
              <a:t>horizontal multiplicative relationship </a:t>
            </a:r>
            <a:r>
              <a:rPr lang="en-US" sz="2400" dirty="0">
                <a:latin typeface="Myriad Pro" panose="020B0503030403020204"/>
              </a:rPr>
              <a:t>connecting these equivalent fractions?</a:t>
            </a:r>
            <a:endParaRPr lang="en-GB" sz="2400" dirty="0">
              <a:latin typeface="Myriad Pro" panose="020B0503030403020204"/>
            </a:endParaRPr>
          </a:p>
        </p:txBody>
      </p:sp>
      <mc:AlternateContent xmlns:mc="http://schemas.openxmlformats.org/markup-compatibility/2006" xmlns:a14="http://schemas.microsoft.com/office/drawing/2010/main">
        <mc:Choice Requires="a14">
          <p:sp>
            <p:nvSpPr>
              <p:cNvPr id="10" name="TextBox 9"/>
              <p:cNvSpPr txBox="1"/>
              <p:nvPr/>
            </p:nvSpPr>
            <p:spPr>
              <a:xfrm>
                <a:off x="232011" y="4594028"/>
                <a:ext cx="8297839" cy="986296"/>
              </a:xfrm>
              <a:prstGeom prst="rect">
                <a:avLst/>
              </a:prstGeom>
              <a:noFill/>
            </p:spPr>
            <p:txBody>
              <a:bodyPr wrap="square" rtlCol="0">
                <a:spAutoFit/>
              </a:bodyPr>
              <a:lstStyle/>
              <a:p>
                <a14:m>
                  <m:oMath xmlns:m="http://schemas.openxmlformats.org/officeDocument/2006/math">
                    <m:f>
                      <m:fPr>
                        <m:ctrlPr>
                          <a:rPr lang="en-US" sz="2400" b="1" i="1" smtClean="0">
                            <a:solidFill>
                              <a:srgbClr val="0070C0"/>
                            </a:solidFill>
                            <a:latin typeface="Cambria Math" panose="02040503050406030204" pitchFamily="18" charset="0"/>
                          </a:rPr>
                        </m:ctrlPr>
                      </m:fPr>
                      <m:num>
                        <m:r>
                          <a:rPr lang="en-US" sz="2400" b="1" i="1" smtClean="0">
                            <a:solidFill>
                              <a:srgbClr val="0070C0"/>
                            </a:solidFill>
                            <a:latin typeface="Cambria Math" panose="02040503050406030204" pitchFamily="18" charset="0"/>
                          </a:rPr>
                          <m:t>�</m:t>
                        </m:r>
                      </m:num>
                      <m:den>
                        <m:r>
                          <a:rPr lang="en-US" sz="2400" b="1" i="1" smtClean="0">
                            <a:solidFill>
                              <a:srgbClr val="0070C0"/>
                            </a:solidFill>
                            <a:latin typeface="Cambria Math" panose="02040503050406030204" pitchFamily="18" charset="0"/>
                          </a:rPr>
                          <m:t>�</m:t>
                        </m:r>
                      </m:den>
                    </m:f>
                    <m:r>
                      <a:rPr lang="en-US" sz="2400" b="1" i="1" smtClean="0">
                        <a:solidFill>
                          <a:srgbClr val="0070C0"/>
                        </a:solidFill>
                        <a:latin typeface="Cambria Math" panose="02040503050406030204" pitchFamily="18" charset="0"/>
                      </a:rPr>
                      <m:t> </m:t>
                    </m:r>
                  </m:oMath>
                </a14:m>
                <a:r>
                  <a:rPr lang="en-US" sz="2400" b="1" dirty="0">
                    <a:solidFill>
                      <a:srgbClr val="0070C0"/>
                    </a:solidFill>
                    <a:latin typeface="Myriad Pro" panose="020B0503030403020204"/>
                  </a:rPr>
                  <a:t> </a:t>
                </a:r>
                <a:r>
                  <a:rPr lang="en-US" sz="2400" dirty="0">
                    <a:latin typeface="Myriad Pro" panose="020B0503030403020204"/>
                  </a:rPr>
                  <a:t>and</a:t>
                </a:r>
                <a:r>
                  <a:rPr lang="en-US" sz="2400" b="1" dirty="0">
                    <a:solidFill>
                      <a:srgbClr val="0070C0"/>
                    </a:solidFill>
                    <a:latin typeface="Myriad Pro" panose="020B0503030403020204"/>
                  </a:rPr>
                  <a:t> </a:t>
                </a:r>
                <a14:m>
                  <m:oMath xmlns:m="http://schemas.openxmlformats.org/officeDocument/2006/math">
                    <m:f>
                      <m:fPr>
                        <m:ctrlPr>
                          <a:rPr lang="en-US" sz="2400" b="1" i="1" smtClean="0">
                            <a:solidFill>
                              <a:srgbClr val="0070C0"/>
                            </a:solidFill>
                            <a:latin typeface="Cambria Math" panose="02040503050406030204" pitchFamily="18" charset="0"/>
                          </a:rPr>
                        </m:ctrlPr>
                      </m:fPr>
                      <m:num>
                        <m:r>
                          <a:rPr lang="en-US" sz="2400" b="1" i="1" smtClean="0">
                            <a:solidFill>
                              <a:srgbClr val="0070C0"/>
                            </a:solidFill>
                            <a:latin typeface="Cambria Math" panose="02040503050406030204" pitchFamily="18" charset="0"/>
                          </a:rPr>
                          <m:t>��</m:t>
                        </m:r>
                      </m:num>
                      <m:den>
                        <m:r>
                          <a:rPr lang="en-US" sz="2400" b="1" i="1" smtClean="0">
                            <a:solidFill>
                              <a:srgbClr val="0070C0"/>
                            </a:solidFill>
                            <a:latin typeface="Cambria Math" panose="02040503050406030204" pitchFamily="18" charset="0"/>
                          </a:rPr>
                          <m:t>��</m:t>
                        </m:r>
                      </m:den>
                    </m:f>
                    <m:r>
                      <a:rPr lang="en-US" sz="2400" b="0" i="1" smtClean="0">
                        <a:latin typeface="Cambria Math" panose="02040503050406030204" pitchFamily="18" charset="0"/>
                      </a:rPr>
                      <m:t> </m:t>
                    </m:r>
                  </m:oMath>
                </a14:m>
                <a:r>
                  <a:rPr lang="en-US" sz="2400" dirty="0">
                    <a:latin typeface="Myriad Pro" panose="020B0503030403020204"/>
                  </a:rPr>
                  <a:t>are equivalent because both the numerator and denominator have been scaled by a factor of </a:t>
                </a:r>
                <a:r>
                  <a:rPr lang="en-US" sz="2400" dirty="0">
                    <a:solidFill>
                      <a:srgbClr val="0070C0"/>
                    </a:solidFill>
                    <a:latin typeface="Myriad Pro" panose="020B0503030403020204"/>
                  </a:rPr>
                  <a:t>6</a:t>
                </a:r>
                <a:r>
                  <a:rPr lang="en-US" sz="2400" dirty="0">
                    <a:latin typeface="Myriad Pro" panose="020B0503030403020204"/>
                  </a:rPr>
                  <a:t>.</a:t>
                </a:r>
                <a:endParaRPr lang="en-GB" sz="2400" dirty="0">
                  <a:latin typeface="Myriad Pro" panose="020B0503030403020204"/>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232011" y="4594028"/>
                <a:ext cx="8297839" cy="986296"/>
              </a:xfrm>
              <a:prstGeom prst="rect">
                <a:avLst/>
              </a:prstGeom>
              <a:blipFill>
                <a:blip r:embed="rId7"/>
                <a:stretch>
                  <a:fillRect l="-1102" b="-14907"/>
                </a:stretch>
              </a:blipFill>
            </p:spPr>
            <p:txBody>
              <a:bodyPr/>
              <a:lstStyle/>
              <a:p>
                <a:r>
                  <a:rPr lang="en-GB">
                    <a:noFill/>
                  </a:rPr>
                  <a:t> </a:t>
                </a:r>
              </a:p>
            </p:txBody>
          </p:sp>
        </mc:Fallback>
      </mc:AlternateContent>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81351" y="1815182"/>
            <a:ext cx="1400175" cy="561975"/>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81351" y="3735246"/>
            <a:ext cx="1390650" cy="523875"/>
          </a:xfrm>
          <a:prstGeom prst="rect">
            <a:avLst/>
          </a:prstGeom>
        </p:spPr>
      </p:pic>
      <p:sp>
        <p:nvSpPr>
          <p:cNvPr id="11" name="TextBox 10"/>
          <p:cNvSpPr txBox="1"/>
          <p:nvPr/>
        </p:nvSpPr>
        <p:spPr>
          <a:xfrm>
            <a:off x="3616743" y="1415526"/>
            <a:ext cx="529389" cy="461665"/>
          </a:xfrm>
          <a:prstGeom prst="rect">
            <a:avLst/>
          </a:prstGeom>
          <a:noFill/>
        </p:spPr>
        <p:txBody>
          <a:bodyPr wrap="square" rtlCol="0">
            <a:spAutoFit/>
          </a:bodyPr>
          <a:lstStyle/>
          <a:p>
            <a:r>
              <a:rPr lang="en-US" sz="2400">
                <a:solidFill>
                  <a:srgbClr val="0070C0"/>
                </a:solidFill>
                <a:latin typeface="Myriad Pro" panose="020B0503030403020204"/>
              </a:rPr>
              <a:t>x6</a:t>
            </a:r>
            <a:endParaRPr lang="en-GB" sz="2400">
              <a:solidFill>
                <a:srgbClr val="0070C0"/>
              </a:solidFill>
              <a:latin typeface="Myriad Pro" panose="020B0503030403020204"/>
            </a:endParaRPr>
          </a:p>
        </p:txBody>
      </p:sp>
      <p:sp>
        <p:nvSpPr>
          <p:cNvPr id="12" name="TextBox 11"/>
          <p:cNvSpPr txBox="1"/>
          <p:nvPr/>
        </p:nvSpPr>
        <p:spPr>
          <a:xfrm>
            <a:off x="3611981" y="4150252"/>
            <a:ext cx="529389" cy="461665"/>
          </a:xfrm>
          <a:prstGeom prst="rect">
            <a:avLst/>
          </a:prstGeom>
          <a:noFill/>
        </p:spPr>
        <p:txBody>
          <a:bodyPr wrap="square" rtlCol="0">
            <a:spAutoFit/>
          </a:bodyPr>
          <a:lstStyle/>
          <a:p>
            <a:r>
              <a:rPr lang="en-US" sz="2400">
                <a:solidFill>
                  <a:srgbClr val="0070C0"/>
                </a:solidFill>
                <a:latin typeface="Myriad Pro" panose="020B0503030403020204"/>
              </a:rPr>
              <a:t>x6</a:t>
            </a:r>
            <a:endParaRPr lang="en-GB" sz="2400">
              <a:solidFill>
                <a:srgbClr val="0070C0"/>
              </a:solidFill>
              <a:latin typeface="Myriad Pro" panose="020B0503030403020204"/>
            </a:endParaRPr>
          </a:p>
        </p:txBody>
      </p:sp>
    </p:spTree>
    <p:custDataLst>
      <p:tags r:id="rId1"/>
    </p:custDataLst>
    <p:extLst>
      <p:ext uri="{BB962C8B-B14F-4D97-AF65-F5344CB8AC3E}">
        <p14:creationId xmlns:p14="http://schemas.microsoft.com/office/powerpoint/2010/main" val="3709783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9" name="Title 8">
            <a:extLst>
              <a:ext uri="{FF2B5EF4-FFF2-40B4-BE49-F238E27FC236}">
                <a16:creationId xmlns:a16="http://schemas.microsoft.com/office/drawing/2014/main" id="{8718D92D-AEE7-4884-B012-46573AA57B42}"/>
              </a:ext>
            </a:extLst>
          </p:cNvPr>
          <p:cNvSpPr>
            <a:spLocks noGrp="1"/>
          </p:cNvSpPr>
          <p:nvPr>
            <p:ph type="title"/>
          </p:nvPr>
        </p:nvSpPr>
        <p:spPr/>
        <p:txBody>
          <a:bodyPr/>
          <a:lstStyle/>
          <a:p>
            <a:endParaRPr lang="en-GB"/>
          </a:p>
        </p:txBody>
      </p:sp>
      <mc:AlternateContent xmlns:mc="http://schemas.openxmlformats.org/markup-compatibility/2006" xmlns:a14="http://schemas.microsoft.com/office/drawing/2010/main">
        <mc:Choice Requires="a14">
          <p:sp>
            <p:nvSpPr>
              <p:cNvPr id="7" name="TextBox 6"/>
              <p:cNvSpPr txBox="1"/>
              <p:nvPr/>
            </p:nvSpPr>
            <p:spPr>
              <a:xfrm>
                <a:off x="2415653" y="2089303"/>
                <a:ext cx="3370997" cy="142282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4400" b="0" i="1" smtClean="0">
                              <a:latin typeface="Cambria Math" panose="02040503050406030204" pitchFamily="18" charset="0"/>
                            </a:rPr>
                          </m:ctrlPr>
                        </m:fPr>
                        <m:num>
                          <m:r>
                            <a:rPr lang="en-US" sz="4400" b="0" i="1" smtClean="0">
                              <a:latin typeface="Cambria Math" panose="02040503050406030204" pitchFamily="18" charset="0"/>
                            </a:rPr>
                            <m:t>3</m:t>
                          </m:r>
                        </m:num>
                        <m:den>
                          <m:r>
                            <a:rPr lang="en-US" sz="4400" b="0" i="1" smtClean="0">
                              <a:latin typeface="Cambria Math" panose="02040503050406030204" pitchFamily="18" charset="0"/>
                            </a:rPr>
                            <m:t>8</m:t>
                          </m:r>
                        </m:den>
                      </m:f>
                      <m:r>
                        <a:rPr lang="en-US" sz="4400" b="0" i="1" smtClean="0">
                          <a:latin typeface="Cambria Math" panose="02040503050406030204" pitchFamily="18" charset="0"/>
                        </a:rPr>
                        <m:t>=</m:t>
                      </m:r>
                      <m:f>
                        <m:fPr>
                          <m:ctrlPr>
                            <a:rPr lang="en-US" sz="4400" b="0" i="1" smtClean="0">
                              <a:latin typeface="Cambria Math" panose="02040503050406030204" pitchFamily="18" charset="0"/>
                            </a:rPr>
                          </m:ctrlPr>
                        </m:fPr>
                        <m:num/>
                        <m:den>
                          <m:r>
                            <a:rPr lang="en-US" sz="4400" b="0" i="1" smtClean="0">
                              <a:latin typeface="Cambria Math" panose="02040503050406030204" pitchFamily="18" charset="0"/>
                            </a:rPr>
                            <m:t>72</m:t>
                          </m:r>
                        </m:den>
                      </m:f>
                    </m:oMath>
                  </m:oMathPara>
                </a14:m>
                <a:endParaRPr lang="en-GB" sz="4400">
                  <a:latin typeface="Myriad Pro" panose="020B0503030403020204"/>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415653" y="2089303"/>
                <a:ext cx="3370997" cy="1422825"/>
              </a:xfrm>
              <a:prstGeom prst="rect">
                <a:avLst/>
              </a:prstGeom>
              <a:blipFill>
                <a:blip r:embed="rId6"/>
                <a:stretch>
                  <a:fillRect/>
                </a:stretch>
              </a:blipFill>
            </p:spPr>
            <p:txBody>
              <a:bodyPr/>
              <a:lstStyle/>
              <a:p>
                <a:r>
                  <a:rPr lang="en-GB">
                    <a:noFill/>
                  </a:rPr>
                  <a:t> </a:t>
                </a:r>
              </a:p>
            </p:txBody>
          </p:sp>
        </mc:Fallback>
      </mc:AlternateContent>
      <p:sp>
        <p:nvSpPr>
          <p:cNvPr id="8" name="TextBox 7"/>
          <p:cNvSpPr txBox="1"/>
          <p:nvPr/>
        </p:nvSpPr>
        <p:spPr>
          <a:xfrm>
            <a:off x="1" y="599654"/>
            <a:ext cx="8202306" cy="830997"/>
          </a:xfrm>
          <a:prstGeom prst="rect">
            <a:avLst/>
          </a:prstGeom>
          <a:noFill/>
        </p:spPr>
        <p:txBody>
          <a:bodyPr wrap="square" rtlCol="0">
            <a:spAutoFit/>
          </a:bodyPr>
          <a:lstStyle/>
          <a:p>
            <a:r>
              <a:rPr lang="en-US" sz="2400">
                <a:latin typeface="Myriad Pro" panose="020B0503030403020204"/>
              </a:rPr>
              <a:t>How can we use a </a:t>
            </a:r>
            <a:r>
              <a:rPr lang="en-US" sz="2400"/>
              <a:t>horizontal multiplicative relationship to find the missing number to make the statement true</a:t>
            </a:r>
            <a:r>
              <a:rPr lang="en-US" sz="2400">
                <a:latin typeface="Myriad Pro" panose="020B0503030403020204"/>
              </a:rPr>
              <a:t>?</a:t>
            </a:r>
            <a:endParaRPr lang="en-GB" sz="2400">
              <a:latin typeface="Myriad Pro" panose="020B0503030403020204"/>
            </a:endParaRPr>
          </a:p>
        </p:txBody>
      </p:sp>
      <mc:AlternateContent xmlns:mc="http://schemas.openxmlformats.org/markup-compatibility/2006" xmlns:a14="http://schemas.microsoft.com/office/drawing/2010/main">
        <mc:Choice Requires="a14">
          <p:sp>
            <p:nvSpPr>
              <p:cNvPr id="10" name="TextBox 9"/>
              <p:cNvSpPr txBox="1"/>
              <p:nvPr/>
            </p:nvSpPr>
            <p:spPr>
              <a:xfrm>
                <a:off x="423081" y="4440118"/>
                <a:ext cx="8297839" cy="1386405"/>
              </a:xfrm>
              <a:prstGeom prst="rect">
                <a:avLst/>
              </a:prstGeom>
              <a:noFill/>
            </p:spPr>
            <p:txBody>
              <a:bodyPr wrap="square" rtlCol="0">
                <a:spAutoFit/>
              </a:bodyPr>
              <a:lstStyle/>
              <a:p>
                <a14:m>
                  <m:oMath xmlns:m="http://schemas.openxmlformats.org/officeDocument/2006/math">
                    <m:f>
                      <m:fPr>
                        <m:ctrlPr>
                          <a:rPr lang="en-US" sz="2400" b="1" i="1" smtClean="0">
                            <a:solidFill>
                              <a:srgbClr val="0070C0"/>
                            </a:solidFill>
                            <a:latin typeface="Cambria Math" panose="02040503050406030204" pitchFamily="18" charset="0"/>
                          </a:rPr>
                        </m:ctrlPr>
                      </m:fPr>
                      <m:num>
                        <m:r>
                          <a:rPr lang="en-US" sz="2400" b="1" i="1" smtClean="0">
                            <a:solidFill>
                              <a:srgbClr val="0070C0"/>
                            </a:solidFill>
                            <a:latin typeface="Cambria Math" panose="02040503050406030204" pitchFamily="18" charset="0"/>
                          </a:rPr>
                          <m:t>�</m:t>
                        </m:r>
                      </m:num>
                      <m:den>
                        <m:r>
                          <a:rPr lang="en-US" sz="2400" b="1" i="1" smtClean="0">
                            <a:solidFill>
                              <a:srgbClr val="0070C0"/>
                            </a:solidFill>
                            <a:latin typeface="Cambria Math" panose="02040503050406030204" pitchFamily="18" charset="0"/>
                          </a:rPr>
                          <m:t>�</m:t>
                        </m:r>
                      </m:den>
                    </m:f>
                    <m:r>
                      <a:rPr lang="en-US" sz="2400" b="1" i="1">
                        <a:solidFill>
                          <a:srgbClr val="0070C0"/>
                        </a:solidFill>
                        <a:latin typeface="Cambria Math" panose="02040503050406030204" pitchFamily="18" charset="0"/>
                      </a:rPr>
                      <m:t> </m:t>
                    </m:r>
                  </m:oMath>
                </a14:m>
                <a:r>
                  <a:rPr lang="en-US" sz="2400" b="1" dirty="0">
                    <a:solidFill>
                      <a:srgbClr val="0070C0"/>
                    </a:solidFill>
                    <a:latin typeface="Myriad Pro" panose="020B0503030403020204"/>
                  </a:rPr>
                  <a:t> </a:t>
                </a:r>
                <a:r>
                  <a:rPr lang="en-US" sz="2400" dirty="0">
                    <a:latin typeface="Myriad Pro" panose="020B0503030403020204"/>
                  </a:rPr>
                  <a:t>and</a:t>
                </a:r>
                <a:r>
                  <a:rPr lang="en-US" sz="2400" b="1" dirty="0">
                    <a:solidFill>
                      <a:srgbClr val="0070C0"/>
                    </a:solidFill>
                    <a:latin typeface="Myriad Pro" panose="020B0503030403020204"/>
                  </a:rPr>
                  <a:t> </a:t>
                </a:r>
                <a14:m>
                  <m:oMath xmlns:m="http://schemas.openxmlformats.org/officeDocument/2006/math">
                    <m:f>
                      <m:fPr>
                        <m:ctrlPr>
                          <a:rPr lang="en-US" sz="2400" b="1" i="1">
                            <a:solidFill>
                              <a:srgbClr val="0070C0"/>
                            </a:solidFill>
                            <a:latin typeface="Cambria Math" panose="02040503050406030204" pitchFamily="18" charset="0"/>
                          </a:rPr>
                        </m:ctrlPr>
                      </m:fPr>
                      <m:num/>
                      <m:den>
                        <m:r>
                          <a:rPr lang="en-US" sz="2400" b="1" i="1" smtClean="0">
                            <a:solidFill>
                              <a:srgbClr val="0070C0"/>
                            </a:solidFill>
                            <a:latin typeface="Cambria Math" panose="02040503050406030204" pitchFamily="18" charset="0"/>
                          </a:rPr>
                          <m:t>��</m:t>
                        </m:r>
                      </m:den>
                    </m:f>
                    <m:r>
                      <a:rPr lang="en-US" sz="2400" i="1">
                        <a:latin typeface="Cambria Math" panose="02040503050406030204" pitchFamily="18" charset="0"/>
                      </a:rPr>
                      <m:t> </m:t>
                    </m:r>
                  </m:oMath>
                </a14:m>
                <a:r>
                  <a:rPr lang="en-US" sz="2400" dirty="0">
                    <a:latin typeface="Myriad Pro" panose="020B0503030403020204"/>
                  </a:rPr>
                  <a:t>are equivalent because </a:t>
                </a:r>
              </a:p>
              <a:p>
                <a:r>
                  <a:rPr lang="en-US" sz="2400" dirty="0">
                    <a:latin typeface="Myriad Pro" panose="020B0503030403020204"/>
                  </a:rPr>
                  <a:t>both the numerator and denominator </a:t>
                </a:r>
              </a:p>
              <a:p>
                <a:r>
                  <a:rPr lang="en-US" sz="2400" dirty="0">
                    <a:latin typeface="Myriad Pro" panose="020B0503030403020204"/>
                  </a:rPr>
                  <a:t>have been scaled by a factor of __ .</a:t>
                </a:r>
                <a:endParaRPr lang="en-GB" sz="2400" dirty="0">
                  <a:latin typeface="Myriad Pro" panose="020B0503030403020204"/>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423081" y="4440118"/>
                <a:ext cx="8297839" cy="1386405"/>
              </a:xfrm>
              <a:prstGeom prst="rect">
                <a:avLst/>
              </a:prstGeom>
              <a:blipFill>
                <a:blip r:embed="rId7"/>
                <a:stretch>
                  <a:fillRect l="-1101" b="-9211"/>
                </a:stretch>
              </a:blipFill>
            </p:spPr>
            <p:txBody>
              <a:bodyPr/>
              <a:lstStyle/>
              <a:p>
                <a:r>
                  <a:rPr lang="en-GB">
                    <a:noFill/>
                  </a:rPr>
                  <a:t> </a:t>
                </a:r>
              </a:p>
            </p:txBody>
          </p:sp>
        </mc:Fallback>
      </mc:AlternateContent>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95345" y="3588197"/>
            <a:ext cx="1390650" cy="523875"/>
          </a:xfrm>
          <a:prstGeom prst="rect">
            <a:avLst/>
          </a:prstGeom>
        </p:spPr>
      </p:pic>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01065" y="1707427"/>
            <a:ext cx="1400175" cy="561975"/>
          </a:xfrm>
          <a:prstGeom prst="rect">
            <a:avLst/>
          </a:prstGeom>
        </p:spPr>
      </p:pic>
      <p:sp>
        <p:nvSpPr>
          <p:cNvPr id="5" name="TextBox 4"/>
          <p:cNvSpPr txBox="1"/>
          <p:nvPr/>
        </p:nvSpPr>
        <p:spPr>
          <a:xfrm>
            <a:off x="3777849" y="4068083"/>
            <a:ext cx="625642" cy="461665"/>
          </a:xfrm>
          <a:prstGeom prst="rect">
            <a:avLst/>
          </a:prstGeom>
          <a:noFill/>
        </p:spPr>
        <p:txBody>
          <a:bodyPr wrap="square" rtlCol="0">
            <a:spAutoFit/>
          </a:bodyPr>
          <a:lstStyle/>
          <a:p>
            <a:r>
              <a:rPr lang="en-US" sz="2400">
                <a:solidFill>
                  <a:srgbClr val="0070C0"/>
                </a:solidFill>
                <a:latin typeface="Myriad Pro" panose="020B0503030403020204"/>
              </a:rPr>
              <a:t>x9</a:t>
            </a:r>
            <a:endParaRPr lang="en-GB">
              <a:solidFill>
                <a:srgbClr val="0070C0"/>
              </a:solidFill>
              <a:latin typeface="Myriad Pro" panose="020B0503030403020204"/>
            </a:endParaRPr>
          </a:p>
        </p:txBody>
      </p:sp>
      <p:sp>
        <p:nvSpPr>
          <p:cNvPr id="11" name="TextBox 10"/>
          <p:cNvSpPr txBox="1"/>
          <p:nvPr/>
        </p:nvSpPr>
        <p:spPr>
          <a:xfrm>
            <a:off x="3788330" y="1315476"/>
            <a:ext cx="625642" cy="461665"/>
          </a:xfrm>
          <a:prstGeom prst="rect">
            <a:avLst/>
          </a:prstGeom>
          <a:noFill/>
        </p:spPr>
        <p:txBody>
          <a:bodyPr wrap="square" rtlCol="0">
            <a:spAutoFit/>
          </a:bodyPr>
          <a:lstStyle/>
          <a:p>
            <a:r>
              <a:rPr lang="en-US" sz="2400">
                <a:solidFill>
                  <a:srgbClr val="0070C0"/>
                </a:solidFill>
                <a:latin typeface="Myriad Pro" panose="020B0503030403020204"/>
              </a:rPr>
              <a:t>x9</a:t>
            </a:r>
            <a:endParaRPr lang="en-GB">
              <a:solidFill>
                <a:srgbClr val="0070C0"/>
              </a:solidFill>
              <a:latin typeface="Myriad Pro" panose="020B0503030403020204"/>
            </a:endParaRPr>
          </a:p>
        </p:txBody>
      </p:sp>
      <p:sp>
        <p:nvSpPr>
          <p:cNvPr id="6" name="TextBox 5"/>
          <p:cNvSpPr txBox="1"/>
          <p:nvPr/>
        </p:nvSpPr>
        <p:spPr>
          <a:xfrm>
            <a:off x="4318360" y="2227498"/>
            <a:ext cx="815755" cy="707886"/>
          </a:xfrm>
          <a:prstGeom prst="rect">
            <a:avLst/>
          </a:prstGeom>
          <a:noFill/>
        </p:spPr>
        <p:txBody>
          <a:bodyPr wrap="square" rtlCol="0">
            <a:spAutoFit/>
          </a:bodyPr>
          <a:lstStyle/>
          <a:p>
            <a:r>
              <a:rPr lang="en-US" sz="4000">
                <a:solidFill>
                  <a:srgbClr val="FF0000"/>
                </a:solidFill>
                <a:latin typeface="Myriad Pro" panose="020B0503030403020204"/>
              </a:rPr>
              <a:t>27</a:t>
            </a:r>
            <a:endParaRPr lang="en-GB" sz="2800">
              <a:solidFill>
                <a:srgbClr val="FF0000"/>
              </a:solidFill>
              <a:latin typeface="Myriad Pro" panose="020B0503030403020204"/>
            </a:endParaRPr>
          </a:p>
        </p:txBody>
      </p:sp>
      <p:sp>
        <p:nvSpPr>
          <p:cNvPr id="13" name="TextBox 12"/>
          <p:cNvSpPr txBox="1"/>
          <p:nvPr/>
        </p:nvSpPr>
        <p:spPr>
          <a:xfrm>
            <a:off x="1299410" y="4440118"/>
            <a:ext cx="625642" cy="400110"/>
          </a:xfrm>
          <a:prstGeom prst="rect">
            <a:avLst/>
          </a:prstGeom>
          <a:noFill/>
        </p:spPr>
        <p:txBody>
          <a:bodyPr wrap="square" rtlCol="0">
            <a:spAutoFit/>
          </a:bodyPr>
          <a:lstStyle/>
          <a:p>
            <a:r>
              <a:rPr lang="en-US" sz="2000">
                <a:solidFill>
                  <a:srgbClr val="FF0000"/>
                </a:solidFill>
                <a:latin typeface="Myriad Pro" panose="020B0503030403020204"/>
              </a:rPr>
              <a:t>27</a:t>
            </a:r>
            <a:endParaRPr lang="en-GB" sz="2400">
              <a:solidFill>
                <a:srgbClr val="FF0000"/>
              </a:solidFill>
              <a:latin typeface="Myriad Pro" panose="020B0503030403020204"/>
            </a:endParaRPr>
          </a:p>
        </p:txBody>
      </p:sp>
      <p:sp>
        <p:nvSpPr>
          <p:cNvPr id="14" name="TextBox 13"/>
          <p:cNvSpPr txBox="1"/>
          <p:nvPr/>
        </p:nvSpPr>
        <p:spPr>
          <a:xfrm>
            <a:off x="4480398" y="5364858"/>
            <a:ext cx="320842" cy="461665"/>
          </a:xfrm>
          <a:prstGeom prst="rect">
            <a:avLst/>
          </a:prstGeom>
          <a:noFill/>
        </p:spPr>
        <p:txBody>
          <a:bodyPr wrap="square" rtlCol="0">
            <a:spAutoFit/>
          </a:bodyPr>
          <a:lstStyle/>
          <a:p>
            <a:r>
              <a:rPr lang="en-US" sz="2400">
                <a:solidFill>
                  <a:srgbClr val="0070C0"/>
                </a:solidFill>
                <a:latin typeface="Myriad Pro" panose="020B0503030403020204"/>
              </a:rPr>
              <a:t>9</a:t>
            </a:r>
            <a:endParaRPr lang="en-GB" sz="2400">
              <a:solidFill>
                <a:srgbClr val="0070C0"/>
              </a:solidFill>
              <a:latin typeface="Myriad Pro" panose="020B0503030403020204"/>
            </a:endParaRPr>
          </a:p>
        </p:txBody>
      </p:sp>
    </p:spTree>
    <p:custDataLst>
      <p:tags r:id="rId1"/>
    </p:custDataLst>
    <p:extLst>
      <p:ext uri="{BB962C8B-B14F-4D97-AF65-F5344CB8AC3E}">
        <p14:creationId xmlns:p14="http://schemas.microsoft.com/office/powerpoint/2010/main" val="42554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6"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4" name="Title 3">
            <a:extLst>
              <a:ext uri="{FF2B5EF4-FFF2-40B4-BE49-F238E27FC236}">
                <a16:creationId xmlns:a16="http://schemas.microsoft.com/office/drawing/2014/main" id="{6D467C07-4AE6-4B4D-AAEB-CD1773B3F76A}"/>
              </a:ext>
            </a:extLst>
          </p:cNvPr>
          <p:cNvSpPr>
            <a:spLocks noGrp="1"/>
          </p:cNvSpPr>
          <p:nvPr>
            <p:ph type="title"/>
          </p:nvPr>
        </p:nvSpPr>
        <p:spPr/>
        <p:txBody>
          <a:bodyPr/>
          <a:lstStyle/>
          <a:p>
            <a:endParaRPr lang="en-GB"/>
          </a:p>
        </p:txBody>
      </p:sp>
      <p:sp>
        <p:nvSpPr>
          <p:cNvPr id="3" name="TextBox 2"/>
          <p:cNvSpPr txBox="1"/>
          <p:nvPr/>
        </p:nvSpPr>
        <p:spPr>
          <a:xfrm>
            <a:off x="0" y="887104"/>
            <a:ext cx="9144000"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Always, sometimes, never?</a:t>
            </a:r>
            <a:endParaRPr lang="en-GB" sz="2400" b="1" dirty="0">
              <a:latin typeface="Arial" panose="020B0604020202020204" pitchFamily="34" charset="0"/>
              <a:cs typeface="Arial" panose="020B0604020202020204" pitchFamily="34" charset="0"/>
            </a:endParaRPr>
          </a:p>
        </p:txBody>
      </p:sp>
      <p:sp>
        <p:nvSpPr>
          <p:cNvPr id="6" name="TextBox 5"/>
          <p:cNvSpPr txBox="1"/>
          <p:nvPr/>
        </p:nvSpPr>
        <p:spPr>
          <a:xfrm>
            <a:off x="327545" y="1728984"/>
            <a:ext cx="8415401" cy="1200329"/>
          </a:xfrm>
          <a:prstGeom prst="rect">
            <a:avLst/>
          </a:prstGeom>
          <a:noFill/>
        </p:spPr>
        <p:txBody>
          <a:bodyPr wrap="square" rtlCol="0">
            <a:spAutoFit/>
          </a:bodyPr>
          <a:lstStyle/>
          <a:p>
            <a:r>
              <a:rPr lang="en-US" sz="2400">
                <a:latin typeface="Myriad Pro" panose="020B0503030403020204"/>
              </a:rPr>
              <a:t>When the numerator and denominator are multiplied or divided by the same number, the value of the fraction remains the same.</a:t>
            </a:r>
            <a:endParaRPr lang="en-GB" sz="2400">
              <a:latin typeface="Myriad Pro" panose="020B0503030403020204"/>
            </a:endParaRPr>
          </a:p>
        </p:txBody>
      </p:sp>
    </p:spTree>
    <p:extLst>
      <p:ext uri="{BB962C8B-B14F-4D97-AF65-F5344CB8AC3E}">
        <p14:creationId xmlns:p14="http://schemas.microsoft.com/office/powerpoint/2010/main" val="2296615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14" name="Title 13">
            <a:extLst>
              <a:ext uri="{FF2B5EF4-FFF2-40B4-BE49-F238E27FC236}">
                <a16:creationId xmlns:a16="http://schemas.microsoft.com/office/drawing/2014/main" id="{2A4C2CDB-B164-4AE2-807D-218C4F46CB5B}"/>
              </a:ext>
            </a:extLst>
          </p:cNvPr>
          <p:cNvSpPr>
            <a:spLocks noGrp="1"/>
          </p:cNvSpPr>
          <p:nvPr>
            <p:ph type="title"/>
          </p:nvPr>
        </p:nvSpPr>
        <p:spPr/>
        <p:txBody>
          <a:bodyPr/>
          <a:lstStyle/>
          <a:p>
            <a:endParaRPr lang="en-GB"/>
          </a:p>
        </p:txBody>
      </p:sp>
      <p:sp>
        <p:nvSpPr>
          <p:cNvPr id="3" name="TextBox 2"/>
          <p:cNvSpPr txBox="1"/>
          <p:nvPr/>
        </p:nvSpPr>
        <p:spPr>
          <a:xfrm>
            <a:off x="300251" y="887104"/>
            <a:ext cx="7424382" cy="1107996"/>
          </a:xfrm>
          <a:prstGeom prst="rect">
            <a:avLst/>
          </a:prstGeom>
          <a:noFill/>
        </p:spPr>
        <p:txBody>
          <a:bodyPr wrap="square" rtlCol="0">
            <a:spAutoFit/>
          </a:bodyPr>
          <a:lstStyle/>
          <a:p>
            <a:r>
              <a:rPr lang="en-US" sz="2400">
                <a:latin typeface="Myriad Pro" panose="020B0503030403020204"/>
              </a:rPr>
              <a:t>Can you remember what we mean when we say that a fraction is in its simplest form?</a:t>
            </a:r>
          </a:p>
          <a:p>
            <a:endParaRPr lang="en-GB"/>
          </a:p>
        </p:txBody>
      </p:sp>
      <p:sp>
        <p:nvSpPr>
          <p:cNvPr id="4" name="TextBox 3"/>
          <p:cNvSpPr txBox="1"/>
          <p:nvPr/>
        </p:nvSpPr>
        <p:spPr>
          <a:xfrm>
            <a:off x="300251" y="2990140"/>
            <a:ext cx="7424382" cy="738664"/>
          </a:xfrm>
          <a:prstGeom prst="rect">
            <a:avLst/>
          </a:prstGeom>
          <a:noFill/>
        </p:spPr>
        <p:txBody>
          <a:bodyPr wrap="square" rtlCol="0">
            <a:spAutoFit/>
          </a:bodyPr>
          <a:lstStyle/>
          <a:p>
            <a:r>
              <a:rPr lang="en-US" sz="2400">
                <a:latin typeface="Myriad Pro" panose="020B0503030403020204"/>
              </a:rPr>
              <a:t>Which of these fractions are in their simplest form?</a:t>
            </a:r>
          </a:p>
          <a:p>
            <a:endParaRPr lang="en-GB"/>
          </a:p>
        </p:txBody>
      </p:sp>
      <mc:AlternateContent xmlns:mc="http://schemas.openxmlformats.org/markup-compatibility/2006" xmlns:a14="http://schemas.microsoft.com/office/drawing/2010/main">
        <mc:Choice Requires="a14">
          <p:sp>
            <p:nvSpPr>
              <p:cNvPr id="6" name="TextBox 5"/>
              <p:cNvSpPr txBox="1"/>
              <p:nvPr/>
            </p:nvSpPr>
            <p:spPr>
              <a:xfrm>
                <a:off x="614149" y="3728804"/>
                <a:ext cx="1446663" cy="90024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7</m:t>
                          </m:r>
                        </m:den>
                      </m:f>
                    </m:oMath>
                  </m:oMathPara>
                </a14:m>
                <a:endParaRPr lang="en-US" sz="2800" b="0">
                  <a:latin typeface="Myriad Pro" panose="020B0503030403020204"/>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614149" y="3728804"/>
                <a:ext cx="1446663" cy="900246"/>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012442" y="3746468"/>
                <a:ext cx="1446663" cy="8961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7</m:t>
                          </m:r>
                        </m:num>
                        <m:den>
                          <m:r>
                            <a:rPr lang="en-US" sz="2800" b="0" i="1" smtClean="0">
                              <a:latin typeface="Cambria Math" panose="02040503050406030204" pitchFamily="18" charset="0"/>
                            </a:rPr>
                            <m:t>12</m:t>
                          </m:r>
                        </m:den>
                      </m:f>
                    </m:oMath>
                  </m:oMathPara>
                </a14:m>
                <a:endParaRPr lang="en-US" sz="2800" b="0">
                  <a:latin typeface="Myriad Pro" panose="020B0503030403020204"/>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4012442" y="3746468"/>
                <a:ext cx="1446663" cy="896143"/>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204113" y="3746468"/>
                <a:ext cx="1446663" cy="90024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6</m:t>
                          </m:r>
                        </m:num>
                        <m:den>
                          <m:r>
                            <a:rPr lang="en-US" sz="2800" b="0" i="1" smtClean="0">
                              <a:latin typeface="Cambria Math" panose="02040503050406030204" pitchFamily="18" charset="0"/>
                            </a:rPr>
                            <m:t>10</m:t>
                          </m:r>
                        </m:den>
                      </m:f>
                    </m:oMath>
                  </m:oMathPara>
                </a14:m>
                <a:endParaRPr lang="en-US" sz="2800" b="0">
                  <a:latin typeface="Myriad Pro" panose="020B0503030403020204"/>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2204113" y="3746468"/>
                <a:ext cx="1446663" cy="900246"/>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5459105" y="3762037"/>
                <a:ext cx="1446663" cy="90024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12</m:t>
                          </m:r>
                        </m:num>
                        <m:den>
                          <m:r>
                            <a:rPr lang="en-US" sz="2800" b="0" i="1" smtClean="0">
                              <a:latin typeface="Cambria Math" panose="02040503050406030204" pitchFamily="18" charset="0"/>
                            </a:rPr>
                            <m:t>16</m:t>
                          </m:r>
                        </m:den>
                      </m:f>
                    </m:oMath>
                  </m:oMathPara>
                </a14:m>
                <a:endParaRPr lang="en-US" sz="2800" b="0">
                  <a:latin typeface="Myriad Pro" panose="020B0503030403020204"/>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5459105" y="3762037"/>
                <a:ext cx="1446663" cy="900246"/>
              </a:xfrm>
              <a:prstGeom prst="rect">
                <a:avLst/>
              </a:prstGeom>
              <a:blipFill>
                <a:blip r:embed="rId9"/>
                <a:stretch>
                  <a:fillRect/>
                </a:stretch>
              </a:blipFill>
            </p:spPr>
            <p:txBody>
              <a:bodyPr/>
              <a:lstStyle/>
              <a:p>
                <a:r>
                  <a:rPr lang="en-GB">
                    <a:noFill/>
                  </a:rPr>
                  <a:t> </a:t>
                </a:r>
              </a:p>
            </p:txBody>
          </p:sp>
        </mc:Fallback>
      </mc:AlternateContent>
      <p:sp>
        <p:nvSpPr>
          <p:cNvPr id="5" name="Rounded Rectangular Callout 4"/>
          <p:cNvSpPr/>
          <p:nvPr/>
        </p:nvSpPr>
        <p:spPr bwMode="auto">
          <a:xfrm>
            <a:off x="377423" y="1741522"/>
            <a:ext cx="8466326" cy="1028796"/>
          </a:xfrm>
          <a:prstGeom prst="wedgeRoundRectCallout">
            <a:avLst>
              <a:gd name="adj1" fmla="val -53048"/>
              <a:gd name="adj2" fmla="val 71368"/>
              <a:gd name="adj3" fmla="val 16667"/>
            </a:avLst>
          </a:prstGeom>
          <a:solidFill>
            <a:srgbClr val="82CBD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r>
              <a:rPr kumimoji="0" lang="en-US" sz="2400" b="0" i="0" u="none" strike="noStrike" cap="none" normalizeH="0" baseline="0">
                <a:ln>
                  <a:noFill/>
                </a:ln>
                <a:effectLst/>
                <a:latin typeface="Myriad Pro" panose="020B0503030403020204"/>
              </a:rPr>
              <a:t>A fraction is in its simplest form when </a:t>
            </a:r>
            <a:r>
              <a:rPr lang="en-US" sz="2400">
                <a:latin typeface="Myriad Pro" panose="020B0503030403020204"/>
              </a:rPr>
              <a:t>the only common factor of the numerator and denominator is 1.</a:t>
            </a:r>
            <a:endParaRPr kumimoji="0" lang="en-GB" sz="2400" b="0" i="0" u="none" strike="noStrike" cap="none" normalizeH="0" baseline="0">
              <a:ln>
                <a:noFill/>
              </a:ln>
              <a:effectLst/>
              <a:latin typeface="Myriad Pro" panose="020B0503030403020204"/>
            </a:endParaRPr>
          </a:p>
        </p:txBody>
      </p:sp>
      <p:sp>
        <p:nvSpPr>
          <p:cNvPr id="10" name="Oval 9"/>
          <p:cNvSpPr/>
          <p:nvPr/>
        </p:nvSpPr>
        <p:spPr bwMode="auto">
          <a:xfrm>
            <a:off x="927905" y="3666737"/>
            <a:ext cx="819150" cy="1090846"/>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1" name="Oval 10"/>
          <p:cNvSpPr/>
          <p:nvPr/>
        </p:nvSpPr>
        <p:spPr bwMode="auto">
          <a:xfrm>
            <a:off x="4326198" y="3666737"/>
            <a:ext cx="819150" cy="1090846"/>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2" name="Rounded Rectangular Callout 11"/>
          <p:cNvSpPr/>
          <p:nvPr/>
        </p:nvSpPr>
        <p:spPr bwMode="auto">
          <a:xfrm>
            <a:off x="300251" y="5033179"/>
            <a:ext cx="4845097" cy="1443821"/>
          </a:xfrm>
          <a:prstGeom prst="wedgeRoundRectCallout">
            <a:avLst>
              <a:gd name="adj1" fmla="val -5065"/>
              <a:gd name="adj2" fmla="val -74486"/>
              <a:gd name="adj3" fmla="val 16667"/>
            </a:avLst>
          </a:prstGeom>
          <a:solidFill>
            <a:srgbClr val="82CBD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en-GB" sz="2400">
                <a:latin typeface="Myriad Pro" panose="020B0503030403020204"/>
              </a:rPr>
              <a:t>To write a fraction in its simplest form, divide both the numerator and denominator by their highest common factor.</a:t>
            </a:r>
            <a:endParaRPr lang="en-GB" sz="2800">
              <a:latin typeface="Myriad Pro" panose="020B0503030403020204"/>
            </a:endParaRPr>
          </a:p>
        </p:txBody>
      </p:sp>
      <p:sp>
        <p:nvSpPr>
          <p:cNvPr id="13" name="Thought Bubble: Cloud 12">
            <a:extLst>
              <a:ext uri="{FF2B5EF4-FFF2-40B4-BE49-F238E27FC236}">
                <a16:creationId xmlns:a16="http://schemas.microsoft.com/office/drawing/2014/main" id="{1A9309D3-B91E-48D1-B9AE-8F7764E93DEB}"/>
              </a:ext>
            </a:extLst>
          </p:cNvPr>
          <p:cNvSpPr/>
          <p:nvPr/>
        </p:nvSpPr>
        <p:spPr bwMode="auto">
          <a:xfrm>
            <a:off x="5459103" y="3532848"/>
            <a:ext cx="2153551" cy="1190995"/>
          </a:xfrm>
          <a:prstGeom prst="cloudCallout">
            <a:avLst>
              <a:gd name="adj1" fmla="val 23672"/>
              <a:gd name="adj2" fmla="val 95696"/>
            </a:avLst>
          </a:prstGeom>
          <a:solidFill>
            <a:schemeClr val="accent1"/>
          </a:solidFill>
          <a:ln>
            <a:noFill/>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1000" b="0" i="0" u="none" strike="noStrike" cap="none" normalizeH="0" baseline="0">
                <a:ln>
                  <a:noFill/>
                </a:ln>
                <a:solidFill>
                  <a:schemeClr val="tx1"/>
                </a:solidFill>
                <a:effectLst/>
                <a:latin typeface="Arial" charset="0"/>
              </a:rPr>
              <a:t>It’s in its simplest form because the only common factor of 7 and 12  is 1. </a:t>
            </a:r>
          </a:p>
        </p:txBody>
      </p:sp>
    </p:spTree>
    <p:custDataLst>
      <p:tags r:id="rId1"/>
    </p:custDataLst>
    <p:extLst>
      <p:ext uri="{BB962C8B-B14F-4D97-AF65-F5344CB8AC3E}">
        <p14:creationId xmlns:p14="http://schemas.microsoft.com/office/powerpoint/2010/main" val="320056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 presetClass="entr" presetSubtype="0" fill="hold" grpId="0" nodeType="withEffect">
                                  <p:stCondLst>
                                    <p:cond delay="5000"/>
                                  </p:stCondLst>
                                  <p:childTnLst>
                                    <p:set>
                                      <p:cBhvr>
                                        <p:cTn id="34" dur="1" fill="hold">
                                          <p:stCondLst>
                                            <p:cond delay="0"/>
                                          </p:stCondLst>
                                        </p:cTn>
                                        <p:tgtEl>
                                          <p:spTgt spid="13"/>
                                        </p:tgtEl>
                                        <p:attrNameLst>
                                          <p:attrName>style.visibility</p:attrName>
                                        </p:attrNameLst>
                                      </p:cBhvr>
                                      <p:to>
                                        <p:strVal val="visible"/>
                                      </p:to>
                                    </p:set>
                                  </p:childTnLst>
                                </p:cTn>
                              </p:par>
                            </p:childTnLst>
                          </p:cTn>
                        </p:par>
                        <p:par>
                          <p:cTn id="35" fill="hold">
                            <p:stCondLst>
                              <p:cond delay="5000"/>
                            </p:stCondLst>
                            <p:childTnLst>
                              <p:par>
                                <p:cTn id="36" presetID="10" presetClass="exit" presetSubtype="0" fill="hold" grpId="1" nodeType="afterEffect">
                                  <p:stCondLst>
                                    <p:cond delay="5000"/>
                                  </p:stCondLst>
                                  <p:childTnLst>
                                    <p:animEffect transition="out" filter="fade">
                                      <p:cBhvr>
                                        <p:cTn id="37" dur="3000"/>
                                        <p:tgtEl>
                                          <p:spTgt spid="13"/>
                                        </p:tgtEl>
                                      </p:cBhvr>
                                    </p:animEffect>
                                    <p:set>
                                      <p:cBhvr>
                                        <p:cTn id="38" dur="1" fill="hold">
                                          <p:stCondLst>
                                            <p:cond delay="2999"/>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5" grpId="0" animBg="1"/>
      <p:bldP spid="10" grpId="0" animBg="1"/>
      <p:bldP spid="11" grpId="0" animBg="1"/>
      <p:bldP spid="12" grpId="0" animBg="1"/>
      <p:bldP spid="13" grpId="0" animBg="1"/>
      <p:bldP spid="1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3" name="Title 2">
            <a:extLst>
              <a:ext uri="{FF2B5EF4-FFF2-40B4-BE49-F238E27FC236}">
                <a16:creationId xmlns:a16="http://schemas.microsoft.com/office/drawing/2014/main" id="{84EABA29-40EF-4966-82A2-E955DE9F2E1A}"/>
              </a:ext>
            </a:extLst>
          </p:cNvPr>
          <p:cNvSpPr>
            <a:spLocks noGrp="1"/>
          </p:cNvSpPr>
          <p:nvPr>
            <p:ph type="title"/>
          </p:nvPr>
        </p:nvSpPr>
        <p:spPr/>
        <p:txBody>
          <a:bodyPr/>
          <a:lstStyle/>
          <a:p>
            <a:endParaRPr lang="en-GB"/>
          </a:p>
        </p:txBody>
      </p:sp>
      <mc:AlternateContent xmlns:mc="http://schemas.openxmlformats.org/markup-compatibility/2006" xmlns:a14="http://schemas.microsoft.com/office/drawing/2010/main">
        <mc:Choice Requires="a14">
          <p:sp>
            <p:nvSpPr>
              <p:cNvPr id="8" name="TextBox 7"/>
              <p:cNvSpPr txBox="1"/>
              <p:nvPr/>
            </p:nvSpPr>
            <p:spPr>
              <a:xfrm>
                <a:off x="-69040" y="2663166"/>
                <a:ext cx="1446663"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6</m:t>
                          </m:r>
                        </m:num>
                        <m:den>
                          <m:r>
                            <a:rPr lang="en-US" sz="2400" b="0" i="1" smtClean="0">
                              <a:latin typeface="Cambria Math" panose="02040503050406030204" pitchFamily="18" charset="0"/>
                            </a:rPr>
                            <m:t>10</m:t>
                          </m:r>
                        </m:den>
                      </m:f>
                    </m:oMath>
                  </m:oMathPara>
                </a14:m>
                <a:endParaRPr lang="en-US" sz="2800" b="0">
                  <a:latin typeface="Myriad Pro" panose="020B0503030403020204"/>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69040" y="2663166"/>
                <a:ext cx="1446663" cy="786177"/>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3505791" y="2663166"/>
                <a:ext cx="1446663"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12</m:t>
                          </m:r>
                        </m:num>
                        <m:den>
                          <m:r>
                            <a:rPr lang="en-US" sz="2400" b="0" i="1" smtClean="0">
                              <a:latin typeface="Cambria Math" panose="02040503050406030204" pitchFamily="18" charset="0"/>
                            </a:rPr>
                            <m:t>16</m:t>
                          </m:r>
                        </m:den>
                      </m:f>
                    </m:oMath>
                  </m:oMathPara>
                </a14:m>
                <a:endParaRPr lang="en-US" sz="2800" b="0">
                  <a:latin typeface="Myriad Pro" panose="020B0503030403020204"/>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3505791" y="2663166"/>
                <a:ext cx="1446663" cy="786177"/>
              </a:xfrm>
              <a:prstGeom prst="rect">
                <a:avLst/>
              </a:prstGeom>
              <a:blipFill>
                <a:blip r:embed="rId7"/>
                <a:stretch>
                  <a:fillRect/>
                </a:stretch>
              </a:blipFill>
            </p:spPr>
            <p:txBody>
              <a:bodyPr/>
              <a:lstStyle/>
              <a:p>
                <a:r>
                  <a:rPr lang="en-GB">
                    <a:noFill/>
                  </a:rPr>
                  <a:t> </a:t>
                </a:r>
              </a:p>
            </p:txBody>
          </p:sp>
        </mc:Fallback>
      </mc:AlternateContent>
      <p:sp>
        <p:nvSpPr>
          <p:cNvPr id="12" name="Rounded Rectangular Callout 11"/>
          <p:cNvSpPr/>
          <p:nvPr/>
        </p:nvSpPr>
        <p:spPr bwMode="auto">
          <a:xfrm>
            <a:off x="207896" y="708213"/>
            <a:ext cx="8548478" cy="928003"/>
          </a:xfrm>
          <a:prstGeom prst="wedgeRoundRectCallout">
            <a:avLst>
              <a:gd name="adj1" fmla="val -50103"/>
              <a:gd name="adj2" fmla="val 77137"/>
              <a:gd name="adj3" fmla="val 16667"/>
            </a:avLst>
          </a:prstGeom>
          <a:solidFill>
            <a:srgbClr val="82CBD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en-GB" sz="2400">
                <a:latin typeface="Myriad Pro" panose="020B0503030403020204"/>
              </a:rPr>
              <a:t>To write a fraction in its simplest form, divide both the numerator and denominator by their highest common factor.</a:t>
            </a:r>
            <a:endParaRPr lang="en-GB" sz="2800">
              <a:latin typeface="Myriad Pro" panose="020B0503030403020204"/>
            </a:endParaRPr>
          </a:p>
        </p:txBody>
      </p:sp>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8642" y="3509239"/>
            <a:ext cx="1390650" cy="523875"/>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5517" y="2136968"/>
            <a:ext cx="1400175" cy="561975"/>
          </a:xfrm>
          <a:prstGeom prst="rect">
            <a:avLst/>
          </a:prstGeom>
        </p:spPr>
      </p:pic>
      <p:sp>
        <p:nvSpPr>
          <p:cNvPr id="15" name="TextBox 14"/>
          <p:cNvSpPr txBox="1"/>
          <p:nvPr/>
        </p:nvSpPr>
        <p:spPr>
          <a:xfrm>
            <a:off x="983606" y="1720293"/>
            <a:ext cx="640719" cy="461665"/>
          </a:xfrm>
          <a:prstGeom prst="rect">
            <a:avLst/>
          </a:prstGeom>
          <a:noFill/>
        </p:spPr>
        <p:txBody>
          <a:bodyPr wrap="square" rtlCol="0">
            <a:spAutoFit/>
          </a:bodyPr>
          <a:lstStyle/>
          <a:p>
            <a:r>
              <a:rPr lang="en-GB" sz="2400" b="1">
                <a:solidFill>
                  <a:srgbClr val="0070C0"/>
                </a:solidFill>
                <a:latin typeface="Myriad Pro" panose="020B0503030403020204"/>
              </a:rPr>
              <a:t>÷2</a:t>
            </a:r>
          </a:p>
        </p:txBody>
      </p:sp>
      <p:sp>
        <p:nvSpPr>
          <p:cNvPr id="16" name="TextBox 15"/>
          <p:cNvSpPr txBox="1"/>
          <p:nvPr/>
        </p:nvSpPr>
        <p:spPr>
          <a:xfrm>
            <a:off x="989141" y="4038884"/>
            <a:ext cx="729946" cy="461665"/>
          </a:xfrm>
          <a:prstGeom prst="rect">
            <a:avLst/>
          </a:prstGeom>
          <a:noFill/>
        </p:spPr>
        <p:txBody>
          <a:bodyPr wrap="square" rtlCol="0">
            <a:spAutoFit/>
          </a:bodyPr>
          <a:lstStyle/>
          <a:p>
            <a:r>
              <a:rPr lang="en-GB" sz="2400" b="1">
                <a:solidFill>
                  <a:srgbClr val="0070C0"/>
                </a:solidFill>
                <a:latin typeface="Myriad Pro" panose="020B0503030403020204"/>
              </a:rPr>
              <a:t>÷2</a:t>
            </a:r>
          </a:p>
        </p:txBody>
      </p:sp>
      <mc:AlternateContent xmlns:mc="http://schemas.openxmlformats.org/markup-compatibility/2006" xmlns:a14="http://schemas.microsoft.com/office/drawing/2010/main">
        <mc:Choice Requires="a14">
          <p:sp>
            <p:nvSpPr>
              <p:cNvPr id="17" name="Rectangle 16"/>
              <p:cNvSpPr/>
              <p:nvPr/>
            </p:nvSpPr>
            <p:spPr>
              <a:xfrm>
                <a:off x="1719087" y="2653199"/>
                <a:ext cx="421910" cy="786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3</m:t>
                          </m:r>
                        </m:num>
                        <m:den>
                          <m:r>
                            <a:rPr lang="en-US" sz="2400" b="0" i="1" smtClean="0">
                              <a:latin typeface="Cambria Math" panose="02040503050406030204" pitchFamily="18" charset="0"/>
                              <a:ea typeface="Cambria Math" panose="02040503050406030204" pitchFamily="18" charset="0"/>
                            </a:rPr>
                            <m:t>5</m:t>
                          </m:r>
                        </m:den>
                      </m:f>
                    </m:oMath>
                  </m:oMathPara>
                </a14:m>
                <a:endParaRPr lang="en-GB" sz="2400">
                  <a:latin typeface="Cambria Math" panose="02040503050406030204" pitchFamily="18" charset="0"/>
                  <a:ea typeface="Cambria Math" panose="02040503050406030204" pitchFamily="18" charset="0"/>
                </a:endParaRPr>
              </a:p>
            </p:txBody>
          </p:sp>
        </mc:Choice>
        <mc:Fallback xmlns="">
          <p:sp>
            <p:nvSpPr>
              <p:cNvPr id="17" name="Rectangle 16"/>
              <p:cNvSpPr>
                <a:spLocks noRot="1" noChangeAspect="1" noMove="1" noResize="1" noEditPoints="1" noAdjustHandles="1" noChangeArrowheads="1" noChangeShapeType="1" noTextEdit="1"/>
              </p:cNvSpPr>
              <p:nvPr/>
            </p:nvSpPr>
            <p:spPr>
              <a:xfrm>
                <a:off x="1719087" y="2653199"/>
                <a:ext cx="421910" cy="786177"/>
              </a:xfrm>
              <a:prstGeom prst="rect">
                <a:avLst/>
              </a:prstGeom>
              <a:blipFill>
                <a:blip r:embed="rId10"/>
                <a:stretch>
                  <a:fillRect/>
                </a:stretch>
              </a:blipFill>
            </p:spPr>
            <p:txBody>
              <a:bodyPr/>
              <a:lstStyle/>
              <a:p>
                <a:r>
                  <a:rPr lang="en-GB">
                    <a:noFill/>
                  </a:rPr>
                  <a:t> </a:t>
                </a:r>
              </a:p>
            </p:txBody>
          </p:sp>
        </mc:Fallback>
      </mc:AlternateContent>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29123" y="2136967"/>
            <a:ext cx="1400175" cy="561975"/>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57129" y="3509239"/>
            <a:ext cx="1390650" cy="523875"/>
          </a:xfrm>
          <a:prstGeom prst="rect">
            <a:avLst/>
          </a:prstGeom>
        </p:spPr>
      </p:pic>
      <p:sp>
        <p:nvSpPr>
          <p:cNvPr id="20" name="TextBox 19"/>
          <p:cNvSpPr txBox="1"/>
          <p:nvPr/>
        </p:nvSpPr>
        <p:spPr>
          <a:xfrm>
            <a:off x="4657960" y="4038884"/>
            <a:ext cx="663963" cy="461665"/>
          </a:xfrm>
          <a:prstGeom prst="rect">
            <a:avLst/>
          </a:prstGeom>
          <a:noFill/>
        </p:spPr>
        <p:txBody>
          <a:bodyPr wrap="square" rtlCol="0">
            <a:spAutoFit/>
          </a:bodyPr>
          <a:lstStyle/>
          <a:p>
            <a:r>
              <a:rPr lang="en-GB" sz="2400" b="1">
                <a:solidFill>
                  <a:srgbClr val="0070C0"/>
                </a:solidFill>
                <a:latin typeface="Myriad Pro" panose="020B0503030403020204"/>
              </a:rPr>
              <a:t>÷4</a:t>
            </a:r>
          </a:p>
        </p:txBody>
      </p:sp>
      <p:sp>
        <p:nvSpPr>
          <p:cNvPr id="21" name="TextBox 20"/>
          <p:cNvSpPr txBox="1"/>
          <p:nvPr/>
        </p:nvSpPr>
        <p:spPr>
          <a:xfrm>
            <a:off x="4644538" y="1691297"/>
            <a:ext cx="640719" cy="461665"/>
          </a:xfrm>
          <a:prstGeom prst="rect">
            <a:avLst/>
          </a:prstGeom>
          <a:noFill/>
        </p:spPr>
        <p:txBody>
          <a:bodyPr wrap="square" rtlCol="0">
            <a:spAutoFit/>
          </a:bodyPr>
          <a:lstStyle/>
          <a:p>
            <a:r>
              <a:rPr lang="en-GB" sz="2400" b="1">
                <a:solidFill>
                  <a:srgbClr val="0070C0"/>
                </a:solidFill>
                <a:latin typeface="Myriad Pro" panose="020B0503030403020204"/>
              </a:rPr>
              <a:t>÷4</a:t>
            </a:r>
          </a:p>
        </p:txBody>
      </p:sp>
      <p:sp>
        <p:nvSpPr>
          <p:cNvPr id="22" name="TextBox 21"/>
          <p:cNvSpPr txBox="1"/>
          <p:nvPr/>
        </p:nvSpPr>
        <p:spPr>
          <a:xfrm>
            <a:off x="1139109" y="2927848"/>
            <a:ext cx="329715" cy="461665"/>
          </a:xfrm>
          <a:prstGeom prst="rect">
            <a:avLst/>
          </a:prstGeom>
          <a:noFill/>
        </p:spPr>
        <p:txBody>
          <a:bodyPr wrap="square" rtlCol="0">
            <a:spAutoFit/>
          </a:bodyPr>
          <a:lstStyle/>
          <a:p>
            <a:r>
              <a:rPr lang="en-US" sz="2400">
                <a:latin typeface="Myriad Pro" panose="020B0503030403020204"/>
              </a:rPr>
              <a:t>=</a:t>
            </a:r>
            <a:endParaRPr lang="en-GB" sz="2400">
              <a:latin typeface="Myriad Pro" panose="020B0503030403020204"/>
            </a:endParaRPr>
          </a:p>
        </p:txBody>
      </p:sp>
      <p:sp>
        <p:nvSpPr>
          <p:cNvPr id="23" name="TextBox 22"/>
          <p:cNvSpPr txBox="1"/>
          <p:nvPr/>
        </p:nvSpPr>
        <p:spPr>
          <a:xfrm>
            <a:off x="4764350" y="2841597"/>
            <a:ext cx="329715" cy="461665"/>
          </a:xfrm>
          <a:prstGeom prst="rect">
            <a:avLst/>
          </a:prstGeom>
          <a:noFill/>
        </p:spPr>
        <p:txBody>
          <a:bodyPr wrap="square" rtlCol="0">
            <a:spAutoFit/>
          </a:bodyPr>
          <a:lstStyle/>
          <a:p>
            <a:r>
              <a:rPr lang="en-US" sz="2400">
                <a:latin typeface="Myriad Pro" panose="020B0503030403020204"/>
              </a:rPr>
              <a:t>=</a:t>
            </a:r>
            <a:endParaRPr lang="en-GB" sz="2400">
              <a:latin typeface="Myriad Pro" panose="020B0503030403020204"/>
            </a:endParaRPr>
          </a:p>
        </p:txBody>
      </p:sp>
      <mc:AlternateContent xmlns:mc="http://schemas.openxmlformats.org/markup-compatibility/2006" xmlns:a14="http://schemas.microsoft.com/office/drawing/2010/main">
        <mc:Choice Requires="a14">
          <p:sp>
            <p:nvSpPr>
              <p:cNvPr id="24" name="Rectangle 23"/>
              <p:cNvSpPr/>
              <p:nvPr/>
            </p:nvSpPr>
            <p:spPr>
              <a:xfrm>
                <a:off x="5418343" y="2661308"/>
                <a:ext cx="421910" cy="78380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3</m:t>
                          </m:r>
                        </m:num>
                        <m:den>
                          <m:r>
                            <a:rPr lang="en-US" sz="2400" b="0" i="1" smtClean="0">
                              <a:latin typeface="Cambria Math" panose="02040503050406030204" pitchFamily="18" charset="0"/>
                              <a:ea typeface="Cambria Math" panose="02040503050406030204" pitchFamily="18" charset="0"/>
                            </a:rPr>
                            <m:t>4</m:t>
                          </m:r>
                        </m:den>
                      </m:f>
                    </m:oMath>
                  </m:oMathPara>
                </a14:m>
                <a:endParaRPr lang="en-GB" sz="2400">
                  <a:latin typeface="Cambria Math" panose="02040503050406030204" pitchFamily="18" charset="0"/>
                  <a:ea typeface="Cambria Math" panose="02040503050406030204" pitchFamily="18" charset="0"/>
                </a:endParaRPr>
              </a:p>
            </p:txBody>
          </p:sp>
        </mc:Choice>
        <mc:Fallback xmlns="">
          <p:sp>
            <p:nvSpPr>
              <p:cNvPr id="24" name="Rectangle 23"/>
              <p:cNvSpPr>
                <a:spLocks noRot="1" noChangeAspect="1" noMove="1" noResize="1" noEditPoints="1" noAdjustHandles="1" noChangeArrowheads="1" noChangeShapeType="1" noTextEdit="1"/>
              </p:cNvSpPr>
              <p:nvPr/>
            </p:nvSpPr>
            <p:spPr>
              <a:xfrm>
                <a:off x="5418343" y="2661308"/>
                <a:ext cx="421910" cy="783804"/>
              </a:xfrm>
              <a:prstGeom prst="rect">
                <a:avLst/>
              </a:prstGeom>
              <a:blipFill>
                <a:blip r:embed="rId11"/>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285529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0" grpId="0"/>
      <p:bldP spid="21" grpId="0"/>
      <p:bldP spid="22" grpId="0"/>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5" name="Title 4">
            <a:extLst>
              <a:ext uri="{FF2B5EF4-FFF2-40B4-BE49-F238E27FC236}">
                <a16:creationId xmlns:a16="http://schemas.microsoft.com/office/drawing/2014/main" id="{35512AAE-BB24-461B-8FC5-FF6D224425FC}"/>
              </a:ext>
            </a:extLst>
          </p:cNvPr>
          <p:cNvSpPr>
            <a:spLocks noGrp="1"/>
          </p:cNvSpPr>
          <p:nvPr>
            <p:ph type="title"/>
          </p:nvPr>
        </p:nvSpPr>
        <p:spPr/>
        <p:txBody>
          <a:bodyPr/>
          <a:lstStyle/>
          <a:p>
            <a:endParaRPr lang="en-GB"/>
          </a:p>
        </p:txBody>
      </p:sp>
      <p:pic>
        <p:nvPicPr>
          <p:cNvPr id="3" name="Picture 2"/>
          <p:cNvPicPr>
            <a:picLocks noChangeAspect="1"/>
          </p:cNvPicPr>
          <p:nvPr/>
        </p:nvPicPr>
        <p:blipFill rotWithShape="1">
          <a:blip r:embed="rId4"/>
          <a:srcRect l="2051" t="16721" r="47359"/>
          <a:stretch/>
        </p:blipFill>
        <p:spPr>
          <a:xfrm>
            <a:off x="1118938" y="1925052"/>
            <a:ext cx="3453063" cy="4144039"/>
          </a:xfrm>
          <a:prstGeom prst="rect">
            <a:avLst/>
          </a:prstGeom>
        </p:spPr>
      </p:pic>
      <p:sp>
        <p:nvSpPr>
          <p:cNvPr id="4" name="TextBox 3"/>
          <p:cNvSpPr txBox="1"/>
          <p:nvPr/>
        </p:nvSpPr>
        <p:spPr>
          <a:xfrm>
            <a:off x="303752" y="1336069"/>
            <a:ext cx="8536496" cy="461665"/>
          </a:xfrm>
          <a:prstGeom prst="rect">
            <a:avLst/>
          </a:prstGeom>
          <a:noFill/>
        </p:spPr>
        <p:txBody>
          <a:bodyPr wrap="square" rtlCol="0">
            <a:spAutoFit/>
          </a:bodyPr>
          <a:lstStyle/>
          <a:p>
            <a:r>
              <a:rPr lang="en-US" sz="2400" dirty="0">
                <a:latin typeface="Myriad Pro" panose="020B0503030403020204"/>
              </a:rPr>
              <a:t>Join the pairs of equivalent fractions. One is done for you.</a:t>
            </a:r>
            <a:endParaRPr lang="en-GB" sz="2400" dirty="0">
              <a:latin typeface="Myriad Pro" panose="020B0503030403020204"/>
            </a:endParaRPr>
          </a:p>
        </p:txBody>
      </p:sp>
      <p:cxnSp>
        <p:nvCxnSpPr>
          <p:cNvPr id="9" name="Straight Connector 8"/>
          <p:cNvCxnSpPr/>
          <p:nvPr/>
        </p:nvCxnSpPr>
        <p:spPr bwMode="auto">
          <a:xfrm flipV="1">
            <a:off x="2141574" y="3578553"/>
            <a:ext cx="1487860" cy="942331"/>
          </a:xfrm>
          <a:prstGeom prst="lin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a:extLst>
              <a:ext uri="{FF2B5EF4-FFF2-40B4-BE49-F238E27FC236}">
                <a16:creationId xmlns:a16="http://schemas.microsoft.com/office/drawing/2014/main" id="{19F2A3BA-632E-4D2E-BF07-BA7CFFFBEBAB}"/>
              </a:ext>
            </a:extLst>
          </p:cNvPr>
          <p:cNvSpPr txBox="1"/>
          <p:nvPr/>
        </p:nvSpPr>
        <p:spPr>
          <a:xfrm>
            <a:off x="0" y="785210"/>
            <a:ext cx="9144000"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Final practice question </a:t>
            </a:r>
          </a:p>
        </p:txBody>
      </p:sp>
    </p:spTree>
    <p:custDataLst>
      <p:tags r:id="rId1"/>
    </p:custDataLst>
    <p:extLst>
      <p:ext uri="{BB962C8B-B14F-4D97-AF65-F5344CB8AC3E}">
        <p14:creationId xmlns:p14="http://schemas.microsoft.com/office/powerpoint/2010/main" val="4198068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6" name="Title 5">
            <a:extLst>
              <a:ext uri="{FF2B5EF4-FFF2-40B4-BE49-F238E27FC236}">
                <a16:creationId xmlns:a16="http://schemas.microsoft.com/office/drawing/2014/main" id="{EBA58747-9173-4977-AB54-2270A77376CD}"/>
              </a:ext>
            </a:extLst>
          </p:cNvPr>
          <p:cNvSpPr>
            <a:spLocks noGrp="1"/>
          </p:cNvSpPr>
          <p:nvPr>
            <p:ph type="title"/>
          </p:nvPr>
        </p:nvSpPr>
        <p:spPr/>
        <p:txBody>
          <a:bodyPr/>
          <a:lstStyle/>
          <a:p>
            <a:endParaRPr lang="en-GB"/>
          </a:p>
        </p:txBody>
      </p:sp>
      <p:pic>
        <p:nvPicPr>
          <p:cNvPr id="3" name="Picture 2"/>
          <p:cNvPicPr>
            <a:picLocks noChangeAspect="1"/>
          </p:cNvPicPr>
          <p:nvPr/>
        </p:nvPicPr>
        <p:blipFill rotWithShape="1">
          <a:blip r:embed="rId4"/>
          <a:srcRect l="2051" t="16721" r="47359"/>
          <a:stretch/>
        </p:blipFill>
        <p:spPr>
          <a:xfrm>
            <a:off x="1118938" y="1925052"/>
            <a:ext cx="3453063" cy="4144039"/>
          </a:xfrm>
          <a:prstGeom prst="rect">
            <a:avLst/>
          </a:prstGeom>
        </p:spPr>
      </p:pic>
      <p:cxnSp>
        <p:nvCxnSpPr>
          <p:cNvPr id="8" name="Straight Connector 7"/>
          <p:cNvCxnSpPr/>
          <p:nvPr/>
        </p:nvCxnSpPr>
        <p:spPr bwMode="auto">
          <a:xfrm flipV="1">
            <a:off x="2141574" y="3578553"/>
            <a:ext cx="1487860" cy="942331"/>
          </a:xfrm>
          <a:prstGeom prst="lin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5" name="TextBox 4"/>
              <p:cNvSpPr txBox="1"/>
              <p:nvPr/>
            </p:nvSpPr>
            <p:spPr>
              <a:xfrm>
                <a:off x="673676" y="3706605"/>
                <a:ext cx="764097"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7030A0"/>
                              </a:solidFill>
                              <a:latin typeface="Cambria Math" panose="02040503050406030204" pitchFamily="18" charset="0"/>
                            </a:rPr>
                          </m:ctrlPr>
                        </m:fPr>
                        <m:num>
                          <m:r>
                            <a:rPr lang="en-US" b="1" i="1" smtClean="0">
                              <a:solidFill>
                                <a:srgbClr val="7030A0"/>
                              </a:solidFill>
                              <a:latin typeface="Cambria Math" panose="02040503050406030204" pitchFamily="18" charset="0"/>
                            </a:rPr>
                            <m:t>�</m:t>
                          </m:r>
                        </m:num>
                        <m:den>
                          <m:r>
                            <a:rPr lang="en-US" b="1" i="1" smtClean="0">
                              <a:solidFill>
                                <a:srgbClr val="7030A0"/>
                              </a:solidFill>
                              <a:latin typeface="Cambria Math" panose="02040503050406030204" pitchFamily="18" charset="0"/>
                            </a:rPr>
                            <m:t>�</m:t>
                          </m:r>
                        </m:den>
                      </m:f>
                    </m:oMath>
                  </m:oMathPara>
                </a14:m>
                <a:endParaRPr lang="en-GB" b="1" i="1"/>
              </a:p>
            </p:txBody>
          </p:sp>
        </mc:Choice>
        <mc:Fallback xmlns="">
          <p:sp>
            <p:nvSpPr>
              <p:cNvPr id="5" name="TextBox 4"/>
              <p:cNvSpPr txBox="1">
                <a:spLocks noRot="1" noChangeAspect="1" noMove="1" noResize="1" noEditPoints="1" noAdjustHandles="1" noChangeArrowheads="1" noChangeShapeType="1" noTextEdit="1"/>
              </p:cNvSpPr>
              <p:nvPr/>
            </p:nvSpPr>
            <p:spPr>
              <a:xfrm>
                <a:off x="673676" y="3706605"/>
                <a:ext cx="764097" cy="612732"/>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421514" y="3690705"/>
                <a:ext cx="764097"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7030A0"/>
                              </a:solidFill>
                              <a:latin typeface="Cambria Math" panose="02040503050406030204" pitchFamily="18" charset="0"/>
                            </a:rPr>
                          </m:ctrlPr>
                        </m:fPr>
                        <m:num>
                          <m:r>
                            <a:rPr lang="en-US" b="1" i="0" smtClean="0">
                              <a:solidFill>
                                <a:srgbClr val="7030A0"/>
                              </a:solidFill>
                              <a:latin typeface="Cambria Math" panose="02040503050406030204" pitchFamily="18" charset="0"/>
                            </a:rPr>
                            <m:t>�</m:t>
                          </m:r>
                        </m:num>
                        <m:den>
                          <m:r>
                            <a:rPr lang="en-US" b="1" i="0" smtClean="0">
                              <a:solidFill>
                                <a:srgbClr val="7030A0"/>
                              </a:solidFill>
                              <a:latin typeface="Cambria Math" panose="02040503050406030204" pitchFamily="18" charset="0"/>
                            </a:rPr>
                            <m:t>�</m:t>
                          </m:r>
                        </m:den>
                      </m:f>
                    </m:oMath>
                  </m:oMathPara>
                </a14:m>
                <a:endParaRPr lang="en-GB" b="1"/>
              </a:p>
            </p:txBody>
          </p:sp>
        </mc:Choice>
        <mc:Fallback xmlns="">
          <p:sp>
            <p:nvSpPr>
              <p:cNvPr id="7" name="TextBox 6"/>
              <p:cNvSpPr txBox="1">
                <a:spLocks noRot="1" noChangeAspect="1" noMove="1" noResize="1" noEditPoints="1" noAdjustHandles="1" noChangeArrowheads="1" noChangeShapeType="1" noTextEdit="1"/>
              </p:cNvSpPr>
              <p:nvPr/>
            </p:nvSpPr>
            <p:spPr>
              <a:xfrm>
                <a:off x="4421514" y="3690705"/>
                <a:ext cx="764097" cy="612732"/>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1289291" y="2423379"/>
                <a:ext cx="764097"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0070C0"/>
                              </a:solidFill>
                              <a:latin typeface="Cambria Math" panose="02040503050406030204" pitchFamily="18" charset="0"/>
                            </a:rPr>
                          </m:ctrlPr>
                        </m:fPr>
                        <m:num>
                          <m:r>
                            <a:rPr lang="en-US" b="1" i="0" smtClean="0">
                              <a:solidFill>
                                <a:srgbClr val="0070C0"/>
                              </a:solidFill>
                              <a:latin typeface="Cambria Math" panose="02040503050406030204" pitchFamily="18" charset="0"/>
                            </a:rPr>
                            <m:t>�</m:t>
                          </m:r>
                        </m:num>
                        <m:den>
                          <m:r>
                            <a:rPr lang="en-US" b="1" i="0" smtClean="0">
                              <a:solidFill>
                                <a:srgbClr val="0070C0"/>
                              </a:solidFill>
                              <a:latin typeface="Cambria Math" panose="02040503050406030204" pitchFamily="18" charset="0"/>
                            </a:rPr>
                            <m:t>�</m:t>
                          </m:r>
                        </m:den>
                      </m:f>
                    </m:oMath>
                  </m:oMathPara>
                </a14:m>
                <a:endParaRPr lang="en-GB" b="1"/>
              </a:p>
            </p:txBody>
          </p:sp>
        </mc:Choice>
        <mc:Fallback xmlns="">
          <p:sp>
            <p:nvSpPr>
              <p:cNvPr id="9" name="TextBox 8"/>
              <p:cNvSpPr txBox="1">
                <a:spLocks noRot="1" noChangeAspect="1" noMove="1" noResize="1" noEditPoints="1" noAdjustHandles="1" noChangeArrowheads="1" noChangeShapeType="1" noTextEdit="1"/>
              </p:cNvSpPr>
              <p:nvPr/>
            </p:nvSpPr>
            <p:spPr>
              <a:xfrm>
                <a:off x="1289291" y="2423379"/>
                <a:ext cx="764097" cy="612732"/>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2487482" y="5940210"/>
                <a:ext cx="764097"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0070C0"/>
                              </a:solidFill>
                              <a:latin typeface="Cambria Math" panose="02040503050406030204" pitchFamily="18" charset="0"/>
                            </a:rPr>
                          </m:ctrlPr>
                        </m:fPr>
                        <m:num>
                          <m:r>
                            <a:rPr lang="en-US" b="1" i="0" smtClean="0">
                              <a:solidFill>
                                <a:srgbClr val="0070C0"/>
                              </a:solidFill>
                              <a:latin typeface="Cambria Math" panose="02040503050406030204" pitchFamily="18" charset="0"/>
                            </a:rPr>
                            <m:t>�</m:t>
                          </m:r>
                        </m:num>
                        <m:den>
                          <m:r>
                            <a:rPr lang="en-US" b="1" i="0" smtClean="0">
                              <a:solidFill>
                                <a:srgbClr val="0070C0"/>
                              </a:solidFill>
                              <a:latin typeface="Cambria Math" panose="02040503050406030204" pitchFamily="18" charset="0"/>
                            </a:rPr>
                            <m:t>�</m:t>
                          </m:r>
                        </m:den>
                      </m:f>
                    </m:oMath>
                  </m:oMathPara>
                </a14:m>
                <a:endParaRPr lang="en-GB" b="1"/>
              </a:p>
            </p:txBody>
          </p:sp>
        </mc:Choice>
        <mc:Fallback xmlns="">
          <p:sp>
            <p:nvSpPr>
              <p:cNvPr id="10" name="TextBox 9"/>
              <p:cNvSpPr txBox="1">
                <a:spLocks noRot="1" noChangeAspect="1" noMove="1" noResize="1" noEditPoints="1" noAdjustHandles="1" noChangeArrowheads="1" noChangeShapeType="1" noTextEdit="1"/>
              </p:cNvSpPr>
              <p:nvPr/>
            </p:nvSpPr>
            <p:spPr>
              <a:xfrm>
                <a:off x="2487482" y="5940210"/>
                <a:ext cx="764097" cy="612732"/>
              </a:xfrm>
              <a:prstGeom prst="rect">
                <a:avLst/>
              </a:prstGeom>
              <a:blipFill>
                <a:blip r:embed="rId10"/>
                <a:stretch>
                  <a:fillRect/>
                </a:stretch>
              </a:blipFill>
            </p:spPr>
            <p:txBody>
              <a:bodyPr/>
              <a:lstStyle/>
              <a:p>
                <a:r>
                  <a:rPr lang="en-GB">
                    <a:noFill/>
                  </a:rPr>
                  <a:t> </a:t>
                </a:r>
              </a:p>
            </p:txBody>
          </p:sp>
        </mc:Fallback>
      </mc:AlternateContent>
      <p:cxnSp>
        <p:nvCxnSpPr>
          <p:cNvPr id="11" name="Straight Connector 10"/>
          <p:cNvCxnSpPr/>
          <p:nvPr/>
        </p:nvCxnSpPr>
        <p:spPr bwMode="auto">
          <a:xfrm>
            <a:off x="1768642" y="4006516"/>
            <a:ext cx="2201779" cy="0"/>
          </a:xfrm>
          <a:prstGeom prst="line">
            <a:avLst/>
          </a:prstGeom>
          <a:noFill/>
          <a:ln w="38100"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p:cNvCxnSpPr/>
          <p:nvPr/>
        </p:nvCxnSpPr>
        <p:spPr bwMode="auto">
          <a:xfrm>
            <a:off x="2153653" y="3597442"/>
            <a:ext cx="691815" cy="1503947"/>
          </a:xfrm>
          <a:prstGeom prst="line">
            <a:avLst/>
          </a:prstGeom>
          <a:noFill/>
          <a:ln w="3810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a:extLst>
              <a:ext uri="{FF2B5EF4-FFF2-40B4-BE49-F238E27FC236}">
                <a16:creationId xmlns:a16="http://schemas.microsoft.com/office/drawing/2014/main" id="{68C1E0C6-1990-4F50-80BD-BAF800C52982}"/>
              </a:ext>
            </a:extLst>
          </p:cNvPr>
          <p:cNvSpPr txBox="1"/>
          <p:nvPr/>
        </p:nvSpPr>
        <p:spPr>
          <a:xfrm>
            <a:off x="0" y="785210"/>
            <a:ext cx="9144000"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Final practice question </a:t>
            </a:r>
          </a:p>
        </p:txBody>
      </p:sp>
      <p:sp>
        <p:nvSpPr>
          <p:cNvPr id="16" name="TextBox 15">
            <a:extLst>
              <a:ext uri="{FF2B5EF4-FFF2-40B4-BE49-F238E27FC236}">
                <a16:creationId xmlns:a16="http://schemas.microsoft.com/office/drawing/2014/main" id="{25958C6F-BE99-43B5-9B97-3716FB36BCBA}"/>
              </a:ext>
            </a:extLst>
          </p:cNvPr>
          <p:cNvSpPr txBox="1"/>
          <p:nvPr/>
        </p:nvSpPr>
        <p:spPr>
          <a:xfrm>
            <a:off x="303752" y="1336069"/>
            <a:ext cx="8536496" cy="461665"/>
          </a:xfrm>
          <a:prstGeom prst="rect">
            <a:avLst/>
          </a:prstGeom>
          <a:noFill/>
        </p:spPr>
        <p:txBody>
          <a:bodyPr wrap="square" rtlCol="0">
            <a:spAutoFit/>
          </a:bodyPr>
          <a:lstStyle/>
          <a:p>
            <a:r>
              <a:rPr lang="en-US" sz="2400" dirty="0">
                <a:latin typeface="Myriad Pro" panose="020B0503030403020204"/>
              </a:rPr>
              <a:t>Join the pairs of equivalent fractions. One is done for you.</a:t>
            </a:r>
            <a:endParaRPr lang="en-GB" sz="2400" dirty="0">
              <a:latin typeface="Myriad Pro" panose="020B0503030403020204"/>
            </a:endParaRPr>
          </a:p>
        </p:txBody>
      </p:sp>
    </p:spTree>
    <p:custDataLst>
      <p:tags r:id="rId1"/>
    </p:custDataLst>
    <p:extLst>
      <p:ext uri="{BB962C8B-B14F-4D97-AF65-F5344CB8AC3E}">
        <p14:creationId xmlns:p14="http://schemas.microsoft.com/office/powerpoint/2010/main" val="391296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a:ln>
            <a:solidFill>
              <a:srgbClr val="82CBDD"/>
            </a:solidFill>
          </a:ln>
        </p:spPr>
        <p:txBody>
          <a:bodyPr/>
          <a:lstStyle/>
          <a:p>
            <a:r>
              <a:rPr lang="en-US"/>
              <a:t>Upper Key Stage 2</a:t>
            </a:r>
            <a:r>
              <a:rPr lang="en-US">
                <a:solidFill>
                  <a:srgbClr val="000000"/>
                </a:solidFill>
                <a:latin typeface="Myriad Pro"/>
              </a:rPr>
              <a:t> </a:t>
            </a:r>
            <a:r>
              <a:rPr lang="en-US"/>
              <a:t>Fractions Lesson 20</a:t>
            </a:r>
          </a:p>
        </p:txBody>
      </p:sp>
      <p:sp>
        <p:nvSpPr>
          <p:cNvPr id="3" name="Title 2">
            <a:extLst>
              <a:ext uri="{FF2B5EF4-FFF2-40B4-BE49-F238E27FC236}">
                <a16:creationId xmlns:a16="http://schemas.microsoft.com/office/drawing/2014/main" id="{807D38E5-4C6A-4D7E-B0D3-4CF23889391B}"/>
              </a:ext>
            </a:extLst>
          </p:cNvPr>
          <p:cNvSpPr>
            <a:spLocks noGrp="1"/>
          </p:cNvSpPr>
          <p:nvPr>
            <p:ph type="title"/>
          </p:nvPr>
        </p:nvSpPr>
        <p:spPr/>
        <p:txBody>
          <a:bodyPr/>
          <a:lstStyle/>
          <a:p>
            <a:endParaRPr lang="en-GB"/>
          </a:p>
        </p:txBody>
      </p:sp>
      <p:sp>
        <p:nvSpPr>
          <p:cNvPr id="4" name="TextBox 3"/>
          <p:cNvSpPr txBox="1"/>
          <p:nvPr/>
        </p:nvSpPr>
        <p:spPr>
          <a:xfrm>
            <a:off x="354841" y="736979"/>
            <a:ext cx="7915701" cy="461665"/>
          </a:xfrm>
          <a:prstGeom prst="rect">
            <a:avLst/>
          </a:prstGeom>
          <a:noFill/>
        </p:spPr>
        <p:txBody>
          <a:bodyPr wrap="square" rtlCol="0">
            <a:spAutoFit/>
          </a:bodyPr>
          <a:lstStyle/>
          <a:p>
            <a:r>
              <a:rPr lang="en-US" sz="2400">
                <a:latin typeface="Myriad Pro" panose="020B0503030403020204"/>
              </a:rPr>
              <a:t>What have you learnt about equivalent fractions?</a:t>
            </a:r>
            <a:endParaRPr lang="en-GB">
              <a:latin typeface="Myriad Pro" panose="020B0503030403020204"/>
            </a:endParaRPr>
          </a:p>
        </p:txBody>
      </p:sp>
      <p:graphicFrame>
        <p:nvGraphicFramePr>
          <p:cNvPr id="6" name="Diagram 5"/>
          <p:cNvGraphicFramePr/>
          <p:nvPr>
            <p:extLst>
              <p:ext uri="{D42A27DB-BD31-4B8C-83A1-F6EECF244321}">
                <p14:modId xmlns:p14="http://schemas.microsoft.com/office/powerpoint/2010/main" val="3609249551"/>
              </p:ext>
            </p:extLst>
          </p:nvPr>
        </p:nvGraphicFramePr>
        <p:xfrm>
          <a:off x="85597" y="114469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87996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1D8D91-2E42-4D3B-8C07-AEE5C4304AC6}"/>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https://www.ncetm.org.uk/classroom-resources/vl-upper-key-stage-2-fractions-video-lessons/</a:t>
            </a:r>
            <a:endParaRPr lang="en-GB" dirty="0"/>
          </a:p>
        </p:txBody>
      </p:sp>
    </p:spTree>
    <p:extLst>
      <p:ext uri="{BB962C8B-B14F-4D97-AF65-F5344CB8AC3E}">
        <p14:creationId xmlns:p14="http://schemas.microsoft.com/office/powerpoint/2010/main" val="3901315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0AAD98A-939F-4EEB-B623-7844E58E0B93}"/>
              </a:ext>
            </a:extLst>
          </p:cNvPr>
          <p:cNvSpPr txBox="1">
            <a:spLocks/>
          </p:cNvSpPr>
          <p:nvPr/>
        </p:nvSpPr>
        <p:spPr>
          <a:xfrm>
            <a:off x="0" y="0"/>
            <a:ext cx="9144000" cy="472500"/>
          </a:xfrm>
          <a:prstGeom prst="rect">
            <a:avLst/>
          </a:prstGeom>
          <a:solidFill>
            <a:srgbClr val="82CBDD"/>
          </a:solidFill>
        </p:spPr>
        <p:txBody>
          <a:bodyPr vert="horz" lIns="135000" tIns="34290" rIns="135000" bIns="3429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2881" indent="-192881" defTabSz="685800" eaLnBrk="0" fontAlgn="base" hangingPunct="0">
              <a:lnSpc>
                <a:spcPct val="100000"/>
              </a:lnSpc>
              <a:spcBef>
                <a:spcPct val="20000"/>
              </a:spcBef>
              <a:spcAft>
                <a:spcPct val="0"/>
              </a:spcAft>
              <a:buClr>
                <a:srgbClr val="00628C"/>
              </a:buClr>
              <a:buNone/>
              <a:defRPr/>
            </a:pPr>
            <a:r>
              <a:rPr lang="en-US" sz="2100"/>
              <a:t>Upper Key Stage 2 </a:t>
            </a:r>
            <a:r>
              <a:rPr lang="en-US" sz="2100" kern="0">
                <a:solidFill>
                  <a:srgbClr val="000000"/>
                </a:solidFill>
                <a:latin typeface="Myriad Pro"/>
              </a:rPr>
              <a:t>Fractions Lesson 20</a:t>
            </a:r>
            <a:endParaRPr lang="en-US" sz="2100" kern="0">
              <a:solidFill>
                <a:srgbClr val="000000"/>
              </a:solidFill>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448E808-D574-4A1F-BD75-D63E4468D455}"/>
                  </a:ext>
                </a:extLst>
              </p:cNvPr>
              <p:cNvSpPr txBox="1"/>
              <p:nvPr/>
            </p:nvSpPr>
            <p:spPr>
              <a:xfrm>
                <a:off x="1147729" y="653760"/>
                <a:ext cx="2371684" cy="1185261"/>
              </a:xfrm>
              <a:prstGeom prst="rect">
                <a:avLst/>
              </a:prstGeom>
              <a:noFill/>
            </p:spPr>
            <p:txBody>
              <a:bodyPr wrap="square" rtlCol="0">
                <a:spAutoFit/>
              </a:bodyPr>
              <a:lstStyle/>
              <a:p>
                <a:pPr marL="557213" indent="-557213" defTabSz="685800">
                  <a:lnSpc>
                    <a:spcPct val="150000"/>
                  </a:lnSpc>
                  <a:buFont typeface="+mj-lt"/>
                  <a:buAutoNum type="alphaLcParenR"/>
                </a:pPr>
                <a14:m>
                  <m:oMath xmlns:m="http://schemas.openxmlformats.org/officeDocument/2006/math">
                    <m:r>
                      <a:rPr lang="en-GB" sz="3600" i="0">
                        <a:solidFill>
                          <a:prstClr val="black"/>
                        </a:solidFill>
                        <a:latin typeface="Cambria Math" panose="02040503050406030204" pitchFamily="18" charset="0"/>
                      </a:rPr>
                      <m:t>5</m:t>
                    </m:r>
                    <m:f>
                      <m:fPr>
                        <m:ctrlPr>
                          <a:rPr lang="en-GB" sz="3600" i="1">
                            <a:solidFill>
                              <a:prstClr val="black"/>
                            </a:solidFill>
                            <a:latin typeface="Cambria Math" panose="02040503050406030204" pitchFamily="18" charset="0"/>
                          </a:rPr>
                        </m:ctrlPr>
                      </m:fPr>
                      <m:num>
                        <m:r>
                          <a:rPr lang="en-GB" sz="3600" i="0">
                            <a:solidFill>
                              <a:prstClr val="black"/>
                            </a:solidFill>
                            <a:latin typeface="Cambria Math" panose="02040503050406030204" pitchFamily="18" charset="0"/>
                          </a:rPr>
                          <m:t>5</m:t>
                        </m:r>
                      </m:num>
                      <m:den>
                        <m:r>
                          <a:rPr lang="en-GB" sz="3600" i="0">
                            <a:solidFill>
                              <a:prstClr val="black"/>
                            </a:solidFill>
                            <a:latin typeface="Cambria Math" panose="02040503050406030204" pitchFamily="18" charset="0"/>
                          </a:rPr>
                          <m:t>6</m:t>
                        </m:r>
                      </m:den>
                    </m:f>
                    <m:r>
                      <a:rPr lang="en-GB" sz="3600" i="0">
                        <a:solidFill>
                          <a:prstClr val="black"/>
                        </a:solidFill>
                        <a:latin typeface="Cambria Math" panose="02040503050406030204" pitchFamily="18" charset="0"/>
                      </a:rPr>
                      <m:t> </m:t>
                    </m:r>
                    <m:r>
                      <a:rPr lang="en-GB" sz="3600" i="0" smtClean="0">
                        <a:solidFill>
                          <a:srgbClr val="0070C0"/>
                        </a:solidFill>
                        <a:latin typeface="Cambria Math" panose="02040503050406030204" pitchFamily="18" charset="0"/>
                        <a:ea typeface="Cambria Math" panose="02040503050406030204" pitchFamily="18" charset="0"/>
                      </a:rPr>
                      <m:t>×2</m:t>
                    </m:r>
                  </m:oMath>
                </a14:m>
                <a:endParaRPr lang="en-GB" sz="3600">
                  <a:solidFill>
                    <a:prstClr val="black"/>
                  </a:solidFill>
                  <a:latin typeface="Myriad Pro" panose="020B0503030403020204"/>
                  <a:ea typeface="Cambria Math" panose="02040503050406030204" pitchFamily="18" charset="0"/>
                </a:endParaRPr>
              </a:p>
            </p:txBody>
          </p:sp>
        </mc:Choice>
        <mc:Fallback xmlns="">
          <p:sp>
            <p:nvSpPr>
              <p:cNvPr id="23" name="TextBox 22">
                <a:extLst>
                  <a:ext uri="{FF2B5EF4-FFF2-40B4-BE49-F238E27FC236}">
                    <a16:creationId xmlns:a16="http://schemas.microsoft.com/office/drawing/2014/main" id="{2448E808-D574-4A1F-BD75-D63E4468D455}"/>
                  </a:ext>
                </a:extLst>
              </p:cNvPr>
              <p:cNvSpPr txBox="1">
                <a:spLocks noRot="1" noChangeAspect="1" noMove="1" noResize="1" noEditPoints="1" noAdjustHandles="1" noChangeArrowheads="1" noChangeShapeType="1" noTextEdit="1"/>
              </p:cNvSpPr>
              <p:nvPr/>
            </p:nvSpPr>
            <p:spPr>
              <a:xfrm>
                <a:off x="1147729" y="653760"/>
                <a:ext cx="2371684" cy="1185261"/>
              </a:xfrm>
              <a:prstGeom prst="rect">
                <a:avLst/>
              </a:prstGeom>
              <a:blipFill>
                <a:blip r:embed="rId6"/>
                <a:stretch>
                  <a:fillRect/>
                </a:stretch>
              </a:blipFill>
            </p:spPr>
            <p:txBody>
              <a:bodyPr/>
              <a:lstStyle/>
              <a:p>
                <a:r>
                  <a:rPr lang="en-GB">
                    <a:noFill/>
                  </a:rPr>
                  <a:t> </a:t>
                </a:r>
              </a:p>
            </p:txBody>
          </p:sp>
        </mc:Fallback>
      </mc:AlternateContent>
      <p:sp>
        <p:nvSpPr>
          <p:cNvPr id="2" name="Oval 1"/>
          <p:cNvSpPr/>
          <p:nvPr/>
        </p:nvSpPr>
        <p:spPr>
          <a:xfrm>
            <a:off x="419276" y="2562727"/>
            <a:ext cx="1321374" cy="1321374"/>
          </a:xfrm>
          <a:prstGeom prst="ellipse">
            <a:avLst/>
          </a:prstGeom>
          <a:solidFill>
            <a:srgbClr val="82CBDD"/>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Myriad Pro" panose="020B0503030403020204"/>
              </a:rPr>
              <a:t>5</a:t>
            </a:r>
            <a:endParaRPr lang="en-GB" sz="2400">
              <a:solidFill>
                <a:srgbClr val="0070C0"/>
              </a:solidFill>
              <a:latin typeface="Myriad Pro" panose="020B0503030403020204"/>
            </a:endParaRPr>
          </a:p>
        </p:txBody>
      </p:sp>
      <mc:AlternateContent xmlns:mc="http://schemas.openxmlformats.org/markup-compatibility/2006" xmlns:a14="http://schemas.microsoft.com/office/drawing/2010/main">
        <mc:Choice Requires="a14">
          <p:sp>
            <p:nvSpPr>
              <p:cNvPr id="6" name="Oval 5"/>
              <p:cNvSpPr/>
              <p:nvPr/>
            </p:nvSpPr>
            <p:spPr>
              <a:xfrm>
                <a:off x="2333571" y="2562727"/>
                <a:ext cx="1321200" cy="1321200"/>
              </a:xfrm>
              <a:prstGeom prst="ellipse">
                <a:avLst/>
              </a:prstGeom>
              <a:solidFill>
                <a:srgbClr val="82CB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f>
                        <m:fPr>
                          <m:ctrlPr>
                            <a:rPr lang="en-US" sz="2400" b="0" i="1" smtClean="0">
                              <a:solidFill>
                                <a:schemeClr val="tx1"/>
                              </a:solidFill>
                              <a:latin typeface="Cambria Math" panose="02040503050406030204" pitchFamily="18" charset="0"/>
                            </a:rPr>
                          </m:ctrlPr>
                        </m:fPr>
                        <m:num>
                          <m:r>
                            <a:rPr lang="en-US" sz="2400" b="0" i="1" smtClean="0">
                              <a:solidFill>
                                <a:srgbClr val="0070C0"/>
                              </a:solidFill>
                              <a:latin typeface="Cambria Math" panose="02040503050406030204" pitchFamily="18" charset="0"/>
                            </a:rPr>
                            <m:t>5</m:t>
                          </m:r>
                        </m:num>
                        <m:den>
                          <m:r>
                            <a:rPr lang="en-US" sz="2400" b="0" i="1" smtClean="0">
                              <a:solidFill>
                                <a:srgbClr val="7030A0"/>
                              </a:solidFill>
                              <a:latin typeface="Cambria Math" panose="02040503050406030204" pitchFamily="18" charset="0"/>
                            </a:rPr>
                            <m:t>6</m:t>
                          </m:r>
                        </m:den>
                      </m:f>
                    </m:oMath>
                  </m:oMathPara>
                </a14:m>
                <a:endParaRPr lang="en-US" sz="2400" b="0">
                  <a:solidFill>
                    <a:srgbClr val="0070C0"/>
                  </a:solidFill>
                  <a:latin typeface="Myriad Pro" panose="020B0503030403020204"/>
                </a:endParaRPr>
              </a:p>
            </p:txBody>
          </p:sp>
        </mc:Choice>
        <mc:Fallback xmlns="">
          <p:sp>
            <p:nvSpPr>
              <p:cNvPr id="6" name="Oval 5"/>
              <p:cNvSpPr>
                <a:spLocks noRot="1" noChangeAspect="1" noMove="1" noResize="1" noEditPoints="1" noAdjustHandles="1" noChangeArrowheads="1" noChangeShapeType="1" noTextEdit="1"/>
              </p:cNvSpPr>
              <p:nvPr/>
            </p:nvSpPr>
            <p:spPr>
              <a:xfrm>
                <a:off x="2333571" y="2562727"/>
                <a:ext cx="1321200" cy="1321200"/>
              </a:xfrm>
              <a:prstGeom prst="ellipse">
                <a:avLst/>
              </a:prstGeom>
              <a:blipFill>
                <a:blip r:embed="rId7"/>
                <a:stretch>
                  <a:fillRect/>
                </a:stretch>
              </a:blipFill>
            </p:spPr>
            <p:txBody>
              <a:bodyPr/>
              <a:lstStyle/>
              <a:p>
                <a:r>
                  <a:rPr lang="en-GB">
                    <a:noFill/>
                  </a:rPr>
                  <a:t> </a:t>
                </a:r>
              </a:p>
            </p:txBody>
          </p:sp>
        </mc:Fallback>
      </mc:AlternateContent>
      <p:cxnSp>
        <p:nvCxnSpPr>
          <p:cNvPr id="5" name="Straight Connector 4"/>
          <p:cNvCxnSpPr/>
          <p:nvPr/>
        </p:nvCxnSpPr>
        <p:spPr>
          <a:xfrm flipH="1">
            <a:off x="1376882" y="1680411"/>
            <a:ext cx="490196" cy="99060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333571" y="1680411"/>
            <a:ext cx="364511" cy="99060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99750" y="4054642"/>
            <a:ext cx="926431" cy="461665"/>
          </a:xfrm>
          <a:prstGeom prst="rect">
            <a:avLst/>
          </a:prstGeom>
          <a:noFill/>
        </p:spPr>
        <p:txBody>
          <a:bodyPr wrap="square" rtlCol="0">
            <a:spAutoFit/>
          </a:bodyPr>
          <a:lstStyle/>
          <a:p>
            <a:pPr algn="ctr"/>
            <a:r>
              <a:rPr lang="en-US" sz="2400">
                <a:latin typeface="Myriad Pro" panose="020B0503030403020204"/>
              </a:rPr>
              <a:t>10</a:t>
            </a:r>
            <a:endParaRPr lang="en-GB" sz="2400">
              <a:latin typeface="Myriad Pro" panose="020B0503030403020204"/>
            </a:endParaRPr>
          </a:p>
        </p:txBody>
      </p:sp>
      <mc:AlternateContent xmlns:mc="http://schemas.openxmlformats.org/markup-compatibility/2006" xmlns:a14="http://schemas.microsoft.com/office/drawing/2010/main">
        <mc:Choice Requires="a14">
          <p:sp>
            <p:nvSpPr>
              <p:cNvPr id="19" name="TextBox 18"/>
              <p:cNvSpPr txBox="1"/>
              <p:nvPr/>
            </p:nvSpPr>
            <p:spPr>
              <a:xfrm>
                <a:off x="2530955" y="4054642"/>
                <a:ext cx="926431" cy="786177"/>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solidFill>
                                <a:srgbClr val="0070C0"/>
                              </a:solidFill>
                              <a:latin typeface="Cambria Math" panose="02040503050406030204" pitchFamily="18" charset="0"/>
                            </a:rPr>
                            <m:t>10</m:t>
                          </m:r>
                        </m:num>
                        <m:den>
                          <m:r>
                            <a:rPr lang="en-US" sz="2400" b="0" i="1" smtClean="0">
                              <a:solidFill>
                                <a:srgbClr val="7030A0"/>
                              </a:solidFill>
                              <a:latin typeface="Cambria Math" panose="02040503050406030204" pitchFamily="18" charset="0"/>
                            </a:rPr>
                            <m:t>6</m:t>
                          </m:r>
                        </m:den>
                      </m:f>
                    </m:oMath>
                  </m:oMathPara>
                </a14:m>
                <a:endParaRPr lang="en-GB" sz="2400">
                  <a:latin typeface="Myriad Pro" panose="020B0503030403020204"/>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2530955" y="4054642"/>
                <a:ext cx="926431" cy="786177"/>
              </a:xfrm>
              <a:prstGeom prst="rect">
                <a:avLst/>
              </a:prstGeom>
              <a:blipFill>
                <a:blip r:embed="rId8"/>
                <a:stretch>
                  <a:fillRect/>
                </a:stretch>
              </a:blipFill>
            </p:spPr>
            <p:txBody>
              <a:bodyPr/>
              <a:lstStyle/>
              <a:p>
                <a:r>
                  <a:rPr lang="en-GB">
                    <a:noFill/>
                  </a:rPr>
                  <a:t> </a:t>
                </a:r>
              </a:p>
            </p:txBody>
          </p:sp>
        </mc:Fallback>
      </mc:AlternateContent>
      <p:sp>
        <p:nvSpPr>
          <p:cNvPr id="20" name="Rounded Rectangle 19">
            <a:extLst>
              <a:ext uri="{FF2B5EF4-FFF2-40B4-BE49-F238E27FC236}">
                <a16:creationId xmlns:a16="http://schemas.microsoft.com/office/drawing/2014/main" id="{1562CE2D-A0BD-4411-9FB8-3BFD6F8DCAE6}"/>
              </a:ext>
            </a:extLst>
          </p:cNvPr>
          <p:cNvSpPr/>
          <p:nvPr/>
        </p:nvSpPr>
        <p:spPr>
          <a:xfrm>
            <a:off x="6170372" y="816034"/>
            <a:ext cx="2709287" cy="1804749"/>
          </a:xfrm>
          <a:prstGeom prst="roundRect">
            <a:avLst/>
          </a:prstGeom>
          <a:solidFill>
            <a:srgbClr val="FFFF00"/>
          </a:solidFill>
        </p:spPr>
        <p:style>
          <a:lnRef idx="2">
            <a:schemeClr val="dk1"/>
          </a:lnRef>
          <a:fillRef idx="1">
            <a:schemeClr val="lt1"/>
          </a:fillRef>
          <a:effectRef idx="0">
            <a:schemeClr val="dk1"/>
          </a:effectRef>
          <a:fontRef idx="minor">
            <a:schemeClr val="dk1"/>
          </a:fontRef>
        </p:style>
        <p:txBody>
          <a:bodyPr wrap="square">
            <a:spAutoFit/>
          </a:bodyPr>
          <a:lstStyle/>
          <a:p>
            <a:r>
              <a:rPr lang="en-GB" sz="2000"/>
              <a:t>’The </a:t>
            </a:r>
            <a:r>
              <a:rPr lang="en-GB" sz="2000">
                <a:solidFill>
                  <a:schemeClr val="accent1"/>
                </a:solidFill>
              </a:rPr>
              <a:t>numerator</a:t>
            </a:r>
            <a:r>
              <a:rPr lang="en-GB" sz="2000"/>
              <a:t> of the fraction is multiplied by </a:t>
            </a:r>
            <a:r>
              <a:rPr lang="en-GB" sz="2000">
                <a:solidFill>
                  <a:schemeClr val="accent1"/>
                </a:solidFill>
              </a:rPr>
              <a:t>the whole number</a:t>
            </a:r>
            <a:r>
              <a:rPr lang="en-GB" sz="2000"/>
              <a:t> and the </a:t>
            </a:r>
            <a:r>
              <a:rPr lang="en-GB" sz="2000">
                <a:solidFill>
                  <a:srgbClr val="7030A0"/>
                </a:solidFill>
              </a:rPr>
              <a:t>denominator</a:t>
            </a:r>
            <a:r>
              <a:rPr lang="en-GB" sz="2000"/>
              <a:t> remains the same.’</a:t>
            </a:r>
          </a:p>
        </p:txBody>
      </p:sp>
      <mc:AlternateContent xmlns:mc="http://schemas.openxmlformats.org/markup-compatibility/2006" xmlns:a14="http://schemas.microsoft.com/office/drawing/2010/main">
        <mc:Choice Requires="a14">
          <p:sp>
            <p:nvSpPr>
              <p:cNvPr id="21" name="TextBox 20"/>
              <p:cNvSpPr txBox="1"/>
              <p:nvPr/>
            </p:nvSpPr>
            <p:spPr>
              <a:xfrm>
                <a:off x="3191555" y="4054642"/>
                <a:ext cx="926431" cy="786177"/>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=1</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4</m:t>
                          </m:r>
                        </m:num>
                        <m:den>
                          <m:r>
                            <a:rPr lang="en-US" sz="2400" b="0" i="1" smtClean="0">
                              <a:latin typeface="Cambria Math" panose="02040503050406030204" pitchFamily="18" charset="0"/>
                            </a:rPr>
                            <m:t>6</m:t>
                          </m:r>
                        </m:den>
                      </m:f>
                    </m:oMath>
                  </m:oMathPara>
                </a14:m>
                <a:endParaRPr lang="en-GB" sz="2400">
                  <a:latin typeface="Myriad Pro" panose="020B0503030403020204"/>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3191555" y="4054642"/>
                <a:ext cx="926431" cy="786177"/>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a:xfrm>
                <a:off x="3995934" y="4054641"/>
                <a:ext cx="926431" cy="786177"/>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=1</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num>
                        <m:den>
                          <m:r>
                            <a:rPr lang="en-US" sz="2400" b="0" i="1" smtClean="0">
                              <a:latin typeface="Cambria Math" panose="02040503050406030204" pitchFamily="18" charset="0"/>
                            </a:rPr>
                            <m:t>3</m:t>
                          </m:r>
                        </m:den>
                      </m:f>
                    </m:oMath>
                  </m:oMathPara>
                </a14:m>
                <a:endParaRPr lang="en-GB" sz="2400">
                  <a:latin typeface="Myriad Pro" panose="020B0503030403020204"/>
                </a:endParaRPr>
              </a:p>
            </p:txBody>
          </p:sp>
        </mc:Choice>
        <mc:Fallback xmlns="">
          <p:sp>
            <p:nvSpPr>
              <p:cNvPr id="24" name="TextBox 23"/>
              <p:cNvSpPr txBox="1">
                <a:spLocks noRot="1" noChangeAspect="1" noMove="1" noResize="1" noEditPoints="1" noAdjustHandles="1" noChangeArrowheads="1" noChangeShapeType="1" noTextEdit="1"/>
              </p:cNvSpPr>
              <p:nvPr/>
            </p:nvSpPr>
            <p:spPr>
              <a:xfrm>
                <a:off x="3995934" y="4054641"/>
                <a:ext cx="926431" cy="786177"/>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a:xfrm>
                <a:off x="3494437" y="773106"/>
                <a:ext cx="926431" cy="1133067"/>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=11</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2</m:t>
                          </m:r>
                        </m:num>
                        <m:den>
                          <m:r>
                            <a:rPr lang="en-US" sz="3600" b="0" i="1" smtClean="0">
                              <a:latin typeface="Cambria Math" panose="02040503050406030204" pitchFamily="18" charset="0"/>
                            </a:rPr>
                            <m:t>3</m:t>
                          </m:r>
                        </m:den>
                      </m:f>
                    </m:oMath>
                  </m:oMathPara>
                </a14:m>
                <a:endParaRPr lang="en-GB" sz="2400">
                  <a:latin typeface="Myriad Pro" panose="020B0503030403020204"/>
                </a:endParaRPr>
              </a:p>
            </p:txBody>
          </p:sp>
        </mc:Choice>
        <mc:Fallback xmlns="">
          <p:sp>
            <p:nvSpPr>
              <p:cNvPr id="25" name="TextBox 24"/>
              <p:cNvSpPr txBox="1">
                <a:spLocks noRot="1" noChangeAspect="1" noMove="1" noResize="1" noEditPoints="1" noAdjustHandles="1" noChangeArrowheads="1" noChangeShapeType="1" noTextEdit="1"/>
              </p:cNvSpPr>
              <p:nvPr/>
            </p:nvSpPr>
            <p:spPr>
              <a:xfrm>
                <a:off x="3494437" y="773106"/>
                <a:ext cx="926431" cy="1133067"/>
              </a:xfrm>
              <a:prstGeom prst="rect">
                <a:avLst/>
              </a:prstGeom>
              <a:blipFill>
                <a:blip r:embed="rId11"/>
                <a:stretch>
                  <a:fillRect l="-23684" r="-13816"/>
                </a:stretch>
              </a:blipFill>
            </p:spPr>
            <p:txBody>
              <a:bodyPr/>
              <a:lstStyle/>
              <a:p>
                <a:r>
                  <a:rPr lang="en-GB">
                    <a:noFill/>
                  </a:rPr>
                  <a:t> </a:t>
                </a:r>
              </a:p>
            </p:txBody>
          </p:sp>
        </mc:Fallback>
      </mc:AlternateContent>
      <p:sp>
        <p:nvSpPr>
          <p:cNvPr id="3" name="Rectangle 2">
            <a:extLst>
              <a:ext uri="{FF2B5EF4-FFF2-40B4-BE49-F238E27FC236}">
                <a16:creationId xmlns:a16="http://schemas.microsoft.com/office/drawing/2014/main" id="{1544B5E6-08CC-4FA8-8C72-5F3F17CF1280}"/>
              </a:ext>
            </a:extLst>
          </p:cNvPr>
          <p:cNvSpPr/>
          <p:nvPr/>
        </p:nvSpPr>
        <p:spPr>
          <a:xfrm>
            <a:off x="1765627" y="3038661"/>
            <a:ext cx="577402" cy="461665"/>
          </a:xfrm>
          <a:prstGeom prst="rect">
            <a:avLst/>
          </a:prstGeom>
        </p:spPr>
        <p:txBody>
          <a:bodyPr wrap="none">
            <a:spAutoFit/>
          </a:bodyPr>
          <a:lstStyle/>
          <a:p>
            <a:r>
              <a:rPr lang="en-US" sz="2400">
                <a:latin typeface="Myriad Pro" panose="020B0503030403020204"/>
              </a:rPr>
              <a:t>x </a:t>
            </a:r>
            <a:r>
              <a:rPr lang="en-US" sz="2400">
                <a:solidFill>
                  <a:srgbClr val="0070C0"/>
                </a:solidFill>
                <a:latin typeface="Myriad Pro" panose="020B0503030403020204"/>
              </a:rPr>
              <a:t>2</a:t>
            </a:r>
            <a:endParaRPr lang="en-GB" sz="2400"/>
          </a:p>
        </p:txBody>
      </p:sp>
      <p:sp>
        <p:nvSpPr>
          <p:cNvPr id="7" name="Rectangle 6">
            <a:extLst>
              <a:ext uri="{FF2B5EF4-FFF2-40B4-BE49-F238E27FC236}">
                <a16:creationId xmlns:a16="http://schemas.microsoft.com/office/drawing/2014/main" id="{79A9871A-2AC5-4FA7-8419-3907687C9302}"/>
              </a:ext>
            </a:extLst>
          </p:cNvPr>
          <p:cNvSpPr/>
          <p:nvPr/>
        </p:nvSpPr>
        <p:spPr>
          <a:xfrm>
            <a:off x="3769676" y="3023029"/>
            <a:ext cx="577402" cy="461665"/>
          </a:xfrm>
          <a:prstGeom prst="rect">
            <a:avLst/>
          </a:prstGeom>
        </p:spPr>
        <p:txBody>
          <a:bodyPr wrap="none">
            <a:spAutoFit/>
          </a:bodyPr>
          <a:lstStyle/>
          <a:p>
            <a:r>
              <a:rPr lang="en-US" sz="2400">
                <a:latin typeface="Myriad Pro" panose="020B0503030403020204"/>
              </a:rPr>
              <a:t>x </a:t>
            </a:r>
            <a:r>
              <a:rPr lang="en-US" sz="2400">
                <a:solidFill>
                  <a:srgbClr val="0070C0"/>
                </a:solidFill>
                <a:latin typeface="Myriad Pro" panose="020B0503030403020204"/>
              </a:rPr>
              <a:t>2</a:t>
            </a:r>
            <a:endParaRPr lang="en-GB" sz="2400"/>
          </a:p>
        </p:txBody>
      </p:sp>
      <p:sp>
        <p:nvSpPr>
          <p:cNvPr id="27" name="Thought Bubble: Cloud 5">
            <a:extLst>
              <a:ext uri="{FF2B5EF4-FFF2-40B4-BE49-F238E27FC236}">
                <a16:creationId xmlns:a16="http://schemas.microsoft.com/office/drawing/2014/main" id="{C6256408-EDC7-4B51-AD82-9692D4FDB8C4}"/>
              </a:ext>
            </a:extLst>
          </p:cNvPr>
          <p:cNvSpPr/>
          <p:nvPr/>
        </p:nvSpPr>
        <p:spPr>
          <a:xfrm>
            <a:off x="3519414" y="1622346"/>
            <a:ext cx="2650958" cy="2432293"/>
          </a:xfrm>
          <a:prstGeom prst="cloudCallout">
            <a:avLst>
              <a:gd name="adj1" fmla="val -59867"/>
              <a:gd name="adj2" fmla="val 590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atin typeface="Myriad Pro" panose="020B0503030403020204"/>
              </a:rPr>
              <a:t>Mixed numbers are made up of a whole number and a proper fraction only.</a:t>
            </a:r>
          </a:p>
        </p:txBody>
      </p:sp>
      <p:sp>
        <p:nvSpPr>
          <p:cNvPr id="9" name="Text Placeholder 8">
            <a:extLst>
              <a:ext uri="{FF2B5EF4-FFF2-40B4-BE49-F238E27FC236}">
                <a16:creationId xmlns:a16="http://schemas.microsoft.com/office/drawing/2014/main" id="{43803288-18EB-4C38-9844-9C6D3A43FA36}"/>
              </a:ext>
            </a:extLst>
          </p:cNvPr>
          <p:cNvSpPr>
            <a:spLocks noGrp="1"/>
          </p:cNvSpPr>
          <p:nvPr>
            <p:ph type="body" idx="1"/>
          </p:nvPr>
        </p:nvSpPr>
        <p:spPr/>
        <p:txBody>
          <a:bodyPr/>
          <a:lstStyle/>
          <a:p>
            <a:endParaRPr lang="en-GB"/>
          </a:p>
        </p:txBody>
      </p:sp>
      <p:sp>
        <p:nvSpPr>
          <p:cNvPr id="8" name="Title 7">
            <a:extLst>
              <a:ext uri="{FF2B5EF4-FFF2-40B4-BE49-F238E27FC236}">
                <a16:creationId xmlns:a16="http://schemas.microsoft.com/office/drawing/2014/main" id="{1CB2DC6A-51ED-4749-BBA9-D8D7FF9DE12D}"/>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60815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200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150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7"/>
                                        </p:tgtEl>
                                      </p:cBhvr>
                                    </p:animEffect>
                                    <p:set>
                                      <p:cBhvr>
                                        <p:cTn id="47" dur="1" fill="hold">
                                          <p:stCondLst>
                                            <p:cond delay="499"/>
                                          </p:stCondLst>
                                        </p:cTn>
                                        <p:tgtEl>
                                          <p:spTgt spid="2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ppt_x"/>
                                          </p:val>
                                        </p:tav>
                                        <p:tav tm="100000">
                                          <p:val>
                                            <p:strVal val="#ppt_x"/>
                                          </p:val>
                                        </p:tav>
                                      </p:tavLst>
                                    </p:anim>
                                    <p:anim calcmode="lin" valueType="num">
                                      <p:cBhvr additive="base">
                                        <p:cTn id="5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7" grpId="0"/>
      <p:bldP spid="19" grpId="0"/>
      <p:bldP spid="21" grpId="0"/>
      <p:bldP spid="24" grpId="0"/>
      <p:bldP spid="25" grpId="0"/>
      <p:bldP spid="3" grpId="0"/>
      <p:bldP spid="7" grpId="0"/>
      <p:bldP spid="27" grpId="0" animBg="1"/>
      <p:bldP spid="27"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0AAD98A-939F-4EEB-B623-7844E58E0B93}"/>
              </a:ext>
            </a:extLst>
          </p:cNvPr>
          <p:cNvSpPr txBox="1">
            <a:spLocks/>
          </p:cNvSpPr>
          <p:nvPr/>
        </p:nvSpPr>
        <p:spPr>
          <a:xfrm>
            <a:off x="0" y="0"/>
            <a:ext cx="9144000" cy="472500"/>
          </a:xfrm>
          <a:prstGeom prst="rect">
            <a:avLst/>
          </a:prstGeom>
          <a:solidFill>
            <a:srgbClr val="82CBDD"/>
          </a:solidFill>
        </p:spPr>
        <p:txBody>
          <a:bodyPr vert="horz" lIns="135000" tIns="34290" rIns="135000" bIns="3429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2881" indent="-192881" defTabSz="685800" eaLnBrk="0" fontAlgn="base" hangingPunct="0">
              <a:lnSpc>
                <a:spcPct val="100000"/>
              </a:lnSpc>
              <a:spcBef>
                <a:spcPct val="20000"/>
              </a:spcBef>
              <a:spcAft>
                <a:spcPct val="0"/>
              </a:spcAft>
              <a:buClr>
                <a:srgbClr val="00628C"/>
              </a:buClr>
              <a:buNone/>
              <a:defRPr/>
            </a:pPr>
            <a:r>
              <a:rPr lang="en-US" sz="2100"/>
              <a:t>Upper Key Stage 2</a:t>
            </a:r>
            <a:r>
              <a:rPr lang="en-US" sz="2100" kern="0">
                <a:solidFill>
                  <a:srgbClr val="000000"/>
                </a:solidFill>
                <a:latin typeface="Myriad Pro"/>
              </a:rPr>
              <a:t> Fractions Lesson 20</a:t>
            </a:r>
            <a:endParaRPr lang="en-US" sz="2100" kern="0">
              <a:solidFill>
                <a:srgbClr val="000000"/>
              </a:solidFill>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448E808-D574-4A1F-BD75-D63E4468D455}"/>
                  </a:ext>
                </a:extLst>
              </p:cNvPr>
              <p:cNvSpPr txBox="1"/>
              <p:nvPr/>
            </p:nvSpPr>
            <p:spPr>
              <a:xfrm>
                <a:off x="336884" y="652974"/>
                <a:ext cx="2899611" cy="1670394"/>
              </a:xfrm>
              <a:prstGeom prst="rect">
                <a:avLst/>
              </a:prstGeom>
              <a:noFill/>
            </p:spPr>
            <p:txBody>
              <a:bodyPr wrap="square" rtlCol="0">
                <a:spAutoFit/>
              </a:bodyPr>
              <a:lstStyle/>
              <a:p>
                <a:pPr defTabSz="685800">
                  <a:lnSpc>
                    <a:spcPct val="150000"/>
                  </a:lnSpc>
                </a:pPr>
                <a14:m>
                  <m:oMathPara xmlns:m="http://schemas.openxmlformats.org/officeDocument/2006/math">
                    <m:oMathParaPr>
                      <m:jc m:val="centerGroup"/>
                    </m:oMathParaPr>
                    <m:oMath xmlns:m="http://schemas.openxmlformats.org/officeDocument/2006/math">
                      <m:r>
                        <m:rPr>
                          <m:sty m:val="p"/>
                        </m:rPr>
                        <a:rPr lang="en-US" sz="3600" b="0" i="0" smtClean="0">
                          <a:solidFill>
                            <a:prstClr val="black"/>
                          </a:solidFill>
                          <a:latin typeface="Cambria Math" panose="02040503050406030204" pitchFamily="18" charset="0"/>
                        </a:rPr>
                        <m:t>b</m:t>
                      </m:r>
                      <m:r>
                        <a:rPr lang="en-US" sz="3600" b="0" i="0" smtClean="0">
                          <a:solidFill>
                            <a:prstClr val="black"/>
                          </a:solidFill>
                          <a:latin typeface="Cambria Math" panose="02040503050406030204" pitchFamily="18" charset="0"/>
                        </a:rPr>
                        <m:t> ) 4 </m:t>
                      </m:r>
                      <m:f>
                        <m:fPr>
                          <m:ctrlPr>
                            <a:rPr lang="en-GB" sz="3600" i="1">
                              <a:solidFill>
                                <a:prstClr val="black"/>
                              </a:solidFill>
                              <a:latin typeface="Cambria Math" panose="02040503050406030204" pitchFamily="18" charset="0"/>
                            </a:rPr>
                          </m:ctrlPr>
                        </m:fPr>
                        <m:num>
                          <m:r>
                            <a:rPr lang="en-GB" sz="3600" i="0">
                              <a:solidFill>
                                <a:prstClr val="black"/>
                              </a:solidFill>
                              <a:latin typeface="Cambria Math" panose="02040503050406030204" pitchFamily="18" charset="0"/>
                            </a:rPr>
                            <m:t>8</m:t>
                          </m:r>
                        </m:num>
                        <m:den>
                          <m:r>
                            <a:rPr lang="en-GB" sz="3600" i="0">
                              <a:solidFill>
                                <a:prstClr val="black"/>
                              </a:solidFill>
                              <a:latin typeface="Cambria Math" panose="02040503050406030204" pitchFamily="18" charset="0"/>
                            </a:rPr>
                            <m:t>9</m:t>
                          </m:r>
                        </m:den>
                      </m:f>
                      <m:r>
                        <a:rPr lang="en-GB" sz="3600" i="0">
                          <a:solidFill>
                            <a:prstClr val="black"/>
                          </a:solidFill>
                          <a:latin typeface="Cambria Math" panose="02040503050406030204" pitchFamily="18" charset="0"/>
                        </a:rPr>
                        <m:t>+</m:t>
                      </m:r>
                      <m:r>
                        <a:rPr lang="en-GB" sz="3600" i="0">
                          <a:solidFill>
                            <a:prstClr val="black"/>
                          </a:solidFill>
                          <a:latin typeface="Cambria Math" panose="02040503050406030204" pitchFamily="18" charset="0"/>
                          <a:ea typeface="Cambria Math" panose="02040503050406030204" pitchFamily="18" charset="0"/>
                        </a:rPr>
                        <m:t>2</m:t>
                      </m:r>
                      <m:r>
                        <a:rPr lang="en-US" sz="3600" b="0" i="0" smtClean="0">
                          <a:solidFill>
                            <a:prstClr val="black"/>
                          </a:solidFill>
                          <a:latin typeface="Cambria Math" panose="02040503050406030204" pitchFamily="18" charset="0"/>
                          <a:ea typeface="Cambria Math" panose="02040503050406030204" pitchFamily="18" charset="0"/>
                        </a:rPr>
                        <m:t> </m:t>
                      </m:r>
                      <m:f>
                        <m:fPr>
                          <m:ctrlPr>
                            <a:rPr lang="en-GB" sz="3600" i="1">
                              <a:solidFill>
                                <a:prstClr val="black"/>
                              </a:solidFill>
                              <a:latin typeface="Cambria Math" panose="02040503050406030204" pitchFamily="18" charset="0"/>
                              <a:ea typeface="Cambria Math" panose="02040503050406030204" pitchFamily="18" charset="0"/>
                            </a:rPr>
                          </m:ctrlPr>
                        </m:fPr>
                        <m:num>
                          <m:r>
                            <a:rPr lang="en-GB" sz="3600" i="0">
                              <a:solidFill>
                                <a:prstClr val="black"/>
                              </a:solidFill>
                              <a:latin typeface="Cambria Math" panose="02040503050406030204" pitchFamily="18" charset="0"/>
                              <a:ea typeface="Cambria Math" panose="02040503050406030204" pitchFamily="18" charset="0"/>
                            </a:rPr>
                            <m:t>5</m:t>
                          </m:r>
                        </m:num>
                        <m:den>
                          <m:r>
                            <a:rPr lang="en-GB" sz="3600" i="0">
                              <a:solidFill>
                                <a:prstClr val="black"/>
                              </a:solidFill>
                              <a:latin typeface="Cambria Math" panose="02040503050406030204" pitchFamily="18" charset="0"/>
                              <a:ea typeface="Cambria Math" panose="02040503050406030204" pitchFamily="18" charset="0"/>
                            </a:rPr>
                            <m:t>9</m:t>
                          </m:r>
                        </m:den>
                      </m:f>
                    </m:oMath>
                  </m:oMathPara>
                </a14:m>
                <a:endParaRPr lang="en-GB" sz="2100">
                  <a:solidFill>
                    <a:prstClr val="black"/>
                  </a:solidFill>
                  <a:latin typeface="Myriad Pro" panose="020B0503030403020204"/>
                  <a:ea typeface="Cambria Math" panose="02040503050406030204" pitchFamily="18" charset="0"/>
                </a:endParaRPr>
              </a:p>
            </p:txBody>
          </p:sp>
        </mc:Choice>
        <mc:Fallback xmlns="">
          <p:sp>
            <p:nvSpPr>
              <p:cNvPr id="23" name="TextBox 22">
                <a:extLst>
                  <a:ext uri="{FF2B5EF4-FFF2-40B4-BE49-F238E27FC236}">
                    <a16:creationId xmlns:a16="http://schemas.microsoft.com/office/drawing/2014/main" id="{2448E808-D574-4A1F-BD75-D63E4468D455}"/>
                  </a:ext>
                </a:extLst>
              </p:cNvPr>
              <p:cNvSpPr txBox="1">
                <a:spLocks noRot="1" noChangeAspect="1" noMove="1" noResize="1" noEditPoints="1" noAdjustHandles="1" noChangeArrowheads="1" noChangeShapeType="1" noTextEdit="1"/>
              </p:cNvSpPr>
              <p:nvPr/>
            </p:nvSpPr>
            <p:spPr>
              <a:xfrm>
                <a:off x="336884" y="652974"/>
                <a:ext cx="2899611" cy="1670394"/>
              </a:xfrm>
              <a:prstGeom prst="rect">
                <a:avLst/>
              </a:prstGeom>
              <a:blipFill>
                <a:blip r:embed="rId6"/>
                <a:stretch>
                  <a:fillRect/>
                </a:stretch>
              </a:blipFill>
            </p:spPr>
            <p:txBody>
              <a:bodyPr/>
              <a:lstStyle/>
              <a:p>
                <a:r>
                  <a:rPr lang="en-GB">
                    <a:noFill/>
                  </a:rPr>
                  <a:t> </a:t>
                </a:r>
              </a:p>
            </p:txBody>
          </p:sp>
        </mc:Fallback>
      </mc:AlternateContent>
      <p:sp>
        <p:nvSpPr>
          <p:cNvPr id="2" name="Rounded Rectangle 1"/>
          <p:cNvSpPr/>
          <p:nvPr/>
        </p:nvSpPr>
        <p:spPr>
          <a:xfrm>
            <a:off x="1118937" y="1359568"/>
            <a:ext cx="300789" cy="577516"/>
          </a:xfrm>
          <a:prstGeom prst="round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yriad Pro" panose="020B0503030403020204"/>
            </a:endParaRPr>
          </a:p>
        </p:txBody>
      </p:sp>
      <p:sp>
        <p:nvSpPr>
          <p:cNvPr id="6" name="Rounded Rectangle 5"/>
          <p:cNvSpPr/>
          <p:nvPr/>
        </p:nvSpPr>
        <p:spPr>
          <a:xfrm>
            <a:off x="2354180" y="1359568"/>
            <a:ext cx="300789" cy="577516"/>
          </a:xfrm>
          <a:prstGeom prst="round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1560094" y="1071445"/>
            <a:ext cx="300789" cy="1130333"/>
          </a:xfrm>
          <a:prstGeom prst="roundRect">
            <a:avLst/>
          </a:prstGeom>
          <a:solidFill>
            <a:srgbClr val="92D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a:xfrm>
            <a:off x="2783304" y="1071444"/>
            <a:ext cx="300789" cy="1130333"/>
          </a:xfrm>
          <a:prstGeom prst="roundRect">
            <a:avLst/>
          </a:prstGeom>
          <a:solidFill>
            <a:srgbClr val="92D050">
              <a:alpha val="5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1191125" y="2986452"/>
            <a:ext cx="300789" cy="577516"/>
          </a:xfrm>
          <a:prstGeom prst="round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tx1"/>
                </a:solidFill>
                <a:latin typeface="Myriad Pro" panose="020B0503030403020204"/>
              </a:rPr>
              <a:t>6</a:t>
            </a:r>
            <a:endParaRPr lang="en-GB" sz="3200">
              <a:solidFill>
                <a:schemeClr val="tx1"/>
              </a:solidFill>
              <a:latin typeface="Myriad Pro" panose="020B0503030403020204"/>
            </a:endParaRPr>
          </a:p>
        </p:txBody>
      </p:sp>
      <mc:AlternateContent xmlns:mc="http://schemas.openxmlformats.org/markup-compatibility/2006" xmlns:a14="http://schemas.microsoft.com/office/drawing/2010/main">
        <mc:Choice Requires="a14">
          <p:sp>
            <p:nvSpPr>
              <p:cNvPr id="9" name="Rectangle 8"/>
              <p:cNvSpPr/>
              <p:nvPr/>
            </p:nvSpPr>
            <p:spPr>
              <a:xfrm>
                <a:off x="1671052" y="2986452"/>
                <a:ext cx="633507" cy="646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3600" smtClean="0">
                          <a:solidFill>
                            <a:prstClr val="black"/>
                          </a:solidFill>
                          <a:latin typeface="Cambria Math" panose="02040503050406030204" pitchFamily="18" charset="0"/>
                        </a:rPr>
                        <m:t>+</m:t>
                      </m:r>
                    </m:oMath>
                  </m:oMathPara>
                </a14:m>
                <a:endParaRPr lang="en-GB"/>
              </a:p>
            </p:txBody>
          </p:sp>
        </mc:Choice>
        <mc:Fallback xmlns="">
          <p:sp>
            <p:nvSpPr>
              <p:cNvPr id="9" name="Rectangle 8"/>
              <p:cNvSpPr>
                <a:spLocks noRot="1" noChangeAspect="1" noMove="1" noResize="1" noEditPoints="1" noAdjustHandles="1" noChangeArrowheads="1" noChangeShapeType="1" noTextEdit="1"/>
              </p:cNvSpPr>
              <p:nvPr/>
            </p:nvSpPr>
            <p:spPr>
              <a:xfrm>
                <a:off x="1671052" y="2986452"/>
                <a:ext cx="633507" cy="646331"/>
              </a:xfrm>
              <a:prstGeom prst="rect">
                <a:avLst/>
              </a:prstGeom>
              <a:blipFill>
                <a:blip r:embed="rId7"/>
                <a:stretch>
                  <a:fillRect/>
                </a:stretch>
              </a:blipFill>
            </p:spPr>
            <p:txBody>
              <a:bodyPr/>
              <a:lstStyle/>
              <a:p>
                <a:r>
                  <a:rPr lang="en-GB">
                    <a:noFill/>
                  </a:rPr>
                  <a:t> </a:t>
                </a:r>
              </a:p>
            </p:txBody>
          </p:sp>
        </mc:Fallback>
      </mc:AlternateContent>
      <p:pic>
        <p:nvPicPr>
          <p:cNvPr id="12" name="Picture 11"/>
          <p:cNvPicPr>
            <a:picLocks noChangeAspect="1"/>
          </p:cNvPicPr>
          <p:nvPr/>
        </p:nvPicPr>
        <p:blipFill>
          <a:blip r:embed="rId8"/>
          <a:stretch>
            <a:fillRect/>
          </a:stretch>
        </p:blipFill>
        <p:spPr>
          <a:xfrm>
            <a:off x="2464901" y="2741838"/>
            <a:ext cx="636806" cy="1140051"/>
          </a:xfrm>
          <a:prstGeom prst="rect">
            <a:avLst/>
          </a:prstGeom>
        </p:spPr>
      </p:pic>
      <mc:AlternateContent xmlns:mc="http://schemas.openxmlformats.org/markup-compatibility/2006" xmlns:a14="http://schemas.microsoft.com/office/drawing/2010/main">
        <mc:Choice Requires="a14">
          <p:sp>
            <p:nvSpPr>
              <p:cNvPr id="13" name="Rectangle 12"/>
              <p:cNvSpPr/>
              <p:nvPr/>
            </p:nvSpPr>
            <p:spPr>
              <a:xfrm>
                <a:off x="2354180" y="2690442"/>
                <a:ext cx="822661" cy="113306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3600" i="1">
                              <a:solidFill>
                                <a:prstClr val="black"/>
                              </a:solidFill>
                              <a:latin typeface="Cambria Math" panose="02040503050406030204" pitchFamily="18" charset="0"/>
                              <a:ea typeface="Cambria Math" panose="02040503050406030204" pitchFamily="18" charset="0"/>
                            </a:rPr>
                          </m:ctrlPr>
                        </m:fPr>
                        <m:num>
                          <m:r>
                            <a:rPr lang="en-US" sz="3600">
                              <a:solidFill>
                                <a:prstClr val="black"/>
                              </a:solidFill>
                              <a:latin typeface="Cambria Math" panose="02040503050406030204" pitchFamily="18" charset="0"/>
                              <a:ea typeface="Cambria Math" panose="02040503050406030204" pitchFamily="18" charset="0"/>
                            </a:rPr>
                            <m:t>13</m:t>
                          </m:r>
                        </m:num>
                        <m:den>
                          <m:r>
                            <a:rPr lang="en-GB" sz="3600">
                              <a:solidFill>
                                <a:prstClr val="black"/>
                              </a:solidFill>
                              <a:latin typeface="Cambria Math" panose="02040503050406030204" pitchFamily="18" charset="0"/>
                              <a:ea typeface="Cambria Math" panose="02040503050406030204" pitchFamily="18" charset="0"/>
                            </a:rPr>
                            <m:t>9</m:t>
                          </m:r>
                        </m:den>
                      </m:f>
                    </m:oMath>
                  </m:oMathPara>
                </a14:m>
                <a:endParaRPr lang="en-GB" sz="3600">
                  <a:latin typeface="Myriad Pro" panose="020B0503030403020204"/>
                </a:endParaRPr>
              </a:p>
            </p:txBody>
          </p:sp>
        </mc:Choice>
        <mc:Fallback xmlns="">
          <p:sp>
            <p:nvSpPr>
              <p:cNvPr id="13" name="Rectangle 12"/>
              <p:cNvSpPr>
                <a:spLocks noRot="1" noChangeAspect="1" noMove="1" noResize="1" noEditPoints="1" noAdjustHandles="1" noChangeArrowheads="1" noChangeShapeType="1" noTextEdit="1"/>
              </p:cNvSpPr>
              <p:nvPr/>
            </p:nvSpPr>
            <p:spPr>
              <a:xfrm>
                <a:off x="2354180" y="2690442"/>
                <a:ext cx="822661" cy="1133067"/>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3392904" y="2982822"/>
                <a:ext cx="1954347" cy="789319"/>
              </a:xfrm>
              <a:prstGeom prst="rect">
                <a:avLst/>
              </a:prstGeom>
              <a:noFill/>
            </p:spPr>
            <p:txBody>
              <a:bodyPr wrap="square" rtlCol="0">
                <a:spAutoFit/>
              </a:bodyPr>
              <a:lstStyle/>
              <a:p>
                <a:r>
                  <a:rPr lang="en-US" sz="3200">
                    <a:latin typeface="Myriad Pro" panose="020B0503030403020204"/>
                  </a:rPr>
                  <a:t>= 6 + 1</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4</m:t>
                        </m:r>
                      </m:num>
                      <m:den>
                        <m:r>
                          <a:rPr lang="en-US" sz="3200" b="0" i="1" smtClean="0">
                            <a:latin typeface="Cambria Math" panose="02040503050406030204" pitchFamily="18" charset="0"/>
                          </a:rPr>
                          <m:t>9</m:t>
                        </m:r>
                      </m:den>
                    </m:f>
                  </m:oMath>
                </a14:m>
                <a:endParaRPr lang="en-GB" sz="3200">
                  <a:latin typeface="Myriad Pro" panose="020B0503030403020204"/>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3392904" y="2982822"/>
                <a:ext cx="1954347" cy="789319"/>
              </a:xfrm>
              <a:prstGeom prst="rect">
                <a:avLst/>
              </a:prstGeom>
              <a:blipFill>
                <a:blip r:embed="rId10"/>
                <a:stretch>
                  <a:fillRect l="-8125" b="-92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3392905" y="3841483"/>
                <a:ext cx="1672390" cy="789319"/>
              </a:xfrm>
              <a:prstGeom prst="rect">
                <a:avLst/>
              </a:prstGeom>
              <a:noFill/>
            </p:spPr>
            <p:txBody>
              <a:bodyPr wrap="square" rtlCol="0">
                <a:spAutoFit/>
              </a:bodyPr>
              <a:lstStyle/>
              <a:p>
                <a:r>
                  <a:rPr lang="en-US" sz="3200">
                    <a:latin typeface="Myriad Pro" panose="020B0503030403020204"/>
                  </a:rPr>
                  <a:t>= 7</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4</m:t>
                        </m:r>
                      </m:num>
                      <m:den>
                        <m:r>
                          <a:rPr lang="en-US" sz="3200" b="0" i="1" smtClean="0">
                            <a:latin typeface="Cambria Math" panose="02040503050406030204" pitchFamily="18" charset="0"/>
                          </a:rPr>
                          <m:t>9</m:t>
                        </m:r>
                      </m:den>
                    </m:f>
                  </m:oMath>
                </a14:m>
                <a:endParaRPr lang="en-GB" sz="3200">
                  <a:latin typeface="Myriad Pro" panose="020B0503030403020204"/>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3392905" y="3841483"/>
                <a:ext cx="1672390" cy="789319"/>
              </a:xfrm>
              <a:prstGeom prst="rect">
                <a:avLst/>
              </a:prstGeom>
              <a:blipFill>
                <a:blip r:embed="rId11"/>
                <a:stretch>
                  <a:fillRect l="-9489" b="-9231"/>
                </a:stretch>
              </a:blipFill>
            </p:spPr>
            <p:txBody>
              <a:bodyPr/>
              <a:lstStyle/>
              <a:p>
                <a:r>
                  <a:rPr lang="en-GB">
                    <a:noFill/>
                  </a:rPr>
                  <a:t> </a:t>
                </a:r>
              </a:p>
            </p:txBody>
          </p:sp>
        </mc:Fallback>
      </mc:AlternateContent>
      <p:sp>
        <p:nvSpPr>
          <p:cNvPr id="5" name="Text Placeholder 4">
            <a:extLst>
              <a:ext uri="{FF2B5EF4-FFF2-40B4-BE49-F238E27FC236}">
                <a16:creationId xmlns:a16="http://schemas.microsoft.com/office/drawing/2014/main" id="{DF766887-FB0E-4104-B122-541AE636E6AF}"/>
              </a:ext>
            </a:extLst>
          </p:cNvPr>
          <p:cNvSpPr>
            <a:spLocks noGrp="1"/>
          </p:cNvSpPr>
          <p:nvPr>
            <p:ph type="body" idx="1"/>
          </p:nvPr>
        </p:nvSpPr>
        <p:spPr/>
        <p:txBody>
          <a:bodyPr/>
          <a:lstStyle/>
          <a:p>
            <a:endParaRPr lang="en-GB"/>
          </a:p>
        </p:txBody>
      </p:sp>
      <p:sp>
        <p:nvSpPr>
          <p:cNvPr id="3" name="Title 2">
            <a:extLst>
              <a:ext uri="{FF2B5EF4-FFF2-40B4-BE49-F238E27FC236}">
                <a16:creationId xmlns:a16="http://schemas.microsoft.com/office/drawing/2014/main" id="{ED1AC536-7639-435C-A5CB-A386BC1CF940}"/>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473632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in)">
                                      <p:cBhvr>
                                        <p:cTn id="15" dur="2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ircle(in)">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ircle(in)">
                                      <p:cBhvr>
                                        <p:cTn id="32" dur="2000"/>
                                        <p:tgtEl>
                                          <p:spTgt spid="12"/>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circle(in)">
                                      <p:cBhvr>
                                        <p:cTn id="35" dur="20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11" grpId="0" animBg="1"/>
      <p:bldP spid="9" grpId="0"/>
      <p:bldP spid="13" grpId="0"/>
      <p:bldP spid="14"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0AAD98A-939F-4EEB-B623-7844E58E0B93}"/>
              </a:ext>
            </a:extLst>
          </p:cNvPr>
          <p:cNvSpPr txBox="1">
            <a:spLocks/>
          </p:cNvSpPr>
          <p:nvPr/>
        </p:nvSpPr>
        <p:spPr>
          <a:xfrm>
            <a:off x="0" y="0"/>
            <a:ext cx="9144000" cy="472500"/>
          </a:xfrm>
          <a:prstGeom prst="rect">
            <a:avLst/>
          </a:prstGeom>
          <a:solidFill>
            <a:srgbClr val="82CBDD"/>
          </a:solidFill>
        </p:spPr>
        <p:txBody>
          <a:bodyPr vert="horz" lIns="135000" tIns="34290" rIns="135000" bIns="3429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2881" indent="-192881" defTabSz="685800" eaLnBrk="0" fontAlgn="base" hangingPunct="0">
              <a:lnSpc>
                <a:spcPct val="100000"/>
              </a:lnSpc>
              <a:spcBef>
                <a:spcPct val="20000"/>
              </a:spcBef>
              <a:spcAft>
                <a:spcPct val="0"/>
              </a:spcAft>
              <a:buClr>
                <a:srgbClr val="00628C"/>
              </a:buClr>
              <a:buNone/>
              <a:defRPr/>
            </a:pPr>
            <a:r>
              <a:rPr lang="en-US" sz="2100" kern="0">
                <a:solidFill>
                  <a:srgbClr val="000000"/>
                </a:solidFill>
                <a:latin typeface="Myriad Pro"/>
              </a:rPr>
              <a:t>Upper KS2 Fractions Lesson 20</a:t>
            </a:r>
            <a:endParaRPr lang="en-US" sz="2100" kern="0">
              <a:solidFill>
                <a:srgbClr val="000000"/>
              </a:solidFill>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448E808-D574-4A1F-BD75-D63E4468D455}"/>
                  </a:ext>
                </a:extLst>
              </p:cNvPr>
              <p:cNvSpPr txBox="1"/>
              <p:nvPr/>
            </p:nvSpPr>
            <p:spPr>
              <a:xfrm>
                <a:off x="442738" y="472500"/>
                <a:ext cx="5428672" cy="1279389"/>
              </a:xfrm>
              <a:prstGeom prst="rect">
                <a:avLst/>
              </a:prstGeom>
              <a:noFill/>
            </p:spPr>
            <p:txBody>
              <a:bodyPr wrap="square" rtlCol="0">
                <a:spAutoFit/>
              </a:bodyPr>
              <a:lstStyle/>
              <a:p>
                <a:pPr defTabSz="685800">
                  <a:lnSpc>
                    <a:spcPct val="150000"/>
                  </a:lnSpc>
                </a:pPr>
                <a:r>
                  <a:rPr lang="en-GB" sz="3600">
                    <a:solidFill>
                      <a:prstClr val="black"/>
                    </a:solidFill>
                    <a:latin typeface="Cambria Math" panose="02040503050406030204" pitchFamily="18" charset="0"/>
                    <a:ea typeface="Cambria Math" panose="02040503050406030204" pitchFamily="18" charset="0"/>
                  </a:rPr>
                  <a:t>c) </a:t>
                </a:r>
                <a14:m>
                  <m:oMath xmlns:m="http://schemas.openxmlformats.org/officeDocument/2006/math">
                    <m:f>
                      <m:fPr>
                        <m:ctrlPr>
                          <a:rPr lang="en-GB" sz="3600" i="1">
                            <a:solidFill>
                              <a:prstClr val="black"/>
                            </a:solidFill>
                            <a:latin typeface="Cambria Math" panose="02040503050406030204" pitchFamily="18" charset="0"/>
                          </a:rPr>
                        </m:ctrlPr>
                      </m:fPr>
                      <m:num>
                        <m:r>
                          <a:rPr lang="en-GB" sz="3600">
                            <a:solidFill>
                              <a:prstClr val="black"/>
                            </a:solidFill>
                            <a:latin typeface="Cambria Math" panose="02040503050406030204" pitchFamily="18" charset="0"/>
                          </a:rPr>
                          <m:t>15</m:t>
                        </m:r>
                      </m:num>
                      <m:den>
                        <m:r>
                          <a:rPr lang="en-GB" sz="3600">
                            <a:solidFill>
                              <a:prstClr val="black"/>
                            </a:solidFill>
                            <a:latin typeface="Cambria Math" panose="02040503050406030204" pitchFamily="18" charset="0"/>
                          </a:rPr>
                          <m:t>4</m:t>
                        </m:r>
                      </m:den>
                    </m:f>
                    <m:r>
                      <a:rPr lang="en-GB" sz="3600">
                        <a:solidFill>
                          <a:prstClr val="black"/>
                        </a:solidFill>
                        <a:latin typeface="Cambria Math" panose="02040503050406030204" pitchFamily="18" charset="0"/>
                      </a:rPr>
                      <m:t> −</m:t>
                    </m:r>
                  </m:oMath>
                </a14:m>
                <a:r>
                  <a:rPr lang="en-GB" sz="3600">
                    <a:solidFill>
                      <a:prstClr val="black"/>
                    </a:solidFill>
                    <a:latin typeface="Myriad Pro" panose="020B0503030403020204"/>
                    <a:ea typeface="Cambria Math" panose="02040503050406030204" pitchFamily="18" charset="0"/>
                  </a:rPr>
                  <a:t> </a:t>
                </a:r>
                <a14:m>
                  <m:oMath xmlns:m="http://schemas.openxmlformats.org/officeDocument/2006/math">
                    <m:f>
                      <m:fPr>
                        <m:ctrlPr>
                          <a:rPr lang="en-GB" sz="3600" i="1" dirty="0">
                            <a:solidFill>
                              <a:prstClr val="black"/>
                            </a:solidFill>
                            <a:latin typeface="Cambria Math" panose="02040503050406030204" pitchFamily="18" charset="0"/>
                            <a:ea typeface="Cambria Math" panose="02040503050406030204" pitchFamily="18" charset="0"/>
                          </a:rPr>
                        </m:ctrlPr>
                      </m:fPr>
                      <m:num>
                        <m:r>
                          <a:rPr lang="en-GB" sz="3600" dirty="0">
                            <a:solidFill>
                              <a:prstClr val="black"/>
                            </a:solidFill>
                            <a:latin typeface="Cambria Math" panose="02040503050406030204" pitchFamily="18" charset="0"/>
                            <a:ea typeface="Cambria Math" panose="02040503050406030204" pitchFamily="18" charset="0"/>
                          </a:rPr>
                          <m:t>9</m:t>
                        </m:r>
                      </m:num>
                      <m:den>
                        <m:r>
                          <a:rPr lang="en-GB" sz="3600" dirty="0">
                            <a:solidFill>
                              <a:prstClr val="black"/>
                            </a:solidFill>
                            <a:latin typeface="Cambria Math" panose="02040503050406030204" pitchFamily="18" charset="0"/>
                            <a:ea typeface="Cambria Math" panose="02040503050406030204" pitchFamily="18" charset="0"/>
                          </a:rPr>
                          <m:t>4</m:t>
                        </m:r>
                      </m:den>
                    </m:f>
                  </m:oMath>
                </a14:m>
                <a:endParaRPr lang="en-GB" sz="3600">
                  <a:solidFill>
                    <a:prstClr val="black"/>
                  </a:solidFill>
                  <a:latin typeface="Myriad Pro" panose="020B0503030403020204"/>
                  <a:ea typeface="Cambria Math" panose="02040503050406030204" pitchFamily="18" charset="0"/>
                </a:endParaRPr>
              </a:p>
            </p:txBody>
          </p:sp>
        </mc:Choice>
        <mc:Fallback xmlns="">
          <p:sp>
            <p:nvSpPr>
              <p:cNvPr id="23" name="TextBox 22">
                <a:extLst>
                  <a:ext uri="{FF2B5EF4-FFF2-40B4-BE49-F238E27FC236}">
                    <a16:creationId xmlns:a16="http://schemas.microsoft.com/office/drawing/2014/main" id="{2448E808-D574-4A1F-BD75-D63E4468D455}"/>
                  </a:ext>
                </a:extLst>
              </p:cNvPr>
              <p:cNvSpPr txBox="1">
                <a:spLocks noRot="1" noChangeAspect="1" noMove="1" noResize="1" noEditPoints="1" noAdjustHandles="1" noChangeArrowheads="1" noChangeShapeType="1" noTextEdit="1"/>
              </p:cNvSpPr>
              <p:nvPr/>
            </p:nvSpPr>
            <p:spPr>
              <a:xfrm>
                <a:off x="442738" y="472500"/>
                <a:ext cx="5428672" cy="1279389"/>
              </a:xfrm>
              <a:prstGeom prst="rect">
                <a:avLst/>
              </a:prstGeom>
              <a:blipFill>
                <a:blip r:embed="rId6"/>
                <a:stretch>
                  <a:fillRect l="-3483"/>
                </a:stretch>
              </a:blipFill>
            </p:spPr>
            <p:txBody>
              <a:bodyPr/>
              <a:lstStyle/>
              <a:p>
                <a:r>
                  <a:rPr lang="en-GB">
                    <a:noFill/>
                  </a:rPr>
                  <a:t> </a:t>
                </a:r>
              </a:p>
            </p:txBody>
          </p:sp>
        </mc:Fallback>
      </mc:AlternateContent>
      <p:sp>
        <p:nvSpPr>
          <p:cNvPr id="5" name="Speech Bubble: Oval 8">
            <a:extLst>
              <a:ext uri="{FF2B5EF4-FFF2-40B4-BE49-F238E27FC236}">
                <a16:creationId xmlns:a16="http://schemas.microsoft.com/office/drawing/2014/main" id="{353BC881-4647-4AB4-9C75-A9D006FA7F0D}"/>
              </a:ext>
            </a:extLst>
          </p:cNvPr>
          <p:cNvSpPr/>
          <p:nvPr/>
        </p:nvSpPr>
        <p:spPr bwMode="auto">
          <a:xfrm>
            <a:off x="5689970" y="664883"/>
            <a:ext cx="3328391" cy="1821541"/>
          </a:xfrm>
          <a:prstGeom prst="wedgeEllipseCallout">
            <a:avLst/>
          </a:prstGeom>
          <a:solidFill>
            <a:srgbClr val="82CBD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6" name="TextBox 5">
            <a:extLst>
              <a:ext uri="{FF2B5EF4-FFF2-40B4-BE49-F238E27FC236}">
                <a16:creationId xmlns:a16="http://schemas.microsoft.com/office/drawing/2014/main" id="{766069AA-BFA2-428A-BF22-C5C0A53911AE}"/>
              </a:ext>
            </a:extLst>
          </p:cNvPr>
          <p:cNvSpPr txBox="1"/>
          <p:nvPr/>
        </p:nvSpPr>
        <p:spPr>
          <a:xfrm>
            <a:off x="5964546" y="944712"/>
            <a:ext cx="2965512" cy="1261884"/>
          </a:xfrm>
          <a:prstGeom prst="rect">
            <a:avLst/>
          </a:prstGeom>
          <a:noFill/>
        </p:spPr>
        <p:txBody>
          <a:bodyPr wrap="square" rtlCol="0">
            <a:spAutoFit/>
          </a:bodyPr>
          <a:lstStyle/>
          <a:p>
            <a:pPr algn="ctr"/>
            <a:r>
              <a:rPr lang="en-GB" sz="1900">
                <a:ln w="0"/>
                <a:effectLst>
                  <a:outerShdw blurRad="38100" dist="19050" dir="2700000" algn="tl" rotWithShape="0">
                    <a:schemeClr val="dk1">
                      <a:alpha val="40000"/>
                    </a:schemeClr>
                  </a:outerShdw>
                </a:effectLst>
                <a:latin typeface="Myriad Pro" panose="020B0503030403020204"/>
              </a:rPr>
              <a:t>When adding fractions with the same denominator, just add the numerators.</a:t>
            </a:r>
            <a:endParaRPr lang="en-GB" sz="1900"/>
          </a:p>
        </p:txBody>
      </p:sp>
      <p:sp>
        <p:nvSpPr>
          <p:cNvPr id="7" name="TextBox 6">
            <a:extLst>
              <a:ext uri="{FF2B5EF4-FFF2-40B4-BE49-F238E27FC236}">
                <a16:creationId xmlns:a16="http://schemas.microsoft.com/office/drawing/2014/main" id="{766069AA-BFA2-428A-BF22-C5C0A53911AE}"/>
              </a:ext>
            </a:extLst>
          </p:cNvPr>
          <p:cNvSpPr txBox="1"/>
          <p:nvPr/>
        </p:nvSpPr>
        <p:spPr>
          <a:xfrm>
            <a:off x="5871410" y="944712"/>
            <a:ext cx="2965512" cy="1261884"/>
          </a:xfrm>
          <a:prstGeom prst="rect">
            <a:avLst/>
          </a:prstGeom>
          <a:noFill/>
        </p:spPr>
        <p:txBody>
          <a:bodyPr wrap="square" rtlCol="0">
            <a:spAutoFit/>
          </a:bodyPr>
          <a:lstStyle/>
          <a:p>
            <a:pPr algn="ctr"/>
            <a:r>
              <a:rPr lang="en-GB" sz="1900">
                <a:ln w="0"/>
                <a:effectLst>
                  <a:outerShdw blurRad="38100" dist="19050" dir="2700000" algn="tl" rotWithShape="0">
                    <a:schemeClr val="dk1">
                      <a:alpha val="40000"/>
                    </a:schemeClr>
                  </a:outerShdw>
                </a:effectLst>
                <a:latin typeface="Myriad Pro" panose="020B0503030403020204"/>
              </a:rPr>
              <a:t>When subtracting fractions with the same denominator, just subtract the numerators.</a:t>
            </a:r>
            <a:endParaRPr lang="en-GB" sz="1900"/>
          </a:p>
        </p:txBody>
      </p:sp>
      <mc:AlternateContent xmlns:mc="http://schemas.openxmlformats.org/markup-compatibility/2006" xmlns:a14="http://schemas.microsoft.com/office/drawing/2010/main">
        <mc:Choice Requires="a14">
          <p:sp>
            <p:nvSpPr>
              <p:cNvPr id="2" name="TextBox 1"/>
              <p:cNvSpPr txBox="1"/>
              <p:nvPr/>
            </p:nvSpPr>
            <p:spPr>
              <a:xfrm>
                <a:off x="2610853" y="842211"/>
                <a:ext cx="1058779" cy="875753"/>
              </a:xfrm>
              <a:prstGeom prst="rect">
                <a:avLst/>
              </a:prstGeom>
              <a:noFill/>
            </p:spPr>
            <p:txBody>
              <a:bodyPr wrap="square" rtlCol="0">
                <a:spAutoFit/>
              </a:bodyPr>
              <a:lstStyle/>
              <a:p>
                <a:r>
                  <a:rPr lang="en-US" sz="3600">
                    <a:latin typeface="Myriad Pro" panose="020B0503030403020204"/>
                  </a:rPr>
                  <a:t>= </a:t>
                </a:r>
                <a14:m>
                  <m:oMath xmlns:m="http://schemas.openxmlformats.org/officeDocument/2006/math">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6</m:t>
                        </m:r>
                      </m:num>
                      <m:den>
                        <m:r>
                          <a:rPr lang="en-US" sz="3600" b="0" i="1" smtClean="0">
                            <a:latin typeface="Cambria Math" panose="02040503050406030204" pitchFamily="18" charset="0"/>
                          </a:rPr>
                          <m:t>4</m:t>
                        </m:r>
                      </m:den>
                    </m:f>
                  </m:oMath>
                </a14:m>
                <a:endParaRPr lang="en-US" sz="3600" b="0">
                  <a:latin typeface="Myriad Pro" panose="020B0503030403020204"/>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2610853" y="842211"/>
                <a:ext cx="1058779" cy="875753"/>
              </a:xfrm>
              <a:prstGeom prst="rect">
                <a:avLst/>
              </a:prstGeom>
              <a:blipFill>
                <a:blip r:embed="rId7"/>
                <a:stretch>
                  <a:fillRect l="-17241" b="-111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2610852" y="1683723"/>
                <a:ext cx="1487423" cy="909678"/>
              </a:xfrm>
              <a:prstGeom prst="rect">
                <a:avLst/>
              </a:prstGeom>
              <a:noFill/>
            </p:spPr>
            <p:txBody>
              <a:bodyPr wrap="square" rtlCol="0">
                <a:spAutoFit/>
              </a:bodyPr>
              <a:lstStyle/>
              <a:p>
                <a:r>
                  <a:rPr lang="en-US" sz="3600">
                    <a:latin typeface="Cambria Math" panose="02040503050406030204" pitchFamily="18" charset="0"/>
                    <a:ea typeface="Cambria Math" panose="02040503050406030204" pitchFamily="18" charset="0"/>
                  </a:rPr>
                  <a:t>= 1</a:t>
                </a:r>
                <a14:m>
                  <m:oMath xmlns:m="http://schemas.openxmlformats.org/officeDocument/2006/math">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2</m:t>
                        </m:r>
                      </m:num>
                      <m:den>
                        <m:r>
                          <a:rPr lang="en-US" sz="3600" b="0" i="1" smtClean="0">
                            <a:latin typeface="Cambria Math" panose="02040503050406030204" pitchFamily="18" charset="0"/>
                            <a:ea typeface="Cambria Math" panose="02040503050406030204" pitchFamily="18" charset="0"/>
                          </a:rPr>
                          <m:t>4</m:t>
                        </m:r>
                      </m:den>
                    </m:f>
                  </m:oMath>
                </a14:m>
                <a:endParaRPr lang="en-US" sz="3600" b="0">
                  <a:latin typeface="Cambria Math" panose="02040503050406030204" pitchFamily="18" charset="0"/>
                  <a:ea typeface="Cambria Math" panose="02040503050406030204"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2610852" y="1683723"/>
                <a:ext cx="1487423" cy="909678"/>
              </a:xfrm>
              <a:prstGeom prst="rect">
                <a:avLst/>
              </a:prstGeom>
              <a:blipFill>
                <a:blip r:embed="rId8"/>
                <a:stretch>
                  <a:fillRect l="-12295" b="-738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2610852" y="2593401"/>
                <a:ext cx="1383632" cy="874663"/>
              </a:xfrm>
              <a:prstGeom prst="rect">
                <a:avLst/>
              </a:prstGeom>
              <a:noFill/>
            </p:spPr>
            <p:txBody>
              <a:bodyPr wrap="square" rtlCol="0">
                <a:spAutoFit/>
              </a:bodyPr>
              <a:lstStyle/>
              <a:p>
                <a:r>
                  <a:rPr lang="en-US" sz="3600">
                    <a:latin typeface="Cambria Math" panose="02040503050406030204" pitchFamily="18" charset="0"/>
                    <a:ea typeface="Cambria Math" panose="02040503050406030204" pitchFamily="18" charset="0"/>
                  </a:rPr>
                  <a:t>= 1</a:t>
                </a:r>
                <a14:m>
                  <m:oMath xmlns:m="http://schemas.openxmlformats.org/officeDocument/2006/math">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1</m:t>
                        </m:r>
                      </m:num>
                      <m:den>
                        <m:r>
                          <a:rPr lang="en-US" sz="3600" b="0" i="1" smtClean="0">
                            <a:latin typeface="Cambria Math" panose="02040503050406030204" pitchFamily="18" charset="0"/>
                            <a:ea typeface="Cambria Math" panose="02040503050406030204" pitchFamily="18" charset="0"/>
                          </a:rPr>
                          <m:t>2</m:t>
                        </m:r>
                      </m:den>
                    </m:f>
                  </m:oMath>
                </a14:m>
                <a:endParaRPr lang="en-US" sz="3600" b="0">
                  <a:latin typeface="Cambria Math" panose="02040503050406030204" pitchFamily="18" charset="0"/>
                  <a:ea typeface="Cambria Math" panose="02040503050406030204"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2610852" y="2593401"/>
                <a:ext cx="1383632" cy="874663"/>
              </a:xfrm>
              <a:prstGeom prst="rect">
                <a:avLst/>
              </a:prstGeom>
              <a:blipFill>
                <a:blip r:embed="rId9"/>
                <a:stretch>
                  <a:fillRect l="-13216" b="-10417"/>
                </a:stretch>
              </a:blipFill>
            </p:spPr>
            <p:txBody>
              <a:bodyPr/>
              <a:lstStyle/>
              <a:p>
                <a:r>
                  <a:rPr lang="en-GB">
                    <a:noFill/>
                  </a:rPr>
                  <a:t> </a:t>
                </a:r>
              </a:p>
            </p:txBody>
          </p:sp>
        </mc:Fallback>
      </mc:AlternateContent>
      <p:sp>
        <p:nvSpPr>
          <p:cNvPr id="8" name="Text Placeholder 7">
            <a:extLst>
              <a:ext uri="{FF2B5EF4-FFF2-40B4-BE49-F238E27FC236}">
                <a16:creationId xmlns:a16="http://schemas.microsoft.com/office/drawing/2014/main" id="{68A0C35C-A2EE-40CD-96EC-432F5FA8053E}"/>
              </a:ext>
            </a:extLst>
          </p:cNvPr>
          <p:cNvSpPr>
            <a:spLocks noGrp="1"/>
          </p:cNvSpPr>
          <p:nvPr>
            <p:ph type="body" idx="1"/>
          </p:nvPr>
        </p:nvSpPr>
        <p:spPr/>
        <p:txBody>
          <a:bodyPr/>
          <a:lstStyle/>
          <a:p>
            <a:endParaRPr lang="en-GB"/>
          </a:p>
        </p:txBody>
      </p:sp>
      <p:sp>
        <p:nvSpPr>
          <p:cNvPr id="3" name="Title 2">
            <a:extLst>
              <a:ext uri="{FF2B5EF4-FFF2-40B4-BE49-F238E27FC236}">
                <a16:creationId xmlns:a16="http://schemas.microsoft.com/office/drawing/2014/main" id="{FABA2A3D-AD94-4C55-9F46-30D2A3F3DBA7}"/>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4149184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6" grpId="1"/>
      <p:bldP spid="7" grpId="0"/>
      <p:bldP spid="2" grpId="0"/>
      <p:bldP spid="9"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0AAD98A-939F-4EEB-B623-7844E58E0B93}"/>
              </a:ext>
            </a:extLst>
          </p:cNvPr>
          <p:cNvSpPr txBox="1">
            <a:spLocks/>
          </p:cNvSpPr>
          <p:nvPr/>
        </p:nvSpPr>
        <p:spPr>
          <a:xfrm>
            <a:off x="0" y="0"/>
            <a:ext cx="9144000" cy="472500"/>
          </a:xfrm>
          <a:prstGeom prst="rect">
            <a:avLst/>
          </a:prstGeom>
          <a:solidFill>
            <a:srgbClr val="82CBDD"/>
          </a:solidFill>
        </p:spPr>
        <p:txBody>
          <a:bodyPr vert="horz" lIns="135000" tIns="34290" rIns="135000" bIns="3429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2881" indent="-192881" defTabSz="685800" eaLnBrk="0" fontAlgn="base" hangingPunct="0">
              <a:lnSpc>
                <a:spcPct val="100000"/>
              </a:lnSpc>
              <a:spcBef>
                <a:spcPct val="20000"/>
              </a:spcBef>
              <a:spcAft>
                <a:spcPct val="0"/>
              </a:spcAft>
              <a:buClr>
                <a:srgbClr val="00628C"/>
              </a:buClr>
              <a:buNone/>
              <a:defRPr/>
            </a:pPr>
            <a:r>
              <a:rPr lang="en-US" sz="2100"/>
              <a:t>Upper Key Stage 2 </a:t>
            </a:r>
            <a:r>
              <a:rPr lang="en-US" sz="2100" kern="0">
                <a:solidFill>
                  <a:srgbClr val="000000"/>
                </a:solidFill>
                <a:latin typeface="Myriad Pro"/>
              </a:rPr>
              <a:t>Fractions Lesson 20</a:t>
            </a:r>
            <a:endParaRPr lang="en-US" sz="2100" kern="0">
              <a:solidFill>
                <a:srgbClr val="000000"/>
              </a:solidFill>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448E808-D574-4A1F-BD75-D63E4468D455}"/>
                  </a:ext>
                </a:extLst>
              </p:cNvPr>
              <p:cNvSpPr txBox="1"/>
              <p:nvPr/>
            </p:nvSpPr>
            <p:spPr>
              <a:xfrm>
                <a:off x="478833" y="472500"/>
                <a:ext cx="3046419" cy="1757404"/>
              </a:xfrm>
              <a:prstGeom prst="rect">
                <a:avLst/>
              </a:prstGeom>
              <a:noFill/>
            </p:spPr>
            <p:txBody>
              <a:bodyPr wrap="square" rtlCol="0">
                <a:spAutoFit/>
              </a:bodyPr>
              <a:lstStyle/>
              <a:p>
                <a:pPr defTabSz="685800">
                  <a:lnSpc>
                    <a:spcPct val="150000"/>
                  </a:lnSpc>
                </a:pPr>
                <a14:m>
                  <m:oMath xmlns:m="http://schemas.openxmlformats.org/officeDocument/2006/math">
                    <m:r>
                      <m:rPr>
                        <m:sty m:val="p"/>
                      </m:rPr>
                      <a:rPr lang="en-US" sz="3600" b="0" i="0" smtClean="0">
                        <a:solidFill>
                          <a:prstClr val="black"/>
                        </a:solidFill>
                        <a:latin typeface="Cambria Math" panose="02040503050406030204" pitchFamily="18" charset="0"/>
                      </a:rPr>
                      <m:t>d</m:t>
                    </m:r>
                    <m:r>
                      <a:rPr lang="en-US" sz="3600" b="0" i="0" smtClean="0">
                        <a:solidFill>
                          <a:prstClr val="black"/>
                        </a:solidFill>
                        <a:latin typeface="Cambria Math" panose="02040503050406030204" pitchFamily="18" charset="0"/>
                      </a:rPr>
                      <m:t>) </m:t>
                    </m:r>
                    <m:f>
                      <m:fPr>
                        <m:ctrlPr>
                          <a:rPr lang="en-GB" sz="3600" i="1">
                            <a:solidFill>
                              <a:prstClr val="black"/>
                            </a:solidFill>
                            <a:latin typeface="Cambria Math" panose="02040503050406030204" pitchFamily="18" charset="0"/>
                          </a:rPr>
                        </m:ctrlPr>
                      </m:fPr>
                      <m:num>
                        <m:r>
                          <a:rPr lang="en-GB" sz="3600" i="0">
                            <a:solidFill>
                              <a:prstClr val="black"/>
                            </a:solidFill>
                            <a:latin typeface="Cambria Math" panose="02040503050406030204" pitchFamily="18" charset="0"/>
                          </a:rPr>
                          <m:t>7</m:t>
                        </m:r>
                      </m:num>
                      <m:den>
                        <m:r>
                          <a:rPr lang="en-GB" sz="3600" i="0">
                            <a:solidFill>
                              <a:prstClr val="black"/>
                            </a:solidFill>
                            <a:latin typeface="Cambria Math" panose="02040503050406030204" pitchFamily="18" charset="0"/>
                          </a:rPr>
                          <m:t>6</m:t>
                        </m:r>
                      </m:den>
                    </m:f>
                    <m:r>
                      <a:rPr lang="en-GB" sz="3600" i="0">
                        <a:solidFill>
                          <a:prstClr val="black"/>
                        </a:solidFill>
                        <a:latin typeface="Cambria Math" panose="02040503050406030204" pitchFamily="18" charset="0"/>
                      </a:rPr>
                      <m:t>+</m:t>
                    </m:r>
                    <m:f>
                      <m:fPr>
                        <m:ctrlPr>
                          <a:rPr lang="en-GB" sz="3600" i="1">
                            <a:solidFill>
                              <a:prstClr val="black"/>
                            </a:solidFill>
                            <a:latin typeface="Cambria Math" panose="02040503050406030204" pitchFamily="18" charset="0"/>
                          </a:rPr>
                        </m:ctrlPr>
                      </m:fPr>
                      <m:num>
                        <m:r>
                          <a:rPr lang="en-GB" sz="3600" i="0">
                            <a:solidFill>
                              <a:prstClr val="black"/>
                            </a:solidFill>
                            <a:latin typeface="Cambria Math" panose="02040503050406030204" pitchFamily="18" charset="0"/>
                          </a:rPr>
                          <m:t>14</m:t>
                        </m:r>
                      </m:num>
                      <m:den>
                        <m:r>
                          <a:rPr lang="en-GB" sz="3600" i="0">
                            <a:solidFill>
                              <a:prstClr val="black"/>
                            </a:solidFill>
                            <a:latin typeface="Cambria Math" panose="02040503050406030204" pitchFamily="18" charset="0"/>
                          </a:rPr>
                          <m:t>6</m:t>
                        </m:r>
                      </m:den>
                    </m:f>
                    <m:r>
                      <a:rPr lang="en-GB" sz="3600" i="0">
                        <a:solidFill>
                          <a:prstClr val="black"/>
                        </a:solidFill>
                        <a:latin typeface="Cambria Math" panose="02040503050406030204" pitchFamily="18" charset="0"/>
                      </a:rPr>
                      <m:t>+</m:t>
                    </m:r>
                    <m:f>
                      <m:fPr>
                        <m:ctrlPr>
                          <a:rPr lang="en-GB" sz="3600" i="1">
                            <a:solidFill>
                              <a:prstClr val="black"/>
                            </a:solidFill>
                            <a:latin typeface="Cambria Math" panose="02040503050406030204" pitchFamily="18" charset="0"/>
                          </a:rPr>
                        </m:ctrlPr>
                      </m:fPr>
                      <m:num>
                        <m:r>
                          <a:rPr lang="en-GB" sz="3600" i="0">
                            <a:solidFill>
                              <a:prstClr val="black"/>
                            </a:solidFill>
                            <a:latin typeface="Cambria Math" panose="02040503050406030204" pitchFamily="18" charset="0"/>
                          </a:rPr>
                          <m:t>10</m:t>
                        </m:r>
                      </m:num>
                      <m:den>
                        <m:r>
                          <a:rPr lang="en-GB" sz="3600" i="0">
                            <a:solidFill>
                              <a:prstClr val="black"/>
                            </a:solidFill>
                            <a:latin typeface="Cambria Math" panose="02040503050406030204" pitchFamily="18" charset="0"/>
                          </a:rPr>
                          <m:t>6</m:t>
                        </m:r>
                      </m:den>
                    </m:f>
                  </m:oMath>
                </a14:m>
                <a:r>
                  <a:rPr lang="en-GB" sz="2100">
                    <a:solidFill>
                      <a:prstClr val="black"/>
                    </a:solidFill>
                    <a:latin typeface="Calibri" panose="020F0502020204030204"/>
                    <a:ea typeface="Cambria Math" panose="02040503050406030204" pitchFamily="18" charset="0"/>
                  </a:rPr>
                  <a:t> </a:t>
                </a:r>
              </a:p>
              <a:p>
                <a:pPr defTabSz="685800">
                  <a:lnSpc>
                    <a:spcPct val="150000"/>
                  </a:lnSpc>
                </a:pPr>
                <a:endParaRPr lang="en-GB" sz="2100">
                  <a:solidFill>
                    <a:prstClr val="black"/>
                  </a:solidFill>
                  <a:latin typeface="Myriad Pro" panose="020B0503030403020204"/>
                  <a:ea typeface="Cambria Math" panose="02040503050406030204" pitchFamily="18" charset="0"/>
                </a:endParaRPr>
              </a:p>
            </p:txBody>
          </p:sp>
        </mc:Choice>
        <mc:Fallback xmlns="">
          <p:sp>
            <p:nvSpPr>
              <p:cNvPr id="23" name="TextBox 22">
                <a:extLst>
                  <a:ext uri="{FF2B5EF4-FFF2-40B4-BE49-F238E27FC236}">
                    <a16:creationId xmlns:a16="http://schemas.microsoft.com/office/drawing/2014/main" id="{2448E808-D574-4A1F-BD75-D63E4468D455}"/>
                  </a:ext>
                </a:extLst>
              </p:cNvPr>
              <p:cNvSpPr txBox="1">
                <a:spLocks noRot="1" noChangeAspect="1" noMove="1" noResize="1" noEditPoints="1" noAdjustHandles="1" noChangeArrowheads="1" noChangeShapeType="1" noTextEdit="1"/>
              </p:cNvSpPr>
              <p:nvPr/>
            </p:nvSpPr>
            <p:spPr>
              <a:xfrm>
                <a:off x="478833" y="472500"/>
                <a:ext cx="3046419" cy="1757404"/>
              </a:xfrm>
              <a:prstGeom prst="rect">
                <a:avLst/>
              </a:prstGeom>
              <a:blipFill>
                <a:blip r:embed="rId6"/>
                <a:stretch>
                  <a:fillRect/>
                </a:stretch>
              </a:blipFill>
            </p:spPr>
            <p:txBody>
              <a:bodyPr/>
              <a:lstStyle/>
              <a:p>
                <a:r>
                  <a:rPr lang="en-GB">
                    <a:noFill/>
                  </a:rPr>
                  <a:t> </a:t>
                </a:r>
              </a:p>
            </p:txBody>
          </p:sp>
        </mc:Fallback>
      </mc:AlternateContent>
      <p:sp>
        <p:nvSpPr>
          <p:cNvPr id="5" name="Speech Bubble: Oval 8">
            <a:extLst>
              <a:ext uri="{FF2B5EF4-FFF2-40B4-BE49-F238E27FC236}">
                <a16:creationId xmlns:a16="http://schemas.microsoft.com/office/drawing/2014/main" id="{353BC881-4647-4AB4-9C75-A9D006FA7F0D}"/>
              </a:ext>
            </a:extLst>
          </p:cNvPr>
          <p:cNvSpPr/>
          <p:nvPr/>
        </p:nvSpPr>
        <p:spPr bwMode="auto">
          <a:xfrm>
            <a:off x="5689970" y="777450"/>
            <a:ext cx="3328391" cy="1821541"/>
          </a:xfrm>
          <a:prstGeom prst="wedgeEllipseCallout">
            <a:avLst/>
          </a:prstGeom>
          <a:solidFill>
            <a:srgbClr val="82CBD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 name="TextBox 6">
            <a:extLst>
              <a:ext uri="{FF2B5EF4-FFF2-40B4-BE49-F238E27FC236}">
                <a16:creationId xmlns:a16="http://schemas.microsoft.com/office/drawing/2014/main" id="{766069AA-BFA2-428A-BF22-C5C0A53911AE}"/>
              </a:ext>
            </a:extLst>
          </p:cNvPr>
          <p:cNvSpPr txBox="1"/>
          <p:nvPr/>
        </p:nvSpPr>
        <p:spPr>
          <a:xfrm>
            <a:off x="5871409" y="1248613"/>
            <a:ext cx="2965512" cy="1261884"/>
          </a:xfrm>
          <a:prstGeom prst="rect">
            <a:avLst/>
          </a:prstGeom>
          <a:noFill/>
        </p:spPr>
        <p:txBody>
          <a:bodyPr wrap="square" rtlCol="0">
            <a:spAutoFit/>
          </a:bodyPr>
          <a:lstStyle/>
          <a:p>
            <a:pPr algn="ctr"/>
            <a:r>
              <a:rPr lang="en-GB" sz="1900" dirty="0">
                <a:ln w="0"/>
                <a:effectLst>
                  <a:outerShdw blurRad="38100" dist="19050" dir="2700000" algn="tl" rotWithShape="0">
                    <a:schemeClr val="dk1">
                      <a:alpha val="40000"/>
                    </a:schemeClr>
                  </a:outerShdw>
                </a:effectLst>
                <a:latin typeface="Myriad Pro" panose="020B0503030403020204"/>
              </a:rPr>
              <a:t>When adding fractions with the same denominator, just add the numerators.</a:t>
            </a:r>
            <a:endParaRPr lang="en-GB" sz="1900" dirty="0"/>
          </a:p>
        </p:txBody>
      </p:sp>
      <mc:AlternateContent xmlns:mc="http://schemas.openxmlformats.org/markup-compatibility/2006" xmlns:a14="http://schemas.microsoft.com/office/drawing/2010/main">
        <mc:Choice Requires="a14">
          <p:sp>
            <p:nvSpPr>
              <p:cNvPr id="2" name="TextBox 1"/>
              <p:cNvSpPr txBox="1"/>
              <p:nvPr/>
            </p:nvSpPr>
            <p:spPr>
              <a:xfrm>
                <a:off x="3525252" y="809006"/>
                <a:ext cx="1094874" cy="879215"/>
              </a:xfrm>
              <a:prstGeom prst="rect">
                <a:avLst/>
              </a:prstGeom>
              <a:noFill/>
            </p:spPr>
            <p:txBody>
              <a:bodyPr wrap="square" rtlCol="0">
                <a:spAutoFit/>
              </a:bodyPr>
              <a:lstStyle/>
              <a:p>
                <a:r>
                  <a:rPr lang="en-US" sz="3600">
                    <a:latin typeface="Myriad Pro" panose="020B0503030403020204"/>
                  </a:rPr>
                  <a:t>= </a:t>
                </a:r>
                <a14:m>
                  <m:oMath xmlns:m="http://schemas.openxmlformats.org/officeDocument/2006/math">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31</m:t>
                        </m:r>
                      </m:num>
                      <m:den>
                        <m:r>
                          <a:rPr lang="en-US" sz="3600" b="0" i="1" smtClean="0">
                            <a:latin typeface="Cambria Math" panose="02040503050406030204" pitchFamily="18" charset="0"/>
                          </a:rPr>
                          <m:t>6</m:t>
                        </m:r>
                      </m:den>
                    </m:f>
                  </m:oMath>
                </a14:m>
                <a:endParaRPr lang="en-GB" sz="3600">
                  <a:latin typeface="Myriad Pro" panose="020B0503030403020204"/>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3525252" y="809006"/>
                <a:ext cx="1094874" cy="879215"/>
              </a:xfrm>
              <a:prstGeom prst="rect">
                <a:avLst/>
              </a:prstGeom>
              <a:blipFill>
                <a:blip r:embed="rId7"/>
                <a:stretch>
                  <a:fillRect l="-16667" b="-111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Rounded Rectangular Callout 8"/>
              <p:cNvSpPr/>
              <p:nvPr/>
            </p:nvSpPr>
            <p:spPr>
              <a:xfrm>
                <a:off x="186973" y="2219982"/>
                <a:ext cx="3967932" cy="1716506"/>
              </a:xfrm>
              <a:prstGeom prst="wedgeRoundRectCallout">
                <a:avLst>
                  <a:gd name="adj1" fmla="val -48750"/>
                  <a:gd name="adj2" fmla="val 68107"/>
                  <a:gd name="adj3" fmla="val 16667"/>
                </a:avLst>
              </a:prstGeom>
              <a:solidFill>
                <a:srgbClr val="82CB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6</m:t>
                        </m:r>
                      </m:num>
                      <m:den>
                        <m:r>
                          <a:rPr lang="en-US" sz="2400" b="0" i="1" smtClean="0">
                            <a:solidFill>
                              <a:schemeClr val="tx1"/>
                            </a:solidFill>
                            <a:latin typeface="Cambria Math" panose="02040503050406030204" pitchFamily="18" charset="0"/>
                          </a:rPr>
                          <m:t>6</m:t>
                        </m:r>
                      </m:den>
                    </m:f>
                    <m:r>
                      <a:rPr lang="en-US" sz="2400" b="0" i="1" smtClean="0">
                        <a:solidFill>
                          <a:schemeClr val="tx1"/>
                        </a:solidFill>
                        <a:latin typeface="Cambria Math" panose="02040503050406030204" pitchFamily="18" charset="0"/>
                      </a:rPr>
                      <m:t> </m:t>
                    </m:r>
                  </m:oMath>
                </a14:m>
                <a:r>
                  <a:rPr lang="en-GB" sz="2400">
                    <a:solidFill>
                      <a:schemeClr val="tx1"/>
                    </a:solidFill>
                    <a:latin typeface="Myriad Pro" panose="020B0503030403020204"/>
                  </a:rPr>
                  <a:t>= 1 whole, </a:t>
                </a:r>
              </a:p>
              <a:p>
                <a:pPr algn="ctr"/>
                <a:r>
                  <a:rPr lang="en-GB" sz="2400">
                    <a:solidFill>
                      <a:schemeClr val="tx1"/>
                    </a:solidFill>
                    <a:latin typeface="Myriad Pro" panose="020B0503030403020204"/>
                  </a:rPr>
                  <a:t>so how many groups of </a:t>
                </a:r>
                <a14:m>
                  <m:oMath xmlns:m="http://schemas.openxmlformats.org/officeDocument/2006/math">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6</m:t>
                        </m:r>
                      </m:num>
                      <m:den>
                        <m:r>
                          <a:rPr lang="en-US" sz="2400" b="0" i="1" smtClean="0">
                            <a:solidFill>
                              <a:schemeClr val="tx1"/>
                            </a:solidFill>
                            <a:latin typeface="Cambria Math" panose="02040503050406030204" pitchFamily="18" charset="0"/>
                          </a:rPr>
                          <m:t>6</m:t>
                        </m:r>
                      </m:den>
                    </m:f>
                  </m:oMath>
                </a14:m>
                <a:r>
                  <a:rPr lang="en-GB" sz="2400">
                    <a:solidFill>
                      <a:schemeClr val="tx1"/>
                    </a:solidFill>
                    <a:latin typeface="Myriad Pro" panose="020B0503030403020204"/>
                  </a:rPr>
                  <a:t> </a:t>
                </a:r>
              </a:p>
              <a:p>
                <a:pPr algn="ctr"/>
                <a:r>
                  <a:rPr lang="en-GB" sz="2400">
                    <a:solidFill>
                      <a:schemeClr val="tx1"/>
                    </a:solidFill>
                    <a:latin typeface="Myriad Pro" panose="020B0503030403020204"/>
                  </a:rPr>
                  <a:t>are there in </a:t>
                </a:r>
                <a14:m>
                  <m:oMath xmlns:m="http://schemas.openxmlformats.org/officeDocument/2006/math">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31</m:t>
                        </m:r>
                      </m:num>
                      <m:den>
                        <m:r>
                          <a:rPr lang="en-US" sz="2400" b="0" i="1" smtClean="0">
                            <a:solidFill>
                              <a:schemeClr val="tx1"/>
                            </a:solidFill>
                            <a:latin typeface="Cambria Math" panose="02040503050406030204" pitchFamily="18" charset="0"/>
                          </a:rPr>
                          <m:t>6</m:t>
                        </m:r>
                      </m:den>
                    </m:f>
                  </m:oMath>
                </a14:m>
                <a:r>
                  <a:rPr lang="en-GB" sz="2400">
                    <a:solidFill>
                      <a:schemeClr val="tx1"/>
                    </a:solidFill>
                    <a:latin typeface="Myriad Pro" panose="020B0503030403020204"/>
                  </a:rPr>
                  <a:t> ?</a:t>
                </a:r>
              </a:p>
            </p:txBody>
          </p:sp>
        </mc:Choice>
        <mc:Fallback xmlns="">
          <p:sp>
            <p:nvSpPr>
              <p:cNvPr id="9" name="Rounded Rectangular Callout 8"/>
              <p:cNvSpPr>
                <a:spLocks noRot="1" noChangeAspect="1" noMove="1" noResize="1" noEditPoints="1" noAdjustHandles="1" noChangeArrowheads="1" noChangeShapeType="1" noTextEdit="1"/>
              </p:cNvSpPr>
              <p:nvPr/>
            </p:nvSpPr>
            <p:spPr>
              <a:xfrm>
                <a:off x="186973" y="2219982"/>
                <a:ext cx="3967932" cy="1716506"/>
              </a:xfrm>
              <a:prstGeom prst="wedgeRoundRectCallout">
                <a:avLst>
                  <a:gd name="adj1" fmla="val -48750"/>
                  <a:gd name="adj2" fmla="val 68107"/>
                  <a:gd name="adj3" fmla="val 16667"/>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 name="Rounded Rectangular Callout 23"/>
              <p:cNvSpPr/>
              <p:nvPr/>
            </p:nvSpPr>
            <p:spPr>
              <a:xfrm>
                <a:off x="186973" y="2697434"/>
                <a:ext cx="3932321" cy="1716506"/>
              </a:xfrm>
              <a:prstGeom prst="wedgeRoundRectCallout">
                <a:avLst>
                  <a:gd name="adj1" fmla="val -49167"/>
                  <a:gd name="adj2" fmla="val 60630"/>
                  <a:gd name="adj3" fmla="val 16667"/>
                </a:avLst>
              </a:prstGeom>
              <a:solidFill>
                <a:srgbClr val="82CB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a:solidFill>
                      <a:schemeClr val="tx1"/>
                    </a:solidFill>
                    <a:latin typeface="Myriad Pro" panose="020B0503030403020204"/>
                  </a:rPr>
                  <a:t>Using the 6 times table, I know that 5 whole groups of  </a:t>
                </a:r>
                <a14:m>
                  <m:oMath xmlns:m="http://schemas.openxmlformats.org/officeDocument/2006/math">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6</m:t>
                        </m:r>
                      </m:num>
                      <m:den>
                        <m:r>
                          <a:rPr lang="en-US" sz="2400" b="0" i="1" smtClean="0">
                            <a:solidFill>
                              <a:schemeClr val="tx1"/>
                            </a:solidFill>
                            <a:latin typeface="Cambria Math" panose="02040503050406030204" pitchFamily="18" charset="0"/>
                          </a:rPr>
                          <m:t>6</m:t>
                        </m:r>
                      </m:den>
                    </m:f>
                    <m:r>
                      <a:rPr lang="en-US" sz="2400" b="0" i="1" smtClean="0">
                        <a:solidFill>
                          <a:schemeClr val="tx1"/>
                        </a:solidFill>
                        <a:latin typeface="Cambria Math" panose="02040503050406030204" pitchFamily="18" charset="0"/>
                      </a:rPr>
                      <m:t> </m:t>
                    </m:r>
                  </m:oMath>
                </a14:m>
                <a:r>
                  <a:rPr lang="en-GB" sz="2400">
                    <a:solidFill>
                      <a:schemeClr val="tx1"/>
                    </a:solidFill>
                    <a:latin typeface="Myriad Pro" panose="020B0503030403020204"/>
                  </a:rPr>
                  <a:t> make </a:t>
                </a:r>
                <a14:m>
                  <m:oMath xmlns:m="http://schemas.openxmlformats.org/officeDocument/2006/math">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30</m:t>
                        </m:r>
                      </m:num>
                      <m:den>
                        <m:r>
                          <a:rPr lang="en-US" sz="2400" b="0" i="1" smtClean="0">
                            <a:solidFill>
                              <a:schemeClr val="tx1"/>
                            </a:solidFill>
                            <a:latin typeface="Cambria Math" panose="02040503050406030204" pitchFamily="18" charset="0"/>
                          </a:rPr>
                          <m:t>6</m:t>
                        </m:r>
                      </m:den>
                    </m:f>
                  </m:oMath>
                </a14:m>
                <a:r>
                  <a:rPr lang="en-GB" sz="2400">
                    <a:solidFill>
                      <a:schemeClr val="tx1"/>
                    </a:solidFill>
                    <a:latin typeface="Myriad Pro" panose="020B0503030403020204"/>
                  </a:rPr>
                  <a:t>  so </a:t>
                </a:r>
                <a14:m>
                  <m:oMath xmlns:m="http://schemas.openxmlformats.org/officeDocument/2006/math">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31</m:t>
                        </m:r>
                      </m:num>
                      <m:den>
                        <m:r>
                          <a:rPr lang="en-US" sz="2400" b="0" i="1" smtClean="0">
                            <a:solidFill>
                              <a:schemeClr val="tx1"/>
                            </a:solidFill>
                            <a:latin typeface="Cambria Math" panose="02040503050406030204" pitchFamily="18" charset="0"/>
                          </a:rPr>
                          <m:t>6</m:t>
                        </m:r>
                      </m:den>
                    </m:f>
                  </m:oMath>
                </a14:m>
                <a:r>
                  <a:rPr lang="en-GB" sz="2400">
                    <a:solidFill>
                      <a:schemeClr val="tx1"/>
                    </a:solidFill>
                    <a:latin typeface="Myriad Pro" panose="020B0503030403020204"/>
                  </a:rPr>
                  <a:t>  is 5</a:t>
                </a:r>
                <a14:m>
                  <m:oMath xmlns:m="http://schemas.openxmlformats.org/officeDocument/2006/math">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1</m:t>
                        </m:r>
                      </m:num>
                      <m:den>
                        <m:r>
                          <a:rPr lang="en-US" sz="2400" b="0" i="1" smtClean="0">
                            <a:solidFill>
                              <a:schemeClr val="tx1"/>
                            </a:solidFill>
                            <a:latin typeface="Cambria Math" panose="02040503050406030204" pitchFamily="18" charset="0"/>
                          </a:rPr>
                          <m:t>6</m:t>
                        </m:r>
                      </m:den>
                    </m:f>
                  </m:oMath>
                </a14:m>
                <a:r>
                  <a:rPr lang="en-GB" sz="2400">
                    <a:solidFill>
                      <a:schemeClr val="tx1"/>
                    </a:solidFill>
                    <a:latin typeface="Myriad Pro" panose="020B0503030403020204"/>
                  </a:rPr>
                  <a:t> .</a:t>
                </a:r>
              </a:p>
            </p:txBody>
          </p:sp>
        </mc:Choice>
        <mc:Fallback xmlns="">
          <p:sp>
            <p:nvSpPr>
              <p:cNvPr id="24" name="Rounded Rectangular Callout 23"/>
              <p:cNvSpPr>
                <a:spLocks noRot="1" noChangeAspect="1" noMove="1" noResize="1" noEditPoints="1" noAdjustHandles="1" noChangeArrowheads="1" noChangeShapeType="1" noTextEdit="1"/>
              </p:cNvSpPr>
              <p:nvPr/>
            </p:nvSpPr>
            <p:spPr>
              <a:xfrm>
                <a:off x="186973" y="2697434"/>
                <a:ext cx="3932321" cy="1716506"/>
              </a:xfrm>
              <a:prstGeom prst="wedgeRoundRectCallout">
                <a:avLst>
                  <a:gd name="adj1" fmla="val -49167"/>
                  <a:gd name="adj2" fmla="val 60630"/>
                  <a:gd name="adj3" fmla="val 16667"/>
                </a:avLst>
              </a:prstGeom>
              <a:blipFill>
                <a:blip r:embed="rId9"/>
                <a:stretch>
                  <a:fillRect r="-138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a:xfrm>
                <a:off x="3519791" y="1819308"/>
                <a:ext cx="1540526" cy="878126"/>
              </a:xfrm>
              <a:prstGeom prst="rect">
                <a:avLst/>
              </a:prstGeom>
              <a:noFill/>
            </p:spPr>
            <p:txBody>
              <a:bodyPr wrap="square" rtlCol="0">
                <a:spAutoFit/>
              </a:bodyPr>
              <a:lstStyle/>
              <a:p>
                <a:r>
                  <a:rPr lang="en-US" sz="3600">
                    <a:latin typeface="Cambria Math" panose="02040503050406030204" pitchFamily="18" charset="0"/>
                    <a:ea typeface="Cambria Math" panose="02040503050406030204" pitchFamily="18" charset="0"/>
                  </a:rPr>
                  <a:t>= 5</a:t>
                </a:r>
                <a14:m>
                  <m:oMath xmlns:m="http://schemas.openxmlformats.org/officeDocument/2006/math">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1</m:t>
                        </m:r>
                      </m:num>
                      <m:den>
                        <m:r>
                          <a:rPr lang="en-US" sz="3600" b="0" i="1" smtClean="0">
                            <a:latin typeface="Cambria Math" panose="02040503050406030204" pitchFamily="18" charset="0"/>
                            <a:ea typeface="Cambria Math" panose="02040503050406030204" pitchFamily="18" charset="0"/>
                          </a:rPr>
                          <m:t>6</m:t>
                        </m:r>
                      </m:den>
                    </m:f>
                  </m:oMath>
                </a14:m>
                <a:endParaRPr lang="en-GB" sz="3600">
                  <a:latin typeface="Cambria Math" panose="02040503050406030204" pitchFamily="18" charset="0"/>
                  <a:ea typeface="Cambria Math" panose="02040503050406030204" pitchFamily="18" charset="0"/>
                </a:endParaRPr>
              </a:p>
            </p:txBody>
          </p:sp>
        </mc:Choice>
        <mc:Fallback xmlns="">
          <p:sp>
            <p:nvSpPr>
              <p:cNvPr id="25" name="TextBox 24"/>
              <p:cNvSpPr txBox="1">
                <a:spLocks noRot="1" noChangeAspect="1" noMove="1" noResize="1" noEditPoints="1" noAdjustHandles="1" noChangeArrowheads="1" noChangeShapeType="1" noTextEdit="1"/>
              </p:cNvSpPr>
              <p:nvPr/>
            </p:nvSpPr>
            <p:spPr>
              <a:xfrm>
                <a:off x="3519791" y="1819308"/>
                <a:ext cx="1540526" cy="878126"/>
              </a:xfrm>
              <a:prstGeom prst="rect">
                <a:avLst/>
              </a:prstGeom>
              <a:blipFill>
                <a:blip r:embed="rId10"/>
                <a:stretch>
                  <a:fillRect l="-11858" b="-10417"/>
                </a:stretch>
              </a:blipFill>
            </p:spPr>
            <p:txBody>
              <a:bodyPr/>
              <a:lstStyle/>
              <a:p>
                <a:r>
                  <a:rPr lang="en-GB">
                    <a:noFill/>
                  </a:rPr>
                  <a:t> </a:t>
                </a:r>
              </a:p>
            </p:txBody>
          </p:sp>
        </mc:Fallback>
      </mc:AlternateContent>
      <p:sp>
        <p:nvSpPr>
          <p:cNvPr id="6" name="Text Placeholder 5">
            <a:extLst>
              <a:ext uri="{FF2B5EF4-FFF2-40B4-BE49-F238E27FC236}">
                <a16:creationId xmlns:a16="http://schemas.microsoft.com/office/drawing/2014/main" id="{14C91C80-9658-4E93-90A1-69E0AF730F91}"/>
              </a:ext>
            </a:extLst>
          </p:cNvPr>
          <p:cNvSpPr>
            <a:spLocks noGrp="1"/>
          </p:cNvSpPr>
          <p:nvPr>
            <p:ph type="body" idx="1"/>
          </p:nvPr>
        </p:nvSpPr>
        <p:spPr/>
        <p:txBody>
          <a:bodyPr/>
          <a:lstStyle/>
          <a:p>
            <a:endParaRPr lang="en-GB"/>
          </a:p>
        </p:txBody>
      </p:sp>
      <p:sp>
        <p:nvSpPr>
          <p:cNvPr id="3" name="Title 2">
            <a:extLst>
              <a:ext uri="{FF2B5EF4-FFF2-40B4-BE49-F238E27FC236}">
                <a16:creationId xmlns:a16="http://schemas.microsoft.com/office/drawing/2014/main" id="{66A8A5A5-4BB6-4830-97AF-602718AA5B65}"/>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577727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2" grpId="0"/>
      <p:bldP spid="9" grpId="0" animBg="1"/>
      <p:bldP spid="9" grpId="1" animBg="1"/>
      <p:bldP spid="24" grpId="0" animBg="1"/>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0AAD98A-939F-4EEB-B623-7844E58E0B93}"/>
              </a:ext>
            </a:extLst>
          </p:cNvPr>
          <p:cNvSpPr txBox="1">
            <a:spLocks/>
          </p:cNvSpPr>
          <p:nvPr/>
        </p:nvSpPr>
        <p:spPr>
          <a:xfrm>
            <a:off x="0" y="0"/>
            <a:ext cx="9144000" cy="472500"/>
          </a:xfrm>
          <a:prstGeom prst="rect">
            <a:avLst/>
          </a:prstGeom>
          <a:solidFill>
            <a:srgbClr val="82CBDD"/>
          </a:solidFill>
        </p:spPr>
        <p:txBody>
          <a:bodyPr vert="horz" lIns="135000" tIns="34290" rIns="135000" bIns="3429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2881" indent="-192881" defTabSz="685800" eaLnBrk="0" fontAlgn="base" hangingPunct="0">
              <a:lnSpc>
                <a:spcPct val="100000"/>
              </a:lnSpc>
              <a:spcBef>
                <a:spcPct val="20000"/>
              </a:spcBef>
              <a:spcAft>
                <a:spcPct val="0"/>
              </a:spcAft>
              <a:buClr>
                <a:srgbClr val="00628C"/>
              </a:buClr>
              <a:buNone/>
              <a:defRPr/>
            </a:pPr>
            <a:r>
              <a:rPr lang="en-US" sz="2100"/>
              <a:t>Upper Key Stage 2</a:t>
            </a:r>
            <a:r>
              <a:rPr lang="en-US" sz="2100" kern="0">
                <a:solidFill>
                  <a:srgbClr val="000000"/>
                </a:solidFill>
                <a:latin typeface="Myriad Pro"/>
              </a:rPr>
              <a:t> Fractions Lesson 20</a:t>
            </a:r>
            <a:endParaRPr lang="en-US" sz="2100" kern="0">
              <a:solidFill>
                <a:srgbClr val="000000"/>
              </a:solidFill>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448E808-D574-4A1F-BD75-D63E4468D455}"/>
                  </a:ext>
                </a:extLst>
              </p:cNvPr>
              <p:cNvSpPr txBox="1"/>
              <p:nvPr/>
            </p:nvSpPr>
            <p:spPr>
              <a:xfrm>
                <a:off x="446056" y="756278"/>
                <a:ext cx="2669430" cy="1017523"/>
              </a:xfrm>
              <a:prstGeom prst="rect">
                <a:avLst/>
              </a:prstGeom>
              <a:noFill/>
            </p:spPr>
            <p:txBody>
              <a:bodyPr wrap="square" rtlCol="0">
                <a:spAutoFit/>
              </a:bodyPr>
              <a:lstStyle/>
              <a:p>
                <a:pPr defTabSz="685800"/>
                <a14:m>
                  <m:oMathPara xmlns:m="http://schemas.openxmlformats.org/officeDocument/2006/math">
                    <m:oMathParaPr>
                      <m:jc m:val="centerGroup"/>
                    </m:oMathParaPr>
                    <m:oMath xmlns:m="http://schemas.openxmlformats.org/officeDocument/2006/math">
                      <m:r>
                        <m:rPr>
                          <m:sty m:val="p"/>
                        </m:rPr>
                        <a:rPr lang="en-US" sz="3200" b="0" i="0" smtClean="0">
                          <a:solidFill>
                            <a:prstClr val="black"/>
                          </a:solidFill>
                          <a:latin typeface="Cambria Math" panose="02040503050406030204" pitchFamily="18" charset="0"/>
                        </a:rPr>
                        <m:t>e</m:t>
                      </m:r>
                      <m:r>
                        <a:rPr lang="en-US" sz="3200" b="0" i="0" smtClean="0">
                          <a:solidFill>
                            <a:prstClr val="black"/>
                          </a:solidFill>
                          <a:latin typeface="Cambria Math" panose="02040503050406030204" pitchFamily="18" charset="0"/>
                        </a:rPr>
                        <m:t>) 6</m:t>
                      </m:r>
                      <m:f>
                        <m:fPr>
                          <m:ctrlPr>
                            <a:rPr lang="en-GB" sz="3200" i="1">
                              <a:solidFill>
                                <a:prstClr val="black"/>
                              </a:solidFill>
                              <a:latin typeface="Cambria Math" panose="02040503050406030204" pitchFamily="18" charset="0"/>
                            </a:rPr>
                          </m:ctrlPr>
                        </m:fPr>
                        <m:num>
                          <m:r>
                            <a:rPr lang="en-GB" sz="3200" i="0">
                              <a:solidFill>
                                <a:prstClr val="black"/>
                              </a:solidFill>
                              <a:latin typeface="Cambria Math" panose="02040503050406030204" pitchFamily="18" charset="0"/>
                            </a:rPr>
                            <m:t>3</m:t>
                          </m:r>
                        </m:num>
                        <m:den>
                          <m:r>
                            <a:rPr lang="en-GB" sz="3200" i="0">
                              <a:solidFill>
                                <a:prstClr val="black"/>
                              </a:solidFill>
                              <a:latin typeface="Cambria Math" panose="02040503050406030204" pitchFamily="18" charset="0"/>
                            </a:rPr>
                            <m:t>8</m:t>
                          </m:r>
                        </m:den>
                      </m:f>
                      <m:r>
                        <a:rPr lang="en-GB" sz="3200" i="0">
                          <a:solidFill>
                            <a:prstClr val="black"/>
                          </a:solidFill>
                          <a:latin typeface="Cambria Math" panose="02040503050406030204" pitchFamily="18" charset="0"/>
                        </a:rPr>
                        <m:t> −</m:t>
                      </m:r>
                      <m:r>
                        <a:rPr lang="en-GB" sz="3200" i="0">
                          <a:solidFill>
                            <a:prstClr val="black"/>
                          </a:solidFill>
                          <a:latin typeface="Cambria Math" panose="02040503050406030204" pitchFamily="18" charset="0"/>
                          <a:ea typeface="Cambria Math" panose="02040503050406030204" pitchFamily="18" charset="0"/>
                        </a:rPr>
                        <m:t>2</m:t>
                      </m:r>
                      <m:f>
                        <m:fPr>
                          <m:ctrlPr>
                            <a:rPr lang="en-GB" sz="3200" i="1">
                              <a:solidFill>
                                <a:prstClr val="black"/>
                              </a:solidFill>
                              <a:latin typeface="Cambria Math" panose="02040503050406030204" pitchFamily="18" charset="0"/>
                              <a:ea typeface="Cambria Math" panose="02040503050406030204" pitchFamily="18" charset="0"/>
                            </a:rPr>
                          </m:ctrlPr>
                        </m:fPr>
                        <m:num>
                          <m:r>
                            <a:rPr lang="en-GB" sz="3200" i="0">
                              <a:solidFill>
                                <a:prstClr val="black"/>
                              </a:solidFill>
                              <a:latin typeface="Cambria Math" panose="02040503050406030204" pitchFamily="18" charset="0"/>
                              <a:ea typeface="Cambria Math" panose="02040503050406030204" pitchFamily="18" charset="0"/>
                            </a:rPr>
                            <m:t>7</m:t>
                          </m:r>
                        </m:num>
                        <m:den>
                          <m:r>
                            <a:rPr lang="en-GB" sz="3200" i="0">
                              <a:solidFill>
                                <a:prstClr val="black"/>
                              </a:solidFill>
                              <a:latin typeface="Cambria Math" panose="02040503050406030204" pitchFamily="18" charset="0"/>
                              <a:ea typeface="Cambria Math" panose="02040503050406030204" pitchFamily="18" charset="0"/>
                            </a:rPr>
                            <m:t>8</m:t>
                          </m:r>
                        </m:den>
                      </m:f>
                    </m:oMath>
                  </m:oMathPara>
                </a14:m>
                <a:endParaRPr lang="en-GB" sz="3200">
                  <a:solidFill>
                    <a:prstClr val="black"/>
                  </a:solidFill>
                  <a:latin typeface="Myriad Pro" panose="020B0503030403020204"/>
                  <a:ea typeface="Cambria Math" panose="02040503050406030204" pitchFamily="18" charset="0"/>
                </a:endParaRPr>
              </a:p>
            </p:txBody>
          </p:sp>
        </mc:Choice>
        <mc:Fallback xmlns="">
          <p:sp>
            <p:nvSpPr>
              <p:cNvPr id="23" name="TextBox 22">
                <a:extLst>
                  <a:ext uri="{FF2B5EF4-FFF2-40B4-BE49-F238E27FC236}">
                    <a16:creationId xmlns:a16="http://schemas.microsoft.com/office/drawing/2014/main" id="{2448E808-D574-4A1F-BD75-D63E4468D455}"/>
                  </a:ext>
                </a:extLst>
              </p:cNvPr>
              <p:cNvSpPr txBox="1">
                <a:spLocks noRot="1" noChangeAspect="1" noMove="1" noResize="1" noEditPoints="1" noAdjustHandles="1" noChangeArrowheads="1" noChangeShapeType="1" noTextEdit="1"/>
              </p:cNvSpPr>
              <p:nvPr/>
            </p:nvSpPr>
            <p:spPr>
              <a:xfrm>
                <a:off x="446056" y="756278"/>
                <a:ext cx="2669430" cy="1017523"/>
              </a:xfrm>
              <a:prstGeom prst="rect">
                <a:avLst/>
              </a:prstGeom>
              <a:blipFill>
                <a:blip r:embed="rId4"/>
                <a:stretch>
                  <a:fillRect/>
                </a:stretch>
              </a:blipFill>
            </p:spPr>
            <p:txBody>
              <a:bodyPr/>
              <a:lstStyle/>
              <a:p>
                <a:r>
                  <a:rPr lang="en-GB">
                    <a:noFill/>
                  </a:rPr>
                  <a:t> </a:t>
                </a:r>
              </a:p>
            </p:txBody>
          </p:sp>
        </mc:Fallback>
      </mc:AlternateContent>
      <p:sp>
        <p:nvSpPr>
          <p:cNvPr id="3" name="TextBox 2"/>
          <p:cNvSpPr txBox="1"/>
          <p:nvPr/>
        </p:nvSpPr>
        <p:spPr>
          <a:xfrm>
            <a:off x="2686284" y="3372035"/>
            <a:ext cx="429202" cy="584775"/>
          </a:xfrm>
          <a:prstGeom prst="rect">
            <a:avLst/>
          </a:prstGeom>
          <a:noFill/>
        </p:spPr>
        <p:txBody>
          <a:bodyPr wrap="square" rtlCol="0">
            <a:spAutoFit/>
          </a:bodyPr>
          <a:lstStyle/>
          <a:p>
            <a:r>
              <a:rPr lang="en-US" sz="3200">
                <a:latin typeface="Myriad Pro" panose="020B0503030403020204"/>
              </a:rPr>
              <a:t>4</a:t>
            </a:r>
            <a:endParaRPr lang="en-GB" sz="3200">
              <a:latin typeface="Myriad Pro" panose="020B0503030403020204"/>
            </a:endParaRPr>
          </a:p>
        </p:txBody>
      </p:sp>
      <mc:AlternateContent xmlns:mc="http://schemas.openxmlformats.org/markup-compatibility/2006" xmlns:a14="http://schemas.microsoft.com/office/drawing/2010/main">
        <mc:Choice Requires="a14">
          <p:sp>
            <p:nvSpPr>
              <p:cNvPr id="7" name="TextBox 6"/>
              <p:cNvSpPr txBox="1"/>
              <p:nvPr/>
            </p:nvSpPr>
            <p:spPr>
              <a:xfrm>
                <a:off x="5857929" y="3372035"/>
                <a:ext cx="724619" cy="792140"/>
              </a:xfrm>
              <a:prstGeom prst="rect">
                <a:avLst/>
              </a:prstGeom>
              <a:noFill/>
            </p:spPr>
            <p:txBody>
              <a:bodyPr wrap="square" rtlCol="0">
                <a:spAutoFit/>
              </a:bodyPr>
              <a:lstStyle/>
              <a:p>
                <a:r>
                  <a:rPr lang="en-US" sz="3200">
                    <a:latin typeface="Myriad Pro" panose="020B0503030403020204"/>
                  </a:rPr>
                  <a:t>5</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3</m:t>
                        </m:r>
                      </m:num>
                      <m:den>
                        <m:r>
                          <a:rPr lang="en-US" sz="3200" b="0" i="1" smtClean="0">
                            <a:latin typeface="Cambria Math" panose="02040503050406030204" pitchFamily="18" charset="0"/>
                          </a:rPr>
                          <m:t>8</m:t>
                        </m:r>
                      </m:den>
                    </m:f>
                  </m:oMath>
                </a14:m>
                <a:endParaRPr lang="en-GB" sz="3200">
                  <a:latin typeface="Myriad Pro" panose="020B0503030403020204"/>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5857929" y="3372035"/>
                <a:ext cx="724619" cy="792140"/>
              </a:xfrm>
              <a:prstGeom prst="rect">
                <a:avLst/>
              </a:prstGeom>
              <a:blipFill>
                <a:blip r:embed="rId5"/>
                <a:stretch>
                  <a:fillRect l="-21849" b="-1153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3474163" y="3372035"/>
                <a:ext cx="724619" cy="792140"/>
              </a:xfrm>
              <a:prstGeom prst="rect">
                <a:avLst/>
              </a:prstGeom>
              <a:noFill/>
            </p:spPr>
            <p:txBody>
              <a:bodyPr wrap="square" rtlCol="0">
                <a:spAutoFit/>
              </a:bodyPr>
              <a:lstStyle/>
              <a:p>
                <a:r>
                  <a:rPr lang="en-US" sz="3200">
                    <a:latin typeface="Myriad Pro" panose="020B0503030403020204"/>
                  </a:rPr>
                  <a:t>4</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3</m:t>
                        </m:r>
                      </m:num>
                      <m:den>
                        <m:r>
                          <a:rPr lang="en-US" sz="3200" b="0" i="1" smtClean="0">
                            <a:latin typeface="Cambria Math" panose="02040503050406030204" pitchFamily="18" charset="0"/>
                          </a:rPr>
                          <m:t>8</m:t>
                        </m:r>
                      </m:den>
                    </m:f>
                  </m:oMath>
                </a14:m>
                <a:endParaRPr lang="en-GB" sz="3200">
                  <a:latin typeface="Myriad Pro" panose="020B0503030403020204"/>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3474163" y="3372035"/>
                <a:ext cx="724619" cy="792140"/>
              </a:xfrm>
              <a:prstGeom prst="rect">
                <a:avLst/>
              </a:prstGeom>
              <a:blipFill>
                <a:blip r:embed="rId6"/>
                <a:stretch>
                  <a:fillRect l="-21849" b="-1153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8394095" y="3524435"/>
                <a:ext cx="724619" cy="792140"/>
              </a:xfrm>
              <a:prstGeom prst="rect">
                <a:avLst/>
              </a:prstGeom>
              <a:noFill/>
            </p:spPr>
            <p:txBody>
              <a:bodyPr wrap="square" rtlCol="0">
                <a:spAutoFit/>
              </a:bodyPr>
              <a:lstStyle/>
              <a:p>
                <a:r>
                  <a:rPr lang="en-US" sz="3200">
                    <a:latin typeface="Myriad Pro" panose="020B0503030403020204"/>
                  </a:rPr>
                  <a:t>6</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3</m:t>
                        </m:r>
                      </m:num>
                      <m:den>
                        <m:r>
                          <a:rPr lang="en-US" sz="3200" b="0" i="1" smtClean="0">
                            <a:latin typeface="Cambria Math" panose="02040503050406030204" pitchFamily="18" charset="0"/>
                          </a:rPr>
                          <m:t>8</m:t>
                        </m:r>
                      </m:den>
                    </m:f>
                  </m:oMath>
                </a14:m>
                <a:endParaRPr lang="en-GB" sz="3200">
                  <a:latin typeface="Myriad Pro" panose="020B0503030403020204"/>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8394095" y="3524435"/>
                <a:ext cx="724619" cy="792140"/>
              </a:xfrm>
              <a:prstGeom prst="rect">
                <a:avLst/>
              </a:prstGeom>
              <a:blipFill>
                <a:blip r:embed="rId7"/>
                <a:stretch>
                  <a:fillRect l="-21849" b="-1153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1300306" y="3372035"/>
                <a:ext cx="724619" cy="790088"/>
              </a:xfrm>
              <a:prstGeom prst="rect">
                <a:avLst/>
              </a:prstGeom>
              <a:noFill/>
            </p:spPr>
            <p:txBody>
              <a:bodyPr wrap="square" rtlCol="0">
                <a:spAutoFit/>
              </a:bodyPr>
              <a:lstStyle/>
              <a:p>
                <a:r>
                  <a:rPr lang="en-US" sz="3200">
                    <a:latin typeface="Myriad Pro" panose="020B0503030403020204"/>
                  </a:rPr>
                  <a:t>3</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4</m:t>
                        </m:r>
                      </m:num>
                      <m:den>
                        <m:r>
                          <a:rPr lang="en-US" sz="3200" b="0" i="1" smtClean="0">
                            <a:latin typeface="Cambria Math" panose="02040503050406030204" pitchFamily="18" charset="0"/>
                          </a:rPr>
                          <m:t>8</m:t>
                        </m:r>
                      </m:den>
                    </m:f>
                  </m:oMath>
                </a14:m>
                <a:endParaRPr lang="en-GB" sz="3200">
                  <a:latin typeface="Myriad Pro" panose="020B0503030403020204"/>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1300306" y="3372035"/>
                <a:ext cx="724619" cy="790088"/>
              </a:xfrm>
              <a:prstGeom prst="rect">
                <a:avLst/>
              </a:prstGeom>
              <a:blipFill>
                <a:blip r:embed="rId8"/>
                <a:stretch>
                  <a:fillRect l="-21008" b="-10769"/>
                </a:stretch>
              </a:blipFill>
            </p:spPr>
            <p:txBody>
              <a:bodyPr/>
              <a:lstStyle/>
              <a:p>
                <a:r>
                  <a:rPr lang="en-GB">
                    <a:noFill/>
                  </a:rPr>
                  <a:t> </a:t>
                </a:r>
              </a:p>
            </p:txBody>
          </p:sp>
        </mc:Fallback>
      </mc:AlternateContent>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5613" y="3171113"/>
            <a:ext cx="8816196" cy="301695"/>
          </a:xfrm>
          <a:prstGeom prst="rect">
            <a:avLst/>
          </a:prstGeom>
        </p:spPr>
      </p:pic>
      <p:pic>
        <p:nvPicPr>
          <p:cNvPr id="12" name="Picture 11">
            <a:extLst>
              <a:ext uri="{FF2B5EF4-FFF2-40B4-BE49-F238E27FC236}">
                <a16:creationId xmlns:a16="http://schemas.microsoft.com/office/drawing/2014/main" id="{C30655FF-9403-4F67-B9F5-436CB321FF0B}"/>
              </a:ext>
            </a:extLst>
          </p:cNvPr>
          <p:cNvPicPr>
            <a:picLocks noChangeAspect="1"/>
          </p:cNvPicPr>
          <p:nvPr/>
        </p:nvPicPr>
        <p:blipFill rotWithShape="1">
          <a:blip r:embed="rId10">
            <a:extLst>
              <a:ext uri="{28A0092B-C50C-407E-A947-70E740481C1C}">
                <a14:useLocalDpi xmlns:a14="http://schemas.microsoft.com/office/drawing/2010/main" val="0"/>
              </a:ext>
            </a:extLst>
          </a:blip>
          <a:srcRect r="-2"/>
          <a:stretch/>
        </p:blipFill>
        <p:spPr>
          <a:xfrm>
            <a:off x="3617937" y="2375249"/>
            <a:ext cx="6021236" cy="918917"/>
          </a:xfrm>
          <a:prstGeom prst="rect">
            <a:avLst/>
          </a:prstGeom>
        </p:spPr>
      </p:pic>
      <p:pic>
        <p:nvPicPr>
          <p:cNvPr id="13" name="Picture 12">
            <a:extLst>
              <a:ext uri="{FF2B5EF4-FFF2-40B4-BE49-F238E27FC236}">
                <a16:creationId xmlns:a16="http://schemas.microsoft.com/office/drawing/2014/main" id="{2144F08F-0A1A-44C5-8C1C-CFADFF2EE4E3}"/>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2686284" y="2624987"/>
            <a:ext cx="1069674" cy="838193"/>
          </a:xfrm>
          <a:prstGeom prst="rect">
            <a:avLst/>
          </a:prstGeom>
        </p:spPr>
      </p:pic>
      <p:pic>
        <p:nvPicPr>
          <p:cNvPr id="14" name="Picture 13">
            <a:extLst>
              <a:ext uri="{FF2B5EF4-FFF2-40B4-BE49-F238E27FC236}">
                <a16:creationId xmlns:a16="http://schemas.microsoft.com/office/drawing/2014/main" id="{F26D71B9-B444-43AC-884E-277FAD322A73}"/>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1442172" y="2610666"/>
            <a:ext cx="1322071" cy="774645"/>
          </a:xfrm>
          <a:prstGeom prst="rect">
            <a:avLst/>
          </a:prstGeom>
        </p:spPr>
      </p:pic>
      <p:sp>
        <p:nvSpPr>
          <p:cNvPr id="6" name="TextBox 5"/>
          <p:cNvSpPr txBox="1"/>
          <p:nvPr/>
        </p:nvSpPr>
        <p:spPr>
          <a:xfrm>
            <a:off x="5857929" y="1824208"/>
            <a:ext cx="1052423" cy="584775"/>
          </a:xfrm>
          <a:prstGeom prst="rect">
            <a:avLst/>
          </a:prstGeom>
          <a:noFill/>
        </p:spPr>
        <p:txBody>
          <a:bodyPr wrap="square" rtlCol="0">
            <a:spAutoFit/>
          </a:bodyPr>
          <a:lstStyle/>
          <a:p>
            <a:r>
              <a:rPr lang="en-US" sz="3200">
                <a:solidFill>
                  <a:srgbClr val="0070C0"/>
                </a:solidFill>
                <a:latin typeface="Myriad Pro" panose="020B0503030403020204"/>
              </a:rPr>
              <a:t>-2</a:t>
            </a:r>
            <a:endParaRPr lang="en-GB" sz="3200">
              <a:solidFill>
                <a:srgbClr val="0070C0"/>
              </a:solidFill>
              <a:latin typeface="Myriad Pro" panose="020B0503030403020204"/>
            </a:endParaRPr>
          </a:p>
        </p:txBody>
      </p:sp>
      <mc:AlternateContent xmlns:mc="http://schemas.openxmlformats.org/markup-compatibility/2006" xmlns:a14="http://schemas.microsoft.com/office/drawing/2010/main">
        <mc:Choice Requires="a14">
          <p:sp>
            <p:nvSpPr>
              <p:cNvPr id="16" name="TextBox 15"/>
              <p:cNvSpPr txBox="1"/>
              <p:nvPr/>
            </p:nvSpPr>
            <p:spPr>
              <a:xfrm>
                <a:off x="2813757" y="1858034"/>
                <a:ext cx="1052423" cy="792140"/>
              </a:xfrm>
              <a:prstGeom prst="rect">
                <a:avLst/>
              </a:prstGeom>
              <a:noFill/>
            </p:spPr>
            <p:txBody>
              <a:bodyPr wrap="square" rtlCol="0">
                <a:spAutoFit/>
              </a:bodyPr>
              <a:lstStyle/>
              <a:p>
                <a:r>
                  <a:rPr lang="en-US" sz="3200">
                    <a:solidFill>
                      <a:srgbClr val="0070C0"/>
                    </a:solidFill>
                    <a:latin typeface="Myriad Pro" panose="020B0503030403020204"/>
                  </a:rPr>
                  <a:t>- </a:t>
                </a:r>
                <a14:m>
                  <m:oMath xmlns:m="http://schemas.openxmlformats.org/officeDocument/2006/math">
                    <m:f>
                      <m:fPr>
                        <m:ctrlPr>
                          <a:rPr lang="en-US" sz="3200" b="0" i="1" smtClean="0">
                            <a:solidFill>
                              <a:srgbClr val="0070C0"/>
                            </a:solidFill>
                            <a:latin typeface="Cambria Math" panose="02040503050406030204" pitchFamily="18" charset="0"/>
                          </a:rPr>
                        </m:ctrlPr>
                      </m:fPr>
                      <m:num>
                        <m:r>
                          <a:rPr lang="en-US" sz="3200" b="0" i="1" smtClean="0">
                            <a:solidFill>
                              <a:srgbClr val="0070C0"/>
                            </a:solidFill>
                            <a:latin typeface="Cambria Math" panose="02040503050406030204" pitchFamily="18" charset="0"/>
                          </a:rPr>
                          <m:t>3</m:t>
                        </m:r>
                      </m:num>
                      <m:den>
                        <m:r>
                          <a:rPr lang="en-US" sz="3200" b="0" i="1" smtClean="0">
                            <a:solidFill>
                              <a:srgbClr val="0070C0"/>
                            </a:solidFill>
                            <a:latin typeface="Cambria Math" panose="02040503050406030204" pitchFamily="18" charset="0"/>
                          </a:rPr>
                          <m:t>8</m:t>
                        </m:r>
                      </m:den>
                    </m:f>
                  </m:oMath>
                </a14:m>
                <a:endParaRPr lang="en-GB" sz="3200">
                  <a:solidFill>
                    <a:srgbClr val="0070C0"/>
                  </a:solidFill>
                  <a:latin typeface="Myriad Pro" panose="020B0503030403020204"/>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2813757" y="1858034"/>
                <a:ext cx="1052423" cy="792140"/>
              </a:xfrm>
              <a:prstGeom prst="rect">
                <a:avLst/>
              </a:prstGeom>
              <a:blipFill>
                <a:blip r:embed="rId12"/>
                <a:stretch>
                  <a:fillRect l="-15116" b="-1153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1691369" y="1872512"/>
                <a:ext cx="1052423" cy="792140"/>
              </a:xfrm>
              <a:prstGeom prst="rect">
                <a:avLst/>
              </a:prstGeom>
              <a:noFill/>
            </p:spPr>
            <p:txBody>
              <a:bodyPr wrap="square" rtlCol="0">
                <a:spAutoFit/>
              </a:bodyPr>
              <a:lstStyle/>
              <a:p>
                <a:r>
                  <a:rPr lang="en-US" sz="3200">
                    <a:solidFill>
                      <a:srgbClr val="0070C0"/>
                    </a:solidFill>
                    <a:latin typeface="Myriad Pro" panose="020B0503030403020204"/>
                  </a:rPr>
                  <a:t>- </a:t>
                </a:r>
                <a14:m>
                  <m:oMath xmlns:m="http://schemas.openxmlformats.org/officeDocument/2006/math">
                    <m:f>
                      <m:fPr>
                        <m:ctrlPr>
                          <a:rPr lang="en-US" sz="3200" b="0" i="1" smtClean="0">
                            <a:solidFill>
                              <a:srgbClr val="0070C0"/>
                            </a:solidFill>
                            <a:latin typeface="Cambria Math" panose="02040503050406030204" pitchFamily="18" charset="0"/>
                          </a:rPr>
                        </m:ctrlPr>
                      </m:fPr>
                      <m:num>
                        <m:r>
                          <a:rPr lang="en-US" sz="3200" b="0" i="1" smtClean="0">
                            <a:solidFill>
                              <a:srgbClr val="0070C0"/>
                            </a:solidFill>
                            <a:latin typeface="Cambria Math" panose="02040503050406030204" pitchFamily="18" charset="0"/>
                          </a:rPr>
                          <m:t>4</m:t>
                        </m:r>
                      </m:num>
                      <m:den>
                        <m:r>
                          <a:rPr lang="en-US" sz="3200" b="0" i="1" smtClean="0">
                            <a:solidFill>
                              <a:srgbClr val="0070C0"/>
                            </a:solidFill>
                            <a:latin typeface="Cambria Math" panose="02040503050406030204" pitchFamily="18" charset="0"/>
                          </a:rPr>
                          <m:t>8</m:t>
                        </m:r>
                      </m:den>
                    </m:f>
                  </m:oMath>
                </a14:m>
                <a:endParaRPr lang="en-GB" sz="3200">
                  <a:solidFill>
                    <a:srgbClr val="0070C0"/>
                  </a:solidFill>
                  <a:latin typeface="Myriad Pro" panose="020B0503030403020204"/>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1691369" y="1872512"/>
                <a:ext cx="1052423" cy="792140"/>
              </a:xfrm>
              <a:prstGeom prst="rect">
                <a:avLst/>
              </a:prstGeom>
              <a:blipFill>
                <a:blip r:embed="rId13"/>
                <a:stretch>
                  <a:fillRect l="-14451" b="-1076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 name="TextBox 18"/>
              <p:cNvSpPr txBox="1"/>
              <p:nvPr/>
            </p:nvSpPr>
            <p:spPr>
              <a:xfrm>
                <a:off x="1300306" y="4147441"/>
                <a:ext cx="724619" cy="787716"/>
              </a:xfrm>
              <a:prstGeom prst="rect">
                <a:avLst/>
              </a:prstGeom>
              <a:noFill/>
            </p:spPr>
            <p:txBody>
              <a:bodyPr wrap="square" rtlCol="0">
                <a:spAutoFit/>
              </a:bodyPr>
              <a:lstStyle/>
              <a:p>
                <a:r>
                  <a:rPr lang="en-US" sz="3200">
                    <a:latin typeface="Myriad Pro" panose="020B0503030403020204"/>
                  </a:rPr>
                  <a:t>3</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2</m:t>
                        </m:r>
                      </m:den>
                    </m:f>
                  </m:oMath>
                </a14:m>
                <a:endParaRPr lang="en-GB" sz="3200">
                  <a:latin typeface="Myriad Pro" panose="020B0503030403020204"/>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1300306" y="4147441"/>
                <a:ext cx="724619" cy="787716"/>
              </a:xfrm>
              <a:prstGeom prst="rect">
                <a:avLst/>
              </a:prstGeom>
              <a:blipFill>
                <a:blip r:embed="rId14"/>
                <a:stretch>
                  <a:fillRect l="-21008" b="-10769"/>
                </a:stretch>
              </a:blipFill>
            </p:spPr>
            <p:txBody>
              <a:bodyPr/>
              <a:lstStyle/>
              <a:p>
                <a:r>
                  <a:rPr lang="en-GB">
                    <a:noFill/>
                  </a:rPr>
                  <a:t> </a:t>
                </a:r>
              </a:p>
            </p:txBody>
          </p:sp>
        </mc:Fallback>
      </mc:AlternateContent>
      <p:sp>
        <p:nvSpPr>
          <p:cNvPr id="20" name="TextBox 19"/>
          <p:cNvSpPr txBox="1"/>
          <p:nvPr/>
        </p:nvSpPr>
        <p:spPr>
          <a:xfrm>
            <a:off x="89262" y="3404985"/>
            <a:ext cx="768220" cy="584775"/>
          </a:xfrm>
          <a:prstGeom prst="rect">
            <a:avLst/>
          </a:prstGeom>
          <a:noFill/>
        </p:spPr>
        <p:txBody>
          <a:bodyPr wrap="square" rtlCol="0">
            <a:spAutoFit/>
          </a:bodyPr>
          <a:lstStyle/>
          <a:p>
            <a:r>
              <a:rPr lang="en-US" sz="3200">
                <a:latin typeface="Myriad Pro" panose="020B0503030403020204"/>
              </a:rPr>
              <a:t>3</a:t>
            </a:r>
            <a:endParaRPr lang="en-GB" sz="3200">
              <a:latin typeface="Myriad Pro" panose="020B0503030403020204"/>
            </a:endParaRPr>
          </a:p>
        </p:txBody>
      </p:sp>
      <mc:AlternateContent xmlns:mc="http://schemas.openxmlformats.org/markup-compatibility/2006" xmlns:a14="http://schemas.microsoft.com/office/drawing/2010/main">
        <mc:Choice Requires="a14">
          <p:sp>
            <p:nvSpPr>
              <p:cNvPr id="21" name="TextBox 20"/>
              <p:cNvSpPr txBox="1"/>
              <p:nvPr/>
            </p:nvSpPr>
            <p:spPr>
              <a:xfrm>
                <a:off x="4007511" y="957200"/>
                <a:ext cx="1042410" cy="787716"/>
              </a:xfrm>
              <a:prstGeom prst="rect">
                <a:avLst/>
              </a:prstGeom>
              <a:noFill/>
            </p:spPr>
            <p:txBody>
              <a:bodyPr wrap="square" rtlCol="0">
                <a:spAutoFit/>
              </a:bodyPr>
              <a:lstStyle/>
              <a:p>
                <a:r>
                  <a:rPr lang="en-US" sz="3200">
                    <a:latin typeface="Myriad Pro" panose="020B0503030403020204"/>
                  </a:rPr>
                  <a:t>= 3</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2</m:t>
                        </m:r>
                      </m:den>
                    </m:f>
                  </m:oMath>
                </a14:m>
                <a:endParaRPr lang="en-GB" sz="3200">
                  <a:latin typeface="Myriad Pro" panose="020B0503030403020204"/>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4007511" y="957200"/>
                <a:ext cx="1042410" cy="787716"/>
              </a:xfrm>
              <a:prstGeom prst="rect">
                <a:avLst/>
              </a:prstGeom>
              <a:blipFill>
                <a:blip r:embed="rId15"/>
                <a:stretch>
                  <a:fillRect l="-14620" b="-1162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2970418" y="933327"/>
                <a:ext cx="1037093" cy="790088"/>
              </a:xfrm>
              <a:prstGeom prst="rect">
                <a:avLst/>
              </a:prstGeom>
              <a:noFill/>
            </p:spPr>
            <p:txBody>
              <a:bodyPr wrap="square" rtlCol="0">
                <a:spAutoFit/>
              </a:bodyPr>
              <a:lstStyle/>
              <a:p>
                <a:r>
                  <a:rPr lang="en-US" sz="3200">
                    <a:latin typeface="Myriad Pro" panose="020B0503030403020204"/>
                  </a:rPr>
                  <a:t>= 3</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4</m:t>
                        </m:r>
                      </m:num>
                      <m:den>
                        <m:r>
                          <a:rPr lang="en-US" sz="3200" b="0" i="1" smtClean="0">
                            <a:latin typeface="Cambria Math" panose="02040503050406030204" pitchFamily="18" charset="0"/>
                          </a:rPr>
                          <m:t>8</m:t>
                        </m:r>
                      </m:den>
                    </m:f>
                  </m:oMath>
                </a14:m>
                <a:endParaRPr lang="en-GB" sz="3200">
                  <a:latin typeface="Myriad Pro" panose="020B0503030403020204"/>
                </a:endParaRPr>
              </a:p>
            </p:txBody>
          </p:sp>
        </mc:Choice>
        <mc:Fallback xmlns="">
          <p:sp>
            <p:nvSpPr>
              <p:cNvPr id="22" name="TextBox 21"/>
              <p:cNvSpPr txBox="1">
                <a:spLocks noRot="1" noChangeAspect="1" noMove="1" noResize="1" noEditPoints="1" noAdjustHandles="1" noChangeArrowheads="1" noChangeShapeType="1" noTextEdit="1"/>
              </p:cNvSpPr>
              <p:nvPr/>
            </p:nvSpPr>
            <p:spPr>
              <a:xfrm>
                <a:off x="2970418" y="933327"/>
                <a:ext cx="1037093" cy="790088"/>
              </a:xfrm>
              <a:prstGeom prst="rect">
                <a:avLst/>
              </a:prstGeom>
              <a:blipFill>
                <a:blip r:embed="rId16"/>
                <a:stretch>
                  <a:fillRect l="-14706" b="-10769"/>
                </a:stretch>
              </a:blipFill>
            </p:spPr>
            <p:txBody>
              <a:bodyPr/>
              <a:lstStyle/>
              <a:p>
                <a:r>
                  <a:rPr lang="en-GB">
                    <a:noFill/>
                  </a:rPr>
                  <a:t> </a:t>
                </a:r>
              </a:p>
            </p:txBody>
          </p:sp>
        </mc:Fallback>
      </mc:AlternateContent>
      <p:sp>
        <p:nvSpPr>
          <p:cNvPr id="10" name="Text Placeholder 9">
            <a:extLst>
              <a:ext uri="{FF2B5EF4-FFF2-40B4-BE49-F238E27FC236}">
                <a16:creationId xmlns:a16="http://schemas.microsoft.com/office/drawing/2014/main" id="{7CDBCD76-A579-494A-A824-01B65726C394}"/>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3853B78E-CDC1-436E-90AC-68087EA2438F}"/>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8797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right)">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right)">
                                      <p:cBhvr>
                                        <p:cTn id="54" dur="1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1" grpId="0"/>
      <p:bldP spid="6" grpId="0"/>
      <p:bldP spid="16" grpId="0"/>
      <p:bldP spid="17"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C0AAD98A-939F-4EEB-B623-7844E58E0B93}"/>
              </a:ext>
            </a:extLst>
          </p:cNvPr>
          <p:cNvSpPr txBox="1">
            <a:spLocks/>
          </p:cNvSpPr>
          <p:nvPr/>
        </p:nvSpPr>
        <p:spPr>
          <a:xfrm>
            <a:off x="0" y="0"/>
            <a:ext cx="9144000" cy="472500"/>
          </a:xfrm>
          <a:prstGeom prst="rect">
            <a:avLst/>
          </a:prstGeom>
          <a:solidFill>
            <a:srgbClr val="82CBDD"/>
          </a:solidFill>
        </p:spPr>
        <p:txBody>
          <a:bodyPr vert="horz" lIns="135000" tIns="34290" rIns="135000" bIns="3429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2881" indent="-192881" defTabSz="685800" eaLnBrk="0" fontAlgn="base" hangingPunct="0">
              <a:lnSpc>
                <a:spcPct val="100000"/>
              </a:lnSpc>
              <a:spcBef>
                <a:spcPct val="20000"/>
              </a:spcBef>
              <a:spcAft>
                <a:spcPct val="0"/>
              </a:spcAft>
              <a:buClr>
                <a:srgbClr val="00628C"/>
              </a:buClr>
              <a:buNone/>
              <a:defRPr/>
            </a:pPr>
            <a:r>
              <a:rPr lang="en-US" sz="2100"/>
              <a:t>Upper Key Stage 2</a:t>
            </a:r>
            <a:r>
              <a:rPr lang="en-US" sz="2100" kern="0">
                <a:solidFill>
                  <a:srgbClr val="000000"/>
                </a:solidFill>
                <a:latin typeface="Myriad Pro"/>
              </a:rPr>
              <a:t> Fractions Lesson 20</a:t>
            </a:r>
            <a:endParaRPr lang="en-US" sz="2100" kern="0">
              <a:solidFill>
                <a:srgbClr val="000000"/>
              </a:solidFill>
            </a:endParaRPr>
          </a:p>
        </p:txBody>
      </p:sp>
      <p:sp>
        <p:nvSpPr>
          <p:cNvPr id="10" name="TextBox 9">
            <a:extLst>
              <a:ext uri="{FF2B5EF4-FFF2-40B4-BE49-F238E27FC236}">
                <a16:creationId xmlns:a16="http://schemas.microsoft.com/office/drawing/2014/main" id="{2D0D54BD-DABD-4316-830E-D2B1EFB4A7A4}"/>
              </a:ext>
            </a:extLst>
          </p:cNvPr>
          <p:cNvSpPr txBox="1"/>
          <p:nvPr/>
        </p:nvSpPr>
        <p:spPr>
          <a:xfrm>
            <a:off x="195053" y="636718"/>
            <a:ext cx="8772484" cy="1015663"/>
          </a:xfrm>
          <a:prstGeom prst="rect">
            <a:avLst/>
          </a:prstGeom>
          <a:noFill/>
        </p:spPr>
        <p:txBody>
          <a:bodyPr wrap="square" rtlCol="0">
            <a:spAutoFit/>
          </a:bodyPr>
          <a:lstStyle/>
          <a:p>
            <a:pPr defTabSz="685800"/>
            <a:r>
              <a:rPr lang="en-GB" sz="2000" dirty="0"/>
              <a:t>Here are 5 calculations. Solve them – remember to express each answer as a mixed number in its simplest form. After this, order the calculations from easiest to hardest. Justify your order with an explanation.</a:t>
            </a:r>
            <a:endParaRPr lang="en-GB" sz="2000" dirty="0">
              <a:solidFill>
                <a:prstClr val="black"/>
              </a:solidFill>
              <a:latin typeface="Myriad Pro" panose="020B0503030403020204"/>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2448E808-D574-4A1F-BD75-D63E4468D455}"/>
                  </a:ext>
                </a:extLst>
              </p:cNvPr>
              <p:cNvSpPr txBox="1"/>
              <p:nvPr/>
            </p:nvSpPr>
            <p:spPr>
              <a:xfrm>
                <a:off x="433543" y="1652381"/>
                <a:ext cx="2457445" cy="4047005"/>
              </a:xfrm>
              <a:prstGeom prst="rect">
                <a:avLst/>
              </a:prstGeom>
              <a:noFill/>
            </p:spPr>
            <p:txBody>
              <a:bodyPr wrap="square" rtlCol="0">
                <a:spAutoFit/>
              </a:bodyPr>
              <a:lstStyle/>
              <a:p>
                <a:pPr marL="557213" indent="-557213" defTabSz="685800">
                  <a:lnSpc>
                    <a:spcPct val="150000"/>
                  </a:lnSpc>
                  <a:buFont typeface="+mj-lt"/>
                  <a:buAutoNum type="alphaLcParenR"/>
                </a:pPr>
                <a14:m>
                  <m:oMath xmlns:m="http://schemas.openxmlformats.org/officeDocument/2006/math">
                    <m:r>
                      <a:rPr lang="en-GB" sz="2400" i="0">
                        <a:solidFill>
                          <a:prstClr val="black"/>
                        </a:solidFill>
                        <a:latin typeface="Cambria Math" panose="02040503050406030204" pitchFamily="18" charset="0"/>
                      </a:rPr>
                      <m:t>5</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5</m:t>
                        </m:r>
                      </m:num>
                      <m:den>
                        <m:r>
                          <a:rPr lang="en-GB" sz="2400" i="0">
                            <a:solidFill>
                              <a:prstClr val="black"/>
                            </a:solidFill>
                            <a:latin typeface="Cambria Math" panose="02040503050406030204" pitchFamily="18" charset="0"/>
                          </a:rPr>
                          <m:t>6</m:t>
                        </m:r>
                      </m:den>
                    </m:f>
                    <m:r>
                      <a:rPr lang="en-GB" sz="2400" i="0">
                        <a:solidFill>
                          <a:prstClr val="black"/>
                        </a:solidFill>
                        <a:latin typeface="Cambria Math" panose="02040503050406030204" pitchFamily="18" charset="0"/>
                      </a:rPr>
                      <m:t> </m:t>
                    </m:r>
                    <m:r>
                      <a:rPr lang="en-GB" sz="2400" i="0">
                        <a:solidFill>
                          <a:prstClr val="black"/>
                        </a:solidFill>
                        <a:latin typeface="Cambria Math" panose="02040503050406030204" pitchFamily="18" charset="0"/>
                        <a:ea typeface="Cambria Math" panose="02040503050406030204" pitchFamily="18" charset="0"/>
                      </a:rPr>
                      <m:t>×2</m:t>
                    </m:r>
                  </m:oMath>
                </a14:m>
                <a:endParaRPr lang="en-GB" sz="2400">
                  <a:solidFill>
                    <a:prstClr val="black"/>
                  </a:solidFill>
                  <a:latin typeface="Myriad Pro" panose="020B0503030403020204"/>
                  <a:ea typeface="Cambria Math" panose="02040503050406030204" pitchFamily="18" charset="0"/>
                </a:endParaRPr>
              </a:p>
              <a:p>
                <a:pPr marL="557213" indent="-557213" defTabSz="685800">
                  <a:lnSpc>
                    <a:spcPct val="150000"/>
                  </a:lnSpc>
                  <a:buFont typeface="+mj-lt"/>
                  <a:buAutoNum type="alphaLcParenR"/>
                </a:pPr>
                <a14:m>
                  <m:oMath xmlns:m="http://schemas.openxmlformats.org/officeDocument/2006/math">
                    <m:r>
                      <a:rPr lang="en-GB" sz="2400" i="0">
                        <a:solidFill>
                          <a:prstClr val="black"/>
                        </a:solidFill>
                        <a:latin typeface="Cambria Math" panose="02040503050406030204" pitchFamily="18" charset="0"/>
                      </a:rPr>
                      <m:t>4</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8</m:t>
                        </m:r>
                      </m:num>
                      <m:den>
                        <m:r>
                          <a:rPr lang="en-GB" sz="2400" i="0">
                            <a:solidFill>
                              <a:prstClr val="black"/>
                            </a:solidFill>
                            <a:latin typeface="Cambria Math" panose="02040503050406030204" pitchFamily="18" charset="0"/>
                          </a:rPr>
                          <m:t>9</m:t>
                        </m:r>
                      </m:den>
                    </m:f>
                    <m:r>
                      <a:rPr lang="en-GB" sz="2400" i="0">
                        <a:solidFill>
                          <a:prstClr val="black"/>
                        </a:solidFill>
                        <a:latin typeface="Cambria Math" panose="02040503050406030204" pitchFamily="18" charset="0"/>
                      </a:rPr>
                      <m:t>+</m:t>
                    </m:r>
                    <m:r>
                      <a:rPr lang="en-GB" sz="2400" i="0">
                        <a:solidFill>
                          <a:prstClr val="black"/>
                        </a:solidFill>
                        <a:latin typeface="Cambria Math" panose="02040503050406030204" pitchFamily="18" charset="0"/>
                        <a:ea typeface="Cambria Math" panose="02040503050406030204" pitchFamily="18" charset="0"/>
                      </a:rPr>
                      <m:t>2</m:t>
                    </m:r>
                    <m:f>
                      <m:fPr>
                        <m:ctrlPr>
                          <a:rPr lang="en-GB" sz="2400" i="1">
                            <a:solidFill>
                              <a:prstClr val="black"/>
                            </a:solidFill>
                            <a:latin typeface="Cambria Math" panose="02040503050406030204" pitchFamily="18" charset="0"/>
                            <a:ea typeface="Cambria Math" panose="02040503050406030204" pitchFamily="18" charset="0"/>
                          </a:rPr>
                        </m:ctrlPr>
                      </m:fPr>
                      <m:num>
                        <m:r>
                          <a:rPr lang="en-GB" sz="2400" i="0">
                            <a:solidFill>
                              <a:prstClr val="black"/>
                            </a:solidFill>
                            <a:latin typeface="Cambria Math" panose="02040503050406030204" pitchFamily="18" charset="0"/>
                            <a:ea typeface="Cambria Math" panose="02040503050406030204" pitchFamily="18" charset="0"/>
                          </a:rPr>
                          <m:t>5</m:t>
                        </m:r>
                      </m:num>
                      <m:den>
                        <m:r>
                          <a:rPr lang="en-GB" sz="2400" i="0">
                            <a:solidFill>
                              <a:prstClr val="black"/>
                            </a:solidFill>
                            <a:latin typeface="Cambria Math" panose="02040503050406030204" pitchFamily="18" charset="0"/>
                            <a:ea typeface="Cambria Math" panose="02040503050406030204" pitchFamily="18" charset="0"/>
                          </a:rPr>
                          <m:t>9</m:t>
                        </m:r>
                      </m:den>
                    </m:f>
                  </m:oMath>
                </a14:m>
                <a:endParaRPr lang="en-GB" sz="2400">
                  <a:solidFill>
                    <a:prstClr val="black"/>
                  </a:solidFill>
                  <a:latin typeface="Myriad Pro" panose="020B0503030403020204"/>
                  <a:ea typeface="Cambria Math" panose="02040503050406030204" pitchFamily="18" charset="0"/>
                </a:endParaRPr>
              </a:p>
              <a:p>
                <a:pPr marL="557213" indent="-557213" defTabSz="685800">
                  <a:lnSpc>
                    <a:spcPct val="150000"/>
                  </a:lnSpc>
                  <a:buFont typeface="+mj-lt"/>
                  <a:buAutoNum type="alphaLcParenR"/>
                </a:pPr>
                <a14:m>
                  <m:oMath xmlns:m="http://schemas.openxmlformats.org/officeDocument/2006/math">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15</m:t>
                        </m:r>
                      </m:num>
                      <m:den>
                        <m:r>
                          <a:rPr lang="en-GB" sz="2400" i="0">
                            <a:solidFill>
                              <a:prstClr val="black"/>
                            </a:solidFill>
                            <a:latin typeface="Cambria Math" panose="02040503050406030204" pitchFamily="18" charset="0"/>
                          </a:rPr>
                          <m:t>4</m:t>
                        </m:r>
                      </m:den>
                    </m:f>
                    <m:r>
                      <a:rPr lang="en-GB" sz="2400" i="0">
                        <a:solidFill>
                          <a:prstClr val="black"/>
                        </a:solidFill>
                        <a:latin typeface="Cambria Math" panose="02040503050406030204" pitchFamily="18" charset="0"/>
                      </a:rPr>
                      <m:t> −</m:t>
                    </m:r>
                  </m:oMath>
                </a14:m>
                <a:r>
                  <a:rPr lang="en-GB" sz="2400">
                    <a:solidFill>
                      <a:prstClr val="black"/>
                    </a:solidFill>
                    <a:latin typeface="Myriad Pro" panose="020B0503030403020204"/>
                    <a:ea typeface="Cambria Math" panose="02040503050406030204" pitchFamily="18" charset="0"/>
                  </a:rPr>
                  <a:t> </a:t>
                </a:r>
                <a14:m>
                  <m:oMath xmlns:m="http://schemas.openxmlformats.org/officeDocument/2006/math">
                    <m:f>
                      <m:fPr>
                        <m:ctrlPr>
                          <a:rPr lang="en-GB" sz="2400" i="1" dirty="0">
                            <a:solidFill>
                              <a:prstClr val="black"/>
                            </a:solidFill>
                            <a:latin typeface="Cambria Math" panose="02040503050406030204" pitchFamily="18" charset="0"/>
                            <a:ea typeface="Cambria Math" panose="02040503050406030204" pitchFamily="18" charset="0"/>
                          </a:rPr>
                        </m:ctrlPr>
                      </m:fPr>
                      <m:num>
                        <m:r>
                          <a:rPr lang="en-GB" sz="2400" i="0" dirty="0">
                            <a:solidFill>
                              <a:prstClr val="black"/>
                            </a:solidFill>
                            <a:latin typeface="Cambria Math" panose="02040503050406030204" pitchFamily="18" charset="0"/>
                            <a:ea typeface="Cambria Math" panose="02040503050406030204" pitchFamily="18" charset="0"/>
                          </a:rPr>
                          <m:t>9</m:t>
                        </m:r>
                      </m:num>
                      <m:den>
                        <m:r>
                          <a:rPr lang="en-GB" sz="2400" i="0" dirty="0">
                            <a:solidFill>
                              <a:prstClr val="black"/>
                            </a:solidFill>
                            <a:latin typeface="Cambria Math" panose="02040503050406030204" pitchFamily="18" charset="0"/>
                            <a:ea typeface="Cambria Math" panose="02040503050406030204" pitchFamily="18" charset="0"/>
                          </a:rPr>
                          <m:t>4</m:t>
                        </m:r>
                      </m:den>
                    </m:f>
                  </m:oMath>
                </a14:m>
                <a:endParaRPr lang="en-GB" sz="2400">
                  <a:solidFill>
                    <a:prstClr val="black"/>
                  </a:solidFill>
                  <a:latin typeface="Myriad Pro" panose="020B0503030403020204"/>
                  <a:ea typeface="Cambria Math" panose="02040503050406030204" pitchFamily="18" charset="0"/>
                </a:endParaRPr>
              </a:p>
              <a:p>
                <a:pPr marL="557213" indent="-557213" defTabSz="685800">
                  <a:lnSpc>
                    <a:spcPct val="150000"/>
                  </a:lnSpc>
                  <a:buFont typeface="+mj-lt"/>
                  <a:buAutoNum type="alphaLcParenR"/>
                </a:pPr>
                <a14:m>
                  <m:oMath xmlns:m="http://schemas.openxmlformats.org/officeDocument/2006/math">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7</m:t>
                        </m:r>
                      </m:num>
                      <m:den>
                        <m:r>
                          <a:rPr lang="en-GB" sz="2400" i="0">
                            <a:solidFill>
                              <a:prstClr val="black"/>
                            </a:solidFill>
                            <a:latin typeface="Cambria Math" panose="02040503050406030204" pitchFamily="18" charset="0"/>
                          </a:rPr>
                          <m:t>6</m:t>
                        </m:r>
                      </m:den>
                    </m:f>
                    <m:r>
                      <a:rPr lang="en-GB" sz="2400" i="0">
                        <a:solidFill>
                          <a:prstClr val="black"/>
                        </a:solidFill>
                        <a:latin typeface="Cambria Math" panose="02040503050406030204" pitchFamily="18" charset="0"/>
                      </a:rPr>
                      <m:t>+</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14</m:t>
                        </m:r>
                      </m:num>
                      <m:den>
                        <m:r>
                          <a:rPr lang="en-GB" sz="2400" i="0">
                            <a:solidFill>
                              <a:prstClr val="black"/>
                            </a:solidFill>
                            <a:latin typeface="Cambria Math" panose="02040503050406030204" pitchFamily="18" charset="0"/>
                          </a:rPr>
                          <m:t>6</m:t>
                        </m:r>
                      </m:den>
                    </m:f>
                    <m:r>
                      <a:rPr lang="en-GB" sz="2400" i="0">
                        <a:solidFill>
                          <a:prstClr val="black"/>
                        </a:solidFill>
                        <a:latin typeface="Cambria Math" panose="02040503050406030204" pitchFamily="18" charset="0"/>
                      </a:rPr>
                      <m:t>+</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10</m:t>
                        </m:r>
                      </m:num>
                      <m:den>
                        <m:r>
                          <a:rPr lang="en-GB" sz="2400" i="0">
                            <a:solidFill>
                              <a:prstClr val="black"/>
                            </a:solidFill>
                            <a:latin typeface="Cambria Math" panose="02040503050406030204" pitchFamily="18" charset="0"/>
                          </a:rPr>
                          <m:t>6</m:t>
                        </m:r>
                      </m:den>
                    </m:f>
                  </m:oMath>
                </a14:m>
                <a:r>
                  <a:rPr lang="en-GB" sz="2100">
                    <a:solidFill>
                      <a:prstClr val="black"/>
                    </a:solidFill>
                    <a:latin typeface="Calibri" panose="020F0502020204030204"/>
                    <a:ea typeface="Cambria Math" panose="02040503050406030204" pitchFamily="18" charset="0"/>
                  </a:rPr>
                  <a:t> </a:t>
                </a:r>
              </a:p>
              <a:p>
                <a:pPr marL="557213" indent="-557213" defTabSz="685800">
                  <a:lnSpc>
                    <a:spcPct val="150000"/>
                  </a:lnSpc>
                  <a:buFont typeface="+mj-lt"/>
                  <a:buAutoNum type="alphaLcParenR"/>
                </a:pPr>
                <a14:m>
                  <m:oMath xmlns:m="http://schemas.openxmlformats.org/officeDocument/2006/math">
                    <m:r>
                      <a:rPr lang="en-GB" sz="2400" i="0">
                        <a:solidFill>
                          <a:prstClr val="black"/>
                        </a:solidFill>
                        <a:latin typeface="Cambria Math" panose="02040503050406030204" pitchFamily="18" charset="0"/>
                      </a:rPr>
                      <m:t>6</m:t>
                    </m:r>
                    <m:f>
                      <m:fPr>
                        <m:ctrlPr>
                          <a:rPr lang="en-GB" sz="2400" i="1">
                            <a:solidFill>
                              <a:prstClr val="black"/>
                            </a:solidFill>
                            <a:latin typeface="Cambria Math" panose="02040503050406030204" pitchFamily="18" charset="0"/>
                          </a:rPr>
                        </m:ctrlPr>
                      </m:fPr>
                      <m:num>
                        <m:r>
                          <a:rPr lang="en-GB" sz="2400" i="0">
                            <a:solidFill>
                              <a:prstClr val="black"/>
                            </a:solidFill>
                            <a:latin typeface="Cambria Math" panose="02040503050406030204" pitchFamily="18" charset="0"/>
                          </a:rPr>
                          <m:t>3</m:t>
                        </m:r>
                      </m:num>
                      <m:den>
                        <m:r>
                          <a:rPr lang="en-GB" sz="2400" i="0">
                            <a:solidFill>
                              <a:prstClr val="black"/>
                            </a:solidFill>
                            <a:latin typeface="Cambria Math" panose="02040503050406030204" pitchFamily="18" charset="0"/>
                          </a:rPr>
                          <m:t>8</m:t>
                        </m:r>
                      </m:den>
                    </m:f>
                    <m:r>
                      <a:rPr lang="en-GB" sz="2400" i="0">
                        <a:solidFill>
                          <a:prstClr val="black"/>
                        </a:solidFill>
                        <a:latin typeface="Cambria Math" panose="02040503050406030204" pitchFamily="18" charset="0"/>
                      </a:rPr>
                      <m:t> −</m:t>
                    </m:r>
                    <m:r>
                      <a:rPr lang="en-GB" sz="2400" i="0">
                        <a:solidFill>
                          <a:prstClr val="black"/>
                        </a:solidFill>
                        <a:latin typeface="Cambria Math" panose="02040503050406030204" pitchFamily="18" charset="0"/>
                        <a:ea typeface="Cambria Math" panose="02040503050406030204" pitchFamily="18" charset="0"/>
                      </a:rPr>
                      <m:t>2</m:t>
                    </m:r>
                    <m:f>
                      <m:fPr>
                        <m:ctrlPr>
                          <a:rPr lang="en-GB" sz="2400" i="1">
                            <a:solidFill>
                              <a:prstClr val="black"/>
                            </a:solidFill>
                            <a:latin typeface="Cambria Math" panose="02040503050406030204" pitchFamily="18" charset="0"/>
                            <a:ea typeface="Cambria Math" panose="02040503050406030204" pitchFamily="18" charset="0"/>
                          </a:rPr>
                        </m:ctrlPr>
                      </m:fPr>
                      <m:num>
                        <m:r>
                          <a:rPr lang="en-GB" sz="2400" i="0">
                            <a:solidFill>
                              <a:prstClr val="black"/>
                            </a:solidFill>
                            <a:latin typeface="Cambria Math" panose="02040503050406030204" pitchFamily="18" charset="0"/>
                            <a:ea typeface="Cambria Math" panose="02040503050406030204" pitchFamily="18" charset="0"/>
                          </a:rPr>
                          <m:t>7</m:t>
                        </m:r>
                      </m:num>
                      <m:den>
                        <m:r>
                          <a:rPr lang="en-GB" sz="2400" i="0">
                            <a:solidFill>
                              <a:prstClr val="black"/>
                            </a:solidFill>
                            <a:latin typeface="Cambria Math" panose="02040503050406030204" pitchFamily="18" charset="0"/>
                            <a:ea typeface="Cambria Math" panose="02040503050406030204" pitchFamily="18" charset="0"/>
                          </a:rPr>
                          <m:t>8</m:t>
                        </m:r>
                      </m:den>
                    </m:f>
                  </m:oMath>
                </a14:m>
                <a:endParaRPr lang="en-GB" sz="2100">
                  <a:solidFill>
                    <a:prstClr val="black"/>
                  </a:solidFill>
                  <a:latin typeface="Myriad Pro" panose="020B0503030403020204"/>
                  <a:ea typeface="Cambria Math" panose="02040503050406030204" pitchFamily="18" charset="0"/>
                </a:endParaRPr>
              </a:p>
            </p:txBody>
          </p:sp>
        </mc:Choice>
        <mc:Fallback xmlns="">
          <p:sp>
            <p:nvSpPr>
              <p:cNvPr id="23" name="TextBox 22">
                <a:extLst>
                  <a:ext uri="{FF2B5EF4-FFF2-40B4-BE49-F238E27FC236}">
                    <a16:creationId xmlns:a16="http://schemas.microsoft.com/office/drawing/2014/main" id="{2448E808-D574-4A1F-BD75-D63E4468D455}"/>
                  </a:ext>
                </a:extLst>
              </p:cNvPr>
              <p:cNvSpPr txBox="1">
                <a:spLocks noRot="1" noChangeAspect="1" noMove="1" noResize="1" noEditPoints="1" noAdjustHandles="1" noChangeArrowheads="1" noChangeShapeType="1" noTextEdit="1"/>
              </p:cNvSpPr>
              <p:nvPr/>
            </p:nvSpPr>
            <p:spPr>
              <a:xfrm>
                <a:off x="433543" y="1652381"/>
                <a:ext cx="2457445" cy="4047005"/>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2520452" y="1812995"/>
                <a:ext cx="926431" cy="786177"/>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=11</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num>
                        <m:den>
                          <m:r>
                            <a:rPr lang="en-US" sz="2400" b="0" i="1" smtClean="0">
                              <a:latin typeface="Cambria Math" panose="02040503050406030204" pitchFamily="18" charset="0"/>
                            </a:rPr>
                            <m:t>3</m:t>
                          </m:r>
                        </m:den>
                      </m:f>
                    </m:oMath>
                  </m:oMathPara>
                </a14:m>
                <a:endParaRPr lang="en-GB" sz="2400">
                  <a:latin typeface="Myriad Pro" panose="020B0503030403020204"/>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2520452" y="1812995"/>
                <a:ext cx="926431" cy="786177"/>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2462463" y="2545648"/>
                <a:ext cx="1672390" cy="615040"/>
              </a:xfrm>
              <a:prstGeom prst="rect">
                <a:avLst/>
              </a:prstGeom>
              <a:noFill/>
            </p:spPr>
            <p:txBody>
              <a:bodyPr wrap="square" rtlCol="0">
                <a:spAutoFit/>
              </a:bodyPr>
              <a:lstStyle/>
              <a:p>
                <a:r>
                  <a:rPr lang="en-US" sz="2400">
                    <a:latin typeface="Cambria Math" panose="02040503050406030204" pitchFamily="18" charset="0"/>
                    <a:ea typeface="Cambria Math" panose="02040503050406030204" pitchFamily="18" charset="0"/>
                  </a:rPr>
                  <a:t>= 7</a:t>
                </a:r>
                <a14:m>
                  <m:oMath xmlns:m="http://schemas.openxmlformats.org/officeDocument/2006/math">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4</m:t>
                        </m:r>
                      </m:num>
                      <m:den>
                        <m:r>
                          <a:rPr lang="en-US" sz="2400" b="0" i="1" smtClean="0">
                            <a:latin typeface="Cambria Math" panose="02040503050406030204" pitchFamily="18" charset="0"/>
                            <a:ea typeface="Cambria Math" panose="02040503050406030204" pitchFamily="18" charset="0"/>
                          </a:rPr>
                          <m:t>9</m:t>
                        </m:r>
                      </m:den>
                    </m:f>
                  </m:oMath>
                </a14:m>
                <a:endParaRPr lang="en-GB" sz="2400">
                  <a:latin typeface="Cambria Math" panose="02040503050406030204" pitchFamily="18" charset="0"/>
                  <a:ea typeface="Cambria Math" panose="02040503050406030204"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2462463" y="2545648"/>
                <a:ext cx="1672390" cy="615040"/>
              </a:xfrm>
              <a:prstGeom prst="rect">
                <a:avLst/>
              </a:prstGeom>
              <a:blipFill>
                <a:blip r:embed="rId8"/>
                <a:stretch>
                  <a:fillRect l="-5839" b="-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2462463" y="3368940"/>
                <a:ext cx="1383632" cy="613886"/>
              </a:xfrm>
              <a:prstGeom prst="rect">
                <a:avLst/>
              </a:prstGeom>
              <a:noFill/>
            </p:spPr>
            <p:txBody>
              <a:bodyPr wrap="square" rtlCol="0">
                <a:spAutoFit/>
              </a:bodyPr>
              <a:lstStyle/>
              <a:p>
                <a:r>
                  <a:rPr lang="en-US" sz="2400">
                    <a:latin typeface="Cambria Math" panose="02040503050406030204" pitchFamily="18" charset="0"/>
                    <a:ea typeface="Cambria Math" panose="02040503050406030204" pitchFamily="18" charset="0"/>
                  </a:rPr>
                  <a:t>= 1</a:t>
                </a:r>
                <a14:m>
                  <m:oMath xmlns:m="http://schemas.openxmlformats.org/officeDocument/2006/math">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1</m:t>
                        </m:r>
                      </m:num>
                      <m:den>
                        <m:r>
                          <a:rPr lang="en-US" sz="2400" b="0" i="1" smtClean="0">
                            <a:latin typeface="Cambria Math" panose="02040503050406030204" pitchFamily="18" charset="0"/>
                            <a:ea typeface="Cambria Math" panose="02040503050406030204" pitchFamily="18" charset="0"/>
                          </a:rPr>
                          <m:t>2</m:t>
                        </m:r>
                      </m:den>
                    </m:f>
                  </m:oMath>
                </a14:m>
                <a:endParaRPr lang="en-US" sz="2400" b="0">
                  <a:latin typeface="Cambria Math" panose="02040503050406030204" pitchFamily="18" charset="0"/>
                  <a:ea typeface="Cambria Math" panose="02040503050406030204"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462463" y="3368940"/>
                <a:ext cx="1383632" cy="613886"/>
              </a:xfrm>
              <a:prstGeom prst="rect">
                <a:avLst/>
              </a:prstGeom>
              <a:blipFill>
                <a:blip r:embed="rId9"/>
                <a:stretch>
                  <a:fillRect l="-7048" b="-9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462463" y="4184149"/>
                <a:ext cx="1540526" cy="616194"/>
              </a:xfrm>
              <a:prstGeom prst="rect">
                <a:avLst/>
              </a:prstGeom>
              <a:noFill/>
            </p:spPr>
            <p:txBody>
              <a:bodyPr wrap="square" rtlCol="0">
                <a:spAutoFit/>
              </a:bodyPr>
              <a:lstStyle/>
              <a:p>
                <a:r>
                  <a:rPr lang="en-US" sz="2400">
                    <a:latin typeface="Cambria Math" panose="02040503050406030204" pitchFamily="18" charset="0"/>
                    <a:ea typeface="Cambria Math" panose="02040503050406030204" pitchFamily="18" charset="0"/>
                  </a:rPr>
                  <a:t>= 5</a:t>
                </a:r>
                <a14:m>
                  <m:oMath xmlns:m="http://schemas.openxmlformats.org/officeDocument/2006/math">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1</m:t>
                        </m:r>
                      </m:num>
                      <m:den>
                        <m:r>
                          <a:rPr lang="en-US" sz="2400" b="0" i="1" smtClean="0">
                            <a:latin typeface="Cambria Math" panose="02040503050406030204" pitchFamily="18" charset="0"/>
                            <a:ea typeface="Cambria Math" panose="02040503050406030204" pitchFamily="18" charset="0"/>
                          </a:rPr>
                          <m:t>6</m:t>
                        </m:r>
                      </m:den>
                    </m:f>
                  </m:oMath>
                </a14:m>
                <a:endParaRPr lang="en-GB" sz="2400">
                  <a:latin typeface="Cambria Math" panose="02040503050406030204" pitchFamily="18" charset="0"/>
                  <a:ea typeface="Cambria Math" panose="02040503050406030204"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2462463" y="4184149"/>
                <a:ext cx="1540526" cy="616194"/>
              </a:xfrm>
              <a:prstGeom prst="rect">
                <a:avLst/>
              </a:prstGeom>
              <a:blipFill>
                <a:blip r:embed="rId10"/>
                <a:stretch>
                  <a:fillRect l="-6324" b="-792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2451176" y="4965781"/>
                <a:ext cx="1042410" cy="613886"/>
              </a:xfrm>
              <a:prstGeom prst="rect">
                <a:avLst/>
              </a:prstGeom>
              <a:noFill/>
            </p:spPr>
            <p:txBody>
              <a:bodyPr wrap="square" rtlCol="0">
                <a:spAutoFit/>
              </a:bodyPr>
              <a:lstStyle/>
              <a:p>
                <a:r>
                  <a:rPr lang="en-US" sz="2400">
                    <a:latin typeface="Cambria Math" panose="02040503050406030204" pitchFamily="18" charset="0"/>
                    <a:ea typeface="Cambria Math" panose="02040503050406030204" pitchFamily="18" charset="0"/>
                  </a:rPr>
                  <a:t>= 3</a:t>
                </a:r>
                <a14:m>
                  <m:oMath xmlns:m="http://schemas.openxmlformats.org/officeDocument/2006/math">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1</m:t>
                        </m:r>
                      </m:num>
                      <m:den>
                        <m:r>
                          <a:rPr lang="en-US" sz="2400" b="0" i="1" smtClean="0">
                            <a:latin typeface="Cambria Math" panose="02040503050406030204" pitchFamily="18" charset="0"/>
                            <a:ea typeface="Cambria Math" panose="02040503050406030204" pitchFamily="18" charset="0"/>
                          </a:rPr>
                          <m:t>2</m:t>
                        </m:r>
                      </m:den>
                    </m:f>
                  </m:oMath>
                </a14:m>
                <a:endParaRPr lang="en-GB" sz="2400">
                  <a:latin typeface="Cambria Math" panose="02040503050406030204" pitchFamily="18" charset="0"/>
                  <a:ea typeface="Cambria Math" panose="02040503050406030204"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2451176" y="4965781"/>
                <a:ext cx="1042410" cy="613886"/>
              </a:xfrm>
              <a:prstGeom prst="rect">
                <a:avLst/>
              </a:prstGeom>
              <a:blipFill>
                <a:blip r:embed="rId11"/>
                <a:stretch>
                  <a:fillRect l="-8772" b="-9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p:cNvSpPr txBox="1"/>
              <p:nvPr/>
            </p:nvSpPr>
            <p:spPr>
              <a:xfrm>
                <a:off x="3663713" y="1743791"/>
                <a:ext cx="4951477" cy="762773"/>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Needed to know how to express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10</m:t>
                        </m:r>
                      </m:num>
                      <m:den>
                        <m:r>
                          <a:rPr lang="en-GB" b="0" i="1" smtClean="0">
                            <a:latin typeface="Cambria Math" panose="02040503050406030204" pitchFamily="18" charset="0"/>
                          </a:rPr>
                          <m:t>6</m:t>
                        </m:r>
                      </m:den>
                    </m:f>
                    <m:r>
                      <a:rPr lang="en-GB" b="0" i="1" smtClean="0">
                        <a:latin typeface="Cambria Math" panose="02040503050406030204" pitchFamily="18" charset="0"/>
                      </a:rPr>
                      <m:t> </m:t>
                    </m:r>
                    <m:r>
                      <m:rPr>
                        <m:nor/>
                      </m:rPr>
                      <a:rPr lang="en-GB" b="0" i="0" dirty="0" smtClean="0">
                        <a:latin typeface="Arial" panose="020B0604020202020204" pitchFamily="34" charset="0"/>
                        <a:cs typeface="Arial" panose="020B0604020202020204" pitchFamily="34" charset="0"/>
                      </a:rPr>
                      <m:t>as</m:t>
                    </m:r>
                    <m:r>
                      <m:rPr>
                        <m:nor/>
                      </m:rPr>
                      <a:rPr lang="en-GB" b="0" i="0" dirty="0" smtClean="0">
                        <a:latin typeface="Arial" panose="020B0604020202020204" pitchFamily="34" charset="0"/>
                        <a:cs typeface="Arial" panose="020B0604020202020204" pitchFamily="34" charset="0"/>
                      </a:rPr>
                      <m:t> </m:t>
                    </m:r>
                    <m:r>
                      <m:rPr>
                        <m:nor/>
                      </m:rPr>
                      <a:rPr lang="en-GB" b="0" i="0" dirty="0" smtClean="0">
                        <a:latin typeface="Arial" panose="020B0604020202020204" pitchFamily="34" charset="0"/>
                        <a:cs typeface="Arial" panose="020B0604020202020204" pitchFamily="34" charset="0"/>
                      </a:rPr>
                      <m:t>a</m:t>
                    </m:r>
                    <m:r>
                      <m:rPr>
                        <m:nor/>
                      </m:rPr>
                      <a:rPr lang="en-GB" b="0" i="0" dirty="0" smtClean="0">
                        <a:latin typeface="Arial" panose="020B0604020202020204" pitchFamily="34" charset="0"/>
                        <a:cs typeface="Arial" panose="020B0604020202020204" pitchFamily="34" charset="0"/>
                      </a:rPr>
                      <m:t> </m:t>
                    </m:r>
                    <m:r>
                      <m:rPr>
                        <m:nor/>
                      </m:rPr>
                      <a:rPr lang="en-GB" b="0" i="0" dirty="0" smtClean="0">
                        <a:latin typeface="Arial" panose="020B0604020202020204" pitchFamily="34" charset="0"/>
                        <a:cs typeface="Arial" panose="020B0604020202020204" pitchFamily="34" charset="0"/>
                      </a:rPr>
                      <m:t>mixed</m:t>
                    </m:r>
                    <m:r>
                      <m:rPr>
                        <m:nor/>
                      </m:rPr>
                      <a:rPr lang="en-GB" b="0" i="0" dirty="0" smtClean="0">
                        <a:latin typeface="Arial" panose="020B0604020202020204" pitchFamily="34" charset="0"/>
                        <a:cs typeface="Arial" panose="020B0604020202020204" pitchFamily="34" charset="0"/>
                      </a:rPr>
                      <m:t> </m:t>
                    </m:r>
                    <m:r>
                      <m:rPr>
                        <m:nor/>
                      </m:rPr>
                      <a:rPr lang="en-GB" b="0" i="0" dirty="0" smtClean="0">
                        <a:latin typeface="Arial" panose="020B0604020202020204" pitchFamily="34" charset="0"/>
                        <a:cs typeface="Arial" panose="020B0604020202020204" pitchFamily="34" charset="0"/>
                      </a:rPr>
                      <m:t>number</m:t>
                    </m:r>
                    <m:r>
                      <m:rPr>
                        <m:nor/>
                      </m:rPr>
                      <a:rPr lang="en-GB" b="0" i="0" dirty="0" smtClean="0">
                        <a:latin typeface="Arial" panose="020B0604020202020204" pitchFamily="34" charset="0"/>
                        <a:cs typeface="Arial" panose="020B0604020202020204" pitchFamily="34" charset="0"/>
                      </a:rPr>
                      <m:t>, </m:t>
                    </m:r>
                    <m:r>
                      <m:rPr>
                        <m:nor/>
                      </m:rPr>
                      <a:rPr lang="en-GB" b="0" i="0" dirty="0" smtClean="0">
                        <a:latin typeface="Arial" panose="020B0604020202020204" pitchFamily="34" charset="0"/>
                        <a:cs typeface="Arial" panose="020B0604020202020204" pitchFamily="34" charset="0"/>
                      </a:rPr>
                      <m:t>then</m:t>
                    </m:r>
                    <m:r>
                      <m:rPr>
                        <m:nor/>
                      </m:rPr>
                      <a:rPr lang="en-GB" b="0" i="0" dirty="0" smtClean="0">
                        <a:latin typeface="Arial" panose="020B0604020202020204" pitchFamily="34" charset="0"/>
                        <a:cs typeface="Arial" panose="020B0604020202020204" pitchFamily="34" charset="0"/>
                      </a:rPr>
                      <m:t> </m:t>
                    </m:r>
                    <m:r>
                      <m:rPr>
                        <m:nor/>
                      </m:rPr>
                      <a:rPr lang="en-GB" b="0" i="0" dirty="0" smtClean="0">
                        <a:latin typeface="Arial" panose="020B0604020202020204" pitchFamily="34" charset="0"/>
                        <a:cs typeface="Arial" panose="020B0604020202020204" pitchFamily="34" charset="0"/>
                      </a:rPr>
                      <m:t>simplify</m:t>
                    </m:r>
                    <m:r>
                      <m:rPr>
                        <m:nor/>
                      </m:rPr>
                      <a:rPr lang="en-GB" b="0" i="0" dirty="0" smtClean="0">
                        <a:latin typeface="Arial" panose="020B0604020202020204" pitchFamily="34" charset="0"/>
                        <a:cs typeface="Arial" panose="020B0604020202020204" pitchFamily="34" charset="0"/>
                      </a:rPr>
                      <m:t> </m:t>
                    </m:r>
                    <m:r>
                      <m:rPr>
                        <m:nor/>
                      </m:rPr>
                      <a:rPr lang="en-GB" b="0" i="0" dirty="0" smtClean="0">
                        <a:latin typeface="Arial" panose="020B0604020202020204" pitchFamily="34" charset="0"/>
                        <a:cs typeface="Arial" panose="020B0604020202020204" pitchFamily="34" charset="0"/>
                      </a:rPr>
                      <m:t>and</m:t>
                    </m:r>
                    <m:r>
                      <m:rPr>
                        <m:nor/>
                      </m:rPr>
                      <a:rPr lang="en-GB" b="0" i="0" dirty="0" smtClean="0">
                        <a:latin typeface="Arial" panose="020B0604020202020204" pitchFamily="34" charset="0"/>
                        <a:cs typeface="Arial" panose="020B0604020202020204" pitchFamily="34" charset="0"/>
                      </a:rPr>
                      <m:t> </m:t>
                    </m:r>
                    <m:r>
                      <m:rPr>
                        <m:nor/>
                      </m:rPr>
                      <a:rPr lang="en-GB" b="0" i="0" dirty="0" smtClean="0">
                        <a:latin typeface="Arial" panose="020B0604020202020204" pitchFamily="34" charset="0"/>
                        <a:cs typeface="Arial" panose="020B0604020202020204" pitchFamily="34" charset="0"/>
                      </a:rPr>
                      <m:t>then</m:t>
                    </m:r>
                    <m:r>
                      <m:rPr>
                        <m:nor/>
                      </m:rPr>
                      <a:rPr lang="en-GB" b="0" i="0" dirty="0" smtClean="0">
                        <a:latin typeface="Arial" panose="020B0604020202020204" pitchFamily="34" charset="0"/>
                        <a:cs typeface="Arial" panose="020B0604020202020204" pitchFamily="34" charset="0"/>
                      </a:rPr>
                      <m:t> </m:t>
                    </m:r>
                    <m:r>
                      <m:rPr>
                        <m:nor/>
                      </m:rPr>
                      <a:rPr lang="en-GB" b="0" i="0" dirty="0" smtClean="0">
                        <a:latin typeface="Arial" panose="020B0604020202020204" pitchFamily="34" charset="0"/>
                        <a:cs typeface="Arial" panose="020B0604020202020204" pitchFamily="34" charset="0"/>
                      </a:rPr>
                      <m:t>add</m:t>
                    </m:r>
                    <m:r>
                      <m:rPr>
                        <m:nor/>
                      </m:rPr>
                      <a:rPr lang="en-GB" b="0" i="0" dirty="0" smtClean="0">
                        <a:latin typeface="Arial" panose="020B0604020202020204" pitchFamily="34" charset="0"/>
                        <a:cs typeface="Arial" panose="020B0604020202020204" pitchFamily="34" charset="0"/>
                      </a:rPr>
                      <m:t> </m:t>
                    </m:r>
                    <m:r>
                      <m:rPr>
                        <m:nor/>
                      </m:rPr>
                      <a:rPr lang="en-GB" b="0" i="0" dirty="0" smtClean="0">
                        <a:latin typeface="Arial" panose="020B0604020202020204" pitchFamily="34" charset="0"/>
                        <a:cs typeface="Arial" panose="020B0604020202020204" pitchFamily="34" charset="0"/>
                      </a:rPr>
                      <m:t>to</m:t>
                    </m:r>
                    <m:r>
                      <m:rPr>
                        <m:nor/>
                      </m:rPr>
                      <a:rPr lang="en-GB" b="0" i="0" dirty="0" smtClean="0">
                        <a:latin typeface="Arial" panose="020B0604020202020204" pitchFamily="34" charset="0"/>
                        <a:cs typeface="Arial" panose="020B0604020202020204" pitchFamily="34" charset="0"/>
                      </a:rPr>
                      <m:t> 10</m:t>
                    </m:r>
                  </m:oMath>
                </a14:m>
                <a:r>
                  <a:rPr lang="en-GB" dirty="0">
                    <a:latin typeface="Arial" panose="020B0604020202020204" pitchFamily="34" charset="0"/>
                    <a:cs typeface="Arial" panose="020B0604020202020204" pitchFamily="34" charset="0"/>
                  </a:rPr>
                  <a:t>.</a:t>
                </a:r>
              </a:p>
            </p:txBody>
          </p:sp>
        </mc:Choice>
        <mc:Fallback xmlns="">
          <p:sp>
            <p:nvSpPr>
              <p:cNvPr id="2" name="TextBox 1"/>
              <p:cNvSpPr txBox="1">
                <a:spLocks noRot="1" noChangeAspect="1" noMove="1" noResize="1" noEditPoints="1" noAdjustHandles="1" noChangeArrowheads="1" noChangeShapeType="1" noTextEdit="1"/>
              </p:cNvSpPr>
              <p:nvPr/>
            </p:nvSpPr>
            <p:spPr>
              <a:xfrm>
                <a:off x="3663713" y="1743791"/>
                <a:ext cx="4951477" cy="762773"/>
              </a:xfrm>
              <a:prstGeom prst="rect">
                <a:avLst/>
              </a:prstGeom>
              <a:blipFill>
                <a:blip r:embed="rId12"/>
                <a:stretch>
                  <a:fillRect l="-985" b="-12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3663712" y="2605208"/>
                <a:ext cx="5303825" cy="762516"/>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Needed to know how to express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13</m:t>
                        </m:r>
                      </m:num>
                      <m:den>
                        <m:r>
                          <a:rPr lang="en-GB" b="0" i="1" smtClean="0">
                            <a:latin typeface="Cambria Math" panose="02040503050406030204" pitchFamily="18" charset="0"/>
                          </a:rPr>
                          <m:t>9</m:t>
                        </m:r>
                      </m:den>
                    </m:f>
                    <m:r>
                      <a:rPr lang="en-GB" b="0" i="1" smtClean="0">
                        <a:latin typeface="Cambria Math" panose="02040503050406030204" pitchFamily="18" charset="0"/>
                      </a:rPr>
                      <m:t> </m:t>
                    </m:r>
                  </m:oMath>
                </a14:m>
                <a:r>
                  <a:rPr lang="en-GB" dirty="0">
                    <a:latin typeface="Arial" panose="020B0604020202020204" pitchFamily="34" charset="0"/>
                    <a:cs typeface="Arial" panose="020B0604020202020204" pitchFamily="34" charset="0"/>
                  </a:rPr>
                  <a:t>as mixed number and then add to the 6. No simplifying.</a:t>
                </a:r>
              </a:p>
            </p:txBody>
          </p:sp>
        </mc:Choice>
        <mc:Fallback xmlns="">
          <p:sp>
            <p:nvSpPr>
              <p:cNvPr id="12" name="TextBox 11"/>
              <p:cNvSpPr txBox="1">
                <a:spLocks noRot="1" noChangeAspect="1" noMove="1" noResize="1" noEditPoints="1" noAdjustHandles="1" noChangeArrowheads="1" noChangeShapeType="1" noTextEdit="1"/>
              </p:cNvSpPr>
              <p:nvPr/>
            </p:nvSpPr>
            <p:spPr>
              <a:xfrm>
                <a:off x="3663712" y="2605208"/>
                <a:ext cx="5303825" cy="762516"/>
              </a:xfrm>
              <a:prstGeom prst="rect">
                <a:avLst/>
              </a:prstGeom>
              <a:blipFill>
                <a:blip r:embed="rId13"/>
                <a:stretch>
                  <a:fillRect l="-920" b="-12000"/>
                </a:stretch>
              </a:blipFill>
            </p:spPr>
            <p:txBody>
              <a:bodyPr/>
              <a:lstStyle/>
              <a:p>
                <a:r>
                  <a:rPr lang="en-GB">
                    <a:noFill/>
                  </a:rPr>
                  <a:t> </a:t>
                </a:r>
              </a:p>
            </p:txBody>
          </p:sp>
        </mc:Fallback>
      </mc:AlternateContent>
      <p:sp>
        <p:nvSpPr>
          <p:cNvPr id="13" name="TextBox 12"/>
          <p:cNvSpPr txBox="1"/>
          <p:nvPr/>
        </p:nvSpPr>
        <p:spPr>
          <a:xfrm>
            <a:off x="3663711" y="3536211"/>
            <a:ext cx="4500003"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Easy subtraction and easy to simplify.</a:t>
            </a:r>
            <a:endParaRPr lang="en-GB" dirty="0">
              <a:latin typeface="Arial" panose="020B0604020202020204" pitchFamily="34" charset="0"/>
              <a:cs typeface="Arial" panose="020B0604020202020204" pitchFamily="34" charset="0"/>
            </a:endParaRPr>
          </a:p>
        </p:txBody>
      </p:sp>
      <p:sp>
        <p:nvSpPr>
          <p:cNvPr id="14" name="TextBox 13"/>
          <p:cNvSpPr txBox="1"/>
          <p:nvPr/>
        </p:nvSpPr>
        <p:spPr>
          <a:xfrm>
            <a:off x="3655879" y="4169080"/>
            <a:ext cx="4507835"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Easy addition but needed to convert the improper fraction to a mixed number. </a:t>
            </a:r>
            <a:endParaRPr lang="en-GB" dirty="0">
              <a:latin typeface="Arial" panose="020B0604020202020204" pitchFamily="34" charset="0"/>
              <a:cs typeface="Arial" panose="020B0604020202020204" pitchFamily="34" charset="0"/>
            </a:endParaRPr>
          </a:p>
        </p:txBody>
      </p:sp>
      <p:sp>
        <p:nvSpPr>
          <p:cNvPr id="15" name="TextBox 14"/>
          <p:cNvSpPr txBox="1"/>
          <p:nvPr/>
        </p:nvSpPr>
        <p:spPr>
          <a:xfrm>
            <a:off x="3663710" y="5172756"/>
            <a:ext cx="3818021"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Needed to bridge and simplify.</a:t>
            </a:r>
            <a:endParaRPr lang="en-GB" dirty="0">
              <a:latin typeface="Arial" panose="020B0604020202020204" pitchFamily="34" charset="0"/>
              <a:cs typeface="Arial" panose="020B0604020202020204" pitchFamily="34" charset="0"/>
            </a:endParaRPr>
          </a:p>
        </p:txBody>
      </p:sp>
      <p:sp>
        <p:nvSpPr>
          <p:cNvPr id="11" name="Text Placeholder 10">
            <a:extLst>
              <a:ext uri="{FF2B5EF4-FFF2-40B4-BE49-F238E27FC236}">
                <a16:creationId xmlns:a16="http://schemas.microsoft.com/office/drawing/2014/main" id="{DA9DA876-6716-4649-AE0E-4C5747FC6EB6}"/>
              </a:ext>
            </a:extLst>
          </p:cNvPr>
          <p:cNvSpPr>
            <a:spLocks noGrp="1"/>
          </p:cNvSpPr>
          <p:nvPr>
            <p:ph type="body" idx="1"/>
          </p:nvPr>
        </p:nvSpPr>
        <p:spPr/>
        <p:txBody>
          <a:bodyPr/>
          <a:lstStyle/>
          <a:p>
            <a:endParaRPr lang="en-GB"/>
          </a:p>
        </p:txBody>
      </p:sp>
      <p:sp>
        <p:nvSpPr>
          <p:cNvPr id="3" name="Title 2">
            <a:extLst>
              <a:ext uri="{FF2B5EF4-FFF2-40B4-BE49-F238E27FC236}">
                <a16:creationId xmlns:a16="http://schemas.microsoft.com/office/drawing/2014/main" id="{025CED90-F1E2-429F-B848-13B3906C041F}"/>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32156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2"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DC4BE1-AC64-A347-A926-9A3E0EEB63BE}"/>
              </a:ext>
            </a:extLst>
          </p:cNvPr>
          <p:cNvSpPr>
            <a:spLocks noGrp="1"/>
          </p:cNvSpPr>
          <p:nvPr>
            <p:ph type="body" idx="1"/>
          </p:nvPr>
        </p:nvSpPr>
        <p:spPr/>
        <p:txBody>
          <a:bodyPr/>
          <a:lstStyle/>
          <a:p>
            <a:r>
              <a:rPr lang="en-US"/>
              <a:t>Upper Key Stage 2</a:t>
            </a:r>
            <a:r>
              <a:rPr lang="en-US">
                <a:solidFill>
                  <a:srgbClr val="000000"/>
                </a:solidFill>
                <a:latin typeface="Myriad Pro"/>
              </a:rPr>
              <a:t> </a:t>
            </a:r>
            <a:r>
              <a:rPr lang="en-US"/>
              <a:t>Fractions Lesson 20</a:t>
            </a:r>
          </a:p>
        </p:txBody>
      </p:sp>
      <p:sp>
        <p:nvSpPr>
          <p:cNvPr id="5" name="Title 4">
            <a:extLst>
              <a:ext uri="{FF2B5EF4-FFF2-40B4-BE49-F238E27FC236}">
                <a16:creationId xmlns:a16="http://schemas.microsoft.com/office/drawing/2014/main" id="{A4049C5B-5DF6-4E7E-AC67-11DBBDDACB13}"/>
              </a:ext>
            </a:extLst>
          </p:cNvPr>
          <p:cNvSpPr>
            <a:spLocks noGrp="1"/>
          </p:cNvSpPr>
          <p:nvPr>
            <p:ph type="title"/>
          </p:nvPr>
        </p:nvSpPr>
        <p:spPr/>
        <p:txBody>
          <a:bodyPr/>
          <a:lstStyle/>
          <a:p>
            <a:endParaRPr lang="en-GB"/>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288" y="2995825"/>
            <a:ext cx="6677025" cy="228600"/>
          </a:xfrm>
          <a:prstGeom prst="rect">
            <a:avLst/>
          </a:prstGeom>
        </p:spPr>
      </p:pic>
      <p:pic>
        <p:nvPicPr>
          <p:cNvPr id="4" name="Picture 3"/>
          <p:cNvPicPr>
            <a:picLocks noChangeAspect="1"/>
          </p:cNvPicPr>
          <p:nvPr/>
        </p:nvPicPr>
        <p:blipFill>
          <a:blip r:embed="rId5">
            <a:clrChange>
              <a:clrFrom>
                <a:srgbClr val="6261D6"/>
              </a:clrFrom>
              <a:clrTo>
                <a:srgbClr val="6261D6">
                  <a:alpha val="0"/>
                </a:srgbClr>
              </a:clrTo>
            </a:clrChange>
            <a:extLst>
              <a:ext uri="{28A0092B-C50C-407E-A947-70E740481C1C}">
                <a14:useLocalDpi xmlns:a14="http://schemas.microsoft.com/office/drawing/2010/main" val="0"/>
              </a:ext>
            </a:extLst>
          </a:blip>
          <a:stretch>
            <a:fillRect/>
          </a:stretch>
        </p:blipFill>
        <p:spPr>
          <a:xfrm>
            <a:off x="415339" y="1875597"/>
            <a:ext cx="6638925" cy="209550"/>
          </a:xfrm>
          <a:prstGeom prst="rect">
            <a:avLst/>
          </a:prstGeom>
        </p:spPr>
      </p:pic>
      <p:sp>
        <p:nvSpPr>
          <p:cNvPr id="10" name="TextBox 9"/>
          <p:cNvSpPr txBox="1"/>
          <p:nvPr/>
        </p:nvSpPr>
        <p:spPr>
          <a:xfrm>
            <a:off x="272714" y="2218320"/>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sp>
        <p:nvSpPr>
          <p:cNvPr id="12" name="Rounded Rectangular Callout 11"/>
          <p:cNvSpPr/>
          <p:nvPr/>
        </p:nvSpPr>
        <p:spPr bwMode="auto">
          <a:xfrm>
            <a:off x="272711" y="686598"/>
            <a:ext cx="8357938" cy="953193"/>
          </a:xfrm>
          <a:prstGeom prst="wedgeRoundRectCallout">
            <a:avLst>
              <a:gd name="adj1" fmla="val 49528"/>
              <a:gd name="adj2" fmla="val 70306"/>
              <a:gd name="adj3" fmla="val 16667"/>
            </a:avLst>
          </a:prstGeom>
          <a:solidFill>
            <a:srgbClr val="82CBD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r>
              <a:rPr kumimoji="0" lang="en-US" sz="2400" b="0" i="0" u="none" strike="noStrike" cap="none" normalizeH="0" baseline="0">
                <a:ln>
                  <a:noFill/>
                </a:ln>
                <a:solidFill>
                  <a:schemeClr val="tx1"/>
                </a:solidFill>
                <a:effectLst/>
                <a:latin typeface="Myriad Pro"/>
              </a:rPr>
              <a:t>Sometimes two fractions have the same value.</a:t>
            </a:r>
            <a:r>
              <a:rPr kumimoji="0" lang="en-US" sz="2400" b="0" i="0" u="none" strike="noStrike" cap="none" normalizeH="0">
                <a:ln>
                  <a:noFill/>
                </a:ln>
                <a:solidFill>
                  <a:schemeClr val="tx1"/>
                </a:solidFill>
                <a:effectLst/>
                <a:latin typeface="Myriad Pro"/>
              </a:rPr>
              <a:t> </a:t>
            </a:r>
          </a:p>
          <a:p>
            <a:pPr marL="457200" marR="0" algn="l" defTabSz="914400" rtl="0" eaLnBrk="1" fontAlgn="base" latinLnBrk="0" hangingPunct="1">
              <a:lnSpc>
                <a:spcPct val="100000"/>
              </a:lnSpc>
              <a:spcBef>
                <a:spcPct val="20000"/>
              </a:spcBef>
              <a:spcAft>
                <a:spcPct val="0"/>
              </a:spcAft>
              <a:buClr>
                <a:srgbClr val="00628C"/>
              </a:buClr>
              <a:buSzTx/>
              <a:tabLst/>
            </a:pPr>
            <a:r>
              <a:rPr kumimoji="0" lang="en-US" sz="2400" b="0" i="0" u="none" strike="noStrike" cap="none" normalizeH="0">
                <a:ln>
                  <a:noFill/>
                </a:ln>
                <a:solidFill>
                  <a:schemeClr val="tx1"/>
                </a:solidFill>
                <a:effectLst/>
                <a:latin typeface="Myriad Pro"/>
              </a:rPr>
              <a:t>We call these </a:t>
            </a:r>
            <a:r>
              <a:rPr kumimoji="0" lang="en-US" sz="2400" b="0" i="0" u="sng" strike="noStrike" cap="none" normalizeH="0">
                <a:ln>
                  <a:noFill/>
                </a:ln>
                <a:solidFill>
                  <a:srgbClr val="FF0000"/>
                </a:solidFill>
                <a:effectLst/>
                <a:latin typeface="Myriad Pro"/>
              </a:rPr>
              <a:t>_______________</a:t>
            </a:r>
            <a:r>
              <a:rPr kumimoji="0" lang="en-US" sz="2400" b="0" i="0" u="none" strike="noStrike" cap="none" normalizeH="0">
                <a:ln>
                  <a:noFill/>
                </a:ln>
                <a:solidFill>
                  <a:schemeClr val="tx1"/>
                </a:solidFill>
                <a:effectLst/>
                <a:latin typeface="Myriad Pro"/>
              </a:rPr>
              <a:t> fractions</a:t>
            </a:r>
            <a:endParaRPr kumimoji="0" lang="en-GB" sz="2400" b="0" i="0" u="none" strike="noStrike" cap="none" normalizeH="0" baseline="0">
              <a:ln>
                <a:noFill/>
              </a:ln>
              <a:solidFill>
                <a:schemeClr val="tx1"/>
              </a:solidFill>
              <a:effectLst/>
              <a:latin typeface="Myriad Pro"/>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379" y="4289818"/>
            <a:ext cx="6677025" cy="238125"/>
          </a:xfrm>
          <a:prstGeom prst="rect">
            <a:avLst/>
          </a:prstGeom>
        </p:spPr>
      </p:pic>
      <p:sp>
        <p:nvSpPr>
          <p:cNvPr id="14" name="TextBox 13"/>
          <p:cNvSpPr txBox="1"/>
          <p:nvPr/>
        </p:nvSpPr>
        <p:spPr>
          <a:xfrm>
            <a:off x="272712" y="3254069"/>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sp>
        <p:nvSpPr>
          <p:cNvPr id="15" name="TextBox 14"/>
          <p:cNvSpPr txBox="1"/>
          <p:nvPr/>
        </p:nvSpPr>
        <p:spPr>
          <a:xfrm>
            <a:off x="272711" y="4527943"/>
            <a:ext cx="6994359" cy="461665"/>
          </a:xfrm>
          <a:prstGeom prst="rect">
            <a:avLst/>
          </a:prstGeom>
          <a:noFill/>
        </p:spPr>
        <p:txBody>
          <a:bodyPr wrap="square" rtlCol="0">
            <a:spAutoFit/>
          </a:bodyPr>
          <a:lstStyle/>
          <a:p>
            <a:r>
              <a:rPr lang="en-US" sz="2400">
                <a:latin typeface="Myriad Pro"/>
              </a:rPr>
              <a:t> 0                                                                           1</a:t>
            </a:r>
            <a:endParaRPr lang="en-GB" sz="2400">
              <a:latin typeface="Myriad Pro"/>
            </a:endParaRPr>
          </a:p>
        </p:txBody>
      </p:sp>
      <p:sp>
        <p:nvSpPr>
          <p:cNvPr id="17" name="Rounded Rectangular Callout 16"/>
          <p:cNvSpPr/>
          <p:nvPr/>
        </p:nvSpPr>
        <p:spPr bwMode="auto">
          <a:xfrm>
            <a:off x="272707" y="709985"/>
            <a:ext cx="8357942" cy="934251"/>
          </a:xfrm>
          <a:prstGeom prst="wedgeRoundRectCallout">
            <a:avLst>
              <a:gd name="adj1" fmla="val 50169"/>
              <a:gd name="adj2" fmla="val 73826"/>
              <a:gd name="adj3" fmla="val 16667"/>
            </a:avLst>
          </a:prstGeom>
          <a:solidFill>
            <a:srgbClr val="82CBD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457200" fontAlgn="base">
              <a:spcBef>
                <a:spcPct val="20000"/>
              </a:spcBef>
              <a:spcAft>
                <a:spcPct val="0"/>
              </a:spcAft>
              <a:buClr>
                <a:srgbClr val="00628C"/>
              </a:buClr>
            </a:pPr>
            <a:r>
              <a:rPr lang="en-US" sz="2400">
                <a:latin typeface="Myriad Pro"/>
              </a:rPr>
              <a:t>Equivalent fractions sit at the same position on the number line.</a:t>
            </a:r>
            <a:endParaRPr lang="en-GB" sz="2400">
              <a:latin typeface="Myriad Pro"/>
            </a:endParaRPr>
          </a:p>
        </p:txBody>
      </p:sp>
      <p:grpSp>
        <p:nvGrpSpPr>
          <p:cNvPr id="20" name="Group 19"/>
          <p:cNvGrpSpPr/>
          <p:nvPr/>
        </p:nvGrpSpPr>
        <p:grpSpPr>
          <a:xfrm>
            <a:off x="272707" y="708569"/>
            <a:ext cx="8357942" cy="934251"/>
            <a:chOff x="393030" y="5206513"/>
            <a:chExt cx="8357942" cy="934251"/>
          </a:xfrm>
          <a:solidFill>
            <a:srgbClr val="82CBDD"/>
          </a:solidFill>
        </p:grpSpPr>
        <p:sp>
          <p:nvSpPr>
            <p:cNvPr id="18" name="Rounded Rectangular Callout 17"/>
            <p:cNvSpPr/>
            <p:nvPr/>
          </p:nvSpPr>
          <p:spPr bwMode="auto">
            <a:xfrm>
              <a:off x="393030" y="5206513"/>
              <a:ext cx="8357942" cy="934251"/>
            </a:xfrm>
            <a:prstGeom prst="wedgeRoundRectCallout">
              <a:avLst>
                <a:gd name="adj1" fmla="val 49608"/>
                <a:gd name="adj2" fmla="val 74520"/>
                <a:gd name="adj3" fmla="val 16667"/>
              </a:avLst>
            </a:prstGeom>
            <a:grp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9" name="Rectangle 18"/>
            <p:cNvSpPr/>
            <p:nvPr/>
          </p:nvSpPr>
          <p:spPr>
            <a:xfrm>
              <a:off x="431379" y="5292968"/>
              <a:ext cx="8045117" cy="830997"/>
            </a:xfrm>
            <a:prstGeom prst="rect">
              <a:avLst/>
            </a:prstGeom>
            <a:grpFill/>
          </p:spPr>
          <p:txBody>
            <a:bodyPr wrap="square">
              <a:spAutoFit/>
            </a:bodyPr>
            <a:lstStyle/>
            <a:p>
              <a:r>
                <a:rPr lang="en-US" sz="2400">
                  <a:latin typeface="Myriad Pro"/>
                </a:rPr>
                <a:t>How many equivalent fractions can you find using these number lines? </a:t>
              </a:r>
              <a:endParaRPr lang="en-GB" sz="2400"/>
            </a:p>
          </p:txBody>
        </p:sp>
      </p:grpSp>
      <p:sp>
        <p:nvSpPr>
          <p:cNvPr id="21" name="TextBox 20"/>
          <p:cNvSpPr txBox="1"/>
          <p:nvPr/>
        </p:nvSpPr>
        <p:spPr>
          <a:xfrm>
            <a:off x="2800298" y="1126890"/>
            <a:ext cx="1651380" cy="461665"/>
          </a:xfrm>
          <a:prstGeom prst="rect">
            <a:avLst/>
          </a:prstGeom>
          <a:noFill/>
        </p:spPr>
        <p:txBody>
          <a:bodyPr wrap="square" rtlCol="0">
            <a:spAutoFit/>
          </a:bodyPr>
          <a:lstStyle/>
          <a:p>
            <a:r>
              <a:rPr lang="en-US" sz="2400">
                <a:solidFill>
                  <a:srgbClr val="FF0000"/>
                </a:solidFill>
                <a:latin typeface="Myriad Pro"/>
              </a:rPr>
              <a:t>equivalent</a:t>
            </a:r>
            <a:endParaRPr lang="en-GB" sz="2400">
              <a:solidFill>
                <a:srgbClr val="FF0000"/>
              </a:solidFill>
              <a:latin typeface="Myriad Pro"/>
            </a:endParaRPr>
          </a:p>
        </p:txBody>
      </p:sp>
    </p:spTree>
    <p:custDataLst>
      <p:tags r:id="rId1"/>
    </p:custDataLst>
    <p:extLst>
      <p:ext uri="{BB962C8B-B14F-4D97-AF65-F5344CB8AC3E}">
        <p14:creationId xmlns:p14="http://schemas.microsoft.com/office/powerpoint/2010/main" val="24653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2"/>
                                        </p:tgtEl>
                                      </p:cBhvr>
                                    </p:animEffect>
                                    <p:set>
                                      <p:cBhvr>
                                        <p:cTn id="16" dur="1" fill="hold">
                                          <p:stCondLst>
                                            <p:cond delay="499"/>
                                          </p:stCondLst>
                                        </p:cTn>
                                        <p:tgtEl>
                                          <p:spTgt spid="12"/>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21"/>
                                        </p:tgtEl>
                                      </p:cBhvr>
                                    </p:animEffect>
                                    <p:set>
                                      <p:cBhvr>
                                        <p:cTn id="19" dur="1" fill="hold">
                                          <p:stCondLst>
                                            <p:cond delay="499"/>
                                          </p:stCondLst>
                                        </p:cTn>
                                        <p:tgtEl>
                                          <p:spTgt spid="21"/>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9" presetClass="exit" presetSubtype="0" fill="hold" grpId="1" nodeType="clickEffect">
                                  <p:stCondLst>
                                    <p:cond delay="0"/>
                                  </p:stCondLst>
                                  <p:childTnLst>
                                    <p:animEffect transition="out" filter="dissolv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7" grpId="0" animBg="1"/>
      <p:bldP spid="17" grpId="1" animBg="1"/>
      <p:bldP spid="21" grpId="0"/>
      <p:bldP spid="21" grpId="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9.3|4|6.1|8.8|13|14.1|6.1|5|1"/>
</p:tagLst>
</file>

<file path=ppt/tags/tag10.xml><?xml version="1.0" encoding="utf-8"?>
<p:tagLst xmlns:a="http://schemas.openxmlformats.org/drawingml/2006/main" xmlns:r="http://schemas.openxmlformats.org/officeDocument/2006/relationships" xmlns:p="http://schemas.openxmlformats.org/presentationml/2006/main">
  <p:tag name="TIMING" val="|9.3|8|5.2|0.8"/>
</p:tagLst>
</file>

<file path=ppt/tags/tag11.xml><?xml version="1.0" encoding="utf-8"?>
<p:tagLst xmlns:a="http://schemas.openxmlformats.org/drawingml/2006/main" xmlns:r="http://schemas.openxmlformats.org/officeDocument/2006/relationships" xmlns:p="http://schemas.openxmlformats.org/presentationml/2006/main">
  <p:tag name="TIMING" val="|4.4|10.6|3.5|0.6"/>
</p:tagLst>
</file>

<file path=ppt/tags/tag12.xml><?xml version="1.0" encoding="utf-8"?>
<p:tagLst xmlns:a="http://schemas.openxmlformats.org/drawingml/2006/main" xmlns:r="http://schemas.openxmlformats.org/officeDocument/2006/relationships" xmlns:p="http://schemas.openxmlformats.org/presentationml/2006/main">
  <p:tag name="TIMING" val="|1|6.7|13|0.5|18.8"/>
</p:tagLst>
</file>

<file path=ppt/tags/tag13.xml><?xml version="1.0" encoding="utf-8"?>
<p:tagLst xmlns:a="http://schemas.openxmlformats.org/drawingml/2006/main" xmlns:r="http://schemas.openxmlformats.org/officeDocument/2006/relationships" xmlns:p="http://schemas.openxmlformats.org/presentationml/2006/main">
  <p:tag name="TIMING" val="|25.9|0.6|14.6|9|0.6|4.4|0.5|25.9|1.1|19.4"/>
</p:tagLst>
</file>

<file path=ppt/tags/tag14.xml><?xml version="1.0" encoding="utf-8"?>
<p:tagLst xmlns:a="http://schemas.openxmlformats.org/drawingml/2006/main" xmlns:r="http://schemas.openxmlformats.org/officeDocument/2006/relationships" xmlns:p="http://schemas.openxmlformats.org/presentationml/2006/main">
  <p:tag name="TIMING" val="|4.3|14.3|10.3|1.4|6.1|40|14.3|4.6|0.6"/>
</p:tagLst>
</file>

<file path=ppt/tags/tag15.xml><?xml version="1.0" encoding="utf-8"?>
<p:tagLst xmlns:a="http://schemas.openxmlformats.org/drawingml/2006/main" xmlns:r="http://schemas.openxmlformats.org/officeDocument/2006/relationships" xmlns:p="http://schemas.openxmlformats.org/presentationml/2006/main">
  <p:tag name="TIMING" val="|15.7|8.8|1.1"/>
</p:tagLst>
</file>

<file path=ppt/tags/tag16.xml><?xml version="1.0" encoding="utf-8"?>
<p:tagLst xmlns:a="http://schemas.openxmlformats.org/drawingml/2006/main" xmlns:r="http://schemas.openxmlformats.org/officeDocument/2006/relationships" xmlns:p="http://schemas.openxmlformats.org/presentationml/2006/main">
  <p:tag name="TIMING" val="|12.7|10.6|2.2|7.9|3.5|11.1|2"/>
</p:tagLst>
</file>

<file path=ppt/tags/tag17.xml><?xml version="1.0" encoding="utf-8"?>
<p:tagLst xmlns:a="http://schemas.openxmlformats.org/drawingml/2006/main" xmlns:r="http://schemas.openxmlformats.org/officeDocument/2006/relationships" xmlns:p="http://schemas.openxmlformats.org/presentationml/2006/main">
  <p:tag name="TIMING" val="|18.3|3.7|29.6|6|12.6|5.4"/>
</p:tagLst>
</file>

<file path=ppt/tags/tag18.xml><?xml version="1.0" encoding="utf-8"?>
<p:tagLst xmlns:a="http://schemas.openxmlformats.org/drawingml/2006/main" xmlns:r="http://schemas.openxmlformats.org/officeDocument/2006/relationships" xmlns:p="http://schemas.openxmlformats.org/presentationml/2006/main">
  <p:tag name="TIMING" val="|19|2.1"/>
</p:tagLst>
</file>

<file path=ppt/tags/tag19.xml><?xml version="1.0" encoding="utf-8"?>
<p:tagLst xmlns:a="http://schemas.openxmlformats.org/drawingml/2006/main" xmlns:r="http://schemas.openxmlformats.org/officeDocument/2006/relationships" xmlns:p="http://schemas.openxmlformats.org/presentationml/2006/main">
  <p:tag name="TIMING" val="|38.3|1.8|4.2|7.1|4.8|12.8"/>
</p:tagLst>
</file>

<file path=ppt/tags/tag2.xml><?xml version="1.0" encoding="utf-8"?>
<p:tagLst xmlns:a="http://schemas.openxmlformats.org/drawingml/2006/main" xmlns:r="http://schemas.openxmlformats.org/officeDocument/2006/relationships" xmlns:p="http://schemas.openxmlformats.org/presentationml/2006/main">
  <p:tag name="TIMING" val="|5.6|3.2|4.9|4.4|1.7|13.3|4.2"/>
</p:tagLst>
</file>

<file path=ppt/tags/tag20.xml><?xml version="1.0" encoding="utf-8"?>
<p:tagLst xmlns:a="http://schemas.openxmlformats.org/drawingml/2006/main" xmlns:r="http://schemas.openxmlformats.org/officeDocument/2006/relationships" xmlns:p="http://schemas.openxmlformats.org/presentationml/2006/main">
  <p:tag name="TIMING" val="|12.5|9.3|4.4|13.9|13.3|25.3"/>
</p:tagLst>
</file>

<file path=ppt/tags/tag21.xml><?xml version="1.0" encoding="utf-8"?>
<p:tagLst xmlns:a="http://schemas.openxmlformats.org/drawingml/2006/main" xmlns:r="http://schemas.openxmlformats.org/officeDocument/2006/relationships" xmlns:p="http://schemas.openxmlformats.org/presentationml/2006/main">
  <p:tag name="TIMING" val="|10.3|1.6|3.9|0.6|14.9|2|1.5|0.6"/>
</p:tagLst>
</file>

<file path=ppt/tags/tag22.xml><?xml version="1.0" encoding="utf-8"?>
<p:tagLst xmlns:a="http://schemas.openxmlformats.org/drawingml/2006/main" xmlns:r="http://schemas.openxmlformats.org/officeDocument/2006/relationships" xmlns:p="http://schemas.openxmlformats.org/presentationml/2006/main">
  <p:tag name="TIMING" val="|62.6"/>
</p:tagLst>
</file>

<file path=ppt/tags/tag23.xml><?xml version="1.0" encoding="utf-8"?>
<p:tagLst xmlns:a="http://schemas.openxmlformats.org/drawingml/2006/main" xmlns:r="http://schemas.openxmlformats.org/officeDocument/2006/relationships" xmlns:p="http://schemas.openxmlformats.org/presentationml/2006/main">
  <p:tag name="TIMING" val="|36.5|4.7|13.9|5.1|4.5|3.1"/>
</p:tagLst>
</file>

<file path=ppt/tags/tag3.xml><?xml version="1.0" encoding="utf-8"?>
<p:tagLst xmlns:a="http://schemas.openxmlformats.org/drawingml/2006/main" xmlns:r="http://schemas.openxmlformats.org/officeDocument/2006/relationships" xmlns:p="http://schemas.openxmlformats.org/presentationml/2006/main">
  <p:tag name="TIMING" val="|5.7|8.4|21.6|7.7|10.6"/>
</p:tagLst>
</file>

<file path=ppt/tags/tag4.xml><?xml version="1.0" encoding="utf-8"?>
<p:tagLst xmlns:a="http://schemas.openxmlformats.org/drawingml/2006/main" xmlns:r="http://schemas.openxmlformats.org/officeDocument/2006/relationships" xmlns:p="http://schemas.openxmlformats.org/presentationml/2006/main">
  <p:tag name="TIMING" val="|6.2|4.9|23.1|10.4|1.6"/>
</p:tagLst>
</file>

<file path=ppt/tags/tag5.xml><?xml version="1.0" encoding="utf-8"?>
<p:tagLst xmlns:a="http://schemas.openxmlformats.org/drawingml/2006/main" xmlns:r="http://schemas.openxmlformats.org/officeDocument/2006/relationships" xmlns:p="http://schemas.openxmlformats.org/presentationml/2006/main">
  <p:tag name="TIMING" val="|34.4|2.3|11|2.1|4.9|0.7|1|2.6|1|3.8|1|2.3|10.7|0.9|15.9|3.5"/>
</p:tagLst>
</file>

<file path=ppt/tags/tag6.xml><?xml version="1.0" encoding="utf-8"?>
<p:tagLst xmlns:a="http://schemas.openxmlformats.org/drawingml/2006/main" xmlns:r="http://schemas.openxmlformats.org/officeDocument/2006/relationships" xmlns:p="http://schemas.openxmlformats.org/presentationml/2006/main">
  <p:tag name="TIMING" val="|3.4|12.9|8.6|10.8|8.3|15.7"/>
</p:tagLst>
</file>

<file path=ppt/tags/tag7.xml><?xml version="1.0" encoding="utf-8"?>
<p:tagLst xmlns:a="http://schemas.openxmlformats.org/drawingml/2006/main" xmlns:r="http://schemas.openxmlformats.org/officeDocument/2006/relationships" xmlns:p="http://schemas.openxmlformats.org/presentationml/2006/main">
  <p:tag name="TIMING" val="|25.1|6.5|5.2|2.2"/>
</p:tagLst>
</file>

<file path=ppt/tags/tag8.xml><?xml version="1.0" encoding="utf-8"?>
<p:tagLst xmlns:a="http://schemas.openxmlformats.org/drawingml/2006/main" xmlns:r="http://schemas.openxmlformats.org/officeDocument/2006/relationships" xmlns:p="http://schemas.openxmlformats.org/presentationml/2006/main">
  <p:tag name="TIMING" val="|64.9"/>
</p:tagLst>
</file>

<file path=ppt/tags/tag9.xml><?xml version="1.0" encoding="utf-8"?>
<p:tagLst xmlns:a="http://schemas.openxmlformats.org/drawingml/2006/main" xmlns:r="http://schemas.openxmlformats.org/officeDocument/2006/relationships" xmlns:p="http://schemas.openxmlformats.org/presentationml/2006/main">
  <p:tag name="TIMING" val="|8.9|27.7|4.1|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4DFBEE-DEA3-484B-A04B-F8DB870A0653}">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2271028d-ccd4-470e-b3a6-2ee8809238ba"/>
    <ds:schemaRef ds:uri="http://schemas.microsoft.com/office/2006/metadata/properties"/>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967D4395-212F-4B27-93EE-61C507211BAE}">
  <ds:schemaRefs>
    <ds:schemaRef ds:uri="http://schemas.microsoft.com/sharepoint/v3/contenttype/forms"/>
  </ds:schemaRefs>
</ds:datastoreItem>
</file>

<file path=customXml/itemProps3.xml><?xml version="1.0" encoding="utf-8"?>
<ds:datastoreItem xmlns:ds="http://schemas.openxmlformats.org/officeDocument/2006/customXml" ds:itemID="{807F10CB-F966-4AAE-9A4F-400B6AB8CD54}"/>
</file>

<file path=docProps/app.xml><?xml version="1.0" encoding="utf-8"?>
<Properties xmlns="http://schemas.openxmlformats.org/officeDocument/2006/extended-properties" xmlns:vt="http://schemas.openxmlformats.org/officeDocument/2006/docPropsVTypes">
  <TotalTime>93</TotalTime>
  <Words>1240</Words>
  <Application>Microsoft Office PowerPoint</Application>
  <PresentationFormat>On-screen Show (4:3)</PresentationFormat>
  <Paragraphs>243</Paragraphs>
  <Slides>28</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Cambria Math</vt:lpstr>
      <vt:lpstr>Myriad Pro</vt:lpstr>
      <vt:lpstr>Open Sans</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Andrew Young</cp:lastModifiedBy>
  <cp:revision>6</cp:revision>
  <dcterms:created xsi:type="dcterms:W3CDTF">2020-04-15T07:07:39Z</dcterms:created>
  <dcterms:modified xsi:type="dcterms:W3CDTF">2020-08-27T10:56:22Z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