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2"/>
  </p:notesMasterIdLst>
  <p:sldIdLst>
    <p:sldId id="257" r:id="rId6"/>
    <p:sldId id="263" r:id="rId7"/>
    <p:sldId id="261" r:id="rId8"/>
    <p:sldId id="298" r:id="rId9"/>
    <p:sldId id="267" r:id="rId10"/>
    <p:sldId id="469" r:id="rId11"/>
    <p:sldId id="470" r:id="rId12"/>
    <p:sldId id="558" r:id="rId13"/>
    <p:sldId id="322" r:id="rId14"/>
    <p:sldId id="612" r:id="rId15"/>
    <p:sldId id="609" r:id="rId16"/>
    <p:sldId id="601" r:id="rId17"/>
    <p:sldId id="595" r:id="rId18"/>
    <p:sldId id="606" r:id="rId19"/>
    <p:sldId id="320" r:id="rId20"/>
    <p:sldId id="47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482764-5657-4272-B50F-BC991B1B38E3}" v="35" dt="2020-08-29T14:16:22.4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A2482764-5657-4272-B50F-BC991B1B38E3}"/>
    <pc:docChg chg="modSld">
      <pc:chgData name="Rachel J Houghton" userId="eb43c97e479d4048" providerId="LiveId" clId="{A2482764-5657-4272-B50F-BC991B1B38E3}" dt="2020-08-29T14:17:01.781" v="96" actId="14100"/>
      <pc:docMkLst>
        <pc:docMk/>
      </pc:docMkLst>
      <pc:sldChg chg="modSp mod">
        <pc:chgData name="Rachel J Houghton" userId="eb43c97e479d4048" providerId="LiveId" clId="{A2482764-5657-4272-B50F-BC991B1B38E3}" dt="2020-08-29T14:08:24.365" v="1" actId="20577"/>
        <pc:sldMkLst>
          <pc:docMk/>
          <pc:sldMk cId="0" sldId="257"/>
        </pc:sldMkLst>
        <pc:spChg chg="mod">
          <ac:chgData name="Rachel J Houghton" userId="eb43c97e479d4048" providerId="LiveId" clId="{A2482764-5657-4272-B50F-BC991B1B38E3}" dt="2020-08-29T14:08:24.365" v="1" actId="20577"/>
          <ac:spMkLst>
            <pc:docMk/>
            <pc:sldMk cId="0" sldId="257"/>
            <ac:spMk id="7" creationId="{DD63683B-151B-4390-A922-277AFEC04473}"/>
          </ac:spMkLst>
        </pc:spChg>
      </pc:sldChg>
      <pc:sldChg chg="modSp mod">
        <pc:chgData name="Rachel J Houghton" userId="eb43c97e479d4048" providerId="LiveId" clId="{A2482764-5657-4272-B50F-BC991B1B38E3}" dt="2020-08-29T14:09:27.848" v="27" actId="20577"/>
        <pc:sldMkLst>
          <pc:docMk/>
          <pc:sldMk cId="0" sldId="261"/>
        </pc:sldMkLst>
        <pc:spChg chg="mod">
          <ac:chgData name="Rachel J Houghton" userId="eb43c97e479d4048" providerId="LiveId" clId="{A2482764-5657-4272-B50F-BC991B1B38E3}" dt="2020-08-29T14:09:27.848" v="27" actId="20577"/>
          <ac:spMkLst>
            <pc:docMk/>
            <pc:sldMk cId="0" sldId="261"/>
            <ac:spMk id="5" creationId="{DEFEC091-CFB1-4B3E-9A93-3CEE3D8156AB}"/>
          </ac:spMkLst>
        </pc:spChg>
      </pc:sldChg>
      <pc:sldChg chg="modSp mod">
        <pc:chgData name="Rachel J Houghton" userId="eb43c97e479d4048" providerId="LiveId" clId="{A2482764-5657-4272-B50F-BC991B1B38E3}" dt="2020-08-29T14:09:21.760" v="25" actId="20577"/>
        <pc:sldMkLst>
          <pc:docMk/>
          <pc:sldMk cId="2985715927" sldId="263"/>
        </pc:sldMkLst>
        <pc:spChg chg="mod">
          <ac:chgData name="Rachel J Houghton" userId="eb43c97e479d4048" providerId="LiveId" clId="{A2482764-5657-4272-B50F-BC991B1B38E3}" dt="2020-08-29T14:08:51.889" v="4" actId="114"/>
          <ac:spMkLst>
            <pc:docMk/>
            <pc:sldMk cId="2985715927" sldId="263"/>
            <ac:spMk id="2" creationId="{2CB6ED8F-715F-482C-A9F6-228FC08B635A}"/>
          </ac:spMkLst>
        </pc:spChg>
        <pc:spChg chg="mod">
          <ac:chgData name="Rachel J Houghton" userId="eb43c97e479d4048" providerId="LiveId" clId="{A2482764-5657-4272-B50F-BC991B1B38E3}" dt="2020-08-29T14:09:21.760" v="25" actId="20577"/>
          <ac:spMkLst>
            <pc:docMk/>
            <pc:sldMk cId="2985715927" sldId="263"/>
            <ac:spMk id="6" creationId="{6B3DC813-0F66-4EE3-8EA3-390547BADAA4}"/>
          </ac:spMkLst>
        </pc:spChg>
      </pc:sldChg>
      <pc:sldChg chg="modSp mod">
        <pc:chgData name="Rachel J Houghton" userId="eb43c97e479d4048" providerId="LiveId" clId="{A2482764-5657-4272-B50F-BC991B1B38E3}" dt="2020-08-29T14:09:39.675" v="29" actId="20577"/>
        <pc:sldMkLst>
          <pc:docMk/>
          <pc:sldMk cId="3442327758" sldId="298"/>
        </pc:sldMkLst>
        <pc:spChg chg="mod">
          <ac:chgData name="Rachel J Houghton" userId="eb43c97e479d4048" providerId="LiveId" clId="{A2482764-5657-4272-B50F-BC991B1B38E3}" dt="2020-08-29T14:09:39.675" v="29" actId="20577"/>
          <ac:spMkLst>
            <pc:docMk/>
            <pc:sldMk cId="3442327758" sldId="298"/>
            <ac:spMk id="4" creationId="{7FA04951-9539-4E2B-88AC-8F57C8FE57BC}"/>
          </ac:spMkLst>
        </pc:spChg>
      </pc:sldChg>
      <pc:sldChg chg="modSp mod">
        <pc:chgData name="Rachel J Houghton" userId="eb43c97e479d4048" providerId="LiveId" clId="{A2482764-5657-4272-B50F-BC991B1B38E3}" dt="2020-08-29T14:17:01.781" v="96" actId="14100"/>
        <pc:sldMkLst>
          <pc:docMk/>
          <pc:sldMk cId="3958163301" sldId="320"/>
        </pc:sldMkLst>
        <pc:spChg chg="mod">
          <ac:chgData name="Rachel J Houghton" userId="eb43c97e479d4048" providerId="LiveId" clId="{A2482764-5657-4272-B50F-BC991B1B38E3}" dt="2020-08-29T14:17:01.781" v="96" actId="14100"/>
          <ac:spMkLst>
            <pc:docMk/>
            <pc:sldMk cId="3958163301" sldId="320"/>
            <ac:spMk id="14" creationId="{7A3E14F2-B4AE-43D7-87F6-73DF7B474C6F}"/>
          </ac:spMkLst>
        </pc:spChg>
      </pc:sldChg>
      <pc:sldChg chg="modSp mod modAnim">
        <pc:chgData name="Rachel J Houghton" userId="eb43c97e479d4048" providerId="LiveId" clId="{A2482764-5657-4272-B50F-BC991B1B38E3}" dt="2020-08-29T14:11:03.211" v="50" actId="20577"/>
        <pc:sldMkLst>
          <pc:docMk/>
          <pc:sldMk cId="2288354918" sldId="322"/>
        </pc:sldMkLst>
        <pc:spChg chg="mod">
          <ac:chgData name="Rachel J Houghton" userId="eb43c97e479d4048" providerId="LiveId" clId="{A2482764-5657-4272-B50F-BC991B1B38E3}" dt="2020-08-29T14:10:37.395" v="46" actId="207"/>
          <ac:spMkLst>
            <pc:docMk/>
            <pc:sldMk cId="2288354918" sldId="322"/>
            <ac:spMk id="2" creationId="{E6095154-738D-45DF-82F5-CF48915DDB21}"/>
          </ac:spMkLst>
        </pc:spChg>
        <pc:spChg chg="mod">
          <ac:chgData name="Rachel J Houghton" userId="eb43c97e479d4048" providerId="LiveId" clId="{A2482764-5657-4272-B50F-BC991B1B38E3}" dt="2020-08-29T14:11:03.211" v="50" actId="20577"/>
          <ac:spMkLst>
            <pc:docMk/>
            <pc:sldMk cId="2288354918" sldId="322"/>
            <ac:spMk id="5" creationId="{7B684B68-4644-489B-A338-F23F7E782296}"/>
          </ac:spMkLst>
        </pc:spChg>
      </pc:sldChg>
      <pc:sldChg chg="modSp mod">
        <pc:chgData name="Rachel J Houghton" userId="eb43c97e479d4048" providerId="LiveId" clId="{A2482764-5657-4272-B50F-BC991B1B38E3}" dt="2020-08-29T14:09:53.045" v="37" actId="14100"/>
        <pc:sldMkLst>
          <pc:docMk/>
          <pc:sldMk cId="2819374454" sldId="469"/>
        </pc:sldMkLst>
        <pc:spChg chg="mod">
          <ac:chgData name="Rachel J Houghton" userId="eb43c97e479d4048" providerId="LiveId" clId="{A2482764-5657-4272-B50F-BC991B1B38E3}" dt="2020-08-29T14:09:53.045" v="37" actId="14100"/>
          <ac:spMkLst>
            <pc:docMk/>
            <pc:sldMk cId="2819374454" sldId="469"/>
            <ac:spMk id="3" creationId="{02669792-3AA6-4C9E-8A29-6AC355504564}"/>
          </ac:spMkLst>
        </pc:spChg>
      </pc:sldChg>
      <pc:sldChg chg="modSp mod">
        <pc:chgData name="Rachel J Houghton" userId="eb43c97e479d4048" providerId="LiveId" clId="{A2482764-5657-4272-B50F-BC991B1B38E3}" dt="2020-08-29T14:09:57.244" v="38" actId="14100"/>
        <pc:sldMkLst>
          <pc:docMk/>
          <pc:sldMk cId="1762984606" sldId="470"/>
        </pc:sldMkLst>
        <pc:spChg chg="mod">
          <ac:chgData name="Rachel J Houghton" userId="eb43c97e479d4048" providerId="LiveId" clId="{A2482764-5657-4272-B50F-BC991B1B38E3}" dt="2020-08-29T14:09:57.244" v="38" actId="14100"/>
          <ac:spMkLst>
            <pc:docMk/>
            <pc:sldMk cId="1762984606" sldId="470"/>
            <ac:spMk id="3" creationId="{02669792-3AA6-4C9E-8A29-6AC355504564}"/>
          </ac:spMkLst>
        </pc:spChg>
      </pc:sldChg>
      <pc:sldChg chg="modSp mod modAnim">
        <pc:chgData name="Rachel J Houghton" userId="eb43c97e479d4048" providerId="LiveId" clId="{A2482764-5657-4272-B50F-BC991B1B38E3}" dt="2020-08-29T14:16:01.977" v="94" actId="14100"/>
        <pc:sldMkLst>
          <pc:docMk/>
          <pc:sldMk cId="2388549069" sldId="595"/>
        </pc:sldMkLst>
        <pc:spChg chg="mod">
          <ac:chgData name="Rachel J Houghton" userId="eb43c97e479d4048" providerId="LiveId" clId="{A2482764-5657-4272-B50F-BC991B1B38E3}" dt="2020-08-29T14:15:37.689" v="92" actId="207"/>
          <ac:spMkLst>
            <pc:docMk/>
            <pc:sldMk cId="2388549069" sldId="595"/>
            <ac:spMk id="28" creationId="{55DB1FF8-8E7A-479E-8628-8370CFEC4C3A}"/>
          </ac:spMkLst>
        </pc:spChg>
        <pc:spChg chg="mod">
          <ac:chgData name="Rachel J Houghton" userId="eb43c97e479d4048" providerId="LiveId" clId="{A2482764-5657-4272-B50F-BC991B1B38E3}" dt="2020-08-29T14:16:01.977" v="94" actId="14100"/>
          <ac:spMkLst>
            <pc:docMk/>
            <pc:sldMk cId="2388549069" sldId="595"/>
            <ac:spMk id="30" creationId="{0DC8A52D-49F4-44F6-AD66-729D75639126}"/>
          </ac:spMkLst>
        </pc:spChg>
      </pc:sldChg>
      <pc:sldChg chg="modSp mod">
        <pc:chgData name="Rachel J Houghton" userId="eb43c97e479d4048" providerId="LiveId" clId="{A2482764-5657-4272-B50F-BC991B1B38E3}" dt="2020-08-29T14:14:33.870" v="85" actId="20577"/>
        <pc:sldMkLst>
          <pc:docMk/>
          <pc:sldMk cId="2535769765" sldId="601"/>
        </pc:sldMkLst>
        <pc:spChg chg="mod">
          <ac:chgData name="Rachel J Houghton" userId="eb43c97e479d4048" providerId="LiveId" clId="{A2482764-5657-4272-B50F-BC991B1B38E3}" dt="2020-08-29T14:14:24.471" v="78" actId="1076"/>
          <ac:spMkLst>
            <pc:docMk/>
            <pc:sldMk cId="2535769765" sldId="601"/>
            <ac:spMk id="5" creationId="{B3A9EAA4-6DB4-4422-A934-366BD51DA371}"/>
          </ac:spMkLst>
        </pc:spChg>
        <pc:spChg chg="mod">
          <ac:chgData name="Rachel J Houghton" userId="eb43c97e479d4048" providerId="LiveId" clId="{A2482764-5657-4272-B50F-BC991B1B38E3}" dt="2020-08-29T14:14:33.870" v="85" actId="20577"/>
          <ac:spMkLst>
            <pc:docMk/>
            <pc:sldMk cId="2535769765" sldId="601"/>
            <ac:spMk id="7" creationId="{6C13784F-B7CF-4601-9A67-ED4CA62DF501}"/>
          </ac:spMkLst>
        </pc:spChg>
      </pc:sldChg>
      <pc:sldChg chg="modSp">
        <pc:chgData name="Rachel J Houghton" userId="eb43c97e479d4048" providerId="LiveId" clId="{A2482764-5657-4272-B50F-BC991B1B38E3}" dt="2020-08-29T14:16:22.453" v="95" actId="207"/>
        <pc:sldMkLst>
          <pc:docMk/>
          <pc:sldMk cId="679276679" sldId="606"/>
        </pc:sldMkLst>
        <pc:spChg chg="mod">
          <ac:chgData name="Rachel J Houghton" userId="eb43c97e479d4048" providerId="LiveId" clId="{A2482764-5657-4272-B50F-BC991B1B38E3}" dt="2020-08-29T14:16:22.453" v="95" actId="207"/>
          <ac:spMkLst>
            <pc:docMk/>
            <pc:sldMk cId="679276679" sldId="606"/>
            <ac:spMk id="18" creationId="{CB157787-D676-4B08-80B8-0955A86723C2}"/>
          </ac:spMkLst>
        </pc:spChg>
      </pc:sldChg>
      <pc:sldChg chg="modSp mod">
        <pc:chgData name="Rachel J Houghton" userId="eb43c97e479d4048" providerId="LiveId" clId="{A2482764-5657-4272-B50F-BC991B1B38E3}" dt="2020-08-29T14:13:24.889" v="73" actId="20577"/>
        <pc:sldMkLst>
          <pc:docMk/>
          <pc:sldMk cId="535960082" sldId="609"/>
        </pc:sldMkLst>
        <pc:spChg chg="mod">
          <ac:chgData name="Rachel J Houghton" userId="eb43c97e479d4048" providerId="LiveId" clId="{A2482764-5657-4272-B50F-BC991B1B38E3}" dt="2020-08-29T14:12:56.621" v="60" actId="207"/>
          <ac:spMkLst>
            <pc:docMk/>
            <pc:sldMk cId="535960082" sldId="609"/>
            <ac:spMk id="42" creationId="{02712CE3-0810-49FB-B33A-128CFCDB6FF2}"/>
          </ac:spMkLst>
        </pc:spChg>
        <pc:spChg chg="mod">
          <ac:chgData name="Rachel J Houghton" userId="eb43c97e479d4048" providerId="LiveId" clId="{A2482764-5657-4272-B50F-BC991B1B38E3}" dt="2020-08-29T14:13:24.889" v="73" actId="20577"/>
          <ac:spMkLst>
            <pc:docMk/>
            <pc:sldMk cId="535960082" sldId="609"/>
            <ac:spMk id="44" creationId="{FEDBCAD3-9788-4A7A-8AB6-AD300383A035}"/>
          </ac:spMkLst>
        </pc:spChg>
      </pc:sldChg>
      <pc:sldChg chg="modSp mod">
        <pc:chgData name="Rachel J Houghton" userId="eb43c97e479d4048" providerId="LiveId" clId="{A2482764-5657-4272-B50F-BC991B1B38E3}" dt="2020-08-29T14:12:30.391" v="58" actId="1076"/>
        <pc:sldMkLst>
          <pc:docMk/>
          <pc:sldMk cId="3784649214" sldId="612"/>
        </pc:sldMkLst>
        <pc:spChg chg="mod">
          <ac:chgData name="Rachel J Houghton" userId="eb43c97e479d4048" providerId="LiveId" clId="{A2482764-5657-4272-B50F-BC991B1B38E3}" dt="2020-08-29T14:12:09.505" v="55" actId="1076"/>
          <ac:spMkLst>
            <pc:docMk/>
            <pc:sldMk cId="3784649214" sldId="612"/>
            <ac:spMk id="16" creationId="{0B257A3D-A95E-4827-B725-87DCF4C92D1B}"/>
          </ac:spMkLst>
        </pc:spChg>
        <pc:spChg chg="mod">
          <ac:chgData name="Rachel J Houghton" userId="eb43c97e479d4048" providerId="LiveId" clId="{A2482764-5657-4272-B50F-BC991B1B38E3}" dt="2020-08-29T14:12:30.391" v="58" actId="1076"/>
          <ac:spMkLst>
            <pc:docMk/>
            <pc:sldMk cId="3784649214" sldId="612"/>
            <ac:spMk id="17" creationId="{0DAEF593-511D-4E7D-B3AB-35A9151F947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55754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06113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0110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74013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56386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50457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67331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97589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78820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09060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0274419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3491805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2201635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4090997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404582065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70751565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8-common-denomination-more-adding-and-subtracting/"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Express fractions in a common denomination </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6F-2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5CDEF76-3BF3-4F0B-9C3C-021C1194F622}"/>
              </a:ext>
            </a:extLst>
          </p:cNvPr>
          <p:cNvGrpSpPr/>
          <p:nvPr/>
        </p:nvGrpSpPr>
        <p:grpSpPr>
          <a:xfrm>
            <a:off x="594008" y="2143073"/>
            <a:ext cx="5623438" cy="2385540"/>
            <a:chOff x="6364865" y="3363503"/>
            <a:chExt cx="7907446" cy="3354449"/>
          </a:xfrm>
        </p:grpSpPr>
        <p:pic>
          <p:nvPicPr>
            <p:cNvPr id="9" name="Picture 8">
              <a:extLst>
                <a:ext uri="{FF2B5EF4-FFF2-40B4-BE49-F238E27FC236}">
                  <a16:creationId xmlns:a16="http://schemas.microsoft.com/office/drawing/2014/main" id="{A0621AE7-9E99-4FE4-A8DA-63E0C86723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4865" y="3593545"/>
              <a:ext cx="7907446" cy="3124407"/>
            </a:xfrm>
            <a:prstGeom prst="rect">
              <a:avLst/>
            </a:prstGeom>
          </p:spPr>
        </p:pic>
        <p:sp>
          <p:nvSpPr>
            <p:cNvPr id="11" name="Rectangle 10">
              <a:extLst>
                <a:ext uri="{FF2B5EF4-FFF2-40B4-BE49-F238E27FC236}">
                  <a16:creationId xmlns:a16="http://schemas.microsoft.com/office/drawing/2014/main" id="{37734836-A9B0-4344-AF04-ADF5548FA7FF}"/>
                </a:ext>
              </a:extLst>
            </p:cNvPr>
            <p:cNvSpPr/>
            <p:nvPr/>
          </p:nvSpPr>
          <p:spPr>
            <a:xfrm>
              <a:off x="8276489" y="3363503"/>
              <a:ext cx="994606" cy="1438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5" name="Title 4">
            <a:extLst>
              <a:ext uri="{FF2B5EF4-FFF2-40B4-BE49-F238E27FC236}">
                <a16:creationId xmlns:a16="http://schemas.microsoft.com/office/drawing/2014/main" id="{351DA07F-98B6-4156-89A9-B8FABBC75DF3}"/>
              </a:ext>
            </a:extLst>
          </p:cNvPr>
          <p:cNvSpPr>
            <a:spLocks noGrp="1"/>
          </p:cNvSpPr>
          <p:nvPr>
            <p:ph type="title"/>
          </p:nvPr>
        </p:nvSpPr>
        <p:spPr/>
        <p:txBody>
          <a:bodyPr/>
          <a:lstStyle/>
          <a:p>
            <a:r>
              <a:rPr lang="en-GB" dirty="0"/>
              <a:t>6F-2 Express fractions in a common denomination</a:t>
            </a:r>
            <a:br>
              <a:rPr lang="en-GB" kern="0" dirty="0"/>
            </a:br>
            <a:endParaRPr lang="en-GB" dirty="0"/>
          </a:p>
        </p:txBody>
      </p:sp>
      <p:sp>
        <p:nvSpPr>
          <p:cNvPr id="23" name="TextBox 22">
            <a:extLst>
              <a:ext uri="{FF2B5EF4-FFF2-40B4-BE49-F238E27FC236}">
                <a16:creationId xmlns:a16="http://schemas.microsoft.com/office/drawing/2014/main" id="{6C8FCCEF-1467-434D-B8B3-0A0D02BDB19D}"/>
              </a:ext>
            </a:extLst>
          </p:cNvPr>
          <p:cNvSpPr txBox="1"/>
          <p:nvPr/>
        </p:nvSpPr>
        <p:spPr>
          <a:xfrm>
            <a:off x="2175355" y="1557338"/>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4" name="TextBox 23">
            <a:extLst>
              <a:ext uri="{FF2B5EF4-FFF2-40B4-BE49-F238E27FC236}">
                <a16:creationId xmlns:a16="http://schemas.microsoft.com/office/drawing/2014/main" id="{F39516B6-3C93-4D56-97AC-BCEDDF1C9988}"/>
              </a:ext>
            </a:extLst>
          </p:cNvPr>
          <p:cNvSpPr txBox="1"/>
          <p:nvPr/>
        </p:nvSpPr>
        <p:spPr>
          <a:xfrm>
            <a:off x="2175355" y="2041148"/>
            <a:ext cx="385043"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cxnSp>
        <p:nvCxnSpPr>
          <p:cNvPr id="25" name="Straight Connector 24">
            <a:extLst>
              <a:ext uri="{FF2B5EF4-FFF2-40B4-BE49-F238E27FC236}">
                <a16:creationId xmlns:a16="http://schemas.microsoft.com/office/drawing/2014/main" id="{3384A983-E843-42B6-954A-9AC7754B3CD0}"/>
              </a:ext>
            </a:extLst>
          </p:cNvPr>
          <p:cNvCxnSpPr>
            <a:cxnSpLocks/>
          </p:cNvCxnSpPr>
          <p:nvPr/>
        </p:nvCxnSpPr>
        <p:spPr>
          <a:xfrm>
            <a:off x="2185909" y="2044175"/>
            <a:ext cx="396744" cy="0"/>
          </a:xfrm>
          <a:prstGeom prst="line">
            <a:avLst/>
          </a:prstGeom>
          <a:ln w="38100"/>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FB07A20C-2562-4395-8F90-9354D30D8240}"/>
              </a:ext>
            </a:extLst>
          </p:cNvPr>
          <p:cNvSpPr txBox="1"/>
          <p:nvPr/>
        </p:nvSpPr>
        <p:spPr>
          <a:xfrm>
            <a:off x="3702357" y="1557338"/>
            <a:ext cx="1028394"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11</a:t>
            </a:r>
          </a:p>
        </p:txBody>
      </p:sp>
      <p:sp>
        <p:nvSpPr>
          <p:cNvPr id="27" name="TextBox 26">
            <a:extLst>
              <a:ext uri="{FF2B5EF4-FFF2-40B4-BE49-F238E27FC236}">
                <a16:creationId xmlns:a16="http://schemas.microsoft.com/office/drawing/2014/main" id="{1F3723E8-C17A-484F-AA0E-590AC0D2F60E}"/>
              </a:ext>
            </a:extLst>
          </p:cNvPr>
          <p:cNvSpPr txBox="1"/>
          <p:nvPr/>
        </p:nvSpPr>
        <p:spPr>
          <a:xfrm>
            <a:off x="3923845" y="2041148"/>
            <a:ext cx="58541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cxnSp>
        <p:nvCxnSpPr>
          <p:cNvPr id="28" name="Straight Connector 27">
            <a:extLst>
              <a:ext uri="{FF2B5EF4-FFF2-40B4-BE49-F238E27FC236}">
                <a16:creationId xmlns:a16="http://schemas.microsoft.com/office/drawing/2014/main" id="{0B69BC0A-1625-498A-B91E-0C46301837E9}"/>
              </a:ext>
            </a:extLst>
          </p:cNvPr>
          <p:cNvCxnSpPr>
            <a:cxnSpLocks/>
          </p:cNvCxnSpPr>
          <p:nvPr/>
        </p:nvCxnSpPr>
        <p:spPr>
          <a:xfrm>
            <a:off x="4034587" y="2044175"/>
            <a:ext cx="396743" cy="0"/>
          </a:xfrm>
          <a:prstGeom prst="line">
            <a:avLst/>
          </a:prstGeom>
          <a:ln w="38100"/>
        </p:spPr>
        <p:style>
          <a:lnRef idx="1">
            <a:schemeClr val="dk1"/>
          </a:lnRef>
          <a:fillRef idx="0">
            <a:schemeClr val="dk1"/>
          </a:fillRef>
          <a:effectRef idx="0">
            <a:schemeClr val="dk1"/>
          </a:effectRef>
          <a:fontRef idx="minor">
            <a:schemeClr val="tx1"/>
          </a:fontRef>
        </p:style>
      </p:cxnSp>
      <p:sp>
        <p:nvSpPr>
          <p:cNvPr id="8" name="Oval 7">
            <a:extLst>
              <a:ext uri="{FF2B5EF4-FFF2-40B4-BE49-F238E27FC236}">
                <a16:creationId xmlns:a16="http://schemas.microsoft.com/office/drawing/2014/main" id="{3B29A8DA-3707-46CB-8B3E-39F1D5341C48}"/>
              </a:ext>
            </a:extLst>
          </p:cNvPr>
          <p:cNvSpPr/>
          <p:nvPr/>
        </p:nvSpPr>
        <p:spPr bwMode="auto">
          <a:xfrm>
            <a:off x="4112484" y="3872129"/>
            <a:ext cx="337120" cy="50393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 name="Oval 32">
            <a:extLst>
              <a:ext uri="{FF2B5EF4-FFF2-40B4-BE49-F238E27FC236}">
                <a16:creationId xmlns:a16="http://schemas.microsoft.com/office/drawing/2014/main" id="{DE56B7E4-DBC7-49E7-9A27-C8FB7CDAA74A}"/>
              </a:ext>
            </a:extLst>
          </p:cNvPr>
          <p:cNvSpPr/>
          <p:nvPr/>
        </p:nvSpPr>
        <p:spPr bwMode="auto">
          <a:xfrm>
            <a:off x="4465932" y="3119745"/>
            <a:ext cx="337120" cy="50393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TextBox 19">
            <a:extLst>
              <a:ext uri="{FF2B5EF4-FFF2-40B4-BE49-F238E27FC236}">
                <a16:creationId xmlns:a16="http://schemas.microsoft.com/office/drawing/2014/main" id="{0B257A3D-A95E-4827-B725-87DCF4C92D1B}"/>
              </a:ext>
            </a:extLst>
          </p:cNvPr>
          <p:cNvSpPr txBox="1"/>
          <p:nvPr/>
        </p:nvSpPr>
        <p:spPr>
          <a:xfrm>
            <a:off x="6461522" y="3237286"/>
            <a:ext cx="5486401"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15 is a multiple of 3.</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can use 15 as the common denominator.</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need to express both fractions in fifteenths.</a:t>
            </a:r>
          </a:p>
        </p:txBody>
      </p:sp>
      <mc:AlternateContent xmlns:mc="http://schemas.openxmlformats.org/markup-compatibility/2006">
        <mc:Choice xmlns:a14="http://schemas.microsoft.com/office/drawing/2010/main" Requires="a14">
          <p:sp>
            <p:nvSpPr>
              <p:cNvPr id="17" name="Content Placeholder 2">
                <a:extLst>
                  <a:ext uri="{FF2B5EF4-FFF2-40B4-BE49-F238E27FC236}">
                    <a16:creationId xmlns:a16="http://schemas.microsoft.com/office/drawing/2014/main" id="{0DAEF593-511D-4E7D-B3AB-35A9151F9476}"/>
                  </a:ext>
                </a:extLst>
              </p:cNvPr>
              <p:cNvSpPr txBox="1">
                <a:spLocks/>
              </p:cNvSpPr>
              <p:nvPr/>
            </p:nvSpPr>
            <p:spPr>
              <a:xfrm>
                <a:off x="6348994" y="1585913"/>
                <a:ext cx="571145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denominators of both fractions?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both fractions be expressed with a common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expressed in fifteenths? What do you notice about its location on the number line?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17" name="Content Placeholder 2">
                <a:extLst>
                  <a:ext uri="{FF2B5EF4-FFF2-40B4-BE49-F238E27FC236}">
                    <a16:creationId xmlns:a16="http://schemas.microsoft.com/office/drawing/2014/main" id="{0DAEF593-511D-4E7D-B3AB-35A9151F9476}"/>
                  </a:ext>
                </a:extLst>
              </p:cNvPr>
              <p:cNvSpPr txBox="1">
                <a:spLocks noRot="1" noChangeAspect="1" noMove="1" noResize="1" noEditPoints="1" noAdjustHandles="1" noChangeArrowheads="1" noChangeShapeType="1" noTextEdit="1"/>
              </p:cNvSpPr>
              <p:nvPr/>
            </p:nvSpPr>
            <p:spPr>
              <a:xfrm>
                <a:off x="6348994" y="1585913"/>
                <a:ext cx="5711455" cy="4101962"/>
              </a:xfrm>
              <a:prstGeom prst="rect">
                <a:avLst/>
              </a:prstGeom>
              <a:blipFill>
                <a:blip r:embed="rId4"/>
                <a:stretch>
                  <a:fillRect l="-962" r="-2030"/>
                </a:stretch>
              </a:blipFill>
            </p:spPr>
            <p:txBody>
              <a:bodyPr/>
              <a:lstStyle/>
              <a:p>
                <a:r>
                  <a:rPr lang="en-GB">
                    <a:noFill/>
                  </a:rPr>
                  <a:t> </a:t>
                </a:r>
              </a:p>
            </p:txBody>
          </p:sp>
        </mc:Fallback>
      </mc:AlternateContent>
    </p:spTree>
    <p:extLst>
      <p:ext uri="{BB962C8B-B14F-4D97-AF65-F5344CB8AC3E}">
        <p14:creationId xmlns:p14="http://schemas.microsoft.com/office/powerpoint/2010/main" val="378464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1000" tmFilter="0, 0; .2, .5; .8, .5; 1, 0"/>
                                        <p:tgtEl>
                                          <p:spTgt spid="24"/>
                                        </p:tgtEl>
                                      </p:cBhvr>
                                    </p:animEffect>
                                    <p:animScale>
                                      <p:cBhvr>
                                        <p:cTn id="7" dur="500" autoRev="1" fill="hold"/>
                                        <p:tgtEl>
                                          <p:spTgt spid="2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1000" tmFilter="0, 0; .2, .5; .8, .5; 1, 0"/>
                                        <p:tgtEl>
                                          <p:spTgt spid="27"/>
                                        </p:tgtEl>
                                      </p:cBhvr>
                                    </p:animEffect>
                                    <p:animScale>
                                      <p:cBhvr>
                                        <p:cTn id="12" dur="500" autoRev="1" fill="hold"/>
                                        <p:tgtEl>
                                          <p:spTgt spid="27"/>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grpId="0" nodeType="clickEffect">
                                  <p:stCondLst>
                                    <p:cond delay="0"/>
                                  </p:stCondLst>
                                  <p:childTnLst>
                                    <p:animMotion origin="layout" path="M -1.875E-6 1.11111E-6 L -0.00091 -0.11273 " pathEditMode="relative" rAng="0" ptsTypes="AA">
                                      <p:cBhvr>
                                        <p:cTn id="28" dur="2000" fill="hold"/>
                                        <p:tgtEl>
                                          <p:spTgt spid="8"/>
                                        </p:tgtEl>
                                        <p:attrNameLst>
                                          <p:attrName>ppt_x</p:attrName>
                                          <p:attrName>ppt_y</p:attrName>
                                        </p:attrNameLst>
                                      </p:cBhvr>
                                      <p:rCtr x="-52" y="-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8"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AB4D6D-6194-4B68-B3AD-4FC37E345DAE}"/>
              </a:ext>
            </a:extLst>
          </p:cNvPr>
          <p:cNvSpPr>
            <a:spLocks noGrp="1"/>
          </p:cNvSpPr>
          <p:nvPr>
            <p:ph type="title"/>
          </p:nvPr>
        </p:nvSpPr>
        <p:spPr/>
        <p:txBody>
          <a:bodyPr/>
          <a:lstStyle/>
          <a:p>
            <a:r>
              <a:rPr lang="en-GB" dirty="0"/>
              <a:t>6F-2 Express fractions in a common denomination</a:t>
            </a:r>
            <a:br>
              <a:rPr lang="en-GB" kern="0" dirty="0"/>
            </a:br>
            <a:endParaRPr lang="en-GB" dirty="0"/>
          </a:p>
        </p:txBody>
      </p:sp>
      <p:pic>
        <p:nvPicPr>
          <p:cNvPr id="4" name="Picture 3">
            <a:extLst>
              <a:ext uri="{FF2B5EF4-FFF2-40B4-BE49-F238E27FC236}">
                <a16:creationId xmlns:a16="http://schemas.microsoft.com/office/drawing/2014/main" id="{8F6D5787-321D-4AC0-BD8A-D0491D1AAA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008" y="1484784"/>
            <a:ext cx="6135088" cy="4376862"/>
          </a:xfrm>
          <a:prstGeom prst="rect">
            <a:avLst/>
          </a:prstGeom>
        </p:spPr>
      </p:pic>
      <p:sp>
        <p:nvSpPr>
          <p:cNvPr id="13" name="Rectangle 12">
            <a:extLst>
              <a:ext uri="{FF2B5EF4-FFF2-40B4-BE49-F238E27FC236}">
                <a16:creationId xmlns:a16="http://schemas.microsoft.com/office/drawing/2014/main" id="{CB92C4DC-4FDD-4B30-80BF-CE8A949906E2}"/>
              </a:ext>
            </a:extLst>
          </p:cNvPr>
          <p:cNvSpPr/>
          <p:nvPr/>
        </p:nvSpPr>
        <p:spPr>
          <a:xfrm>
            <a:off x="2204227" y="2249735"/>
            <a:ext cx="188100" cy="5224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6FFCB0F2-9132-4DC0-BB9A-A132AD9803CE}"/>
              </a:ext>
            </a:extLst>
          </p:cNvPr>
          <p:cNvSpPr/>
          <p:nvPr/>
        </p:nvSpPr>
        <p:spPr>
          <a:xfrm>
            <a:off x="2101501" y="2840787"/>
            <a:ext cx="1295400" cy="179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FB016808-9DD3-4F47-81E1-191C6B15FE73}"/>
              </a:ext>
            </a:extLst>
          </p:cNvPr>
          <p:cNvSpPr/>
          <p:nvPr/>
        </p:nvSpPr>
        <p:spPr>
          <a:xfrm>
            <a:off x="2482357" y="2462366"/>
            <a:ext cx="518160" cy="309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9A773935-E1B9-4625-959A-E562E9AAE383}"/>
              </a:ext>
            </a:extLst>
          </p:cNvPr>
          <p:cNvSpPr/>
          <p:nvPr/>
        </p:nvSpPr>
        <p:spPr>
          <a:xfrm>
            <a:off x="3830321" y="2253545"/>
            <a:ext cx="188101" cy="460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54B92E70-0BE3-4555-99F1-6C5E41B43911}"/>
              </a:ext>
            </a:extLst>
          </p:cNvPr>
          <p:cNvSpPr/>
          <p:nvPr/>
        </p:nvSpPr>
        <p:spPr>
          <a:xfrm>
            <a:off x="3792221" y="2802630"/>
            <a:ext cx="1295400" cy="179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437CA1D8-6D69-4AE0-854E-06C27E302333}"/>
              </a:ext>
            </a:extLst>
          </p:cNvPr>
          <p:cNvSpPr/>
          <p:nvPr/>
        </p:nvSpPr>
        <p:spPr>
          <a:xfrm>
            <a:off x="4237990" y="2477606"/>
            <a:ext cx="354331" cy="309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CC6792D2-588B-4DEA-A80F-2A6233EBBD57}"/>
              </a:ext>
            </a:extLst>
          </p:cNvPr>
          <p:cNvSpPr/>
          <p:nvPr/>
        </p:nvSpPr>
        <p:spPr>
          <a:xfrm>
            <a:off x="1860833" y="4997190"/>
            <a:ext cx="2029319" cy="91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 name="Rectangle 28">
            <a:extLst>
              <a:ext uri="{FF2B5EF4-FFF2-40B4-BE49-F238E27FC236}">
                <a16:creationId xmlns:a16="http://schemas.microsoft.com/office/drawing/2014/main" id="{EA82EE9C-A940-4812-A942-8B838DC4D970}"/>
              </a:ext>
            </a:extLst>
          </p:cNvPr>
          <p:cNvSpPr/>
          <p:nvPr/>
        </p:nvSpPr>
        <p:spPr>
          <a:xfrm>
            <a:off x="2138366" y="3917056"/>
            <a:ext cx="1295400" cy="460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 name="Rectangle 30">
            <a:extLst>
              <a:ext uri="{FF2B5EF4-FFF2-40B4-BE49-F238E27FC236}">
                <a16:creationId xmlns:a16="http://schemas.microsoft.com/office/drawing/2014/main" id="{D188A6EA-FEE4-4463-BF6E-113F485D15C3}"/>
              </a:ext>
            </a:extLst>
          </p:cNvPr>
          <p:cNvSpPr/>
          <p:nvPr/>
        </p:nvSpPr>
        <p:spPr>
          <a:xfrm>
            <a:off x="3706637" y="3899276"/>
            <a:ext cx="1295400" cy="460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 name="Rectangle 32">
            <a:extLst>
              <a:ext uri="{FF2B5EF4-FFF2-40B4-BE49-F238E27FC236}">
                <a16:creationId xmlns:a16="http://schemas.microsoft.com/office/drawing/2014/main" id="{7DA054B4-52AD-456E-8BCA-4AF75797776F}"/>
              </a:ext>
            </a:extLst>
          </p:cNvPr>
          <p:cNvSpPr/>
          <p:nvPr/>
        </p:nvSpPr>
        <p:spPr>
          <a:xfrm>
            <a:off x="2071339" y="2768132"/>
            <a:ext cx="1295400" cy="460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5" name="Rectangle 34">
            <a:extLst>
              <a:ext uri="{FF2B5EF4-FFF2-40B4-BE49-F238E27FC236}">
                <a16:creationId xmlns:a16="http://schemas.microsoft.com/office/drawing/2014/main" id="{89E4A2C9-6305-4998-BB66-B9146B19EDBC}"/>
              </a:ext>
            </a:extLst>
          </p:cNvPr>
          <p:cNvSpPr/>
          <p:nvPr/>
        </p:nvSpPr>
        <p:spPr>
          <a:xfrm>
            <a:off x="3824605" y="2755353"/>
            <a:ext cx="1295400" cy="460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 name="Rectangle 36">
            <a:extLst>
              <a:ext uri="{FF2B5EF4-FFF2-40B4-BE49-F238E27FC236}">
                <a16:creationId xmlns:a16="http://schemas.microsoft.com/office/drawing/2014/main" id="{C8D5F843-EA34-4B27-9E16-ED3BD98A6632}"/>
              </a:ext>
            </a:extLst>
          </p:cNvPr>
          <p:cNvSpPr/>
          <p:nvPr/>
        </p:nvSpPr>
        <p:spPr>
          <a:xfrm>
            <a:off x="3000517" y="3246972"/>
            <a:ext cx="518622" cy="286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 name="Rectangle 38">
            <a:extLst>
              <a:ext uri="{FF2B5EF4-FFF2-40B4-BE49-F238E27FC236}">
                <a16:creationId xmlns:a16="http://schemas.microsoft.com/office/drawing/2014/main" id="{C5B6B715-BA67-4342-85F1-029FED47F951}"/>
              </a:ext>
            </a:extLst>
          </p:cNvPr>
          <p:cNvSpPr/>
          <p:nvPr/>
        </p:nvSpPr>
        <p:spPr>
          <a:xfrm>
            <a:off x="4557857" y="3235066"/>
            <a:ext cx="518622" cy="286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 name="Rectangle 40">
            <a:extLst>
              <a:ext uri="{FF2B5EF4-FFF2-40B4-BE49-F238E27FC236}">
                <a16:creationId xmlns:a16="http://schemas.microsoft.com/office/drawing/2014/main" id="{8720E33F-27D3-4C14-AA15-C496180422CA}"/>
              </a:ext>
            </a:extLst>
          </p:cNvPr>
          <p:cNvSpPr/>
          <p:nvPr/>
        </p:nvSpPr>
        <p:spPr>
          <a:xfrm>
            <a:off x="2474579" y="4345852"/>
            <a:ext cx="525939" cy="309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8C4C372F-0E9C-42AA-9EE4-8B7852695671}"/>
              </a:ext>
            </a:extLst>
          </p:cNvPr>
          <p:cNvSpPr/>
          <p:nvPr/>
        </p:nvSpPr>
        <p:spPr>
          <a:xfrm>
            <a:off x="4156856" y="4283546"/>
            <a:ext cx="525939" cy="309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5" name="Oval 44">
            <a:extLst>
              <a:ext uri="{FF2B5EF4-FFF2-40B4-BE49-F238E27FC236}">
                <a16:creationId xmlns:a16="http://schemas.microsoft.com/office/drawing/2014/main" id="{ADEC53AE-08EC-4DCE-9D51-23A1707E8B13}"/>
              </a:ext>
            </a:extLst>
          </p:cNvPr>
          <p:cNvSpPr/>
          <p:nvPr/>
        </p:nvSpPr>
        <p:spPr>
          <a:xfrm>
            <a:off x="2880993" y="1610131"/>
            <a:ext cx="485746" cy="4876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C7B7AF04-FCF9-48AA-AE6E-23DE21C5CD66}"/>
              </a:ext>
            </a:extLst>
          </p:cNvPr>
          <p:cNvSpPr/>
          <p:nvPr/>
        </p:nvSpPr>
        <p:spPr>
          <a:xfrm>
            <a:off x="1921565" y="1247314"/>
            <a:ext cx="2406031" cy="91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1" name="TextBox 20">
            <a:extLst>
              <a:ext uri="{FF2B5EF4-FFF2-40B4-BE49-F238E27FC236}">
                <a16:creationId xmlns:a16="http://schemas.microsoft.com/office/drawing/2014/main" id="{AFCEA291-89CC-4F7C-84F1-E5DABC078702}"/>
              </a:ext>
            </a:extLst>
          </p:cNvPr>
          <p:cNvSpPr txBox="1"/>
          <p:nvPr/>
        </p:nvSpPr>
        <p:spPr>
          <a:xfrm>
            <a:off x="2175355" y="1134332"/>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2" name="TextBox 21">
            <a:extLst>
              <a:ext uri="{FF2B5EF4-FFF2-40B4-BE49-F238E27FC236}">
                <a16:creationId xmlns:a16="http://schemas.microsoft.com/office/drawing/2014/main" id="{D79CEF3B-F9D7-4237-B3FD-618C1FB91C00}"/>
              </a:ext>
            </a:extLst>
          </p:cNvPr>
          <p:cNvSpPr txBox="1"/>
          <p:nvPr/>
        </p:nvSpPr>
        <p:spPr>
          <a:xfrm>
            <a:off x="2175355" y="1618142"/>
            <a:ext cx="385043"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cxnSp>
        <p:nvCxnSpPr>
          <p:cNvPr id="23" name="Straight Connector 22">
            <a:extLst>
              <a:ext uri="{FF2B5EF4-FFF2-40B4-BE49-F238E27FC236}">
                <a16:creationId xmlns:a16="http://schemas.microsoft.com/office/drawing/2014/main" id="{7CA1D8C4-319B-46DA-9331-6CF415903611}"/>
              </a:ext>
            </a:extLst>
          </p:cNvPr>
          <p:cNvCxnSpPr>
            <a:cxnSpLocks/>
          </p:cNvCxnSpPr>
          <p:nvPr/>
        </p:nvCxnSpPr>
        <p:spPr>
          <a:xfrm>
            <a:off x="2185909" y="1621169"/>
            <a:ext cx="396744" cy="0"/>
          </a:xfrm>
          <a:prstGeom prst="line">
            <a:avLst/>
          </a:prstGeom>
          <a:ln w="38100"/>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56B3A11F-E801-499E-9C6A-62F80F05EBE0}"/>
              </a:ext>
            </a:extLst>
          </p:cNvPr>
          <p:cNvSpPr txBox="1"/>
          <p:nvPr/>
        </p:nvSpPr>
        <p:spPr>
          <a:xfrm>
            <a:off x="4024032" y="1134332"/>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5" name="TextBox 24">
            <a:extLst>
              <a:ext uri="{FF2B5EF4-FFF2-40B4-BE49-F238E27FC236}">
                <a16:creationId xmlns:a16="http://schemas.microsoft.com/office/drawing/2014/main" id="{603FDC60-FF02-40F4-9938-7A998FE373F1}"/>
              </a:ext>
            </a:extLst>
          </p:cNvPr>
          <p:cNvSpPr txBox="1"/>
          <p:nvPr/>
        </p:nvSpPr>
        <p:spPr>
          <a:xfrm>
            <a:off x="3923845" y="1618142"/>
            <a:ext cx="58541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26" name="Straight Connector 25">
            <a:extLst>
              <a:ext uri="{FF2B5EF4-FFF2-40B4-BE49-F238E27FC236}">
                <a16:creationId xmlns:a16="http://schemas.microsoft.com/office/drawing/2014/main" id="{274C496E-C0A7-4C11-A13B-CCC2398F4D15}"/>
              </a:ext>
            </a:extLst>
          </p:cNvPr>
          <p:cNvCxnSpPr>
            <a:cxnSpLocks/>
          </p:cNvCxnSpPr>
          <p:nvPr/>
        </p:nvCxnSpPr>
        <p:spPr>
          <a:xfrm>
            <a:off x="4034587" y="1621169"/>
            <a:ext cx="396743" cy="0"/>
          </a:xfrm>
          <a:prstGeom prst="line">
            <a:avLst/>
          </a:prstGeom>
          <a:ln w="38100"/>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EDE441E3-90BF-4AA9-BBD5-626A57E1C594}"/>
              </a:ext>
            </a:extLst>
          </p:cNvPr>
          <p:cNvSpPr txBox="1"/>
          <p:nvPr/>
        </p:nvSpPr>
        <p:spPr>
          <a:xfrm>
            <a:off x="2175355" y="5315567"/>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
        <p:nvSpPr>
          <p:cNvPr id="28" name="TextBox 27">
            <a:extLst>
              <a:ext uri="{FF2B5EF4-FFF2-40B4-BE49-F238E27FC236}">
                <a16:creationId xmlns:a16="http://schemas.microsoft.com/office/drawing/2014/main" id="{B43F42EB-0397-4B92-9206-E45246F6DB4A}"/>
              </a:ext>
            </a:extLst>
          </p:cNvPr>
          <p:cNvSpPr txBox="1"/>
          <p:nvPr/>
        </p:nvSpPr>
        <p:spPr>
          <a:xfrm>
            <a:off x="1886536" y="5799377"/>
            <a:ext cx="962682"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24</a:t>
            </a:r>
          </a:p>
        </p:txBody>
      </p:sp>
      <p:cxnSp>
        <p:nvCxnSpPr>
          <p:cNvPr id="30" name="Straight Connector 29">
            <a:extLst>
              <a:ext uri="{FF2B5EF4-FFF2-40B4-BE49-F238E27FC236}">
                <a16:creationId xmlns:a16="http://schemas.microsoft.com/office/drawing/2014/main" id="{E711B539-DC97-46D7-827B-3DA00E2FDD1D}"/>
              </a:ext>
            </a:extLst>
          </p:cNvPr>
          <p:cNvCxnSpPr>
            <a:cxnSpLocks/>
          </p:cNvCxnSpPr>
          <p:nvPr/>
        </p:nvCxnSpPr>
        <p:spPr>
          <a:xfrm>
            <a:off x="2185909" y="5802404"/>
            <a:ext cx="396744" cy="0"/>
          </a:xfrm>
          <a:prstGeom prst="line">
            <a:avLst/>
          </a:prstGeom>
          <a:ln w="38100"/>
        </p:spPr>
        <p:style>
          <a:lnRef idx="1">
            <a:schemeClr val="dk1"/>
          </a:lnRef>
          <a:fillRef idx="0">
            <a:schemeClr val="dk1"/>
          </a:fillRef>
          <a:effectRef idx="0">
            <a:schemeClr val="dk1"/>
          </a:effectRef>
          <a:fontRef idx="minor">
            <a:schemeClr val="tx1"/>
          </a:fontRef>
        </p:style>
      </p:cxnSp>
      <p:sp>
        <p:nvSpPr>
          <p:cNvPr id="32" name="TextBox 31">
            <a:extLst>
              <a:ext uri="{FF2B5EF4-FFF2-40B4-BE49-F238E27FC236}">
                <a16:creationId xmlns:a16="http://schemas.microsoft.com/office/drawing/2014/main" id="{C6E17254-437E-4DF0-98A2-3EE6433174C3}"/>
              </a:ext>
            </a:extLst>
          </p:cNvPr>
          <p:cNvSpPr txBox="1"/>
          <p:nvPr/>
        </p:nvSpPr>
        <p:spPr>
          <a:xfrm>
            <a:off x="4024032" y="5315567"/>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
        <p:nvSpPr>
          <p:cNvPr id="34" name="TextBox 33">
            <a:extLst>
              <a:ext uri="{FF2B5EF4-FFF2-40B4-BE49-F238E27FC236}">
                <a16:creationId xmlns:a16="http://schemas.microsoft.com/office/drawing/2014/main" id="{744501D6-5E79-420E-B2FD-F7C3CF10B6B7}"/>
              </a:ext>
            </a:extLst>
          </p:cNvPr>
          <p:cNvSpPr txBox="1"/>
          <p:nvPr/>
        </p:nvSpPr>
        <p:spPr>
          <a:xfrm>
            <a:off x="3923845" y="5799377"/>
            <a:ext cx="58541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24</a:t>
            </a:r>
          </a:p>
        </p:txBody>
      </p:sp>
      <p:cxnSp>
        <p:nvCxnSpPr>
          <p:cNvPr id="36" name="Straight Connector 35">
            <a:extLst>
              <a:ext uri="{FF2B5EF4-FFF2-40B4-BE49-F238E27FC236}">
                <a16:creationId xmlns:a16="http://schemas.microsoft.com/office/drawing/2014/main" id="{883A5F13-439A-43CD-8DED-7D88B2450664}"/>
              </a:ext>
            </a:extLst>
          </p:cNvPr>
          <p:cNvCxnSpPr>
            <a:cxnSpLocks/>
          </p:cNvCxnSpPr>
          <p:nvPr/>
        </p:nvCxnSpPr>
        <p:spPr>
          <a:xfrm>
            <a:off x="4034587" y="5802404"/>
            <a:ext cx="396743"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E4D5AEA6-2D43-4001-BC21-A0CE2D09B9DE}"/>
              </a:ext>
            </a:extLst>
          </p:cNvPr>
          <p:cNvCxnSpPr/>
          <p:nvPr/>
        </p:nvCxnSpPr>
        <p:spPr bwMode="auto">
          <a:xfrm>
            <a:off x="2367876" y="4838081"/>
            <a:ext cx="0" cy="377278"/>
          </a:xfrm>
          <a:prstGeom prst="straightConnector1">
            <a:avLst/>
          </a:prstGeom>
          <a:noFill/>
          <a:ln w="28575" cap="flat" cmpd="sng" algn="ctr">
            <a:solidFill>
              <a:srgbClr val="FF0000"/>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Arrow Connector 39">
            <a:extLst>
              <a:ext uri="{FF2B5EF4-FFF2-40B4-BE49-F238E27FC236}">
                <a16:creationId xmlns:a16="http://schemas.microsoft.com/office/drawing/2014/main" id="{E6C8C162-F25E-47A0-AD90-65024F896EF9}"/>
              </a:ext>
            </a:extLst>
          </p:cNvPr>
          <p:cNvCxnSpPr/>
          <p:nvPr/>
        </p:nvCxnSpPr>
        <p:spPr bwMode="auto">
          <a:xfrm>
            <a:off x="4224450" y="4838081"/>
            <a:ext cx="0" cy="377278"/>
          </a:xfrm>
          <a:prstGeom prst="straightConnector1">
            <a:avLst/>
          </a:prstGeom>
          <a:noFill/>
          <a:ln w="28575" cap="flat" cmpd="sng" algn="ctr">
            <a:solidFill>
              <a:srgbClr val="FF0000"/>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TextBox 19">
            <a:extLst>
              <a:ext uri="{FF2B5EF4-FFF2-40B4-BE49-F238E27FC236}">
                <a16:creationId xmlns:a16="http://schemas.microsoft.com/office/drawing/2014/main" id="{02712CE3-0810-49FB-B33A-128CFCDB6FF2}"/>
              </a:ext>
            </a:extLst>
          </p:cNvPr>
          <p:cNvSpPr txBox="1"/>
          <p:nvPr/>
        </p:nvSpPr>
        <p:spPr>
          <a:xfrm>
            <a:off x="5935773" y="2981215"/>
            <a:ext cx="6035649" cy="1508105"/>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8 is not a multiple of 3.</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24 is a multiple of both 3 and 8.</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can use 24 as the common denominator.</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need to express both fractions in twenty-fourths.</a:t>
            </a:r>
          </a:p>
        </p:txBody>
      </p:sp>
      <p:sp>
        <p:nvSpPr>
          <p:cNvPr id="44" name="Content Placeholder 2">
            <a:extLst>
              <a:ext uri="{FF2B5EF4-FFF2-40B4-BE49-F238E27FC236}">
                <a16:creationId xmlns:a16="http://schemas.microsoft.com/office/drawing/2014/main" id="{FEDBCAD3-9788-4A7A-8AB6-AD300383A035}"/>
              </a:ext>
            </a:extLst>
          </p:cNvPr>
          <p:cNvSpPr txBox="1">
            <a:spLocks/>
          </p:cNvSpPr>
          <p:nvPr/>
        </p:nvSpPr>
        <p:spPr>
          <a:xfrm flipH="1">
            <a:off x="5872709" y="1284624"/>
            <a:ext cx="5983931"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denominators of both fractions?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both fractions be expressed with a common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7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must we multiply each denominator by to become 24?</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must we therefore also do to each numerator to keep the fraction in the</a:t>
            </a:r>
            <a:r>
              <a:rPr kumimoji="0" lang="en-GB" sz="2000" b="0" i="0" u="none" strike="noStrike" kern="1200" cap="none" spc="0" normalizeH="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same proportion?</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3596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1000" tmFilter="0, 0; .2, .5; .8, .5; 1, 0"/>
                                        <p:tgtEl>
                                          <p:spTgt spid="22"/>
                                        </p:tgtEl>
                                      </p:cBhvr>
                                    </p:animEffect>
                                    <p:animScale>
                                      <p:cBhvr>
                                        <p:cTn id="7" dur="500" autoRev="1" fill="hold"/>
                                        <p:tgtEl>
                                          <p:spTgt spid="2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1000" tmFilter="0, 0; .2, .5; .8, .5; 1, 0"/>
                                        <p:tgtEl>
                                          <p:spTgt spid="25"/>
                                        </p:tgtEl>
                                      </p:cBhvr>
                                    </p:animEffect>
                                    <p:animScale>
                                      <p:cBhvr>
                                        <p:cTn id="12" dur="500" autoRev="1" fill="hold"/>
                                        <p:tgtEl>
                                          <p:spTgt spid="2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4">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4">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1" fill="hold" grpId="0" nodeType="clickEffect">
                                  <p:stCondLst>
                                    <p:cond delay="0"/>
                                  </p:stCondLst>
                                  <p:childTnLst>
                                    <p:animEffect transition="out" filter="wipe(up)">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22" presetClass="exit" presetSubtype="1" fill="hold" grpId="0" nodeType="withEffect">
                                  <p:stCondLst>
                                    <p:cond delay="0"/>
                                  </p:stCondLst>
                                  <p:childTnLst>
                                    <p:animEffect transition="out" filter="wipe(up)">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par>
                          <p:cTn id="37" fill="hold">
                            <p:stCondLst>
                              <p:cond delay="500"/>
                            </p:stCondLst>
                            <p:childTnLst>
                              <p:par>
                                <p:cTn id="38" presetID="10" presetClass="exit" presetSubtype="0" fill="hold" grpId="0" nodeType="after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7"/>
                                        </p:tgtEl>
                                      </p:cBhvr>
                                    </p:animEffect>
                                    <p:set>
                                      <p:cBhvr>
                                        <p:cTn id="43" dur="1" fill="hold">
                                          <p:stCondLst>
                                            <p:cond delay="499"/>
                                          </p:stCondLst>
                                        </p:cTn>
                                        <p:tgtEl>
                                          <p:spTgt spid="1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8" fill="hold" grpId="0" nodeType="clickEffect">
                                  <p:stCondLst>
                                    <p:cond delay="0"/>
                                  </p:stCondLst>
                                  <p:childTnLst>
                                    <p:animEffect transition="out" filter="wipe(left)">
                                      <p:cBhvr>
                                        <p:cTn id="47" dur="500"/>
                                        <p:tgtEl>
                                          <p:spTgt spid="29"/>
                                        </p:tgtEl>
                                      </p:cBhvr>
                                    </p:animEffect>
                                    <p:set>
                                      <p:cBhvr>
                                        <p:cTn id="48" dur="1" fill="hold">
                                          <p:stCondLst>
                                            <p:cond delay="499"/>
                                          </p:stCondLst>
                                        </p:cTn>
                                        <p:tgtEl>
                                          <p:spTgt spid="29"/>
                                        </p:tgtEl>
                                        <p:attrNameLst>
                                          <p:attrName>style.visibility</p:attrName>
                                        </p:attrNameLst>
                                      </p:cBhvr>
                                      <p:to>
                                        <p:strVal val="hidden"/>
                                      </p:to>
                                    </p:set>
                                  </p:childTnLst>
                                </p:cTn>
                              </p:par>
                              <p:par>
                                <p:cTn id="49" presetID="22" presetClass="exit" presetSubtype="8" fill="hold" grpId="0" nodeType="withEffect">
                                  <p:stCondLst>
                                    <p:cond delay="0"/>
                                  </p:stCondLst>
                                  <p:childTnLst>
                                    <p:animEffect transition="out" filter="wipe(left)">
                                      <p:cBhvr>
                                        <p:cTn id="50" dur="500"/>
                                        <p:tgtEl>
                                          <p:spTgt spid="31"/>
                                        </p:tgtEl>
                                      </p:cBhvr>
                                    </p:animEffect>
                                    <p:set>
                                      <p:cBhvr>
                                        <p:cTn id="51" dur="1" fill="hold">
                                          <p:stCondLst>
                                            <p:cond delay="499"/>
                                          </p:stCondLst>
                                        </p:cTn>
                                        <p:tgtEl>
                                          <p:spTgt spid="31"/>
                                        </p:tgtEl>
                                        <p:attrNameLst>
                                          <p:attrName>style.visibility</p:attrName>
                                        </p:attrNameLst>
                                      </p:cBhvr>
                                      <p:to>
                                        <p:strVal val="hidden"/>
                                      </p:to>
                                    </p:set>
                                  </p:childTnLst>
                                </p:cTn>
                              </p:par>
                              <p:par>
                                <p:cTn id="52" presetID="22" presetClass="exit" presetSubtype="8" fill="hold" grpId="0" nodeType="withEffect">
                                  <p:stCondLst>
                                    <p:cond delay="0"/>
                                  </p:stCondLst>
                                  <p:childTnLst>
                                    <p:animEffect transition="out" filter="wipe(left)">
                                      <p:cBhvr>
                                        <p:cTn id="53" dur="500"/>
                                        <p:tgtEl>
                                          <p:spTgt spid="35"/>
                                        </p:tgtEl>
                                      </p:cBhvr>
                                    </p:animEffect>
                                    <p:set>
                                      <p:cBhvr>
                                        <p:cTn id="54" dur="1" fill="hold">
                                          <p:stCondLst>
                                            <p:cond delay="499"/>
                                          </p:stCondLst>
                                        </p:cTn>
                                        <p:tgtEl>
                                          <p:spTgt spid="35"/>
                                        </p:tgtEl>
                                        <p:attrNameLst>
                                          <p:attrName>style.visibility</p:attrName>
                                        </p:attrNameLst>
                                      </p:cBhvr>
                                      <p:to>
                                        <p:strVal val="hidden"/>
                                      </p:to>
                                    </p:set>
                                  </p:childTnLst>
                                </p:cTn>
                              </p:par>
                              <p:par>
                                <p:cTn id="55" presetID="22" presetClass="exit" presetSubtype="8" fill="hold" grpId="0" nodeType="withEffect">
                                  <p:stCondLst>
                                    <p:cond delay="0"/>
                                  </p:stCondLst>
                                  <p:childTnLst>
                                    <p:animEffect transition="out" filter="wipe(left)">
                                      <p:cBhvr>
                                        <p:cTn id="56" dur="500"/>
                                        <p:tgtEl>
                                          <p:spTgt spid="33"/>
                                        </p:tgtEl>
                                      </p:cBhvr>
                                    </p:animEffect>
                                    <p:set>
                                      <p:cBhvr>
                                        <p:cTn id="57" dur="1" fill="hold">
                                          <p:stCondLst>
                                            <p:cond delay="499"/>
                                          </p:stCondLst>
                                        </p:cTn>
                                        <p:tgtEl>
                                          <p:spTgt spid="33"/>
                                        </p:tgtEl>
                                        <p:attrNameLst>
                                          <p:attrName>style.visibility</p:attrName>
                                        </p:attrNameLst>
                                      </p:cBhvr>
                                      <p:to>
                                        <p:strVal val="hidden"/>
                                      </p:to>
                                    </p:set>
                                  </p:childTnLst>
                                </p:cTn>
                              </p:par>
                            </p:childTnLst>
                          </p:cTn>
                        </p:par>
                        <p:par>
                          <p:cTn id="58" fill="hold">
                            <p:stCondLst>
                              <p:cond delay="500"/>
                            </p:stCondLst>
                            <p:childTnLst>
                              <p:par>
                                <p:cTn id="59" presetID="10" presetClass="exit" presetSubtype="0" fill="hold" grpId="0" nodeType="afterEffect">
                                  <p:stCondLst>
                                    <p:cond delay="0"/>
                                  </p:stCondLst>
                                  <p:childTnLst>
                                    <p:animEffect transition="out" filter="fade">
                                      <p:cBhvr>
                                        <p:cTn id="60" dur="500"/>
                                        <p:tgtEl>
                                          <p:spTgt spid="18"/>
                                        </p:tgtEl>
                                      </p:cBhvr>
                                    </p:animEffect>
                                    <p:set>
                                      <p:cBhvr>
                                        <p:cTn id="61" dur="1" fill="hold">
                                          <p:stCondLst>
                                            <p:cond delay="499"/>
                                          </p:stCondLst>
                                        </p:cTn>
                                        <p:tgtEl>
                                          <p:spTgt spid="18"/>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15"/>
                                        </p:tgtEl>
                                      </p:cBhvr>
                                    </p:animEffect>
                                    <p:set>
                                      <p:cBhvr>
                                        <p:cTn id="64" dur="1" fill="hold">
                                          <p:stCondLst>
                                            <p:cond delay="499"/>
                                          </p:stCondLst>
                                        </p:cTn>
                                        <p:tgtEl>
                                          <p:spTgt spid="15"/>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41"/>
                                        </p:tgtEl>
                                      </p:cBhvr>
                                    </p:animEffect>
                                    <p:set>
                                      <p:cBhvr>
                                        <p:cTn id="67" dur="1" fill="hold">
                                          <p:stCondLst>
                                            <p:cond delay="499"/>
                                          </p:stCondLst>
                                        </p:cTn>
                                        <p:tgtEl>
                                          <p:spTgt spid="41"/>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43"/>
                                        </p:tgtEl>
                                      </p:cBhvr>
                                    </p:animEffect>
                                    <p:set>
                                      <p:cBhvr>
                                        <p:cTn id="70" dur="1" fill="hold">
                                          <p:stCondLst>
                                            <p:cond delay="499"/>
                                          </p:stCondLst>
                                        </p:cTn>
                                        <p:tgtEl>
                                          <p:spTgt spid="43"/>
                                        </p:tgtEl>
                                        <p:attrNameLst>
                                          <p:attrName>style.visibility</p:attrName>
                                        </p:attrNameLst>
                                      </p:cBhvr>
                                      <p:to>
                                        <p:strVal val="hidden"/>
                                      </p:to>
                                    </p:set>
                                  </p:childTnLst>
                                </p:cTn>
                              </p:par>
                            </p:childTnLst>
                          </p:cTn>
                        </p:par>
                        <p:par>
                          <p:cTn id="71" fill="hold">
                            <p:stCondLst>
                              <p:cond delay="1000"/>
                            </p:stCondLst>
                            <p:childTnLst>
                              <p:par>
                                <p:cTn id="72" presetID="10" presetClass="exit" presetSubtype="0" fill="hold" grpId="0" nodeType="afterEffect">
                                  <p:stCondLst>
                                    <p:cond delay="0"/>
                                  </p:stCondLst>
                                  <p:childTnLst>
                                    <p:animEffect transition="out" filter="fade">
                                      <p:cBhvr>
                                        <p:cTn id="73" dur="500"/>
                                        <p:tgtEl>
                                          <p:spTgt spid="37"/>
                                        </p:tgtEl>
                                      </p:cBhvr>
                                    </p:animEffect>
                                    <p:set>
                                      <p:cBhvr>
                                        <p:cTn id="74" dur="1" fill="hold">
                                          <p:stCondLst>
                                            <p:cond delay="499"/>
                                          </p:stCondLst>
                                        </p:cTn>
                                        <p:tgtEl>
                                          <p:spTgt spid="37"/>
                                        </p:tgtEl>
                                        <p:attrNameLst>
                                          <p:attrName>style.visibility</p:attrName>
                                        </p:attrNameLst>
                                      </p:cBhvr>
                                      <p:to>
                                        <p:strVal val="hidden"/>
                                      </p:to>
                                    </p:set>
                                  </p:childTnLst>
                                </p:cTn>
                              </p:par>
                              <p:par>
                                <p:cTn id="75" presetID="10" presetClass="exit" presetSubtype="0" fill="hold" grpId="0" nodeType="withEffect">
                                  <p:stCondLst>
                                    <p:cond delay="0"/>
                                  </p:stCondLst>
                                  <p:childTnLst>
                                    <p:animEffect transition="out" filter="fade">
                                      <p:cBhvr>
                                        <p:cTn id="76" dur="500"/>
                                        <p:tgtEl>
                                          <p:spTgt spid="39"/>
                                        </p:tgtEl>
                                      </p:cBhvr>
                                    </p:animEffect>
                                    <p:set>
                                      <p:cBhvr>
                                        <p:cTn id="77" dur="1" fill="hold">
                                          <p:stCondLst>
                                            <p:cond delay="499"/>
                                          </p:stCondLst>
                                        </p:cTn>
                                        <p:tgtEl>
                                          <p:spTgt spid="3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0" nodeType="clickEffect">
                                  <p:stCondLst>
                                    <p:cond delay="0"/>
                                  </p:stCondLst>
                                  <p:childTnLst>
                                    <p:animEffect transition="out" filter="fade">
                                      <p:cBhvr>
                                        <p:cTn id="81" dur="500"/>
                                        <p:tgtEl>
                                          <p:spTgt spid="45"/>
                                        </p:tgtEl>
                                      </p:cBhvr>
                                    </p:animEffect>
                                    <p:set>
                                      <p:cBhvr>
                                        <p:cTn id="82" dur="1" fill="hold">
                                          <p:stCondLst>
                                            <p:cond delay="499"/>
                                          </p:stCondLst>
                                        </p:cTn>
                                        <p:tgtEl>
                                          <p:spTgt spid="45"/>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500"/>
                                        <p:tgtEl>
                                          <p:spTgt spid="38"/>
                                        </p:tgtEl>
                                      </p:cBhvr>
                                    </p:animEffect>
                                  </p:childTnLst>
                                </p:cTn>
                              </p:par>
                              <p:par>
                                <p:cTn id="88" presetID="10" presetClass="entr" presetSubtype="0" fill="hold"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500"/>
                                        <p:tgtEl>
                                          <p:spTgt spid="40"/>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1" nodeType="click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500"/>
                                        <p:tgtEl>
                                          <p:spTgt spid="28"/>
                                        </p:tgtEl>
                                      </p:cBhvr>
                                    </p:animEffect>
                                  </p:childTnLst>
                                </p:cTn>
                              </p:par>
                              <p:par>
                                <p:cTn id="96" presetID="10" presetClass="entr" presetSubtype="0" fill="hold" grpId="1" nodeType="with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500"/>
                                        <p:tgtEl>
                                          <p:spTgt spid="3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500"/>
                                        <p:tgtEl>
                                          <p:spTgt spid="27"/>
                                        </p:tgtEl>
                                      </p:cBhvr>
                                    </p:animEffect>
                                  </p:childTnLst>
                                </p:cTn>
                              </p:par>
                              <p:par>
                                <p:cTn id="102" presetID="10" presetClass="entr" presetSubtype="0" fill="hold"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par>
                                <p:cTn id="108" presetID="10" presetClass="entr" presetSubtype="0" fill="hold" nodeType="with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500"/>
                                        <p:tgtEl>
                                          <p:spTgt spid="36"/>
                                        </p:tgtEl>
                                      </p:cBhvr>
                                    </p:animEffect>
                                  </p:childTnLst>
                                </p:cTn>
                              </p:par>
                            </p:childTnLst>
                          </p:cTn>
                        </p:par>
                      </p:childTnLst>
                    </p:cTn>
                  </p:par>
                  <p:par>
                    <p:cTn id="111" fill="hold">
                      <p:stCondLst>
                        <p:cond delay="indefinite"/>
                      </p:stCondLst>
                      <p:childTnLst>
                        <p:par>
                          <p:cTn id="112" fill="hold">
                            <p:stCondLst>
                              <p:cond delay="0"/>
                            </p:stCondLst>
                            <p:childTnLst>
                              <p:par>
                                <p:cTn id="113" presetID="26" presetClass="emph" presetSubtype="0" fill="hold" grpId="0" nodeType="clickEffect">
                                  <p:stCondLst>
                                    <p:cond delay="0"/>
                                  </p:stCondLst>
                                  <p:childTnLst>
                                    <p:animEffect transition="out" filter="fade">
                                      <p:cBhvr>
                                        <p:cTn id="114" dur="1000" tmFilter="0, 0; .2, .5; .8, .5; 1, 0"/>
                                        <p:tgtEl>
                                          <p:spTgt spid="28"/>
                                        </p:tgtEl>
                                      </p:cBhvr>
                                    </p:animEffect>
                                    <p:animScale>
                                      <p:cBhvr>
                                        <p:cTn id="115" dur="500" autoRev="1" fill="hold"/>
                                        <p:tgtEl>
                                          <p:spTgt spid="28"/>
                                        </p:tgtEl>
                                      </p:cBhvr>
                                      <p:by x="105000" y="105000"/>
                                    </p:animScale>
                                  </p:childTnLst>
                                </p:cTn>
                              </p:par>
                            </p:childTnLst>
                          </p:cTn>
                        </p:par>
                      </p:childTnLst>
                    </p:cTn>
                  </p:par>
                  <p:par>
                    <p:cTn id="116" fill="hold">
                      <p:stCondLst>
                        <p:cond delay="indefinite"/>
                      </p:stCondLst>
                      <p:childTnLst>
                        <p:par>
                          <p:cTn id="117" fill="hold">
                            <p:stCondLst>
                              <p:cond delay="0"/>
                            </p:stCondLst>
                            <p:childTnLst>
                              <p:par>
                                <p:cTn id="118" presetID="26" presetClass="emph" presetSubtype="0" fill="hold" grpId="0" nodeType="clickEffect">
                                  <p:stCondLst>
                                    <p:cond delay="0"/>
                                  </p:stCondLst>
                                  <p:childTnLst>
                                    <p:animEffect transition="out" filter="fade">
                                      <p:cBhvr>
                                        <p:cTn id="119" dur="1000" tmFilter="0, 0; .2, .5; .8, .5; 1, 0"/>
                                        <p:tgtEl>
                                          <p:spTgt spid="34"/>
                                        </p:tgtEl>
                                      </p:cBhvr>
                                    </p:animEffect>
                                    <p:animScale>
                                      <p:cBhvr>
                                        <p:cTn id="120" dur="500" autoRev="1" fill="hold"/>
                                        <p:tgtEl>
                                          <p:spTgt spid="3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29" grpId="0" animBg="1"/>
      <p:bldP spid="31" grpId="0" animBg="1"/>
      <p:bldP spid="33" grpId="0" animBg="1"/>
      <p:bldP spid="35" grpId="0" animBg="1"/>
      <p:bldP spid="37" grpId="0" animBg="1"/>
      <p:bldP spid="39" grpId="0" animBg="1"/>
      <p:bldP spid="41" grpId="0" animBg="1"/>
      <p:bldP spid="43" grpId="0" animBg="1"/>
      <p:bldP spid="45" grpId="0" animBg="1"/>
      <p:bldP spid="22" grpId="0"/>
      <p:bldP spid="25" grpId="0"/>
      <p:bldP spid="27" grpId="0"/>
      <p:bldP spid="28" grpId="0"/>
      <p:bldP spid="28" grpId="1"/>
      <p:bldP spid="32" grpId="0"/>
      <p:bldP spid="34" grpId="0"/>
      <p:bldP spid="34" grpId="1"/>
      <p:bldP spid="4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E03AC1-86A6-411A-A566-F38152357B6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276350" y="2141630"/>
            <a:ext cx="2557780" cy="2574743"/>
          </a:xfrm>
          <a:prstGeom prst="rect">
            <a:avLst/>
          </a:prstGeom>
        </p:spPr>
      </p:pic>
      <p:pic>
        <p:nvPicPr>
          <p:cNvPr id="22" name="Picture 21">
            <a:extLst>
              <a:ext uri="{FF2B5EF4-FFF2-40B4-BE49-F238E27FC236}">
                <a16:creationId xmlns:a16="http://schemas.microsoft.com/office/drawing/2014/main" id="{1C5FE6F3-A0FA-4178-B456-3869D663794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053330" y="2141630"/>
            <a:ext cx="2682240" cy="2574743"/>
          </a:xfrm>
          <a:prstGeom prst="rect">
            <a:avLst/>
          </a:prstGeom>
        </p:spPr>
      </p:pic>
      <p:pic>
        <p:nvPicPr>
          <p:cNvPr id="10" name="Picture 9">
            <a:extLst>
              <a:ext uri="{FF2B5EF4-FFF2-40B4-BE49-F238E27FC236}">
                <a16:creationId xmlns:a16="http://schemas.microsoft.com/office/drawing/2014/main" id="{03E18F38-0970-4B24-8C7C-AC2119A5B3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727" y="2141630"/>
            <a:ext cx="7907446" cy="2574743"/>
          </a:xfrm>
          <a:prstGeom prst="rect">
            <a:avLst/>
          </a:prstGeom>
        </p:spPr>
      </p:pic>
      <p:sp>
        <p:nvSpPr>
          <p:cNvPr id="3" name="Title 2">
            <a:extLst>
              <a:ext uri="{FF2B5EF4-FFF2-40B4-BE49-F238E27FC236}">
                <a16:creationId xmlns:a16="http://schemas.microsoft.com/office/drawing/2014/main" id="{3772B484-8C60-4BD6-979E-B4B6F174D485}"/>
              </a:ext>
            </a:extLst>
          </p:cNvPr>
          <p:cNvSpPr>
            <a:spLocks noGrp="1"/>
          </p:cNvSpPr>
          <p:nvPr>
            <p:ph type="title"/>
          </p:nvPr>
        </p:nvSpPr>
        <p:spPr/>
        <p:txBody>
          <a:bodyPr/>
          <a:lstStyle/>
          <a:p>
            <a:r>
              <a:rPr lang="en-GB" dirty="0"/>
              <a:t>6F-2 Express fractions in a common denomination</a:t>
            </a:r>
            <a:br>
              <a:rPr lang="en-GB" kern="0" dirty="0"/>
            </a:br>
            <a:endParaRPr lang="en-GB" dirty="0"/>
          </a:p>
        </p:txBody>
      </p:sp>
      <p:sp>
        <p:nvSpPr>
          <p:cNvPr id="5" name="TextBox 19">
            <a:extLst>
              <a:ext uri="{FF2B5EF4-FFF2-40B4-BE49-F238E27FC236}">
                <a16:creationId xmlns:a16="http://schemas.microsoft.com/office/drawing/2014/main" id="{B3A9EAA4-6DB4-4422-A934-366BD51DA371}"/>
              </a:ext>
            </a:extLst>
          </p:cNvPr>
          <p:cNvSpPr txBox="1"/>
          <p:nvPr/>
        </p:nvSpPr>
        <p:spPr>
          <a:xfrm>
            <a:off x="7922235" y="2731494"/>
            <a:ext cx="4121070" cy="212365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5 is not a multiple of 3.</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15 is a multiple of both 3 and 5.</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can use 15 as the common denominator.</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need to express both fractions in fifteenths.</a:t>
            </a:r>
          </a:p>
        </p:txBody>
      </p:sp>
      <p:sp>
        <p:nvSpPr>
          <p:cNvPr id="7" name="Content Placeholder 2">
            <a:extLst>
              <a:ext uri="{FF2B5EF4-FFF2-40B4-BE49-F238E27FC236}">
                <a16:creationId xmlns:a16="http://schemas.microsoft.com/office/drawing/2014/main" id="{6C13784F-B7CF-4601-9A67-ED4CA62DF501}"/>
              </a:ext>
            </a:extLst>
          </p:cNvPr>
          <p:cNvSpPr txBox="1">
            <a:spLocks/>
          </p:cNvSpPr>
          <p:nvPr/>
        </p:nvSpPr>
        <p:spPr>
          <a:xfrm flipH="1">
            <a:off x="7735569" y="1557338"/>
            <a:ext cx="4456429" cy="37018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both fractions be expressed with a common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Record the process of changing both fractions to have the common denominator of 15.</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535769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4FF650-7BDA-464D-ADC0-F34B2DDDB5C2}"/>
              </a:ext>
            </a:extLst>
          </p:cNvPr>
          <p:cNvSpPr>
            <a:spLocks noGrp="1"/>
          </p:cNvSpPr>
          <p:nvPr>
            <p:ph type="title"/>
          </p:nvPr>
        </p:nvSpPr>
        <p:spPr/>
        <p:txBody>
          <a:bodyPr/>
          <a:lstStyle/>
          <a:p>
            <a:r>
              <a:rPr lang="en-GB" dirty="0"/>
              <a:t>6F-2 Express fractions in a common denomination</a:t>
            </a:r>
            <a:br>
              <a:rPr lang="en-GB" kern="0" dirty="0"/>
            </a:br>
            <a:endParaRPr lang="en-GB" dirty="0"/>
          </a:p>
        </p:txBody>
      </p:sp>
      <p:pic>
        <p:nvPicPr>
          <p:cNvPr id="5" name="Picture 4">
            <a:extLst>
              <a:ext uri="{FF2B5EF4-FFF2-40B4-BE49-F238E27FC236}">
                <a16:creationId xmlns:a16="http://schemas.microsoft.com/office/drawing/2014/main" id="{E9C6D124-F562-417F-95E8-0C7660F892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649" y="1560227"/>
            <a:ext cx="6181665" cy="3512996"/>
          </a:xfrm>
          <a:prstGeom prst="rect">
            <a:avLst/>
          </a:prstGeom>
        </p:spPr>
      </p:pic>
      <p:pic>
        <p:nvPicPr>
          <p:cNvPr id="8" name="Picture 7">
            <a:extLst>
              <a:ext uri="{FF2B5EF4-FFF2-40B4-BE49-F238E27FC236}">
                <a16:creationId xmlns:a16="http://schemas.microsoft.com/office/drawing/2014/main" id="{76DCC505-FF21-46AD-8356-2F8816BC8208}"/>
              </a:ext>
            </a:extLst>
          </p:cNvPr>
          <p:cNvPicPr>
            <a:picLocks noChangeAspect="1"/>
          </p:cNvPicPr>
          <p:nvPr/>
        </p:nvPicPr>
        <p:blipFill rotWithShape="1">
          <a:blip r:embed="rId4">
            <a:extLst>
              <a:ext uri="{28A0092B-C50C-407E-A947-70E740481C1C}">
                <a14:useLocalDpi xmlns:a14="http://schemas.microsoft.com/office/drawing/2010/main" val="0"/>
              </a:ext>
            </a:extLst>
          </a:blip>
          <a:srcRect t="-3898"/>
          <a:stretch/>
        </p:blipFill>
        <p:spPr>
          <a:xfrm>
            <a:off x="1569358" y="1428101"/>
            <a:ext cx="3488870" cy="3740120"/>
          </a:xfrm>
          <a:prstGeom prst="ellipse">
            <a:avLst/>
          </a:prstGeom>
        </p:spPr>
      </p:pic>
      <p:grpSp>
        <p:nvGrpSpPr>
          <p:cNvPr id="4" name="Group 3">
            <a:extLst>
              <a:ext uri="{FF2B5EF4-FFF2-40B4-BE49-F238E27FC236}">
                <a16:creationId xmlns:a16="http://schemas.microsoft.com/office/drawing/2014/main" id="{ECADC2EF-4D66-450D-A24E-4A51C80572CB}"/>
              </a:ext>
            </a:extLst>
          </p:cNvPr>
          <p:cNvGrpSpPr/>
          <p:nvPr/>
        </p:nvGrpSpPr>
        <p:grpSpPr>
          <a:xfrm>
            <a:off x="1187902" y="5003522"/>
            <a:ext cx="585418" cy="1007030"/>
            <a:chOff x="1187902" y="5003522"/>
            <a:chExt cx="585418" cy="1007030"/>
          </a:xfrm>
        </p:grpSpPr>
        <p:sp>
          <p:nvSpPr>
            <p:cNvPr id="9" name="TextBox 8">
              <a:extLst>
                <a:ext uri="{FF2B5EF4-FFF2-40B4-BE49-F238E27FC236}">
                  <a16:creationId xmlns:a16="http://schemas.microsoft.com/office/drawing/2014/main" id="{9A550603-8913-437B-A7DE-037DB91D803A}"/>
                </a:ext>
              </a:extLst>
            </p:cNvPr>
            <p:cNvSpPr txBox="1"/>
            <p:nvPr/>
          </p:nvSpPr>
          <p:spPr>
            <a:xfrm>
              <a:off x="1288089" y="5003522"/>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0" name="TextBox 9">
              <a:extLst>
                <a:ext uri="{FF2B5EF4-FFF2-40B4-BE49-F238E27FC236}">
                  <a16:creationId xmlns:a16="http://schemas.microsoft.com/office/drawing/2014/main" id="{78EBA4C5-C6C1-4AF7-AF48-AB870CD4128C}"/>
                </a:ext>
              </a:extLst>
            </p:cNvPr>
            <p:cNvSpPr txBox="1"/>
            <p:nvPr/>
          </p:nvSpPr>
          <p:spPr>
            <a:xfrm>
              <a:off x="1187902" y="5487332"/>
              <a:ext cx="58541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1" name="Straight Connector 10">
              <a:extLst>
                <a:ext uri="{FF2B5EF4-FFF2-40B4-BE49-F238E27FC236}">
                  <a16:creationId xmlns:a16="http://schemas.microsoft.com/office/drawing/2014/main" id="{6E12C13C-4F57-491F-A928-BAADB90B822F}"/>
                </a:ext>
              </a:extLst>
            </p:cNvPr>
            <p:cNvCxnSpPr>
              <a:cxnSpLocks/>
            </p:cNvCxnSpPr>
            <p:nvPr/>
          </p:nvCxnSpPr>
          <p:spPr>
            <a:xfrm>
              <a:off x="1298644" y="5490359"/>
              <a:ext cx="396743"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13" name="Group 12">
            <a:extLst>
              <a:ext uri="{FF2B5EF4-FFF2-40B4-BE49-F238E27FC236}">
                <a16:creationId xmlns:a16="http://schemas.microsoft.com/office/drawing/2014/main" id="{FC47CD0D-3866-4B9E-84CF-FBC407DD889B}"/>
              </a:ext>
            </a:extLst>
          </p:cNvPr>
          <p:cNvGrpSpPr/>
          <p:nvPr/>
        </p:nvGrpSpPr>
        <p:grpSpPr>
          <a:xfrm>
            <a:off x="2058759" y="5003522"/>
            <a:ext cx="585418" cy="1007030"/>
            <a:chOff x="1187902" y="5003522"/>
            <a:chExt cx="585418" cy="1007030"/>
          </a:xfrm>
        </p:grpSpPr>
        <p:sp>
          <p:nvSpPr>
            <p:cNvPr id="15" name="TextBox 14">
              <a:extLst>
                <a:ext uri="{FF2B5EF4-FFF2-40B4-BE49-F238E27FC236}">
                  <a16:creationId xmlns:a16="http://schemas.microsoft.com/office/drawing/2014/main" id="{7C87AEC0-7FC6-4723-BFFB-6AD70B843F0A}"/>
                </a:ext>
              </a:extLst>
            </p:cNvPr>
            <p:cNvSpPr txBox="1"/>
            <p:nvPr/>
          </p:nvSpPr>
          <p:spPr>
            <a:xfrm>
              <a:off x="1288089" y="5003522"/>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16" name="TextBox 15">
              <a:extLst>
                <a:ext uri="{FF2B5EF4-FFF2-40B4-BE49-F238E27FC236}">
                  <a16:creationId xmlns:a16="http://schemas.microsoft.com/office/drawing/2014/main" id="{D38CD169-4026-448F-B239-BEC9F0F992D5}"/>
                </a:ext>
              </a:extLst>
            </p:cNvPr>
            <p:cNvSpPr txBox="1"/>
            <p:nvPr/>
          </p:nvSpPr>
          <p:spPr>
            <a:xfrm>
              <a:off x="1187902" y="5487332"/>
              <a:ext cx="58541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a:t>
              </a:r>
            </a:p>
          </p:txBody>
        </p:sp>
        <p:cxnSp>
          <p:nvCxnSpPr>
            <p:cNvPr id="17" name="Straight Connector 16">
              <a:extLst>
                <a:ext uri="{FF2B5EF4-FFF2-40B4-BE49-F238E27FC236}">
                  <a16:creationId xmlns:a16="http://schemas.microsoft.com/office/drawing/2014/main" id="{3C5F8B47-2F19-42C4-A8B8-74647F5CF4D5}"/>
                </a:ext>
              </a:extLst>
            </p:cNvPr>
            <p:cNvCxnSpPr>
              <a:cxnSpLocks/>
            </p:cNvCxnSpPr>
            <p:nvPr/>
          </p:nvCxnSpPr>
          <p:spPr>
            <a:xfrm>
              <a:off x="1298644" y="5490359"/>
              <a:ext cx="396743"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18" name="Group 17">
            <a:extLst>
              <a:ext uri="{FF2B5EF4-FFF2-40B4-BE49-F238E27FC236}">
                <a16:creationId xmlns:a16="http://schemas.microsoft.com/office/drawing/2014/main" id="{D96CED96-7AF4-454B-871E-808E0D0F17A4}"/>
              </a:ext>
            </a:extLst>
          </p:cNvPr>
          <p:cNvGrpSpPr/>
          <p:nvPr/>
        </p:nvGrpSpPr>
        <p:grpSpPr>
          <a:xfrm>
            <a:off x="4003519" y="5003522"/>
            <a:ext cx="585418" cy="1007030"/>
            <a:chOff x="1187902" y="5003522"/>
            <a:chExt cx="585418" cy="1007030"/>
          </a:xfrm>
        </p:grpSpPr>
        <p:sp>
          <p:nvSpPr>
            <p:cNvPr id="19" name="TextBox 18">
              <a:extLst>
                <a:ext uri="{FF2B5EF4-FFF2-40B4-BE49-F238E27FC236}">
                  <a16:creationId xmlns:a16="http://schemas.microsoft.com/office/drawing/2014/main" id="{83D24A15-4C21-48E1-A1BB-D08AD633C1EC}"/>
                </a:ext>
              </a:extLst>
            </p:cNvPr>
            <p:cNvSpPr txBox="1"/>
            <p:nvPr/>
          </p:nvSpPr>
          <p:spPr>
            <a:xfrm>
              <a:off x="1288089" y="5003522"/>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0" name="TextBox 19">
              <a:extLst>
                <a:ext uri="{FF2B5EF4-FFF2-40B4-BE49-F238E27FC236}">
                  <a16:creationId xmlns:a16="http://schemas.microsoft.com/office/drawing/2014/main" id="{3549AB41-59F2-49FC-8B8F-DAB6BA6D1EEC}"/>
                </a:ext>
              </a:extLst>
            </p:cNvPr>
            <p:cNvSpPr txBox="1"/>
            <p:nvPr/>
          </p:nvSpPr>
          <p:spPr>
            <a:xfrm>
              <a:off x="1187902" y="5487332"/>
              <a:ext cx="58541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cxnSp>
          <p:nvCxnSpPr>
            <p:cNvPr id="21" name="Straight Connector 20">
              <a:extLst>
                <a:ext uri="{FF2B5EF4-FFF2-40B4-BE49-F238E27FC236}">
                  <a16:creationId xmlns:a16="http://schemas.microsoft.com/office/drawing/2014/main" id="{E898864E-31C5-4ADC-92D0-01E13ED68BB2}"/>
                </a:ext>
              </a:extLst>
            </p:cNvPr>
            <p:cNvCxnSpPr>
              <a:cxnSpLocks/>
            </p:cNvCxnSpPr>
            <p:nvPr/>
          </p:nvCxnSpPr>
          <p:spPr>
            <a:xfrm>
              <a:off x="1298644" y="5490359"/>
              <a:ext cx="396743"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22" name="Group 21">
            <a:extLst>
              <a:ext uri="{FF2B5EF4-FFF2-40B4-BE49-F238E27FC236}">
                <a16:creationId xmlns:a16="http://schemas.microsoft.com/office/drawing/2014/main" id="{897EFB00-2F4F-46FE-BA75-76E170F755F7}"/>
              </a:ext>
            </a:extLst>
          </p:cNvPr>
          <p:cNvGrpSpPr/>
          <p:nvPr/>
        </p:nvGrpSpPr>
        <p:grpSpPr>
          <a:xfrm>
            <a:off x="4874376" y="5003522"/>
            <a:ext cx="585418" cy="1007030"/>
            <a:chOff x="1187902" y="5003522"/>
            <a:chExt cx="585418" cy="1007030"/>
          </a:xfrm>
        </p:grpSpPr>
        <p:sp>
          <p:nvSpPr>
            <p:cNvPr id="23" name="TextBox 22">
              <a:extLst>
                <a:ext uri="{FF2B5EF4-FFF2-40B4-BE49-F238E27FC236}">
                  <a16:creationId xmlns:a16="http://schemas.microsoft.com/office/drawing/2014/main" id="{D39ABC8E-2119-4A52-A62E-32AD95A49B7E}"/>
                </a:ext>
              </a:extLst>
            </p:cNvPr>
            <p:cNvSpPr txBox="1"/>
            <p:nvPr/>
          </p:nvSpPr>
          <p:spPr>
            <a:xfrm>
              <a:off x="1288089" y="5003522"/>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4" name="TextBox 23">
              <a:extLst>
                <a:ext uri="{FF2B5EF4-FFF2-40B4-BE49-F238E27FC236}">
                  <a16:creationId xmlns:a16="http://schemas.microsoft.com/office/drawing/2014/main" id="{93A60E29-6975-4A3F-9FAC-69CBFF05E537}"/>
                </a:ext>
              </a:extLst>
            </p:cNvPr>
            <p:cNvSpPr txBox="1"/>
            <p:nvPr/>
          </p:nvSpPr>
          <p:spPr>
            <a:xfrm>
              <a:off x="1187902" y="5487332"/>
              <a:ext cx="58541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a:t>
              </a:r>
            </a:p>
          </p:txBody>
        </p:sp>
        <p:cxnSp>
          <p:nvCxnSpPr>
            <p:cNvPr id="25" name="Straight Connector 24">
              <a:extLst>
                <a:ext uri="{FF2B5EF4-FFF2-40B4-BE49-F238E27FC236}">
                  <a16:creationId xmlns:a16="http://schemas.microsoft.com/office/drawing/2014/main" id="{8B7A63B8-5BFA-4F28-ACBD-021C7E597167}"/>
                </a:ext>
              </a:extLst>
            </p:cNvPr>
            <p:cNvCxnSpPr>
              <a:cxnSpLocks/>
            </p:cNvCxnSpPr>
            <p:nvPr/>
          </p:nvCxnSpPr>
          <p:spPr>
            <a:xfrm>
              <a:off x="1298644" y="5490359"/>
              <a:ext cx="396743" cy="0"/>
            </a:xfrm>
            <a:prstGeom prst="line">
              <a:avLst/>
            </a:prstGeom>
            <a:ln w="38100"/>
          </p:spPr>
          <p:style>
            <a:lnRef idx="1">
              <a:schemeClr val="dk1"/>
            </a:lnRef>
            <a:fillRef idx="0">
              <a:schemeClr val="dk1"/>
            </a:fillRef>
            <a:effectRef idx="0">
              <a:schemeClr val="dk1"/>
            </a:effectRef>
            <a:fontRef idx="minor">
              <a:schemeClr val="tx1"/>
            </a:fontRef>
          </p:style>
        </p:cxnSp>
      </p:grpSp>
      <p:sp>
        <p:nvSpPr>
          <p:cNvPr id="12" name="TextBox 11">
            <a:extLst>
              <a:ext uri="{FF2B5EF4-FFF2-40B4-BE49-F238E27FC236}">
                <a16:creationId xmlns:a16="http://schemas.microsoft.com/office/drawing/2014/main" id="{3F72C80E-CC9F-498C-A372-BB61516BD238}"/>
              </a:ext>
            </a:extLst>
          </p:cNvPr>
          <p:cNvSpPr txBox="1"/>
          <p:nvPr/>
        </p:nvSpPr>
        <p:spPr>
          <a:xfrm>
            <a:off x="1728639" y="5219660"/>
            <a:ext cx="394660"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26" name="TextBox 25">
            <a:extLst>
              <a:ext uri="{FF2B5EF4-FFF2-40B4-BE49-F238E27FC236}">
                <a16:creationId xmlns:a16="http://schemas.microsoft.com/office/drawing/2014/main" id="{661A581C-C27A-4A39-A09E-9CA9D8BD28DF}"/>
              </a:ext>
            </a:extLst>
          </p:cNvPr>
          <p:cNvSpPr txBox="1"/>
          <p:nvPr/>
        </p:nvSpPr>
        <p:spPr>
          <a:xfrm>
            <a:off x="4547596" y="5219660"/>
            <a:ext cx="394660"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28" name="TextBox 19">
            <a:extLst>
              <a:ext uri="{FF2B5EF4-FFF2-40B4-BE49-F238E27FC236}">
                <a16:creationId xmlns:a16="http://schemas.microsoft.com/office/drawing/2014/main" id="{55DB1FF8-8E7A-479E-8628-8370CFEC4C3A}"/>
              </a:ext>
            </a:extLst>
          </p:cNvPr>
          <p:cNvSpPr txBox="1"/>
          <p:nvPr/>
        </p:nvSpPr>
        <p:spPr>
          <a:xfrm>
            <a:off x="6117563" y="4613043"/>
            <a:ext cx="5780627" cy="101566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If one denominator is not a multiple of the other, we can multiply the two denominators to find a common denominator.</a:t>
            </a:r>
          </a:p>
        </p:txBody>
      </p:sp>
      <p:sp>
        <p:nvSpPr>
          <p:cNvPr id="30" name="Content Placeholder 2">
            <a:extLst>
              <a:ext uri="{FF2B5EF4-FFF2-40B4-BE49-F238E27FC236}">
                <a16:creationId xmlns:a16="http://schemas.microsoft.com/office/drawing/2014/main" id="{0DC8A52D-49F4-44F6-AD66-729D75639126}"/>
              </a:ext>
            </a:extLst>
          </p:cNvPr>
          <p:cNvSpPr txBox="1">
            <a:spLocks/>
          </p:cNvSpPr>
          <p:nvPr/>
        </p:nvSpPr>
        <p:spPr>
          <a:xfrm flipH="1">
            <a:off x="6048466" y="1289289"/>
            <a:ext cx="5780626" cy="510430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common denominator has been chosen for one-quarter and one-third?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how the denominator 12 relates to the denominators 3 and 4?</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that tell us that we can do if one denominator is not a multiple of the other and we want to write the fractions with a common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4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parts will each shaded section        of the pie chart be split into? Why?</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88549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41C460-A94E-4FCE-912E-1FB2C064AB38}"/>
              </a:ext>
            </a:extLst>
          </p:cNvPr>
          <p:cNvSpPr>
            <a:spLocks noGrp="1"/>
          </p:cNvSpPr>
          <p:nvPr>
            <p:ph type="title"/>
          </p:nvPr>
        </p:nvSpPr>
        <p:spPr/>
        <p:txBody>
          <a:bodyPr/>
          <a:lstStyle/>
          <a:p>
            <a:r>
              <a:rPr lang="en-GB" dirty="0"/>
              <a:t>6F-2 Express fractions in a common denomination</a:t>
            </a:r>
            <a:br>
              <a:rPr lang="en-GB" kern="0" dirty="0"/>
            </a:br>
            <a:endParaRPr lang="en-GB" dirty="0"/>
          </a:p>
        </p:txBody>
      </p:sp>
      <p:pic>
        <p:nvPicPr>
          <p:cNvPr id="4" name="Picture 3">
            <a:extLst>
              <a:ext uri="{FF2B5EF4-FFF2-40B4-BE49-F238E27FC236}">
                <a16:creationId xmlns:a16="http://schemas.microsoft.com/office/drawing/2014/main" id="{9680DF22-810D-4941-9D20-08D4C6A017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4685" y="1128629"/>
            <a:ext cx="4090058" cy="3506477"/>
          </a:xfrm>
          <a:prstGeom prst="rect">
            <a:avLst/>
          </a:prstGeom>
        </p:spPr>
      </p:pic>
      <p:pic>
        <p:nvPicPr>
          <p:cNvPr id="7" name="Picture 6">
            <a:extLst>
              <a:ext uri="{FF2B5EF4-FFF2-40B4-BE49-F238E27FC236}">
                <a16:creationId xmlns:a16="http://schemas.microsoft.com/office/drawing/2014/main" id="{0BF2FE71-D560-42B0-B8EE-21EF374237E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264194" y="4672381"/>
            <a:ext cx="1386840" cy="2185619"/>
          </a:xfrm>
          <a:prstGeom prst="rect">
            <a:avLst/>
          </a:prstGeom>
        </p:spPr>
      </p:pic>
      <p:pic>
        <p:nvPicPr>
          <p:cNvPr id="11" name="Picture 10">
            <a:extLst>
              <a:ext uri="{FF2B5EF4-FFF2-40B4-BE49-F238E27FC236}">
                <a16:creationId xmlns:a16="http://schemas.microsoft.com/office/drawing/2014/main" id="{8F624D69-43FB-4256-ACF5-716C19105BE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388396" y="4672381"/>
            <a:ext cx="1386840" cy="2185619"/>
          </a:xfrm>
          <a:prstGeom prst="rect">
            <a:avLst/>
          </a:prstGeom>
        </p:spPr>
      </p:pic>
      <p:sp>
        <p:nvSpPr>
          <p:cNvPr id="9" name="Rectangle 8">
            <a:extLst>
              <a:ext uri="{FF2B5EF4-FFF2-40B4-BE49-F238E27FC236}">
                <a16:creationId xmlns:a16="http://schemas.microsoft.com/office/drawing/2014/main" id="{EC2632B6-9A94-4C99-BE57-B44C81EBF8B5}"/>
              </a:ext>
            </a:extLst>
          </p:cNvPr>
          <p:cNvSpPr/>
          <p:nvPr/>
        </p:nvSpPr>
        <p:spPr>
          <a:xfrm>
            <a:off x="2045720" y="1134627"/>
            <a:ext cx="1107282" cy="207734"/>
          </a:xfrm>
          <a:prstGeom prst="rect">
            <a:avLst/>
          </a:prstGeom>
          <a:noFill/>
          <a:ln w="28575">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BB946132-7798-424D-AA75-6B6D3565B2A5}"/>
              </a:ext>
            </a:extLst>
          </p:cNvPr>
          <p:cNvSpPr/>
          <p:nvPr/>
        </p:nvSpPr>
        <p:spPr>
          <a:xfrm>
            <a:off x="2045720" y="1344742"/>
            <a:ext cx="1107282" cy="207734"/>
          </a:xfrm>
          <a:prstGeom prst="rect">
            <a:avLst/>
          </a:prstGeom>
          <a:noFill/>
          <a:ln w="28575">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E2854D1F-B929-4C6C-B711-1DB98446DC44}"/>
              </a:ext>
            </a:extLst>
          </p:cNvPr>
          <p:cNvSpPr/>
          <p:nvPr/>
        </p:nvSpPr>
        <p:spPr>
          <a:xfrm>
            <a:off x="2045720" y="1552476"/>
            <a:ext cx="1107282" cy="207734"/>
          </a:xfrm>
          <a:prstGeom prst="rect">
            <a:avLst/>
          </a:prstGeom>
          <a:noFill/>
          <a:ln w="28575">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0AD0E74E-584B-433A-9E5D-6BA00E713498}"/>
              </a:ext>
            </a:extLst>
          </p:cNvPr>
          <p:cNvSpPr/>
          <p:nvPr/>
        </p:nvSpPr>
        <p:spPr>
          <a:xfrm rot="5400000">
            <a:off x="3597568" y="1335054"/>
            <a:ext cx="626250" cy="222932"/>
          </a:xfrm>
          <a:prstGeom prst="rect">
            <a:avLst/>
          </a:prstGeom>
          <a:noFill/>
          <a:ln w="28575">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 name="Rectangle 30">
            <a:extLst>
              <a:ext uri="{FF2B5EF4-FFF2-40B4-BE49-F238E27FC236}">
                <a16:creationId xmlns:a16="http://schemas.microsoft.com/office/drawing/2014/main" id="{66466CAC-63EC-46FD-B5FA-8C7125E70CE6}"/>
              </a:ext>
            </a:extLst>
          </p:cNvPr>
          <p:cNvSpPr/>
          <p:nvPr/>
        </p:nvSpPr>
        <p:spPr>
          <a:xfrm rot="5400000">
            <a:off x="3819928" y="1335050"/>
            <a:ext cx="627394" cy="222932"/>
          </a:xfrm>
          <a:prstGeom prst="rect">
            <a:avLst/>
          </a:prstGeom>
          <a:noFill/>
          <a:ln w="28575">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 name="Rectangle 32">
            <a:extLst>
              <a:ext uri="{FF2B5EF4-FFF2-40B4-BE49-F238E27FC236}">
                <a16:creationId xmlns:a16="http://schemas.microsoft.com/office/drawing/2014/main" id="{9D41867A-B23C-4391-BE4A-4330E27D5C58}"/>
              </a:ext>
            </a:extLst>
          </p:cNvPr>
          <p:cNvSpPr/>
          <p:nvPr/>
        </p:nvSpPr>
        <p:spPr>
          <a:xfrm rot="5400000">
            <a:off x="4042860" y="1335051"/>
            <a:ext cx="627395" cy="222932"/>
          </a:xfrm>
          <a:prstGeom prst="rect">
            <a:avLst/>
          </a:prstGeom>
          <a:noFill/>
          <a:ln w="28575">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79A0DABC-BAB5-496D-800A-95BC3FCBF9A0}"/>
              </a:ext>
            </a:extLst>
          </p:cNvPr>
          <p:cNvSpPr/>
          <p:nvPr/>
        </p:nvSpPr>
        <p:spPr>
          <a:xfrm rot="5400000">
            <a:off x="4265791" y="1334477"/>
            <a:ext cx="627397" cy="222932"/>
          </a:xfrm>
          <a:prstGeom prst="rect">
            <a:avLst/>
          </a:prstGeom>
          <a:noFill/>
          <a:ln w="28575">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 name="Rectangle 36">
            <a:extLst>
              <a:ext uri="{FF2B5EF4-FFF2-40B4-BE49-F238E27FC236}">
                <a16:creationId xmlns:a16="http://schemas.microsoft.com/office/drawing/2014/main" id="{EFA8675A-FFC0-4B50-A178-C736020E233D}"/>
              </a:ext>
            </a:extLst>
          </p:cNvPr>
          <p:cNvSpPr/>
          <p:nvPr/>
        </p:nvSpPr>
        <p:spPr>
          <a:xfrm rot="5400000">
            <a:off x="4488722" y="1334480"/>
            <a:ext cx="627396" cy="222932"/>
          </a:xfrm>
          <a:prstGeom prst="rect">
            <a:avLst/>
          </a:prstGeom>
          <a:noFill/>
          <a:ln w="28575">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 name="Content Placeholder 2">
            <a:extLst>
              <a:ext uri="{FF2B5EF4-FFF2-40B4-BE49-F238E27FC236}">
                <a16:creationId xmlns:a16="http://schemas.microsoft.com/office/drawing/2014/main" id="{6A612DF3-8725-400F-842E-D20C4B174836}"/>
              </a:ext>
            </a:extLst>
          </p:cNvPr>
          <p:cNvSpPr txBox="1">
            <a:spLocks/>
          </p:cNvSpPr>
          <p:nvPr/>
        </p:nvSpPr>
        <p:spPr>
          <a:xfrm>
            <a:off x="6107788" y="1280608"/>
            <a:ext cx="5390389" cy="37018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Jack and Jane want to compare the fraction of the wall that they have each tiled. How can they do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both fractions be expressed with a common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shaded sections of the wall and the fractions before and after they have been changed to      have a common denominator?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8" name="TextBox 19">
            <a:extLst>
              <a:ext uri="{FF2B5EF4-FFF2-40B4-BE49-F238E27FC236}">
                <a16:creationId xmlns:a16="http://schemas.microsoft.com/office/drawing/2014/main" id="{CB157787-D676-4B08-80B8-0955A86723C2}"/>
              </a:ext>
            </a:extLst>
          </p:cNvPr>
          <p:cNvSpPr txBox="1"/>
          <p:nvPr/>
        </p:nvSpPr>
        <p:spPr>
          <a:xfrm>
            <a:off x="6011775" y="3364802"/>
            <a:ext cx="5486401" cy="1508105"/>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5 is not a multiple of 3.</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15 is a multiple of both 3 and 5.</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can use 15 as the common denominator.</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need to express both fractions in fifteenths.</a:t>
            </a:r>
          </a:p>
        </p:txBody>
      </p:sp>
    </p:spTree>
    <p:extLst>
      <p:ext uri="{BB962C8B-B14F-4D97-AF65-F5344CB8AC3E}">
        <p14:creationId xmlns:p14="http://schemas.microsoft.com/office/powerpoint/2010/main" val="67927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7" grpId="0" animBg="1"/>
      <p:bldP spid="19" grpId="0" animBg="1"/>
      <p:bldP spid="31" grpId="0" animBg="1"/>
      <p:bldP spid="33" grpId="0" animBg="1"/>
      <p:bldP spid="34" grpId="0" animBg="1"/>
      <p:bldP spid="3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1094C1-C53D-4489-8D64-798B1F24C80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93706" y="1429371"/>
            <a:ext cx="7907446" cy="1836633"/>
          </a:xfrm>
          <a:prstGeom prst="rect">
            <a:avLst/>
          </a:prstGeom>
        </p:spPr>
      </p:pic>
      <p:sp>
        <p:nvSpPr>
          <p:cNvPr id="5" name="Rectangle 4">
            <a:extLst>
              <a:ext uri="{FF2B5EF4-FFF2-40B4-BE49-F238E27FC236}">
                <a16:creationId xmlns:a16="http://schemas.microsoft.com/office/drawing/2014/main" id="{6DEC7713-8D22-4E7E-9728-521252377DCD}"/>
              </a:ext>
            </a:extLst>
          </p:cNvPr>
          <p:cNvSpPr/>
          <p:nvPr/>
        </p:nvSpPr>
        <p:spPr>
          <a:xfrm>
            <a:off x="8113487" y="1414856"/>
            <a:ext cx="362857"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BCB1815E-B1C3-4FD7-AF85-3FBB0C5F1800}"/>
              </a:ext>
            </a:extLst>
          </p:cNvPr>
          <p:cNvSpPr/>
          <p:nvPr/>
        </p:nvSpPr>
        <p:spPr>
          <a:xfrm>
            <a:off x="8614230" y="1413712"/>
            <a:ext cx="362857"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 name="Title 6">
            <a:extLst>
              <a:ext uri="{FF2B5EF4-FFF2-40B4-BE49-F238E27FC236}">
                <a16:creationId xmlns:a16="http://schemas.microsoft.com/office/drawing/2014/main" id="{CCEAA4E9-B642-4D27-8BC8-1453A5ABE15B}"/>
              </a:ext>
            </a:extLst>
          </p:cNvPr>
          <p:cNvSpPr>
            <a:spLocks noGrp="1"/>
          </p:cNvSpPr>
          <p:nvPr>
            <p:ph type="title"/>
          </p:nvPr>
        </p:nvSpPr>
        <p:spPr/>
        <p:txBody>
          <a:bodyPr/>
          <a:lstStyle/>
          <a:p>
            <a:r>
              <a:rPr lang="en-GB" dirty="0"/>
              <a:t>6F-2 Express fractions in a common denomination</a:t>
            </a:r>
          </a:p>
        </p:txBody>
      </p:sp>
      <p:pic>
        <p:nvPicPr>
          <p:cNvPr id="8" name="Picture 7">
            <a:extLst>
              <a:ext uri="{FF2B5EF4-FFF2-40B4-BE49-F238E27FC236}">
                <a16:creationId xmlns:a16="http://schemas.microsoft.com/office/drawing/2014/main" id="{C3CE96D9-9D75-45A9-8CF5-0F43A4F9EA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6058" y="1557338"/>
            <a:ext cx="2204686" cy="1890115"/>
          </a:xfrm>
          <a:prstGeom prst="rect">
            <a:avLst/>
          </a:prstGeom>
        </p:spPr>
      </p:pic>
      <p:sp>
        <p:nvSpPr>
          <p:cNvPr id="14" name="Content Placeholder 2">
            <a:extLst>
              <a:ext uri="{FF2B5EF4-FFF2-40B4-BE49-F238E27FC236}">
                <a16:creationId xmlns:a16="http://schemas.microsoft.com/office/drawing/2014/main" id="{7A3E14F2-B4AE-43D7-87F6-73DF7B474C6F}"/>
              </a:ext>
            </a:extLst>
          </p:cNvPr>
          <p:cNvSpPr txBox="1">
            <a:spLocks/>
          </p:cNvSpPr>
          <p:nvPr/>
        </p:nvSpPr>
        <p:spPr>
          <a:xfrm>
            <a:off x="623889" y="3438077"/>
            <a:ext cx="7319962"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changing both fractions to have a common denominator help to compare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Identify the location of the fractions of the wall that both Jack and Jane have tiled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Who has tiled more of the wall? How do you know?</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95816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6F-2 </a:t>
            </a:r>
            <a:br>
              <a:rPr lang="en-GB" sz="2400" dirty="0"/>
            </a:br>
            <a:r>
              <a:rPr lang="en-GB" sz="2400" i="1" dirty="0"/>
              <a:t>Express fractions in a common denomination and use this to compare fractions that are similar in value.</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6F-2.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6</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3.8 Common denomination: more adding and subtracting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6F-2 : Linked mastery PD materials</a:t>
            </a:r>
          </a:p>
        </p:txBody>
      </p:sp>
      <p:pic>
        <p:nvPicPr>
          <p:cNvPr id="3" name="Picture 2">
            <a:extLst>
              <a:ext uri="{FF2B5EF4-FFF2-40B4-BE49-F238E27FC236}">
                <a16:creationId xmlns:a16="http://schemas.microsoft.com/office/drawing/2014/main" id="{A10BDECA-0BD4-4187-B7D2-5E42A947EC12}"/>
              </a:ext>
            </a:extLst>
          </p:cNvPr>
          <p:cNvPicPr>
            <a:picLocks noChangeAspect="1"/>
          </p:cNvPicPr>
          <p:nvPr/>
        </p:nvPicPr>
        <p:blipFill>
          <a:blip r:embed="rId4"/>
          <a:stretch>
            <a:fillRect/>
          </a:stretch>
        </p:blipFill>
        <p:spPr>
          <a:xfrm>
            <a:off x="949344" y="1180597"/>
            <a:ext cx="3670281" cy="5227371"/>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Express fractions in a common denomination </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4  6F-2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6F-2 Express fractions in a common denomination</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2135237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AB4D6D-6194-4B68-B3AD-4FC37E345DAE}"/>
              </a:ext>
            </a:extLst>
          </p:cNvPr>
          <p:cNvSpPr>
            <a:spLocks noGrp="1"/>
          </p:cNvSpPr>
          <p:nvPr>
            <p:ph type="title"/>
          </p:nvPr>
        </p:nvSpPr>
        <p:spPr/>
        <p:txBody>
          <a:bodyPr/>
          <a:lstStyle/>
          <a:p>
            <a:r>
              <a:rPr lang="en-GB" dirty="0"/>
              <a:t>6F-2 Express fractions in a common denomination</a:t>
            </a:r>
            <a:br>
              <a:rPr lang="en-GB" kern="0" dirty="0"/>
            </a:br>
            <a:endParaRPr lang="en-GB" dirty="0"/>
          </a:p>
        </p:txBody>
      </p:sp>
      <p:sp>
        <p:nvSpPr>
          <p:cNvPr id="2" name="TextBox 19">
            <a:extLst>
              <a:ext uri="{FF2B5EF4-FFF2-40B4-BE49-F238E27FC236}">
                <a16:creationId xmlns:a16="http://schemas.microsoft.com/office/drawing/2014/main" id="{E6095154-738D-45DF-82F5-CF48915DDB21}"/>
              </a:ext>
            </a:extLst>
          </p:cNvPr>
          <p:cNvSpPr txBox="1"/>
          <p:nvPr/>
        </p:nvSpPr>
        <p:spPr>
          <a:xfrm>
            <a:off x="6096000" y="3253929"/>
            <a:ext cx="5486401"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15 is a multiple of 5.</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can use 15 as the common denominator.</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need to express both fractions in fifteenths.</a:t>
            </a:r>
          </a:p>
        </p:txBody>
      </p:sp>
      <p:sp>
        <p:nvSpPr>
          <p:cNvPr id="5" name="Content Placeholder 2">
            <a:extLst>
              <a:ext uri="{FF2B5EF4-FFF2-40B4-BE49-F238E27FC236}">
                <a16:creationId xmlns:a16="http://schemas.microsoft.com/office/drawing/2014/main" id="{7B684B68-4644-489B-A338-F23F7E782296}"/>
              </a:ext>
            </a:extLst>
          </p:cNvPr>
          <p:cNvSpPr txBox="1">
            <a:spLocks/>
          </p:cNvSpPr>
          <p:nvPr/>
        </p:nvSpPr>
        <p:spPr>
          <a:xfrm flipH="1">
            <a:off x="5972896" y="1557338"/>
            <a:ext cx="5757139" cy="117141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denominators of both fractions?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both fractions be expressed with a common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must we multiply the denominator of 5 by to become 15?</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must we therefore also do to the numerator to keep the fraction in the same proportion?</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5" name="TextBox 24">
            <a:extLst>
              <a:ext uri="{FF2B5EF4-FFF2-40B4-BE49-F238E27FC236}">
                <a16:creationId xmlns:a16="http://schemas.microsoft.com/office/drawing/2014/main" id="{EAFE6CE9-D730-4BD1-84DF-808F15783FBF}"/>
              </a:ext>
            </a:extLst>
          </p:cNvPr>
          <p:cNvSpPr txBox="1"/>
          <p:nvPr/>
        </p:nvSpPr>
        <p:spPr>
          <a:xfrm>
            <a:off x="2175355" y="1134332"/>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6" name="TextBox 25">
            <a:extLst>
              <a:ext uri="{FF2B5EF4-FFF2-40B4-BE49-F238E27FC236}">
                <a16:creationId xmlns:a16="http://schemas.microsoft.com/office/drawing/2014/main" id="{04B05B55-2939-4419-8BAC-EE75F9212AD0}"/>
              </a:ext>
            </a:extLst>
          </p:cNvPr>
          <p:cNvSpPr txBox="1"/>
          <p:nvPr/>
        </p:nvSpPr>
        <p:spPr>
          <a:xfrm>
            <a:off x="2175355" y="1618142"/>
            <a:ext cx="385043"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7" name="Straight Connector 26">
            <a:extLst>
              <a:ext uri="{FF2B5EF4-FFF2-40B4-BE49-F238E27FC236}">
                <a16:creationId xmlns:a16="http://schemas.microsoft.com/office/drawing/2014/main" id="{5726E14C-C2D5-49F6-94A9-A3B123BC79E3}"/>
              </a:ext>
            </a:extLst>
          </p:cNvPr>
          <p:cNvCxnSpPr>
            <a:cxnSpLocks/>
          </p:cNvCxnSpPr>
          <p:nvPr/>
        </p:nvCxnSpPr>
        <p:spPr>
          <a:xfrm>
            <a:off x="2185909" y="1621169"/>
            <a:ext cx="396744" cy="0"/>
          </a:xfrm>
          <a:prstGeom prst="line">
            <a:avLst/>
          </a:prstGeom>
          <a:ln w="38100"/>
        </p:spPr>
        <p:style>
          <a:lnRef idx="1">
            <a:schemeClr val="dk1"/>
          </a:lnRef>
          <a:fillRef idx="0">
            <a:schemeClr val="dk1"/>
          </a:fillRef>
          <a:effectRef idx="0">
            <a:schemeClr val="dk1"/>
          </a:effectRef>
          <a:fontRef idx="minor">
            <a:schemeClr val="tx1"/>
          </a:fontRef>
        </p:style>
      </p:cxnSp>
      <p:pic>
        <p:nvPicPr>
          <p:cNvPr id="9" name="Picture 8">
            <a:extLst>
              <a:ext uri="{FF2B5EF4-FFF2-40B4-BE49-F238E27FC236}">
                <a16:creationId xmlns:a16="http://schemas.microsoft.com/office/drawing/2014/main" id="{D7929DC2-472A-4D3D-978B-19529A722B26}"/>
              </a:ext>
            </a:extLst>
          </p:cNvPr>
          <p:cNvPicPr>
            <a:picLocks noChangeAspect="1"/>
          </p:cNvPicPr>
          <p:nvPr/>
        </p:nvPicPr>
        <p:blipFill>
          <a:blip r:embed="rId3"/>
          <a:stretch>
            <a:fillRect/>
          </a:stretch>
        </p:blipFill>
        <p:spPr>
          <a:xfrm>
            <a:off x="2046639" y="2675592"/>
            <a:ext cx="1543879" cy="2315819"/>
          </a:xfrm>
          <a:prstGeom prst="rect">
            <a:avLst/>
          </a:prstGeom>
        </p:spPr>
      </p:pic>
      <p:sp>
        <p:nvSpPr>
          <p:cNvPr id="51" name="TextBox 50">
            <a:extLst>
              <a:ext uri="{FF2B5EF4-FFF2-40B4-BE49-F238E27FC236}">
                <a16:creationId xmlns:a16="http://schemas.microsoft.com/office/drawing/2014/main" id="{0B32BA3B-D636-4C8E-ADB7-3CFB3DACCBB5}"/>
              </a:ext>
            </a:extLst>
          </p:cNvPr>
          <p:cNvSpPr txBox="1"/>
          <p:nvPr/>
        </p:nvSpPr>
        <p:spPr>
          <a:xfrm>
            <a:off x="4024032" y="1134332"/>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52" name="TextBox 51">
            <a:extLst>
              <a:ext uri="{FF2B5EF4-FFF2-40B4-BE49-F238E27FC236}">
                <a16:creationId xmlns:a16="http://schemas.microsoft.com/office/drawing/2014/main" id="{40796AA6-A5F1-48F1-89F8-3E72AEA52658}"/>
              </a:ext>
            </a:extLst>
          </p:cNvPr>
          <p:cNvSpPr txBox="1"/>
          <p:nvPr/>
        </p:nvSpPr>
        <p:spPr>
          <a:xfrm>
            <a:off x="3923845" y="1618142"/>
            <a:ext cx="58541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cxnSp>
        <p:nvCxnSpPr>
          <p:cNvPr id="53" name="Straight Connector 52">
            <a:extLst>
              <a:ext uri="{FF2B5EF4-FFF2-40B4-BE49-F238E27FC236}">
                <a16:creationId xmlns:a16="http://schemas.microsoft.com/office/drawing/2014/main" id="{1A72C921-E0DE-4AC3-9C76-6167C4710CBD}"/>
              </a:ext>
            </a:extLst>
          </p:cNvPr>
          <p:cNvCxnSpPr>
            <a:cxnSpLocks/>
          </p:cNvCxnSpPr>
          <p:nvPr/>
        </p:nvCxnSpPr>
        <p:spPr>
          <a:xfrm>
            <a:off x="4034587" y="1621169"/>
            <a:ext cx="396743"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519E2D93-729C-471E-9041-E90A62C0C337}"/>
              </a:ext>
            </a:extLst>
          </p:cNvPr>
          <p:cNvCxnSpPr/>
          <p:nvPr/>
        </p:nvCxnSpPr>
        <p:spPr bwMode="auto">
          <a:xfrm>
            <a:off x="2367876" y="2166730"/>
            <a:ext cx="0" cy="377278"/>
          </a:xfrm>
          <a:prstGeom prst="straightConnector1">
            <a:avLst/>
          </a:prstGeom>
          <a:noFill/>
          <a:ln w="28575" cap="flat" cmpd="sng" algn="ctr">
            <a:solidFill>
              <a:srgbClr val="FF0000"/>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Rectangle 53">
            <a:extLst>
              <a:ext uri="{FF2B5EF4-FFF2-40B4-BE49-F238E27FC236}">
                <a16:creationId xmlns:a16="http://schemas.microsoft.com/office/drawing/2014/main" id="{D0A4EDDB-71D5-480B-B563-363C07F94EBC}"/>
              </a:ext>
            </a:extLst>
          </p:cNvPr>
          <p:cNvSpPr/>
          <p:nvPr/>
        </p:nvSpPr>
        <p:spPr>
          <a:xfrm>
            <a:off x="2118920" y="3107178"/>
            <a:ext cx="1295400" cy="179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5" name="Rectangle 54">
            <a:extLst>
              <a:ext uri="{FF2B5EF4-FFF2-40B4-BE49-F238E27FC236}">
                <a16:creationId xmlns:a16="http://schemas.microsoft.com/office/drawing/2014/main" id="{2167DE0C-EE19-46FB-A7F2-271381E55D89}"/>
              </a:ext>
            </a:extLst>
          </p:cNvPr>
          <p:cNvSpPr/>
          <p:nvPr/>
        </p:nvSpPr>
        <p:spPr>
          <a:xfrm>
            <a:off x="2499776" y="2728757"/>
            <a:ext cx="518160" cy="309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6" name="Rectangle 55">
            <a:extLst>
              <a:ext uri="{FF2B5EF4-FFF2-40B4-BE49-F238E27FC236}">
                <a16:creationId xmlns:a16="http://schemas.microsoft.com/office/drawing/2014/main" id="{B357B580-36EC-4069-BB0F-E987746A854B}"/>
              </a:ext>
            </a:extLst>
          </p:cNvPr>
          <p:cNvSpPr/>
          <p:nvPr/>
        </p:nvSpPr>
        <p:spPr>
          <a:xfrm>
            <a:off x="2155785" y="4183447"/>
            <a:ext cx="1295400" cy="460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7" name="Rectangle 56">
            <a:extLst>
              <a:ext uri="{FF2B5EF4-FFF2-40B4-BE49-F238E27FC236}">
                <a16:creationId xmlns:a16="http://schemas.microsoft.com/office/drawing/2014/main" id="{B086EB01-7044-4FAE-9200-60364F67BD32}"/>
              </a:ext>
            </a:extLst>
          </p:cNvPr>
          <p:cNvSpPr/>
          <p:nvPr/>
        </p:nvSpPr>
        <p:spPr>
          <a:xfrm>
            <a:off x="2088758" y="3034523"/>
            <a:ext cx="1295400" cy="460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8" name="Rectangle 57">
            <a:extLst>
              <a:ext uri="{FF2B5EF4-FFF2-40B4-BE49-F238E27FC236}">
                <a16:creationId xmlns:a16="http://schemas.microsoft.com/office/drawing/2014/main" id="{888E4F31-9AC2-4162-9F32-20839314D403}"/>
              </a:ext>
            </a:extLst>
          </p:cNvPr>
          <p:cNvSpPr/>
          <p:nvPr/>
        </p:nvSpPr>
        <p:spPr>
          <a:xfrm>
            <a:off x="3017936" y="3500111"/>
            <a:ext cx="518622" cy="286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9" name="Rectangle 58">
            <a:extLst>
              <a:ext uri="{FF2B5EF4-FFF2-40B4-BE49-F238E27FC236}">
                <a16:creationId xmlns:a16="http://schemas.microsoft.com/office/drawing/2014/main" id="{A151062A-4177-42B3-8416-44BC5BA8BCC3}"/>
              </a:ext>
            </a:extLst>
          </p:cNvPr>
          <p:cNvSpPr/>
          <p:nvPr/>
        </p:nvSpPr>
        <p:spPr>
          <a:xfrm>
            <a:off x="2491998" y="4612243"/>
            <a:ext cx="525939" cy="309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0" name="TextBox 59">
            <a:extLst>
              <a:ext uri="{FF2B5EF4-FFF2-40B4-BE49-F238E27FC236}">
                <a16:creationId xmlns:a16="http://schemas.microsoft.com/office/drawing/2014/main" id="{0B4E52D6-D474-401D-82E4-A922389B6974}"/>
              </a:ext>
            </a:extLst>
          </p:cNvPr>
          <p:cNvSpPr txBox="1"/>
          <p:nvPr/>
        </p:nvSpPr>
        <p:spPr>
          <a:xfrm>
            <a:off x="2175355" y="5315567"/>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61" name="TextBox 60">
            <a:extLst>
              <a:ext uri="{FF2B5EF4-FFF2-40B4-BE49-F238E27FC236}">
                <a16:creationId xmlns:a16="http://schemas.microsoft.com/office/drawing/2014/main" id="{B0F9B0CA-68C4-487C-936D-036423DDFC74}"/>
              </a:ext>
            </a:extLst>
          </p:cNvPr>
          <p:cNvSpPr txBox="1"/>
          <p:nvPr/>
        </p:nvSpPr>
        <p:spPr>
          <a:xfrm>
            <a:off x="1886536" y="5799377"/>
            <a:ext cx="962682"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cxnSp>
        <p:nvCxnSpPr>
          <p:cNvPr id="62" name="Straight Connector 61">
            <a:extLst>
              <a:ext uri="{FF2B5EF4-FFF2-40B4-BE49-F238E27FC236}">
                <a16:creationId xmlns:a16="http://schemas.microsoft.com/office/drawing/2014/main" id="{8D8E9942-018F-42B3-AD0D-3997005C11CF}"/>
              </a:ext>
            </a:extLst>
          </p:cNvPr>
          <p:cNvCxnSpPr>
            <a:cxnSpLocks/>
          </p:cNvCxnSpPr>
          <p:nvPr/>
        </p:nvCxnSpPr>
        <p:spPr>
          <a:xfrm>
            <a:off x="2185909" y="5802404"/>
            <a:ext cx="396744" cy="0"/>
          </a:xfrm>
          <a:prstGeom prst="line">
            <a:avLst/>
          </a:prstGeom>
          <a:ln w="38100"/>
        </p:spPr>
        <p:style>
          <a:lnRef idx="1">
            <a:schemeClr val="dk1"/>
          </a:lnRef>
          <a:fillRef idx="0">
            <a:schemeClr val="dk1"/>
          </a:fillRef>
          <a:effectRef idx="0">
            <a:schemeClr val="dk1"/>
          </a:effectRef>
          <a:fontRef idx="minor">
            <a:schemeClr val="tx1"/>
          </a:fontRef>
        </p:style>
      </p:cxnSp>
      <p:sp>
        <p:nvSpPr>
          <p:cNvPr id="63" name="TextBox 62">
            <a:extLst>
              <a:ext uri="{FF2B5EF4-FFF2-40B4-BE49-F238E27FC236}">
                <a16:creationId xmlns:a16="http://schemas.microsoft.com/office/drawing/2014/main" id="{85F02719-3EAE-4D63-A05B-0180E4854F78}"/>
              </a:ext>
            </a:extLst>
          </p:cNvPr>
          <p:cNvSpPr txBox="1"/>
          <p:nvPr/>
        </p:nvSpPr>
        <p:spPr>
          <a:xfrm>
            <a:off x="4024032" y="5315567"/>
            <a:ext cx="38504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64" name="TextBox 63">
            <a:extLst>
              <a:ext uri="{FF2B5EF4-FFF2-40B4-BE49-F238E27FC236}">
                <a16:creationId xmlns:a16="http://schemas.microsoft.com/office/drawing/2014/main" id="{5C950BF0-3B07-4F34-9E62-2FB4C1115244}"/>
              </a:ext>
            </a:extLst>
          </p:cNvPr>
          <p:cNvSpPr txBox="1"/>
          <p:nvPr/>
        </p:nvSpPr>
        <p:spPr>
          <a:xfrm>
            <a:off x="3923845" y="5799377"/>
            <a:ext cx="58541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cxnSp>
        <p:nvCxnSpPr>
          <p:cNvPr id="65" name="Straight Connector 64">
            <a:extLst>
              <a:ext uri="{FF2B5EF4-FFF2-40B4-BE49-F238E27FC236}">
                <a16:creationId xmlns:a16="http://schemas.microsoft.com/office/drawing/2014/main" id="{745E79E1-2A02-4D03-9D99-DD966BE5C962}"/>
              </a:ext>
            </a:extLst>
          </p:cNvPr>
          <p:cNvCxnSpPr>
            <a:cxnSpLocks/>
          </p:cNvCxnSpPr>
          <p:nvPr/>
        </p:nvCxnSpPr>
        <p:spPr>
          <a:xfrm>
            <a:off x="4034587" y="5802404"/>
            <a:ext cx="396743"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6" name="Straight Arrow Connector 65">
            <a:extLst>
              <a:ext uri="{FF2B5EF4-FFF2-40B4-BE49-F238E27FC236}">
                <a16:creationId xmlns:a16="http://schemas.microsoft.com/office/drawing/2014/main" id="{A570958A-9618-4BBF-B1A6-6A13D96FE2D1}"/>
              </a:ext>
            </a:extLst>
          </p:cNvPr>
          <p:cNvCxnSpPr/>
          <p:nvPr/>
        </p:nvCxnSpPr>
        <p:spPr bwMode="auto">
          <a:xfrm>
            <a:off x="2367876" y="4838081"/>
            <a:ext cx="0" cy="377278"/>
          </a:xfrm>
          <a:prstGeom prst="straightConnector1">
            <a:avLst/>
          </a:prstGeom>
          <a:noFill/>
          <a:ln w="28575" cap="flat" cmpd="sng" algn="ctr">
            <a:solidFill>
              <a:srgbClr val="FF0000"/>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Straight Arrow Connector 66">
            <a:extLst>
              <a:ext uri="{FF2B5EF4-FFF2-40B4-BE49-F238E27FC236}">
                <a16:creationId xmlns:a16="http://schemas.microsoft.com/office/drawing/2014/main" id="{FF16D715-A417-4947-A351-E53547A229CA}"/>
              </a:ext>
            </a:extLst>
          </p:cNvPr>
          <p:cNvCxnSpPr/>
          <p:nvPr/>
        </p:nvCxnSpPr>
        <p:spPr bwMode="auto">
          <a:xfrm>
            <a:off x="4223181" y="2295572"/>
            <a:ext cx="0" cy="2919787"/>
          </a:xfrm>
          <a:prstGeom prst="straightConnector1">
            <a:avLst/>
          </a:prstGeom>
          <a:noFill/>
          <a:ln w="28575" cap="flat" cmpd="sng" algn="ctr">
            <a:solidFill>
              <a:srgbClr val="FF0000"/>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88354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1000" tmFilter="0, 0; .2, .5; .8, .5; 1, 0"/>
                                        <p:tgtEl>
                                          <p:spTgt spid="26"/>
                                        </p:tgtEl>
                                      </p:cBhvr>
                                    </p:animEffect>
                                    <p:animScale>
                                      <p:cBhvr>
                                        <p:cTn id="7" dur="500" autoRev="1" fill="hold"/>
                                        <p:tgtEl>
                                          <p:spTgt spid="2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1000" tmFilter="0, 0; .2, .5; .8, .5; 1, 0"/>
                                        <p:tgtEl>
                                          <p:spTgt spid="52"/>
                                        </p:tgtEl>
                                      </p:cBhvr>
                                    </p:animEffect>
                                    <p:animScale>
                                      <p:cBhvr>
                                        <p:cTn id="12" dur="500" autoRev="1" fill="hold"/>
                                        <p:tgtEl>
                                          <p:spTgt spid="5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0" nodeType="clickEffect">
                                  <p:stCondLst>
                                    <p:cond delay="0"/>
                                  </p:stCondLst>
                                  <p:childTnLst>
                                    <p:animEffect transition="out" filter="fade">
                                      <p:cBhvr>
                                        <p:cTn id="29" dur="500"/>
                                        <p:tgtEl>
                                          <p:spTgt spid="54"/>
                                        </p:tgtEl>
                                      </p:cBhvr>
                                    </p:animEffect>
                                    <p:set>
                                      <p:cBhvr>
                                        <p:cTn id="30" dur="1" fill="hold">
                                          <p:stCondLst>
                                            <p:cond delay="499"/>
                                          </p:stCondLst>
                                        </p:cTn>
                                        <p:tgtEl>
                                          <p:spTgt spid="5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8" fill="hold" grpId="0" nodeType="clickEffect">
                                  <p:stCondLst>
                                    <p:cond delay="0"/>
                                  </p:stCondLst>
                                  <p:childTnLst>
                                    <p:animEffect transition="out" filter="wipe(left)">
                                      <p:cBhvr>
                                        <p:cTn id="42" dur="500"/>
                                        <p:tgtEl>
                                          <p:spTgt spid="56"/>
                                        </p:tgtEl>
                                      </p:cBhvr>
                                    </p:animEffect>
                                    <p:set>
                                      <p:cBhvr>
                                        <p:cTn id="43" dur="1" fill="hold">
                                          <p:stCondLst>
                                            <p:cond delay="499"/>
                                          </p:stCondLst>
                                        </p:cTn>
                                        <p:tgtEl>
                                          <p:spTgt spid="56"/>
                                        </p:tgtEl>
                                        <p:attrNameLst>
                                          <p:attrName>style.visibility</p:attrName>
                                        </p:attrNameLst>
                                      </p:cBhvr>
                                      <p:to>
                                        <p:strVal val="hidden"/>
                                      </p:to>
                                    </p:set>
                                  </p:childTnLst>
                                </p:cTn>
                              </p:par>
                              <p:par>
                                <p:cTn id="44" presetID="22" presetClass="exit" presetSubtype="8" fill="hold" grpId="0" nodeType="withEffect">
                                  <p:stCondLst>
                                    <p:cond delay="0"/>
                                  </p:stCondLst>
                                  <p:childTnLst>
                                    <p:animEffect transition="out" filter="wipe(left)">
                                      <p:cBhvr>
                                        <p:cTn id="45" dur="500"/>
                                        <p:tgtEl>
                                          <p:spTgt spid="57"/>
                                        </p:tgtEl>
                                      </p:cBhvr>
                                    </p:animEffect>
                                    <p:set>
                                      <p:cBhvr>
                                        <p:cTn id="46" dur="1" fill="hold">
                                          <p:stCondLst>
                                            <p:cond delay="499"/>
                                          </p:stCondLst>
                                        </p:cTn>
                                        <p:tgtEl>
                                          <p:spTgt spid="57"/>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55"/>
                                        </p:tgtEl>
                                      </p:cBhvr>
                                    </p:animEffect>
                                    <p:set>
                                      <p:cBhvr>
                                        <p:cTn id="49" dur="1" fill="hold">
                                          <p:stCondLst>
                                            <p:cond delay="499"/>
                                          </p:stCondLst>
                                        </p:cTn>
                                        <p:tgtEl>
                                          <p:spTgt spid="55"/>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59"/>
                                        </p:tgtEl>
                                      </p:cBhvr>
                                    </p:animEffect>
                                    <p:set>
                                      <p:cBhvr>
                                        <p:cTn id="52" dur="1" fill="hold">
                                          <p:stCondLst>
                                            <p:cond delay="499"/>
                                          </p:stCondLst>
                                        </p:cTn>
                                        <p:tgtEl>
                                          <p:spTgt spid="59"/>
                                        </p:tgtEl>
                                        <p:attrNameLst>
                                          <p:attrName>style.visibility</p:attrName>
                                        </p:attrNameLst>
                                      </p:cBhvr>
                                      <p:to>
                                        <p:strVal val="hidden"/>
                                      </p:to>
                                    </p:set>
                                  </p:childTnLst>
                                </p:cTn>
                              </p:par>
                            </p:childTnLst>
                          </p:cTn>
                        </p:par>
                        <p:par>
                          <p:cTn id="53" fill="hold">
                            <p:stCondLst>
                              <p:cond delay="500"/>
                            </p:stCondLst>
                            <p:childTnLst>
                              <p:par>
                                <p:cTn id="54" presetID="10" presetClass="exit" presetSubtype="0" fill="hold" grpId="0" nodeType="afterEffect">
                                  <p:stCondLst>
                                    <p:cond delay="0"/>
                                  </p:stCondLst>
                                  <p:childTnLst>
                                    <p:animEffect transition="out" filter="fade">
                                      <p:cBhvr>
                                        <p:cTn id="55" dur="500"/>
                                        <p:tgtEl>
                                          <p:spTgt spid="58"/>
                                        </p:tgtEl>
                                      </p:cBhvr>
                                    </p:animEffect>
                                    <p:set>
                                      <p:cBhvr>
                                        <p:cTn id="56" dur="1" fill="hold">
                                          <p:stCondLst>
                                            <p:cond delay="499"/>
                                          </p:stCondLst>
                                        </p:cTn>
                                        <p:tgtEl>
                                          <p:spTgt spid="58"/>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nodeType="with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fade">
                                      <p:cBhvr>
                                        <p:cTn id="64" dur="500"/>
                                        <p:tgtEl>
                                          <p:spTgt spid="67"/>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fade">
                                      <p:cBhvr>
                                        <p:cTn id="72" dur="500"/>
                                        <p:tgtEl>
                                          <p:spTgt spid="6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10" presetClass="entr" presetSubtype="0" fill="hold" nodeType="with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500"/>
                                        <p:tgtEl>
                                          <p:spTgt spid="6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fade">
                                      <p:cBhvr>
                                        <p:cTn id="81" dur="500"/>
                                        <p:tgtEl>
                                          <p:spTgt spid="63"/>
                                        </p:tgtEl>
                                      </p:cBhvr>
                                    </p:animEffect>
                                  </p:childTnLst>
                                </p:cTn>
                              </p:par>
                              <p:par>
                                <p:cTn id="82" presetID="10" presetClass="entr" presetSubtype="0" fill="hold" nodeType="with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p:bldP spid="52" grpId="0"/>
      <p:bldP spid="54" grpId="0" animBg="1"/>
      <p:bldP spid="55" grpId="0" animBg="1"/>
      <p:bldP spid="56" grpId="0" animBg="1"/>
      <p:bldP spid="57" grpId="0" animBg="1"/>
      <p:bldP spid="58" grpId="0" animBg="1"/>
      <p:bldP spid="59" grpId="0" animBg="1"/>
      <p:bldP spid="60" grpId="0"/>
      <p:bldP spid="61" grpId="0"/>
      <p:bldP spid="63" grpId="0"/>
      <p:bldP spid="6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E54E80D-A275-4897-926C-95375E7A517E}"/>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F52F4355-41EF-4DA9-B998-C6511E367AD2}">
  <ds:schemaRefs>
    <ds:schemaRef ds:uri="http://schemas.microsoft.com/office/infopath/2007/PartnerControls"/>
    <ds:schemaRef ds:uri="http://purl.org/dc/elements/1.1/"/>
    <ds:schemaRef ds:uri="http://schemas.microsoft.com/office/2006/metadata/properties"/>
    <ds:schemaRef ds:uri="http://purl.org/dc/terms/"/>
    <ds:schemaRef ds:uri="92be446a-fb96-41da-bd3a-8b4d582e422e"/>
    <ds:schemaRef ds:uri="9a54f591-ca81-4d3f-b3c2-6f30af17eb50"/>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357</TotalTime>
  <Words>1129</Words>
  <Application>Microsoft Office PowerPoint</Application>
  <PresentationFormat>Widescreen</PresentationFormat>
  <Paragraphs>144</Paragraphs>
  <Slides>16</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Calibri Light</vt:lpstr>
      <vt:lpstr>Cambria Math</vt:lpstr>
      <vt:lpstr>Custom Design</vt:lpstr>
      <vt:lpstr>nctem1</vt:lpstr>
      <vt:lpstr>PowerPoint Presentation</vt:lpstr>
      <vt:lpstr>6F-2  Express fractions in a common denomination and use this to compare fractions that are similar in value.</vt:lpstr>
      <vt:lpstr>6F-2 :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6F-2 Express fractions in a common denomination </vt:lpstr>
      <vt:lpstr>6F-2 Express fractions in a common denomination </vt:lpstr>
      <vt:lpstr>6F-2 Express fractions in a common denomination </vt:lpstr>
      <vt:lpstr>6F-2 Express fractions in a common denomination </vt:lpstr>
      <vt:lpstr>6F-2 Express fractions in a common denomination </vt:lpstr>
      <vt:lpstr>6F-2 Express fractions in a common denomination </vt:lpstr>
      <vt:lpstr>6F-2 Express fractions in a common denomination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2020-08-29T14:17:14Z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