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4"/>
  </p:sldMasterIdLst>
  <p:notesMasterIdLst>
    <p:notesMasterId r:id="rId40"/>
  </p:notesMasterIdLst>
  <p:sldIdLst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4" r:id="rId39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Calibri Light" panose="020F0302020204030204" pitchFamily="34" charset="0"/>
      <p:regular r:id="rId45"/>
      <p:italic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7" roundtripDataSignature="AMtx7mjBcNAeV9yVFRItAzzAqOM4rhQBZ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8"/>
    <a:srgbClr val="82CBDD"/>
    <a:srgbClr val="FFFFFF"/>
    <a:srgbClr val="FBF5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3AF13F-04EB-45FE-84C1-B55C72E9031B}" v="6" dt="2020-09-14T08:04:57.1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27" autoAdjust="0"/>
  </p:normalViewPr>
  <p:slideViewPr>
    <p:cSldViewPr snapToGrid="0"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118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2.fntdata"/><Relationship Id="rId47" Type="http://customschemas.google.com/relationships/presentationmetadata" Target="metadata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6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4.fntdata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3.fntdata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thanie Goodliff" userId="8525f53f-a5d4-49a0-b205-476dc8a76e72" providerId="ADAL" clId="{BE3AF13F-04EB-45FE-84C1-B55C72E9031B}"/>
    <pc:docChg chg="custSel modSld">
      <pc:chgData name="Bethanie Goodliff" userId="8525f53f-a5d4-49a0-b205-476dc8a76e72" providerId="ADAL" clId="{BE3AF13F-04EB-45FE-84C1-B55C72E9031B}" dt="2020-09-14T08:23:54.682" v="59" actId="20577"/>
      <pc:docMkLst>
        <pc:docMk/>
      </pc:docMkLst>
      <pc:sldChg chg="modSp mod">
        <pc:chgData name="Bethanie Goodliff" userId="8525f53f-a5d4-49a0-b205-476dc8a76e72" providerId="ADAL" clId="{BE3AF13F-04EB-45FE-84C1-B55C72E9031B}" dt="2020-09-14T08:05:40.374" v="50" actId="20577"/>
        <pc:sldMkLst>
          <pc:docMk/>
          <pc:sldMk cId="0" sldId="259"/>
        </pc:sldMkLst>
        <pc:spChg chg="mod">
          <ac:chgData name="Bethanie Goodliff" userId="8525f53f-a5d4-49a0-b205-476dc8a76e72" providerId="ADAL" clId="{BE3AF13F-04EB-45FE-84C1-B55C72E9031B}" dt="2020-09-14T08:05:40.374" v="50" actId="20577"/>
          <ac:spMkLst>
            <pc:docMk/>
            <pc:sldMk cId="0" sldId="259"/>
            <ac:spMk id="7" creationId="{828E8CC5-34D6-4883-B11D-C254922C051B}"/>
          </ac:spMkLst>
        </pc:spChg>
      </pc:sldChg>
      <pc:sldChg chg="modSp mod">
        <pc:chgData name="Bethanie Goodliff" userId="8525f53f-a5d4-49a0-b205-476dc8a76e72" providerId="ADAL" clId="{BE3AF13F-04EB-45FE-84C1-B55C72E9031B}" dt="2020-09-14T08:05:45.676" v="57" actId="20577"/>
        <pc:sldMkLst>
          <pc:docMk/>
          <pc:sldMk cId="0" sldId="260"/>
        </pc:sldMkLst>
        <pc:spChg chg="mod">
          <ac:chgData name="Bethanie Goodliff" userId="8525f53f-a5d4-49a0-b205-476dc8a76e72" providerId="ADAL" clId="{BE3AF13F-04EB-45FE-84C1-B55C72E9031B}" dt="2020-09-14T08:04:57.144" v="42" actId="20577"/>
          <ac:spMkLst>
            <pc:docMk/>
            <pc:sldMk cId="0" sldId="260"/>
            <ac:spMk id="2" creationId="{00000000-0000-0000-0000-000000000000}"/>
          </ac:spMkLst>
        </pc:spChg>
        <pc:spChg chg="mod">
          <ac:chgData name="Bethanie Goodliff" userId="8525f53f-a5d4-49a0-b205-476dc8a76e72" providerId="ADAL" clId="{BE3AF13F-04EB-45FE-84C1-B55C72E9031B}" dt="2020-09-14T08:05:45.676" v="57" actId="20577"/>
          <ac:spMkLst>
            <pc:docMk/>
            <pc:sldMk cId="0" sldId="260"/>
            <ac:spMk id="4" creationId="{DEBE5DE1-2AF4-41AC-8D0E-528038CE33D7}"/>
          </ac:spMkLst>
        </pc:spChg>
      </pc:sldChg>
      <pc:sldChg chg="modSp mod">
        <pc:chgData name="Bethanie Goodliff" userId="8525f53f-a5d4-49a0-b205-476dc8a76e72" providerId="ADAL" clId="{BE3AF13F-04EB-45FE-84C1-B55C72E9031B}" dt="2020-09-11T15:28:23.727" v="22" actId="20577"/>
        <pc:sldMkLst>
          <pc:docMk/>
          <pc:sldMk cId="3458773394" sldId="261"/>
        </pc:sldMkLst>
        <pc:spChg chg="mod">
          <ac:chgData name="Bethanie Goodliff" userId="8525f53f-a5d4-49a0-b205-476dc8a76e72" providerId="ADAL" clId="{BE3AF13F-04EB-45FE-84C1-B55C72E9031B}" dt="2020-09-11T15:28:23.727" v="22" actId="20577"/>
          <ac:spMkLst>
            <pc:docMk/>
            <pc:sldMk cId="3458773394" sldId="261"/>
            <ac:spMk id="2" creationId="{00000000-0000-0000-0000-000000000000}"/>
          </ac:spMkLst>
        </pc:spChg>
      </pc:sldChg>
      <pc:sldChg chg="modSp mod">
        <pc:chgData name="Bethanie Goodliff" userId="8525f53f-a5d4-49a0-b205-476dc8a76e72" providerId="ADAL" clId="{BE3AF13F-04EB-45FE-84C1-B55C72E9031B}" dt="2020-09-11T15:28:29.968" v="24" actId="20577"/>
        <pc:sldMkLst>
          <pc:docMk/>
          <pc:sldMk cId="2139307441" sldId="263"/>
        </pc:sldMkLst>
        <pc:spChg chg="mod">
          <ac:chgData name="Bethanie Goodliff" userId="8525f53f-a5d4-49a0-b205-476dc8a76e72" providerId="ADAL" clId="{BE3AF13F-04EB-45FE-84C1-B55C72E9031B}" dt="2020-09-11T15:28:29.968" v="24" actId="20577"/>
          <ac:spMkLst>
            <pc:docMk/>
            <pc:sldMk cId="2139307441" sldId="263"/>
            <ac:spMk id="2" creationId="{00000000-0000-0000-0000-000000000000}"/>
          </ac:spMkLst>
        </pc:spChg>
      </pc:sldChg>
      <pc:sldChg chg="modSp mod">
        <pc:chgData name="Bethanie Goodliff" userId="8525f53f-a5d4-49a0-b205-476dc8a76e72" providerId="ADAL" clId="{BE3AF13F-04EB-45FE-84C1-B55C72E9031B}" dt="2020-09-11T15:28:34.625" v="26" actId="20577"/>
        <pc:sldMkLst>
          <pc:docMk/>
          <pc:sldMk cId="1513572267" sldId="264"/>
        </pc:sldMkLst>
        <pc:spChg chg="mod">
          <ac:chgData name="Bethanie Goodliff" userId="8525f53f-a5d4-49a0-b205-476dc8a76e72" providerId="ADAL" clId="{BE3AF13F-04EB-45FE-84C1-B55C72E9031B}" dt="2020-09-11T15:28:34.625" v="26" actId="20577"/>
          <ac:spMkLst>
            <pc:docMk/>
            <pc:sldMk cId="1513572267" sldId="264"/>
            <ac:spMk id="2" creationId="{00000000-0000-0000-0000-000000000000}"/>
          </ac:spMkLst>
        </pc:spChg>
      </pc:sldChg>
      <pc:sldChg chg="modSp mod">
        <pc:chgData name="Bethanie Goodliff" userId="8525f53f-a5d4-49a0-b205-476dc8a76e72" providerId="ADAL" clId="{BE3AF13F-04EB-45FE-84C1-B55C72E9031B}" dt="2020-09-14T08:18:15.866" v="58" actId="20577"/>
        <pc:sldMkLst>
          <pc:docMk/>
          <pc:sldMk cId="3329194473" sldId="269"/>
        </pc:sldMkLst>
        <pc:spChg chg="mod">
          <ac:chgData name="Bethanie Goodliff" userId="8525f53f-a5d4-49a0-b205-476dc8a76e72" providerId="ADAL" clId="{BE3AF13F-04EB-45FE-84C1-B55C72E9031B}" dt="2020-09-11T15:28:47.170" v="27" actId="20577"/>
          <ac:spMkLst>
            <pc:docMk/>
            <pc:sldMk cId="3329194473" sldId="269"/>
            <ac:spMk id="2" creationId="{00000000-0000-0000-0000-000000000000}"/>
          </ac:spMkLst>
        </pc:spChg>
        <pc:spChg chg="mod">
          <ac:chgData name="Bethanie Goodliff" userId="8525f53f-a5d4-49a0-b205-476dc8a76e72" providerId="ADAL" clId="{BE3AF13F-04EB-45FE-84C1-B55C72E9031B}" dt="2020-09-14T08:18:15.866" v="58" actId="20577"/>
          <ac:spMkLst>
            <pc:docMk/>
            <pc:sldMk cId="3329194473" sldId="269"/>
            <ac:spMk id="3" creationId="{00000000-0000-0000-0000-000000000000}"/>
          </ac:spMkLst>
        </pc:spChg>
      </pc:sldChg>
      <pc:sldChg chg="modSp mod">
        <pc:chgData name="Bethanie Goodliff" userId="8525f53f-a5d4-49a0-b205-476dc8a76e72" providerId="ADAL" clId="{BE3AF13F-04EB-45FE-84C1-B55C72E9031B}" dt="2020-09-11T15:30:41.028" v="36" actId="1076"/>
        <pc:sldMkLst>
          <pc:docMk/>
          <pc:sldMk cId="3203869316" sldId="274"/>
        </pc:sldMkLst>
        <pc:spChg chg="mod">
          <ac:chgData name="Bethanie Goodliff" userId="8525f53f-a5d4-49a0-b205-476dc8a76e72" providerId="ADAL" clId="{BE3AF13F-04EB-45FE-84C1-B55C72E9031B}" dt="2020-09-11T15:30:41.028" v="36" actId="1076"/>
          <ac:spMkLst>
            <pc:docMk/>
            <pc:sldMk cId="3203869316" sldId="274"/>
            <ac:spMk id="5" creationId="{00000000-0000-0000-0000-000000000000}"/>
          </ac:spMkLst>
        </pc:spChg>
      </pc:sldChg>
      <pc:sldChg chg="modSp mod">
        <pc:chgData name="Bethanie Goodliff" userId="8525f53f-a5d4-49a0-b205-476dc8a76e72" providerId="ADAL" clId="{BE3AF13F-04EB-45FE-84C1-B55C72E9031B}" dt="2020-09-14T08:23:54.682" v="59" actId="20577"/>
        <pc:sldMkLst>
          <pc:docMk/>
          <pc:sldMk cId="1699198566" sldId="285"/>
        </pc:sldMkLst>
        <pc:spChg chg="mod">
          <ac:chgData name="Bethanie Goodliff" userId="8525f53f-a5d4-49a0-b205-476dc8a76e72" providerId="ADAL" clId="{BE3AF13F-04EB-45FE-84C1-B55C72E9031B}" dt="2020-09-14T08:23:54.682" v="59" actId="20577"/>
          <ac:spMkLst>
            <pc:docMk/>
            <pc:sldMk cId="1699198566" sldId="285"/>
            <ac:spMk id="3" creationId="{00000000-0000-0000-0000-000000000000}"/>
          </ac:spMkLst>
        </pc:spChg>
      </pc:sldChg>
      <pc:sldChg chg="modSp mod">
        <pc:chgData name="Bethanie Goodliff" userId="8525f53f-a5d4-49a0-b205-476dc8a76e72" providerId="ADAL" clId="{BE3AF13F-04EB-45FE-84C1-B55C72E9031B}" dt="2020-09-11T15:29:07.558" v="28" actId="6549"/>
        <pc:sldMkLst>
          <pc:docMk/>
          <pc:sldMk cId="1219920876" sldId="287"/>
        </pc:sldMkLst>
        <pc:spChg chg="mod">
          <ac:chgData name="Bethanie Goodliff" userId="8525f53f-a5d4-49a0-b205-476dc8a76e72" providerId="ADAL" clId="{BE3AF13F-04EB-45FE-84C1-B55C72E9031B}" dt="2020-09-11T15:29:07.558" v="28" actId="6549"/>
          <ac:spMkLst>
            <pc:docMk/>
            <pc:sldMk cId="1219920876" sldId="287"/>
            <ac:spMk id="2" creationId="{00000000-0000-0000-0000-000000000000}"/>
          </ac:spMkLst>
        </pc:spChg>
      </pc:sldChg>
      <pc:sldChg chg="modSp mod">
        <pc:chgData name="Bethanie Goodliff" userId="8525f53f-a5d4-49a0-b205-476dc8a76e72" providerId="ADAL" clId="{BE3AF13F-04EB-45FE-84C1-B55C72E9031B}" dt="2020-09-11T15:29:14.454" v="34" actId="27636"/>
        <pc:sldMkLst>
          <pc:docMk/>
          <pc:sldMk cId="3894893956" sldId="289"/>
        </pc:sldMkLst>
        <pc:spChg chg="mod">
          <ac:chgData name="Bethanie Goodliff" userId="8525f53f-a5d4-49a0-b205-476dc8a76e72" providerId="ADAL" clId="{BE3AF13F-04EB-45FE-84C1-B55C72E9031B}" dt="2020-09-11T15:29:14.454" v="34" actId="27636"/>
          <ac:spMkLst>
            <pc:docMk/>
            <pc:sldMk cId="3894893956" sldId="289"/>
            <ac:spMk id="2" creationId="{00000000-0000-0000-0000-000000000000}"/>
          </ac:spMkLst>
        </pc:spChg>
      </pc:sldChg>
      <pc:sldChg chg="modSp mod">
        <pc:chgData name="Bethanie Goodliff" userId="8525f53f-a5d4-49a0-b205-476dc8a76e72" providerId="ADAL" clId="{BE3AF13F-04EB-45FE-84C1-B55C72E9031B}" dt="2020-09-11T15:29:20.287" v="35" actId="20577"/>
        <pc:sldMkLst>
          <pc:docMk/>
          <pc:sldMk cId="2113672649" sldId="291"/>
        </pc:sldMkLst>
        <pc:spChg chg="mod">
          <ac:chgData name="Bethanie Goodliff" userId="8525f53f-a5d4-49a0-b205-476dc8a76e72" providerId="ADAL" clId="{BE3AF13F-04EB-45FE-84C1-B55C72E9031B}" dt="2020-09-11T15:29:20.287" v="35" actId="20577"/>
          <ac:spMkLst>
            <pc:docMk/>
            <pc:sldMk cId="2113672649" sldId="291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3526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32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68945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userDrawn="1">
  <p:cSld name="Content with title and body 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9143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00" y="424344"/>
            <a:ext cx="8164800" cy="4568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GB" sz="2000" dirty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DF0D911-4410-43CD-8F14-99D1C7656A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2288" y="1304925"/>
            <a:ext cx="8164512" cy="424815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585858"/>
                </a:solidFill>
              </a:defRPr>
            </a:lvl1pPr>
            <a:lvl2pPr>
              <a:defRPr sz="1800">
                <a:solidFill>
                  <a:srgbClr val="585858"/>
                </a:solidFill>
              </a:defRPr>
            </a:lvl2pPr>
            <a:lvl3pPr>
              <a:defRPr sz="1600">
                <a:solidFill>
                  <a:srgbClr val="585858"/>
                </a:solidFill>
              </a:defRPr>
            </a:lvl3pPr>
            <a:lvl4pPr>
              <a:defRPr sz="1400">
                <a:solidFill>
                  <a:srgbClr val="585858"/>
                </a:solidFill>
              </a:defRPr>
            </a:lvl4pPr>
            <a:lvl5pPr>
              <a:defRPr sz="1400"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5427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Content with titl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9143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00" y="424344"/>
            <a:ext cx="8164800" cy="4568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6947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14/09/2020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1971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atapointed.net/visualizations/math/factorization/animated-diagrams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 to teach prime factors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by Darren White</a:t>
            </a:r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Pitfalls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105881" y="1148847"/>
            <a:ext cx="894831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0988" lvl="0" indent="-280988">
              <a:buFont typeface="Arial" pitchFamily="34" charset="0"/>
              <a:buChar char="•"/>
            </a:pPr>
            <a:r>
              <a:rPr lang="en-US" sz="2600" dirty="0"/>
              <a:t>To follow a method without understanding </a:t>
            </a:r>
            <a:r>
              <a:rPr lang="en-US" sz="2600" b="1" dirty="0"/>
              <a:t>why and how</a:t>
            </a:r>
            <a:r>
              <a:rPr lang="en-US" sz="2600" dirty="0"/>
              <a:t>.</a:t>
            </a:r>
          </a:p>
          <a:p>
            <a:pPr marL="280988" lvl="0" indent="-280988">
              <a:buFont typeface="Arial" pitchFamily="34" charset="0"/>
              <a:buChar char="•"/>
            </a:pPr>
            <a:r>
              <a:rPr lang="en-US" sz="2600" dirty="0"/>
              <a:t>To not </a:t>
            </a:r>
            <a:r>
              <a:rPr lang="en-US" sz="2600" b="1" dirty="0"/>
              <a:t>fully</a:t>
            </a:r>
            <a:r>
              <a:rPr lang="en-US" sz="2600" dirty="0"/>
              <a:t> deconstruct into prime factors</a:t>
            </a:r>
          </a:p>
          <a:p>
            <a:pPr marL="280988" lvl="0" indent="-280988">
              <a:buFont typeface="Arial" pitchFamily="34" charset="0"/>
              <a:buChar char="•"/>
            </a:pPr>
            <a:r>
              <a:rPr lang="en-US" sz="2600" dirty="0"/>
              <a:t>To not represent the number as a </a:t>
            </a:r>
            <a:r>
              <a:rPr lang="en-US" sz="2600" b="1" dirty="0"/>
              <a:t>product</a:t>
            </a:r>
            <a:r>
              <a:rPr lang="en-US" sz="2600" dirty="0"/>
              <a:t> of its prime factors</a:t>
            </a:r>
          </a:p>
          <a:p>
            <a:pPr marL="280988" lvl="0" indent="-280988">
              <a:buFont typeface="Arial" pitchFamily="34" charset="0"/>
              <a:buChar char="•"/>
            </a:pPr>
            <a:r>
              <a:rPr lang="en-US" sz="2600" dirty="0"/>
              <a:t>To not understand that the product of primes </a:t>
            </a:r>
            <a:r>
              <a:rPr lang="en-US" sz="2600" b="1" dirty="0"/>
              <a:t>represents</a:t>
            </a:r>
            <a:r>
              <a:rPr lang="en-US" sz="2600" dirty="0"/>
              <a:t> an actual number</a:t>
            </a:r>
          </a:p>
          <a:p>
            <a:pPr marL="280988" lvl="0" indent="-280988">
              <a:buFont typeface="Arial" pitchFamily="34" charset="0"/>
              <a:buChar char="•"/>
            </a:pPr>
            <a:r>
              <a:rPr lang="en-US" sz="2600" dirty="0"/>
              <a:t>To want to calculate the number (from the primes) </a:t>
            </a:r>
            <a:r>
              <a:rPr lang="en-US" sz="2600" b="1" dirty="0"/>
              <a:t>before actually thinking</a:t>
            </a:r>
            <a:r>
              <a:rPr lang="en-US" sz="2600" dirty="0"/>
              <a:t> about the properties of that number</a:t>
            </a:r>
          </a:p>
          <a:p>
            <a:pPr marL="280988" lvl="0" indent="-280988">
              <a:buFont typeface="Arial" pitchFamily="34" charset="0"/>
              <a:buChar char="•"/>
            </a:pPr>
            <a:r>
              <a:rPr lang="en-US" sz="2600" dirty="0"/>
              <a:t>To use a Venn diagram to find LCM and HCF </a:t>
            </a:r>
            <a:r>
              <a:rPr lang="en-US" sz="2600" b="1" dirty="0"/>
              <a:t>without understanding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493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I like to start with something that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493940" y="1342229"/>
            <a:ext cx="737894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itchFamily="34" charset="0"/>
              <a:buChar char="•"/>
            </a:pPr>
            <a:r>
              <a:rPr lang="en-US" sz="2800" dirty="0"/>
              <a:t>Grabs their attention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800" dirty="0">
                <a:solidFill>
                  <a:schemeClr val="accent5">
                    <a:lumMod val="50000"/>
                  </a:schemeClr>
                </a:solidFill>
              </a:rPr>
              <a:t>Creates thinking and discussion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800" dirty="0">
                <a:solidFill>
                  <a:schemeClr val="accent6">
                    <a:lumMod val="50000"/>
                  </a:schemeClr>
                </a:solidFill>
              </a:rPr>
              <a:t>Is very open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800" dirty="0">
                <a:solidFill>
                  <a:srgbClr val="7030A0"/>
                </a:solidFill>
              </a:rPr>
              <a:t>Represents the structure of what we are going to learn about.</a:t>
            </a:r>
            <a:endParaRPr 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1944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you notice?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89" r="-1"/>
          <a:stretch/>
        </p:blipFill>
        <p:spPr>
          <a:xfrm>
            <a:off x="1529860" y="1034439"/>
            <a:ext cx="5767755" cy="56362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35809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32853" y="1123042"/>
            <a:ext cx="5033565" cy="50605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80502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9814" y="971686"/>
            <a:ext cx="5031564" cy="5061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294150" y="1110646"/>
            <a:ext cx="2670477" cy="26704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55274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</a:t>
            </a:r>
            <a:r>
              <a:rPr lang="en-US" dirty="0" err="1"/>
              <a:t>visualisation</a:t>
            </a:r>
            <a:r>
              <a:rPr lang="en-US" dirty="0"/>
              <a:t> 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1011094" y="2644170"/>
            <a:ext cx="71866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en-US" sz="3200" u="sng" dirty="0">
                <a:hlinkClick r:id="rId2"/>
              </a:rPr>
              <a:t>www.datapointed.net/visualizations/math/factorization/animated-diagrams/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5834308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/>
            <a:r>
              <a:rPr lang="en-US" dirty="0"/>
              <a:t>What numbers are represented here?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99532" y="959836"/>
            <a:ext cx="3610325" cy="3261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453017" y="959836"/>
            <a:ext cx="3563892" cy="32196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270944" y="4685314"/>
            <a:ext cx="84158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en-US" sz="2800" dirty="0"/>
              <a:t>How did you work them out?</a:t>
            </a:r>
          </a:p>
          <a:p>
            <a:pPr marL="0" lvl="0" indent="0">
              <a:buNone/>
            </a:pPr>
            <a:endParaRPr lang="en-US" sz="2800" dirty="0"/>
          </a:p>
          <a:p>
            <a:pPr marL="0" lvl="0" indent="0">
              <a:buNone/>
            </a:pPr>
            <a:r>
              <a:rPr lang="en-US" sz="2800" dirty="0"/>
              <a:t>How would the number 60 be represented?</a:t>
            </a:r>
          </a:p>
        </p:txBody>
      </p:sp>
    </p:spTree>
    <p:extLst>
      <p:ext uri="{BB962C8B-B14F-4D97-AF65-F5344CB8AC3E}">
        <p14:creationId xmlns:p14="http://schemas.microsoft.com/office/powerpoint/2010/main" val="32038693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the prime numbers below 20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91889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2, 3, 5, 7, 11, 13, 17, 19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600076" y="1366035"/>
            <a:ext cx="790098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en-US" sz="3200" dirty="0"/>
              <a:t>To decompose 84 in to the </a:t>
            </a:r>
          </a:p>
          <a:p>
            <a:pPr marL="0" lvl="0" indent="0">
              <a:buNone/>
            </a:pPr>
            <a:r>
              <a:rPr lang="en-US" sz="3200" dirty="0"/>
              <a:t>product of its prime factors:</a:t>
            </a:r>
          </a:p>
          <a:p>
            <a:pPr marL="0" lvl="0" indent="0">
              <a:buNone/>
            </a:pPr>
            <a:endParaRPr lang="en-US" sz="3200" dirty="0"/>
          </a:p>
          <a:p>
            <a:pPr marL="0" lvl="0" indent="0">
              <a:buNone/>
            </a:pPr>
            <a:r>
              <a:rPr lang="en-US" sz="3200" dirty="0"/>
              <a:t>       </a:t>
            </a:r>
            <a:r>
              <a:rPr lang="en-US" sz="4400" dirty="0"/>
              <a:t>84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10963293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2, 3, 5, 7, 11, 13, 17, 19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600076" y="1366035"/>
            <a:ext cx="790098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en-US" sz="3200" dirty="0"/>
              <a:t>To decompose 84 in to the </a:t>
            </a:r>
          </a:p>
          <a:p>
            <a:pPr marL="0" lvl="0" indent="0">
              <a:buNone/>
            </a:pPr>
            <a:r>
              <a:rPr lang="en-US" sz="3200" dirty="0"/>
              <a:t>product of its prime factors:</a:t>
            </a:r>
          </a:p>
          <a:p>
            <a:pPr marL="0" lvl="0" indent="0">
              <a:buNone/>
            </a:pPr>
            <a:endParaRPr lang="en-US" sz="3200" dirty="0"/>
          </a:p>
          <a:p>
            <a:pPr marL="0" lvl="0" indent="0">
              <a:buNone/>
            </a:pPr>
            <a:r>
              <a:rPr lang="en-US" sz="3200" dirty="0"/>
              <a:t>2 84</a:t>
            </a:r>
            <a:endParaRPr lang="en-GB" sz="3200" dirty="0"/>
          </a:p>
          <a:p>
            <a:pPr marL="0" lvl="0" indent="0">
              <a:buNone/>
            </a:pPr>
            <a:r>
              <a:rPr lang="en-US" sz="3200" dirty="0"/>
              <a:t>   42</a:t>
            </a:r>
          </a:p>
        </p:txBody>
      </p:sp>
      <p:cxnSp>
        <p:nvCxnSpPr>
          <p:cNvPr id="4" name="Straight Connector 4"/>
          <p:cNvCxnSpPr/>
          <p:nvPr/>
        </p:nvCxnSpPr>
        <p:spPr>
          <a:xfrm>
            <a:off x="917168" y="2924945"/>
            <a:ext cx="0" cy="432045"/>
          </a:xfrm>
          <a:prstGeom prst="straightConnector1">
            <a:avLst/>
          </a:prstGeom>
          <a:noFill/>
          <a:ln w="38103">
            <a:solidFill>
              <a:srgbClr val="000000"/>
            </a:solidFill>
            <a:prstDash val="solid"/>
          </a:ln>
          <a:effectLst>
            <a:outerShdw dist="22997" dir="5400000" algn="tl">
              <a:srgbClr val="000000">
                <a:alpha val="35000"/>
              </a:srgbClr>
            </a:outerShdw>
          </a:effectLst>
        </p:spPr>
      </p:cxnSp>
      <p:cxnSp>
        <p:nvCxnSpPr>
          <p:cNvPr id="5" name="Straight Connector 5"/>
          <p:cNvCxnSpPr/>
          <p:nvPr/>
        </p:nvCxnSpPr>
        <p:spPr>
          <a:xfrm flipH="1">
            <a:off x="917168" y="3356990"/>
            <a:ext cx="495669" cy="0"/>
          </a:xfrm>
          <a:prstGeom prst="straightConnector1">
            <a:avLst/>
          </a:prstGeom>
          <a:noFill/>
          <a:ln w="38103">
            <a:solidFill>
              <a:srgbClr val="000000"/>
            </a:solidFill>
            <a:prstDash val="solid"/>
          </a:ln>
          <a:effectLst>
            <a:outerShdw dist="22997" dir="5400000" algn="tl">
              <a:srgbClr val="000000">
                <a:alpha val="35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3400879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 to teach prime factors</a:t>
            </a:r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612775" y="1764985"/>
            <a:ext cx="7763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/>
              <a:t>Consider: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400" dirty="0"/>
              <a:t>previous learning and misconceptions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400" dirty="0"/>
              <a:t>where we are going and why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400" dirty="0"/>
              <a:t>what we want them to understand and potential pitfalls.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2, 3, 5, 7, 11, 13, 17, 19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600076" y="1366035"/>
            <a:ext cx="790098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en-US" sz="3200" dirty="0"/>
              <a:t>To decompose 84 into the product of its prime factors:</a:t>
            </a:r>
          </a:p>
          <a:p>
            <a:pPr marL="0" lvl="0" indent="0">
              <a:buNone/>
            </a:pPr>
            <a:endParaRPr lang="en-US" sz="3200" dirty="0"/>
          </a:p>
          <a:p>
            <a:pPr marL="0" lvl="0" indent="0">
              <a:buNone/>
            </a:pPr>
            <a:r>
              <a:rPr lang="en-US" sz="3200" dirty="0"/>
              <a:t>2 84</a:t>
            </a:r>
            <a:endParaRPr lang="en-GB" sz="3200" dirty="0"/>
          </a:p>
          <a:p>
            <a:pPr lvl="0"/>
            <a:r>
              <a:rPr lang="en-US" sz="3200" dirty="0"/>
              <a:t>  2 42</a:t>
            </a:r>
          </a:p>
          <a:p>
            <a:pPr lvl="0"/>
            <a:r>
              <a:rPr lang="en-US" sz="3200" dirty="0"/>
              <a:t>     21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917168" y="2924945"/>
            <a:ext cx="495669" cy="432045"/>
            <a:chOff x="917168" y="2924945"/>
            <a:chExt cx="495669" cy="432045"/>
          </a:xfrm>
        </p:grpSpPr>
        <p:cxnSp>
          <p:nvCxnSpPr>
            <p:cNvPr id="4" name="Straight Connector 4"/>
            <p:cNvCxnSpPr/>
            <p:nvPr/>
          </p:nvCxnSpPr>
          <p:spPr>
            <a:xfrm>
              <a:off x="917168" y="2924945"/>
              <a:ext cx="0" cy="432045"/>
            </a:xfrm>
            <a:prstGeom prst="straightConnector1">
              <a:avLst/>
            </a:prstGeom>
            <a:noFill/>
            <a:ln w="38103">
              <a:solidFill>
                <a:srgbClr val="000000"/>
              </a:solidFill>
              <a:prstDash val="solid"/>
            </a:ln>
            <a:effectLst>
              <a:outerShdw dist="22997" dir="5400000" algn="tl">
                <a:srgbClr val="000000">
                  <a:alpha val="35000"/>
                </a:srgbClr>
              </a:outerShdw>
            </a:effectLst>
          </p:spPr>
        </p:cxnSp>
        <p:cxnSp>
          <p:nvCxnSpPr>
            <p:cNvPr id="5" name="Straight Connector 5"/>
            <p:cNvCxnSpPr/>
            <p:nvPr/>
          </p:nvCxnSpPr>
          <p:spPr>
            <a:xfrm flipH="1">
              <a:off x="917168" y="3356990"/>
              <a:ext cx="495669" cy="0"/>
            </a:xfrm>
            <a:prstGeom prst="straightConnector1">
              <a:avLst/>
            </a:prstGeom>
            <a:noFill/>
            <a:ln w="38103">
              <a:solidFill>
                <a:srgbClr val="000000"/>
              </a:solidFill>
              <a:prstDash val="solid"/>
            </a:ln>
            <a:effectLst>
              <a:outerShdw dist="22997" dir="5400000" algn="tl">
                <a:srgbClr val="000000">
                  <a:alpha val="35000"/>
                </a:srgbClr>
              </a:outerShdw>
            </a:effectLst>
          </p:spPr>
        </p:cxn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002" y="3429000"/>
            <a:ext cx="517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43251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2, 3, 5, 7, 11, 13, 17, 19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600076" y="1342312"/>
            <a:ext cx="790098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en-US" sz="3200" dirty="0"/>
              <a:t>To decompose 84 into the </a:t>
            </a:r>
          </a:p>
          <a:p>
            <a:pPr marL="0" lvl="0" indent="0">
              <a:buNone/>
            </a:pPr>
            <a:r>
              <a:rPr lang="en-US" sz="3200" dirty="0"/>
              <a:t>product of its prime factors:</a:t>
            </a:r>
          </a:p>
          <a:p>
            <a:pPr marL="0" lvl="0" indent="0">
              <a:buNone/>
            </a:pPr>
            <a:endParaRPr lang="en-US" sz="3200" dirty="0"/>
          </a:p>
          <a:p>
            <a:pPr marL="0" lvl="0" indent="0">
              <a:buNone/>
            </a:pPr>
            <a:r>
              <a:rPr lang="en-US" sz="3200" dirty="0"/>
              <a:t>2 84</a:t>
            </a:r>
            <a:endParaRPr lang="en-GB" sz="3200" dirty="0"/>
          </a:p>
          <a:p>
            <a:pPr lvl="0"/>
            <a:r>
              <a:rPr lang="en-US" sz="3200" dirty="0"/>
              <a:t>  2 42</a:t>
            </a:r>
          </a:p>
          <a:p>
            <a:pPr lvl="0"/>
            <a:r>
              <a:rPr lang="en-US" sz="3200" dirty="0"/>
              <a:t>     3 21 </a:t>
            </a:r>
          </a:p>
          <a:p>
            <a:pPr lvl="0"/>
            <a:r>
              <a:rPr lang="en-US" sz="3200" dirty="0"/>
              <a:t>         7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917168" y="2924945"/>
            <a:ext cx="495669" cy="432045"/>
            <a:chOff x="917168" y="2924945"/>
            <a:chExt cx="495669" cy="432045"/>
          </a:xfrm>
        </p:grpSpPr>
        <p:cxnSp>
          <p:nvCxnSpPr>
            <p:cNvPr id="4" name="Straight Connector 4"/>
            <p:cNvCxnSpPr/>
            <p:nvPr/>
          </p:nvCxnSpPr>
          <p:spPr>
            <a:xfrm>
              <a:off x="917168" y="2924945"/>
              <a:ext cx="0" cy="432045"/>
            </a:xfrm>
            <a:prstGeom prst="straightConnector1">
              <a:avLst/>
            </a:prstGeom>
            <a:noFill/>
            <a:ln w="38103">
              <a:solidFill>
                <a:srgbClr val="000000"/>
              </a:solidFill>
              <a:prstDash val="solid"/>
            </a:ln>
            <a:effectLst>
              <a:outerShdw dist="22997" dir="5400000" algn="tl">
                <a:srgbClr val="000000">
                  <a:alpha val="35000"/>
                </a:srgbClr>
              </a:outerShdw>
            </a:effectLst>
          </p:spPr>
        </p:cxnSp>
        <p:cxnSp>
          <p:nvCxnSpPr>
            <p:cNvPr id="5" name="Straight Connector 5"/>
            <p:cNvCxnSpPr/>
            <p:nvPr/>
          </p:nvCxnSpPr>
          <p:spPr>
            <a:xfrm flipH="1">
              <a:off x="917168" y="3356990"/>
              <a:ext cx="495669" cy="0"/>
            </a:xfrm>
            <a:prstGeom prst="straightConnector1">
              <a:avLst/>
            </a:prstGeom>
            <a:noFill/>
            <a:ln w="38103">
              <a:solidFill>
                <a:srgbClr val="000000"/>
              </a:solidFill>
              <a:prstDash val="solid"/>
            </a:ln>
            <a:effectLst>
              <a:outerShdw dist="22997" dir="5400000" algn="tl">
                <a:srgbClr val="000000">
                  <a:alpha val="35000"/>
                </a:srgbClr>
              </a:outerShdw>
            </a:effectLst>
          </p:spPr>
        </p:cxn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002" y="3429000"/>
            <a:ext cx="517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345" y="3905250"/>
            <a:ext cx="517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36942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2, 3, 5, 7, 11, 13, 17, 19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600076" y="1342312"/>
            <a:ext cx="790098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en-US" sz="3200" dirty="0"/>
              <a:t>To decompose 84 into the </a:t>
            </a:r>
          </a:p>
          <a:p>
            <a:pPr marL="0" lvl="0" indent="0">
              <a:buNone/>
            </a:pPr>
            <a:r>
              <a:rPr lang="en-US" sz="3200" dirty="0"/>
              <a:t>product of its prime factors:</a:t>
            </a:r>
          </a:p>
          <a:p>
            <a:pPr marL="0" lvl="0" indent="0">
              <a:buNone/>
            </a:pPr>
            <a:endParaRPr lang="en-US" sz="3200" dirty="0"/>
          </a:p>
          <a:p>
            <a:pPr marL="0" lvl="0" indent="0">
              <a:buNone/>
            </a:pPr>
            <a:r>
              <a:rPr lang="en-US" sz="3200" dirty="0"/>
              <a:t>2 84</a:t>
            </a:r>
            <a:endParaRPr lang="en-GB" sz="3200" dirty="0"/>
          </a:p>
          <a:p>
            <a:pPr lvl="0"/>
            <a:r>
              <a:rPr lang="en-US" sz="3200" dirty="0"/>
              <a:t>  2 42</a:t>
            </a:r>
          </a:p>
          <a:p>
            <a:pPr lvl="0"/>
            <a:r>
              <a:rPr lang="en-US" sz="3200" dirty="0"/>
              <a:t>     3 21 </a:t>
            </a:r>
          </a:p>
          <a:p>
            <a:r>
              <a:rPr lang="en-US" sz="3200" dirty="0"/>
              <a:t>         7                 so 84 is 2 × 2 × 3 × 7</a:t>
            </a:r>
          </a:p>
          <a:p>
            <a:pPr lvl="0"/>
            <a:endParaRPr lang="en-US" sz="3200" dirty="0"/>
          </a:p>
        </p:txBody>
      </p:sp>
      <p:grpSp>
        <p:nvGrpSpPr>
          <p:cNvPr id="6" name="Group 5"/>
          <p:cNvGrpSpPr/>
          <p:nvPr/>
        </p:nvGrpSpPr>
        <p:grpSpPr>
          <a:xfrm>
            <a:off x="917168" y="2924945"/>
            <a:ext cx="495669" cy="432045"/>
            <a:chOff x="917168" y="2924945"/>
            <a:chExt cx="495669" cy="432045"/>
          </a:xfrm>
        </p:grpSpPr>
        <p:cxnSp>
          <p:nvCxnSpPr>
            <p:cNvPr id="4" name="Straight Connector 4"/>
            <p:cNvCxnSpPr/>
            <p:nvPr/>
          </p:nvCxnSpPr>
          <p:spPr>
            <a:xfrm>
              <a:off x="917168" y="2924945"/>
              <a:ext cx="0" cy="432045"/>
            </a:xfrm>
            <a:prstGeom prst="straightConnector1">
              <a:avLst/>
            </a:prstGeom>
            <a:noFill/>
            <a:ln w="38103">
              <a:solidFill>
                <a:srgbClr val="000000"/>
              </a:solidFill>
              <a:prstDash val="solid"/>
            </a:ln>
            <a:effectLst>
              <a:outerShdw dist="22997" dir="5400000" algn="tl">
                <a:srgbClr val="000000">
                  <a:alpha val="35000"/>
                </a:srgbClr>
              </a:outerShdw>
            </a:effectLst>
          </p:spPr>
        </p:cxnSp>
        <p:cxnSp>
          <p:nvCxnSpPr>
            <p:cNvPr id="5" name="Straight Connector 5"/>
            <p:cNvCxnSpPr/>
            <p:nvPr/>
          </p:nvCxnSpPr>
          <p:spPr>
            <a:xfrm flipH="1">
              <a:off x="917168" y="3356990"/>
              <a:ext cx="495669" cy="0"/>
            </a:xfrm>
            <a:prstGeom prst="straightConnector1">
              <a:avLst/>
            </a:prstGeom>
            <a:noFill/>
            <a:ln w="38103">
              <a:solidFill>
                <a:srgbClr val="000000"/>
              </a:solidFill>
              <a:prstDash val="solid"/>
            </a:ln>
            <a:effectLst>
              <a:outerShdw dist="22997" dir="5400000" algn="tl">
                <a:srgbClr val="000000">
                  <a:alpha val="35000"/>
                </a:srgbClr>
              </a:outerShdw>
            </a:effectLst>
          </p:spPr>
        </p:cxn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002" y="3429000"/>
            <a:ext cx="517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345" y="3905250"/>
            <a:ext cx="517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65457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2, 3, 5, 7, 11, 13, 17, 19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600076" y="1342312"/>
            <a:ext cx="790098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en-US" sz="3200" dirty="0"/>
              <a:t>To decompose 84 into the product of its prime factors:</a:t>
            </a:r>
          </a:p>
          <a:p>
            <a:pPr marL="0" lvl="0" indent="0">
              <a:buNone/>
            </a:pPr>
            <a:endParaRPr lang="en-US" sz="3200" dirty="0"/>
          </a:p>
          <a:p>
            <a:pPr marL="0" lvl="0" indent="0">
              <a:buNone/>
            </a:pPr>
            <a:r>
              <a:rPr lang="en-US" sz="3200" dirty="0"/>
              <a:t>2 84</a:t>
            </a:r>
            <a:endParaRPr lang="en-GB" sz="3200" dirty="0"/>
          </a:p>
          <a:p>
            <a:pPr lvl="0"/>
            <a:r>
              <a:rPr lang="en-US" sz="3200" dirty="0"/>
              <a:t>  2 42</a:t>
            </a:r>
          </a:p>
          <a:p>
            <a:pPr lvl="0"/>
            <a:r>
              <a:rPr lang="en-US" sz="3200" dirty="0"/>
              <a:t>     3 21 </a:t>
            </a:r>
          </a:p>
          <a:p>
            <a:pPr lvl="0"/>
            <a:r>
              <a:rPr lang="en-US" sz="3200" dirty="0"/>
              <a:t>         7              so 84 is 2 × 2 × 3 × 7</a:t>
            </a:r>
          </a:p>
          <a:p>
            <a:pPr lvl="0">
              <a:tabLst>
                <a:tab pos="4010025" algn="l"/>
              </a:tabLst>
            </a:pPr>
            <a:r>
              <a:rPr lang="en-US" sz="3200" dirty="0"/>
              <a:t>	= 2</a:t>
            </a:r>
            <a:r>
              <a:rPr lang="en-US" sz="3200" baseline="30000" dirty="0"/>
              <a:t>2</a:t>
            </a:r>
            <a:r>
              <a:rPr lang="en-US" sz="3200" dirty="0"/>
              <a:t> × 3 × 7</a:t>
            </a:r>
          </a:p>
          <a:p>
            <a:endParaRPr lang="en-US" sz="3200" dirty="0"/>
          </a:p>
          <a:p>
            <a:pPr lvl="0"/>
            <a:endParaRPr lang="en-US" sz="3200" dirty="0"/>
          </a:p>
        </p:txBody>
      </p:sp>
      <p:grpSp>
        <p:nvGrpSpPr>
          <p:cNvPr id="6" name="Group 5"/>
          <p:cNvGrpSpPr/>
          <p:nvPr/>
        </p:nvGrpSpPr>
        <p:grpSpPr>
          <a:xfrm>
            <a:off x="917168" y="2924945"/>
            <a:ext cx="495669" cy="432045"/>
            <a:chOff x="917168" y="2924945"/>
            <a:chExt cx="495669" cy="432045"/>
          </a:xfrm>
        </p:grpSpPr>
        <p:cxnSp>
          <p:nvCxnSpPr>
            <p:cNvPr id="4" name="Straight Connector 4"/>
            <p:cNvCxnSpPr/>
            <p:nvPr/>
          </p:nvCxnSpPr>
          <p:spPr>
            <a:xfrm>
              <a:off x="917168" y="2924945"/>
              <a:ext cx="0" cy="432045"/>
            </a:xfrm>
            <a:prstGeom prst="straightConnector1">
              <a:avLst/>
            </a:prstGeom>
            <a:noFill/>
            <a:ln w="38103">
              <a:solidFill>
                <a:srgbClr val="000000"/>
              </a:solidFill>
              <a:prstDash val="solid"/>
            </a:ln>
            <a:effectLst>
              <a:outerShdw dist="22997" dir="5400000" algn="tl">
                <a:srgbClr val="000000">
                  <a:alpha val="35000"/>
                </a:srgbClr>
              </a:outerShdw>
            </a:effectLst>
          </p:spPr>
        </p:cxnSp>
        <p:cxnSp>
          <p:nvCxnSpPr>
            <p:cNvPr id="5" name="Straight Connector 5"/>
            <p:cNvCxnSpPr/>
            <p:nvPr/>
          </p:nvCxnSpPr>
          <p:spPr>
            <a:xfrm flipH="1">
              <a:off x="917168" y="3356990"/>
              <a:ext cx="495669" cy="0"/>
            </a:xfrm>
            <a:prstGeom prst="straightConnector1">
              <a:avLst/>
            </a:prstGeom>
            <a:noFill/>
            <a:ln w="38103">
              <a:solidFill>
                <a:srgbClr val="000000"/>
              </a:solidFill>
              <a:prstDash val="solid"/>
            </a:ln>
            <a:effectLst>
              <a:outerShdw dist="22997" dir="5400000" algn="tl">
                <a:srgbClr val="000000">
                  <a:alpha val="35000"/>
                </a:srgbClr>
              </a:outerShdw>
            </a:effectLst>
          </p:spPr>
        </p:cxn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002" y="3429000"/>
            <a:ext cx="517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345" y="3905250"/>
            <a:ext cx="517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92766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Variation in examples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565" y="1709806"/>
            <a:ext cx="8436867" cy="20325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67993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D985604-717D-4A0E-A699-C6906209A3E5}"/>
              </a:ext>
            </a:extLst>
          </p:cNvPr>
          <p:cNvGrpSpPr/>
          <p:nvPr/>
        </p:nvGrpSpPr>
        <p:grpSpPr>
          <a:xfrm>
            <a:off x="1502752" y="2305783"/>
            <a:ext cx="6138495" cy="2677656"/>
            <a:chOff x="942976" y="1743075"/>
            <a:chExt cx="6138495" cy="2677656"/>
          </a:xfrm>
        </p:grpSpPr>
        <p:sp>
          <p:nvSpPr>
            <p:cNvPr id="3" name="Rectangle 2"/>
            <p:cNvSpPr/>
            <p:nvPr/>
          </p:nvSpPr>
          <p:spPr>
            <a:xfrm>
              <a:off x="942976" y="1743075"/>
              <a:ext cx="2292594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738188" lvl="0" indent="-738188">
                <a:buAutoNum type="arabicParenR"/>
                <a:tabLst>
                  <a:tab pos="2867025" algn="l"/>
                </a:tabLst>
              </a:pPr>
              <a:r>
                <a:rPr lang="en-US" sz="2800" dirty="0"/>
                <a:t>18</a:t>
              </a:r>
            </a:p>
            <a:p>
              <a:pPr marL="738188" lvl="0" indent="-738188">
                <a:buAutoNum type="arabicParenR"/>
                <a:tabLst>
                  <a:tab pos="3657600" algn="l"/>
                </a:tabLst>
              </a:pPr>
              <a:r>
                <a:rPr lang="en-US" sz="2800" dirty="0"/>
                <a:t>90</a:t>
              </a:r>
            </a:p>
            <a:p>
              <a:pPr marL="738188" lvl="0" indent="-738188">
                <a:buAutoNum type="arabicParenR"/>
                <a:tabLst>
                  <a:tab pos="3657600" algn="l"/>
                </a:tabLst>
              </a:pPr>
              <a:r>
                <a:rPr lang="en-US" sz="2800" dirty="0"/>
                <a:t>180</a:t>
              </a:r>
            </a:p>
            <a:p>
              <a:pPr marL="738188" lvl="0" indent="-738188">
                <a:buAutoNum type="arabicParenR"/>
                <a:tabLst>
                  <a:tab pos="3657600" algn="l"/>
                </a:tabLst>
              </a:pPr>
              <a:r>
                <a:rPr lang="en-US" sz="2800" dirty="0"/>
                <a:t>60</a:t>
              </a:r>
            </a:p>
            <a:p>
              <a:pPr marL="738188" lvl="0" indent="-738188">
                <a:buAutoNum type="arabicParenR"/>
              </a:pPr>
              <a:r>
                <a:rPr lang="en-US" sz="2800" dirty="0"/>
                <a:t>360</a:t>
              </a:r>
            </a:p>
            <a:p>
              <a:pPr marL="738188" lvl="0" indent="-738188">
                <a:buAutoNum type="arabicParenR"/>
              </a:pPr>
              <a:r>
                <a:rPr lang="en-US" sz="2800" dirty="0"/>
                <a:t>36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B6DB6BD-BEA9-4368-BFDA-2BC1112EC5A9}"/>
                </a:ext>
              </a:extLst>
            </p:cNvPr>
            <p:cNvSpPr/>
            <p:nvPr/>
          </p:nvSpPr>
          <p:spPr>
            <a:xfrm>
              <a:off x="4572000" y="1743075"/>
              <a:ext cx="2509471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738188" lvl="0" indent="-738188">
                <a:tabLst>
                  <a:tab pos="2867025" algn="l"/>
                </a:tabLst>
              </a:pPr>
              <a:r>
                <a:rPr lang="en-US" sz="2800" dirty="0"/>
                <a:t>7)	108</a:t>
              </a:r>
            </a:p>
            <a:p>
              <a:pPr marL="738188" lvl="0" indent="-738188">
                <a:tabLst>
                  <a:tab pos="3657600" algn="l"/>
                </a:tabLst>
              </a:pPr>
              <a:r>
                <a:rPr lang="en-US" sz="2800" dirty="0"/>
                <a:t>8)	12</a:t>
              </a:r>
            </a:p>
            <a:p>
              <a:pPr marL="738188" lvl="0" indent="-738188">
                <a:tabLst>
                  <a:tab pos="3657600" algn="l"/>
                </a:tabLst>
              </a:pPr>
              <a:r>
                <a:rPr lang="en-US" sz="2800" dirty="0"/>
                <a:t>9)	144</a:t>
              </a:r>
            </a:p>
            <a:p>
              <a:pPr marL="738188" lvl="0" indent="-738188"/>
              <a:r>
                <a:rPr lang="en-US" sz="2800" dirty="0"/>
                <a:t>10)	1296</a:t>
              </a:r>
            </a:p>
            <a:p>
              <a:pPr marL="738188" lvl="0" indent="-738188"/>
              <a:r>
                <a:rPr lang="en-US" sz="2800" dirty="0"/>
                <a:t>11)	12960</a:t>
              </a:r>
            </a:p>
            <a:p>
              <a:pPr marL="738188" lvl="0" indent="-738188"/>
              <a:r>
                <a:rPr lang="en-US" sz="2800" dirty="0"/>
                <a:t>12)	648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3216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1349620" y="2437851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marL="809625" lvl="0" indent="-809625">
              <a:buAutoNum type="alphaUcParenR"/>
            </a:pPr>
            <a:r>
              <a:rPr lang="en-US" sz="3600" dirty="0"/>
              <a:t>1</a:t>
            </a:r>
            <a:r>
              <a:rPr lang="en-US" sz="3600" baseline="30000" dirty="0"/>
              <a:t>2</a:t>
            </a:r>
            <a:r>
              <a:rPr lang="en-US" sz="3600" dirty="0"/>
              <a:t> × 7</a:t>
            </a:r>
            <a:r>
              <a:rPr lang="en-US" sz="3600" baseline="30000" dirty="0"/>
              <a:t>2</a:t>
            </a:r>
            <a:r>
              <a:rPr lang="en-US" sz="3600" dirty="0"/>
              <a:t> × 11</a:t>
            </a:r>
            <a:r>
              <a:rPr lang="en-US" sz="3600" baseline="30000" dirty="0"/>
              <a:t>2</a:t>
            </a:r>
          </a:p>
          <a:p>
            <a:pPr marL="809625" lvl="0" indent="-809625">
              <a:buAutoNum type="alphaUcParenR"/>
            </a:pPr>
            <a:r>
              <a:rPr lang="en-US" sz="3600" dirty="0"/>
              <a:t>2  × 3</a:t>
            </a:r>
            <a:r>
              <a:rPr lang="en-US" sz="3600" baseline="30000" dirty="0"/>
              <a:t>2</a:t>
            </a:r>
            <a:r>
              <a:rPr lang="en-US" sz="3600" dirty="0"/>
              <a:t> × 15</a:t>
            </a:r>
          </a:p>
          <a:p>
            <a:pPr marL="809625" lvl="0" indent="-809625">
              <a:buAutoNum type="alphaUcParenR"/>
            </a:pPr>
            <a:r>
              <a:rPr lang="en-US" sz="3600" dirty="0"/>
              <a:t>2 × 7 + 11</a:t>
            </a:r>
          </a:p>
          <a:p>
            <a:pPr marL="809625" lvl="0" indent="-809625">
              <a:buAutoNum type="alphaUcParenR"/>
            </a:pPr>
            <a:r>
              <a:rPr lang="en-US" sz="3600" dirty="0"/>
              <a:t>2 × 7</a:t>
            </a:r>
            <a:r>
              <a:rPr lang="en-US" sz="3600" baseline="30000" dirty="0"/>
              <a:t>2</a:t>
            </a:r>
            <a:r>
              <a:rPr lang="en-US" sz="3600" dirty="0"/>
              <a:t> × 11 × 31</a:t>
            </a:r>
          </a:p>
          <a:p>
            <a:pPr marL="809625" lvl="0" indent="-809625">
              <a:buAutoNum type="alphaUcParenR"/>
            </a:pPr>
            <a:r>
              <a:rPr lang="en-US" sz="3600" dirty="0"/>
              <a:t>2 × 3 × 91</a:t>
            </a:r>
          </a:p>
        </p:txBody>
      </p:sp>
      <p:sp>
        <p:nvSpPr>
          <p:cNvPr id="4" name="Rectangle 3"/>
          <p:cNvSpPr/>
          <p:nvPr/>
        </p:nvSpPr>
        <p:spPr>
          <a:xfrm>
            <a:off x="155275" y="1045292"/>
            <a:ext cx="7315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Which of the following are written as </a:t>
            </a:r>
          </a:p>
          <a:p>
            <a:r>
              <a:rPr lang="en-US" sz="2400" dirty="0"/>
              <a:t>a product of their prime factors?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5333658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619315" y="1217712"/>
            <a:ext cx="6083409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Here is a number written as a product of its prime factors</a:t>
            </a:r>
            <a:endParaRPr lang="en-US" sz="2800" b="1" dirty="0"/>
          </a:p>
          <a:p>
            <a:r>
              <a:rPr lang="en-US" sz="2800" b="1" dirty="0"/>
              <a:t>Do not work it out</a:t>
            </a:r>
            <a:endParaRPr lang="en-US" dirty="0"/>
          </a:p>
          <a:p>
            <a:pPr algn="ctr"/>
            <a:endParaRPr lang="en-US" dirty="0"/>
          </a:p>
          <a:p>
            <a:pPr lvl="0" algn="ctr"/>
            <a:r>
              <a:rPr lang="en-US" sz="3600" dirty="0">
                <a:solidFill>
                  <a:srgbClr val="4F6228"/>
                </a:solidFill>
              </a:rPr>
              <a:t>2</a:t>
            </a:r>
            <a:r>
              <a:rPr lang="en-US" sz="3600" baseline="30000" dirty="0">
                <a:solidFill>
                  <a:srgbClr val="4F6228"/>
                </a:solidFill>
              </a:rPr>
              <a:t>4</a:t>
            </a:r>
            <a:r>
              <a:rPr lang="en-US" sz="3600" dirty="0">
                <a:solidFill>
                  <a:srgbClr val="4F6228"/>
                </a:solidFill>
              </a:rPr>
              <a:t> × 5</a:t>
            </a:r>
            <a:r>
              <a:rPr lang="en-US" sz="3600" baseline="30000" dirty="0">
                <a:solidFill>
                  <a:srgbClr val="4F6228"/>
                </a:solidFill>
              </a:rPr>
              <a:t>2</a:t>
            </a:r>
            <a:r>
              <a:rPr lang="en-US" sz="3600" dirty="0">
                <a:solidFill>
                  <a:srgbClr val="4F6228"/>
                </a:solidFill>
              </a:rPr>
              <a:t> × 7</a:t>
            </a:r>
            <a:r>
              <a:rPr lang="en-US" sz="3600" baseline="30000" dirty="0">
                <a:solidFill>
                  <a:srgbClr val="4F6228"/>
                </a:solidFill>
              </a:rPr>
              <a:t>2</a:t>
            </a:r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1585103" y="3346668"/>
            <a:ext cx="487284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en-US" sz="2400" b="1" dirty="0"/>
              <a:t>True or False?</a:t>
            </a:r>
            <a:endParaRPr lang="en-GB" sz="2400" b="1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400" dirty="0"/>
              <a:t>The number is even</a:t>
            </a:r>
            <a:endParaRPr lang="en-GB" sz="2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400" dirty="0"/>
              <a:t>The number ends in a zero</a:t>
            </a:r>
            <a:endParaRPr lang="en-GB" sz="2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400" dirty="0"/>
              <a:t>The number ends in two zeros</a:t>
            </a:r>
            <a:endParaRPr lang="en-GB" sz="2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400" dirty="0"/>
              <a:t>The number has 35 as a factor</a:t>
            </a:r>
            <a:endParaRPr lang="en-GB" sz="2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400" dirty="0"/>
              <a:t>The number has 50 as a factor</a:t>
            </a:r>
            <a:endParaRPr lang="en-GB" sz="2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400" dirty="0"/>
              <a:t>It is a square number</a:t>
            </a:r>
            <a:endParaRPr lang="en-GB" sz="2400" dirty="0">
              <a:solidFill>
                <a:srgbClr val="4F6228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919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271462" y="1598519"/>
            <a:ext cx="84724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AutoNum type="alphaUcParenR"/>
            </a:pPr>
            <a:r>
              <a:rPr lang="en-US" sz="2800" b="1" dirty="0"/>
              <a:t>2</a:t>
            </a:r>
            <a:r>
              <a:rPr lang="en-US" sz="2800" b="1" baseline="30000" dirty="0"/>
              <a:t>2</a:t>
            </a:r>
            <a:r>
              <a:rPr lang="en-US" sz="2800" b="1" dirty="0"/>
              <a:t> × 5 × 7</a:t>
            </a:r>
            <a:r>
              <a:rPr lang="en-US" sz="2800" b="1" baseline="30000" dirty="0"/>
              <a:t>2</a:t>
            </a:r>
            <a:r>
              <a:rPr lang="en-US" sz="2800" b="1" dirty="0"/>
              <a:t>                     B) 3</a:t>
            </a:r>
            <a:r>
              <a:rPr lang="en-US" sz="2800" b="1" baseline="30000" dirty="0"/>
              <a:t>2</a:t>
            </a:r>
            <a:r>
              <a:rPr lang="en-US" sz="2800" b="1" dirty="0"/>
              <a:t> × 5</a:t>
            </a:r>
            <a:r>
              <a:rPr lang="en-US" sz="2800" b="1" baseline="30000" dirty="0"/>
              <a:t>2</a:t>
            </a:r>
            <a:r>
              <a:rPr lang="en-US" sz="2800" b="1" dirty="0"/>
              <a:t> × 7</a:t>
            </a:r>
          </a:p>
          <a:p>
            <a:pPr marL="0" lvl="0" indent="0">
              <a:buNone/>
            </a:pPr>
            <a:r>
              <a:rPr lang="en-US" sz="2800" b="1" dirty="0"/>
              <a:t>C)  2 × 3</a:t>
            </a:r>
            <a:r>
              <a:rPr lang="en-US" sz="2800" b="1" baseline="30000" dirty="0"/>
              <a:t>2</a:t>
            </a:r>
            <a:r>
              <a:rPr lang="en-US" sz="2800" b="1" dirty="0"/>
              <a:t> × 11 × 13            D)  2</a:t>
            </a:r>
            <a:r>
              <a:rPr lang="en-US" sz="2800" b="1" baseline="30000" dirty="0"/>
              <a:t>2</a:t>
            </a:r>
            <a:r>
              <a:rPr lang="en-US" sz="2800" b="1" dirty="0"/>
              <a:t> × 5</a:t>
            </a:r>
            <a:r>
              <a:rPr lang="en-US" sz="2800" b="1" baseline="30000" dirty="0"/>
              <a:t>2</a:t>
            </a:r>
            <a:r>
              <a:rPr lang="en-US" sz="2800" b="1" dirty="0"/>
              <a:t> × 7</a:t>
            </a:r>
            <a:r>
              <a:rPr lang="en-US" sz="2800" b="1" baseline="30000" dirty="0"/>
              <a:t>2</a:t>
            </a:r>
          </a:p>
          <a:p>
            <a:pPr marL="0" lvl="0" indent="0">
              <a:buNone/>
            </a:pPr>
            <a:endParaRPr lang="en-US" sz="2800" dirty="0"/>
          </a:p>
          <a:p>
            <a:pPr marL="0" lvl="0" indent="0">
              <a:buNone/>
            </a:pPr>
            <a:r>
              <a:rPr lang="en-US" sz="2400" dirty="0"/>
              <a:t>From the numbers above: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400" dirty="0">
                <a:solidFill>
                  <a:srgbClr val="4F6228"/>
                </a:solidFill>
              </a:rPr>
              <a:t>Which number is odd?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400" dirty="0">
                <a:solidFill>
                  <a:srgbClr val="4F6228"/>
                </a:solidFill>
              </a:rPr>
              <a:t>Which numbers are multiples of 10?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400" dirty="0">
                <a:solidFill>
                  <a:srgbClr val="4F6228"/>
                </a:solidFill>
              </a:rPr>
              <a:t>Which number is 5 times greater than A?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400" dirty="0">
                <a:solidFill>
                  <a:srgbClr val="4F6228"/>
                </a:solidFill>
              </a:rPr>
              <a:t>Which number has 18 as one of its factors?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400" dirty="0">
                <a:solidFill>
                  <a:srgbClr val="4F6228"/>
                </a:solidFill>
              </a:rPr>
              <a:t>Which numbers have 14 and 56 as factors?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400" dirty="0">
                <a:solidFill>
                  <a:srgbClr val="4F6228"/>
                </a:solidFill>
              </a:rPr>
              <a:t>Which number has both 22 and 26 as a factor?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2813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Creative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385763" y="1600081"/>
            <a:ext cx="817245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en-US" sz="2800" dirty="0"/>
              <a:t>Using prime factors, build me a number which: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800" dirty="0"/>
              <a:t>Is even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800" dirty="0"/>
              <a:t>Is a multiple of 9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800" dirty="0"/>
              <a:t>Has 14 as a factor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800" dirty="0"/>
              <a:t>Is a square number.</a:t>
            </a:r>
          </a:p>
          <a:p>
            <a:pPr lvl="0"/>
            <a:endParaRPr lang="en-US" sz="2800" dirty="0"/>
          </a:p>
          <a:p>
            <a:pPr marL="0" lvl="0" indent="0">
              <a:buNone/>
            </a:pPr>
            <a:r>
              <a:rPr lang="en-US" sz="2800" dirty="0"/>
              <a:t>Now find another number with the same features.</a:t>
            </a:r>
          </a:p>
        </p:txBody>
      </p:sp>
    </p:spTree>
    <p:extLst>
      <p:ext uri="{BB962C8B-B14F-4D97-AF65-F5344CB8AC3E}">
        <p14:creationId xmlns:p14="http://schemas.microsoft.com/office/powerpoint/2010/main" val="1219920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learning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34737" y="4676108"/>
            <a:ext cx="71274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en-US" sz="2800" dirty="0"/>
              <a:t>We want to check understanding from KS2, particularly primes, factors and multiples.</a:t>
            </a:r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2"/>
          <a:srcRect t="1372" b="2035"/>
          <a:stretch/>
        </p:blipFill>
        <p:spPr>
          <a:xfrm>
            <a:off x="277071" y="1042518"/>
            <a:ext cx="7054457" cy="34811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87733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algebra to probe understanding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842962" y="1282443"/>
            <a:ext cx="81648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en-US" sz="2800" dirty="0"/>
              <a:t>Consider the expression</a:t>
            </a:r>
          </a:p>
          <a:p>
            <a:pPr marL="0" lvl="0" indent="0">
              <a:buNone/>
            </a:pPr>
            <a:r>
              <a:rPr lang="en-US" sz="2800" b="1" dirty="0"/>
              <a:t>                            pq</a:t>
            </a:r>
            <a:r>
              <a:rPr lang="en-US" sz="2800" b="1" baseline="30000" dirty="0"/>
              <a:t>2</a:t>
            </a:r>
            <a:r>
              <a:rPr lang="en-US" sz="2800" b="1" dirty="0"/>
              <a:t>r</a:t>
            </a:r>
            <a:r>
              <a:rPr lang="en-US" sz="2800" b="1" baseline="30000" dirty="0"/>
              <a:t>2</a:t>
            </a:r>
          </a:p>
          <a:p>
            <a:pPr marL="0" lvl="0" indent="0">
              <a:buNone/>
            </a:pPr>
            <a:r>
              <a:rPr lang="en-US" sz="2400" dirty="0"/>
              <a:t>True or False?</a:t>
            </a:r>
            <a:endParaRPr lang="en-US" sz="2400" b="1" baseline="30000" dirty="0"/>
          </a:p>
          <a:p>
            <a:pPr marL="514350" lvl="0" indent="-514350">
              <a:buAutoNum type="alphaLcParenR"/>
            </a:pP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p</a:t>
            </a:r>
            <a:r>
              <a:rPr lang="en-US" sz="2400" b="1" cap="small" dirty="0"/>
              <a:t> </a:t>
            </a:r>
            <a:r>
              <a:rPr lang="en-US" sz="2400" b="1" dirty="0"/>
              <a:t>is a factor</a:t>
            </a:r>
          </a:p>
          <a:p>
            <a:pPr marL="514350" lvl="0" indent="-514350">
              <a:buAutoNum type="alphaLcParenR"/>
            </a:pP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pq</a:t>
            </a:r>
            <a:r>
              <a:rPr lang="en-US" sz="2400" b="1" baseline="30000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r</a:t>
            </a:r>
            <a:r>
              <a:rPr lang="en-US" sz="2400" b="1" baseline="30000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en-US" sz="2400" b="1" baseline="30000" dirty="0"/>
              <a:t> </a:t>
            </a:r>
            <a:r>
              <a:rPr lang="en-US" sz="2400" b="1" dirty="0"/>
              <a:t>is a multiple of p</a:t>
            </a:r>
          </a:p>
          <a:p>
            <a:pPr marL="514350" lvl="0" indent="-514350">
              <a:buAutoNum type="alphaLcParenR"/>
            </a:pP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pq</a:t>
            </a:r>
            <a:r>
              <a:rPr lang="en-US" sz="2400" b="1" dirty="0"/>
              <a:t> is a factor</a:t>
            </a:r>
          </a:p>
          <a:p>
            <a:pPr marL="514350" lvl="0" indent="-514350">
              <a:buAutoNum type="alphaLcParenR"/>
            </a:pP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pq</a:t>
            </a:r>
            <a:r>
              <a:rPr lang="en-US" sz="2400" b="1" baseline="30000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r</a:t>
            </a:r>
            <a:r>
              <a:rPr lang="en-US" sz="2400" b="1" baseline="30000" dirty="0"/>
              <a:t>2</a:t>
            </a:r>
            <a:r>
              <a:rPr lang="en-US" sz="2400" b="1" dirty="0"/>
              <a:t>  is a multiple of </a:t>
            </a:r>
            <a:r>
              <a:rPr lang="en-US" sz="2400" b="1" dirty="0" err="1"/>
              <a:t>qz</a:t>
            </a:r>
            <a:endParaRPr lang="en-US" sz="2400" b="1" dirty="0"/>
          </a:p>
          <a:p>
            <a:pPr marL="514350" lvl="0" indent="-514350">
              <a:buAutoNum type="alphaLcParenR"/>
            </a:pP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p</a:t>
            </a:r>
            <a:r>
              <a:rPr lang="en-US" sz="2400" b="1" baseline="30000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q</a:t>
            </a:r>
            <a:r>
              <a:rPr lang="en-US" sz="2400" b="1" baseline="30000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en-US" sz="2400" b="1" dirty="0"/>
              <a:t> is a factor</a:t>
            </a:r>
          </a:p>
          <a:p>
            <a:pPr marL="514350" lvl="0" indent="-514350">
              <a:buAutoNum type="alphaLcParenR"/>
            </a:pP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pqr</a:t>
            </a:r>
            <a:r>
              <a:rPr lang="en-US" sz="2400" b="1" dirty="0"/>
              <a:t> is a factor</a:t>
            </a:r>
          </a:p>
          <a:p>
            <a:pPr marL="514350" indent="-514350">
              <a:buFont typeface="Arial"/>
              <a:buAutoNum type="alphaLcParenR"/>
            </a:pP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pq</a:t>
            </a:r>
            <a:r>
              <a:rPr lang="en-US" sz="2400" b="1" baseline="30000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r</a:t>
            </a:r>
            <a:r>
              <a:rPr lang="en-US" sz="2400" b="1" baseline="30000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en-US" sz="2400" b="1" dirty="0"/>
              <a:t> is a multiple of q</a:t>
            </a:r>
            <a:r>
              <a:rPr lang="en-US" sz="2400" b="1" baseline="30000" dirty="0"/>
              <a:t>2</a:t>
            </a:r>
            <a:r>
              <a:rPr lang="en-US" sz="2400" b="1" dirty="0"/>
              <a:t>r</a:t>
            </a:r>
            <a:r>
              <a:rPr lang="en-US" sz="2400" b="1" baseline="30000" dirty="0"/>
              <a:t>2</a:t>
            </a:r>
            <a:r>
              <a:rPr lang="en-US" sz="2400" b="1" dirty="0"/>
              <a:t> , 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q</a:t>
            </a:r>
            <a:r>
              <a:rPr lang="en-US" sz="2400" b="1" baseline="30000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r</a:t>
            </a:r>
            <a:r>
              <a:rPr lang="en-US" sz="2400" b="1" baseline="30000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en-US" sz="2400" b="1" dirty="0"/>
              <a:t> is a factor of pq</a:t>
            </a:r>
            <a:r>
              <a:rPr lang="en-US" sz="2400" b="1" baseline="30000" dirty="0"/>
              <a:t>2</a:t>
            </a:r>
            <a:r>
              <a:rPr lang="en-US" sz="2400" b="1" dirty="0"/>
              <a:t>r</a:t>
            </a:r>
            <a:r>
              <a:rPr lang="en-US" sz="2400" b="1" baseline="30000" dirty="0"/>
              <a:t>2</a:t>
            </a:r>
            <a:r>
              <a:rPr lang="en-US" sz="24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69690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Common factors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300038" y="976674"/>
            <a:ext cx="805815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en-US" sz="2800" dirty="0"/>
              <a:t>Considering the expressions:  </a:t>
            </a:r>
          </a:p>
          <a:p>
            <a:pPr marL="0" lvl="0" indent="0" algn="ctr">
              <a:buNone/>
            </a:pPr>
            <a:r>
              <a:rPr lang="en-US" sz="2800" b="1" dirty="0"/>
              <a:t>p</a:t>
            </a:r>
            <a:r>
              <a:rPr lang="en-US" sz="2800" b="1" baseline="30000" dirty="0"/>
              <a:t>2</a:t>
            </a:r>
            <a:r>
              <a:rPr lang="en-US" sz="2800" b="1" dirty="0"/>
              <a:t>qr</a:t>
            </a:r>
            <a:r>
              <a:rPr lang="en-US" sz="2800" b="1" baseline="30000" dirty="0"/>
              <a:t>3</a:t>
            </a:r>
            <a:r>
              <a:rPr lang="en-US" sz="2800" b="1" dirty="0"/>
              <a:t> </a:t>
            </a:r>
            <a:r>
              <a:rPr lang="en-US" sz="2800" dirty="0"/>
              <a:t>and</a:t>
            </a:r>
            <a:r>
              <a:rPr lang="en-US" sz="2800" b="1" dirty="0"/>
              <a:t> pq</a:t>
            </a:r>
            <a:r>
              <a:rPr lang="en-US" sz="2800" b="1" baseline="30000" dirty="0"/>
              <a:t>2</a:t>
            </a:r>
            <a:r>
              <a:rPr lang="en-US" sz="2800" b="1" dirty="0"/>
              <a:t>r</a:t>
            </a:r>
            <a:r>
              <a:rPr lang="en-US" sz="2800" b="1" baseline="30000" dirty="0"/>
              <a:t>2</a:t>
            </a:r>
          </a:p>
          <a:p>
            <a:pPr marL="0" lvl="0" indent="0">
              <a:buNone/>
            </a:pPr>
            <a:endParaRPr lang="en-US" sz="2400" b="1" baseline="30000" dirty="0"/>
          </a:p>
          <a:p>
            <a:pPr marL="0" lvl="0" indent="0">
              <a:buNone/>
            </a:pPr>
            <a:r>
              <a:rPr lang="en-US" sz="2800" dirty="0"/>
              <a:t>Which of the following are true?:</a:t>
            </a:r>
          </a:p>
          <a:p>
            <a:pPr marL="1319213" lvl="0" indent="-581025">
              <a:buAutoNum type="alphaUcParenR"/>
            </a:pP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p</a:t>
            </a:r>
            <a:r>
              <a:rPr lang="en-US" sz="2400" dirty="0"/>
              <a:t> is a factor of both numbers</a:t>
            </a:r>
          </a:p>
          <a:p>
            <a:pPr marL="1319213" lvl="0" indent="-581025">
              <a:buAutoNum type="alphaUcParenR"/>
            </a:pP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p</a:t>
            </a:r>
            <a:r>
              <a:rPr lang="en-US" sz="2400" baseline="30000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en-US" sz="2400" dirty="0"/>
              <a:t> is a factor of both numbers</a:t>
            </a:r>
          </a:p>
          <a:p>
            <a:pPr marL="1319213" lvl="0" indent="-581025">
              <a:buAutoNum type="alphaUcParenR"/>
            </a:pPr>
            <a:r>
              <a:rPr lang="en-US" sz="2400" dirty="0" err="1">
                <a:solidFill>
                  <a:schemeClr val="accent6">
                    <a:lumMod val="50000"/>
                  </a:schemeClr>
                </a:solidFill>
              </a:rPr>
              <a:t>pq</a:t>
            </a:r>
            <a:r>
              <a:rPr lang="en-US" sz="2400" dirty="0"/>
              <a:t> is a factor of both numbers</a:t>
            </a:r>
          </a:p>
          <a:p>
            <a:pPr marL="1319213" lvl="0" indent="-581025">
              <a:buAutoNum type="alphaUcParenR"/>
            </a:pP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pq</a:t>
            </a:r>
            <a:r>
              <a:rPr lang="en-US" sz="2400" baseline="30000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en-US" sz="2400" dirty="0"/>
              <a:t> is a factor of both numbers</a:t>
            </a:r>
          </a:p>
          <a:p>
            <a:pPr marL="1319213" lvl="0" indent="-581025">
              <a:buAutoNum type="alphaUcParenR"/>
            </a:pPr>
            <a:r>
              <a:rPr lang="en-US" sz="2400" dirty="0" err="1">
                <a:solidFill>
                  <a:schemeClr val="accent6">
                    <a:lumMod val="50000"/>
                  </a:schemeClr>
                </a:solidFill>
              </a:rPr>
              <a:t>pqr</a:t>
            </a:r>
            <a:r>
              <a:rPr lang="en-US" sz="2400" dirty="0"/>
              <a:t> is a factor of both numbers</a:t>
            </a:r>
          </a:p>
          <a:p>
            <a:pPr marL="1319213" lvl="0" indent="-581025">
              <a:buAutoNum type="alphaUcParenR"/>
            </a:pP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pq</a:t>
            </a:r>
            <a:r>
              <a:rPr lang="en-US" sz="2400" baseline="30000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r</a:t>
            </a:r>
            <a:r>
              <a:rPr lang="en-US" sz="2400" baseline="30000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en-US" sz="2400" dirty="0"/>
              <a:t> is a factor of both numbers</a:t>
            </a:r>
          </a:p>
          <a:p>
            <a:pPr marL="1319213" lvl="0" indent="-581025">
              <a:buAutoNum type="alphaUcParenR"/>
            </a:pP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pq</a:t>
            </a:r>
            <a:r>
              <a:rPr lang="en-US" sz="2400" baseline="30000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r</a:t>
            </a:r>
            <a:r>
              <a:rPr lang="en-US" sz="2400" baseline="30000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en-US" sz="2400" dirty="0"/>
              <a:t> is the largest common factor</a:t>
            </a:r>
          </a:p>
        </p:txBody>
      </p:sp>
    </p:spTree>
    <p:extLst>
      <p:ext uri="{BB962C8B-B14F-4D97-AF65-F5344CB8AC3E}">
        <p14:creationId xmlns:p14="http://schemas.microsoft.com/office/powerpoint/2010/main" val="38948939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this diagram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271462" y="1448128"/>
            <a:ext cx="857249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en-US" sz="2800" dirty="0"/>
              <a:t>What is the common factor of 15 and 20?</a:t>
            </a:r>
          </a:p>
          <a:p>
            <a:pPr marL="0" lvl="0" indent="0">
              <a:buNone/>
            </a:pPr>
            <a:endParaRPr lang="en-US" sz="2800" dirty="0"/>
          </a:p>
          <a:p>
            <a:pPr marL="0" lvl="0" indent="0">
              <a:buNone/>
            </a:pPr>
            <a:endParaRPr lang="en-US" sz="2800" dirty="0"/>
          </a:p>
          <a:p>
            <a:pPr marL="0" lvl="0" indent="0">
              <a:buNone/>
            </a:pPr>
            <a:endParaRPr lang="en-US" sz="2800" dirty="0"/>
          </a:p>
          <a:p>
            <a:pPr marL="0" lvl="0" indent="0">
              <a:buNone/>
            </a:pPr>
            <a:endParaRPr lang="en-US" sz="2800" dirty="0"/>
          </a:p>
          <a:p>
            <a:pPr marL="0" lvl="0" indent="0">
              <a:buNone/>
            </a:pPr>
            <a:endParaRPr lang="en-US" sz="2800" dirty="0"/>
          </a:p>
          <a:p>
            <a:pPr marL="0" lvl="0" indent="0">
              <a:buNone/>
            </a:pPr>
            <a:endParaRPr lang="en-US" sz="2800" dirty="0"/>
          </a:p>
          <a:p>
            <a:pPr marL="0" lvl="0" indent="0">
              <a:buNone/>
            </a:pPr>
            <a:r>
              <a:rPr lang="en-US" sz="2800" dirty="0"/>
              <a:t>How do you know it is the only common factor?</a:t>
            </a:r>
            <a:endParaRPr lang="en-GB" sz="2800" dirty="0"/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 rotWithShape="1">
          <a:blip r:embed="rId3"/>
          <a:srcRect l="5647" t="8766" r="2590"/>
          <a:stretch/>
        </p:blipFill>
        <p:spPr>
          <a:xfrm>
            <a:off x="271462" y="2422415"/>
            <a:ext cx="8572499" cy="20131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89013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this diagram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442913" y="4482112"/>
            <a:ext cx="80438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List all the common factors of 84 and 1386.</a:t>
            </a:r>
          </a:p>
          <a:p>
            <a:r>
              <a:rPr lang="en-US" sz="2400" dirty="0"/>
              <a:t> </a:t>
            </a:r>
            <a:br>
              <a:rPr lang="en-US" sz="2400" dirty="0"/>
            </a:br>
            <a:r>
              <a:rPr lang="en-US" sz="2400" dirty="0"/>
              <a:t>What is the Highest Common Factor? </a:t>
            </a:r>
            <a:endParaRPr lang="en-GB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497068-BF32-4245-A627-57E541B7FE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731" t="34266" r="26731" b="23662"/>
          <a:stretch/>
        </p:blipFill>
        <p:spPr>
          <a:xfrm>
            <a:off x="336792" y="1028027"/>
            <a:ext cx="8256103" cy="3454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6726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baseline="30000" dirty="0"/>
              <a:t>2</a:t>
            </a:r>
            <a:r>
              <a:rPr lang="en-US" dirty="0"/>
              <a:t>b</a:t>
            </a:r>
            <a:r>
              <a:rPr lang="en-US" baseline="30000" dirty="0"/>
              <a:t>2</a:t>
            </a:r>
            <a:r>
              <a:rPr lang="en-US" dirty="0"/>
              <a:t>c</a:t>
            </a:r>
            <a:r>
              <a:rPr lang="en-US" baseline="30000" dirty="0"/>
              <a:t>2</a:t>
            </a:r>
            <a:r>
              <a:rPr lang="en-US" dirty="0"/>
              <a:t> and ab</a:t>
            </a:r>
            <a:r>
              <a:rPr lang="en-US" baseline="30000" dirty="0"/>
              <a:t>2</a:t>
            </a:r>
            <a:r>
              <a:rPr lang="en-US" dirty="0"/>
              <a:t>c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375270" y="1534436"/>
            <a:ext cx="86962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en-US" sz="2400" dirty="0"/>
              <a:t>Place the factors for a</a:t>
            </a:r>
            <a:r>
              <a:rPr lang="en-US" sz="2400" baseline="30000" dirty="0"/>
              <a:t>2</a:t>
            </a:r>
            <a:r>
              <a:rPr lang="en-US" sz="2400" dirty="0"/>
              <a:t>b</a:t>
            </a:r>
            <a:r>
              <a:rPr lang="en-US" sz="2400" baseline="30000" dirty="0"/>
              <a:t>2</a:t>
            </a:r>
            <a:r>
              <a:rPr lang="en-US" sz="2400" dirty="0"/>
              <a:t>c</a:t>
            </a:r>
            <a:r>
              <a:rPr lang="en-US" sz="2400" baseline="30000" dirty="0"/>
              <a:t>2</a:t>
            </a:r>
            <a:r>
              <a:rPr lang="en-US" sz="2400" dirty="0"/>
              <a:t> and ab</a:t>
            </a:r>
            <a:r>
              <a:rPr lang="en-US" sz="2400" baseline="30000" dirty="0"/>
              <a:t>2</a:t>
            </a:r>
            <a:r>
              <a:rPr lang="en-US" sz="2400" dirty="0"/>
              <a:t>c into this </a:t>
            </a:r>
            <a:r>
              <a:rPr lang="en-GB" sz="2400" dirty="0"/>
              <a:t>Venn diagram</a:t>
            </a:r>
          </a:p>
          <a:p>
            <a:pPr marL="0" lvl="0" indent="0">
              <a:buNone/>
            </a:pPr>
            <a:r>
              <a:rPr lang="en-US" sz="2800" dirty="0"/>
              <a:t>            </a:t>
            </a:r>
            <a:r>
              <a:rPr lang="en-US" sz="2800" dirty="0">
                <a:solidFill>
                  <a:srgbClr val="0070C0"/>
                </a:solidFill>
              </a:rPr>
              <a:t>a</a:t>
            </a:r>
            <a:r>
              <a:rPr lang="en-US" sz="2800" baseline="30000" dirty="0">
                <a:solidFill>
                  <a:srgbClr val="0070C0"/>
                </a:solidFill>
              </a:rPr>
              <a:t>2</a:t>
            </a:r>
            <a:r>
              <a:rPr lang="en-US" sz="2800" dirty="0">
                <a:solidFill>
                  <a:srgbClr val="0070C0"/>
                </a:solidFill>
              </a:rPr>
              <a:t>b</a:t>
            </a:r>
            <a:r>
              <a:rPr lang="en-US" sz="2800" baseline="30000" dirty="0">
                <a:solidFill>
                  <a:srgbClr val="0070C0"/>
                </a:solidFill>
              </a:rPr>
              <a:t>2</a:t>
            </a:r>
            <a:r>
              <a:rPr lang="en-US" sz="2800" dirty="0">
                <a:solidFill>
                  <a:srgbClr val="0070C0"/>
                </a:solidFill>
              </a:rPr>
              <a:t>c</a:t>
            </a:r>
            <a:r>
              <a:rPr lang="en-US" sz="2800" baseline="30000" dirty="0">
                <a:solidFill>
                  <a:srgbClr val="0070C0"/>
                </a:solidFill>
              </a:rPr>
              <a:t>2</a:t>
            </a:r>
            <a:r>
              <a:rPr lang="en-US" sz="2800" dirty="0">
                <a:solidFill>
                  <a:srgbClr val="0070C0"/>
                </a:solidFill>
              </a:rPr>
              <a:t>  </a:t>
            </a:r>
            <a:r>
              <a:rPr lang="en-US" sz="2800" dirty="0"/>
              <a:t>                                                  </a:t>
            </a:r>
            <a:r>
              <a:rPr lang="en-US" sz="2800" dirty="0">
                <a:solidFill>
                  <a:srgbClr val="0070C0"/>
                </a:solidFill>
              </a:rPr>
              <a:t>ab</a:t>
            </a:r>
            <a:r>
              <a:rPr lang="en-US" sz="2800" baseline="30000" dirty="0">
                <a:solidFill>
                  <a:srgbClr val="0070C0"/>
                </a:solidFill>
              </a:rPr>
              <a:t>2</a:t>
            </a:r>
            <a:r>
              <a:rPr lang="en-US" sz="2800" dirty="0">
                <a:solidFill>
                  <a:srgbClr val="0070C0"/>
                </a:solidFill>
              </a:rPr>
              <a:t>c</a:t>
            </a:r>
          </a:p>
          <a:p>
            <a:pPr marL="0" lvl="0" indent="0">
              <a:buNone/>
            </a:pPr>
            <a:endParaRPr lang="en-US" sz="2800" dirty="0"/>
          </a:p>
          <a:p>
            <a:pPr marL="0" lvl="0" indent="0">
              <a:buNone/>
            </a:pPr>
            <a:endParaRPr lang="en-US" sz="2800" dirty="0"/>
          </a:p>
          <a:p>
            <a:pPr marL="0" lvl="0" indent="0">
              <a:buNone/>
            </a:pPr>
            <a:endParaRPr lang="en-US" sz="2800" dirty="0"/>
          </a:p>
          <a:p>
            <a:pPr marL="0" lvl="0" indent="0">
              <a:buNone/>
            </a:pPr>
            <a:endParaRPr lang="en-US" sz="2800" dirty="0"/>
          </a:p>
          <a:p>
            <a:pPr marL="0" lvl="0" indent="0">
              <a:buNone/>
            </a:pPr>
            <a:endParaRPr lang="en-US" sz="2800" dirty="0"/>
          </a:p>
          <a:p>
            <a:pPr marL="0" lvl="0" indent="0">
              <a:buNone/>
            </a:pPr>
            <a:endParaRPr lang="en-US" sz="2400" dirty="0"/>
          </a:p>
          <a:p>
            <a:pPr marL="0" lvl="0" indent="0">
              <a:buNone/>
            </a:pPr>
            <a:endParaRPr lang="en-US" sz="2400" dirty="0"/>
          </a:p>
          <a:p>
            <a:pPr marL="0" lvl="0" indent="0">
              <a:buNone/>
            </a:pPr>
            <a:r>
              <a:rPr lang="en-US" sz="2400" dirty="0"/>
              <a:t>What is the Highest Common Factor (HCF) </a:t>
            </a:r>
          </a:p>
          <a:p>
            <a:pPr marL="0" lvl="0" indent="0">
              <a:buNone/>
            </a:pPr>
            <a:r>
              <a:rPr lang="en-US" sz="2400" dirty="0"/>
              <a:t>of a</a:t>
            </a:r>
            <a:r>
              <a:rPr lang="en-US" sz="2400" baseline="30000" dirty="0"/>
              <a:t>2</a:t>
            </a:r>
            <a:r>
              <a:rPr lang="en-US" sz="2400" dirty="0"/>
              <a:t>b</a:t>
            </a:r>
            <a:r>
              <a:rPr lang="en-US" sz="2400" baseline="30000" dirty="0"/>
              <a:t>2</a:t>
            </a:r>
            <a:r>
              <a:rPr lang="en-US" sz="2400" dirty="0"/>
              <a:t>c</a:t>
            </a:r>
            <a:r>
              <a:rPr lang="en-US" sz="2400" baseline="30000" dirty="0"/>
              <a:t>2</a:t>
            </a:r>
            <a:r>
              <a:rPr lang="en-US" sz="2400" dirty="0"/>
              <a:t> and ab</a:t>
            </a:r>
            <a:r>
              <a:rPr lang="en-US" sz="2400" baseline="30000" dirty="0"/>
              <a:t>2</a:t>
            </a:r>
            <a:r>
              <a:rPr lang="en-US" sz="2400" dirty="0"/>
              <a:t>c?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419191" y="2690088"/>
            <a:ext cx="7128790" cy="2160242"/>
            <a:chOff x="1043604" y="2060847"/>
            <a:chExt cx="7128790" cy="2160242"/>
          </a:xfrm>
        </p:grpSpPr>
        <p:sp>
          <p:nvSpPr>
            <p:cNvPr id="5" name="Oval 3"/>
            <p:cNvSpPr/>
            <p:nvPr/>
          </p:nvSpPr>
          <p:spPr>
            <a:xfrm>
              <a:off x="1043604" y="2060847"/>
              <a:ext cx="4680520" cy="2160242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noFill/>
            <a:ln w="25402">
              <a:solidFill>
                <a:srgbClr val="385D8A"/>
              </a:solidFill>
              <a:prstDash val="solid"/>
            </a:ln>
          </p:spPr>
          <p:txBody>
            <a:bodyPr vert="horz" wrap="square" lIns="91440" tIns="45720" rIns="91440" bIns="45720" anchor="ctr" anchorCtr="1" compatLnSpc="1"/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GB" sz="1800" b="0" i="0" u="none" strike="noStrike" kern="1200" cap="none" spc="0" baseline="0">
                <a:solidFill>
                  <a:srgbClr val="FFFFFF"/>
                </a:solidFill>
                <a:uFillTx/>
                <a:latin typeface="Calibri"/>
              </a:endParaRPr>
            </a:p>
          </p:txBody>
        </p:sp>
        <p:sp>
          <p:nvSpPr>
            <p:cNvPr id="6" name="Oval 4"/>
            <p:cNvSpPr/>
            <p:nvPr/>
          </p:nvSpPr>
          <p:spPr>
            <a:xfrm>
              <a:off x="3851919" y="2060847"/>
              <a:ext cx="4320475" cy="2160242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noFill/>
            <a:ln w="25402">
              <a:solidFill>
                <a:srgbClr val="385D8A"/>
              </a:solidFill>
              <a:prstDash val="solid"/>
            </a:ln>
          </p:spPr>
          <p:txBody>
            <a:bodyPr vert="horz" wrap="square" lIns="91440" tIns="45720" rIns="91440" bIns="45720" anchor="ctr" anchorCtr="1" compatLnSpc="1"/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GB" sz="1800" b="0" i="0" u="none" strike="noStrike" kern="1200" cap="none" spc="0" baseline="0">
                <a:solidFill>
                  <a:srgbClr val="FFFFFF"/>
                </a:solidFill>
                <a:uFillTx/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10155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the Lowest Common Multiple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857250" y="1271162"/>
            <a:ext cx="617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See the supporting document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108338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Diagnostics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628649" y="1033118"/>
            <a:ext cx="8029576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From the following list select those </a:t>
            </a:r>
          </a:p>
          <a:p>
            <a:pPr marL="0" lvl="0" indent="0">
              <a:buNone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that are prime numbers</a:t>
            </a:r>
          </a:p>
          <a:p>
            <a:pPr marL="0" lvl="0" indent="0">
              <a:buNone/>
            </a:pPr>
            <a:endParaRPr lang="en-US" sz="2400" dirty="0">
              <a:solidFill>
                <a:schemeClr val="accent6">
                  <a:lumMod val="75000"/>
                </a:schemeClr>
              </a:solidFill>
            </a:endParaRPr>
          </a:p>
          <a:p>
            <a:pPr marL="0" lvl="0" indent="0">
              <a:buNone/>
            </a:pPr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                 A: 1      B: 2       C: 9      D: 11      E:  15</a:t>
            </a:r>
          </a:p>
          <a:p>
            <a:pPr marL="0" lvl="0" indent="0">
              <a:buNone/>
            </a:pPr>
            <a:endParaRPr lang="en-US" sz="2400" dirty="0"/>
          </a:p>
          <a:p>
            <a:pPr marL="0" lvl="0" indent="0">
              <a:buNone/>
            </a:pPr>
            <a:endParaRPr lang="en-US" sz="2400" dirty="0"/>
          </a:p>
          <a:p>
            <a:pPr marL="0" lvl="0" indent="0">
              <a:buNone/>
            </a:pPr>
            <a:r>
              <a:rPr lang="en-US" sz="2800" dirty="0">
                <a:solidFill>
                  <a:schemeClr val="accent1"/>
                </a:solidFill>
              </a:rPr>
              <a:t>From the following numbers select those that are a factor of 15</a:t>
            </a:r>
          </a:p>
          <a:p>
            <a:pPr marL="0" lvl="0" indent="0">
              <a:buNone/>
            </a:pPr>
            <a:endParaRPr lang="en-US" sz="2800" dirty="0">
              <a:solidFill>
                <a:schemeClr val="accent1"/>
              </a:solidFill>
            </a:endParaRPr>
          </a:p>
          <a:p>
            <a:pPr marL="0" lvl="0" indent="0">
              <a:buNone/>
            </a:pPr>
            <a:r>
              <a:rPr lang="en-US" sz="2400" dirty="0">
                <a:solidFill>
                  <a:schemeClr val="accent1"/>
                </a:solidFill>
              </a:rPr>
              <a:t>              A: 1      B: 30     C: 5       D: 6    E: 150</a:t>
            </a:r>
          </a:p>
          <a:p>
            <a:pPr marL="0" lvl="0" indent="0">
              <a:buNone/>
            </a:pPr>
            <a:endParaRPr lang="en-GB" sz="2400" dirty="0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081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diagnostics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351065" y="1035728"/>
            <a:ext cx="81648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en-US" sz="3200" dirty="0">
                <a:solidFill>
                  <a:schemeClr val="accent5">
                    <a:lumMod val="50000"/>
                  </a:schemeClr>
                </a:solidFill>
              </a:rPr>
              <a:t>Henry says that prime numbers are </a:t>
            </a:r>
          </a:p>
          <a:p>
            <a:pPr marL="0" lvl="0" indent="0">
              <a:buNone/>
            </a:pPr>
            <a:r>
              <a:rPr lang="en-US" sz="3200" dirty="0">
                <a:solidFill>
                  <a:schemeClr val="accent5">
                    <a:lumMod val="50000"/>
                  </a:schemeClr>
                </a:solidFill>
              </a:rPr>
              <a:t>always odd.</a:t>
            </a:r>
          </a:p>
          <a:p>
            <a:pPr marL="0" lvl="0" indent="0">
              <a:buNone/>
            </a:pPr>
            <a:r>
              <a:rPr lang="en-US" sz="3200" dirty="0">
                <a:solidFill>
                  <a:schemeClr val="accent5">
                    <a:lumMod val="50000"/>
                  </a:schemeClr>
                </a:solidFill>
              </a:rPr>
              <a:t>Jane says some prime numbers are even</a:t>
            </a:r>
            <a:r>
              <a:rPr lang="en-GB" sz="3200" dirty="0">
                <a:solidFill>
                  <a:schemeClr val="accent5">
                    <a:lumMod val="50000"/>
                  </a:schemeClr>
                </a:solidFill>
              </a:rPr>
              <a:t>. </a:t>
            </a:r>
          </a:p>
          <a:p>
            <a:pPr marL="0" lvl="0" indent="0">
              <a:buNone/>
            </a:pPr>
            <a:r>
              <a:rPr lang="en-GB" sz="3200" dirty="0">
                <a:solidFill>
                  <a:schemeClr val="accent5">
                    <a:lumMod val="50000"/>
                  </a:schemeClr>
                </a:solidFill>
              </a:rPr>
              <a:t>What do you think?</a:t>
            </a:r>
          </a:p>
          <a:p>
            <a:pPr marL="0" lvl="0" indent="0">
              <a:buNone/>
            </a:pPr>
            <a:endParaRPr lang="en-US" sz="3200" dirty="0"/>
          </a:p>
          <a:p>
            <a:pPr marL="0" lvl="0" indent="0">
              <a:buNone/>
            </a:pPr>
            <a:r>
              <a:rPr lang="en-US" sz="3200" dirty="0">
                <a:solidFill>
                  <a:schemeClr val="accent6">
                    <a:lumMod val="75000"/>
                  </a:schemeClr>
                </a:solidFill>
              </a:rPr>
              <a:t>Bill says that 91 is a multiple of 7, Ben says 91 is prime. </a:t>
            </a:r>
          </a:p>
          <a:p>
            <a:pPr marL="0" lvl="0" indent="0">
              <a:buNone/>
            </a:pPr>
            <a:r>
              <a:rPr lang="en-US" sz="3200" dirty="0">
                <a:solidFill>
                  <a:schemeClr val="accent6">
                    <a:lumMod val="75000"/>
                  </a:schemeClr>
                </a:solidFill>
              </a:rPr>
              <a:t>What do you think?</a:t>
            </a:r>
          </a:p>
        </p:txBody>
      </p:sp>
    </p:spTree>
    <p:extLst>
      <p:ext uri="{BB962C8B-B14F-4D97-AF65-F5344CB8AC3E}">
        <p14:creationId xmlns:p14="http://schemas.microsoft.com/office/powerpoint/2010/main" val="2139307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diagnostics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485618" y="1273391"/>
            <a:ext cx="764601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en-US" sz="3200" dirty="0">
                <a:solidFill>
                  <a:schemeClr val="accent5">
                    <a:lumMod val="50000"/>
                  </a:schemeClr>
                </a:solidFill>
              </a:rPr>
              <a:t>Identify all of the multiples of 8 from</a:t>
            </a:r>
          </a:p>
          <a:p>
            <a:pPr marL="0" lvl="0" indent="0">
              <a:buNone/>
            </a:pPr>
            <a:r>
              <a:rPr lang="en-US" sz="3200" dirty="0">
                <a:solidFill>
                  <a:schemeClr val="accent5">
                    <a:lumMod val="50000"/>
                  </a:schemeClr>
                </a:solidFill>
              </a:rPr>
              <a:t>this list. For each one you identified, </a:t>
            </a:r>
          </a:p>
          <a:p>
            <a:pPr marL="0" lvl="0" indent="0">
              <a:buNone/>
            </a:pPr>
            <a:r>
              <a:rPr lang="en-US" sz="3200" dirty="0">
                <a:solidFill>
                  <a:schemeClr val="accent5">
                    <a:lumMod val="50000"/>
                  </a:schemeClr>
                </a:solidFill>
              </a:rPr>
              <a:t>explain why:             </a:t>
            </a:r>
          </a:p>
          <a:p>
            <a:pPr marL="0" lvl="0" indent="0">
              <a:buNone/>
            </a:pPr>
            <a:r>
              <a:rPr lang="en-US" sz="3200" b="1" dirty="0">
                <a:solidFill>
                  <a:schemeClr val="accent5">
                    <a:lumMod val="50000"/>
                  </a:schemeClr>
                </a:solidFill>
              </a:rPr>
              <a:t>                 16, 64, 80, 104, -24 </a:t>
            </a:r>
          </a:p>
          <a:p>
            <a:pPr marL="0" lvl="0" indent="0">
              <a:buNone/>
            </a:pPr>
            <a:endParaRPr lang="en-US" sz="3200" b="1" dirty="0"/>
          </a:p>
          <a:p>
            <a:pPr marL="0" lvl="0" indent="0">
              <a:buNone/>
            </a:pPr>
            <a:endParaRPr lang="en-US" sz="32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0" lvl="0" indent="0">
              <a:buNone/>
            </a:pPr>
            <a:r>
              <a:rPr lang="en-US" sz="3200" dirty="0">
                <a:solidFill>
                  <a:schemeClr val="accent6">
                    <a:lumMod val="50000"/>
                  </a:schemeClr>
                </a:solidFill>
              </a:rPr>
              <a:t>What is the value of 2</a:t>
            </a:r>
            <a:r>
              <a:rPr lang="en-US" sz="3200" baseline="30000" dirty="0">
                <a:solidFill>
                  <a:schemeClr val="accent6">
                    <a:lumMod val="50000"/>
                  </a:schemeClr>
                </a:solidFill>
              </a:rPr>
              <a:t>5</a:t>
            </a:r>
            <a:endParaRPr lang="en-GB" sz="3200" dirty="0">
              <a:solidFill>
                <a:schemeClr val="accent6">
                  <a:lumMod val="50000"/>
                </a:schemeClr>
              </a:solidFill>
            </a:endParaRPr>
          </a:p>
          <a:p>
            <a:pPr marL="0" lvl="0" indent="0">
              <a:buNone/>
            </a:pPr>
            <a:r>
              <a:rPr lang="en-US" sz="3200" dirty="0">
                <a:solidFill>
                  <a:schemeClr val="accent6">
                    <a:lumMod val="50000"/>
                  </a:schemeClr>
                </a:solidFill>
              </a:rPr>
              <a:t>		A) 25   B) 7  C) 10  D) 32</a:t>
            </a:r>
          </a:p>
          <a:p>
            <a:pPr marL="0" lvl="0" indent="0">
              <a:buNone/>
            </a:pPr>
            <a:endParaRPr lang="en-GB" sz="3200" dirty="0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572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are we going and why?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521999" y="1004229"/>
            <a:ext cx="832631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/>
              <a:t>The Fundamental Theorem of Arithmetic states that </a:t>
            </a:r>
            <a:r>
              <a:rPr lang="en-GB" sz="2800" b="1" dirty="0"/>
              <a:t>every integer greater than 1 either is a prime number itself or can be represented as the product of prime numbers</a:t>
            </a:r>
            <a:r>
              <a:rPr lang="en-GB" sz="2800" dirty="0"/>
              <a:t> and that, moreover, this representation is unique.</a:t>
            </a:r>
          </a:p>
          <a:p>
            <a:pPr marL="685800" lvl="0" indent="-285750">
              <a:buFont typeface="Arial" pitchFamily="34" charset="0"/>
              <a:buChar char="•"/>
            </a:pPr>
            <a:r>
              <a:rPr lang="en-US" sz="2800" dirty="0"/>
              <a:t>Prime decomposition</a:t>
            </a:r>
          </a:p>
          <a:p>
            <a:pPr marL="685800" lvl="0" indent="-285750">
              <a:buFont typeface="Arial" pitchFamily="34" charset="0"/>
              <a:buChar char="•"/>
            </a:pPr>
            <a:r>
              <a:rPr lang="en-US" sz="2800" dirty="0"/>
              <a:t>Identifying properties of numbers from their prime factors</a:t>
            </a:r>
          </a:p>
          <a:p>
            <a:pPr marL="685800" lvl="0" indent="-285750">
              <a:buFont typeface="Arial" pitchFamily="34" charset="0"/>
              <a:buChar char="•"/>
            </a:pPr>
            <a:r>
              <a:rPr lang="en-US" sz="2800" dirty="0"/>
              <a:t>Identifying the Highest Common Facto</a:t>
            </a:r>
            <a:r>
              <a:rPr lang="en-GB" sz="2800" dirty="0"/>
              <a:t>r (HCF) and the Lowest Common Multiple (LCM)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80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this link to other learning?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214313" y="1314331"/>
            <a:ext cx="852963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itchFamily="34" charset="0"/>
              <a:buChar char="•"/>
            </a:pPr>
            <a:r>
              <a:rPr lang="en-US" sz="2800" dirty="0"/>
              <a:t>A deeper understanding of number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800" dirty="0"/>
              <a:t>Simplifying division questions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800" dirty="0"/>
              <a:t>Simplifying fractions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800" dirty="0"/>
              <a:t>Adding and subtracting fractions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800" dirty="0"/>
              <a:t>Solving problems involving common multiples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800" dirty="0"/>
              <a:t>A deeper understanding of factors allows a greater understanding of how algebraic </a:t>
            </a:r>
            <a:r>
              <a:rPr lang="en-US" sz="2800" dirty="0" err="1"/>
              <a:t>factorisation</a:t>
            </a:r>
            <a:r>
              <a:rPr lang="en-US" sz="2800" dirty="0"/>
              <a:t> works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040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00" y="450223"/>
            <a:ext cx="8164800" cy="456807"/>
          </a:xfrm>
        </p:spPr>
        <p:txBody>
          <a:bodyPr/>
          <a:lstStyle/>
          <a:p>
            <a:r>
              <a:rPr lang="en-US" dirty="0"/>
              <a:t>Understanding – what students need to be able to do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183695" y="1190235"/>
            <a:ext cx="877252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itchFamily="34" charset="0"/>
              <a:buChar char="•"/>
            </a:pPr>
            <a:r>
              <a:rPr lang="en-US" sz="2800" dirty="0"/>
              <a:t>How to systematically deconstruct a number using prime factors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800" dirty="0"/>
              <a:t>How to represent a number as a product of primes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800" dirty="0"/>
              <a:t>To gain a sense that each number has a unique representation of prime factors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800" dirty="0"/>
              <a:t>How to identify features of a number from the prime factors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800" dirty="0"/>
              <a:t>How to compare numbers using prime factors and identify the HCF and LCM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327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6|4.8|39.9|6.5|1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9.1|1.3|1.8|2.1|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8.5|25.2|11.3|5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6|6.7|7.4|4.9|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5|1|0.6|0.7|3.8|8.1|5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7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F1F9975-6DAF-4A61-9A31-54C7EE237A40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4682f752-cf74-438a-bebb-9c890ba775ba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D9F0419-7B35-4AB9-ACCD-05783433431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2A7C343-97EA-4654-85A9-DEB715DE9C8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1083</TotalTime>
  <Words>1228</Words>
  <Application>Microsoft Office PowerPoint</Application>
  <PresentationFormat>On-screen Show (4:3)</PresentationFormat>
  <Paragraphs>216</Paragraphs>
  <Slides>35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Calibri Light</vt:lpstr>
      <vt:lpstr>Calibri</vt:lpstr>
      <vt:lpstr>Custom Design</vt:lpstr>
      <vt:lpstr>Planning to teach prime factors</vt:lpstr>
      <vt:lpstr>Planning to teach prime factors</vt:lpstr>
      <vt:lpstr>Previous learning</vt:lpstr>
      <vt:lpstr>Diagnostics</vt:lpstr>
      <vt:lpstr>More diagnostics</vt:lpstr>
      <vt:lpstr>More diagnostics</vt:lpstr>
      <vt:lpstr>Where are we going and why?</vt:lpstr>
      <vt:lpstr>How does this link to other learning?</vt:lpstr>
      <vt:lpstr>Understanding – what students need to be able to do</vt:lpstr>
      <vt:lpstr>Pitfalls</vt:lpstr>
      <vt:lpstr>I like to start with something that</vt:lpstr>
      <vt:lpstr>What do you notice?</vt:lpstr>
      <vt:lpstr>PowerPoint Presentation</vt:lpstr>
      <vt:lpstr>PowerPoint Presentation</vt:lpstr>
      <vt:lpstr>Another visualisation </vt:lpstr>
      <vt:lpstr>What numbers are represented here?</vt:lpstr>
      <vt:lpstr>List the prime numbers below 20</vt:lpstr>
      <vt:lpstr>2, 3, 5, 7, 11, 13, 17, 19</vt:lpstr>
      <vt:lpstr>2, 3, 5, 7, 11, 13, 17, 19</vt:lpstr>
      <vt:lpstr>2, 3, 5, 7, 11, 13, 17, 19</vt:lpstr>
      <vt:lpstr>2, 3, 5, 7, 11, 13, 17, 19</vt:lpstr>
      <vt:lpstr>2, 3, 5, 7, 11, 13, 17, 19</vt:lpstr>
      <vt:lpstr>2, 3, 5, 7, 11, 13, 17, 19</vt:lpstr>
      <vt:lpstr>Variation in examples</vt:lpstr>
      <vt:lpstr>PowerPoint Presentation</vt:lpstr>
      <vt:lpstr>PowerPoint Presentation</vt:lpstr>
      <vt:lpstr>PowerPoint Presentation</vt:lpstr>
      <vt:lpstr>PowerPoint Presentation</vt:lpstr>
      <vt:lpstr>Creative</vt:lpstr>
      <vt:lpstr>Using algebra to probe understanding</vt:lpstr>
      <vt:lpstr>Common factors</vt:lpstr>
      <vt:lpstr>From this diagram</vt:lpstr>
      <vt:lpstr>From this diagram</vt:lpstr>
      <vt:lpstr>a2b2c2 and ab2c</vt:lpstr>
      <vt:lpstr>Finding the Lowest Common Multiple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maths lessons during school closures</dc:title>
  <dc:creator>Debbie Morgan</dc:creator>
  <cp:lastModifiedBy>Bethanie Goodliff</cp:lastModifiedBy>
  <cp:revision>66</cp:revision>
  <dcterms:created xsi:type="dcterms:W3CDTF">2020-04-15T07:07:39Z</dcterms:created>
  <dcterms:modified xsi:type="dcterms:W3CDTF">2020-09-14T08:23:59Z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