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4"/>
    <p:sldMasterId id="2147483684" r:id="rId5"/>
  </p:sldMasterIdLst>
  <p:notesMasterIdLst>
    <p:notesMasterId r:id="rId71"/>
  </p:notesMasterIdLst>
  <p:sldIdLst>
    <p:sldId id="272" r:id="rId6"/>
    <p:sldId id="263" r:id="rId7"/>
    <p:sldId id="313" r:id="rId8"/>
    <p:sldId id="297" r:id="rId9"/>
    <p:sldId id="284" r:id="rId10"/>
    <p:sldId id="285" r:id="rId11"/>
    <p:sldId id="286" r:id="rId12"/>
    <p:sldId id="287" r:id="rId13"/>
    <p:sldId id="288" r:id="rId14"/>
    <p:sldId id="289" r:id="rId15"/>
    <p:sldId id="291" r:id="rId16"/>
    <p:sldId id="290" r:id="rId17"/>
    <p:sldId id="298" r:id="rId18"/>
    <p:sldId id="314" r:id="rId19"/>
    <p:sldId id="323" r:id="rId20"/>
    <p:sldId id="315" r:id="rId21"/>
    <p:sldId id="316" r:id="rId22"/>
    <p:sldId id="317" r:id="rId23"/>
    <p:sldId id="318" r:id="rId24"/>
    <p:sldId id="325" r:id="rId25"/>
    <p:sldId id="326" r:id="rId26"/>
    <p:sldId id="327" r:id="rId27"/>
    <p:sldId id="328" r:id="rId28"/>
    <p:sldId id="319" r:id="rId29"/>
    <p:sldId id="320" r:id="rId30"/>
    <p:sldId id="321" r:id="rId31"/>
    <p:sldId id="299" r:id="rId32"/>
    <p:sldId id="300" r:id="rId33"/>
    <p:sldId id="304" r:id="rId34"/>
    <p:sldId id="305" r:id="rId35"/>
    <p:sldId id="301" r:id="rId36"/>
    <p:sldId id="306" r:id="rId37"/>
    <p:sldId id="302" r:id="rId38"/>
    <p:sldId id="307" r:id="rId39"/>
    <p:sldId id="303" r:id="rId40"/>
    <p:sldId id="308" r:id="rId41"/>
    <p:sldId id="309" r:id="rId42"/>
    <p:sldId id="292" r:id="rId43"/>
    <p:sldId id="264" r:id="rId44"/>
    <p:sldId id="278" r:id="rId45"/>
    <p:sldId id="259" r:id="rId46"/>
    <p:sldId id="266" r:id="rId47"/>
    <p:sldId id="331" r:id="rId48"/>
    <p:sldId id="332" r:id="rId49"/>
    <p:sldId id="330" r:id="rId50"/>
    <p:sldId id="260" r:id="rId51"/>
    <p:sldId id="267" r:id="rId52"/>
    <p:sldId id="268" r:id="rId53"/>
    <p:sldId id="277" r:id="rId54"/>
    <p:sldId id="329" r:id="rId55"/>
    <p:sldId id="333" r:id="rId56"/>
    <p:sldId id="276" r:id="rId57"/>
    <p:sldId id="281" r:id="rId58"/>
    <p:sldId id="334" r:id="rId59"/>
    <p:sldId id="269" r:id="rId60"/>
    <p:sldId id="280" r:id="rId61"/>
    <p:sldId id="279" r:id="rId62"/>
    <p:sldId id="271" r:id="rId63"/>
    <p:sldId id="273" r:id="rId64"/>
    <p:sldId id="275" r:id="rId65"/>
    <p:sldId id="274" r:id="rId66"/>
    <p:sldId id="294" r:id="rId67"/>
    <p:sldId id="295" r:id="rId68"/>
    <p:sldId id="270" r:id="rId69"/>
    <p:sldId id="261" r:id="rId70"/>
  </p:sldIdLst>
  <p:sldSz cx="12192000" cy="6858000"/>
  <p:notesSz cx="6858000" cy="9945688"/>
  <p:embeddedFontLst>
    <p:embeddedFont>
      <p:font typeface="Calibri" panose="020F0502020204030204" pitchFamily="34" charset="0"/>
      <p:regular r:id="rId72"/>
      <p:bold r:id="rId73"/>
      <p:italic r:id="rId74"/>
      <p:boldItalic r:id="rId75"/>
    </p:embeddedFont>
    <p:embeddedFont>
      <p:font typeface="Calibri Light" panose="020F0302020204030204" pitchFamily="34" charset="0"/>
      <p:regular r:id="rId76"/>
      <p:italic r:id="rId7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78" roundtripDataSignature="AMtx7mjBcNAeV9yVFRItAzzAqOM4rhQBZ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 Hawkins" initials="SH" lastIdx="1" clrIdx="0">
    <p:extLst>
      <p:ext uri="{19B8F6BF-5375-455C-9EA6-DF929625EA0E}">
        <p15:presenceInfo xmlns:p15="http://schemas.microsoft.com/office/powerpoint/2012/main" userId="e12af07c18e699d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FFFFFF"/>
    <a:srgbClr val="82CBDD"/>
    <a:srgbClr val="FB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20" autoAdjust="0"/>
  </p:normalViewPr>
  <p:slideViewPr>
    <p:cSldViewPr snapToGrid="0">
      <p:cViewPr varScale="1">
        <p:scale>
          <a:sx n="60" d="100"/>
          <a:sy n="60" d="100"/>
        </p:scale>
        <p:origin x="11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78"/>
    </p:cViewPr>
  </p:sorterViewPr>
  <p:notesViewPr>
    <p:cSldViewPr snapToGrid="0">
      <p:cViewPr varScale="1">
        <p:scale>
          <a:sx n="78" d="100"/>
          <a:sy n="78" d="100"/>
        </p:scale>
        <p:origin x="118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font" Target="fonts/font5.fntdata"/><Relationship Id="rId84" Type="http://schemas.microsoft.com/office/2016/11/relationships/changesInfo" Target="changesInfos/changesInfo1.xml"/><Relationship Id="rId7" Type="http://schemas.openxmlformats.org/officeDocument/2006/relationships/slide" Target="slides/slide2.xml"/><Relationship Id="rId71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font" Target="fonts/font3.fntdata"/><Relationship Id="rId79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82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font" Target="fonts/font2.fntdata"/><Relationship Id="rId78" Type="http://customschemas.google.com/relationships/presentationmetadata" Target="metadata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font" Target="fonts/font6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font" Target="fonts/font1.fntdata"/><Relationship Id="rId80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font" Target="fonts/font4.fntdata"/><Relationship Id="rId83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anie Goodliff" userId="8525f53f-a5d4-49a0-b205-476dc8a76e72" providerId="ADAL" clId="{3EB3A3B9-2543-412B-9923-51523F8B07E2}"/>
    <pc:docChg chg="modSld">
      <pc:chgData name="Bethanie Goodliff" userId="8525f53f-a5d4-49a0-b205-476dc8a76e72" providerId="ADAL" clId="{3EB3A3B9-2543-412B-9923-51523F8B07E2}" dt="2020-09-09T12:11:20.905" v="21" actId="113"/>
      <pc:docMkLst>
        <pc:docMk/>
      </pc:docMkLst>
      <pc:sldChg chg="modSp mod">
        <pc:chgData name="Bethanie Goodliff" userId="8525f53f-a5d4-49a0-b205-476dc8a76e72" providerId="ADAL" clId="{3EB3A3B9-2543-412B-9923-51523F8B07E2}" dt="2020-09-09T12:11:20.905" v="21" actId="113"/>
        <pc:sldMkLst>
          <pc:docMk/>
          <pc:sldMk cId="1945091624" sldId="271"/>
        </pc:sldMkLst>
        <pc:spChg chg="mod">
          <ac:chgData name="Bethanie Goodliff" userId="8525f53f-a5d4-49a0-b205-476dc8a76e72" providerId="ADAL" clId="{3EB3A3B9-2543-412B-9923-51523F8B07E2}" dt="2020-09-09T12:11:20.905" v="21" actId="113"/>
          <ac:spMkLst>
            <pc:docMk/>
            <pc:sldMk cId="1945091624" sldId="271"/>
            <ac:spMk id="7" creationId="{828E8CC5-34D6-4883-B11D-C254922C051B}"/>
          </ac:spMkLst>
        </pc:spChg>
      </pc:sldChg>
      <pc:sldChg chg="modSp mod">
        <pc:chgData name="Bethanie Goodliff" userId="8525f53f-a5d4-49a0-b205-476dc8a76e72" providerId="ADAL" clId="{3EB3A3B9-2543-412B-9923-51523F8B07E2}" dt="2020-09-09T12:10:37.081" v="18" actId="255"/>
        <pc:sldMkLst>
          <pc:docMk/>
          <pc:sldMk cId="894505017" sldId="272"/>
        </pc:sldMkLst>
        <pc:spChg chg="mod">
          <ac:chgData name="Bethanie Goodliff" userId="8525f53f-a5d4-49a0-b205-476dc8a76e72" providerId="ADAL" clId="{3EB3A3B9-2543-412B-9923-51523F8B07E2}" dt="2020-09-09T12:10:37.081" v="18" actId="255"/>
          <ac:spMkLst>
            <pc:docMk/>
            <pc:sldMk cId="894505017" sldId="272"/>
            <ac:spMk id="8" creationId="{3CDAD6D6-B282-4337-A940-CCCBB23E6928}"/>
          </ac:spMkLst>
        </pc:spChg>
      </pc:sldChg>
      <pc:sldChg chg="modSp mod">
        <pc:chgData name="Bethanie Goodliff" userId="8525f53f-a5d4-49a0-b205-476dc8a76e72" providerId="ADAL" clId="{3EB3A3B9-2543-412B-9923-51523F8B07E2}" dt="2020-09-09T12:11:06.267" v="19"/>
        <pc:sldMkLst>
          <pc:docMk/>
          <pc:sldMk cId="3305747217" sldId="333"/>
        </pc:sldMkLst>
        <pc:spChg chg="mod">
          <ac:chgData name="Bethanie Goodliff" userId="8525f53f-a5d4-49a0-b205-476dc8a76e72" providerId="ADAL" clId="{3EB3A3B9-2543-412B-9923-51523F8B07E2}" dt="2020-09-09T12:11:06.267" v="19"/>
          <ac:spMkLst>
            <pc:docMk/>
            <pc:sldMk cId="3305747217" sldId="333"/>
            <ac:spMk id="2" creationId="{F3F1DA1A-17EB-4455-BED1-99FA0BD87E3D}"/>
          </ac:spMkLst>
        </pc:spChg>
      </pc:sldChg>
      <pc:sldChg chg="modSp mod">
        <pc:chgData name="Bethanie Goodliff" userId="8525f53f-a5d4-49a0-b205-476dc8a76e72" providerId="ADAL" clId="{3EB3A3B9-2543-412B-9923-51523F8B07E2}" dt="2020-09-09T12:11:13.504" v="20"/>
        <pc:sldMkLst>
          <pc:docMk/>
          <pc:sldMk cId="3088877405" sldId="334"/>
        </pc:sldMkLst>
        <pc:spChg chg="mod">
          <ac:chgData name="Bethanie Goodliff" userId="8525f53f-a5d4-49a0-b205-476dc8a76e72" providerId="ADAL" clId="{3EB3A3B9-2543-412B-9923-51523F8B07E2}" dt="2020-09-09T12:11:13.504" v="20"/>
          <ac:spMkLst>
            <pc:docMk/>
            <pc:sldMk cId="3088877405" sldId="334"/>
            <ac:spMk id="2" creationId="{808395DB-91DD-4BB7-A5B5-99523E5B504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9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9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8017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70030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897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44062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5429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879251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9627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5923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Im</a:t>
            </a:r>
            <a:r>
              <a:rPr lang="en-GB" dirty="0"/>
              <a:t> trying really hard to use the word one for ones and units for measure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47856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20107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40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7778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4725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25318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3040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67472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Content with title and body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" y="360000"/>
            <a:ext cx="12191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6000" y="424345"/>
            <a:ext cx="108864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GB" sz="2000" dirty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Place Value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DF0D911-4410-43CD-8F14-99D1C7656A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6384" y="1304925"/>
            <a:ext cx="10886016" cy="424815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585858"/>
                </a:solidFill>
              </a:defRPr>
            </a:lvl1pPr>
            <a:lvl2pPr>
              <a:defRPr sz="1800">
                <a:solidFill>
                  <a:srgbClr val="585858"/>
                </a:solidFill>
              </a:defRPr>
            </a:lvl2pPr>
            <a:lvl3pPr>
              <a:defRPr sz="1600">
                <a:solidFill>
                  <a:srgbClr val="585858"/>
                </a:solidFill>
              </a:defRPr>
            </a:lvl3pPr>
            <a:lvl4pPr>
              <a:defRPr sz="1400">
                <a:solidFill>
                  <a:srgbClr val="585858"/>
                </a:solidFill>
              </a:defRPr>
            </a:lvl4pPr>
            <a:lvl5pPr>
              <a:defRPr sz="1400"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1CE7D736-3181-4A80-BD1F-7A88D7D1FB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1" y="5889533"/>
            <a:ext cx="866361" cy="594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57A2919-E9E9-4BFF-BBA2-34A6D5022097}"/>
              </a:ext>
            </a:extLst>
          </p:cNvPr>
          <p:cNvSpPr txBox="1"/>
          <p:nvPr userDrawn="1"/>
        </p:nvSpPr>
        <p:spPr>
          <a:xfrm>
            <a:off x="1617781" y="6237313"/>
            <a:ext cx="14793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3305427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489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038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61066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743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866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549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4831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3188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887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" y="360000"/>
            <a:ext cx="12191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6000" y="424345"/>
            <a:ext cx="108864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GB" sz="2000" dirty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Place Value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DF0D911-4410-43CD-8F14-99D1C7656A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6384" y="1304925"/>
            <a:ext cx="10886016" cy="424815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585858"/>
                </a:solidFill>
              </a:defRPr>
            </a:lvl1pPr>
            <a:lvl2pPr>
              <a:defRPr sz="1800">
                <a:solidFill>
                  <a:srgbClr val="585858"/>
                </a:solidFill>
              </a:defRPr>
            </a:lvl2pPr>
            <a:lvl3pPr>
              <a:defRPr sz="1600">
                <a:solidFill>
                  <a:srgbClr val="585858"/>
                </a:solidFill>
              </a:defRPr>
            </a:lvl3pPr>
            <a:lvl4pPr>
              <a:defRPr sz="1400">
                <a:solidFill>
                  <a:srgbClr val="585858"/>
                </a:solidFill>
              </a:defRPr>
            </a:lvl4pPr>
            <a:lvl5pPr>
              <a:defRPr sz="1400"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1CE7D736-3181-4A80-BD1F-7A88D7D1FB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86" y="5889533"/>
            <a:ext cx="713276" cy="594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57A2919-E9E9-4BFF-BBA2-34A6D5022097}"/>
              </a:ext>
            </a:extLst>
          </p:cNvPr>
          <p:cNvSpPr txBox="1"/>
          <p:nvPr userDrawn="1"/>
        </p:nvSpPr>
        <p:spPr>
          <a:xfrm>
            <a:off x="1617781" y="6237313"/>
            <a:ext cx="14793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250255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Content with titl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" y="360000"/>
            <a:ext cx="12191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6000" y="424345"/>
            <a:ext cx="108864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Part 1 – Big Idea</a:t>
            </a:r>
            <a:endParaRPr lang="en-GB" dirty="0"/>
          </a:p>
        </p:txBody>
      </p:sp>
      <p:pic>
        <p:nvPicPr>
          <p:cNvPr id="5" name="Picture 4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12316B96-8F93-42F6-B5F5-A33F5D291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1" y="5889533"/>
            <a:ext cx="866361" cy="594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673AAC-7600-4A20-BB62-FD3CEE8444F4}"/>
              </a:ext>
            </a:extLst>
          </p:cNvPr>
          <p:cNvSpPr txBox="1"/>
          <p:nvPr userDrawn="1"/>
        </p:nvSpPr>
        <p:spPr>
          <a:xfrm>
            <a:off x="1617781" y="6237313"/>
            <a:ext cx="14793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33369477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" y="360000"/>
            <a:ext cx="12191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6000" y="424345"/>
            <a:ext cx="108864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Part 1 – Big Idea</a:t>
            </a:r>
            <a:endParaRPr lang="en-GB" dirty="0"/>
          </a:p>
        </p:txBody>
      </p:sp>
      <p:pic>
        <p:nvPicPr>
          <p:cNvPr id="5" name="Picture 4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12316B96-8F93-42F6-B5F5-A33F5D291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49" y="5889533"/>
            <a:ext cx="700213" cy="594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673AAC-7600-4A20-BB62-FD3CEE8444F4}"/>
              </a:ext>
            </a:extLst>
          </p:cNvPr>
          <p:cNvSpPr txBox="1"/>
          <p:nvPr userDrawn="1"/>
        </p:nvSpPr>
        <p:spPr>
          <a:xfrm>
            <a:off x="1617781" y="6237313"/>
            <a:ext cx="14793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2122090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" y="360000"/>
            <a:ext cx="12191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6000" y="424345"/>
            <a:ext cx="108864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Part 2 – Misconceptions </a:t>
            </a:r>
            <a:endParaRPr lang="en-GB" dirty="0"/>
          </a:p>
        </p:txBody>
      </p:sp>
      <p:pic>
        <p:nvPicPr>
          <p:cNvPr id="5" name="Picture 4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12316B96-8F93-42F6-B5F5-A33F5D291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1" y="5889533"/>
            <a:ext cx="866361" cy="594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673AAC-7600-4A20-BB62-FD3CEE8444F4}"/>
              </a:ext>
            </a:extLst>
          </p:cNvPr>
          <p:cNvSpPr txBox="1"/>
          <p:nvPr userDrawn="1"/>
        </p:nvSpPr>
        <p:spPr>
          <a:xfrm>
            <a:off x="1617781" y="6237313"/>
            <a:ext cx="14793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4017793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" y="360000"/>
            <a:ext cx="12191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6000" y="424345"/>
            <a:ext cx="108864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Part 3 – Prerequisites</a:t>
            </a:r>
            <a:endParaRPr lang="en-GB" dirty="0"/>
          </a:p>
        </p:txBody>
      </p:sp>
      <p:pic>
        <p:nvPicPr>
          <p:cNvPr id="5" name="Picture 4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12316B96-8F93-42F6-B5F5-A33F5D291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1" y="5889533"/>
            <a:ext cx="866361" cy="594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673AAC-7600-4A20-BB62-FD3CEE8444F4}"/>
              </a:ext>
            </a:extLst>
          </p:cNvPr>
          <p:cNvSpPr txBox="1"/>
          <p:nvPr userDrawn="1"/>
        </p:nvSpPr>
        <p:spPr>
          <a:xfrm>
            <a:off x="1617781" y="6237313"/>
            <a:ext cx="14793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2364551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" y="360000"/>
            <a:ext cx="12191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6000" y="424345"/>
            <a:ext cx="108864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Part 3 – Prerequisites</a:t>
            </a:r>
            <a:endParaRPr lang="en-GB" dirty="0"/>
          </a:p>
        </p:txBody>
      </p:sp>
      <p:pic>
        <p:nvPicPr>
          <p:cNvPr id="5" name="Picture 4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12316B96-8F93-42F6-B5F5-A33F5D291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1" y="5889533"/>
            <a:ext cx="866361" cy="594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673AAC-7600-4A20-BB62-FD3CEE8444F4}"/>
              </a:ext>
            </a:extLst>
          </p:cNvPr>
          <p:cNvSpPr txBox="1"/>
          <p:nvPr userDrawn="1"/>
        </p:nvSpPr>
        <p:spPr>
          <a:xfrm>
            <a:off x="1617781" y="6237313"/>
            <a:ext cx="14793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2071123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" y="360000"/>
            <a:ext cx="12191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6000" y="424345"/>
            <a:ext cx="108864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Part 4 – Key aspects of teaching</a:t>
            </a:r>
            <a:endParaRPr lang="en-GB" dirty="0"/>
          </a:p>
        </p:txBody>
      </p:sp>
      <p:pic>
        <p:nvPicPr>
          <p:cNvPr id="5" name="Picture 4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12316B96-8F93-42F6-B5F5-A33F5D291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1" y="5889533"/>
            <a:ext cx="866361" cy="594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673AAC-7600-4A20-BB62-FD3CEE8444F4}"/>
              </a:ext>
            </a:extLst>
          </p:cNvPr>
          <p:cNvSpPr txBox="1"/>
          <p:nvPr userDrawn="1"/>
        </p:nvSpPr>
        <p:spPr>
          <a:xfrm>
            <a:off x="1617781" y="6237313"/>
            <a:ext cx="14793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2595493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" y="360000"/>
            <a:ext cx="12191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6000" y="424345"/>
            <a:ext cx="108864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Part 5 – Why is this important? </a:t>
            </a:r>
            <a:endParaRPr lang="en-GB" dirty="0"/>
          </a:p>
        </p:txBody>
      </p:sp>
      <p:pic>
        <p:nvPicPr>
          <p:cNvPr id="5" name="Picture 4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12316B96-8F93-42F6-B5F5-A33F5D291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1" y="5889533"/>
            <a:ext cx="866361" cy="594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673AAC-7600-4A20-BB62-FD3CEE8444F4}"/>
              </a:ext>
            </a:extLst>
          </p:cNvPr>
          <p:cNvSpPr txBox="1"/>
          <p:nvPr userDrawn="1"/>
        </p:nvSpPr>
        <p:spPr>
          <a:xfrm>
            <a:off x="1617781" y="6237313"/>
            <a:ext cx="14793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3921525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3674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8775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80407"/>
            <a:ext cx="105156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97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11/09/2020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848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0.xml"/><Relationship Id="rId4" Type="http://schemas.openxmlformats.org/officeDocument/2006/relationships/image" Target="cid:ii_ke9rbtsz0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439843"/>
            <a:ext cx="10886400" cy="456807"/>
          </a:xfrm>
        </p:spPr>
        <p:txBody>
          <a:bodyPr/>
          <a:lstStyle/>
          <a:p>
            <a:r>
              <a:rPr lang="en-GB" b="1" dirty="0"/>
              <a:t>Place Value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Part 1 – The big idea</a:t>
            </a:r>
          </a:p>
          <a:p>
            <a:r>
              <a:rPr lang="en-GB" b="1" dirty="0"/>
              <a:t>Part 2 – Pre-requisites</a:t>
            </a:r>
          </a:p>
          <a:p>
            <a:r>
              <a:rPr lang="en-GB" b="1" dirty="0"/>
              <a:t>Part 3 – Key teaching aspects</a:t>
            </a:r>
          </a:p>
          <a:p>
            <a:r>
              <a:rPr lang="en-GB" b="1" dirty="0"/>
              <a:t>Part 4 – Why this is important</a:t>
            </a:r>
          </a:p>
        </p:txBody>
      </p:sp>
    </p:spTree>
    <p:extLst>
      <p:ext uri="{BB962C8B-B14F-4D97-AF65-F5344CB8AC3E}">
        <p14:creationId xmlns:p14="http://schemas.microsoft.com/office/powerpoint/2010/main" val="89450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7BE67-31B8-4340-9809-98FD84CE9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Part 1 – The big idea 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35F5B4-E617-40CC-9D7A-75A54CAF18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69" t="14222" b="9707"/>
          <a:stretch/>
        </p:blipFill>
        <p:spPr>
          <a:xfrm>
            <a:off x="1742049" y="1473591"/>
            <a:ext cx="8707902" cy="39108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9CF059-E591-4A64-9819-7D12F51F3C27}"/>
              </a:ext>
            </a:extLst>
          </p:cNvPr>
          <p:cNvSpPr txBox="1"/>
          <p:nvPr/>
        </p:nvSpPr>
        <p:spPr>
          <a:xfrm>
            <a:off x="5294142" y="5613009"/>
            <a:ext cx="1603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585858"/>
                </a:solidFill>
              </a:rPr>
              <a:t>100 metres</a:t>
            </a:r>
          </a:p>
        </p:txBody>
      </p:sp>
    </p:spTree>
    <p:extLst>
      <p:ext uri="{BB962C8B-B14F-4D97-AF65-F5344CB8AC3E}">
        <p14:creationId xmlns:p14="http://schemas.microsoft.com/office/powerpoint/2010/main" val="2910986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50E1F-F9C2-4DFC-993C-1AD66B48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246C0B-DD2E-4300-93B7-E4BF4595C0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15" t="14495" b="9433"/>
          <a:stretch/>
        </p:blipFill>
        <p:spPr>
          <a:xfrm>
            <a:off x="1735016" y="1473591"/>
            <a:ext cx="8721969" cy="39108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B5F0CA-9FF5-4A73-BCCC-678F8ECE1E60}"/>
              </a:ext>
            </a:extLst>
          </p:cNvPr>
          <p:cNvSpPr txBox="1"/>
          <p:nvPr/>
        </p:nvSpPr>
        <p:spPr>
          <a:xfrm>
            <a:off x="5294142" y="5613009"/>
            <a:ext cx="1603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585858"/>
                </a:solidFill>
              </a:rPr>
              <a:t>10 metres</a:t>
            </a:r>
          </a:p>
        </p:txBody>
      </p:sp>
    </p:spTree>
    <p:extLst>
      <p:ext uri="{BB962C8B-B14F-4D97-AF65-F5344CB8AC3E}">
        <p14:creationId xmlns:p14="http://schemas.microsoft.com/office/powerpoint/2010/main" val="868459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59467-3BAD-4839-B388-3BB300B97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6A653E-8F35-4F16-9FD7-40E11890C9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846" t="16957" r="5708" b="21474"/>
          <a:stretch/>
        </p:blipFill>
        <p:spPr>
          <a:xfrm>
            <a:off x="4521166" y="1846384"/>
            <a:ext cx="3149668" cy="31652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705619-33DD-4540-A14C-CF5E7DDA79E3}"/>
              </a:ext>
            </a:extLst>
          </p:cNvPr>
          <p:cNvSpPr txBox="1"/>
          <p:nvPr/>
        </p:nvSpPr>
        <p:spPr>
          <a:xfrm>
            <a:off x="5294142" y="5613009"/>
            <a:ext cx="1603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585858"/>
                </a:solidFill>
              </a:rPr>
              <a:t>1 metre</a:t>
            </a:r>
          </a:p>
        </p:txBody>
      </p:sp>
    </p:spTree>
    <p:extLst>
      <p:ext uri="{BB962C8B-B14F-4D97-AF65-F5344CB8AC3E}">
        <p14:creationId xmlns:p14="http://schemas.microsoft.com/office/powerpoint/2010/main" val="4244507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7F26AE-C7C7-4592-8326-430F763ECA0D}"/>
              </a:ext>
            </a:extLst>
          </p:cNvPr>
          <p:cNvSpPr txBox="1"/>
          <p:nvPr/>
        </p:nvSpPr>
        <p:spPr>
          <a:xfrm>
            <a:off x="4615912" y="3013501"/>
            <a:ext cx="2960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585858"/>
                </a:solidFill>
                <a:latin typeface="+mn-lt"/>
              </a:rPr>
              <a:t>Position</a:t>
            </a:r>
          </a:p>
        </p:txBody>
      </p:sp>
    </p:spTree>
    <p:extLst>
      <p:ext uri="{BB962C8B-B14F-4D97-AF65-F5344CB8AC3E}">
        <p14:creationId xmlns:p14="http://schemas.microsoft.com/office/powerpoint/2010/main" val="253126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3" name="Google Shape;60;p14">
            <a:extLst>
              <a:ext uri="{FF2B5EF4-FFF2-40B4-BE49-F238E27FC236}">
                <a16:creationId xmlns:a16="http://schemas.microsoft.com/office/drawing/2014/main" id="{BF2A768F-928D-466E-A83C-1DAF666330C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96916" y="2964283"/>
            <a:ext cx="5084567" cy="9294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42801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4" name="Google Shape;61;p14">
            <a:extLst>
              <a:ext uri="{FF2B5EF4-FFF2-40B4-BE49-F238E27FC236}">
                <a16:creationId xmlns:a16="http://schemas.microsoft.com/office/drawing/2014/main" id="{B049A7F1-C4A0-4255-947B-49240C17DF0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96000" y="2825750"/>
            <a:ext cx="9000000" cy="1206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96654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4" name="Google Shape;62;p14">
            <a:extLst>
              <a:ext uri="{FF2B5EF4-FFF2-40B4-BE49-F238E27FC236}">
                <a16:creationId xmlns:a16="http://schemas.microsoft.com/office/drawing/2014/main" id="{4D79A1A8-A501-4CA2-B820-5FEAB65A66A4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96000" y="2838450"/>
            <a:ext cx="9000000" cy="1181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3509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4" name="Google Shape;63;p14">
            <a:extLst>
              <a:ext uri="{FF2B5EF4-FFF2-40B4-BE49-F238E27FC236}">
                <a16:creationId xmlns:a16="http://schemas.microsoft.com/office/drawing/2014/main" id="{D476469A-EA74-484D-BBC2-A8FD42619C2B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96000" y="2768600"/>
            <a:ext cx="9000000" cy="132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7328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4" name="Google Shape;64;p14">
            <a:extLst>
              <a:ext uri="{FF2B5EF4-FFF2-40B4-BE49-F238E27FC236}">
                <a16:creationId xmlns:a16="http://schemas.microsoft.com/office/drawing/2014/main" id="{FDDEC82D-93AC-4A9E-9716-982425F38AD2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96000" y="2813050"/>
            <a:ext cx="9000000" cy="1231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9450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4" name="Google Shape;65;p14">
            <a:extLst>
              <a:ext uri="{FF2B5EF4-FFF2-40B4-BE49-F238E27FC236}">
                <a16:creationId xmlns:a16="http://schemas.microsoft.com/office/drawing/2014/main" id="{F1CCE561-8B1A-4F02-9539-DCD07AE9E2D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96000" y="2832100"/>
            <a:ext cx="9000000" cy="119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6121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6000" y="1181621"/>
            <a:ext cx="8164512" cy="875567"/>
          </a:xfrm>
        </p:spPr>
        <p:txBody>
          <a:bodyPr>
            <a:normAutofit/>
          </a:bodyPr>
          <a:lstStyle/>
          <a:p>
            <a:r>
              <a:rPr lang="en-GB" b="1" dirty="0"/>
              <a:t>What do pupils need to know?</a:t>
            </a:r>
          </a:p>
          <a:p>
            <a:r>
              <a:rPr lang="en-GB" b="1" dirty="0">
                <a:solidFill>
                  <a:schemeClr val="bg2">
                    <a:lumMod val="50000"/>
                  </a:schemeClr>
                </a:solidFill>
              </a:rPr>
              <a:t>What things typically go wrong (misconceptions)?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8CBA18C-2AA2-40F3-8CA8-88BD99B937A3}"/>
              </a:ext>
            </a:extLst>
          </p:cNvPr>
          <p:cNvSpPr txBox="1">
            <a:spLocks/>
          </p:cNvSpPr>
          <p:nvPr/>
        </p:nvSpPr>
        <p:spPr>
          <a:xfrm>
            <a:off x="1166272" y="2057188"/>
            <a:ext cx="9651784" cy="4498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An understanding of the enormity of large numbers and miniscule nature of small numbers.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There is an infinite number of numbers and in the UK we use a base 10 (denary) number system.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An understanding or appreciation of the position of a number in relation to others.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When rounding a number ‘to the nearest’, pupils need to understand that it is because it is nearer to that number than any other number of the same order.</a:t>
            </a:r>
          </a:p>
        </p:txBody>
      </p:sp>
    </p:spTree>
    <p:extLst>
      <p:ext uri="{BB962C8B-B14F-4D97-AF65-F5344CB8AC3E}">
        <p14:creationId xmlns:p14="http://schemas.microsoft.com/office/powerpoint/2010/main" val="256039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4" name="Google Shape;64;p14">
            <a:extLst>
              <a:ext uri="{FF2B5EF4-FFF2-40B4-BE49-F238E27FC236}">
                <a16:creationId xmlns:a16="http://schemas.microsoft.com/office/drawing/2014/main" id="{FDDEC82D-93AC-4A9E-9716-982425F38AD2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96000" y="2813050"/>
            <a:ext cx="9000000" cy="1231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6097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4" name="Google Shape;62;p14">
            <a:extLst>
              <a:ext uri="{FF2B5EF4-FFF2-40B4-BE49-F238E27FC236}">
                <a16:creationId xmlns:a16="http://schemas.microsoft.com/office/drawing/2014/main" id="{4D79A1A8-A501-4CA2-B820-5FEAB65A66A4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96000" y="2838450"/>
            <a:ext cx="9000000" cy="1181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89943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4" name="Google Shape;61;p14">
            <a:extLst>
              <a:ext uri="{FF2B5EF4-FFF2-40B4-BE49-F238E27FC236}">
                <a16:creationId xmlns:a16="http://schemas.microsoft.com/office/drawing/2014/main" id="{B049A7F1-C4A0-4255-947B-49240C17DF0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96000" y="2825750"/>
            <a:ext cx="9000000" cy="1206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4000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3" name="Google Shape;60;p14">
            <a:extLst>
              <a:ext uri="{FF2B5EF4-FFF2-40B4-BE49-F238E27FC236}">
                <a16:creationId xmlns:a16="http://schemas.microsoft.com/office/drawing/2014/main" id="{BF2A768F-928D-466E-A83C-1DAF666330C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96916" y="2964283"/>
            <a:ext cx="5084567" cy="9294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6633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4" name="Google Shape;72;p15">
            <a:extLst>
              <a:ext uri="{FF2B5EF4-FFF2-40B4-BE49-F238E27FC236}">
                <a16:creationId xmlns:a16="http://schemas.microsoft.com/office/drawing/2014/main" id="{D672571C-EA1D-4895-BE15-5C4A1C624505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96000" y="2768600"/>
            <a:ext cx="9000000" cy="132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06776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4" name="Google Shape;70;p15">
            <a:extLst>
              <a:ext uri="{FF2B5EF4-FFF2-40B4-BE49-F238E27FC236}">
                <a16:creationId xmlns:a16="http://schemas.microsoft.com/office/drawing/2014/main" id="{239EEFBD-3921-401E-AF3E-4FDC9947F55C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96000" y="2762250"/>
            <a:ext cx="9000000" cy="133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31591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C9BD69-7E60-4295-8F9E-998173731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000" y="3124200"/>
            <a:ext cx="9000000" cy="10627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85641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651E58-4149-4196-A899-4C8E2D2E9D62}"/>
              </a:ext>
            </a:extLst>
          </p:cNvPr>
          <p:cNvSpPr txBox="1"/>
          <p:nvPr/>
        </p:nvSpPr>
        <p:spPr>
          <a:xfrm>
            <a:off x="4615912" y="3013501"/>
            <a:ext cx="2960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585858"/>
                </a:solidFill>
                <a:latin typeface="+mn-lt"/>
              </a:rPr>
              <a:t>Quantity</a:t>
            </a:r>
          </a:p>
        </p:txBody>
      </p:sp>
    </p:spTree>
    <p:extLst>
      <p:ext uri="{BB962C8B-B14F-4D97-AF65-F5344CB8AC3E}">
        <p14:creationId xmlns:p14="http://schemas.microsoft.com/office/powerpoint/2010/main" val="136280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6A17E-9B49-4C13-9C12-ED0AE97EE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36A83-9E86-4858-AFA4-48B193913A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CC856E-FC33-46E8-90EC-62C6D973C1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1184" y="1704734"/>
            <a:ext cx="409632" cy="172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1335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F7429-FAB4-40DB-BCA6-8854AEF20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C2BF62-DB43-4D52-A2AC-A4D7576BF5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BF2DB9-4AC0-487D-BBAC-9B99291A9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288" y="2771683"/>
            <a:ext cx="1781424" cy="131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169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8955D-51C8-4405-BE54-6CC67ACD3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8B61CA-03C4-4C27-B0A7-681F6E3C00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6384" y="1903131"/>
            <a:ext cx="10886016" cy="864838"/>
          </a:xfrm>
        </p:spPr>
        <p:txBody>
          <a:bodyPr/>
          <a:lstStyle/>
          <a:p>
            <a:pPr marL="0" indent="0" algn="ctr">
              <a:buNone/>
            </a:pPr>
            <a:r>
              <a:rPr lang="en-GB" sz="4800" dirty="0"/>
              <a:t>What do pupils need to know?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CF3B90-BFD2-4F96-94A0-0C2763D265CB}"/>
              </a:ext>
            </a:extLst>
          </p:cNvPr>
          <p:cNvSpPr txBox="1"/>
          <p:nvPr/>
        </p:nvSpPr>
        <p:spPr>
          <a:xfrm>
            <a:off x="1265397" y="3374449"/>
            <a:ext cx="2010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585858"/>
                </a:solidFill>
                <a:latin typeface="+mn-lt"/>
              </a:rPr>
              <a:t>Scaling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A85BBE-54A2-493D-A44F-D7A55438754D}"/>
              </a:ext>
            </a:extLst>
          </p:cNvPr>
          <p:cNvSpPr txBox="1"/>
          <p:nvPr/>
        </p:nvSpPr>
        <p:spPr>
          <a:xfrm>
            <a:off x="4884072" y="3435629"/>
            <a:ext cx="2423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585858"/>
                </a:solidFill>
                <a:latin typeface="+mn-lt"/>
              </a:rPr>
              <a:t>Position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74653F-F429-4CD9-8ED6-F1AADC8F1875}"/>
              </a:ext>
            </a:extLst>
          </p:cNvPr>
          <p:cNvSpPr txBox="1"/>
          <p:nvPr/>
        </p:nvSpPr>
        <p:spPr>
          <a:xfrm>
            <a:off x="8915737" y="3435629"/>
            <a:ext cx="2423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585858"/>
                </a:solidFill>
                <a:latin typeface="+mn-lt"/>
              </a:rPr>
              <a:t>Quantity</a:t>
            </a:r>
          </a:p>
        </p:txBody>
      </p:sp>
    </p:spTree>
    <p:extLst>
      <p:ext uri="{BB962C8B-B14F-4D97-AF65-F5344CB8AC3E}">
        <p14:creationId xmlns:p14="http://schemas.microsoft.com/office/powerpoint/2010/main" val="422968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FD5A3-7A70-40CA-886D-D006807A8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1AD62C-067E-419C-8CCA-37FD61941B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42AF92-2BA8-4476-9F6C-07320A1F1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0236" y="2204866"/>
            <a:ext cx="371527" cy="244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74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22198-E1F8-4730-BAC9-149EC527B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932B90-C530-4D46-B020-D0CBD4D6F0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9B31F9-CCD8-4923-9CD3-50404AFE3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473" y="2538288"/>
            <a:ext cx="381053" cy="178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09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5D3EB-2097-4091-B2FB-BA65E380C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AFC718-A72D-4A19-81DB-3E8D6D5DBC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B1A766-A675-4007-927B-FD46C9E2B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287" y="2543051"/>
            <a:ext cx="3229426" cy="177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0836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50E33-C674-4781-9C30-1A0885DA4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1600B7-247C-4435-9B22-F69DC76032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E92172-FF03-47B5-B736-B2F0ACF591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0051" y="2523998"/>
            <a:ext cx="1771897" cy="181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8969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401ED-C1E0-45AD-A8B8-4FC5DC8C5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4E599-7728-4B77-BF5F-75C9229679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5A6569-40E5-4C80-80F2-7940700D8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3182" y="1809524"/>
            <a:ext cx="3305636" cy="323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9293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25FD7-D7B6-4AF2-9916-94E5BBD3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B3B20-EEE9-4483-847C-2624BC0BF8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9C870C-F81E-42B8-AD69-0244FB5AA3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024" y="2281077"/>
            <a:ext cx="2333951" cy="229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9016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262EA-F183-4E6F-A123-90F5C0815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497443-C8F2-4EA2-91F9-67721BA602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9C19C7-A7B9-45A8-ACBE-58466720E9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572" y="1799997"/>
            <a:ext cx="9716856" cy="325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9398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ED183-7487-42BA-AAA5-C54D30929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8604" name="Picture 8603">
            <a:extLst>
              <a:ext uri="{FF2B5EF4-FFF2-40B4-BE49-F238E27FC236}">
                <a16:creationId xmlns:a16="http://schemas.microsoft.com/office/drawing/2014/main" id="{CEBC8668-01C2-4264-AE8D-9C18EE88D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5556"/>
            <a:ext cx="12366384" cy="597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62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6E9A3-F51F-4376-BD91-A2A9CEA05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1026" name="Picture 2" descr="Tesco shopper overcharged on Valentine's Day deal as supermarket fails to  apply discount at checkout">
            <a:extLst>
              <a:ext uri="{FF2B5EF4-FFF2-40B4-BE49-F238E27FC236}">
                <a16:creationId xmlns:a16="http://schemas.microsoft.com/office/drawing/2014/main" id="{0D265EFF-8BE8-4B27-919D-26F123183B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2" r="14718"/>
          <a:stretch/>
        </p:blipFill>
        <p:spPr bwMode="auto">
          <a:xfrm rot="20540766">
            <a:off x="2944702" y="973433"/>
            <a:ext cx="2937363" cy="529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D3DF19-B851-472A-9FE2-7CFFA3BF8EEE}"/>
              </a:ext>
            </a:extLst>
          </p:cNvPr>
          <p:cNvSpPr txBox="1"/>
          <p:nvPr/>
        </p:nvSpPr>
        <p:spPr>
          <a:xfrm>
            <a:off x="7575870" y="3321554"/>
            <a:ext cx="29823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585858"/>
                </a:solidFill>
                <a:latin typeface="+mn-lt"/>
              </a:rPr>
              <a:t>If I had 1 million items on a supermarket till receipt, and rolled out the receipt from the front of school, where would the other end of the receipt be?</a:t>
            </a:r>
          </a:p>
        </p:txBody>
      </p:sp>
    </p:spTree>
    <p:extLst>
      <p:ext uri="{BB962C8B-B14F-4D97-AF65-F5344CB8AC3E}">
        <p14:creationId xmlns:p14="http://schemas.microsoft.com/office/powerpoint/2010/main" val="17730332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6000" y="1164248"/>
            <a:ext cx="10886400" cy="916982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chemeClr val="bg2">
                    <a:lumMod val="50000"/>
                  </a:schemeClr>
                </a:solidFill>
              </a:rPr>
              <a:t>What do pupils need to know?</a:t>
            </a:r>
          </a:p>
          <a:p>
            <a:r>
              <a:rPr lang="en-GB" b="1" dirty="0"/>
              <a:t>What things typically go wrong (misconceptions)?</a:t>
            </a:r>
          </a:p>
          <a:p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743D-1A1F-49D1-A2C3-F73E10D3F1C9}"/>
              </a:ext>
            </a:extLst>
          </p:cNvPr>
          <p:cNvSpPr txBox="1"/>
          <p:nvPr/>
        </p:nvSpPr>
        <p:spPr>
          <a:xfrm>
            <a:off x="1177895" y="2081230"/>
            <a:ext cx="9836209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effectLst/>
                <a:latin typeface="+mn-lt"/>
                <a:ea typeface="Calibri" panose="020F0502020204030204" pitchFamily="34" charset="0"/>
              </a:rPr>
              <a:t>Pupils might think it’s the decimal point that moves, rather than the numbers increasing/decreasing value by a power of 10.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Pupils might think that number lines only have integers on them.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effectLst/>
                <a:latin typeface="+mn-lt"/>
                <a:ea typeface="Calibri" panose="020F0502020204030204" pitchFamily="34" charset="0"/>
              </a:rPr>
              <a:t>Pupils might think that one always looks at the last digit to determine where a number rounds.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Pupils might say ‘3,654 rounds to 700’.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Pupils might say ‘5 rounds up’.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effectLst/>
                <a:latin typeface="+mn-lt"/>
                <a:ea typeface="Calibri" panose="020F0502020204030204" pitchFamily="34" charset="0"/>
              </a:rPr>
              <a:t>Pupils might talk about adding a 0 or taking away a 0 when multiplying or dividing by powers of 10.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585858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221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B892-854E-441D-ADF9-CE9ED4710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A2ABD8-E21D-456B-B3E0-9D40A1AC6E29}"/>
              </a:ext>
            </a:extLst>
          </p:cNvPr>
          <p:cNvSpPr txBox="1"/>
          <p:nvPr/>
        </p:nvSpPr>
        <p:spPr>
          <a:xfrm>
            <a:off x="4615912" y="3013501"/>
            <a:ext cx="2960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585858"/>
                </a:solidFill>
                <a:latin typeface="+mn-lt"/>
              </a:rPr>
              <a:t>Scaling</a:t>
            </a:r>
          </a:p>
        </p:txBody>
      </p:sp>
    </p:spTree>
    <p:extLst>
      <p:ext uri="{BB962C8B-B14F-4D97-AF65-F5344CB8AC3E}">
        <p14:creationId xmlns:p14="http://schemas.microsoft.com/office/powerpoint/2010/main" val="207049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B0E87-5DDD-42EC-B518-3AE74DB66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491A94-4B4F-4DFF-B37B-99774C3942F9}"/>
              </a:ext>
            </a:extLst>
          </p:cNvPr>
          <p:cNvSpPr txBox="1"/>
          <p:nvPr/>
        </p:nvSpPr>
        <p:spPr>
          <a:xfrm>
            <a:off x="993241" y="1328279"/>
            <a:ext cx="102701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585858"/>
                </a:solidFill>
                <a:latin typeface="+mn-lt"/>
              </a:rPr>
              <a:t>Non-examples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A question or example that deliberately doesn’t fit within the misconception                        (non- standard)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Well thought-out representations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Consistent language</a:t>
            </a:r>
            <a:endParaRPr lang="en-GB" sz="2000" dirty="0">
              <a:solidFill>
                <a:srgbClr val="585858"/>
              </a:solidFill>
            </a:endParaRPr>
          </a:p>
          <a:p>
            <a:endParaRPr lang="en-GB" dirty="0">
              <a:solidFill>
                <a:srgbClr val="585858"/>
              </a:solidFill>
            </a:endParaRPr>
          </a:p>
          <a:p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1ABA893-527D-4ACD-9D1C-354646654D7D}"/>
              </a:ext>
            </a:extLst>
          </p:cNvPr>
          <p:cNvGrpSpPr/>
          <p:nvPr/>
        </p:nvGrpSpPr>
        <p:grpSpPr>
          <a:xfrm>
            <a:off x="696000" y="2985989"/>
            <a:ext cx="7583268" cy="1578814"/>
            <a:chOff x="1574800" y="2736505"/>
            <a:chExt cx="9042400" cy="1924914"/>
          </a:xfrm>
        </p:grpSpPr>
        <p:pic>
          <p:nvPicPr>
            <p:cNvPr id="5" name="Google Shape;65;p14">
              <a:extLst>
                <a:ext uri="{FF2B5EF4-FFF2-40B4-BE49-F238E27FC236}">
                  <a16:creationId xmlns:a16="http://schemas.microsoft.com/office/drawing/2014/main" id="{7652C73A-9693-4CEA-A06A-DDA7D657B1B4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74800" y="3467619"/>
              <a:ext cx="9042400" cy="1193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Arrow: Left 5">
              <a:extLst>
                <a:ext uri="{FF2B5EF4-FFF2-40B4-BE49-F238E27FC236}">
                  <a16:creationId xmlns:a16="http://schemas.microsoft.com/office/drawing/2014/main" id="{A6F7C10D-D5C3-4B8C-9298-7310557A4871}"/>
                </a:ext>
              </a:extLst>
            </p:cNvPr>
            <p:cNvSpPr/>
            <p:nvPr/>
          </p:nvSpPr>
          <p:spPr>
            <a:xfrm rot="16200000">
              <a:off x="4740318" y="3439120"/>
              <a:ext cx="598869" cy="13364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E4593FA-09C6-4F8E-83AF-8A8C995218FC}"/>
                </a:ext>
              </a:extLst>
            </p:cNvPr>
            <p:cNvSpPr txBox="1"/>
            <p:nvPr/>
          </p:nvSpPr>
          <p:spPr>
            <a:xfrm>
              <a:off x="4631789" y="2736505"/>
              <a:ext cx="1111898" cy="562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rgbClr val="585858"/>
                  </a:solidFill>
                  <a:latin typeface="+mn-lt"/>
                </a:rPr>
                <a:t>3654</a:t>
              </a:r>
            </a:p>
          </p:txBody>
        </p:sp>
        <p:sp>
          <p:nvSpPr>
            <p:cNvPr id="9" name="Arrow: Left 8">
              <a:extLst>
                <a:ext uri="{FF2B5EF4-FFF2-40B4-BE49-F238E27FC236}">
                  <a16:creationId xmlns:a16="http://schemas.microsoft.com/office/drawing/2014/main" id="{A58CA3A4-B75D-418F-ACB9-238B289F6367}"/>
                </a:ext>
              </a:extLst>
            </p:cNvPr>
            <p:cNvSpPr/>
            <p:nvPr/>
          </p:nvSpPr>
          <p:spPr>
            <a:xfrm rot="16200000">
              <a:off x="2550008" y="3405732"/>
              <a:ext cx="598869" cy="13364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9F70E51-8266-4820-8990-43840CEF275E}"/>
                </a:ext>
              </a:extLst>
            </p:cNvPr>
            <p:cNvSpPr txBox="1"/>
            <p:nvPr/>
          </p:nvSpPr>
          <p:spPr>
            <a:xfrm>
              <a:off x="2550138" y="2736505"/>
              <a:ext cx="815926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rgbClr val="585858"/>
                  </a:solidFill>
                  <a:latin typeface="+mn-lt"/>
                </a:rPr>
                <a:t>700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76835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Part 2 – Pre-requisites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b="1" dirty="0"/>
              <a:t>Expectations from KS2</a:t>
            </a:r>
          </a:p>
          <a:p>
            <a:r>
              <a:rPr lang="en-GB" b="1" dirty="0">
                <a:solidFill>
                  <a:schemeClr val="bg2">
                    <a:lumMod val="50000"/>
                  </a:schemeClr>
                </a:solidFill>
              </a:rPr>
              <a:t>Pre-requisite skills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33B1BC2-E043-431E-87B3-32ED61136E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304346"/>
              </p:ext>
            </p:extLst>
          </p:nvPr>
        </p:nvGraphicFramePr>
        <p:xfrm>
          <a:off x="1122347" y="2513197"/>
          <a:ext cx="9947305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774">
                  <a:extLst>
                    <a:ext uri="{9D8B030D-6E8A-4147-A177-3AD203B41FA5}">
                      <a16:colId xmlns:a16="http://schemas.microsoft.com/office/drawing/2014/main" val="28696495"/>
                    </a:ext>
                  </a:extLst>
                </a:gridCol>
                <a:gridCol w="7152531">
                  <a:extLst>
                    <a:ext uri="{9D8B030D-6E8A-4147-A177-3AD203B41FA5}">
                      <a16:colId xmlns:a16="http://schemas.microsoft.com/office/drawing/2014/main" val="22986163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Key stage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Learning outcome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5147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Upper Key Stage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Read, write, order and compare numbers up to 10,000,000 and determine the value of each digit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Round any whole number to a required degree of accuracy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Identify the value of each digit in numbers given to three decimal places and multiply and divide numbers by 10, 100 and 1000 giving answers up to three decimal places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38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276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Part 2 – Pre-requisites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6384" y="1304925"/>
            <a:ext cx="10886016" cy="3070127"/>
          </a:xfrm>
        </p:spPr>
        <p:txBody>
          <a:bodyPr/>
          <a:lstStyle/>
          <a:p>
            <a:r>
              <a:rPr lang="en-GB" b="1" dirty="0">
                <a:solidFill>
                  <a:schemeClr val="bg2">
                    <a:lumMod val="50000"/>
                  </a:schemeClr>
                </a:solidFill>
              </a:rPr>
              <a:t>Expectations from KS2</a:t>
            </a:r>
          </a:p>
          <a:p>
            <a:r>
              <a:rPr lang="en-GB" b="1" dirty="0"/>
              <a:t>Pre-requisite skills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916FA0-8F67-4D1E-9737-CF0B842E8F11}"/>
              </a:ext>
            </a:extLst>
          </p:cNvPr>
          <p:cNvSpPr txBox="1"/>
          <p:nvPr/>
        </p:nvSpPr>
        <p:spPr>
          <a:xfrm>
            <a:off x="1378634" y="2220616"/>
            <a:ext cx="9059594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Exchanging groups of 10 when calculating, including bridging powers of 10.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Using a number line.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Knowing the place value column headers and the relationships between the columns.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Being able to partition a number.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626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77E55-BC5D-41E9-AB5C-686817653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2 – Pre-requisites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AD4025-0A6B-44A2-A12D-40E2FC2FD9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247" y="999331"/>
            <a:ext cx="6839905" cy="20767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8B9B6B6-DC09-494C-BA27-143F7B84F8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97"/>
          <a:stretch/>
        </p:blipFill>
        <p:spPr>
          <a:xfrm>
            <a:off x="7386667" y="3072216"/>
            <a:ext cx="1667108" cy="18576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0B079A-B9F4-4A24-A37C-6EAAB1C840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220" y="4929852"/>
            <a:ext cx="1448002" cy="18576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60D9C6-3D41-4FEB-975D-511C1C8E4BD9}"/>
              </a:ext>
            </a:extLst>
          </p:cNvPr>
          <p:cNvSpPr txBox="1"/>
          <p:nvPr/>
        </p:nvSpPr>
        <p:spPr>
          <a:xfrm>
            <a:off x="4094759" y="1375981"/>
            <a:ext cx="7867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585858"/>
                </a:solidFill>
              </a:rPr>
              <a:t>+</a:t>
            </a:r>
            <a:endParaRPr lang="en-GB" dirty="0">
              <a:solidFill>
                <a:srgbClr val="585858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09875D-0715-4448-A0FB-695FDCC56EF9}"/>
              </a:ext>
            </a:extLst>
          </p:cNvPr>
          <p:cNvSpPr txBox="1"/>
          <p:nvPr/>
        </p:nvSpPr>
        <p:spPr>
          <a:xfrm>
            <a:off x="6709490" y="1375981"/>
            <a:ext cx="7867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585858"/>
                </a:solidFill>
              </a:rPr>
              <a:t>=</a:t>
            </a:r>
            <a:endParaRPr lang="en-GB" dirty="0">
              <a:solidFill>
                <a:srgbClr val="585858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800E03-A8D9-4C82-9B49-851AE259A907}"/>
              </a:ext>
            </a:extLst>
          </p:cNvPr>
          <p:cNvSpPr txBox="1"/>
          <p:nvPr/>
        </p:nvSpPr>
        <p:spPr>
          <a:xfrm>
            <a:off x="6709490" y="3303098"/>
            <a:ext cx="7867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585858"/>
                </a:solidFill>
              </a:rPr>
              <a:t>=</a:t>
            </a:r>
            <a:endParaRPr lang="en-GB" dirty="0">
              <a:solidFill>
                <a:srgbClr val="585858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E3CE82-E818-40B4-B7BC-8A7774E1A50C}"/>
              </a:ext>
            </a:extLst>
          </p:cNvPr>
          <p:cNvSpPr txBox="1"/>
          <p:nvPr/>
        </p:nvSpPr>
        <p:spPr>
          <a:xfrm>
            <a:off x="6709490" y="5132258"/>
            <a:ext cx="7867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585858"/>
                </a:solidFill>
              </a:rPr>
              <a:t>=</a:t>
            </a:r>
            <a:endParaRPr lang="en-GB" dirty="0">
              <a:solidFill>
                <a:srgbClr val="585858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AF87F6-49A3-4E2B-9D7C-E2C45B33EA13}"/>
              </a:ext>
            </a:extLst>
          </p:cNvPr>
          <p:cNvSpPr txBox="1"/>
          <p:nvPr/>
        </p:nvSpPr>
        <p:spPr>
          <a:xfrm>
            <a:off x="696000" y="1224744"/>
            <a:ext cx="3721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585858"/>
                </a:solidFill>
                <a:latin typeface="+mn-lt"/>
              </a:rPr>
              <a:t>Exchanging</a:t>
            </a:r>
          </a:p>
        </p:txBody>
      </p:sp>
    </p:spTree>
    <p:extLst>
      <p:ext uri="{BB962C8B-B14F-4D97-AF65-F5344CB8AC3E}">
        <p14:creationId xmlns:p14="http://schemas.microsoft.com/office/powerpoint/2010/main" val="230271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B4A4F-E2EA-4AA4-BB01-1BCE84FB1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2 – Pre-requisites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3A087E-AF64-4082-8866-ACF5B27FE097}"/>
              </a:ext>
            </a:extLst>
          </p:cNvPr>
          <p:cNvSpPr txBox="1"/>
          <p:nvPr/>
        </p:nvSpPr>
        <p:spPr>
          <a:xfrm>
            <a:off x="5012787" y="1224744"/>
            <a:ext cx="21664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585858"/>
                </a:solidFill>
                <a:latin typeface="+mn-lt"/>
              </a:rPr>
              <a:t>356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C483BB-865A-49F0-B12F-45684103D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64" y="2443757"/>
            <a:ext cx="11802269" cy="2596499"/>
          </a:xfrm>
          <a:prstGeom prst="rect">
            <a:avLst/>
          </a:prstGeom>
        </p:spPr>
      </p:pic>
      <p:sp>
        <p:nvSpPr>
          <p:cNvPr id="11" name="Left Brace 10">
            <a:extLst>
              <a:ext uri="{FF2B5EF4-FFF2-40B4-BE49-F238E27FC236}">
                <a16:creationId xmlns:a16="http://schemas.microsoft.com/office/drawing/2014/main" id="{8E58F9A0-EBFA-4011-93DA-7899BF0F5849}"/>
              </a:ext>
            </a:extLst>
          </p:cNvPr>
          <p:cNvSpPr/>
          <p:nvPr/>
        </p:nvSpPr>
        <p:spPr>
          <a:xfrm rot="16200000">
            <a:off x="3706838" y="2430698"/>
            <a:ext cx="365762" cy="5219116"/>
          </a:xfrm>
          <a:prstGeom prst="leftBrace">
            <a:avLst>
              <a:gd name="adj1" fmla="val 8333"/>
              <a:gd name="adj2" fmla="val 50809"/>
            </a:avLst>
          </a:prstGeom>
          <a:ln w="38100">
            <a:solidFill>
              <a:srgbClr val="5858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Left Brace 12">
            <a:extLst>
              <a:ext uri="{FF2B5EF4-FFF2-40B4-BE49-F238E27FC236}">
                <a16:creationId xmlns:a16="http://schemas.microsoft.com/office/drawing/2014/main" id="{C9F05F79-407B-49C5-B18F-59A2B500DC4C}"/>
              </a:ext>
            </a:extLst>
          </p:cNvPr>
          <p:cNvSpPr/>
          <p:nvPr/>
        </p:nvSpPr>
        <p:spPr>
          <a:xfrm rot="16200000">
            <a:off x="8535194" y="4109933"/>
            <a:ext cx="182881" cy="1860643"/>
          </a:xfrm>
          <a:prstGeom prst="leftBrace">
            <a:avLst>
              <a:gd name="adj1" fmla="val 8333"/>
              <a:gd name="adj2" fmla="val 50809"/>
            </a:avLst>
          </a:prstGeom>
          <a:ln w="38100">
            <a:solidFill>
              <a:srgbClr val="5858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C2EA238B-82BF-4A3C-B3C9-3176F1F2D2B7}"/>
              </a:ext>
            </a:extLst>
          </p:cNvPr>
          <p:cNvSpPr/>
          <p:nvPr/>
        </p:nvSpPr>
        <p:spPr>
          <a:xfrm rot="16200000">
            <a:off x="10820398" y="4109933"/>
            <a:ext cx="182881" cy="1860643"/>
          </a:xfrm>
          <a:prstGeom prst="leftBrace">
            <a:avLst>
              <a:gd name="adj1" fmla="val 8333"/>
              <a:gd name="adj2" fmla="val 50809"/>
            </a:avLst>
          </a:prstGeom>
          <a:ln w="38100">
            <a:solidFill>
              <a:srgbClr val="5858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B23422-9990-4389-A315-F1A73B363546}"/>
              </a:ext>
            </a:extLst>
          </p:cNvPr>
          <p:cNvSpPr txBox="1"/>
          <p:nvPr/>
        </p:nvSpPr>
        <p:spPr>
          <a:xfrm>
            <a:off x="1617785" y="5279313"/>
            <a:ext cx="10224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585858"/>
                </a:solidFill>
                <a:latin typeface="+mn-lt"/>
              </a:rPr>
              <a:t>300 (3 x 100)                      +                 50 (5 x 10)    +   6 (6 x1)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2F55EE-4776-43DA-A3AA-07471AF6CBBD}"/>
              </a:ext>
            </a:extLst>
          </p:cNvPr>
          <p:cNvSpPr txBox="1"/>
          <p:nvPr/>
        </p:nvSpPr>
        <p:spPr>
          <a:xfrm>
            <a:off x="696000" y="1224744"/>
            <a:ext cx="3721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585858"/>
                </a:solidFill>
                <a:latin typeface="+mn-lt"/>
              </a:rPr>
              <a:t>Partitioning</a:t>
            </a:r>
          </a:p>
        </p:txBody>
      </p:sp>
    </p:spTree>
    <p:extLst>
      <p:ext uri="{BB962C8B-B14F-4D97-AF65-F5344CB8AC3E}">
        <p14:creationId xmlns:p14="http://schemas.microsoft.com/office/powerpoint/2010/main" val="6210138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8CF36-408D-4E61-A6D4-BD6A487B2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2 – Pre-requisites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21074F-CC24-45EC-B04B-705CFA1E2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97371">
            <a:off x="587292" y="1813304"/>
            <a:ext cx="6615895" cy="21784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45A1A8-C916-4B6D-8BCD-65F6FC2A13D5}"/>
              </a:ext>
            </a:extLst>
          </p:cNvPr>
          <p:cNvSpPr txBox="1"/>
          <p:nvPr/>
        </p:nvSpPr>
        <p:spPr>
          <a:xfrm rot="754289">
            <a:off x="6709363" y="3600693"/>
            <a:ext cx="4572000" cy="2246769"/>
          </a:xfrm>
          <a:custGeom>
            <a:avLst/>
            <a:gdLst>
              <a:gd name="connsiteX0" fmla="*/ 0 w 4572000"/>
              <a:gd name="connsiteY0" fmla="*/ 0 h 2246769"/>
              <a:gd name="connsiteX1" fmla="*/ 561703 w 4572000"/>
              <a:gd name="connsiteY1" fmla="*/ 0 h 2246769"/>
              <a:gd name="connsiteX2" fmla="*/ 1077686 w 4572000"/>
              <a:gd name="connsiteY2" fmla="*/ 0 h 2246769"/>
              <a:gd name="connsiteX3" fmla="*/ 1822269 w 4572000"/>
              <a:gd name="connsiteY3" fmla="*/ 0 h 2246769"/>
              <a:gd name="connsiteX4" fmla="*/ 2429691 w 4572000"/>
              <a:gd name="connsiteY4" fmla="*/ 0 h 2246769"/>
              <a:gd name="connsiteX5" fmla="*/ 3128554 w 4572000"/>
              <a:gd name="connsiteY5" fmla="*/ 0 h 2246769"/>
              <a:gd name="connsiteX6" fmla="*/ 3644537 w 4572000"/>
              <a:gd name="connsiteY6" fmla="*/ 0 h 2246769"/>
              <a:gd name="connsiteX7" fmla="*/ 4572000 w 4572000"/>
              <a:gd name="connsiteY7" fmla="*/ 0 h 2246769"/>
              <a:gd name="connsiteX8" fmla="*/ 4572000 w 4572000"/>
              <a:gd name="connsiteY8" fmla="*/ 561692 h 2246769"/>
              <a:gd name="connsiteX9" fmla="*/ 4572000 w 4572000"/>
              <a:gd name="connsiteY9" fmla="*/ 1168320 h 2246769"/>
              <a:gd name="connsiteX10" fmla="*/ 4572000 w 4572000"/>
              <a:gd name="connsiteY10" fmla="*/ 1730012 h 2246769"/>
              <a:gd name="connsiteX11" fmla="*/ 4572000 w 4572000"/>
              <a:gd name="connsiteY11" fmla="*/ 2246769 h 2246769"/>
              <a:gd name="connsiteX12" fmla="*/ 3827417 w 4572000"/>
              <a:gd name="connsiteY12" fmla="*/ 2246769 h 2246769"/>
              <a:gd name="connsiteX13" fmla="*/ 3082834 w 4572000"/>
              <a:gd name="connsiteY13" fmla="*/ 2246769 h 2246769"/>
              <a:gd name="connsiteX14" fmla="*/ 2338251 w 4572000"/>
              <a:gd name="connsiteY14" fmla="*/ 2246769 h 2246769"/>
              <a:gd name="connsiteX15" fmla="*/ 1822269 w 4572000"/>
              <a:gd name="connsiteY15" fmla="*/ 2246769 h 2246769"/>
              <a:gd name="connsiteX16" fmla="*/ 1306286 w 4572000"/>
              <a:gd name="connsiteY16" fmla="*/ 2246769 h 2246769"/>
              <a:gd name="connsiteX17" fmla="*/ 790303 w 4572000"/>
              <a:gd name="connsiteY17" fmla="*/ 2246769 h 2246769"/>
              <a:gd name="connsiteX18" fmla="*/ 0 w 4572000"/>
              <a:gd name="connsiteY18" fmla="*/ 2246769 h 2246769"/>
              <a:gd name="connsiteX19" fmla="*/ 0 w 4572000"/>
              <a:gd name="connsiteY19" fmla="*/ 1752480 h 2246769"/>
              <a:gd name="connsiteX20" fmla="*/ 0 w 4572000"/>
              <a:gd name="connsiteY20" fmla="*/ 1168320 h 2246769"/>
              <a:gd name="connsiteX21" fmla="*/ 0 w 4572000"/>
              <a:gd name="connsiteY21" fmla="*/ 651563 h 2246769"/>
              <a:gd name="connsiteX22" fmla="*/ 0 w 4572000"/>
              <a:gd name="connsiteY22" fmla="*/ 0 h 224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572000" h="2246769" fill="none" extrusionOk="0">
                <a:moveTo>
                  <a:pt x="0" y="0"/>
                </a:moveTo>
                <a:cubicBezTo>
                  <a:pt x="219655" y="4884"/>
                  <a:pt x="314921" y="-27197"/>
                  <a:pt x="561703" y="0"/>
                </a:cubicBezTo>
                <a:cubicBezTo>
                  <a:pt x="808485" y="27197"/>
                  <a:pt x="974380" y="-22826"/>
                  <a:pt x="1077686" y="0"/>
                </a:cubicBezTo>
                <a:cubicBezTo>
                  <a:pt x="1180992" y="22826"/>
                  <a:pt x="1491151" y="21591"/>
                  <a:pt x="1822269" y="0"/>
                </a:cubicBezTo>
                <a:cubicBezTo>
                  <a:pt x="2153387" y="-21591"/>
                  <a:pt x="2284461" y="28376"/>
                  <a:pt x="2429691" y="0"/>
                </a:cubicBezTo>
                <a:cubicBezTo>
                  <a:pt x="2574921" y="-28376"/>
                  <a:pt x="2928769" y="31395"/>
                  <a:pt x="3128554" y="0"/>
                </a:cubicBezTo>
                <a:cubicBezTo>
                  <a:pt x="3328339" y="-31395"/>
                  <a:pt x="3441815" y="-24865"/>
                  <a:pt x="3644537" y="0"/>
                </a:cubicBezTo>
                <a:cubicBezTo>
                  <a:pt x="3847259" y="24865"/>
                  <a:pt x="4265076" y="-29378"/>
                  <a:pt x="4572000" y="0"/>
                </a:cubicBezTo>
                <a:cubicBezTo>
                  <a:pt x="4562732" y="165966"/>
                  <a:pt x="4552000" y="293712"/>
                  <a:pt x="4572000" y="561692"/>
                </a:cubicBezTo>
                <a:cubicBezTo>
                  <a:pt x="4592000" y="829672"/>
                  <a:pt x="4599507" y="956562"/>
                  <a:pt x="4572000" y="1168320"/>
                </a:cubicBezTo>
                <a:cubicBezTo>
                  <a:pt x="4544493" y="1380078"/>
                  <a:pt x="4584314" y="1606794"/>
                  <a:pt x="4572000" y="1730012"/>
                </a:cubicBezTo>
                <a:cubicBezTo>
                  <a:pt x="4559686" y="1853230"/>
                  <a:pt x="4594284" y="2010104"/>
                  <a:pt x="4572000" y="2246769"/>
                </a:cubicBezTo>
                <a:cubicBezTo>
                  <a:pt x="4230189" y="2279040"/>
                  <a:pt x="4187201" y="2258345"/>
                  <a:pt x="3827417" y="2246769"/>
                </a:cubicBezTo>
                <a:cubicBezTo>
                  <a:pt x="3467633" y="2235193"/>
                  <a:pt x="3318014" y="2210608"/>
                  <a:pt x="3082834" y="2246769"/>
                </a:cubicBezTo>
                <a:cubicBezTo>
                  <a:pt x="2847654" y="2282930"/>
                  <a:pt x="2525869" y="2263953"/>
                  <a:pt x="2338251" y="2246769"/>
                </a:cubicBezTo>
                <a:cubicBezTo>
                  <a:pt x="2150633" y="2229585"/>
                  <a:pt x="1933555" y="2254022"/>
                  <a:pt x="1822269" y="2246769"/>
                </a:cubicBezTo>
                <a:cubicBezTo>
                  <a:pt x="1710983" y="2239516"/>
                  <a:pt x="1412630" y="2268650"/>
                  <a:pt x="1306286" y="2246769"/>
                </a:cubicBezTo>
                <a:cubicBezTo>
                  <a:pt x="1199942" y="2224888"/>
                  <a:pt x="967093" y="2245291"/>
                  <a:pt x="790303" y="2246769"/>
                </a:cubicBezTo>
                <a:cubicBezTo>
                  <a:pt x="613513" y="2248247"/>
                  <a:pt x="216547" y="2216501"/>
                  <a:pt x="0" y="2246769"/>
                </a:cubicBezTo>
                <a:cubicBezTo>
                  <a:pt x="-21604" y="2091236"/>
                  <a:pt x="-13943" y="1886682"/>
                  <a:pt x="0" y="1752480"/>
                </a:cubicBezTo>
                <a:cubicBezTo>
                  <a:pt x="13943" y="1618278"/>
                  <a:pt x="-27965" y="1301154"/>
                  <a:pt x="0" y="1168320"/>
                </a:cubicBezTo>
                <a:cubicBezTo>
                  <a:pt x="27965" y="1035486"/>
                  <a:pt x="-8097" y="771655"/>
                  <a:pt x="0" y="651563"/>
                </a:cubicBezTo>
                <a:cubicBezTo>
                  <a:pt x="8097" y="531471"/>
                  <a:pt x="-9894" y="307900"/>
                  <a:pt x="0" y="0"/>
                </a:cubicBezTo>
                <a:close/>
              </a:path>
              <a:path w="4572000" h="2246769" stroke="0" extrusionOk="0">
                <a:moveTo>
                  <a:pt x="0" y="0"/>
                </a:moveTo>
                <a:cubicBezTo>
                  <a:pt x="287684" y="8853"/>
                  <a:pt x="497751" y="27360"/>
                  <a:pt x="744583" y="0"/>
                </a:cubicBezTo>
                <a:cubicBezTo>
                  <a:pt x="991415" y="-27360"/>
                  <a:pt x="1139983" y="13311"/>
                  <a:pt x="1397726" y="0"/>
                </a:cubicBezTo>
                <a:cubicBezTo>
                  <a:pt x="1655469" y="-13311"/>
                  <a:pt x="1819304" y="-12622"/>
                  <a:pt x="1959429" y="0"/>
                </a:cubicBezTo>
                <a:cubicBezTo>
                  <a:pt x="2099554" y="12622"/>
                  <a:pt x="2401051" y="27544"/>
                  <a:pt x="2612571" y="0"/>
                </a:cubicBezTo>
                <a:cubicBezTo>
                  <a:pt x="2824091" y="-27544"/>
                  <a:pt x="3088740" y="19118"/>
                  <a:pt x="3357154" y="0"/>
                </a:cubicBezTo>
                <a:cubicBezTo>
                  <a:pt x="3625568" y="-19118"/>
                  <a:pt x="3655159" y="3177"/>
                  <a:pt x="3918857" y="0"/>
                </a:cubicBezTo>
                <a:cubicBezTo>
                  <a:pt x="4182555" y="-3177"/>
                  <a:pt x="4360722" y="3268"/>
                  <a:pt x="4572000" y="0"/>
                </a:cubicBezTo>
                <a:cubicBezTo>
                  <a:pt x="4546478" y="127697"/>
                  <a:pt x="4571250" y="283014"/>
                  <a:pt x="4572000" y="561692"/>
                </a:cubicBezTo>
                <a:cubicBezTo>
                  <a:pt x="4572750" y="840370"/>
                  <a:pt x="4561247" y="957931"/>
                  <a:pt x="4572000" y="1100917"/>
                </a:cubicBezTo>
                <a:cubicBezTo>
                  <a:pt x="4582753" y="1243904"/>
                  <a:pt x="4565014" y="1488745"/>
                  <a:pt x="4572000" y="1685077"/>
                </a:cubicBezTo>
                <a:cubicBezTo>
                  <a:pt x="4578986" y="1881409"/>
                  <a:pt x="4557783" y="2052305"/>
                  <a:pt x="4572000" y="2246769"/>
                </a:cubicBezTo>
                <a:cubicBezTo>
                  <a:pt x="4424043" y="2229351"/>
                  <a:pt x="4091411" y="2255656"/>
                  <a:pt x="3964577" y="2246769"/>
                </a:cubicBezTo>
                <a:cubicBezTo>
                  <a:pt x="3837743" y="2237882"/>
                  <a:pt x="3596039" y="2239479"/>
                  <a:pt x="3402874" y="2246769"/>
                </a:cubicBezTo>
                <a:cubicBezTo>
                  <a:pt x="3209709" y="2254059"/>
                  <a:pt x="2936603" y="2268525"/>
                  <a:pt x="2795451" y="2246769"/>
                </a:cubicBezTo>
                <a:cubicBezTo>
                  <a:pt x="2654299" y="2225013"/>
                  <a:pt x="2426654" y="2261840"/>
                  <a:pt x="2096589" y="2246769"/>
                </a:cubicBezTo>
                <a:cubicBezTo>
                  <a:pt x="1766524" y="2231698"/>
                  <a:pt x="1538784" y="2237392"/>
                  <a:pt x="1352006" y="2246769"/>
                </a:cubicBezTo>
                <a:cubicBezTo>
                  <a:pt x="1165228" y="2256146"/>
                  <a:pt x="849950" y="2272963"/>
                  <a:pt x="653143" y="2246769"/>
                </a:cubicBezTo>
                <a:cubicBezTo>
                  <a:pt x="456336" y="2220575"/>
                  <a:pt x="204507" y="2223162"/>
                  <a:pt x="0" y="2246769"/>
                </a:cubicBezTo>
                <a:cubicBezTo>
                  <a:pt x="-20498" y="2024855"/>
                  <a:pt x="20254" y="1872780"/>
                  <a:pt x="0" y="1752480"/>
                </a:cubicBezTo>
                <a:cubicBezTo>
                  <a:pt x="-20254" y="1632180"/>
                  <a:pt x="23833" y="1472089"/>
                  <a:pt x="0" y="1258191"/>
                </a:cubicBezTo>
                <a:cubicBezTo>
                  <a:pt x="-23833" y="1044293"/>
                  <a:pt x="11480" y="859288"/>
                  <a:pt x="0" y="741434"/>
                </a:cubicBezTo>
                <a:cubicBezTo>
                  <a:pt x="-11480" y="623580"/>
                  <a:pt x="-33784" y="217141"/>
                  <a:pt x="0" y="0"/>
                </a:cubicBezTo>
                <a:close/>
              </a:path>
            </a:pathLst>
          </a:custGeom>
          <a:solidFill>
            <a:srgbClr val="82CBDD"/>
          </a:solidFill>
          <a:ln w="28575">
            <a:solidFill>
              <a:srgbClr val="585858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585858"/>
                </a:solidFill>
                <a:latin typeface="+mn-lt"/>
              </a:rPr>
              <a:t>The number 4718.679 has been rounded in four different ways. Which ones are correct?</a:t>
            </a:r>
          </a:p>
          <a:p>
            <a:r>
              <a:rPr lang="en-GB" sz="2000" dirty="0">
                <a:solidFill>
                  <a:srgbClr val="585858"/>
                </a:solidFill>
                <a:latin typeface="+mn-lt"/>
              </a:rPr>
              <a:t>A) 5000 to 1 significant figure</a:t>
            </a:r>
          </a:p>
          <a:p>
            <a:r>
              <a:rPr lang="en-GB" sz="2000" dirty="0">
                <a:solidFill>
                  <a:srgbClr val="585858"/>
                </a:solidFill>
                <a:latin typeface="+mn-lt"/>
              </a:rPr>
              <a:t>B) 4718.89 to 2 decimal places</a:t>
            </a:r>
          </a:p>
          <a:p>
            <a:r>
              <a:rPr lang="en-GB" sz="2000" dirty="0">
                <a:solidFill>
                  <a:srgbClr val="585858"/>
                </a:solidFill>
                <a:latin typeface="+mn-lt"/>
              </a:rPr>
              <a:t>C) 4719 to the nearest integer</a:t>
            </a:r>
          </a:p>
          <a:p>
            <a:r>
              <a:rPr lang="en-GB" sz="2000" dirty="0">
                <a:solidFill>
                  <a:srgbClr val="585858"/>
                </a:solidFill>
                <a:latin typeface="+mn-lt"/>
              </a:rPr>
              <a:t>D) 700 to the nearest hundred</a:t>
            </a:r>
          </a:p>
        </p:txBody>
      </p:sp>
    </p:spTree>
    <p:extLst>
      <p:ext uri="{BB962C8B-B14F-4D97-AF65-F5344CB8AC3E}">
        <p14:creationId xmlns:p14="http://schemas.microsoft.com/office/powerpoint/2010/main" val="24941892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b="1" dirty="0"/>
              <a:t>Key message</a:t>
            </a:r>
          </a:p>
          <a:p>
            <a:r>
              <a:rPr lang="en-GB" b="1" dirty="0"/>
              <a:t>Key language</a:t>
            </a:r>
          </a:p>
          <a:p>
            <a:r>
              <a:rPr lang="en-GB" b="1" dirty="0"/>
              <a:t>Key skills</a:t>
            </a:r>
          </a:p>
          <a:p>
            <a:r>
              <a:rPr lang="en-GB" b="1" dirty="0"/>
              <a:t>Key questions</a:t>
            </a:r>
          </a:p>
          <a:p>
            <a:r>
              <a:rPr lang="en-GB" b="1" dirty="0"/>
              <a:t>Key representations</a:t>
            </a:r>
          </a:p>
          <a:p>
            <a:r>
              <a:rPr lang="en-GB" b="1" dirty="0"/>
              <a:t>Key connections</a:t>
            </a:r>
          </a:p>
        </p:txBody>
      </p:sp>
    </p:spTree>
    <p:extLst>
      <p:ext uri="{BB962C8B-B14F-4D97-AF65-F5344CB8AC3E}">
        <p14:creationId xmlns:p14="http://schemas.microsoft.com/office/powerpoint/2010/main" val="213157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Part 3 – Key teaching aspects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6384" y="1304925"/>
            <a:ext cx="10886016" cy="2124075"/>
          </a:xfrm>
        </p:spPr>
        <p:txBody>
          <a:bodyPr>
            <a:normAutofit fontScale="92500" lnSpcReduction="10000"/>
          </a:bodyPr>
          <a:lstStyle/>
          <a:p>
            <a:r>
              <a:rPr lang="en-GB" b="1" dirty="0"/>
              <a:t>Key message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language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skills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questions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representations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connections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7FB26A-34FC-46E4-AB47-D8CBAFD1648C}"/>
              </a:ext>
            </a:extLst>
          </p:cNvPr>
          <p:cNvSpPr txBox="1"/>
          <p:nvPr/>
        </p:nvSpPr>
        <p:spPr>
          <a:xfrm>
            <a:off x="1179341" y="3540911"/>
            <a:ext cx="98333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In Key Stage 3, pupils should be taught to round numbers and measures to an appropriate degree of accuracy (for example, to a number of decimal places or significant figures).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585858"/>
              </a:solidFill>
              <a:latin typeface="+mn-lt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The NCETM PD materials suggest that pupils should understand the value of digits in decimals, measures and integers and be able to round numbers to a required number of decimal places.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151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Part 3 – Key teaching aspects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6384" y="1304925"/>
            <a:ext cx="10886016" cy="2124075"/>
          </a:xfrm>
        </p:spPr>
        <p:txBody>
          <a:bodyPr>
            <a:normAutofit fontScale="92500" lnSpcReduction="10000"/>
          </a:bodyPr>
          <a:lstStyle/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message</a:t>
            </a:r>
          </a:p>
          <a:p>
            <a:r>
              <a:rPr lang="en-GB" b="1" dirty="0"/>
              <a:t>Key language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skills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questions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representations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connections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F6E084-19B3-4284-9448-45CB539623AE}"/>
              </a:ext>
            </a:extLst>
          </p:cNvPr>
          <p:cNvSpPr txBox="1"/>
          <p:nvPr/>
        </p:nvSpPr>
        <p:spPr>
          <a:xfrm>
            <a:off x="1165115" y="3429000"/>
            <a:ext cx="9948169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Tier 2 vocabulary: value, round, estimate, power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Key vocabulary: decimal, significant figures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Digit vs number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Expect pupils to answer in full sentences.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Avoid using language around quick tricks ‘4 to the floor’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8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598DA-593C-4BD3-A3FB-7A2F3CE03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A5F228-471C-43A1-B3B4-3A30165D3EEC}"/>
              </a:ext>
            </a:extLst>
          </p:cNvPr>
          <p:cNvSpPr txBox="1"/>
          <p:nvPr/>
        </p:nvSpPr>
        <p:spPr>
          <a:xfrm>
            <a:off x="979740" y="1403480"/>
            <a:ext cx="30002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b="1" dirty="0">
                <a:solidFill>
                  <a:srgbClr val="585858"/>
                </a:solidFill>
                <a:latin typeface="+mn-lt"/>
              </a:rPr>
              <a:t>1460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8A53723-FF4D-4D49-92CC-DA44E7B36F1F}"/>
              </a:ext>
            </a:extLst>
          </p:cNvPr>
          <p:cNvGrpSpPr/>
          <p:nvPr/>
        </p:nvGrpSpPr>
        <p:grpSpPr>
          <a:xfrm>
            <a:off x="463657" y="4391627"/>
            <a:ext cx="4343984" cy="1082517"/>
            <a:chOff x="1963782" y="4189947"/>
            <a:chExt cx="4343984" cy="1082517"/>
          </a:xfrm>
        </p:grpSpPr>
        <p:pic>
          <p:nvPicPr>
            <p:cNvPr id="6" name="Google Shape;120;p22">
              <a:extLst>
                <a:ext uri="{FF2B5EF4-FFF2-40B4-BE49-F238E27FC236}">
                  <a16:creationId xmlns:a16="http://schemas.microsoft.com/office/drawing/2014/main" id="{F74AC120-5678-44AA-8079-DAA3C6C1F1DE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67495" t="70665" r="11637" b="12798"/>
            <a:stretch/>
          </p:blipFill>
          <p:spPr>
            <a:xfrm>
              <a:off x="4902491" y="4468010"/>
              <a:ext cx="1405275" cy="4568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120;p22">
              <a:extLst>
                <a:ext uri="{FF2B5EF4-FFF2-40B4-BE49-F238E27FC236}">
                  <a16:creationId xmlns:a16="http://schemas.microsoft.com/office/drawing/2014/main" id="{AECC0127-1249-4252-882F-94AA3B59B37D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69470" t="4455" r="17160" b="56355"/>
            <a:stretch/>
          </p:blipFill>
          <p:spPr>
            <a:xfrm>
              <a:off x="1963782" y="4189947"/>
              <a:ext cx="900332" cy="10825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120;p22">
              <a:extLst>
                <a:ext uri="{FF2B5EF4-FFF2-40B4-BE49-F238E27FC236}">
                  <a16:creationId xmlns:a16="http://schemas.microsoft.com/office/drawing/2014/main" id="{9C3CDB5D-9B65-4A7A-9282-C88B5688CD14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69407" t="43048" r="3196" b="30126"/>
            <a:stretch/>
          </p:blipFill>
          <p:spPr>
            <a:xfrm>
              <a:off x="3057490" y="4351118"/>
              <a:ext cx="1845000" cy="74099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0DBB4A0-EE66-40CE-A28A-0562FEF3D0B6}"/>
              </a:ext>
            </a:extLst>
          </p:cNvPr>
          <p:cNvGrpSpPr/>
          <p:nvPr/>
        </p:nvGrpSpPr>
        <p:grpSpPr>
          <a:xfrm>
            <a:off x="4935886" y="1376766"/>
            <a:ext cx="4850968" cy="1764634"/>
            <a:chOff x="6493791" y="1392982"/>
            <a:chExt cx="4850968" cy="176463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F0F8B04-93AC-432E-885C-386A9D5BA78F}"/>
                </a:ext>
              </a:extLst>
            </p:cNvPr>
            <p:cNvSpPr txBox="1"/>
            <p:nvPr/>
          </p:nvSpPr>
          <p:spPr>
            <a:xfrm>
              <a:off x="6493791" y="1392982"/>
              <a:ext cx="392780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600" b="1" dirty="0">
                  <a:solidFill>
                    <a:srgbClr val="585858"/>
                  </a:solidFill>
                  <a:latin typeface="+mn-lt"/>
                </a:rPr>
                <a:t>1 4 6 0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73F0D4C-92F2-443D-AA32-8E4F77F4A3CD}"/>
                </a:ext>
              </a:extLst>
            </p:cNvPr>
            <p:cNvSpPr txBox="1"/>
            <p:nvPr/>
          </p:nvSpPr>
          <p:spPr>
            <a:xfrm>
              <a:off x="6493791" y="2572841"/>
              <a:ext cx="48509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>
                  <a:solidFill>
                    <a:srgbClr val="585858"/>
                  </a:solidFill>
                  <a:latin typeface="+mn-lt"/>
                </a:rPr>
                <a:t>digit  </a:t>
              </a:r>
              <a:r>
                <a:rPr lang="en-GB" sz="3200" dirty="0" err="1">
                  <a:solidFill>
                    <a:srgbClr val="585858"/>
                  </a:solidFill>
                  <a:latin typeface="+mn-lt"/>
                </a:rPr>
                <a:t>digit</a:t>
              </a:r>
              <a:r>
                <a:rPr lang="en-GB" sz="3200" dirty="0">
                  <a:solidFill>
                    <a:srgbClr val="585858"/>
                  </a:solidFill>
                  <a:latin typeface="+mn-lt"/>
                </a:rPr>
                <a:t> </a:t>
              </a:r>
              <a:r>
                <a:rPr lang="en-GB" sz="3200" dirty="0" err="1">
                  <a:solidFill>
                    <a:srgbClr val="585858"/>
                  </a:solidFill>
                  <a:latin typeface="+mn-lt"/>
                </a:rPr>
                <a:t>digit</a:t>
              </a:r>
              <a:r>
                <a:rPr lang="en-GB" sz="3200" dirty="0">
                  <a:solidFill>
                    <a:srgbClr val="585858"/>
                  </a:solidFill>
                  <a:latin typeface="+mn-lt"/>
                </a:rPr>
                <a:t>  </a:t>
              </a:r>
              <a:r>
                <a:rPr lang="en-GB" sz="3200" dirty="0" err="1">
                  <a:solidFill>
                    <a:srgbClr val="585858"/>
                  </a:solidFill>
                  <a:latin typeface="+mn-lt"/>
                </a:rPr>
                <a:t>digit</a:t>
              </a:r>
              <a:endParaRPr lang="en-GB" sz="3200" dirty="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36C2677-8841-4365-9276-AC942E87F174}"/>
              </a:ext>
            </a:extLst>
          </p:cNvPr>
          <p:cNvSpPr txBox="1"/>
          <p:nvPr/>
        </p:nvSpPr>
        <p:spPr>
          <a:xfrm>
            <a:off x="1170434" y="2553688"/>
            <a:ext cx="2618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585858"/>
                </a:solidFill>
                <a:latin typeface="+mn-lt"/>
              </a:rPr>
              <a:t>number</a:t>
            </a:r>
            <a:endParaRPr lang="en-GB" sz="32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E0C0328-73AC-416C-9FDC-C6660BD73029}"/>
              </a:ext>
            </a:extLst>
          </p:cNvPr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886" y="4508261"/>
            <a:ext cx="6931068" cy="120121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Arrow: Left 20">
            <a:extLst>
              <a:ext uri="{FF2B5EF4-FFF2-40B4-BE49-F238E27FC236}">
                <a16:creationId xmlns:a16="http://schemas.microsoft.com/office/drawing/2014/main" id="{F004FD93-8DA9-41D0-8382-322D0F50585D}"/>
              </a:ext>
            </a:extLst>
          </p:cNvPr>
          <p:cNvSpPr/>
          <p:nvPr/>
        </p:nvSpPr>
        <p:spPr>
          <a:xfrm rot="16200000">
            <a:off x="7830193" y="4390205"/>
            <a:ext cx="731520" cy="23611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CE8FED-92D4-4B1C-8BBF-564788BEC298}"/>
              </a:ext>
            </a:extLst>
          </p:cNvPr>
          <p:cNvSpPr txBox="1"/>
          <p:nvPr/>
        </p:nvSpPr>
        <p:spPr>
          <a:xfrm>
            <a:off x="7640279" y="3624361"/>
            <a:ext cx="1111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585858"/>
                </a:solidFill>
                <a:latin typeface="+mn-lt"/>
              </a:rPr>
              <a:t>1460</a:t>
            </a:r>
          </a:p>
        </p:txBody>
      </p:sp>
    </p:spTree>
    <p:extLst>
      <p:ext uri="{BB962C8B-B14F-4D97-AF65-F5344CB8AC3E}">
        <p14:creationId xmlns:p14="http://schemas.microsoft.com/office/powerpoint/2010/main" val="1485202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19E6F-56E1-402E-AA31-EA9FB2FC8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7B4EB4-3A90-4859-957F-E1CA7A61D1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62" t="13949" b="9433"/>
          <a:stretch/>
        </p:blipFill>
        <p:spPr>
          <a:xfrm>
            <a:off x="1727982" y="1459523"/>
            <a:ext cx="8736037" cy="39389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7891021-6305-4357-A929-180DAC957E28}"/>
              </a:ext>
            </a:extLst>
          </p:cNvPr>
          <p:cNvSpPr txBox="1"/>
          <p:nvPr/>
        </p:nvSpPr>
        <p:spPr>
          <a:xfrm>
            <a:off x="4780671" y="5613009"/>
            <a:ext cx="263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585858"/>
                </a:solidFill>
              </a:rPr>
              <a:t>10 000 000 metres</a:t>
            </a:r>
          </a:p>
        </p:txBody>
      </p:sp>
    </p:spTree>
    <p:extLst>
      <p:ext uri="{BB962C8B-B14F-4D97-AF65-F5344CB8AC3E}">
        <p14:creationId xmlns:p14="http://schemas.microsoft.com/office/powerpoint/2010/main" val="19230070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Part 3 – Key teaching aspects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6384" y="1304925"/>
            <a:ext cx="10886016" cy="2124075"/>
          </a:xfrm>
        </p:spPr>
        <p:txBody>
          <a:bodyPr>
            <a:normAutofit fontScale="92500" lnSpcReduction="10000"/>
          </a:bodyPr>
          <a:lstStyle/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message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language</a:t>
            </a:r>
          </a:p>
          <a:p>
            <a:r>
              <a:rPr lang="en-GB" b="1" dirty="0"/>
              <a:t>Key skills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questions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representations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connections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F6E084-19B3-4284-9448-45CB539623AE}"/>
              </a:ext>
            </a:extLst>
          </p:cNvPr>
          <p:cNvSpPr txBox="1"/>
          <p:nvPr/>
        </p:nvSpPr>
        <p:spPr>
          <a:xfrm>
            <a:off x="928469" y="3429000"/>
            <a:ext cx="5167532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585858"/>
                </a:solidFill>
                <a:latin typeface="+mn-lt"/>
              </a:rPr>
              <a:t>Rounding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Answering in full sentences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Using a number line to support their reasoning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22A76D-97B3-44F4-8B7B-C0B389DFF0A1}"/>
              </a:ext>
            </a:extLst>
          </p:cNvPr>
          <p:cNvSpPr txBox="1"/>
          <p:nvPr/>
        </p:nvSpPr>
        <p:spPr>
          <a:xfrm>
            <a:off x="6096000" y="3429000"/>
            <a:ext cx="54864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585858"/>
                </a:solidFill>
                <a:latin typeface="+mn-lt"/>
              </a:rPr>
              <a:t>Estimating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Moving away from the notion of needing an exact answer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Using estimation to self check answers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Using estimation to support their reasoning</a:t>
            </a:r>
            <a:endParaRPr lang="en-GB" dirty="0">
              <a:solidFill>
                <a:srgbClr val="585858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516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1DA1A-17EB-4455-BED1-99FA0BD87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3 – Key teaching aspects</a:t>
            </a:r>
            <a:endParaRPr lang="en-GB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87C0128-52F8-4DE5-B0CA-543AB6F0540B}"/>
              </a:ext>
            </a:extLst>
          </p:cNvPr>
          <p:cNvCxnSpPr/>
          <p:nvPr/>
        </p:nvCxnSpPr>
        <p:spPr>
          <a:xfrm>
            <a:off x="3148818" y="2475914"/>
            <a:ext cx="5894363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7841655B-33E3-4174-A3E8-246D7C173746}"/>
              </a:ext>
            </a:extLst>
          </p:cNvPr>
          <p:cNvSpPr txBox="1"/>
          <p:nvPr/>
        </p:nvSpPr>
        <p:spPr>
          <a:xfrm>
            <a:off x="3641186" y="2183526"/>
            <a:ext cx="55286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tx1"/>
                </a:solidFill>
              </a:rPr>
              <a:t>|                    I                   |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83609C-447D-4FED-9B1D-81B0FBE65F01}"/>
              </a:ext>
            </a:extLst>
          </p:cNvPr>
          <p:cNvSpPr txBox="1"/>
          <p:nvPr/>
        </p:nvSpPr>
        <p:spPr>
          <a:xfrm>
            <a:off x="801858" y="1209822"/>
            <a:ext cx="853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585858"/>
                </a:solidFill>
                <a:latin typeface="+mn-lt"/>
              </a:rPr>
              <a:t>Round 326 to the nearest 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152014-3B38-4CC6-920D-276FA2E7A064}"/>
              </a:ext>
            </a:extLst>
          </p:cNvPr>
          <p:cNvSpPr txBox="1"/>
          <p:nvPr/>
        </p:nvSpPr>
        <p:spPr>
          <a:xfrm>
            <a:off x="3432517" y="2683662"/>
            <a:ext cx="717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585858"/>
                </a:solidFill>
                <a:latin typeface="+mn-lt"/>
              </a:rPr>
              <a:t>320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75DEE3-1B3F-4D4D-8573-61A8B1AD7282}"/>
              </a:ext>
            </a:extLst>
          </p:cNvPr>
          <p:cNvSpPr txBox="1"/>
          <p:nvPr/>
        </p:nvSpPr>
        <p:spPr>
          <a:xfrm>
            <a:off x="8042032" y="2683661"/>
            <a:ext cx="717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585858"/>
                </a:solidFill>
                <a:latin typeface="+mn-lt"/>
              </a:rPr>
              <a:t>330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AB8ED2-A2A1-4FC1-8E88-B944D7E80700}"/>
              </a:ext>
            </a:extLst>
          </p:cNvPr>
          <p:cNvSpPr txBox="1"/>
          <p:nvPr/>
        </p:nvSpPr>
        <p:spPr>
          <a:xfrm>
            <a:off x="5780473" y="2683660"/>
            <a:ext cx="717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585858"/>
                </a:solidFill>
                <a:latin typeface="+mn-lt"/>
              </a:rPr>
              <a:t>325</a:t>
            </a: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ED9228A2-26B1-4C8D-91F0-3DF6E9C9D811}"/>
              </a:ext>
            </a:extLst>
          </p:cNvPr>
          <p:cNvSpPr/>
          <p:nvPr/>
        </p:nvSpPr>
        <p:spPr>
          <a:xfrm>
            <a:off x="6497926" y="1764182"/>
            <a:ext cx="268634" cy="66941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D10D74-487C-4673-BE99-C3D7B17677AA}"/>
              </a:ext>
            </a:extLst>
          </p:cNvPr>
          <p:cNvSpPr txBox="1"/>
          <p:nvPr/>
        </p:nvSpPr>
        <p:spPr>
          <a:xfrm>
            <a:off x="6273516" y="1302516"/>
            <a:ext cx="717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585858"/>
                </a:solidFill>
                <a:latin typeface="+mn-lt"/>
              </a:rPr>
              <a:t>326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1F35AF-DC04-4ABC-9339-E069A0FFD7D5}"/>
              </a:ext>
            </a:extLst>
          </p:cNvPr>
          <p:cNvSpPr txBox="1"/>
          <p:nvPr/>
        </p:nvSpPr>
        <p:spPr>
          <a:xfrm>
            <a:off x="696000" y="3697623"/>
            <a:ext cx="102694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585858"/>
                </a:solidFill>
                <a:latin typeface="+mn-lt"/>
              </a:rPr>
              <a:t>326</a:t>
            </a:r>
            <a:r>
              <a:rPr lang="en-GB" sz="4000" dirty="0">
                <a:solidFill>
                  <a:srgbClr val="585858"/>
                </a:solidFill>
                <a:latin typeface="+mn-lt"/>
              </a:rPr>
              <a:t> rounds, to the </a:t>
            </a:r>
            <a:r>
              <a:rPr lang="en-GB" sz="4000" b="1" dirty="0">
                <a:solidFill>
                  <a:srgbClr val="585858"/>
                </a:solidFill>
                <a:latin typeface="+mn-lt"/>
              </a:rPr>
              <a:t>nearest 10</a:t>
            </a:r>
            <a:r>
              <a:rPr lang="en-GB" sz="4000" dirty="0">
                <a:solidFill>
                  <a:srgbClr val="585858"/>
                </a:solidFill>
                <a:latin typeface="+mn-lt"/>
              </a:rPr>
              <a:t>, to 330 because 326 is nearer to 330 than it is to 320</a:t>
            </a:r>
            <a:r>
              <a:rPr lang="en-GB" dirty="0"/>
              <a:t>.</a:t>
            </a:r>
          </a:p>
        </p:txBody>
      </p:sp>
      <p:sp>
        <p:nvSpPr>
          <p:cNvPr id="16" name="Arrow: Curved Up 15">
            <a:extLst>
              <a:ext uri="{FF2B5EF4-FFF2-40B4-BE49-F238E27FC236}">
                <a16:creationId xmlns:a16="http://schemas.microsoft.com/office/drawing/2014/main" id="{6740AB3E-3069-46EE-B649-C73FA7678F97}"/>
              </a:ext>
            </a:extLst>
          </p:cNvPr>
          <p:cNvSpPr/>
          <p:nvPr/>
        </p:nvSpPr>
        <p:spPr>
          <a:xfrm>
            <a:off x="6632242" y="3053039"/>
            <a:ext cx="1892780" cy="53511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Arrow: Curved Up 16">
            <a:extLst>
              <a:ext uri="{FF2B5EF4-FFF2-40B4-BE49-F238E27FC236}">
                <a16:creationId xmlns:a16="http://schemas.microsoft.com/office/drawing/2014/main" id="{E05701CD-8C3C-4171-AB04-8C59913892CA}"/>
              </a:ext>
            </a:extLst>
          </p:cNvPr>
          <p:cNvSpPr/>
          <p:nvPr/>
        </p:nvSpPr>
        <p:spPr>
          <a:xfrm flipH="1">
            <a:off x="3641186" y="3053039"/>
            <a:ext cx="2991056" cy="59242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7472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598DA-593C-4BD3-A3FB-7A2F3CE03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pic>
        <p:nvPicPr>
          <p:cNvPr id="4" name="Google Shape;140;p25">
            <a:extLst>
              <a:ext uri="{FF2B5EF4-FFF2-40B4-BE49-F238E27FC236}">
                <a16:creationId xmlns:a16="http://schemas.microsoft.com/office/drawing/2014/main" id="{34BF28E8-B96C-4127-8264-13BCEC40440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482236" y="1859554"/>
            <a:ext cx="5227528" cy="39206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31591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209;p35">
            <a:extLst>
              <a:ext uri="{FF2B5EF4-FFF2-40B4-BE49-F238E27FC236}">
                <a16:creationId xmlns:a16="http://schemas.microsoft.com/office/drawing/2014/main" id="{605DBF63-5E8C-4B5E-BF56-16F5357F1DAF}"/>
              </a:ext>
            </a:extLst>
          </p:cNvPr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 rot="20545507">
            <a:off x="1292037" y="1414732"/>
            <a:ext cx="3352115" cy="446607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F4A5A6-D1DC-494A-B987-0D985ECC2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7440A6-94EB-4222-9A9E-41ED8FED167B}"/>
              </a:ext>
            </a:extLst>
          </p:cNvPr>
          <p:cNvSpPr txBox="1"/>
          <p:nvPr/>
        </p:nvSpPr>
        <p:spPr>
          <a:xfrm rot="21131558">
            <a:off x="6702300" y="3798076"/>
            <a:ext cx="4572000" cy="2462213"/>
          </a:xfrm>
          <a:custGeom>
            <a:avLst/>
            <a:gdLst>
              <a:gd name="connsiteX0" fmla="*/ 0 w 4572000"/>
              <a:gd name="connsiteY0" fmla="*/ 0 h 2462213"/>
              <a:gd name="connsiteX1" fmla="*/ 561703 w 4572000"/>
              <a:gd name="connsiteY1" fmla="*/ 0 h 2462213"/>
              <a:gd name="connsiteX2" fmla="*/ 1077686 w 4572000"/>
              <a:gd name="connsiteY2" fmla="*/ 0 h 2462213"/>
              <a:gd name="connsiteX3" fmla="*/ 1822269 w 4572000"/>
              <a:gd name="connsiteY3" fmla="*/ 0 h 2462213"/>
              <a:gd name="connsiteX4" fmla="*/ 2429691 w 4572000"/>
              <a:gd name="connsiteY4" fmla="*/ 0 h 2462213"/>
              <a:gd name="connsiteX5" fmla="*/ 3128554 w 4572000"/>
              <a:gd name="connsiteY5" fmla="*/ 0 h 2462213"/>
              <a:gd name="connsiteX6" fmla="*/ 3644537 w 4572000"/>
              <a:gd name="connsiteY6" fmla="*/ 0 h 2462213"/>
              <a:gd name="connsiteX7" fmla="*/ 4572000 w 4572000"/>
              <a:gd name="connsiteY7" fmla="*/ 0 h 2462213"/>
              <a:gd name="connsiteX8" fmla="*/ 4572000 w 4572000"/>
              <a:gd name="connsiteY8" fmla="*/ 615553 h 2462213"/>
              <a:gd name="connsiteX9" fmla="*/ 4572000 w 4572000"/>
              <a:gd name="connsiteY9" fmla="*/ 1280351 h 2462213"/>
              <a:gd name="connsiteX10" fmla="*/ 4572000 w 4572000"/>
              <a:gd name="connsiteY10" fmla="*/ 1895904 h 2462213"/>
              <a:gd name="connsiteX11" fmla="*/ 4572000 w 4572000"/>
              <a:gd name="connsiteY11" fmla="*/ 2462213 h 2462213"/>
              <a:gd name="connsiteX12" fmla="*/ 3827417 w 4572000"/>
              <a:gd name="connsiteY12" fmla="*/ 2462213 h 2462213"/>
              <a:gd name="connsiteX13" fmla="*/ 3082834 w 4572000"/>
              <a:gd name="connsiteY13" fmla="*/ 2462213 h 2462213"/>
              <a:gd name="connsiteX14" fmla="*/ 2338251 w 4572000"/>
              <a:gd name="connsiteY14" fmla="*/ 2462213 h 2462213"/>
              <a:gd name="connsiteX15" fmla="*/ 1822269 w 4572000"/>
              <a:gd name="connsiteY15" fmla="*/ 2462213 h 2462213"/>
              <a:gd name="connsiteX16" fmla="*/ 1306286 w 4572000"/>
              <a:gd name="connsiteY16" fmla="*/ 2462213 h 2462213"/>
              <a:gd name="connsiteX17" fmla="*/ 790303 w 4572000"/>
              <a:gd name="connsiteY17" fmla="*/ 2462213 h 2462213"/>
              <a:gd name="connsiteX18" fmla="*/ 0 w 4572000"/>
              <a:gd name="connsiteY18" fmla="*/ 2462213 h 2462213"/>
              <a:gd name="connsiteX19" fmla="*/ 0 w 4572000"/>
              <a:gd name="connsiteY19" fmla="*/ 1920526 h 2462213"/>
              <a:gd name="connsiteX20" fmla="*/ 0 w 4572000"/>
              <a:gd name="connsiteY20" fmla="*/ 1280351 h 2462213"/>
              <a:gd name="connsiteX21" fmla="*/ 0 w 4572000"/>
              <a:gd name="connsiteY21" fmla="*/ 714042 h 2462213"/>
              <a:gd name="connsiteX22" fmla="*/ 0 w 4572000"/>
              <a:gd name="connsiteY22" fmla="*/ 0 h 246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572000" h="2462213" fill="none" extrusionOk="0">
                <a:moveTo>
                  <a:pt x="0" y="0"/>
                </a:moveTo>
                <a:cubicBezTo>
                  <a:pt x="219655" y="4884"/>
                  <a:pt x="314921" y="-27197"/>
                  <a:pt x="561703" y="0"/>
                </a:cubicBezTo>
                <a:cubicBezTo>
                  <a:pt x="808485" y="27197"/>
                  <a:pt x="974380" y="-22826"/>
                  <a:pt x="1077686" y="0"/>
                </a:cubicBezTo>
                <a:cubicBezTo>
                  <a:pt x="1180992" y="22826"/>
                  <a:pt x="1491151" y="21591"/>
                  <a:pt x="1822269" y="0"/>
                </a:cubicBezTo>
                <a:cubicBezTo>
                  <a:pt x="2153387" y="-21591"/>
                  <a:pt x="2284461" y="28376"/>
                  <a:pt x="2429691" y="0"/>
                </a:cubicBezTo>
                <a:cubicBezTo>
                  <a:pt x="2574921" y="-28376"/>
                  <a:pt x="2928769" y="31395"/>
                  <a:pt x="3128554" y="0"/>
                </a:cubicBezTo>
                <a:cubicBezTo>
                  <a:pt x="3328339" y="-31395"/>
                  <a:pt x="3441815" y="-24865"/>
                  <a:pt x="3644537" y="0"/>
                </a:cubicBezTo>
                <a:cubicBezTo>
                  <a:pt x="3847259" y="24865"/>
                  <a:pt x="4265076" y="-29378"/>
                  <a:pt x="4572000" y="0"/>
                </a:cubicBezTo>
                <a:cubicBezTo>
                  <a:pt x="4574110" y="191248"/>
                  <a:pt x="4600110" y="385354"/>
                  <a:pt x="4572000" y="615553"/>
                </a:cubicBezTo>
                <a:cubicBezTo>
                  <a:pt x="4543890" y="845752"/>
                  <a:pt x="4544510" y="972955"/>
                  <a:pt x="4572000" y="1280351"/>
                </a:cubicBezTo>
                <a:cubicBezTo>
                  <a:pt x="4599490" y="1587747"/>
                  <a:pt x="4581658" y="1750782"/>
                  <a:pt x="4572000" y="1895904"/>
                </a:cubicBezTo>
                <a:cubicBezTo>
                  <a:pt x="4562342" y="2041026"/>
                  <a:pt x="4577455" y="2316252"/>
                  <a:pt x="4572000" y="2462213"/>
                </a:cubicBezTo>
                <a:cubicBezTo>
                  <a:pt x="4230189" y="2494484"/>
                  <a:pt x="4187201" y="2473789"/>
                  <a:pt x="3827417" y="2462213"/>
                </a:cubicBezTo>
                <a:cubicBezTo>
                  <a:pt x="3467633" y="2450637"/>
                  <a:pt x="3318014" y="2426052"/>
                  <a:pt x="3082834" y="2462213"/>
                </a:cubicBezTo>
                <a:cubicBezTo>
                  <a:pt x="2847654" y="2498374"/>
                  <a:pt x="2525869" y="2479397"/>
                  <a:pt x="2338251" y="2462213"/>
                </a:cubicBezTo>
                <a:cubicBezTo>
                  <a:pt x="2150633" y="2445029"/>
                  <a:pt x="1933555" y="2469466"/>
                  <a:pt x="1822269" y="2462213"/>
                </a:cubicBezTo>
                <a:cubicBezTo>
                  <a:pt x="1710983" y="2454960"/>
                  <a:pt x="1412630" y="2484094"/>
                  <a:pt x="1306286" y="2462213"/>
                </a:cubicBezTo>
                <a:cubicBezTo>
                  <a:pt x="1199942" y="2440332"/>
                  <a:pt x="967093" y="2460735"/>
                  <a:pt x="790303" y="2462213"/>
                </a:cubicBezTo>
                <a:cubicBezTo>
                  <a:pt x="613513" y="2463691"/>
                  <a:pt x="216547" y="2431945"/>
                  <a:pt x="0" y="2462213"/>
                </a:cubicBezTo>
                <a:cubicBezTo>
                  <a:pt x="-10820" y="2289097"/>
                  <a:pt x="12959" y="2048244"/>
                  <a:pt x="0" y="1920526"/>
                </a:cubicBezTo>
                <a:cubicBezTo>
                  <a:pt x="-12959" y="1792808"/>
                  <a:pt x="25947" y="1480632"/>
                  <a:pt x="0" y="1280351"/>
                </a:cubicBezTo>
                <a:cubicBezTo>
                  <a:pt x="-25947" y="1080070"/>
                  <a:pt x="13694" y="992428"/>
                  <a:pt x="0" y="714042"/>
                </a:cubicBezTo>
                <a:cubicBezTo>
                  <a:pt x="-13694" y="435656"/>
                  <a:pt x="-30307" y="256187"/>
                  <a:pt x="0" y="0"/>
                </a:cubicBezTo>
                <a:close/>
              </a:path>
              <a:path w="4572000" h="2462213" stroke="0" extrusionOk="0">
                <a:moveTo>
                  <a:pt x="0" y="0"/>
                </a:moveTo>
                <a:cubicBezTo>
                  <a:pt x="287684" y="8853"/>
                  <a:pt x="497751" y="27360"/>
                  <a:pt x="744583" y="0"/>
                </a:cubicBezTo>
                <a:cubicBezTo>
                  <a:pt x="991415" y="-27360"/>
                  <a:pt x="1139983" y="13311"/>
                  <a:pt x="1397726" y="0"/>
                </a:cubicBezTo>
                <a:cubicBezTo>
                  <a:pt x="1655469" y="-13311"/>
                  <a:pt x="1819304" y="-12622"/>
                  <a:pt x="1959429" y="0"/>
                </a:cubicBezTo>
                <a:cubicBezTo>
                  <a:pt x="2099554" y="12622"/>
                  <a:pt x="2401051" y="27544"/>
                  <a:pt x="2612571" y="0"/>
                </a:cubicBezTo>
                <a:cubicBezTo>
                  <a:pt x="2824091" y="-27544"/>
                  <a:pt x="3088740" y="19118"/>
                  <a:pt x="3357154" y="0"/>
                </a:cubicBezTo>
                <a:cubicBezTo>
                  <a:pt x="3625568" y="-19118"/>
                  <a:pt x="3655159" y="3177"/>
                  <a:pt x="3918857" y="0"/>
                </a:cubicBezTo>
                <a:cubicBezTo>
                  <a:pt x="4182555" y="-3177"/>
                  <a:pt x="4360722" y="3268"/>
                  <a:pt x="4572000" y="0"/>
                </a:cubicBezTo>
                <a:cubicBezTo>
                  <a:pt x="4589204" y="180814"/>
                  <a:pt x="4587162" y="465896"/>
                  <a:pt x="4572000" y="615553"/>
                </a:cubicBezTo>
                <a:cubicBezTo>
                  <a:pt x="4556838" y="765210"/>
                  <a:pt x="4548899" y="1031896"/>
                  <a:pt x="4572000" y="1206484"/>
                </a:cubicBezTo>
                <a:cubicBezTo>
                  <a:pt x="4595101" y="1381072"/>
                  <a:pt x="4561613" y="1572207"/>
                  <a:pt x="4572000" y="1846660"/>
                </a:cubicBezTo>
                <a:cubicBezTo>
                  <a:pt x="4582387" y="2121113"/>
                  <a:pt x="4586975" y="2266725"/>
                  <a:pt x="4572000" y="2462213"/>
                </a:cubicBezTo>
                <a:cubicBezTo>
                  <a:pt x="4424043" y="2444795"/>
                  <a:pt x="4091411" y="2471100"/>
                  <a:pt x="3964577" y="2462213"/>
                </a:cubicBezTo>
                <a:cubicBezTo>
                  <a:pt x="3837743" y="2453326"/>
                  <a:pt x="3596039" y="2454923"/>
                  <a:pt x="3402874" y="2462213"/>
                </a:cubicBezTo>
                <a:cubicBezTo>
                  <a:pt x="3209709" y="2469503"/>
                  <a:pt x="2936603" y="2483969"/>
                  <a:pt x="2795451" y="2462213"/>
                </a:cubicBezTo>
                <a:cubicBezTo>
                  <a:pt x="2654299" y="2440457"/>
                  <a:pt x="2426654" y="2477284"/>
                  <a:pt x="2096589" y="2462213"/>
                </a:cubicBezTo>
                <a:cubicBezTo>
                  <a:pt x="1766524" y="2447142"/>
                  <a:pt x="1538784" y="2452836"/>
                  <a:pt x="1352006" y="2462213"/>
                </a:cubicBezTo>
                <a:cubicBezTo>
                  <a:pt x="1165228" y="2471590"/>
                  <a:pt x="849950" y="2488407"/>
                  <a:pt x="653143" y="2462213"/>
                </a:cubicBezTo>
                <a:cubicBezTo>
                  <a:pt x="456336" y="2436019"/>
                  <a:pt x="204507" y="2438606"/>
                  <a:pt x="0" y="2462213"/>
                </a:cubicBezTo>
                <a:cubicBezTo>
                  <a:pt x="8260" y="2310810"/>
                  <a:pt x="12311" y="2186697"/>
                  <a:pt x="0" y="1920526"/>
                </a:cubicBezTo>
                <a:cubicBezTo>
                  <a:pt x="-12311" y="1654355"/>
                  <a:pt x="-25552" y="1488995"/>
                  <a:pt x="0" y="1378839"/>
                </a:cubicBezTo>
                <a:cubicBezTo>
                  <a:pt x="25552" y="1268683"/>
                  <a:pt x="-9312" y="1015046"/>
                  <a:pt x="0" y="812530"/>
                </a:cubicBezTo>
                <a:cubicBezTo>
                  <a:pt x="9312" y="610014"/>
                  <a:pt x="33159" y="274964"/>
                  <a:pt x="0" y="0"/>
                </a:cubicBezTo>
                <a:close/>
              </a:path>
            </a:pathLst>
          </a:custGeom>
          <a:solidFill>
            <a:srgbClr val="82CBDD"/>
          </a:solidFill>
          <a:ln w="28575">
            <a:solidFill>
              <a:srgbClr val="585858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585858"/>
                </a:solidFill>
              </a:rPr>
              <a:t>Round 163.7 to the nearest 1</a:t>
            </a:r>
          </a:p>
          <a:p>
            <a:endParaRPr lang="en-GB" dirty="0">
              <a:solidFill>
                <a:srgbClr val="585858"/>
              </a:solidFill>
            </a:endParaRPr>
          </a:p>
          <a:p>
            <a:pPr>
              <a:buClr>
                <a:schemeClr val="dk1"/>
              </a:buClr>
              <a:buSzPts val="1100"/>
            </a:pPr>
            <a:r>
              <a:rPr lang="en-GB" dirty="0">
                <a:solidFill>
                  <a:srgbClr val="585858"/>
                </a:solidFill>
              </a:rPr>
              <a:t>Round 163.7 to the nearest 10</a:t>
            </a:r>
          </a:p>
          <a:p>
            <a:endParaRPr lang="en-GB" dirty="0">
              <a:solidFill>
                <a:srgbClr val="585858"/>
              </a:solidFill>
            </a:endParaRPr>
          </a:p>
          <a:p>
            <a:pPr>
              <a:buClr>
                <a:schemeClr val="dk1"/>
              </a:buClr>
              <a:buSzPts val="1100"/>
            </a:pPr>
            <a:r>
              <a:rPr lang="en-GB" dirty="0">
                <a:solidFill>
                  <a:srgbClr val="585858"/>
                </a:solidFill>
              </a:rPr>
              <a:t>Round 163.7 to the nearest 100</a:t>
            </a:r>
          </a:p>
          <a:p>
            <a:endParaRPr lang="en-GB" dirty="0">
              <a:solidFill>
                <a:srgbClr val="585858"/>
              </a:solidFill>
            </a:endParaRPr>
          </a:p>
          <a:p>
            <a:r>
              <a:rPr lang="en-GB" dirty="0">
                <a:solidFill>
                  <a:srgbClr val="585858"/>
                </a:solidFill>
              </a:rPr>
              <a:t>Round 163.7 to the nearest 1000</a:t>
            </a:r>
          </a:p>
          <a:p>
            <a:endParaRPr lang="en-GB" dirty="0">
              <a:solidFill>
                <a:srgbClr val="585858"/>
              </a:solidFill>
            </a:endParaRPr>
          </a:p>
          <a:p>
            <a:r>
              <a:rPr lang="en-GB" dirty="0">
                <a:solidFill>
                  <a:srgbClr val="585858"/>
                </a:solidFill>
              </a:rPr>
              <a:t>*Challenge* Can you give me a different number that will round to the same nearest 1, 10, 100 and 1000 as 163.7, and another, and another…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62C596-6158-4E78-9354-026A17079AB2}"/>
              </a:ext>
            </a:extLst>
          </p:cNvPr>
          <p:cNvSpPr txBox="1"/>
          <p:nvPr/>
        </p:nvSpPr>
        <p:spPr>
          <a:xfrm rot="821987">
            <a:off x="5169215" y="1378625"/>
            <a:ext cx="2456563" cy="2031325"/>
          </a:xfrm>
          <a:custGeom>
            <a:avLst/>
            <a:gdLst>
              <a:gd name="connsiteX0" fmla="*/ 0 w 2456563"/>
              <a:gd name="connsiteY0" fmla="*/ 0 h 2031325"/>
              <a:gd name="connsiteX1" fmla="*/ 565009 w 2456563"/>
              <a:gd name="connsiteY1" fmla="*/ 0 h 2031325"/>
              <a:gd name="connsiteX2" fmla="*/ 1228282 w 2456563"/>
              <a:gd name="connsiteY2" fmla="*/ 0 h 2031325"/>
              <a:gd name="connsiteX3" fmla="*/ 1817857 w 2456563"/>
              <a:gd name="connsiteY3" fmla="*/ 0 h 2031325"/>
              <a:gd name="connsiteX4" fmla="*/ 2456563 w 2456563"/>
              <a:gd name="connsiteY4" fmla="*/ 0 h 2031325"/>
              <a:gd name="connsiteX5" fmla="*/ 2456563 w 2456563"/>
              <a:gd name="connsiteY5" fmla="*/ 656795 h 2031325"/>
              <a:gd name="connsiteX6" fmla="*/ 2456563 w 2456563"/>
              <a:gd name="connsiteY6" fmla="*/ 1374530 h 2031325"/>
              <a:gd name="connsiteX7" fmla="*/ 2456563 w 2456563"/>
              <a:gd name="connsiteY7" fmla="*/ 2031325 h 2031325"/>
              <a:gd name="connsiteX8" fmla="*/ 1842422 w 2456563"/>
              <a:gd name="connsiteY8" fmla="*/ 2031325 h 2031325"/>
              <a:gd name="connsiteX9" fmla="*/ 1179150 w 2456563"/>
              <a:gd name="connsiteY9" fmla="*/ 2031325 h 2031325"/>
              <a:gd name="connsiteX10" fmla="*/ 0 w 2456563"/>
              <a:gd name="connsiteY10" fmla="*/ 2031325 h 2031325"/>
              <a:gd name="connsiteX11" fmla="*/ 0 w 2456563"/>
              <a:gd name="connsiteY11" fmla="*/ 1374530 h 2031325"/>
              <a:gd name="connsiteX12" fmla="*/ 0 w 2456563"/>
              <a:gd name="connsiteY12" fmla="*/ 758361 h 2031325"/>
              <a:gd name="connsiteX13" fmla="*/ 0 w 2456563"/>
              <a:gd name="connsiteY13" fmla="*/ 0 h 203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6563" h="2031325" fill="none" extrusionOk="0">
                <a:moveTo>
                  <a:pt x="0" y="0"/>
                </a:moveTo>
                <a:cubicBezTo>
                  <a:pt x="187678" y="-10851"/>
                  <a:pt x="305535" y="16800"/>
                  <a:pt x="565009" y="0"/>
                </a:cubicBezTo>
                <a:cubicBezTo>
                  <a:pt x="824483" y="-16800"/>
                  <a:pt x="906990" y="6932"/>
                  <a:pt x="1228282" y="0"/>
                </a:cubicBezTo>
                <a:cubicBezTo>
                  <a:pt x="1549574" y="-6932"/>
                  <a:pt x="1612064" y="-6476"/>
                  <a:pt x="1817857" y="0"/>
                </a:cubicBezTo>
                <a:cubicBezTo>
                  <a:pt x="2023650" y="6476"/>
                  <a:pt x="2201836" y="18194"/>
                  <a:pt x="2456563" y="0"/>
                </a:cubicBezTo>
                <a:cubicBezTo>
                  <a:pt x="2425532" y="301591"/>
                  <a:pt x="2423870" y="421671"/>
                  <a:pt x="2456563" y="656795"/>
                </a:cubicBezTo>
                <a:cubicBezTo>
                  <a:pt x="2489256" y="891920"/>
                  <a:pt x="2488579" y="1129618"/>
                  <a:pt x="2456563" y="1374530"/>
                </a:cubicBezTo>
                <a:cubicBezTo>
                  <a:pt x="2424547" y="1619442"/>
                  <a:pt x="2481742" y="1835828"/>
                  <a:pt x="2456563" y="2031325"/>
                </a:cubicBezTo>
                <a:cubicBezTo>
                  <a:pt x="2198223" y="2005756"/>
                  <a:pt x="1996617" y="2055637"/>
                  <a:pt x="1842422" y="2031325"/>
                </a:cubicBezTo>
                <a:cubicBezTo>
                  <a:pt x="1688227" y="2007013"/>
                  <a:pt x="1394234" y="2032538"/>
                  <a:pt x="1179150" y="2031325"/>
                </a:cubicBezTo>
                <a:cubicBezTo>
                  <a:pt x="964066" y="2030112"/>
                  <a:pt x="366277" y="2052829"/>
                  <a:pt x="0" y="2031325"/>
                </a:cubicBezTo>
                <a:cubicBezTo>
                  <a:pt x="5430" y="1820465"/>
                  <a:pt x="-17504" y="1663534"/>
                  <a:pt x="0" y="1374530"/>
                </a:cubicBezTo>
                <a:cubicBezTo>
                  <a:pt x="17504" y="1085527"/>
                  <a:pt x="-25532" y="943282"/>
                  <a:pt x="0" y="758361"/>
                </a:cubicBezTo>
                <a:cubicBezTo>
                  <a:pt x="25532" y="573440"/>
                  <a:pt x="32776" y="286957"/>
                  <a:pt x="0" y="0"/>
                </a:cubicBezTo>
                <a:close/>
              </a:path>
              <a:path w="2456563" h="2031325" stroke="0" extrusionOk="0">
                <a:moveTo>
                  <a:pt x="0" y="0"/>
                </a:moveTo>
                <a:cubicBezTo>
                  <a:pt x="200968" y="6487"/>
                  <a:pt x="505512" y="-29572"/>
                  <a:pt x="663272" y="0"/>
                </a:cubicBezTo>
                <a:cubicBezTo>
                  <a:pt x="821032" y="29572"/>
                  <a:pt x="1067314" y="5674"/>
                  <a:pt x="1277413" y="0"/>
                </a:cubicBezTo>
                <a:cubicBezTo>
                  <a:pt x="1487512" y="-5674"/>
                  <a:pt x="1700631" y="18901"/>
                  <a:pt x="1842422" y="0"/>
                </a:cubicBezTo>
                <a:cubicBezTo>
                  <a:pt x="1984213" y="-18901"/>
                  <a:pt x="2299800" y="14933"/>
                  <a:pt x="2456563" y="0"/>
                </a:cubicBezTo>
                <a:cubicBezTo>
                  <a:pt x="2456637" y="266386"/>
                  <a:pt x="2477159" y="501172"/>
                  <a:pt x="2456563" y="717735"/>
                </a:cubicBezTo>
                <a:cubicBezTo>
                  <a:pt x="2435967" y="934298"/>
                  <a:pt x="2449525" y="1181225"/>
                  <a:pt x="2456563" y="1394843"/>
                </a:cubicBezTo>
                <a:cubicBezTo>
                  <a:pt x="2463601" y="1608461"/>
                  <a:pt x="2477306" y="1826353"/>
                  <a:pt x="2456563" y="2031325"/>
                </a:cubicBezTo>
                <a:cubicBezTo>
                  <a:pt x="2201436" y="2028589"/>
                  <a:pt x="2134060" y="2036329"/>
                  <a:pt x="1916119" y="2031325"/>
                </a:cubicBezTo>
                <a:cubicBezTo>
                  <a:pt x="1698178" y="2026321"/>
                  <a:pt x="1484963" y="2018583"/>
                  <a:pt x="1375675" y="2031325"/>
                </a:cubicBezTo>
                <a:cubicBezTo>
                  <a:pt x="1266387" y="2044067"/>
                  <a:pt x="987245" y="2035889"/>
                  <a:pt x="786100" y="2031325"/>
                </a:cubicBezTo>
                <a:cubicBezTo>
                  <a:pt x="584955" y="2026761"/>
                  <a:pt x="340998" y="2022163"/>
                  <a:pt x="0" y="2031325"/>
                </a:cubicBezTo>
                <a:cubicBezTo>
                  <a:pt x="-22863" y="1818717"/>
                  <a:pt x="18578" y="1588902"/>
                  <a:pt x="0" y="1333903"/>
                </a:cubicBezTo>
                <a:cubicBezTo>
                  <a:pt x="-18578" y="1078904"/>
                  <a:pt x="-16624" y="925052"/>
                  <a:pt x="0" y="697422"/>
                </a:cubicBezTo>
                <a:cubicBezTo>
                  <a:pt x="16624" y="469792"/>
                  <a:pt x="21533" y="166877"/>
                  <a:pt x="0" y="0"/>
                </a:cubicBezTo>
                <a:close/>
              </a:path>
            </a:pathLst>
          </a:custGeom>
          <a:solidFill>
            <a:srgbClr val="82CBDD"/>
          </a:solidFill>
          <a:ln w="28575">
            <a:solidFill>
              <a:srgbClr val="585858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585858"/>
                </a:solidFill>
              </a:rPr>
              <a:t>Round 41 to the nearest 10</a:t>
            </a:r>
          </a:p>
          <a:p>
            <a:r>
              <a:rPr lang="en-GB" dirty="0">
                <a:solidFill>
                  <a:srgbClr val="585858"/>
                </a:solidFill>
              </a:rPr>
              <a:t>Round 42 to the nearest 10</a:t>
            </a:r>
          </a:p>
          <a:p>
            <a:r>
              <a:rPr lang="en-GB" dirty="0">
                <a:solidFill>
                  <a:srgbClr val="585858"/>
                </a:solidFill>
              </a:rPr>
              <a:t>Round 43 to the nearest 10</a:t>
            </a:r>
          </a:p>
          <a:p>
            <a:r>
              <a:rPr lang="en-GB" dirty="0">
                <a:solidFill>
                  <a:srgbClr val="585858"/>
                </a:solidFill>
              </a:rPr>
              <a:t>Round 44 to the nearest 10</a:t>
            </a:r>
          </a:p>
          <a:p>
            <a:r>
              <a:rPr lang="en-GB" dirty="0">
                <a:solidFill>
                  <a:srgbClr val="585858"/>
                </a:solidFill>
              </a:rPr>
              <a:t>Round 46 to the nearest 10</a:t>
            </a:r>
          </a:p>
          <a:p>
            <a:r>
              <a:rPr lang="en-GB" dirty="0">
                <a:solidFill>
                  <a:srgbClr val="585858"/>
                </a:solidFill>
              </a:rPr>
              <a:t>Round 47 to the nearest 10</a:t>
            </a:r>
          </a:p>
          <a:p>
            <a:r>
              <a:rPr lang="en-GB" dirty="0">
                <a:solidFill>
                  <a:srgbClr val="585858"/>
                </a:solidFill>
              </a:rPr>
              <a:t>Round 48 to the nearest 10</a:t>
            </a:r>
          </a:p>
          <a:p>
            <a:pPr>
              <a:buClr>
                <a:schemeClr val="dk1"/>
              </a:buClr>
              <a:buSzPts val="1100"/>
            </a:pPr>
            <a:r>
              <a:rPr lang="en-GB" dirty="0">
                <a:solidFill>
                  <a:srgbClr val="585858"/>
                </a:solidFill>
              </a:rPr>
              <a:t>Round 49 to the nearest 10</a:t>
            </a:r>
          </a:p>
          <a:p>
            <a:pPr>
              <a:buClr>
                <a:schemeClr val="dk1"/>
              </a:buClr>
              <a:buSzPts val="1100"/>
            </a:pPr>
            <a:r>
              <a:rPr lang="en-GB" dirty="0">
                <a:solidFill>
                  <a:srgbClr val="585858"/>
                </a:solidFill>
              </a:rPr>
              <a:t>What do you notice?</a:t>
            </a:r>
          </a:p>
        </p:txBody>
      </p:sp>
    </p:spTree>
    <p:extLst>
      <p:ext uri="{BB962C8B-B14F-4D97-AF65-F5344CB8AC3E}">
        <p14:creationId xmlns:p14="http://schemas.microsoft.com/office/powerpoint/2010/main" val="310285361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395DB-91DD-4BB7-A5B5-99523E5B5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3 – Key teaching aspects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13FC46-ECA5-43BB-9F52-4E6C9E81B4AB}"/>
              </a:ext>
            </a:extLst>
          </p:cNvPr>
          <p:cNvSpPr txBox="1"/>
          <p:nvPr/>
        </p:nvSpPr>
        <p:spPr>
          <a:xfrm>
            <a:off x="812409" y="1452434"/>
            <a:ext cx="83737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585858"/>
                </a:solidFill>
                <a:latin typeface="+mn-lt"/>
              </a:rPr>
              <a:t>Roughly what would the answer be to 0.37 ÷ 6.25?</a:t>
            </a:r>
          </a:p>
        </p:txBody>
      </p:sp>
    </p:spTree>
    <p:extLst>
      <p:ext uri="{BB962C8B-B14F-4D97-AF65-F5344CB8AC3E}">
        <p14:creationId xmlns:p14="http://schemas.microsoft.com/office/powerpoint/2010/main" val="30888774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message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language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skills</a:t>
            </a:r>
          </a:p>
          <a:p>
            <a:r>
              <a:rPr lang="en-GB" b="1" dirty="0"/>
              <a:t>Key questions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representations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connections</a:t>
            </a:r>
          </a:p>
        </p:txBody>
      </p:sp>
    </p:spTree>
    <p:extLst>
      <p:ext uri="{BB962C8B-B14F-4D97-AF65-F5344CB8AC3E}">
        <p14:creationId xmlns:p14="http://schemas.microsoft.com/office/powerpoint/2010/main" val="5200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4A5A6-D1DC-494A-B987-0D985ECC2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F3235C-FC4D-4201-B938-9441C2953A55}"/>
              </a:ext>
            </a:extLst>
          </p:cNvPr>
          <p:cNvSpPr txBox="1"/>
          <p:nvPr/>
        </p:nvSpPr>
        <p:spPr>
          <a:xfrm rot="332027">
            <a:off x="211536" y="1393936"/>
            <a:ext cx="4572000" cy="2308324"/>
          </a:xfrm>
          <a:custGeom>
            <a:avLst/>
            <a:gdLst>
              <a:gd name="connsiteX0" fmla="*/ 0 w 4572000"/>
              <a:gd name="connsiteY0" fmla="*/ 0 h 2308324"/>
              <a:gd name="connsiteX1" fmla="*/ 561703 w 4572000"/>
              <a:gd name="connsiteY1" fmla="*/ 0 h 2308324"/>
              <a:gd name="connsiteX2" fmla="*/ 1077686 w 4572000"/>
              <a:gd name="connsiteY2" fmla="*/ 0 h 2308324"/>
              <a:gd name="connsiteX3" fmla="*/ 1822269 w 4572000"/>
              <a:gd name="connsiteY3" fmla="*/ 0 h 2308324"/>
              <a:gd name="connsiteX4" fmla="*/ 2429691 w 4572000"/>
              <a:gd name="connsiteY4" fmla="*/ 0 h 2308324"/>
              <a:gd name="connsiteX5" fmla="*/ 3128554 w 4572000"/>
              <a:gd name="connsiteY5" fmla="*/ 0 h 2308324"/>
              <a:gd name="connsiteX6" fmla="*/ 3644537 w 4572000"/>
              <a:gd name="connsiteY6" fmla="*/ 0 h 2308324"/>
              <a:gd name="connsiteX7" fmla="*/ 4572000 w 4572000"/>
              <a:gd name="connsiteY7" fmla="*/ 0 h 2308324"/>
              <a:gd name="connsiteX8" fmla="*/ 4572000 w 4572000"/>
              <a:gd name="connsiteY8" fmla="*/ 577081 h 2308324"/>
              <a:gd name="connsiteX9" fmla="*/ 4572000 w 4572000"/>
              <a:gd name="connsiteY9" fmla="*/ 1200328 h 2308324"/>
              <a:gd name="connsiteX10" fmla="*/ 4572000 w 4572000"/>
              <a:gd name="connsiteY10" fmla="*/ 1777409 h 2308324"/>
              <a:gd name="connsiteX11" fmla="*/ 4572000 w 4572000"/>
              <a:gd name="connsiteY11" fmla="*/ 2308324 h 2308324"/>
              <a:gd name="connsiteX12" fmla="*/ 3827417 w 4572000"/>
              <a:gd name="connsiteY12" fmla="*/ 2308324 h 2308324"/>
              <a:gd name="connsiteX13" fmla="*/ 3082834 w 4572000"/>
              <a:gd name="connsiteY13" fmla="*/ 2308324 h 2308324"/>
              <a:gd name="connsiteX14" fmla="*/ 2338251 w 4572000"/>
              <a:gd name="connsiteY14" fmla="*/ 2308324 h 2308324"/>
              <a:gd name="connsiteX15" fmla="*/ 1822269 w 4572000"/>
              <a:gd name="connsiteY15" fmla="*/ 2308324 h 2308324"/>
              <a:gd name="connsiteX16" fmla="*/ 1306286 w 4572000"/>
              <a:gd name="connsiteY16" fmla="*/ 2308324 h 2308324"/>
              <a:gd name="connsiteX17" fmla="*/ 790303 w 4572000"/>
              <a:gd name="connsiteY17" fmla="*/ 2308324 h 2308324"/>
              <a:gd name="connsiteX18" fmla="*/ 0 w 4572000"/>
              <a:gd name="connsiteY18" fmla="*/ 2308324 h 2308324"/>
              <a:gd name="connsiteX19" fmla="*/ 0 w 4572000"/>
              <a:gd name="connsiteY19" fmla="*/ 1800493 h 2308324"/>
              <a:gd name="connsiteX20" fmla="*/ 0 w 4572000"/>
              <a:gd name="connsiteY20" fmla="*/ 1200328 h 2308324"/>
              <a:gd name="connsiteX21" fmla="*/ 0 w 4572000"/>
              <a:gd name="connsiteY21" fmla="*/ 669414 h 2308324"/>
              <a:gd name="connsiteX22" fmla="*/ 0 w 4572000"/>
              <a:gd name="connsiteY22" fmla="*/ 0 h 230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572000" h="2308324" fill="none" extrusionOk="0">
                <a:moveTo>
                  <a:pt x="0" y="0"/>
                </a:moveTo>
                <a:cubicBezTo>
                  <a:pt x="219655" y="4884"/>
                  <a:pt x="314921" y="-27197"/>
                  <a:pt x="561703" y="0"/>
                </a:cubicBezTo>
                <a:cubicBezTo>
                  <a:pt x="808485" y="27197"/>
                  <a:pt x="974380" y="-22826"/>
                  <a:pt x="1077686" y="0"/>
                </a:cubicBezTo>
                <a:cubicBezTo>
                  <a:pt x="1180992" y="22826"/>
                  <a:pt x="1491151" y="21591"/>
                  <a:pt x="1822269" y="0"/>
                </a:cubicBezTo>
                <a:cubicBezTo>
                  <a:pt x="2153387" y="-21591"/>
                  <a:pt x="2284461" y="28376"/>
                  <a:pt x="2429691" y="0"/>
                </a:cubicBezTo>
                <a:cubicBezTo>
                  <a:pt x="2574921" y="-28376"/>
                  <a:pt x="2928769" y="31395"/>
                  <a:pt x="3128554" y="0"/>
                </a:cubicBezTo>
                <a:cubicBezTo>
                  <a:pt x="3328339" y="-31395"/>
                  <a:pt x="3441815" y="-24865"/>
                  <a:pt x="3644537" y="0"/>
                </a:cubicBezTo>
                <a:cubicBezTo>
                  <a:pt x="3847259" y="24865"/>
                  <a:pt x="4265076" y="-29378"/>
                  <a:pt x="4572000" y="0"/>
                </a:cubicBezTo>
                <a:cubicBezTo>
                  <a:pt x="4564611" y="171042"/>
                  <a:pt x="4567835" y="423712"/>
                  <a:pt x="4572000" y="577081"/>
                </a:cubicBezTo>
                <a:cubicBezTo>
                  <a:pt x="4576165" y="730450"/>
                  <a:pt x="4564662" y="1056620"/>
                  <a:pt x="4572000" y="1200328"/>
                </a:cubicBezTo>
                <a:cubicBezTo>
                  <a:pt x="4579338" y="1344036"/>
                  <a:pt x="4584018" y="1547044"/>
                  <a:pt x="4572000" y="1777409"/>
                </a:cubicBezTo>
                <a:cubicBezTo>
                  <a:pt x="4559982" y="2007774"/>
                  <a:pt x="4570177" y="2146970"/>
                  <a:pt x="4572000" y="2308324"/>
                </a:cubicBezTo>
                <a:cubicBezTo>
                  <a:pt x="4230189" y="2340595"/>
                  <a:pt x="4187201" y="2319900"/>
                  <a:pt x="3827417" y="2308324"/>
                </a:cubicBezTo>
                <a:cubicBezTo>
                  <a:pt x="3467633" y="2296748"/>
                  <a:pt x="3318014" y="2272163"/>
                  <a:pt x="3082834" y="2308324"/>
                </a:cubicBezTo>
                <a:cubicBezTo>
                  <a:pt x="2847654" y="2344485"/>
                  <a:pt x="2525869" y="2325508"/>
                  <a:pt x="2338251" y="2308324"/>
                </a:cubicBezTo>
                <a:cubicBezTo>
                  <a:pt x="2150633" y="2291140"/>
                  <a:pt x="1933555" y="2315577"/>
                  <a:pt x="1822269" y="2308324"/>
                </a:cubicBezTo>
                <a:cubicBezTo>
                  <a:pt x="1710983" y="2301071"/>
                  <a:pt x="1412630" y="2330205"/>
                  <a:pt x="1306286" y="2308324"/>
                </a:cubicBezTo>
                <a:cubicBezTo>
                  <a:pt x="1199942" y="2286443"/>
                  <a:pt x="967093" y="2306846"/>
                  <a:pt x="790303" y="2308324"/>
                </a:cubicBezTo>
                <a:cubicBezTo>
                  <a:pt x="613513" y="2309802"/>
                  <a:pt x="216547" y="2278056"/>
                  <a:pt x="0" y="2308324"/>
                </a:cubicBezTo>
                <a:cubicBezTo>
                  <a:pt x="8791" y="2152055"/>
                  <a:pt x="-2055" y="1940721"/>
                  <a:pt x="0" y="1800493"/>
                </a:cubicBezTo>
                <a:cubicBezTo>
                  <a:pt x="2055" y="1660265"/>
                  <a:pt x="-26103" y="1351558"/>
                  <a:pt x="0" y="1200328"/>
                </a:cubicBezTo>
                <a:cubicBezTo>
                  <a:pt x="26103" y="1049098"/>
                  <a:pt x="19040" y="831141"/>
                  <a:pt x="0" y="669414"/>
                </a:cubicBezTo>
                <a:cubicBezTo>
                  <a:pt x="-19040" y="507687"/>
                  <a:pt x="-13314" y="193439"/>
                  <a:pt x="0" y="0"/>
                </a:cubicBezTo>
                <a:close/>
              </a:path>
              <a:path w="4572000" h="2308324" stroke="0" extrusionOk="0">
                <a:moveTo>
                  <a:pt x="0" y="0"/>
                </a:moveTo>
                <a:cubicBezTo>
                  <a:pt x="287684" y="8853"/>
                  <a:pt x="497751" y="27360"/>
                  <a:pt x="744583" y="0"/>
                </a:cubicBezTo>
                <a:cubicBezTo>
                  <a:pt x="991415" y="-27360"/>
                  <a:pt x="1139983" y="13311"/>
                  <a:pt x="1397726" y="0"/>
                </a:cubicBezTo>
                <a:cubicBezTo>
                  <a:pt x="1655469" y="-13311"/>
                  <a:pt x="1819304" y="-12622"/>
                  <a:pt x="1959429" y="0"/>
                </a:cubicBezTo>
                <a:cubicBezTo>
                  <a:pt x="2099554" y="12622"/>
                  <a:pt x="2401051" y="27544"/>
                  <a:pt x="2612571" y="0"/>
                </a:cubicBezTo>
                <a:cubicBezTo>
                  <a:pt x="2824091" y="-27544"/>
                  <a:pt x="3088740" y="19118"/>
                  <a:pt x="3357154" y="0"/>
                </a:cubicBezTo>
                <a:cubicBezTo>
                  <a:pt x="3625568" y="-19118"/>
                  <a:pt x="3655159" y="3177"/>
                  <a:pt x="3918857" y="0"/>
                </a:cubicBezTo>
                <a:cubicBezTo>
                  <a:pt x="4182555" y="-3177"/>
                  <a:pt x="4360722" y="3268"/>
                  <a:pt x="4572000" y="0"/>
                </a:cubicBezTo>
                <a:cubicBezTo>
                  <a:pt x="4560362" y="252742"/>
                  <a:pt x="4589160" y="363965"/>
                  <a:pt x="4572000" y="577081"/>
                </a:cubicBezTo>
                <a:cubicBezTo>
                  <a:pt x="4554840" y="790197"/>
                  <a:pt x="4576662" y="940126"/>
                  <a:pt x="4572000" y="1131079"/>
                </a:cubicBezTo>
                <a:cubicBezTo>
                  <a:pt x="4567338" y="1322032"/>
                  <a:pt x="4602002" y="1470040"/>
                  <a:pt x="4572000" y="1731243"/>
                </a:cubicBezTo>
                <a:cubicBezTo>
                  <a:pt x="4541998" y="1992446"/>
                  <a:pt x="4596776" y="2165939"/>
                  <a:pt x="4572000" y="2308324"/>
                </a:cubicBezTo>
                <a:cubicBezTo>
                  <a:pt x="4424043" y="2290906"/>
                  <a:pt x="4091411" y="2317211"/>
                  <a:pt x="3964577" y="2308324"/>
                </a:cubicBezTo>
                <a:cubicBezTo>
                  <a:pt x="3837743" y="2299437"/>
                  <a:pt x="3596039" y="2301034"/>
                  <a:pt x="3402874" y="2308324"/>
                </a:cubicBezTo>
                <a:cubicBezTo>
                  <a:pt x="3209709" y="2315614"/>
                  <a:pt x="2936603" y="2330080"/>
                  <a:pt x="2795451" y="2308324"/>
                </a:cubicBezTo>
                <a:cubicBezTo>
                  <a:pt x="2654299" y="2286568"/>
                  <a:pt x="2426654" y="2323395"/>
                  <a:pt x="2096589" y="2308324"/>
                </a:cubicBezTo>
                <a:cubicBezTo>
                  <a:pt x="1766524" y="2293253"/>
                  <a:pt x="1538784" y="2298947"/>
                  <a:pt x="1352006" y="2308324"/>
                </a:cubicBezTo>
                <a:cubicBezTo>
                  <a:pt x="1165228" y="2317701"/>
                  <a:pt x="849950" y="2334518"/>
                  <a:pt x="653143" y="2308324"/>
                </a:cubicBezTo>
                <a:cubicBezTo>
                  <a:pt x="456336" y="2282130"/>
                  <a:pt x="204507" y="2284717"/>
                  <a:pt x="0" y="2308324"/>
                </a:cubicBezTo>
                <a:cubicBezTo>
                  <a:pt x="5122" y="2079674"/>
                  <a:pt x="4068" y="1997900"/>
                  <a:pt x="0" y="1800493"/>
                </a:cubicBezTo>
                <a:cubicBezTo>
                  <a:pt x="-4068" y="1603086"/>
                  <a:pt x="-10231" y="1470642"/>
                  <a:pt x="0" y="1292661"/>
                </a:cubicBezTo>
                <a:cubicBezTo>
                  <a:pt x="10231" y="1114680"/>
                  <a:pt x="-2384" y="944155"/>
                  <a:pt x="0" y="761747"/>
                </a:cubicBezTo>
                <a:cubicBezTo>
                  <a:pt x="2384" y="579339"/>
                  <a:pt x="-315" y="250595"/>
                  <a:pt x="0" y="0"/>
                </a:cubicBezTo>
                <a:close/>
              </a:path>
            </a:pathLst>
          </a:custGeom>
          <a:solidFill>
            <a:srgbClr val="82CBDD"/>
          </a:solidFill>
          <a:ln w="28575">
            <a:solidFill>
              <a:srgbClr val="585858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r>
              <a:rPr lang="en-GB" sz="1800" dirty="0">
                <a:solidFill>
                  <a:srgbClr val="585858"/>
                </a:solidFill>
                <a:latin typeface="+mn-lt"/>
              </a:rPr>
              <a:t>Think of a number that has an 8 in the 10’s place.</a:t>
            </a:r>
          </a:p>
          <a:p>
            <a:r>
              <a:rPr lang="en-GB" sz="1800" dirty="0">
                <a:solidFill>
                  <a:srgbClr val="585858"/>
                </a:solidFill>
                <a:latin typeface="+mn-lt"/>
              </a:rPr>
              <a:t>And another…</a:t>
            </a:r>
          </a:p>
          <a:p>
            <a:r>
              <a:rPr lang="en-GB" sz="1800" dirty="0">
                <a:solidFill>
                  <a:srgbClr val="585858"/>
                </a:solidFill>
                <a:latin typeface="+mn-lt"/>
              </a:rPr>
              <a:t>And another…</a:t>
            </a:r>
          </a:p>
          <a:p>
            <a:endParaRPr lang="en-GB" sz="1800" dirty="0">
              <a:solidFill>
                <a:srgbClr val="585858"/>
              </a:solidFill>
              <a:latin typeface="+mn-lt"/>
            </a:endParaRPr>
          </a:p>
          <a:p>
            <a:r>
              <a:rPr lang="en-GB" sz="1800" dirty="0">
                <a:solidFill>
                  <a:srgbClr val="585858"/>
                </a:solidFill>
                <a:latin typeface="+mn-lt"/>
              </a:rPr>
              <a:t>What do you notice?</a:t>
            </a:r>
          </a:p>
          <a:p>
            <a:endParaRPr lang="en-GB" sz="1800" dirty="0">
              <a:solidFill>
                <a:srgbClr val="585858"/>
              </a:solidFill>
              <a:latin typeface="+mn-lt"/>
            </a:endParaRPr>
          </a:p>
          <a:p>
            <a:r>
              <a:rPr lang="en-GB" sz="1800" dirty="0">
                <a:solidFill>
                  <a:srgbClr val="585858"/>
                </a:solidFill>
                <a:latin typeface="+mn-lt"/>
              </a:rPr>
              <a:t>How many different possibilities are there?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C319F7-CBA2-4842-B9E5-AF833D3D8F8B}"/>
              </a:ext>
            </a:extLst>
          </p:cNvPr>
          <p:cNvSpPr txBox="1"/>
          <p:nvPr/>
        </p:nvSpPr>
        <p:spPr>
          <a:xfrm rot="21035175">
            <a:off x="5259946" y="1338533"/>
            <a:ext cx="3605312" cy="1354217"/>
          </a:xfrm>
          <a:custGeom>
            <a:avLst/>
            <a:gdLst>
              <a:gd name="connsiteX0" fmla="*/ 0 w 3605312"/>
              <a:gd name="connsiteY0" fmla="*/ 0 h 1354217"/>
              <a:gd name="connsiteX1" fmla="*/ 636938 w 3605312"/>
              <a:gd name="connsiteY1" fmla="*/ 0 h 1354217"/>
              <a:gd name="connsiteX2" fmla="*/ 1165718 w 3605312"/>
              <a:gd name="connsiteY2" fmla="*/ 0 h 1354217"/>
              <a:gd name="connsiteX3" fmla="*/ 1730550 w 3605312"/>
              <a:gd name="connsiteY3" fmla="*/ 0 h 1354217"/>
              <a:gd name="connsiteX4" fmla="*/ 2331435 w 3605312"/>
              <a:gd name="connsiteY4" fmla="*/ 0 h 1354217"/>
              <a:gd name="connsiteX5" fmla="*/ 2968374 w 3605312"/>
              <a:gd name="connsiteY5" fmla="*/ 0 h 1354217"/>
              <a:gd name="connsiteX6" fmla="*/ 3605312 w 3605312"/>
              <a:gd name="connsiteY6" fmla="*/ 0 h 1354217"/>
              <a:gd name="connsiteX7" fmla="*/ 3605312 w 3605312"/>
              <a:gd name="connsiteY7" fmla="*/ 677109 h 1354217"/>
              <a:gd name="connsiteX8" fmla="*/ 3605312 w 3605312"/>
              <a:gd name="connsiteY8" fmla="*/ 1354217 h 1354217"/>
              <a:gd name="connsiteX9" fmla="*/ 3112586 w 3605312"/>
              <a:gd name="connsiteY9" fmla="*/ 1354217 h 1354217"/>
              <a:gd name="connsiteX10" fmla="*/ 2583807 w 3605312"/>
              <a:gd name="connsiteY10" fmla="*/ 1354217 h 1354217"/>
              <a:gd name="connsiteX11" fmla="*/ 1982922 w 3605312"/>
              <a:gd name="connsiteY11" fmla="*/ 1354217 h 1354217"/>
              <a:gd name="connsiteX12" fmla="*/ 1490196 w 3605312"/>
              <a:gd name="connsiteY12" fmla="*/ 1354217 h 1354217"/>
              <a:gd name="connsiteX13" fmla="*/ 817204 w 3605312"/>
              <a:gd name="connsiteY13" fmla="*/ 1354217 h 1354217"/>
              <a:gd name="connsiteX14" fmla="*/ 0 w 3605312"/>
              <a:gd name="connsiteY14" fmla="*/ 1354217 h 1354217"/>
              <a:gd name="connsiteX15" fmla="*/ 0 w 3605312"/>
              <a:gd name="connsiteY15" fmla="*/ 690651 h 1354217"/>
              <a:gd name="connsiteX16" fmla="*/ 0 w 3605312"/>
              <a:gd name="connsiteY16" fmla="*/ 0 h 1354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05312" h="1354217" fill="none" extrusionOk="0">
                <a:moveTo>
                  <a:pt x="0" y="0"/>
                </a:moveTo>
                <a:cubicBezTo>
                  <a:pt x="233043" y="28959"/>
                  <a:pt x="447892" y="19351"/>
                  <a:pt x="636938" y="0"/>
                </a:cubicBezTo>
                <a:cubicBezTo>
                  <a:pt x="825984" y="-19351"/>
                  <a:pt x="1015778" y="2292"/>
                  <a:pt x="1165718" y="0"/>
                </a:cubicBezTo>
                <a:cubicBezTo>
                  <a:pt x="1315658" y="-2292"/>
                  <a:pt x="1527217" y="-11162"/>
                  <a:pt x="1730550" y="0"/>
                </a:cubicBezTo>
                <a:cubicBezTo>
                  <a:pt x="1933883" y="11162"/>
                  <a:pt x="2087291" y="25999"/>
                  <a:pt x="2331435" y="0"/>
                </a:cubicBezTo>
                <a:cubicBezTo>
                  <a:pt x="2575580" y="-25999"/>
                  <a:pt x="2752012" y="-7974"/>
                  <a:pt x="2968374" y="0"/>
                </a:cubicBezTo>
                <a:cubicBezTo>
                  <a:pt x="3184736" y="7974"/>
                  <a:pt x="3398298" y="11993"/>
                  <a:pt x="3605312" y="0"/>
                </a:cubicBezTo>
                <a:cubicBezTo>
                  <a:pt x="3598867" y="181809"/>
                  <a:pt x="3584074" y="460037"/>
                  <a:pt x="3605312" y="677109"/>
                </a:cubicBezTo>
                <a:cubicBezTo>
                  <a:pt x="3626550" y="894181"/>
                  <a:pt x="3575186" y="1029760"/>
                  <a:pt x="3605312" y="1354217"/>
                </a:cubicBezTo>
                <a:cubicBezTo>
                  <a:pt x="3479490" y="1344742"/>
                  <a:pt x="3256316" y="1337385"/>
                  <a:pt x="3112586" y="1354217"/>
                </a:cubicBezTo>
                <a:cubicBezTo>
                  <a:pt x="2968856" y="1371049"/>
                  <a:pt x="2724614" y="1359913"/>
                  <a:pt x="2583807" y="1354217"/>
                </a:cubicBezTo>
                <a:cubicBezTo>
                  <a:pt x="2443000" y="1348521"/>
                  <a:pt x="2226546" y="1363892"/>
                  <a:pt x="1982922" y="1354217"/>
                </a:cubicBezTo>
                <a:cubicBezTo>
                  <a:pt x="1739299" y="1344542"/>
                  <a:pt x="1657680" y="1376863"/>
                  <a:pt x="1490196" y="1354217"/>
                </a:cubicBezTo>
                <a:cubicBezTo>
                  <a:pt x="1322712" y="1331571"/>
                  <a:pt x="1028590" y="1337275"/>
                  <a:pt x="817204" y="1354217"/>
                </a:cubicBezTo>
                <a:cubicBezTo>
                  <a:pt x="605818" y="1371159"/>
                  <a:pt x="282513" y="1341504"/>
                  <a:pt x="0" y="1354217"/>
                </a:cubicBezTo>
                <a:cubicBezTo>
                  <a:pt x="-2659" y="1081389"/>
                  <a:pt x="31254" y="845924"/>
                  <a:pt x="0" y="690651"/>
                </a:cubicBezTo>
                <a:cubicBezTo>
                  <a:pt x="-31254" y="535378"/>
                  <a:pt x="-25088" y="338980"/>
                  <a:pt x="0" y="0"/>
                </a:cubicBezTo>
                <a:close/>
              </a:path>
              <a:path w="3605312" h="1354217" stroke="0" extrusionOk="0">
                <a:moveTo>
                  <a:pt x="0" y="0"/>
                </a:moveTo>
                <a:cubicBezTo>
                  <a:pt x="185476" y="-21117"/>
                  <a:pt x="487064" y="11028"/>
                  <a:pt x="672992" y="0"/>
                </a:cubicBezTo>
                <a:cubicBezTo>
                  <a:pt x="858920" y="-11028"/>
                  <a:pt x="1066665" y="-1456"/>
                  <a:pt x="1273877" y="0"/>
                </a:cubicBezTo>
                <a:cubicBezTo>
                  <a:pt x="1481089" y="1456"/>
                  <a:pt x="1665531" y="-13143"/>
                  <a:pt x="1802656" y="0"/>
                </a:cubicBezTo>
                <a:cubicBezTo>
                  <a:pt x="1939781" y="13143"/>
                  <a:pt x="2191188" y="6512"/>
                  <a:pt x="2403541" y="0"/>
                </a:cubicBezTo>
                <a:cubicBezTo>
                  <a:pt x="2615894" y="-6512"/>
                  <a:pt x="2928000" y="-30747"/>
                  <a:pt x="3076533" y="0"/>
                </a:cubicBezTo>
                <a:cubicBezTo>
                  <a:pt x="3225066" y="30747"/>
                  <a:pt x="3407782" y="-15365"/>
                  <a:pt x="3605312" y="0"/>
                </a:cubicBezTo>
                <a:cubicBezTo>
                  <a:pt x="3597878" y="277781"/>
                  <a:pt x="3626055" y="431510"/>
                  <a:pt x="3605312" y="636482"/>
                </a:cubicBezTo>
                <a:cubicBezTo>
                  <a:pt x="3584569" y="841454"/>
                  <a:pt x="3579242" y="1072723"/>
                  <a:pt x="3605312" y="1354217"/>
                </a:cubicBezTo>
                <a:cubicBezTo>
                  <a:pt x="3426426" y="1336904"/>
                  <a:pt x="3212057" y="1359153"/>
                  <a:pt x="3040480" y="1354217"/>
                </a:cubicBezTo>
                <a:cubicBezTo>
                  <a:pt x="2868903" y="1349281"/>
                  <a:pt x="2620474" y="1336615"/>
                  <a:pt x="2475648" y="1354217"/>
                </a:cubicBezTo>
                <a:cubicBezTo>
                  <a:pt x="2330822" y="1371819"/>
                  <a:pt x="2118632" y="1340007"/>
                  <a:pt x="1910815" y="1354217"/>
                </a:cubicBezTo>
                <a:cubicBezTo>
                  <a:pt x="1702998" y="1368427"/>
                  <a:pt x="1548218" y="1340164"/>
                  <a:pt x="1273877" y="1354217"/>
                </a:cubicBezTo>
                <a:cubicBezTo>
                  <a:pt x="999536" y="1368270"/>
                  <a:pt x="897752" y="1340960"/>
                  <a:pt x="745098" y="1354217"/>
                </a:cubicBezTo>
                <a:cubicBezTo>
                  <a:pt x="592444" y="1367474"/>
                  <a:pt x="303169" y="1360000"/>
                  <a:pt x="0" y="1354217"/>
                </a:cubicBezTo>
                <a:cubicBezTo>
                  <a:pt x="12980" y="1171288"/>
                  <a:pt x="191" y="986343"/>
                  <a:pt x="0" y="663566"/>
                </a:cubicBezTo>
                <a:cubicBezTo>
                  <a:pt x="-191" y="340789"/>
                  <a:pt x="14749" y="220246"/>
                  <a:pt x="0" y="0"/>
                </a:cubicBezTo>
                <a:close/>
              </a:path>
            </a:pathLst>
          </a:custGeom>
          <a:solidFill>
            <a:srgbClr val="82CBDD"/>
          </a:solidFill>
          <a:ln w="28575">
            <a:solidFill>
              <a:srgbClr val="585858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endParaRPr lang="en" b="1" dirty="0">
              <a:solidFill>
                <a:srgbClr val="585858"/>
              </a:solidFill>
              <a:latin typeface="+mn-lt"/>
            </a:endParaRPr>
          </a:p>
          <a:p>
            <a:r>
              <a:rPr lang="en" sz="1800" dirty="0">
                <a:solidFill>
                  <a:srgbClr val="585858"/>
                </a:solidFill>
                <a:latin typeface="+mn-lt"/>
              </a:rPr>
              <a:t>Which is larger 5238 or 5738? </a:t>
            </a:r>
          </a:p>
          <a:p>
            <a:endParaRPr lang="en" sz="1800" dirty="0">
              <a:solidFill>
                <a:srgbClr val="585858"/>
              </a:solidFill>
              <a:latin typeface="+mn-lt"/>
            </a:endParaRPr>
          </a:p>
          <a:p>
            <a:r>
              <a:rPr lang="en" sz="1800" dirty="0">
                <a:solidFill>
                  <a:srgbClr val="585858"/>
                </a:solidFill>
                <a:latin typeface="+mn-lt"/>
              </a:rPr>
              <a:t>How do you know?</a:t>
            </a:r>
          </a:p>
          <a:p>
            <a:endParaRPr lang="en-GB" b="1" dirty="0">
              <a:solidFill>
                <a:srgbClr val="585858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5BF937-2248-480A-9382-A74F841A40C1}"/>
              </a:ext>
            </a:extLst>
          </p:cNvPr>
          <p:cNvSpPr txBox="1"/>
          <p:nvPr/>
        </p:nvSpPr>
        <p:spPr>
          <a:xfrm rot="409569">
            <a:off x="984751" y="4182817"/>
            <a:ext cx="4572000" cy="1754326"/>
          </a:xfrm>
          <a:custGeom>
            <a:avLst/>
            <a:gdLst>
              <a:gd name="connsiteX0" fmla="*/ 0 w 4572000"/>
              <a:gd name="connsiteY0" fmla="*/ 0 h 1754326"/>
              <a:gd name="connsiteX1" fmla="*/ 561703 w 4572000"/>
              <a:gd name="connsiteY1" fmla="*/ 0 h 1754326"/>
              <a:gd name="connsiteX2" fmla="*/ 1169126 w 4572000"/>
              <a:gd name="connsiteY2" fmla="*/ 0 h 1754326"/>
              <a:gd name="connsiteX3" fmla="*/ 1822269 w 4572000"/>
              <a:gd name="connsiteY3" fmla="*/ 0 h 1754326"/>
              <a:gd name="connsiteX4" fmla="*/ 2338251 w 4572000"/>
              <a:gd name="connsiteY4" fmla="*/ 0 h 1754326"/>
              <a:gd name="connsiteX5" fmla="*/ 3082834 w 4572000"/>
              <a:gd name="connsiteY5" fmla="*/ 0 h 1754326"/>
              <a:gd name="connsiteX6" fmla="*/ 3690257 w 4572000"/>
              <a:gd name="connsiteY6" fmla="*/ 0 h 1754326"/>
              <a:gd name="connsiteX7" fmla="*/ 4572000 w 4572000"/>
              <a:gd name="connsiteY7" fmla="*/ 0 h 1754326"/>
              <a:gd name="connsiteX8" fmla="*/ 4572000 w 4572000"/>
              <a:gd name="connsiteY8" fmla="*/ 532146 h 1754326"/>
              <a:gd name="connsiteX9" fmla="*/ 4572000 w 4572000"/>
              <a:gd name="connsiteY9" fmla="*/ 1099378 h 1754326"/>
              <a:gd name="connsiteX10" fmla="*/ 4572000 w 4572000"/>
              <a:gd name="connsiteY10" fmla="*/ 1754326 h 1754326"/>
              <a:gd name="connsiteX11" fmla="*/ 3827417 w 4572000"/>
              <a:gd name="connsiteY11" fmla="*/ 1754326 h 1754326"/>
              <a:gd name="connsiteX12" fmla="*/ 3128554 w 4572000"/>
              <a:gd name="connsiteY12" fmla="*/ 1754326 h 1754326"/>
              <a:gd name="connsiteX13" fmla="*/ 2612571 w 4572000"/>
              <a:gd name="connsiteY13" fmla="*/ 1754326 h 1754326"/>
              <a:gd name="connsiteX14" fmla="*/ 1959429 w 4572000"/>
              <a:gd name="connsiteY14" fmla="*/ 1754326 h 1754326"/>
              <a:gd name="connsiteX15" fmla="*/ 1214846 w 4572000"/>
              <a:gd name="connsiteY15" fmla="*/ 1754326 h 1754326"/>
              <a:gd name="connsiteX16" fmla="*/ 0 w 4572000"/>
              <a:gd name="connsiteY16" fmla="*/ 1754326 h 1754326"/>
              <a:gd name="connsiteX17" fmla="*/ 0 w 4572000"/>
              <a:gd name="connsiteY17" fmla="*/ 1222180 h 1754326"/>
              <a:gd name="connsiteX18" fmla="*/ 0 w 4572000"/>
              <a:gd name="connsiteY18" fmla="*/ 619862 h 1754326"/>
              <a:gd name="connsiteX19" fmla="*/ 0 w 4572000"/>
              <a:gd name="connsiteY19" fmla="*/ 0 h 175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2000" h="1754326" fill="none" extrusionOk="0">
                <a:moveTo>
                  <a:pt x="0" y="0"/>
                </a:moveTo>
                <a:cubicBezTo>
                  <a:pt x="176841" y="-5398"/>
                  <a:pt x="335240" y="26847"/>
                  <a:pt x="561703" y="0"/>
                </a:cubicBezTo>
                <a:cubicBezTo>
                  <a:pt x="788166" y="-26847"/>
                  <a:pt x="1024898" y="13157"/>
                  <a:pt x="1169126" y="0"/>
                </a:cubicBezTo>
                <a:cubicBezTo>
                  <a:pt x="1313354" y="-13157"/>
                  <a:pt x="1641700" y="18021"/>
                  <a:pt x="1822269" y="0"/>
                </a:cubicBezTo>
                <a:cubicBezTo>
                  <a:pt x="2002838" y="-18021"/>
                  <a:pt x="2083936" y="-20344"/>
                  <a:pt x="2338251" y="0"/>
                </a:cubicBezTo>
                <a:cubicBezTo>
                  <a:pt x="2592566" y="20344"/>
                  <a:pt x="2751716" y="21591"/>
                  <a:pt x="3082834" y="0"/>
                </a:cubicBezTo>
                <a:cubicBezTo>
                  <a:pt x="3413952" y="-21591"/>
                  <a:pt x="3544858" y="23930"/>
                  <a:pt x="3690257" y="0"/>
                </a:cubicBezTo>
                <a:cubicBezTo>
                  <a:pt x="3835656" y="-23930"/>
                  <a:pt x="4215823" y="15728"/>
                  <a:pt x="4572000" y="0"/>
                </a:cubicBezTo>
                <a:cubicBezTo>
                  <a:pt x="4590782" y="159194"/>
                  <a:pt x="4566555" y="369783"/>
                  <a:pt x="4572000" y="532146"/>
                </a:cubicBezTo>
                <a:cubicBezTo>
                  <a:pt x="4577445" y="694509"/>
                  <a:pt x="4550287" y="873052"/>
                  <a:pt x="4572000" y="1099378"/>
                </a:cubicBezTo>
                <a:cubicBezTo>
                  <a:pt x="4593713" y="1325704"/>
                  <a:pt x="4567221" y="1544541"/>
                  <a:pt x="4572000" y="1754326"/>
                </a:cubicBezTo>
                <a:cubicBezTo>
                  <a:pt x="4397018" y="1767319"/>
                  <a:pt x="4125735" y="1729783"/>
                  <a:pt x="3827417" y="1754326"/>
                </a:cubicBezTo>
                <a:cubicBezTo>
                  <a:pt x="3529099" y="1778869"/>
                  <a:pt x="3460808" y="1761931"/>
                  <a:pt x="3128554" y="1754326"/>
                </a:cubicBezTo>
                <a:cubicBezTo>
                  <a:pt x="2796300" y="1746721"/>
                  <a:pt x="2826654" y="1736141"/>
                  <a:pt x="2612571" y="1754326"/>
                </a:cubicBezTo>
                <a:cubicBezTo>
                  <a:pt x="2398488" y="1772511"/>
                  <a:pt x="2235118" y="1729250"/>
                  <a:pt x="1959429" y="1754326"/>
                </a:cubicBezTo>
                <a:cubicBezTo>
                  <a:pt x="1683740" y="1779402"/>
                  <a:pt x="1450026" y="1718165"/>
                  <a:pt x="1214846" y="1754326"/>
                </a:cubicBezTo>
                <a:cubicBezTo>
                  <a:pt x="979666" y="1790487"/>
                  <a:pt x="396145" y="1775466"/>
                  <a:pt x="0" y="1754326"/>
                </a:cubicBezTo>
                <a:cubicBezTo>
                  <a:pt x="-8863" y="1543748"/>
                  <a:pt x="-6074" y="1437315"/>
                  <a:pt x="0" y="1222180"/>
                </a:cubicBezTo>
                <a:cubicBezTo>
                  <a:pt x="6074" y="1007045"/>
                  <a:pt x="-18044" y="895658"/>
                  <a:pt x="0" y="619862"/>
                </a:cubicBezTo>
                <a:cubicBezTo>
                  <a:pt x="18044" y="344066"/>
                  <a:pt x="-8877" y="227992"/>
                  <a:pt x="0" y="0"/>
                </a:cubicBezTo>
                <a:close/>
              </a:path>
              <a:path w="4572000" h="1754326" stroke="0" extrusionOk="0">
                <a:moveTo>
                  <a:pt x="0" y="0"/>
                </a:moveTo>
                <a:cubicBezTo>
                  <a:pt x="287684" y="8853"/>
                  <a:pt x="497751" y="27360"/>
                  <a:pt x="744583" y="0"/>
                </a:cubicBezTo>
                <a:cubicBezTo>
                  <a:pt x="991415" y="-27360"/>
                  <a:pt x="1139983" y="13311"/>
                  <a:pt x="1397726" y="0"/>
                </a:cubicBezTo>
                <a:cubicBezTo>
                  <a:pt x="1655469" y="-13311"/>
                  <a:pt x="1819304" y="-12622"/>
                  <a:pt x="1959429" y="0"/>
                </a:cubicBezTo>
                <a:cubicBezTo>
                  <a:pt x="2099554" y="12622"/>
                  <a:pt x="2401051" y="27544"/>
                  <a:pt x="2612571" y="0"/>
                </a:cubicBezTo>
                <a:cubicBezTo>
                  <a:pt x="2824091" y="-27544"/>
                  <a:pt x="3088740" y="19118"/>
                  <a:pt x="3357154" y="0"/>
                </a:cubicBezTo>
                <a:cubicBezTo>
                  <a:pt x="3625568" y="-19118"/>
                  <a:pt x="3655159" y="3177"/>
                  <a:pt x="3918857" y="0"/>
                </a:cubicBezTo>
                <a:cubicBezTo>
                  <a:pt x="4182555" y="-3177"/>
                  <a:pt x="4360722" y="3268"/>
                  <a:pt x="4572000" y="0"/>
                </a:cubicBezTo>
                <a:cubicBezTo>
                  <a:pt x="4593754" y="193906"/>
                  <a:pt x="4569820" y="350211"/>
                  <a:pt x="4572000" y="584775"/>
                </a:cubicBezTo>
                <a:cubicBezTo>
                  <a:pt x="4574180" y="819339"/>
                  <a:pt x="4553402" y="997304"/>
                  <a:pt x="4572000" y="1152007"/>
                </a:cubicBezTo>
                <a:cubicBezTo>
                  <a:pt x="4590598" y="1306710"/>
                  <a:pt x="4545777" y="1482667"/>
                  <a:pt x="4572000" y="1754326"/>
                </a:cubicBezTo>
                <a:cubicBezTo>
                  <a:pt x="4322519" y="1759103"/>
                  <a:pt x="4166619" y="1752632"/>
                  <a:pt x="3964577" y="1754326"/>
                </a:cubicBezTo>
                <a:cubicBezTo>
                  <a:pt x="3762535" y="1756020"/>
                  <a:pt x="3571559" y="1777479"/>
                  <a:pt x="3265714" y="1754326"/>
                </a:cubicBezTo>
                <a:cubicBezTo>
                  <a:pt x="2959869" y="1731173"/>
                  <a:pt x="2897176" y="1747036"/>
                  <a:pt x="2704011" y="1754326"/>
                </a:cubicBezTo>
                <a:cubicBezTo>
                  <a:pt x="2510846" y="1761616"/>
                  <a:pt x="2231405" y="1774078"/>
                  <a:pt x="2096589" y="1754326"/>
                </a:cubicBezTo>
                <a:cubicBezTo>
                  <a:pt x="1961773" y="1734574"/>
                  <a:pt x="1731731" y="1771512"/>
                  <a:pt x="1397726" y="1754326"/>
                </a:cubicBezTo>
                <a:cubicBezTo>
                  <a:pt x="1063721" y="1737140"/>
                  <a:pt x="839921" y="1744949"/>
                  <a:pt x="653143" y="1754326"/>
                </a:cubicBezTo>
                <a:cubicBezTo>
                  <a:pt x="466365" y="1763703"/>
                  <a:pt x="154421" y="1739718"/>
                  <a:pt x="0" y="1754326"/>
                </a:cubicBezTo>
                <a:cubicBezTo>
                  <a:pt x="25013" y="1474060"/>
                  <a:pt x="29075" y="1358052"/>
                  <a:pt x="0" y="1169551"/>
                </a:cubicBezTo>
                <a:cubicBezTo>
                  <a:pt x="-29075" y="981050"/>
                  <a:pt x="-13072" y="764161"/>
                  <a:pt x="0" y="619862"/>
                </a:cubicBezTo>
                <a:cubicBezTo>
                  <a:pt x="13072" y="475563"/>
                  <a:pt x="10945" y="291925"/>
                  <a:pt x="0" y="0"/>
                </a:cubicBezTo>
                <a:close/>
              </a:path>
            </a:pathLst>
          </a:custGeom>
          <a:solidFill>
            <a:srgbClr val="82CBDD"/>
          </a:solidFill>
          <a:ln w="28575">
            <a:solidFill>
              <a:srgbClr val="585858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r>
              <a:rPr lang="en-GB" sz="1800" dirty="0">
                <a:solidFill>
                  <a:srgbClr val="585858"/>
                </a:solidFill>
                <a:latin typeface="+mn-lt"/>
              </a:rPr>
              <a:t>Three numbers are evenly spaced on a number line, one of them is 4.6</a:t>
            </a:r>
          </a:p>
          <a:p>
            <a:endParaRPr lang="en-GB" sz="1800" dirty="0">
              <a:solidFill>
                <a:srgbClr val="585858"/>
              </a:solidFill>
              <a:latin typeface="+mn-lt"/>
            </a:endParaRPr>
          </a:p>
          <a:p>
            <a:r>
              <a:rPr lang="en-GB" sz="1800" dirty="0">
                <a:solidFill>
                  <a:srgbClr val="585858"/>
                </a:solidFill>
                <a:latin typeface="+mn-lt"/>
              </a:rPr>
              <a:t>What </a:t>
            </a:r>
            <a:r>
              <a:rPr lang="en-GB" sz="1800" i="1" dirty="0">
                <a:solidFill>
                  <a:srgbClr val="585858"/>
                </a:solidFill>
                <a:latin typeface="+mn-lt"/>
              </a:rPr>
              <a:t>could</a:t>
            </a:r>
            <a:r>
              <a:rPr lang="en-GB" sz="1800" dirty="0">
                <a:solidFill>
                  <a:srgbClr val="585858"/>
                </a:solidFill>
                <a:latin typeface="+mn-lt"/>
              </a:rPr>
              <a:t> the other two numbers be? </a:t>
            </a:r>
          </a:p>
          <a:p>
            <a:endParaRPr lang="en-GB" sz="1800" dirty="0">
              <a:solidFill>
                <a:srgbClr val="585858"/>
              </a:solidFill>
              <a:latin typeface="+mn-lt"/>
            </a:endParaRPr>
          </a:p>
          <a:p>
            <a:r>
              <a:rPr lang="en-GB" sz="1800" dirty="0">
                <a:solidFill>
                  <a:srgbClr val="585858"/>
                </a:solidFill>
                <a:latin typeface="+mn-lt"/>
              </a:rPr>
              <a:t>Find another pair, and another…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EE18B3-F471-442F-82F0-E7A5219EB20B}"/>
              </a:ext>
            </a:extLst>
          </p:cNvPr>
          <p:cNvSpPr txBox="1"/>
          <p:nvPr/>
        </p:nvSpPr>
        <p:spPr>
          <a:xfrm rot="21441056">
            <a:off x="7087898" y="5128312"/>
            <a:ext cx="4572000" cy="1200329"/>
          </a:xfrm>
          <a:custGeom>
            <a:avLst/>
            <a:gdLst>
              <a:gd name="connsiteX0" fmla="*/ 0 w 4572000"/>
              <a:gd name="connsiteY0" fmla="*/ 0 h 1200329"/>
              <a:gd name="connsiteX1" fmla="*/ 561703 w 4572000"/>
              <a:gd name="connsiteY1" fmla="*/ 0 h 1200329"/>
              <a:gd name="connsiteX2" fmla="*/ 1214846 w 4572000"/>
              <a:gd name="connsiteY2" fmla="*/ 0 h 1200329"/>
              <a:gd name="connsiteX3" fmla="*/ 1913709 w 4572000"/>
              <a:gd name="connsiteY3" fmla="*/ 0 h 1200329"/>
              <a:gd name="connsiteX4" fmla="*/ 2521131 w 4572000"/>
              <a:gd name="connsiteY4" fmla="*/ 0 h 1200329"/>
              <a:gd name="connsiteX5" fmla="*/ 3174274 w 4572000"/>
              <a:gd name="connsiteY5" fmla="*/ 0 h 1200329"/>
              <a:gd name="connsiteX6" fmla="*/ 3690257 w 4572000"/>
              <a:gd name="connsiteY6" fmla="*/ 0 h 1200329"/>
              <a:gd name="connsiteX7" fmla="*/ 4572000 w 4572000"/>
              <a:gd name="connsiteY7" fmla="*/ 0 h 1200329"/>
              <a:gd name="connsiteX8" fmla="*/ 4572000 w 4572000"/>
              <a:gd name="connsiteY8" fmla="*/ 588161 h 1200329"/>
              <a:gd name="connsiteX9" fmla="*/ 4572000 w 4572000"/>
              <a:gd name="connsiteY9" fmla="*/ 1200329 h 1200329"/>
              <a:gd name="connsiteX10" fmla="*/ 3918857 w 4572000"/>
              <a:gd name="connsiteY10" fmla="*/ 1200329 h 1200329"/>
              <a:gd name="connsiteX11" fmla="*/ 3174274 w 4572000"/>
              <a:gd name="connsiteY11" fmla="*/ 1200329 h 1200329"/>
              <a:gd name="connsiteX12" fmla="*/ 2429691 w 4572000"/>
              <a:gd name="connsiteY12" fmla="*/ 1200329 h 1200329"/>
              <a:gd name="connsiteX13" fmla="*/ 1822269 w 4572000"/>
              <a:gd name="connsiteY13" fmla="*/ 1200329 h 1200329"/>
              <a:gd name="connsiteX14" fmla="*/ 1123406 w 4572000"/>
              <a:gd name="connsiteY14" fmla="*/ 1200329 h 1200329"/>
              <a:gd name="connsiteX15" fmla="*/ 607423 w 4572000"/>
              <a:gd name="connsiteY15" fmla="*/ 1200329 h 1200329"/>
              <a:gd name="connsiteX16" fmla="*/ 0 w 4572000"/>
              <a:gd name="connsiteY16" fmla="*/ 1200329 h 1200329"/>
              <a:gd name="connsiteX17" fmla="*/ 0 w 4572000"/>
              <a:gd name="connsiteY17" fmla="*/ 576158 h 1200329"/>
              <a:gd name="connsiteX18" fmla="*/ 0 w 4572000"/>
              <a:gd name="connsiteY18" fmla="*/ 0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72000" h="1200329" fill="none" extrusionOk="0">
                <a:moveTo>
                  <a:pt x="0" y="0"/>
                </a:moveTo>
                <a:cubicBezTo>
                  <a:pt x="278371" y="19745"/>
                  <a:pt x="304460" y="6012"/>
                  <a:pt x="561703" y="0"/>
                </a:cubicBezTo>
                <a:cubicBezTo>
                  <a:pt x="818946" y="-6012"/>
                  <a:pt x="1031989" y="9905"/>
                  <a:pt x="1214846" y="0"/>
                </a:cubicBezTo>
                <a:cubicBezTo>
                  <a:pt x="1397703" y="-9905"/>
                  <a:pt x="1605527" y="27290"/>
                  <a:pt x="1913709" y="0"/>
                </a:cubicBezTo>
                <a:cubicBezTo>
                  <a:pt x="2221891" y="-27290"/>
                  <a:pt x="2381307" y="18276"/>
                  <a:pt x="2521131" y="0"/>
                </a:cubicBezTo>
                <a:cubicBezTo>
                  <a:pt x="2660955" y="-18276"/>
                  <a:pt x="2993705" y="18021"/>
                  <a:pt x="3174274" y="0"/>
                </a:cubicBezTo>
                <a:cubicBezTo>
                  <a:pt x="3354843" y="-18021"/>
                  <a:pt x="3586951" y="-22826"/>
                  <a:pt x="3690257" y="0"/>
                </a:cubicBezTo>
                <a:cubicBezTo>
                  <a:pt x="3793563" y="22826"/>
                  <a:pt x="4132329" y="34450"/>
                  <a:pt x="4572000" y="0"/>
                </a:cubicBezTo>
                <a:cubicBezTo>
                  <a:pt x="4595608" y="170981"/>
                  <a:pt x="4550903" y="392212"/>
                  <a:pt x="4572000" y="588161"/>
                </a:cubicBezTo>
                <a:cubicBezTo>
                  <a:pt x="4593097" y="784110"/>
                  <a:pt x="4586511" y="914028"/>
                  <a:pt x="4572000" y="1200329"/>
                </a:cubicBezTo>
                <a:cubicBezTo>
                  <a:pt x="4386204" y="1213879"/>
                  <a:pt x="4089056" y="1169444"/>
                  <a:pt x="3918857" y="1200329"/>
                </a:cubicBezTo>
                <a:cubicBezTo>
                  <a:pt x="3748658" y="1231214"/>
                  <a:pt x="3329256" y="1235817"/>
                  <a:pt x="3174274" y="1200329"/>
                </a:cubicBezTo>
                <a:cubicBezTo>
                  <a:pt x="3019292" y="1164841"/>
                  <a:pt x="2591486" y="1193844"/>
                  <a:pt x="2429691" y="1200329"/>
                </a:cubicBezTo>
                <a:cubicBezTo>
                  <a:pt x="2267896" y="1206814"/>
                  <a:pt x="2120207" y="1198216"/>
                  <a:pt x="1822269" y="1200329"/>
                </a:cubicBezTo>
                <a:cubicBezTo>
                  <a:pt x="1524331" y="1202442"/>
                  <a:pt x="1455660" y="1207934"/>
                  <a:pt x="1123406" y="1200329"/>
                </a:cubicBezTo>
                <a:cubicBezTo>
                  <a:pt x="791152" y="1192724"/>
                  <a:pt x="821506" y="1182144"/>
                  <a:pt x="607423" y="1200329"/>
                </a:cubicBezTo>
                <a:cubicBezTo>
                  <a:pt x="393340" y="1218514"/>
                  <a:pt x="277298" y="1226735"/>
                  <a:pt x="0" y="1200329"/>
                </a:cubicBezTo>
                <a:cubicBezTo>
                  <a:pt x="-4195" y="1024695"/>
                  <a:pt x="-4073" y="735715"/>
                  <a:pt x="0" y="576158"/>
                </a:cubicBezTo>
                <a:cubicBezTo>
                  <a:pt x="4073" y="416601"/>
                  <a:pt x="-12383" y="195669"/>
                  <a:pt x="0" y="0"/>
                </a:cubicBezTo>
                <a:close/>
              </a:path>
              <a:path w="4572000" h="1200329" stroke="0" extrusionOk="0">
                <a:moveTo>
                  <a:pt x="0" y="0"/>
                </a:moveTo>
                <a:cubicBezTo>
                  <a:pt x="287684" y="8853"/>
                  <a:pt x="497751" y="27360"/>
                  <a:pt x="744583" y="0"/>
                </a:cubicBezTo>
                <a:cubicBezTo>
                  <a:pt x="991415" y="-27360"/>
                  <a:pt x="1139983" y="13311"/>
                  <a:pt x="1397726" y="0"/>
                </a:cubicBezTo>
                <a:cubicBezTo>
                  <a:pt x="1655469" y="-13311"/>
                  <a:pt x="1819304" y="-12622"/>
                  <a:pt x="1959429" y="0"/>
                </a:cubicBezTo>
                <a:cubicBezTo>
                  <a:pt x="2099554" y="12622"/>
                  <a:pt x="2401051" y="27544"/>
                  <a:pt x="2612571" y="0"/>
                </a:cubicBezTo>
                <a:cubicBezTo>
                  <a:pt x="2824091" y="-27544"/>
                  <a:pt x="3088740" y="19118"/>
                  <a:pt x="3357154" y="0"/>
                </a:cubicBezTo>
                <a:cubicBezTo>
                  <a:pt x="3625568" y="-19118"/>
                  <a:pt x="3655159" y="3177"/>
                  <a:pt x="3918857" y="0"/>
                </a:cubicBezTo>
                <a:cubicBezTo>
                  <a:pt x="4182555" y="-3177"/>
                  <a:pt x="4360722" y="3268"/>
                  <a:pt x="4572000" y="0"/>
                </a:cubicBezTo>
                <a:cubicBezTo>
                  <a:pt x="4545500" y="164732"/>
                  <a:pt x="4584265" y="433600"/>
                  <a:pt x="4572000" y="600165"/>
                </a:cubicBezTo>
                <a:cubicBezTo>
                  <a:pt x="4559735" y="766731"/>
                  <a:pt x="4583432" y="961480"/>
                  <a:pt x="4572000" y="1200329"/>
                </a:cubicBezTo>
                <a:cubicBezTo>
                  <a:pt x="4271122" y="1234473"/>
                  <a:pt x="4020867" y="1218539"/>
                  <a:pt x="3873137" y="1200329"/>
                </a:cubicBezTo>
                <a:cubicBezTo>
                  <a:pt x="3725407" y="1182119"/>
                  <a:pt x="3467756" y="1198635"/>
                  <a:pt x="3265714" y="1200329"/>
                </a:cubicBezTo>
                <a:cubicBezTo>
                  <a:pt x="3063672" y="1202023"/>
                  <a:pt x="2872696" y="1223482"/>
                  <a:pt x="2566851" y="1200329"/>
                </a:cubicBezTo>
                <a:cubicBezTo>
                  <a:pt x="2261006" y="1177176"/>
                  <a:pt x="2193982" y="1191775"/>
                  <a:pt x="2005149" y="1200329"/>
                </a:cubicBezTo>
                <a:cubicBezTo>
                  <a:pt x="1816316" y="1208883"/>
                  <a:pt x="1538878" y="1222085"/>
                  <a:pt x="1397726" y="1200329"/>
                </a:cubicBezTo>
                <a:cubicBezTo>
                  <a:pt x="1256574" y="1178573"/>
                  <a:pt x="1032868" y="1217515"/>
                  <a:pt x="698863" y="1200329"/>
                </a:cubicBezTo>
                <a:cubicBezTo>
                  <a:pt x="364858" y="1183143"/>
                  <a:pt x="303779" y="1192635"/>
                  <a:pt x="0" y="1200329"/>
                </a:cubicBezTo>
                <a:cubicBezTo>
                  <a:pt x="30221" y="979351"/>
                  <a:pt x="24841" y="723760"/>
                  <a:pt x="0" y="588161"/>
                </a:cubicBezTo>
                <a:cubicBezTo>
                  <a:pt x="-24841" y="452562"/>
                  <a:pt x="9766" y="252041"/>
                  <a:pt x="0" y="0"/>
                </a:cubicBezTo>
                <a:close/>
              </a:path>
            </a:pathLst>
          </a:custGeom>
          <a:solidFill>
            <a:srgbClr val="82CBDD"/>
          </a:solidFill>
          <a:ln w="28575">
            <a:solidFill>
              <a:srgbClr val="585858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endParaRPr lang="en-GB" sz="1800" dirty="0">
              <a:solidFill>
                <a:srgbClr val="585858"/>
              </a:solidFill>
              <a:latin typeface="+mn-lt"/>
            </a:endParaRPr>
          </a:p>
          <a:p>
            <a:r>
              <a:rPr lang="en-GB" sz="1800" dirty="0">
                <a:solidFill>
                  <a:srgbClr val="585858"/>
                </a:solidFill>
                <a:latin typeface="+mn-lt"/>
              </a:rPr>
              <a:t>Find a number that is half way between </a:t>
            </a:r>
          </a:p>
          <a:p>
            <a:r>
              <a:rPr lang="en-GB" sz="1800" dirty="0">
                <a:solidFill>
                  <a:srgbClr val="585858"/>
                </a:solidFill>
                <a:latin typeface="+mn-lt"/>
              </a:rPr>
              <a:t>5.7 and 5.9</a:t>
            </a:r>
          </a:p>
          <a:p>
            <a:endParaRPr lang="en-GB" sz="1800" dirty="0">
              <a:solidFill>
                <a:srgbClr val="585858"/>
              </a:solidFill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C2CADD-6A0C-4586-820D-FA9A6827AF9F}"/>
              </a:ext>
            </a:extLst>
          </p:cNvPr>
          <p:cNvSpPr txBox="1"/>
          <p:nvPr/>
        </p:nvSpPr>
        <p:spPr>
          <a:xfrm rot="432459">
            <a:off x="6164334" y="3365139"/>
            <a:ext cx="4572000" cy="1200329"/>
          </a:xfrm>
          <a:custGeom>
            <a:avLst/>
            <a:gdLst>
              <a:gd name="connsiteX0" fmla="*/ 0 w 4572000"/>
              <a:gd name="connsiteY0" fmla="*/ 0 h 1200329"/>
              <a:gd name="connsiteX1" fmla="*/ 561703 w 4572000"/>
              <a:gd name="connsiteY1" fmla="*/ 0 h 1200329"/>
              <a:gd name="connsiteX2" fmla="*/ 1214846 w 4572000"/>
              <a:gd name="connsiteY2" fmla="*/ 0 h 1200329"/>
              <a:gd name="connsiteX3" fmla="*/ 1913709 w 4572000"/>
              <a:gd name="connsiteY3" fmla="*/ 0 h 1200329"/>
              <a:gd name="connsiteX4" fmla="*/ 2521131 w 4572000"/>
              <a:gd name="connsiteY4" fmla="*/ 0 h 1200329"/>
              <a:gd name="connsiteX5" fmla="*/ 3174274 w 4572000"/>
              <a:gd name="connsiteY5" fmla="*/ 0 h 1200329"/>
              <a:gd name="connsiteX6" fmla="*/ 3690257 w 4572000"/>
              <a:gd name="connsiteY6" fmla="*/ 0 h 1200329"/>
              <a:gd name="connsiteX7" fmla="*/ 4572000 w 4572000"/>
              <a:gd name="connsiteY7" fmla="*/ 0 h 1200329"/>
              <a:gd name="connsiteX8" fmla="*/ 4572000 w 4572000"/>
              <a:gd name="connsiteY8" fmla="*/ 588161 h 1200329"/>
              <a:gd name="connsiteX9" fmla="*/ 4572000 w 4572000"/>
              <a:gd name="connsiteY9" fmla="*/ 1200329 h 1200329"/>
              <a:gd name="connsiteX10" fmla="*/ 3918857 w 4572000"/>
              <a:gd name="connsiteY10" fmla="*/ 1200329 h 1200329"/>
              <a:gd name="connsiteX11" fmla="*/ 3174274 w 4572000"/>
              <a:gd name="connsiteY11" fmla="*/ 1200329 h 1200329"/>
              <a:gd name="connsiteX12" fmla="*/ 2429691 w 4572000"/>
              <a:gd name="connsiteY12" fmla="*/ 1200329 h 1200329"/>
              <a:gd name="connsiteX13" fmla="*/ 1822269 w 4572000"/>
              <a:gd name="connsiteY13" fmla="*/ 1200329 h 1200329"/>
              <a:gd name="connsiteX14" fmla="*/ 1123406 w 4572000"/>
              <a:gd name="connsiteY14" fmla="*/ 1200329 h 1200329"/>
              <a:gd name="connsiteX15" fmla="*/ 607423 w 4572000"/>
              <a:gd name="connsiteY15" fmla="*/ 1200329 h 1200329"/>
              <a:gd name="connsiteX16" fmla="*/ 0 w 4572000"/>
              <a:gd name="connsiteY16" fmla="*/ 1200329 h 1200329"/>
              <a:gd name="connsiteX17" fmla="*/ 0 w 4572000"/>
              <a:gd name="connsiteY17" fmla="*/ 576158 h 1200329"/>
              <a:gd name="connsiteX18" fmla="*/ 0 w 4572000"/>
              <a:gd name="connsiteY18" fmla="*/ 0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72000" h="1200329" fill="none" extrusionOk="0">
                <a:moveTo>
                  <a:pt x="0" y="0"/>
                </a:moveTo>
                <a:cubicBezTo>
                  <a:pt x="278371" y="19745"/>
                  <a:pt x="304460" y="6012"/>
                  <a:pt x="561703" y="0"/>
                </a:cubicBezTo>
                <a:cubicBezTo>
                  <a:pt x="818946" y="-6012"/>
                  <a:pt x="1031989" y="9905"/>
                  <a:pt x="1214846" y="0"/>
                </a:cubicBezTo>
                <a:cubicBezTo>
                  <a:pt x="1397703" y="-9905"/>
                  <a:pt x="1605527" y="27290"/>
                  <a:pt x="1913709" y="0"/>
                </a:cubicBezTo>
                <a:cubicBezTo>
                  <a:pt x="2221891" y="-27290"/>
                  <a:pt x="2381307" y="18276"/>
                  <a:pt x="2521131" y="0"/>
                </a:cubicBezTo>
                <a:cubicBezTo>
                  <a:pt x="2660955" y="-18276"/>
                  <a:pt x="2993705" y="18021"/>
                  <a:pt x="3174274" y="0"/>
                </a:cubicBezTo>
                <a:cubicBezTo>
                  <a:pt x="3354843" y="-18021"/>
                  <a:pt x="3586951" y="-22826"/>
                  <a:pt x="3690257" y="0"/>
                </a:cubicBezTo>
                <a:cubicBezTo>
                  <a:pt x="3793563" y="22826"/>
                  <a:pt x="4132329" y="34450"/>
                  <a:pt x="4572000" y="0"/>
                </a:cubicBezTo>
                <a:cubicBezTo>
                  <a:pt x="4595608" y="170981"/>
                  <a:pt x="4550903" y="392212"/>
                  <a:pt x="4572000" y="588161"/>
                </a:cubicBezTo>
                <a:cubicBezTo>
                  <a:pt x="4593097" y="784110"/>
                  <a:pt x="4586511" y="914028"/>
                  <a:pt x="4572000" y="1200329"/>
                </a:cubicBezTo>
                <a:cubicBezTo>
                  <a:pt x="4386204" y="1213879"/>
                  <a:pt x="4089056" y="1169444"/>
                  <a:pt x="3918857" y="1200329"/>
                </a:cubicBezTo>
                <a:cubicBezTo>
                  <a:pt x="3748658" y="1231214"/>
                  <a:pt x="3329256" y="1235817"/>
                  <a:pt x="3174274" y="1200329"/>
                </a:cubicBezTo>
                <a:cubicBezTo>
                  <a:pt x="3019292" y="1164841"/>
                  <a:pt x="2591486" y="1193844"/>
                  <a:pt x="2429691" y="1200329"/>
                </a:cubicBezTo>
                <a:cubicBezTo>
                  <a:pt x="2267896" y="1206814"/>
                  <a:pt x="2120207" y="1198216"/>
                  <a:pt x="1822269" y="1200329"/>
                </a:cubicBezTo>
                <a:cubicBezTo>
                  <a:pt x="1524331" y="1202442"/>
                  <a:pt x="1455660" y="1207934"/>
                  <a:pt x="1123406" y="1200329"/>
                </a:cubicBezTo>
                <a:cubicBezTo>
                  <a:pt x="791152" y="1192724"/>
                  <a:pt x="821506" y="1182144"/>
                  <a:pt x="607423" y="1200329"/>
                </a:cubicBezTo>
                <a:cubicBezTo>
                  <a:pt x="393340" y="1218514"/>
                  <a:pt x="277298" y="1226735"/>
                  <a:pt x="0" y="1200329"/>
                </a:cubicBezTo>
                <a:cubicBezTo>
                  <a:pt x="-4195" y="1024695"/>
                  <a:pt x="-4073" y="735715"/>
                  <a:pt x="0" y="576158"/>
                </a:cubicBezTo>
                <a:cubicBezTo>
                  <a:pt x="4073" y="416601"/>
                  <a:pt x="-12383" y="195669"/>
                  <a:pt x="0" y="0"/>
                </a:cubicBezTo>
                <a:close/>
              </a:path>
              <a:path w="4572000" h="1200329" stroke="0" extrusionOk="0">
                <a:moveTo>
                  <a:pt x="0" y="0"/>
                </a:moveTo>
                <a:cubicBezTo>
                  <a:pt x="287684" y="8853"/>
                  <a:pt x="497751" y="27360"/>
                  <a:pt x="744583" y="0"/>
                </a:cubicBezTo>
                <a:cubicBezTo>
                  <a:pt x="991415" y="-27360"/>
                  <a:pt x="1139983" y="13311"/>
                  <a:pt x="1397726" y="0"/>
                </a:cubicBezTo>
                <a:cubicBezTo>
                  <a:pt x="1655469" y="-13311"/>
                  <a:pt x="1819304" y="-12622"/>
                  <a:pt x="1959429" y="0"/>
                </a:cubicBezTo>
                <a:cubicBezTo>
                  <a:pt x="2099554" y="12622"/>
                  <a:pt x="2401051" y="27544"/>
                  <a:pt x="2612571" y="0"/>
                </a:cubicBezTo>
                <a:cubicBezTo>
                  <a:pt x="2824091" y="-27544"/>
                  <a:pt x="3088740" y="19118"/>
                  <a:pt x="3357154" y="0"/>
                </a:cubicBezTo>
                <a:cubicBezTo>
                  <a:pt x="3625568" y="-19118"/>
                  <a:pt x="3655159" y="3177"/>
                  <a:pt x="3918857" y="0"/>
                </a:cubicBezTo>
                <a:cubicBezTo>
                  <a:pt x="4182555" y="-3177"/>
                  <a:pt x="4360722" y="3268"/>
                  <a:pt x="4572000" y="0"/>
                </a:cubicBezTo>
                <a:cubicBezTo>
                  <a:pt x="4545500" y="164732"/>
                  <a:pt x="4584265" y="433600"/>
                  <a:pt x="4572000" y="600165"/>
                </a:cubicBezTo>
                <a:cubicBezTo>
                  <a:pt x="4559735" y="766731"/>
                  <a:pt x="4583432" y="961480"/>
                  <a:pt x="4572000" y="1200329"/>
                </a:cubicBezTo>
                <a:cubicBezTo>
                  <a:pt x="4271122" y="1234473"/>
                  <a:pt x="4020867" y="1218539"/>
                  <a:pt x="3873137" y="1200329"/>
                </a:cubicBezTo>
                <a:cubicBezTo>
                  <a:pt x="3725407" y="1182119"/>
                  <a:pt x="3467756" y="1198635"/>
                  <a:pt x="3265714" y="1200329"/>
                </a:cubicBezTo>
                <a:cubicBezTo>
                  <a:pt x="3063672" y="1202023"/>
                  <a:pt x="2872696" y="1223482"/>
                  <a:pt x="2566851" y="1200329"/>
                </a:cubicBezTo>
                <a:cubicBezTo>
                  <a:pt x="2261006" y="1177176"/>
                  <a:pt x="2193982" y="1191775"/>
                  <a:pt x="2005149" y="1200329"/>
                </a:cubicBezTo>
                <a:cubicBezTo>
                  <a:pt x="1816316" y="1208883"/>
                  <a:pt x="1538878" y="1222085"/>
                  <a:pt x="1397726" y="1200329"/>
                </a:cubicBezTo>
                <a:cubicBezTo>
                  <a:pt x="1256574" y="1178573"/>
                  <a:pt x="1032868" y="1217515"/>
                  <a:pt x="698863" y="1200329"/>
                </a:cubicBezTo>
                <a:cubicBezTo>
                  <a:pt x="364858" y="1183143"/>
                  <a:pt x="303779" y="1192635"/>
                  <a:pt x="0" y="1200329"/>
                </a:cubicBezTo>
                <a:cubicBezTo>
                  <a:pt x="30221" y="979351"/>
                  <a:pt x="24841" y="723760"/>
                  <a:pt x="0" y="588161"/>
                </a:cubicBezTo>
                <a:cubicBezTo>
                  <a:pt x="-24841" y="452562"/>
                  <a:pt x="9766" y="252041"/>
                  <a:pt x="0" y="0"/>
                </a:cubicBezTo>
                <a:close/>
              </a:path>
            </a:pathLst>
          </a:custGeom>
          <a:solidFill>
            <a:srgbClr val="82CBDD"/>
          </a:solidFill>
          <a:ln w="28575">
            <a:solidFill>
              <a:srgbClr val="585858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r>
              <a:rPr lang="en-GB" sz="1800" dirty="0">
                <a:solidFill>
                  <a:srgbClr val="585858"/>
                </a:solidFill>
                <a:latin typeface="+mn-lt"/>
              </a:rPr>
              <a:t>Decide if this statement is always, sometimes or never true.</a:t>
            </a:r>
          </a:p>
          <a:p>
            <a:endParaRPr lang="en-GB" sz="1800" dirty="0">
              <a:solidFill>
                <a:srgbClr val="585858"/>
              </a:solidFill>
              <a:latin typeface="+mn-lt"/>
            </a:endParaRPr>
          </a:p>
          <a:p>
            <a:r>
              <a:rPr lang="en-GB" sz="1800" dirty="0">
                <a:solidFill>
                  <a:srgbClr val="585858"/>
                </a:solidFill>
                <a:latin typeface="+mn-lt"/>
              </a:rPr>
              <a:t>Numbers with more digits are greater in value. </a:t>
            </a:r>
          </a:p>
        </p:txBody>
      </p:sp>
    </p:spTree>
    <p:extLst>
      <p:ext uri="{BB962C8B-B14F-4D97-AF65-F5344CB8AC3E}">
        <p14:creationId xmlns:p14="http://schemas.microsoft.com/office/powerpoint/2010/main" val="5239205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4A5A6-D1DC-494A-B987-0D985ECC2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E63710-1293-45F7-BD3E-AC6CC059D3F4}"/>
              </a:ext>
            </a:extLst>
          </p:cNvPr>
          <p:cNvSpPr txBox="1"/>
          <p:nvPr/>
        </p:nvSpPr>
        <p:spPr>
          <a:xfrm>
            <a:off x="1068224" y="2153146"/>
            <a:ext cx="98105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585858"/>
                </a:solidFill>
                <a:latin typeface="+mn-lt"/>
              </a:rPr>
              <a:t>Useful websites for questions that promote mathematical thinking or deepen understanding</a:t>
            </a:r>
          </a:p>
          <a:p>
            <a:endParaRPr lang="en-GB" sz="2000" dirty="0">
              <a:solidFill>
                <a:srgbClr val="585858"/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NCETM Secondary Assessment materials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NRICH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Open Middle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NCETM PD materials (prompts for designing my own questions)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NCETM Primary Exemplification of ready-to-progress criteria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585858"/>
              </a:solidFill>
              <a:latin typeface="+mn-lt"/>
            </a:endParaRPr>
          </a:p>
          <a:p>
            <a:r>
              <a:rPr lang="en-GB" sz="2000" dirty="0">
                <a:solidFill>
                  <a:srgbClr val="585858"/>
                </a:solidFill>
                <a:latin typeface="+mn-lt"/>
              </a:rPr>
              <a:t>Details of all these websites and resources, including links to them, can be found in the Place Value Supporting Document</a:t>
            </a:r>
            <a:endParaRPr lang="en-GB" dirty="0">
              <a:solidFill>
                <a:srgbClr val="585858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688990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message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language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skills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questions</a:t>
            </a:r>
          </a:p>
          <a:p>
            <a:r>
              <a:rPr lang="en-GB" b="1" dirty="0"/>
              <a:t>Key representations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connections</a:t>
            </a:r>
          </a:p>
        </p:txBody>
      </p:sp>
    </p:spTree>
    <p:extLst>
      <p:ext uri="{BB962C8B-B14F-4D97-AF65-F5344CB8AC3E}">
        <p14:creationId xmlns:p14="http://schemas.microsoft.com/office/powerpoint/2010/main" val="194509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70EF0-9372-4CFA-9058-4CF2E64AD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pic>
        <p:nvPicPr>
          <p:cNvPr id="7" name="Google Shape;99;p20">
            <a:extLst>
              <a:ext uri="{FF2B5EF4-FFF2-40B4-BE49-F238E27FC236}">
                <a16:creationId xmlns:a16="http://schemas.microsoft.com/office/drawing/2014/main" id="{1991D436-09C7-4C64-A6F9-81040A231C4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2190" t="32488" b="56879"/>
          <a:stretch/>
        </p:blipFill>
        <p:spPr>
          <a:xfrm>
            <a:off x="1100873" y="2735275"/>
            <a:ext cx="6877781" cy="577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00;p20">
            <a:extLst>
              <a:ext uri="{FF2B5EF4-FFF2-40B4-BE49-F238E27FC236}">
                <a16:creationId xmlns:a16="http://schemas.microsoft.com/office/drawing/2014/main" id="{2D025998-952D-4A00-834F-BE4EBE35A87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95975" y="1806757"/>
            <a:ext cx="568642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01;p20">
            <a:extLst>
              <a:ext uri="{FF2B5EF4-FFF2-40B4-BE49-F238E27FC236}">
                <a16:creationId xmlns:a16="http://schemas.microsoft.com/office/drawing/2014/main" id="{89025B4E-6642-4B92-B12B-34C5309FDCA9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6729" y="4508865"/>
            <a:ext cx="6657975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02;p20">
            <a:extLst>
              <a:ext uri="{FF2B5EF4-FFF2-40B4-BE49-F238E27FC236}">
                <a16:creationId xmlns:a16="http://schemas.microsoft.com/office/drawing/2014/main" id="{6D86AE51-CEA6-40B5-8D1B-2A0A747D34B1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02201" y="1229607"/>
            <a:ext cx="3228975" cy="43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03;p20">
            <a:extLst>
              <a:ext uri="{FF2B5EF4-FFF2-40B4-BE49-F238E27FC236}">
                <a16:creationId xmlns:a16="http://schemas.microsoft.com/office/drawing/2014/main" id="{0E73A4A0-4B49-4D70-9DD1-869D836B1C28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00873" y="1897333"/>
            <a:ext cx="3400425" cy="5429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" name="Google Shape;271;p44">
            <a:extLst>
              <a:ext uri="{FF2B5EF4-FFF2-40B4-BE49-F238E27FC236}">
                <a16:creationId xmlns:a16="http://schemas.microsoft.com/office/drawing/2014/main" id="{33CD472F-A6CA-4EA5-8283-6AEFA59AA89E}"/>
              </a:ext>
            </a:extLst>
          </p:cNvPr>
          <p:cNvGrpSpPr/>
          <p:nvPr/>
        </p:nvGrpSpPr>
        <p:grpSpPr>
          <a:xfrm>
            <a:off x="3436508" y="3685813"/>
            <a:ext cx="7514700" cy="363900"/>
            <a:chOff x="649300" y="1344275"/>
            <a:chExt cx="7514700" cy="363900"/>
          </a:xfrm>
        </p:grpSpPr>
        <p:cxnSp>
          <p:nvCxnSpPr>
            <p:cNvPr id="21" name="Google Shape;272;p44">
              <a:extLst>
                <a:ext uri="{FF2B5EF4-FFF2-40B4-BE49-F238E27FC236}">
                  <a16:creationId xmlns:a16="http://schemas.microsoft.com/office/drawing/2014/main" id="{F1022A67-DF9C-409E-803F-47D8A0D444CF}"/>
                </a:ext>
              </a:extLst>
            </p:cNvPr>
            <p:cNvCxnSpPr/>
            <p:nvPr/>
          </p:nvCxnSpPr>
          <p:spPr>
            <a:xfrm rot="10800000" flipH="1">
              <a:off x="649300" y="1512275"/>
              <a:ext cx="7514700" cy="9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cxnSp>
          <p:nvCxnSpPr>
            <p:cNvPr id="22" name="Google Shape;273;p44">
              <a:extLst>
                <a:ext uri="{FF2B5EF4-FFF2-40B4-BE49-F238E27FC236}">
                  <a16:creationId xmlns:a16="http://schemas.microsoft.com/office/drawing/2014/main" id="{A5B548E7-E48A-4BEB-83BA-4A2EC8CA8634}"/>
                </a:ext>
              </a:extLst>
            </p:cNvPr>
            <p:cNvCxnSpPr/>
            <p:nvPr/>
          </p:nvCxnSpPr>
          <p:spPr>
            <a:xfrm>
              <a:off x="920000" y="1362875"/>
              <a:ext cx="0" cy="345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" name="Google Shape;274;p44">
              <a:extLst>
                <a:ext uri="{FF2B5EF4-FFF2-40B4-BE49-F238E27FC236}">
                  <a16:creationId xmlns:a16="http://schemas.microsoft.com/office/drawing/2014/main" id="{580BD2A6-4436-44CB-B4CC-50312A3334E5}"/>
                </a:ext>
              </a:extLst>
            </p:cNvPr>
            <p:cNvCxnSpPr/>
            <p:nvPr/>
          </p:nvCxnSpPr>
          <p:spPr>
            <a:xfrm>
              <a:off x="4283600" y="1344275"/>
              <a:ext cx="0" cy="345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275;p44">
              <a:extLst>
                <a:ext uri="{FF2B5EF4-FFF2-40B4-BE49-F238E27FC236}">
                  <a16:creationId xmlns:a16="http://schemas.microsoft.com/office/drawing/2014/main" id="{50892C89-CB8A-477D-BDEE-651621FD7EEF}"/>
                </a:ext>
              </a:extLst>
            </p:cNvPr>
            <p:cNvCxnSpPr/>
            <p:nvPr/>
          </p:nvCxnSpPr>
          <p:spPr>
            <a:xfrm>
              <a:off x="7843200" y="1344275"/>
              <a:ext cx="0" cy="345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2E806D3-0323-47A0-947E-99EE8E266F6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2015" t="35150" r="36127" b="58006"/>
          <a:stretch/>
        </p:blipFill>
        <p:spPr>
          <a:xfrm>
            <a:off x="4515494" y="5276791"/>
            <a:ext cx="6238420" cy="98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40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ED096-45FF-403F-AF55-AAE5CFCAC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FA0176-49D6-4FC7-B80C-650855B7C7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62" t="13949" b="9433"/>
          <a:stretch/>
        </p:blipFill>
        <p:spPr>
          <a:xfrm>
            <a:off x="1727982" y="1459523"/>
            <a:ext cx="8736037" cy="39389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62EF46-99E5-4AD3-B94D-415978C5B93F}"/>
              </a:ext>
            </a:extLst>
          </p:cNvPr>
          <p:cNvSpPr txBox="1"/>
          <p:nvPr/>
        </p:nvSpPr>
        <p:spPr>
          <a:xfrm>
            <a:off x="4843975" y="5613009"/>
            <a:ext cx="250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585858"/>
                </a:solidFill>
              </a:rPr>
              <a:t>1 000 000 metres</a:t>
            </a:r>
          </a:p>
        </p:txBody>
      </p:sp>
    </p:spTree>
    <p:extLst>
      <p:ext uri="{BB962C8B-B14F-4D97-AF65-F5344CB8AC3E}">
        <p14:creationId xmlns:p14="http://schemas.microsoft.com/office/powerpoint/2010/main" val="151165394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E8D97-130C-446A-A4E8-B538EF8AA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BBA1F8-B2A4-48A6-8E28-0A9DBBBD95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59" y="1030895"/>
            <a:ext cx="4401164" cy="4248743"/>
          </a:xfrm>
          <a:prstGeom prst="rect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F7FB2D-C160-47C2-B6CE-417303C0F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9103" y="2966071"/>
            <a:ext cx="2534004" cy="3467584"/>
          </a:xfrm>
          <a:prstGeom prst="rect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FE8596-C22C-4F86-BBAB-1524658CD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0509" y="2645584"/>
            <a:ext cx="3600953" cy="1781424"/>
          </a:xfrm>
          <a:prstGeom prst="rect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7188382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86834-F6B9-4834-856D-94DA47CD2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pic>
        <p:nvPicPr>
          <p:cNvPr id="4" name="Google Shape;112;p21">
            <a:extLst>
              <a:ext uri="{FF2B5EF4-FFF2-40B4-BE49-F238E27FC236}">
                <a16:creationId xmlns:a16="http://schemas.microsoft.com/office/drawing/2014/main" id="{B579A1A7-4533-4F04-B08A-40BC5DA325FC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863254" y="1041970"/>
            <a:ext cx="8347546" cy="47740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694454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86834-F6B9-4834-856D-94DA47CD2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pic>
        <p:nvPicPr>
          <p:cNvPr id="4" name="Google Shape;112;p21">
            <a:extLst>
              <a:ext uri="{FF2B5EF4-FFF2-40B4-BE49-F238E27FC236}">
                <a16:creationId xmlns:a16="http://schemas.microsoft.com/office/drawing/2014/main" id="{B579A1A7-4533-4F04-B08A-40BC5DA325FC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863254" y="1041962"/>
            <a:ext cx="8347546" cy="477406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6519CF0-F0FD-477E-A28F-E24F4CBE3953}"/>
              </a:ext>
            </a:extLst>
          </p:cNvPr>
          <p:cNvSpPr txBox="1"/>
          <p:nvPr/>
        </p:nvSpPr>
        <p:spPr>
          <a:xfrm>
            <a:off x="4942450" y="6203853"/>
            <a:ext cx="57255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Saying 17 digits numbers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3A418A-0C33-487C-9C2E-210C6A6C80A1}"/>
              </a:ext>
            </a:extLst>
          </p:cNvPr>
          <p:cNvSpPr txBox="1"/>
          <p:nvPr/>
        </p:nvSpPr>
        <p:spPr>
          <a:xfrm>
            <a:off x="4077733" y="3076279"/>
            <a:ext cx="385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616CA6-21ED-4ADA-8BAA-52C92DFB1505}"/>
              </a:ext>
            </a:extLst>
          </p:cNvPr>
          <p:cNvSpPr txBox="1"/>
          <p:nvPr/>
        </p:nvSpPr>
        <p:spPr>
          <a:xfrm>
            <a:off x="4580352" y="3076358"/>
            <a:ext cx="402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D31019-EE53-4D95-8711-86AE662635BA}"/>
              </a:ext>
            </a:extLst>
          </p:cNvPr>
          <p:cNvSpPr txBox="1"/>
          <p:nvPr/>
        </p:nvSpPr>
        <p:spPr>
          <a:xfrm>
            <a:off x="5075750" y="3076279"/>
            <a:ext cx="402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711256-DB46-4B14-8496-BAF6B476304D}"/>
              </a:ext>
            </a:extLst>
          </p:cNvPr>
          <p:cNvSpPr txBox="1"/>
          <p:nvPr/>
        </p:nvSpPr>
        <p:spPr>
          <a:xfrm>
            <a:off x="5579760" y="3076279"/>
            <a:ext cx="41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0C08DA-BB85-4EE0-A469-3D648D3B07EB}"/>
              </a:ext>
            </a:extLst>
          </p:cNvPr>
          <p:cNvSpPr txBox="1"/>
          <p:nvPr/>
        </p:nvSpPr>
        <p:spPr>
          <a:xfrm>
            <a:off x="6080556" y="3076279"/>
            <a:ext cx="385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7A21B0-F1D4-40F3-8BB7-43221F07CAA9}"/>
              </a:ext>
            </a:extLst>
          </p:cNvPr>
          <p:cNvSpPr txBox="1"/>
          <p:nvPr/>
        </p:nvSpPr>
        <p:spPr>
          <a:xfrm>
            <a:off x="7082870" y="3076279"/>
            <a:ext cx="402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9C57670-E6D6-4266-8520-572AF7774C35}"/>
              </a:ext>
            </a:extLst>
          </p:cNvPr>
          <p:cNvSpPr txBox="1"/>
          <p:nvPr/>
        </p:nvSpPr>
        <p:spPr>
          <a:xfrm>
            <a:off x="7582210" y="3076279"/>
            <a:ext cx="402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968D5DE-FD77-4A26-91E7-599C98284B25}"/>
              </a:ext>
            </a:extLst>
          </p:cNvPr>
          <p:cNvSpPr txBox="1"/>
          <p:nvPr/>
        </p:nvSpPr>
        <p:spPr>
          <a:xfrm>
            <a:off x="8098069" y="3081224"/>
            <a:ext cx="402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CB528A-EED7-46AA-B48A-AECE2738AAFE}"/>
              </a:ext>
            </a:extLst>
          </p:cNvPr>
          <p:cNvSpPr txBox="1"/>
          <p:nvPr/>
        </p:nvSpPr>
        <p:spPr>
          <a:xfrm>
            <a:off x="4072676" y="3076279"/>
            <a:ext cx="394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7</a:t>
            </a:r>
          </a:p>
        </p:txBody>
      </p:sp>
      <p:sp>
        <p:nvSpPr>
          <p:cNvPr id="38" name="Arrow: Left 37">
            <a:extLst>
              <a:ext uri="{FF2B5EF4-FFF2-40B4-BE49-F238E27FC236}">
                <a16:creationId xmlns:a16="http://schemas.microsoft.com/office/drawing/2014/main" id="{89F36BAD-F49A-4054-A46F-6C9D09459D1C}"/>
              </a:ext>
            </a:extLst>
          </p:cNvPr>
          <p:cNvSpPr/>
          <p:nvPr/>
        </p:nvSpPr>
        <p:spPr>
          <a:xfrm rot="18887832">
            <a:off x="3830690" y="3535864"/>
            <a:ext cx="334180" cy="2352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Arrow: Left 52">
            <a:extLst>
              <a:ext uri="{FF2B5EF4-FFF2-40B4-BE49-F238E27FC236}">
                <a16:creationId xmlns:a16="http://schemas.microsoft.com/office/drawing/2014/main" id="{81CAA0AD-79D9-4B04-89B1-BA8C94BBBF57}"/>
              </a:ext>
            </a:extLst>
          </p:cNvPr>
          <p:cNvSpPr/>
          <p:nvPr/>
        </p:nvSpPr>
        <p:spPr>
          <a:xfrm rot="18887832">
            <a:off x="4327851" y="3544822"/>
            <a:ext cx="334180" cy="2352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Arrow: Left 53">
            <a:extLst>
              <a:ext uri="{FF2B5EF4-FFF2-40B4-BE49-F238E27FC236}">
                <a16:creationId xmlns:a16="http://schemas.microsoft.com/office/drawing/2014/main" id="{C0D325E8-E3E2-4D46-8645-E56876FAC1F9}"/>
              </a:ext>
            </a:extLst>
          </p:cNvPr>
          <p:cNvSpPr/>
          <p:nvPr/>
        </p:nvSpPr>
        <p:spPr>
          <a:xfrm rot="18887832">
            <a:off x="4844964" y="3549010"/>
            <a:ext cx="334180" cy="2352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Arrow: Left 54">
            <a:extLst>
              <a:ext uri="{FF2B5EF4-FFF2-40B4-BE49-F238E27FC236}">
                <a16:creationId xmlns:a16="http://schemas.microsoft.com/office/drawing/2014/main" id="{38BCBF4B-F783-475B-89B9-07B26DBD9FAD}"/>
              </a:ext>
            </a:extLst>
          </p:cNvPr>
          <p:cNvSpPr/>
          <p:nvPr/>
        </p:nvSpPr>
        <p:spPr>
          <a:xfrm rot="18887832">
            <a:off x="5347562" y="3543409"/>
            <a:ext cx="334180" cy="2352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Arrow: Left 55">
            <a:extLst>
              <a:ext uri="{FF2B5EF4-FFF2-40B4-BE49-F238E27FC236}">
                <a16:creationId xmlns:a16="http://schemas.microsoft.com/office/drawing/2014/main" id="{C6E9A0DD-CDA4-4895-AF65-68825604C811}"/>
              </a:ext>
            </a:extLst>
          </p:cNvPr>
          <p:cNvSpPr/>
          <p:nvPr/>
        </p:nvSpPr>
        <p:spPr>
          <a:xfrm rot="18887832">
            <a:off x="5832351" y="3543409"/>
            <a:ext cx="334180" cy="2352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Arrow: Left 56">
            <a:extLst>
              <a:ext uri="{FF2B5EF4-FFF2-40B4-BE49-F238E27FC236}">
                <a16:creationId xmlns:a16="http://schemas.microsoft.com/office/drawing/2014/main" id="{31F02B09-EB2A-4775-B5E9-66ADEA9F3BB0}"/>
              </a:ext>
            </a:extLst>
          </p:cNvPr>
          <p:cNvSpPr/>
          <p:nvPr/>
        </p:nvSpPr>
        <p:spPr>
          <a:xfrm rot="20058507">
            <a:off x="6580017" y="3543409"/>
            <a:ext cx="334180" cy="2352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Arrow: Left 57">
            <a:extLst>
              <a:ext uri="{FF2B5EF4-FFF2-40B4-BE49-F238E27FC236}">
                <a16:creationId xmlns:a16="http://schemas.microsoft.com/office/drawing/2014/main" id="{6B984E47-B020-4DCA-8BFE-FFD7B506BED4}"/>
              </a:ext>
            </a:extLst>
          </p:cNvPr>
          <p:cNvSpPr/>
          <p:nvPr/>
        </p:nvSpPr>
        <p:spPr>
          <a:xfrm rot="18887832">
            <a:off x="7364486" y="3557005"/>
            <a:ext cx="334180" cy="2352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Arrow: Left 58">
            <a:extLst>
              <a:ext uri="{FF2B5EF4-FFF2-40B4-BE49-F238E27FC236}">
                <a16:creationId xmlns:a16="http://schemas.microsoft.com/office/drawing/2014/main" id="{DB0576B5-5568-4F94-A2B7-53E510D6A8EC}"/>
              </a:ext>
            </a:extLst>
          </p:cNvPr>
          <p:cNvSpPr/>
          <p:nvPr/>
        </p:nvSpPr>
        <p:spPr>
          <a:xfrm rot="18887832">
            <a:off x="7885149" y="3557005"/>
            <a:ext cx="334180" cy="2352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ED3128E-ADE6-47B1-9E10-0841851D69F0}"/>
              </a:ext>
            </a:extLst>
          </p:cNvPr>
          <p:cNvSpPr txBox="1"/>
          <p:nvPr/>
        </p:nvSpPr>
        <p:spPr>
          <a:xfrm>
            <a:off x="4577822" y="3081227"/>
            <a:ext cx="402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33FFC35-E0D9-4E7C-AB2F-94C3289A1E7D}"/>
              </a:ext>
            </a:extLst>
          </p:cNvPr>
          <p:cNvSpPr txBox="1"/>
          <p:nvPr/>
        </p:nvSpPr>
        <p:spPr>
          <a:xfrm>
            <a:off x="5071027" y="3071763"/>
            <a:ext cx="402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2C5CEFD-143F-48BC-9A54-75FFA5F27D03}"/>
              </a:ext>
            </a:extLst>
          </p:cNvPr>
          <p:cNvSpPr txBox="1"/>
          <p:nvPr/>
        </p:nvSpPr>
        <p:spPr>
          <a:xfrm>
            <a:off x="5577479" y="3081226"/>
            <a:ext cx="41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6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ED9639B-7C92-4ACE-B0AC-0C6707BA94E6}"/>
              </a:ext>
            </a:extLst>
          </p:cNvPr>
          <p:cNvSpPr txBox="1"/>
          <p:nvPr/>
        </p:nvSpPr>
        <p:spPr>
          <a:xfrm>
            <a:off x="6077603" y="3081225"/>
            <a:ext cx="385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2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EA658B2-9D0D-4E41-B8FB-B9E63BCB27F5}"/>
              </a:ext>
            </a:extLst>
          </p:cNvPr>
          <p:cNvSpPr txBox="1"/>
          <p:nvPr/>
        </p:nvSpPr>
        <p:spPr>
          <a:xfrm>
            <a:off x="7088276" y="3081224"/>
            <a:ext cx="402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9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5D001B4-E0A2-4C0D-9239-0DA19C6BC333}"/>
              </a:ext>
            </a:extLst>
          </p:cNvPr>
          <p:cNvSpPr txBox="1"/>
          <p:nvPr/>
        </p:nvSpPr>
        <p:spPr>
          <a:xfrm>
            <a:off x="7576804" y="3071762"/>
            <a:ext cx="402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4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062B36F-6E24-4F92-8C41-7CF61E13A662}"/>
              </a:ext>
            </a:extLst>
          </p:cNvPr>
          <p:cNvSpPr txBox="1"/>
          <p:nvPr/>
        </p:nvSpPr>
        <p:spPr>
          <a:xfrm>
            <a:off x="8096820" y="3081223"/>
            <a:ext cx="402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36888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3.7037E-6 L -0.04049 0.0708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1.85185E-6 L -0.03972 0.073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2" y="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7.40741E-7 L -0.04049 0.0747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1.85185E-6 L -0.04023 0.0733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8" y="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1.85185E-6 L -0.0388 0.0733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1.85185E-6 L -0.08177 0.0733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9" y="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25E-7 7.40741E-7 L -0.03997 0.0747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1.85185E-6 L -0.04037 0.0733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8" y="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2" grpId="0"/>
      <p:bldP spid="64" grpId="0"/>
      <p:bldP spid="66" grpId="0"/>
      <p:bldP spid="68" grpId="0"/>
      <p:bldP spid="70" grpId="0"/>
      <p:bldP spid="72" grpId="0"/>
      <p:bldP spid="7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86834-F6B9-4834-856D-94DA47CD2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pic>
        <p:nvPicPr>
          <p:cNvPr id="4" name="Google Shape;112;p21">
            <a:extLst>
              <a:ext uri="{FF2B5EF4-FFF2-40B4-BE49-F238E27FC236}">
                <a16:creationId xmlns:a16="http://schemas.microsoft.com/office/drawing/2014/main" id="{B579A1A7-4533-4F04-B08A-40BC5DA325FC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863254" y="1041970"/>
            <a:ext cx="8347546" cy="477406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555C41-EBF6-4205-B2F6-5EDFCBD6F85F}"/>
              </a:ext>
            </a:extLst>
          </p:cNvPr>
          <p:cNvSpPr txBox="1"/>
          <p:nvPr/>
        </p:nvSpPr>
        <p:spPr>
          <a:xfrm>
            <a:off x="5547360" y="3136612"/>
            <a:ext cx="54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A924BA-24EC-4F2F-97C4-7CE2550FFE8D}"/>
              </a:ext>
            </a:extLst>
          </p:cNvPr>
          <p:cNvSpPr txBox="1"/>
          <p:nvPr/>
        </p:nvSpPr>
        <p:spPr>
          <a:xfrm>
            <a:off x="6096000" y="3136611"/>
            <a:ext cx="54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58B1D7-CA63-46F0-B869-ED37CD7AC9B5}"/>
              </a:ext>
            </a:extLst>
          </p:cNvPr>
          <p:cNvSpPr txBox="1"/>
          <p:nvPr/>
        </p:nvSpPr>
        <p:spPr>
          <a:xfrm>
            <a:off x="5066996" y="3589817"/>
            <a:ext cx="54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D6F176-624D-47E5-941A-737F5507C47B}"/>
              </a:ext>
            </a:extLst>
          </p:cNvPr>
          <p:cNvSpPr txBox="1"/>
          <p:nvPr/>
        </p:nvSpPr>
        <p:spPr>
          <a:xfrm>
            <a:off x="5579760" y="3589817"/>
            <a:ext cx="54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A17017-B1FB-4202-B193-08C3E8A08D90}"/>
              </a:ext>
            </a:extLst>
          </p:cNvPr>
          <p:cNvSpPr txBox="1"/>
          <p:nvPr/>
        </p:nvSpPr>
        <p:spPr>
          <a:xfrm>
            <a:off x="6066655" y="3569199"/>
            <a:ext cx="54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585858"/>
                </a:solidFill>
              </a:rPr>
              <a:t>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346C937-13D3-4531-8C15-79021C0D6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770" y="2282868"/>
            <a:ext cx="2486372" cy="1733792"/>
          </a:xfrm>
          <a:prstGeom prst="rect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8721FA5-C11D-4C78-A851-729D792A1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1316" y="4465502"/>
            <a:ext cx="6706536" cy="1724266"/>
          </a:xfrm>
          <a:prstGeom prst="rect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23" name="Arc 22">
            <a:extLst>
              <a:ext uri="{FF2B5EF4-FFF2-40B4-BE49-F238E27FC236}">
                <a16:creationId xmlns:a16="http://schemas.microsoft.com/office/drawing/2014/main" id="{672B8F85-F3CC-46E6-9DBE-4EBADCDB3D4D}"/>
              </a:ext>
            </a:extLst>
          </p:cNvPr>
          <p:cNvSpPr/>
          <p:nvPr/>
        </p:nvSpPr>
        <p:spPr>
          <a:xfrm flipH="1" flipV="1">
            <a:off x="2807196" y="3008982"/>
            <a:ext cx="4704951" cy="2331217"/>
          </a:xfrm>
          <a:prstGeom prst="arc">
            <a:avLst>
              <a:gd name="adj1" fmla="val 16199999"/>
              <a:gd name="adj2" fmla="val 21581559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D727B6AA-1885-4F78-B1CC-A58DBEBDFFBE}"/>
              </a:ext>
            </a:extLst>
          </p:cNvPr>
          <p:cNvSpPr/>
          <p:nvPr/>
        </p:nvSpPr>
        <p:spPr>
          <a:xfrm rot="5400000">
            <a:off x="5083432" y="5245156"/>
            <a:ext cx="211015" cy="24388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469151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00331" y="1304926"/>
            <a:ext cx="10283483" cy="1578952"/>
          </a:xfrm>
        </p:spPr>
        <p:txBody>
          <a:bodyPr>
            <a:normAutofit fontScale="62500" lnSpcReduction="20000"/>
          </a:bodyPr>
          <a:lstStyle/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message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language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skills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questions</a:t>
            </a:r>
          </a:p>
          <a:p>
            <a:r>
              <a:rPr lang="en-GB" b="1" dirty="0">
                <a:solidFill>
                  <a:schemeClr val="bg2">
                    <a:lumMod val="90000"/>
                  </a:schemeClr>
                </a:solidFill>
              </a:rPr>
              <a:t>Key representations</a:t>
            </a:r>
          </a:p>
          <a:p>
            <a:r>
              <a:rPr lang="en-GB" b="1" dirty="0"/>
              <a:t>Key connections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9EBE8A-D3BB-4EE7-B90F-8128A52D17B7}"/>
              </a:ext>
            </a:extLst>
          </p:cNvPr>
          <p:cNvSpPr txBox="1"/>
          <p:nvPr/>
        </p:nvSpPr>
        <p:spPr>
          <a:xfrm>
            <a:off x="1480045" y="2883878"/>
            <a:ext cx="1038436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585858"/>
                </a:solidFill>
                <a:latin typeface="+mn-lt"/>
              </a:rPr>
              <a:t>order positive and negative integers, decimals and fractions; use the number line as a model for ordering of the real numbers; use the symbols =, ≠, , ≤, ≥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585858"/>
                </a:solidFill>
                <a:latin typeface="+mn-lt"/>
              </a:rPr>
              <a:t>use the four operations, including formal written methods, applied to integers, decimals, proper and improper fractions, and mixed numbers, all both positive and negative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585858"/>
                </a:solidFill>
                <a:latin typeface="+mn-lt"/>
              </a:rPr>
              <a:t>use integer powers and associated real roots (square, cube and higher), recognise powers of 2, 3, 4, 5 and distinguish between exact representations of roots and their decimal approximations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585858"/>
                </a:solidFill>
                <a:latin typeface="+mn-lt"/>
              </a:rPr>
              <a:t>interpret and compare numbers in standard form A x 10</a:t>
            </a:r>
            <a:r>
              <a:rPr lang="en-GB" sz="1200" baseline="30000" dirty="0">
                <a:solidFill>
                  <a:srgbClr val="585858"/>
                </a:solidFill>
                <a:latin typeface="+mn-lt"/>
              </a:rPr>
              <a:t>n</a:t>
            </a:r>
            <a:endParaRPr lang="en-GB" sz="1200" dirty="0">
              <a:solidFill>
                <a:srgbClr val="585858"/>
              </a:solidFill>
              <a:latin typeface="+mn-lt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585858"/>
                </a:solidFill>
                <a:latin typeface="+mn-lt"/>
              </a:rPr>
              <a:t>use standard units of mass, length, time, money and other measures, including with decimal quantities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585858"/>
                </a:solidFill>
                <a:latin typeface="+mn-lt"/>
              </a:rPr>
              <a:t>round numbers and measures to an appropriate degree of accuracy [for example, to a number of decimal places or significant figures]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585858"/>
                </a:solidFill>
                <a:latin typeface="+mn-lt"/>
              </a:rPr>
              <a:t>use approximation through rounding to estimate answers and calculate possible resulting errors expressed using inequality notation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585858"/>
                </a:solidFill>
                <a:latin typeface="+mn-lt"/>
              </a:rPr>
              <a:t>use a calculator and other technologies to calculate results accurately and then interpret them appropriately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585858"/>
                </a:solidFill>
                <a:latin typeface="+mn-lt"/>
              </a:rPr>
              <a:t>appreciate the infinite nature of the sets of integers, real and rational numbers.</a:t>
            </a:r>
          </a:p>
        </p:txBody>
      </p:sp>
    </p:spTree>
    <p:extLst>
      <p:ext uri="{BB962C8B-B14F-4D97-AF65-F5344CB8AC3E}">
        <p14:creationId xmlns:p14="http://schemas.microsoft.com/office/powerpoint/2010/main" val="251742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Part 4 – Why this is important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8972" y="1705035"/>
            <a:ext cx="10133428" cy="3848040"/>
          </a:xfrm>
        </p:spPr>
        <p:txBody>
          <a:bodyPr>
            <a:normAutofit/>
          </a:bodyPr>
          <a:lstStyle/>
          <a:p>
            <a:r>
              <a:rPr lang="en-GB" dirty="0"/>
              <a:t>Rounding</a:t>
            </a:r>
          </a:p>
          <a:p>
            <a:r>
              <a:rPr lang="en-GB" dirty="0"/>
              <a:t>Estimation</a:t>
            </a:r>
          </a:p>
          <a:p>
            <a:r>
              <a:rPr lang="en-GB" dirty="0"/>
              <a:t>Limits of accuracy</a:t>
            </a:r>
          </a:p>
          <a:p>
            <a:r>
              <a:rPr lang="en-GB" dirty="0"/>
              <a:t>Upper and lower bounds</a:t>
            </a:r>
          </a:p>
          <a:p>
            <a:r>
              <a:rPr lang="en-GB" dirty="0"/>
              <a:t>Standard form</a:t>
            </a:r>
          </a:p>
          <a:p>
            <a:r>
              <a:rPr lang="en-GB" dirty="0"/>
              <a:t>Calculating with decimals</a:t>
            </a:r>
          </a:p>
          <a:p>
            <a:r>
              <a:rPr lang="en-GB" dirty="0"/>
              <a:t>Recurring decimal fraction conversion</a:t>
            </a:r>
          </a:p>
          <a:p>
            <a:r>
              <a:rPr lang="en-GB" dirty="0"/>
              <a:t>Metric to imperial measures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E72498-F17F-4474-A9FE-62094822EF48}"/>
              </a:ext>
            </a:extLst>
          </p:cNvPr>
          <p:cNvSpPr txBox="1"/>
          <p:nvPr/>
        </p:nvSpPr>
        <p:spPr>
          <a:xfrm>
            <a:off x="696000" y="1304925"/>
            <a:ext cx="5692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585858"/>
                </a:solidFill>
                <a:latin typeface="+mn-lt"/>
              </a:rPr>
              <a:t>How will this support future learning?</a:t>
            </a:r>
          </a:p>
        </p:txBody>
      </p:sp>
    </p:spTree>
    <p:extLst>
      <p:ext uri="{BB962C8B-B14F-4D97-AF65-F5344CB8AC3E}">
        <p14:creationId xmlns:p14="http://schemas.microsoft.com/office/powerpoint/2010/main" val="93885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27"/>
    </mc:Choice>
    <mc:Fallback xmlns="">
      <p:transition spd="slow" advTm="13342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068FE-4395-4FD9-90FE-1A5F8D2B6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635683-7891-4D92-95B7-9DFE865B9F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08" t="14222" b="9707"/>
          <a:stretch/>
        </p:blipFill>
        <p:spPr>
          <a:xfrm>
            <a:off x="1720948" y="1473591"/>
            <a:ext cx="8750105" cy="39108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578285-5464-4C93-A96D-0D81A3EE76DB}"/>
              </a:ext>
            </a:extLst>
          </p:cNvPr>
          <p:cNvSpPr txBox="1"/>
          <p:nvPr/>
        </p:nvSpPr>
        <p:spPr>
          <a:xfrm>
            <a:off x="4928382" y="5613009"/>
            <a:ext cx="2335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585858"/>
                </a:solidFill>
              </a:rPr>
              <a:t>100 000 metres</a:t>
            </a:r>
          </a:p>
        </p:txBody>
      </p:sp>
    </p:spTree>
    <p:extLst>
      <p:ext uri="{BB962C8B-B14F-4D97-AF65-F5344CB8AC3E}">
        <p14:creationId xmlns:p14="http://schemas.microsoft.com/office/powerpoint/2010/main" val="1369524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0AFF2-F5EC-49C0-94FD-D9140498D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E77C31-A4E7-4919-B13A-D5EBE4271A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" t="13674" b="9433"/>
          <a:stretch/>
        </p:blipFill>
        <p:spPr>
          <a:xfrm>
            <a:off x="1785000" y="1452490"/>
            <a:ext cx="8686800" cy="39530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B6219B-52B4-4D54-8B19-B9337954CC1A}"/>
              </a:ext>
            </a:extLst>
          </p:cNvPr>
          <p:cNvSpPr txBox="1"/>
          <p:nvPr/>
        </p:nvSpPr>
        <p:spPr>
          <a:xfrm>
            <a:off x="5026482" y="5576738"/>
            <a:ext cx="2139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585858"/>
                </a:solidFill>
              </a:rPr>
              <a:t>10 000 metres</a:t>
            </a:r>
          </a:p>
        </p:txBody>
      </p:sp>
    </p:spTree>
    <p:extLst>
      <p:ext uri="{BB962C8B-B14F-4D97-AF65-F5344CB8AC3E}">
        <p14:creationId xmlns:p14="http://schemas.microsoft.com/office/powerpoint/2010/main" val="1618123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B4709-8C18-4A83-BA8F-4995311EF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Part 1 – The big idea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D10073-1A9E-49F0-8B71-7752B72800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54" t="13949" b="9433"/>
          <a:stretch/>
        </p:blipFill>
        <p:spPr>
          <a:xfrm>
            <a:off x="1713914" y="1459523"/>
            <a:ext cx="8764172" cy="39389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5812EC-2112-4DE8-AA68-7D14AEBE27AF}"/>
              </a:ext>
            </a:extLst>
          </p:cNvPr>
          <p:cNvSpPr txBox="1"/>
          <p:nvPr/>
        </p:nvSpPr>
        <p:spPr>
          <a:xfrm>
            <a:off x="5181600" y="5613009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585858"/>
                </a:solidFill>
              </a:rPr>
              <a:t>1000 metres</a:t>
            </a:r>
          </a:p>
        </p:txBody>
      </p:sp>
    </p:spTree>
    <p:extLst>
      <p:ext uri="{BB962C8B-B14F-4D97-AF65-F5344CB8AC3E}">
        <p14:creationId xmlns:p14="http://schemas.microsoft.com/office/powerpoint/2010/main" val="396660947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1F9975-6DAF-4A61-9A31-54C7EE237A40}">
  <ds:schemaRefs>
    <ds:schemaRef ds:uri="4682f752-cf74-438a-bebb-9c890ba775ba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9E54741-77C7-4DF4-93B1-BED11EB49E8C}"/>
</file>

<file path=customXml/itemProps3.xml><?xml version="1.0" encoding="utf-8"?>
<ds:datastoreItem xmlns:ds="http://schemas.openxmlformats.org/officeDocument/2006/customXml" ds:itemID="{CD9F0419-7B35-4AB9-ACCD-0578343343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18119</TotalTime>
  <Words>1721</Words>
  <Application>Microsoft Office PowerPoint</Application>
  <PresentationFormat>Widescreen</PresentationFormat>
  <Paragraphs>307</Paragraphs>
  <Slides>65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65</vt:i4>
      </vt:variant>
    </vt:vector>
  </HeadingPairs>
  <TitlesOfParts>
    <vt:vector size="70" baseType="lpstr">
      <vt:lpstr>Calibri</vt:lpstr>
      <vt:lpstr>Arial</vt:lpstr>
      <vt:lpstr>Calibri Light</vt:lpstr>
      <vt:lpstr>Custom Design</vt:lpstr>
      <vt:lpstr>1_Custom Design</vt:lpstr>
      <vt:lpstr>Place Value</vt:lpstr>
      <vt:lpstr>Part 1 – The big idea </vt:lpstr>
      <vt:lpstr>Part 1 – The big idea </vt:lpstr>
      <vt:lpstr>Part 1 – The big idea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1 – The big idea </vt:lpstr>
      <vt:lpstr>Part 2 – Pre-requisites</vt:lpstr>
      <vt:lpstr>Part 2 – Pre-requisites</vt:lpstr>
      <vt:lpstr>Part 2 – Pre-requisites</vt:lpstr>
      <vt:lpstr>Part 2 – Pre-requisites</vt:lpstr>
      <vt:lpstr>Part 2 – Pre-requisites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4 – Why this is important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Debbie Morgan</dc:creator>
  <cp:lastModifiedBy>Bethanie Goodliff</cp:lastModifiedBy>
  <cp:revision>156</cp:revision>
  <cp:lastPrinted>2020-08-25T15:03:42Z</cp:lastPrinted>
  <dcterms:created xsi:type="dcterms:W3CDTF">2020-04-15T07:07:39Z</dcterms:created>
  <dcterms:modified xsi:type="dcterms:W3CDTF">2020-09-11T08:38:41Z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