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4"/>
  </p:notesMasterIdLst>
  <p:handoutMasterIdLst>
    <p:handoutMasterId r:id="rId15"/>
  </p:handoutMasterIdLst>
  <p:sldIdLst>
    <p:sldId id="271" r:id="rId5"/>
    <p:sldId id="261" r:id="rId6"/>
    <p:sldId id="267" r:id="rId7"/>
    <p:sldId id="276" r:id="rId8"/>
    <p:sldId id="266" r:id="rId9"/>
    <p:sldId id="275" r:id="rId10"/>
    <p:sldId id="268" r:id="rId11"/>
    <p:sldId id="277"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23" clrIdx="0">
    <p:extLst>
      <p:ext uri="{19B8F6BF-5375-455C-9EA6-DF929625EA0E}">
        <p15:presenceInfo xmlns:p15="http://schemas.microsoft.com/office/powerpoint/2012/main" userId="S::pete.griffin@ncetm.org.uk::c7ebdc85-10aa-4607-9641-92114c84e317" providerId="AD"/>
      </p:ext>
    </p:extLst>
  </p:cmAuthor>
  <p:cmAuthor id="2" name="Perring, Richard" initials="PR" lastIdx="1" clrIdx="1">
    <p:extLst>
      <p:ext uri="{19B8F6BF-5375-455C-9EA6-DF929625EA0E}">
        <p15:presenceInfo xmlns:p15="http://schemas.microsoft.com/office/powerpoint/2012/main" userId="Perring, Ri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5858"/>
    <a:srgbClr val="1A4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4E9A5-4E11-424E-B9FD-B82E91FC4CA9}" v="1" dt="2020-09-24T11:50:59.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7" autoAdjust="0"/>
    <p:restoredTop sz="70872" autoAdjust="0"/>
  </p:normalViewPr>
  <p:slideViewPr>
    <p:cSldViewPr snapToGrid="0">
      <p:cViewPr varScale="1">
        <p:scale>
          <a:sx n="51" d="100"/>
          <a:sy n="51" d="100"/>
        </p:scale>
        <p:origin x="1842"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etm.org.uk/media/xp2m3gio/ncetm_ks3_cc_1_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PD session focusing on an element of mathematics that students find challenging.</a:t>
            </a:r>
          </a:p>
          <a:p>
            <a:r>
              <a:rPr lang="en-US" dirty="0"/>
              <a:t>This presentation accompanies Video 5 (https://vimeo.com/437769539) from the NCETM’s Mathematical Prompts for Deeper Thinking pages and focuses on students’ understanding of place value and division.</a:t>
            </a:r>
          </a:p>
          <a:p>
            <a:endParaRPr lang="en-US" dirty="0"/>
          </a:p>
          <a:p>
            <a:pPr marL="0" indent="0">
              <a:buFontTx/>
              <a:buNone/>
            </a:pPr>
            <a:r>
              <a:rPr lang="en-US" dirty="0"/>
              <a:t>This workshop might be a part of an input at a department meeting, at a PD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30 minutes, including the video (which is 5</a:t>
            </a:r>
            <a:r>
              <a:rPr lang="en-US" dirty="0">
                <a:highlight>
                  <a:srgbClr val="FFFF00"/>
                </a:highlight>
              </a:rPr>
              <a:t> minutes and 55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PD.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4 and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PD Materials (Slide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 (Slides 6, 7 and 8) that offer prompts to focus and </a:t>
            </a:r>
            <a:r>
              <a:rPr lang="en-US" dirty="0" err="1"/>
              <a:t>catalyse</a:t>
            </a:r>
            <a:r>
              <a:rPr lang="en-US" dirty="0"/>
              <a:t> discussion and conversation around some of the points that are likely to have been raised by the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6 and Slide 7 show the outcomes of tests carried out to explore students understanding of place value within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8 compares some questions used for research and gives an opportunity to compare these with the task in the video. This comparison may be useful in identifying the important features of the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1.3 Ordering and comparing from the Secondary PD Materials</a:t>
            </a:r>
          </a:p>
          <a:p>
            <a:r>
              <a:rPr lang="en-GB" dirty="0">
                <a:hlinkClick r:id="rId3"/>
              </a:rPr>
              <a:t>https://www.ncetm.org.uk/media/xp2m3gio/ncetm_ks3_cc_1_3.pdf</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r>
              <a:rPr lang="en-US" dirty="0"/>
              <a:t>Make sure that sufficient time is given for participants to explore the task themselves.</a:t>
            </a:r>
          </a:p>
          <a:p>
            <a:endParaRPr lang="en-US" dirty="0"/>
          </a:p>
          <a:p>
            <a:r>
              <a:rPr lang="en-GB" sz="1200" b="0" i="0" u="none" strike="noStrike" kern="1200" dirty="0">
                <a:solidFill>
                  <a:schemeClr val="tx1"/>
                </a:solidFill>
                <a:effectLst/>
                <a:latin typeface="+mn-lt"/>
                <a:ea typeface="+mn-ea"/>
                <a:cs typeface="+mn-cs"/>
              </a:rPr>
              <a:t>It is important that time is given to discussing what students might do, what their reasoning might be and to predicting some of the related misconceptions that might be revealed so that participants are able to watch the video with these aspects as a focus.</a:t>
            </a:r>
          </a:p>
          <a:p>
            <a:endParaRPr lang="en-US" dirty="0"/>
          </a:p>
          <a:p>
            <a:r>
              <a:rPr lang="en-US" dirty="0"/>
              <a:t>This task is taken from Page 14 of the NCETM’s Secondary PD Materials Core Concept 1.3 Ordering and comparing. There is a link to this document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a:t>
            </a:r>
            <a:r>
              <a:rPr lang="en-GB" i="1" dirty="0"/>
              <a:t> is hyperlinked to the video</a:t>
            </a:r>
            <a:endParaRPr lang="en-US" i="1" dirty="0"/>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animated </a:t>
            </a:r>
            <a:r>
              <a:rPr lang="en-US" b="0" dirty="0"/>
              <a:t>so the second paragraph appears on a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might like to suggest that </a:t>
            </a:r>
            <a:r>
              <a:rPr lang="en-US" b="0" u="sng" dirty="0"/>
              <a:t>in the video</a:t>
            </a:r>
            <a:r>
              <a:rPr lang="en-US" b="0" dirty="0"/>
              <a:t> Sophia and Jasmine show an example of the first of Battista’s ‘components’, while John demonstrates both.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may be fruitful to consider whether this would be the case if, rather than division, multiplication had been used (this is explored further on the next two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may also be fruitful to consider with the participants </a:t>
            </a:r>
            <a:r>
              <a:rPr lang="en-GB" sz="1200" b="0" i="0" u="none" strike="noStrike" kern="1200" dirty="0">
                <a:solidFill>
                  <a:schemeClr val="tx1"/>
                </a:solidFill>
                <a:effectLst/>
                <a:latin typeface="+mn-lt"/>
                <a:ea typeface="+mn-ea"/>
                <a:cs typeface="+mn-cs"/>
              </a:rPr>
              <a:t>what line of questioning might a teacher pursue in order to draw out this distinction and prompt some further thinking from the students?</a:t>
            </a:r>
            <a:endParaRPr lang="en-US" b="1" dirty="0"/>
          </a:p>
          <a:p>
            <a:endParaRPr lang="en-US" dirty="0"/>
          </a:p>
          <a:p>
            <a:r>
              <a:rPr lang="en-US" b="1" dirty="0"/>
              <a:t>You might like to have tried the task with some students so that you can share your experience with the participants </a:t>
            </a:r>
            <a:r>
              <a:rPr lang="en-US" b="1" dirty="0">
                <a:solidFill>
                  <a:srgbClr val="FF0000"/>
                </a:solidFill>
              </a:rPr>
              <a:t>at this point.</a:t>
            </a:r>
          </a:p>
          <a:p>
            <a:r>
              <a:rPr lang="en-US" dirty="0"/>
              <a:t>The distinction described is taken from </a:t>
            </a:r>
            <a:r>
              <a:rPr lang="en-GB" sz="1200" kern="1200" dirty="0">
                <a:solidFill>
                  <a:schemeClr val="tx1"/>
                </a:solidFill>
                <a:effectLst/>
                <a:latin typeface="+mn-lt"/>
                <a:ea typeface="+mn-ea"/>
                <a:cs typeface="+mn-cs"/>
              </a:rPr>
              <a:t>Battista, Michael T. (2012) </a:t>
            </a:r>
            <a:r>
              <a:rPr lang="en-GB" sz="1200" i="1" kern="1200" dirty="0">
                <a:solidFill>
                  <a:schemeClr val="tx1"/>
                </a:solidFill>
                <a:effectLst/>
                <a:latin typeface="+mn-lt"/>
                <a:ea typeface="+mn-ea"/>
                <a:cs typeface="+mn-cs"/>
              </a:rPr>
              <a:t>Cognition-based assessment and teaching of place value: building on students’ reasoning.</a:t>
            </a:r>
            <a:endParaRPr lang="en-GB" i="1"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87308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an optional slide</a:t>
            </a:r>
            <a:r>
              <a:rPr lang="en-US" b="0" dirty="0"/>
              <a:t> which discusses the results of a national progress test in the US.</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Note that ‘division of a decimal by a whole number was quite high (76%)… but dropped to about 37% when the divisor was a decimal’.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You might like to ask the participants whether they recognise this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You might like to have asked your class some questions to see whether your students show the same shifts in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You might also like to raise as a discussion point with participants that, comparing the attainment of students of different ages Carpenter et al noted that, </a:t>
            </a:r>
            <a:r>
              <a:rPr lang="en-GB" i="1" dirty="0">
                <a:solidFill>
                  <a:schemeClr val="bg1"/>
                </a:solidFill>
              </a:rPr>
              <a:t>‘although performance increased about 20 percentage points from age 13 to age 17, many areas of difficulty for 13-year-olds were still problem areas for the 17-year-olds’ </a:t>
            </a:r>
            <a:r>
              <a:rPr lang="en-GB" i="0" dirty="0">
                <a:solidFill>
                  <a:schemeClr val="bg1"/>
                </a:solidFill>
              </a:rPr>
              <a:t> </a:t>
            </a:r>
            <a:endParaRPr lang="en-GB"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extract is taken from </a:t>
            </a:r>
            <a:r>
              <a:rPr lang="en-GB" sz="1200" b="0" i="0" u="none" strike="noStrike" kern="1200" dirty="0">
                <a:solidFill>
                  <a:schemeClr val="tx1"/>
                </a:solidFill>
                <a:effectLst/>
                <a:latin typeface="+mn-lt"/>
                <a:ea typeface="+mn-ea"/>
                <a:cs typeface="+mn-cs"/>
              </a:rPr>
              <a:t>Carpenter, Thomas P., et al. “Decimals: Results and Implications from National Assessment.” </a:t>
            </a:r>
            <a:r>
              <a:rPr lang="en-GB" sz="1200" b="0" i="1" u="none" strike="noStrike" kern="1200" dirty="0">
                <a:solidFill>
                  <a:schemeClr val="tx1"/>
                </a:solidFill>
                <a:effectLst/>
                <a:latin typeface="+mn-lt"/>
                <a:ea typeface="+mn-ea"/>
                <a:cs typeface="+mn-cs"/>
              </a:rPr>
              <a:t>The Arithmetic Teacher</a:t>
            </a:r>
            <a:r>
              <a:rPr lang="en-GB" sz="1200" b="0" i="0" u="none" strike="noStrike" kern="1200" dirty="0">
                <a:solidFill>
                  <a:schemeClr val="tx1"/>
                </a:solidFill>
                <a:effectLst/>
                <a:latin typeface="+mn-lt"/>
                <a:ea typeface="+mn-ea"/>
                <a:cs typeface="+mn-cs"/>
              </a:rPr>
              <a:t>, vol. 28, no. 8, 1981, pp. 34–37. </a:t>
            </a:r>
            <a:r>
              <a:rPr lang="en-GB" sz="1200" b="0" i="1" u="none" strike="noStrike" kern="1200" dirty="0">
                <a:solidFill>
                  <a:schemeClr val="tx1"/>
                </a:solidFill>
                <a:effectLst/>
                <a:latin typeface="+mn-lt"/>
                <a:ea typeface="+mn-ea"/>
                <a:cs typeface="+mn-cs"/>
              </a:rPr>
              <a:t>JSTOR</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www.jstor.org</a:t>
            </a:r>
            <a:r>
              <a:rPr lang="en-GB" sz="1200" b="0" i="0" u="none" strike="noStrike" kern="1200" dirty="0">
                <a:solidFill>
                  <a:schemeClr val="tx1"/>
                </a:solidFill>
                <a:effectLst/>
                <a:latin typeface="+mn-lt"/>
                <a:ea typeface="+mn-ea"/>
                <a:cs typeface="+mn-cs"/>
              </a:rPr>
              <a:t>/stable/41191870. </a:t>
            </a:r>
            <a:endParaRPr lang="en-US" b="0" u="none" dirty="0"/>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143126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an optional slide</a:t>
            </a:r>
            <a:r>
              <a:rPr lang="en-US" b="0" dirty="0"/>
              <a:t> that again offers outcomes from an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from the CSMS Tests carried out in the UK in the late 70s and designed to assess students’ understanding of key 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results from the tests were discussed in Kath Hart’s book, Children’s Understanding of Mathematics: 11-16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is a link to the test papers that the question is taken from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this task with some students so that you can share your experience with the participants </a:t>
            </a:r>
            <a:r>
              <a:rPr lang="en-US" b="1" dirty="0">
                <a:solidFill>
                  <a:srgbClr val="FF0000"/>
                </a:solidFill>
              </a:rPr>
              <a:t>at this point.</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338808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an optional slide</a:t>
            </a:r>
            <a:r>
              <a:rPr lang="en-US" b="0" dirty="0"/>
              <a:t> that offers a task from a paper by Walter S. Monroe from 1917 as a contrast and comparison to the task featured in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cap="none" baseline="0" dirty="0"/>
              <a:t>MAKE CLEAR TO PARTICIPANTS THAT THE CALCULATIONS SHOWN ARE DIVISIONS. THE HISTORICAL ALIGNMENT OF THE VINCULUM MEANS THAT THIS MAY NOT BE CLEAR TO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comparing these two tasks, participants may clarify their understanding of their key features, and the intended object of learning for the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key difference is that the digits used in the NCETM task remain the same throughout, while those in Monroe’s task change (although the digits of the quotient are given).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might like to explore whether keeping the digits the same leads students to following a ‘pattern’ or whether it gives access to the ‘structure’ of place value and division.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is a link to Monroe’s paper on the slide, as well as a link to the NCETM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slide is animated </a:t>
            </a:r>
            <a:r>
              <a:rPr lang="en-US" b="0" dirty="0"/>
              <a:t>so that, on a click the Decimal test is enlarged to make the text more readable. A second click will return the slide to its original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both tasks with some students so that you can share your experience with the participants </a:t>
            </a:r>
            <a:r>
              <a:rPr lang="en-US" b="1" dirty="0">
                <a:solidFill>
                  <a:srgbClr val="FF0000"/>
                </a:solidFill>
              </a:rPr>
              <a:t>at this point.</a:t>
            </a:r>
            <a:endParaRPr lang="en-US"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119235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may be useful to direct participants to the Secondary PD Materials Core Concept 1.3: Ordering and comparing, pages 15 to 18, or to have those pages printed so that participants are able to work on these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link to the Core Concept document is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some of these tasks with some students so that you can share your experience with the participants </a:t>
            </a:r>
            <a:r>
              <a:rPr lang="en-US" b="1" dirty="0">
                <a:solidFill>
                  <a:srgbClr val="FF0000"/>
                </a:solidFill>
              </a:rPr>
              <a:t>at this point</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9</a:t>
            </a:fld>
            <a:endParaRPr lang="en-GB"/>
          </a:p>
        </p:txBody>
      </p:sp>
    </p:spTree>
    <p:extLst>
      <p:ext uri="{BB962C8B-B14F-4D97-AF65-F5344CB8AC3E}">
        <p14:creationId xmlns:p14="http://schemas.microsoft.com/office/powerpoint/2010/main" val="165552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p2m3gio/ncetm_ks3_cc_1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37769539"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iccams-maths.org/CSMS/images/decimal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ncetm.org.uk/media/xp2m3gio/ncetm_ks3_cc_1_3.pdf" TargetMode="External"/><Relationship Id="rId5" Type="http://schemas.openxmlformats.org/officeDocument/2006/relationships/hyperlink" Target="https://www.jstor.org/stable/pdf/994049.pd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ncetm.org.uk/media/xp2m3gio/ncetm_ks3_cc_1_3.pdf"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320: Understanding place value and division</a:t>
            </a:r>
          </a:p>
        </p:txBody>
      </p:sp>
    </p:spTree>
    <p:extLst>
      <p:ext uri="{BB962C8B-B14F-4D97-AF65-F5344CB8AC3E}">
        <p14:creationId xmlns:p14="http://schemas.microsoft.com/office/powerpoint/2010/main" val="3344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78E0-BED3-3448-8158-EC49D626A302}"/>
              </a:ext>
            </a:extLst>
          </p:cNvPr>
          <p:cNvSpPr txBox="1"/>
          <p:nvPr/>
        </p:nvSpPr>
        <p:spPr>
          <a:xfrm>
            <a:off x="-1" y="204257"/>
            <a:ext cx="9143999" cy="1200329"/>
          </a:xfrm>
          <a:prstGeom prst="rect">
            <a:avLst/>
          </a:prstGeom>
          <a:noFill/>
        </p:spPr>
        <p:txBody>
          <a:bodyPr wrap="square" rtlCol="0">
            <a:spAutoFit/>
          </a:bodyPr>
          <a:lstStyle/>
          <a:p>
            <a:r>
              <a:rPr lang="en-US" sz="2400" dirty="0">
                <a:solidFill>
                  <a:schemeClr val="bg1"/>
                </a:solidFill>
              </a:rPr>
              <a:t>Work on this task for yourself and think about how you’d find the answer to each question.</a:t>
            </a:r>
          </a:p>
          <a:p>
            <a:endParaRPr lang="en-US" sz="2400" dirty="0">
              <a:solidFill>
                <a:schemeClr val="bg1"/>
              </a:solidFill>
            </a:endParaRPr>
          </a:p>
        </p:txBody>
      </p:sp>
      <p:sp>
        <p:nvSpPr>
          <p:cNvPr id="6" name="TextBox 5">
            <a:extLst>
              <a:ext uri="{FF2B5EF4-FFF2-40B4-BE49-F238E27FC236}">
                <a16:creationId xmlns:a16="http://schemas.microsoft.com/office/drawing/2014/main" id="{CEC7AB68-964C-E943-83DB-1942B438E4E0}"/>
              </a:ext>
            </a:extLst>
          </p:cNvPr>
          <p:cNvSpPr txBox="1"/>
          <p:nvPr/>
        </p:nvSpPr>
        <p:spPr>
          <a:xfrm>
            <a:off x="205113" y="4698184"/>
            <a:ext cx="8717280" cy="1631216"/>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Once you’ve made your decisions, think about some KS3 students you teach.</a:t>
            </a:r>
          </a:p>
          <a:p>
            <a:pPr marL="342900" indent="-342900">
              <a:buFont typeface="Arial" panose="020B0604020202020204" pitchFamily="34" charset="0"/>
              <a:buChar char="•"/>
            </a:pPr>
            <a:r>
              <a:rPr lang="en-US" sz="2000" dirty="0">
                <a:solidFill>
                  <a:schemeClr val="bg1"/>
                </a:solidFill>
              </a:rPr>
              <a:t>How do you think they would work through the questions?</a:t>
            </a:r>
          </a:p>
          <a:p>
            <a:endParaRPr lang="en-US" sz="2000" dirty="0">
              <a:solidFill>
                <a:schemeClr val="bg1"/>
              </a:solidFill>
            </a:endParaRPr>
          </a:p>
        </p:txBody>
      </p:sp>
      <p:sp>
        <p:nvSpPr>
          <p:cNvPr id="7" name="TextBox 6">
            <a:extLst>
              <a:ext uri="{FF2B5EF4-FFF2-40B4-BE49-F238E27FC236}">
                <a16:creationId xmlns:a16="http://schemas.microsoft.com/office/drawing/2014/main" id="{A7D4101B-92C4-854E-97A7-0AADFEF4A45C}"/>
              </a:ext>
            </a:extLst>
          </p:cNvPr>
          <p:cNvSpPr txBox="1"/>
          <p:nvPr/>
        </p:nvSpPr>
        <p:spPr>
          <a:xfrm>
            <a:off x="7345181" y="5860916"/>
            <a:ext cx="1593706"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Core Concept 1.3</a:t>
            </a:r>
            <a:endParaRPr lang="en-US" sz="1000" dirty="0">
              <a:solidFill>
                <a:schemeClr val="bg1"/>
              </a:solidFill>
            </a:endParaRPr>
          </a:p>
        </p:txBody>
      </p:sp>
      <p:pic>
        <p:nvPicPr>
          <p:cNvPr id="3" name="Picture 2">
            <a:extLst>
              <a:ext uri="{FF2B5EF4-FFF2-40B4-BE49-F238E27FC236}">
                <a16:creationId xmlns:a16="http://schemas.microsoft.com/office/drawing/2014/main" id="{A1E23387-50FD-7A4F-A88A-834C0B89E8F7}"/>
              </a:ext>
            </a:extLst>
          </p:cNvPr>
          <p:cNvPicPr>
            <a:picLocks noChangeAspect="1"/>
          </p:cNvPicPr>
          <p:nvPr/>
        </p:nvPicPr>
        <p:blipFill>
          <a:blip r:embed="rId4"/>
          <a:stretch>
            <a:fillRect/>
          </a:stretch>
        </p:blipFill>
        <p:spPr>
          <a:xfrm>
            <a:off x="1887682" y="1569774"/>
            <a:ext cx="4828819" cy="3068782"/>
          </a:xfrm>
          <a:prstGeom prst="rect">
            <a:avLst/>
          </a:prstGeom>
          <a:ln w="38100">
            <a:solidFill>
              <a:schemeClr val="bg1"/>
            </a:solidFill>
          </a:ln>
        </p:spPr>
      </p:pic>
    </p:spTree>
    <p:extLst>
      <p:ext uri="{BB962C8B-B14F-4D97-AF65-F5344CB8AC3E}">
        <p14:creationId xmlns:p14="http://schemas.microsoft.com/office/powerpoint/2010/main" val="73287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B09C8-3B04-F040-BC73-5BC810E912D5}"/>
              </a:ext>
            </a:extLst>
          </p:cNvPr>
          <p:cNvSpPr txBox="1"/>
          <p:nvPr/>
        </p:nvSpPr>
        <p:spPr>
          <a:xfrm>
            <a:off x="0" y="269415"/>
            <a:ext cx="9144000" cy="830997"/>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Watch the video</a:t>
            </a:r>
            <a:r>
              <a:rPr lang="en-US" sz="2400" dirty="0">
                <a:solidFill>
                  <a:schemeClr val="bg1"/>
                </a:solidFill>
              </a:rPr>
              <a:t> in which three Year 8 students discuss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229650"/>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pic>
        <p:nvPicPr>
          <p:cNvPr id="2" name="Picture 1">
            <a:extLst>
              <a:ext uri="{FF2B5EF4-FFF2-40B4-BE49-F238E27FC236}">
                <a16:creationId xmlns:a16="http://schemas.microsoft.com/office/drawing/2014/main" id="{ADC77373-5158-C544-BBF6-7D6F80C81340}"/>
              </a:ext>
            </a:extLst>
          </p:cNvPr>
          <p:cNvPicPr>
            <a:picLocks noChangeAspect="1"/>
          </p:cNvPicPr>
          <p:nvPr/>
        </p:nvPicPr>
        <p:blipFill rotWithShape="1">
          <a:blip r:embed="rId4"/>
          <a:srcRect t="5819" b="15835"/>
          <a:stretch/>
        </p:blipFill>
        <p:spPr>
          <a:xfrm>
            <a:off x="0" y="1100412"/>
            <a:ext cx="9144000" cy="4129238"/>
          </a:xfrm>
          <a:prstGeom prst="rect">
            <a:avLst/>
          </a:prstGeom>
        </p:spPr>
      </p:pic>
    </p:spTree>
    <p:extLst>
      <p:ext uri="{BB962C8B-B14F-4D97-AF65-F5344CB8AC3E}">
        <p14:creationId xmlns:p14="http://schemas.microsoft.com/office/powerpoint/2010/main" val="36153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53B48-EF51-1B4D-97C2-D72B3849B74D}"/>
              </a:ext>
            </a:extLst>
          </p:cNvPr>
          <p:cNvPicPr>
            <a:picLocks noChangeAspect="1"/>
          </p:cNvPicPr>
          <p:nvPr/>
        </p:nvPicPr>
        <p:blipFill rotWithShape="1">
          <a:blip r:embed="rId2"/>
          <a:srcRect t="12612" b="8080"/>
          <a:stretch/>
        </p:blipFill>
        <p:spPr>
          <a:xfrm>
            <a:off x="0" y="2750515"/>
            <a:ext cx="9144000" cy="2465223"/>
          </a:xfrm>
          <a:prstGeom prst="rect">
            <a:avLst/>
          </a:prstGeom>
        </p:spPr>
      </p:pic>
      <p:pic>
        <p:nvPicPr>
          <p:cNvPr id="5" name="Picture 4">
            <a:extLst>
              <a:ext uri="{FF2B5EF4-FFF2-40B4-BE49-F238E27FC236}">
                <a16:creationId xmlns:a16="http://schemas.microsoft.com/office/drawing/2014/main" id="{C63B599A-BD9D-AD46-93FB-497FCA5DA8BE}"/>
              </a:ext>
            </a:extLst>
          </p:cNvPr>
          <p:cNvPicPr>
            <a:picLocks noChangeAspect="1"/>
          </p:cNvPicPr>
          <p:nvPr/>
        </p:nvPicPr>
        <p:blipFill rotWithShape="1">
          <a:blip r:embed="rId3"/>
          <a:srcRect b="4257"/>
          <a:stretch/>
        </p:blipFill>
        <p:spPr>
          <a:xfrm>
            <a:off x="0" y="0"/>
            <a:ext cx="9144000" cy="2660073"/>
          </a:xfrm>
          <a:prstGeom prst="rect">
            <a:avLst/>
          </a:prstGeom>
        </p:spPr>
      </p:pic>
      <p:sp>
        <p:nvSpPr>
          <p:cNvPr id="6" name="TextBox 5">
            <a:extLst>
              <a:ext uri="{FF2B5EF4-FFF2-40B4-BE49-F238E27FC236}">
                <a16:creationId xmlns:a16="http://schemas.microsoft.com/office/drawing/2014/main" id="{7A0DE6AD-E0F3-3E48-8B4E-6C49C9E06463}"/>
              </a:ext>
            </a:extLst>
          </p:cNvPr>
          <p:cNvSpPr txBox="1"/>
          <p:nvPr/>
        </p:nvSpPr>
        <p:spPr>
          <a:xfrm>
            <a:off x="-1" y="5215738"/>
            <a:ext cx="9144001" cy="1015663"/>
          </a:xfrm>
          <a:prstGeom prst="rect">
            <a:avLst/>
          </a:prstGeom>
          <a:noFill/>
        </p:spPr>
        <p:txBody>
          <a:bodyPr wrap="square" rtlCol="0">
            <a:spAutoFit/>
          </a:bodyPr>
          <a:lstStyle/>
          <a:p>
            <a:r>
              <a:rPr lang="en-US" sz="2000" dirty="0">
                <a:solidFill>
                  <a:schemeClr val="bg1"/>
                </a:solidFill>
              </a:rPr>
              <a:t>Sophia and Jasmine both identify that the digits are the same in all of the calculations, but the value of the digits changes as they change position.</a:t>
            </a:r>
            <a:endParaRPr lang="en-US" sz="2000" i="1"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99739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CB569A-FC5B-DE49-8604-3CE77C4AF608}"/>
              </a:ext>
            </a:extLst>
          </p:cNvPr>
          <p:cNvSpPr txBox="1"/>
          <p:nvPr/>
        </p:nvSpPr>
        <p:spPr>
          <a:xfrm>
            <a:off x="0" y="56597"/>
            <a:ext cx="3112368" cy="2862322"/>
          </a:xfrm>
          <a:prstGeom prst="rect">
            <a:avLst/>
          </a:prstGeom>
          <a:noFill/>
        </p:spPr>
        <p:txBody>
          <a:bodyPr wrap="square" rtlCol="0">
            <a:spAutoFit/>
          </a:bodyPr>
          <a:lstStyle/>
          <a:p>
            <a:r>
              <a:rPr lang="en-US" sz="2000" dirty="0">
                <a:solidFill>
                  <a:schemeClr val="bg1"/>
                </a:solidFill>
              </a:rPr>
              <a:t>While John notices that the different values of the digits will impact on the value of the quotient, but not the digits that form it.</a:t>
            </a:r>
          </a:p>
          <a:p>
            <a:pPr marL="342900" indent="-342900">
              <a:buFont typeface="Arial" panose="020B0604020202020204" pitchFamily="34" charset="0"/>
              <a:buChar char="•"/>
            </a:pPr>
            <a:r>
              <a:rPr lang="en-US" sz="2000" dirty="0">
                <a:solidFill>
                  <a:schemeClr val="bg1"/>
                </a:solidFill>
              </a:rPr>
              <a:t>In what ways might this be a significant difference? </a:t>
            </a:r>
          </a:p>
          <a:p>
            <a:endParaRPr lang="en-US" sz="2000" dirty="0">
              <a:solidFill>
                <a:schemeClr val="bg1"/>
              </a:solidFill>
            </a:endParaRPr>
          </a:p>
        </p:txBody>
      </p:sp>
      <p:pic>
        <p:nvPicPr>
          <p:cNvPr id="3" name="Picture 2">
            <a:extLst>
              <a:ext uri="{FF2B5EF4-FFF2-40B4-BE49-F238E27FC236}">
                <a16:creationId xmlns:a16="http://schemas.microsoft.com/office/drawing/2014/main" id="{3614B18B-4DBD-A242-AA25-77D0E9B20FB8}"/>
              </a:ext>
            </a:extLst>
          </p:cNvPr>
          <p:cNvPicPr>
            <a:picLocks noChangeAspect="1"/>
          </p:cNvPicPr>
          <p:nvPr/>
        </p:nvPicPr>
        <p:blipFill>
          <a:blip r:embed="rId3"/>
          <a:stretch>
            <a:fillRect/>
          </a:stretch>
        </p:blipFill>
        <p:spPr>
          <a:xfrm>
            <a:off x="3112368" y="0"/>
            <a:ext cx="6031632" cy="6858000"/>
          </a:xfrm>
          <a:prstGeom prst="rect">
            <a:avLst/>
          </a:prstGeom>
        </p:spPr>
      </p:pic>
      <p:sp>
        <p:nvSpPr>
          <p:cNvPr id="6" name="Rectangle 5">
            <a:extLst>
              <a:ext uri="{FF2B5EF4-FFF2-40B4-BE49-F238E27FC236}">
                <a16:creationId xmlns:a16="http://schemas.microsoft.com/office/drawing/2014/main" id="{A0E7D499-B6AF-1245-B108-8657B2194364}"/>
              </a:ext>
            </a:extLst>
          </p:cNvPr>
          <p:cNvSpPr/>
          <p:nvPr/>
        </p:nvSpPr>
        <p:spPr>
          <a:xfrm>
            <a:off x="0" y="2646009"/>
            <a:ext cx="3112368" cy="3693319"/>
          </a:xfrm>
          <a:prstGeom prst="rect">
            <a:avLst/>
          </a:prstGeom>
        </p:spPr>
        <p:txBody>
          <a:bodyPr wrap="square">
            <a:spAutoFit/>
          </a:bodyPr>
          <a:lstStyle/>
          <a:p>
            <a:r>
              <a:rPr lang="en-US" dirty="0">
                <a:solidFill>
                  <a:schemeClr val="bg1"/>
                </a:solidFill>
              </a:rPr>
              <a:t>Battista (2012) suggests that there are ‘two interrelated components of students’ understanding of place value’, namely:</a:t>
            </a:r>
          </a:p>
          <a:p>
            <a:pPr marL="342900" indent="-342900">
              <a:buAutoNum type="arabicPeriod"/>
            </a:pPr>
            <a:r>
              <a:rPr lang="en-US" dirty="0">
                <a:solidFill>
                  <a:schemeClr val="bg1"/>
                </a:solidFill>
              </a:rPr>
              <a:t>understanding place value in individual numbers, and</a:t>
            </a:r>
          </a:p>
          <a:p>
            <a:pPr marL="342900" indent="-342900">
              <a:buAutoNum type="arabicPeriod"/>
            </a:pPr>
            <a:r>
              <a:rPr lang="en-US" dirty="0">
                <a:solidFill>
                  <a:schemeClr val="bg1"/>
                </a:solidFill>
              </a:rPr>
              <a:t>understanding place value in computational algorithms for arithmetic.</a:t>
            </a:r>
          </a:p>
          <a:p>
            <a:pPr marL="285750" indent="-285750">
              <a:buFont typeface="Arial" panose="020B0604020202020204" pitchFamily="34" charset="0"/>
              <a:buChar char="•"/>
            </a:pPr>
            <a:r>
              <a:rPr lang="en-US" dirty="0">
                <a:solidFill>
                  <a:schemeClr val="bg1"/>
                </a:solidFill>
              </a:rPr>
              <a:t>Do you recognise this distinction in the video?</a:t>
            </a:r>
          </a:p>
        </p:txBody>
      </p:sp>
    </p:spTree>
    <p:extLst>
      <p:ext uri="{BB962C8B-B14F-4D97-AF65-F5344CB8AC3E}">
        <p14:creationId xmlns:p14="http://schemas.microsoft.com/office/powerpoint/2010/main" val="3860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6D80381-6192-B24E-854A-B9EC6E7DE2FF}"/>
              </a:ext>
            </a:extLst>
          </p:cNvPr>
          <p:cNvCxnSpPr>
            <a:cxnSpLocks/>
          </p:cNvCxnSpPr>
          <p:nvPr/>
        </p:nvCxnSpPr>
        <p:spPr>
          <a:xfrm>
            <a:off x="2631989" y="3657600"/>
            <a:ext cx="63760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4AD7CE-BF07-D849-8BE5-B51869B54D32}"/>
              </a:ext>
            </a:extLst>
          </p:cNvPr>
          <p:cNvCxnSpPr>
            <a:cxnSpLocks/>
          </p:cNvCxnSpPr>
          <p:nvPr/>
        </p:nvCxnSpPr>
        <p:spPr>
          <a:xfrm>
            <a:off x="152400" y="3952102"/>
            <a:ext cx="88556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671872-2439-5741-B295-A9849D186CF7}"/>
              </a:ext>
            </a:extLst>
          </p:cNvPr>
          <p:cNvCxnSpPr>
            <a:cxnSpLocks/>
          </p:cNvCxnSpPr>
          <p:nvPr/>
        </p:nvCxnSpPr>
        <p:spPr>
          <a:xfrm>
            <a:off x="144159" y="4252786"/>
            <a:ext cx="596007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AA2ADB8-AD0B-D345-A527-5B2775BF8FF0}"/>
              </a:ext>
            </a:extLst>
          </p:cNvPr>
          <p:cNvPicPr>
            <a:picLocks noChangeAspect="1"/>
          </p:cNvPicPr>
          <p:nvPr/>
        </p:nvPicPr>
        <p:blipFill>
          <a:blip r:embed="rId3"/>
          <a:stretch>
            <a:fillRect/>
          </a:stretch>
        </p:blipFill>
        <p:spPr>
          <a:xfrm>
            <a:off x="670859" y="1061913"/>
            <a:ext cx="3606800" cy="3467100"/>
          </a:xfrm>
          <a:prstGeom prst="rect">
            <a:avLst/>
          </a:prstGeom>
        </p:spPr>
      </p:pic>
      <p:pic>
        <p:nvPicPr>
          <p:cNvPr id="13" name="Picture 12">
            <a:extLst>
              <a:ext uri="{FF2B5EF4-FFF2-40B4-BE49-F238E27FC236}">
                <a16:creationId xmlns:a16="http://schemas.microsoft.com/office/drawing/2014/main" id="{F0E96681-36C2-B840-93F8-F0925F4C537E}"/>
              </a:ext>
            </a:extLst>
          </p:cNvPr>
          <p:cNvPicPr>
            <a:picLocks noChangeAspect="1"/>
          </p:cNvPicPr>
          <p:nvPr/>
        </p:nvPicPr>
        <p:blipFill>
          <a:blip r:embed="rId4"/>
          <a:stretch>
            <a:fillRect/>
          </a:stretch>
        </p:blipFill>
        <p:spPr>
          <a:xfrm>
            <a:off x="4572000" y="1061913"/>
            <a:ext cx="3606800" cy="3543300"/>
          </a:xfrm>
          <a:prstGeom prst="rect">
            <a:avLst/>
          </a:prstGeom>
        </p:spPr>
      </p:pic>
      <p:sp>
        <p:nvSpPr>
          <p:cNvPr id="15" name="TextBox 14">
            <a:extLst>
              <a:ext uri="{FF2B5EF4-FFF2-40B4-BE49-F238E27FC236}">
                <a16:creationId xmlns:a16="http://schemas.microsoft.com/office/drawing/2014/main" id="{966DF245-82E9-3A4D-B311-4F67C3A0833E}"/>
              </a:ext>
            </a:extLst>
          </p:cNvPr>
          <p:cNvSpPr txBox="1"/>
          <p:nvPr/>
        </p:nvSpPr>
        <p:spPr>
          <a:xfrm>
            <a:off x="0" y="233083"/>
            <a:ext cx="9144000" cy="707886"/>
          </a:xfrm>
          <a:prstGeom prst="rect">
            <a:avLst/>
          </a:prstGeom>
          <a:noFill/>
        </p:spPr>
        <p:txBody>
          <a:bodyPr wrap="square" rtlCol="0">
            <a:spAutoFit/>
          </a:bodyPr>
          <a:lstStyle/>
          <a:p>
            <a:r>
              <a:rPr lang="en-US" sz="2000" dirty="0">
                <a:solidFill>
                  <a:schemeClr val="bg1"/>
                </a:solidFill>
              </a:rPr>
              <a:t>Reviewing the mathematics assessment of the National Assessment of Education Progress in the US, Carpenter et al. (1981) write</a:t>
            </a:r>
          </a:p>
        </p:txBody>
      </p:sp>
      <p:sp>
        <p:nvSpPr>
          <p:cNvPr id="17" name="TextBox 16">
            <a:extLst>
              <a:ext uri="{FF2B5EF4-FFF2-40B4-BE49-F238E27FC236}">
                <a16:creationId xmlns:a16="http://schemas.microsoft.com/office/drawing/2014/main" id="{80E2B2AE-2BA3-424C-AD5F-12BB0AFE50B2}"/>
              </a:ext>
            </a:extLst>
          </p:cNvPr>
          <p:cNvSpPr txBox="1"/>
          <p:nvPr/>
        </p:nvSpPr>
        <p:spPr>
          <a:xfrm>
            <a:off x="0" y="4620302"/>
            <a:ext cx="91440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Do you think that these percentages would be different if repeated with students now?</a:t>
            </a:r>
          </a:p>
          <a:p>
            <a:pPr marL="285750" indent="-285750">
              <a:buFont typeface="Arial" panose="020B0604020202020204" pitchFamily="34" charset="0"/>
              <a:buChar char="•"/>
            </a:pPr>
            <a:r>
              <a:rPr lang="en-GB" sz="2000" dirty="0">
                <a:solidFill>
                  <a:schemeClr val="bg1"/>
                </a:solidFill>
              </a:rPr>
              <a:t>Do you think that discussing place value tasks as in the video would support students in understanding the structures and relationships (and so answering the questions correctly)? What other tasks might help?</a:t>
            </a:r>
            <a:endParaRPr lang="en-US" sz="2000" dirty="0">
              <a:solidFill>
                <a:schemeClr val="bg1"/>
              </a:solidFill>
            </a:endParaRPr>
          </a:p>
        </p:txBody>
      </p:sp>
    </p:spTree>
    <p:extLst>
      <p:ext uri="{BB962C8B-B14F-4D97-AF65-F5344CB8AC3E}">
        <p14:creationId xmlns:p14="http://schemas.microsoft.com/office/powerpoint/2010/main" val="32094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74A633FE-6C92-E44C-99A5-01289477759A}"/>
              </a:ext>
            </a:extLst>
          </p:cNvPr>
          <p:cNvSpPr txBox="1"/>
          <p:nvPr/>
        </p:nvSpPr>
        <p:spPr>
          <a:xfrm>
            <a:off x="340416" y="352381"/>
            <a:ext cx="8803584" cy="2215991"/>
          </a:xfrm>
          <a:prstGeom prst="rect">
            <a:avLst/>
          </a:prstGeom>
          <a:noFill/>
        </p:spPr>
        <p:txBody>
          <a:bodyPr wrap="square" rtlCol="0">
            <a:spAutoFit/>
          </a:bodyPr>
          <a:lstStyle/>
          <a:p>
            <a:r>
              <a:rPr lang="en-US" sz="2000" dirty="0">
                <a:solidFill>
                  <a:schemeClr val="bg1"/>
                </a:solidFill>
              </a:rPr>
              <a:t>Hart et al (1981) asked students to;</a:t>
            </a:r>
          </a:p>
          <a:p>
            <a:r>
              <a:rPr lang="en-US" sz="2000" dirty="0">
                <a:solidFill>
                  <a:schemeClr val="bg1"/>
                </a:solidFill>
              </a:rPr>
              <a:t>Ring the one which gives the BIGGER answer:</a:t>
            </a:r>
          </a:p>
          <a:p>
            <a:pPr marL="342900" indent="-342900">
              <a:buAutoNum type="alphaLcParenBoth"/>
            </a:pPr>
            <a:r>
              <a:rPr lang="en-US" sz="2000" dirty="0">
                <a:solidFill>
                  <a:schemeClr val="bg1"/>
                </a:solidFill>
              </a:rPr>
              <a:t> 8 ✕ 4		or		8 ÷ 4</a:t>
            </a:r>
          </a:p>
          <a:p>
            <a:pPr marL="342900" indent="-342900">
              <a:buAutoNum type="alphaLcParenBoth"/>
            </a:pPr>
            <a:r>
              <a:rPr lang="en-US" sz="2000" dirty="0">
                <a:solidFill>
                  <a:schemeClr val="bg1"/>
                </a:solidFill>
              </a:rPr>
              <a:t> 8 ✕ 0.4		or		8 ÷ 0.4</a:t>
            </a:r>
          </a:p>
          <a:p>
            <a:pPr marL="342900" indent="-342900">
              <a:buAutoNum type="alphaLcParenBoth"/>
            </a:pPr>
            <a:r>
              <a:rPr lang="en-US" sz="2000" dirty="0">
                <a:solidFill>
                  <a:schemeClr val="bg1"/>
                </a:solidFill>
              </a:rPr>
              <a:t> 0.8 ✕ 0.4 	or		0.8 ÷ 0.4</a:t>
            </a:r>
          </a:p>
          <a:p>
            <a:r>
              <a:rPr lang="en-US" sz="2000" dirty="0">
                <a:solidFill>
                  <a:schemeClr val="bg1"/>
                </a:solidFill>
              </a:rPr>
              <a:t>And found that the responses were as follows:</a:t>
            </a:r>
          </a:p>
          <a:p>
            <a:endParaRPr lang="en-US" dirty="0">
              <a:solidFill>
                <a:schemeClr val="bg1"/>
              </a:solidFill>
            </a:endParaRPr>
          </a:p>
        </p:txBody>
      </p:sp>
      <p:graphicFrame>
        <p:nvGraphicFramePr>
          <p:cNvPr id="5" name="Table 4">
            <a:extLst>
              <a:ext uri="{FF2B5EF4-FFF2-40B4-BE49-F238E27FC236}">
                <a16:creationId xmlns:a16="http://schemas.microsoft.com/office/drawing/2014/main" id="{5E3A9E6B-C379-F540-A51D-9B18CBB627D1}"/>
              </a:ext>
            </a:extLst>
          </p:cNvPr>
          <p:cNvGraphicFramePr>
            <a:graphicFrameLocks noGrp="1"/>
          </p:cNvGraphicFramePr>
          <p:nvPr>
            <p:extLst>
              <p:ext uri="{D42A27DB-BD31-4B8C-83A1-F6EECF244321}">
                <p14:modId xmlns:p14="http://schemas.microsoft.com/office/powerpoint/2010/main" val="268136928"/>
              </p:ext>
            </p:extLst>
          </p:nvPr>
        </p:nvGraphicFramePr>
        <p:xfrm>
          <a:off x="555812" y="2507403"/>
          <a:ext cx="7745505" cy="1371600"/>
        </p:xfrm>
        <a:graphic>
          <a:graphicData uri="http://schemas.openxmlformats.org/drawingml/2006/table">
            <a:tbl>
              <a:tblPr firstRow="1" bandRow="1">
                <a:tableStyleId>{2D5ABB26-0587-4C30-8999-92F81FD0307C}</a:tableStyleId>
              </a:tblPr>
              <a:tblGrid>
                <a:gridCol w="1549101">
                  <a:extLst>
                    <a:ext uri="{9D8B030D-6E8A-4147-A177-3AD203B41FA5}">
                      <a16:colId xmlns:a16="http://schemas.microsoft.com/office/drawing/2014/main" val="1074447080"/>
                    </a:ext>
                  </a:extLst>
                </a:gridCol>
                <a:gridCol w="1549101">
                  <a:extLst>
                    <a:ext uri="{9D8B030D-6E8A-4147-A177-3AD203B41FA5}">
                      <a16:colId xmlns:a16="http://schemas.microsoft.com/office/drawing/2014/main" val="2016378166"/>
                    </a:ext>
                  </a:extLst>
                </a:gridCol>
                <a:gridCol w="1549101">
                  <a:extLst>
                    <a:ext uri="{9D8B030D-6E8A-4147-A177-3AD203B41FA5}">
                      <a16:colId xmlns:a16="http://schemas.microsoft.com/office/drawing/2014/main" val="2140987949"/>
                    </a:ext>
                  </a:extLst>
                </a:gridCol>
                <a:gridCol w="1549101">
                  <a:extLst>
                    <a:ext uri="{9D8B030D-6E8A-4147-A177-3AD203B41FA5}">
                      <a16:colId xmlns:a16="http://schemas.microsoft.com/office/drawing/2014/main" val="2784857507"/>
                    </a:ext>
                  </a:extLst>
                </a:gridCol>
                <a:gridCol w="1549101">
                  <a:extLst>
                    <a:ext uri="{9D8B030D-6E8A-4147-A177-3AD203B41FA5}">
                      <a16:colId xmlns:a16="http://schemas.microsoft.com/office/drawing/2014/main" val="662868585"/>
                    </a:ext>
                  </a:extLst>
                </a:gridCol>
              </a:tblGrid>
              <a:tr h="370840">
                <a:tc>
                  <a:txBody>
                    <a:bodyPr/>
                    <a:lstStyle/>
                    <a:p>
                      <a:pPr algn="ctr"/>
                      <a:endParaRPr lang="en-US" sz="2400" b="0" dirty="0">
                        <a:solidFill>
                          <a:schemeClr val="bg1"/>
                        </a:solidFill>
                      </a:endParaRPr>
                    </a:p>
                  </a:txBody>
                  <a:tcPr anchor="ctr">
                    <a:lnL w="38100" cap="flat" cmpd="sng" algn="ctr">
                      <a:no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12yrs old</a:t>
                      </a:r>
                      <a:endParaRPr lang="en-US" sz="2400" b="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13yrs old</a:t>
                      </a:r>
                      <a:endParaRPr lang="en-US" sz="2400" b="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14yrs old</a:t>
                      </a:r>
                      <a:endParaRPr lang="en-US" sz="2400" b="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tc>
                  <a:txBody>
                    <a:bodyPr/>
                    <a:lstStyle/>
                    <a:p>
                      <a:pPr algn="ctr"/>
                      <a:r>
                        <a:rPr lang="en-US" sz="2400" dirty="0">
                          <a:solidFill>
                            <a:schemeClr val="bg1"/>
                          </a:solidFill>
                        </a:rPr>
                        <a:t>15yrs old</a:t>
                      </a:r>
                      <a:endParaRPr lang="en-US" sz="2400" b="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14317081"/>
                  </a:ext>
                </a:extLst>
              </a:tr>
              <a:tr h="370840">
                <a:tc>
                  <a:txBody>
                    <a:bodyPr/>
                    <a:lstStyle/>
                    <a:p>
                      <a:pPr algn="ctr"/>
                      <a:r>
                        <a:rPr lang="en-US" sz="2400" dirty="0">
                          <a:solidFill>
                            <a:schemeClr val="bg1"/>
                          </a:solidFill>
                        </a:rPr>
                        <a:t>✕ ÷ ÷</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50000"/>
                      </a:schemeClr>
                    </a:solidFill>
                  </a:tcPr>
                </a:tc>
                <a:tc>
                  <a:txBody>
                    <a:bodyPr/>
                    <a:lstStyle/>
                    <a:p>
                      <a:pPr algn="ctr"/>
                      <a:r>
                        <a:rPr lang="en-US" sz="2400" dirty="0">
                          <a:solidFill>
                            <a:schemeClr val="bg1"/>
                          </a:solidFill>
                        </a:rPr>
                        <a:t>13%</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8%</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15%</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18%</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2310860"/>
                  </a:ext>
                </a:extLst>
              </a:tr>
              <a:tr h="370840">
                <a:tc>
                  <a:txBody>
                    <a:bodyPr/>
                    <a:lstStyle/>
                    <a:p>
                      <a:pPr algn="ctr"/>
                      <a:r>
                        <a:rPr lang="en-US" sz="2400" dirty="0">
                          <a:solidFill>
                            <a:schemeClr val="bg1"/>
                          </a:solidFill>
                        </a:rPr>
                        <a:t>✕  ✕  ✕ </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50000"/>
                      </a:schemeClr>
                    </a:solidFill>
                  </a:tcPr>
                </a:tc>
                <a:tc>
                  <a:txBody>
                    <a:bodyPr/>
                    <a:lstStyle/>
                    <a:p>
                      <a:pPr algn="ctr"/>
                      <a:r>
                        <a:rPr lang="en-US" sz="2400" dirty="0">
                          <a:solidFill>
                            <a:schemeClr val="bg1"/>
                          </a:solidFill>
                        </a:rPr>
                        <a:t>50%</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58%</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47%</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algn="ctr"/>
                      <a:r>
                        <a:rPr lang="en-US" sz="2400" dirty="0">
                          <a:solidFill>
                            <a:schemeClr val="bg1"/>
                          </a:solidFill>
                        </a:rPr>
                        <a:t>30%</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47104111"/>
                  </a:ext>
                </a:extLst>
              </a:tr>
            </a:tbl>
          </a:graphicData>
        </a:graphic>
      </p:graphicFrame>
      <p:sp>
        <p:nvSpPr>
          <p:cNvPr id="9" name="TextBox 8">
            <a:extLst>
              <a:ext uri="{FF2B5EF4-FFF2-40B4-BE49-F238E27FC236}">
                <a16:creationId xmlns:a16="http://schemas.microsoft.com/office/drawing/2014/main" id="{D2A578A3-158D-8042-A461-3E42001F3127}"/>
              </a:ext>
            </a:extLst>
          </p:cNvPr>
          <p:cNvSpPr txBox="1"/>
          <p:nvPr/>
        </p:nvSpPr>
        <p:spPr>
          <a:xfrm>
            <a:off x="340416" y="4104963"/>
            <a:ext cx="8803584"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Do you think that these percentages would be different if repeated with students now?</a:t>
            </a:r>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What do you think accounts for the fact that the majority of students in the study stated that the multiplications were bigger and the divisions were smaller?</a:t>
            </a:r>
          </a:p>
          <a:p>
            <a:pPr marL="285750" indent="-285750">
              <a:buFont typeface="Arial" panose="020B0604020202020204" pitchFamily="34" charset="0"/>
              <a:buChar char="•"/>
            </a:pPr>
            <a:r>
              <a:rPr lang="en-GB" sz="2000" dirty="0">
                <a:solidFill>
                  <a:schemeClr val="bg1"/>
                </a:solidFill>
              </a:rPr>
              <a:t>What other tasks might help students address these misconceptions and think about the structures involved?</a:t>
            </a:r>
          </a:p>
          <a:p>
            <a:pPr marL="285750" indent="-285750">
              <a:buFont typeface="Arial" panose="020B0604020202020204" pitchFamily="34" charset="0"/>
              <a:buChar char="•"/>
            </a:pPr>
            <a:endParaRPr lang="en-US" dirty="0">
              <a:solidFill>
                <a:schemeClr val="bg1"/>
              </a:solidFill>
            </a:endParaRPr>
          </a:p>
        </p:txBody>
      </p:sp>
      <p:sp>
        <p:nvSpPr>
          <p:cNvPr id="2" name="TextBox 1">
            <a:extLst>
              <a:ext uri="{FF2B5EF4-FFF2-40B4-BE49-F238E27FC236}">
                <a16:creationId xmlns:a16="http://schemas.microsoft.com/office/drawing/2014/main" id="{33BC5211-DB44-0B42-8EBF-DDBA8AB40F37}"/>
              </a:ext>
            </a:extLst>
          </p:cNvPr>
          <p:cNvSpPr txBox="1"/>
          <p:nvPr/>
        </p:nvSpPr>
        <p:spPr>
          <a:xfrm>
            <a:off x="7223844" y="6259398"/>
            <a:ext cx="1204685"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test paper</a:t>
            </a:r>
            <a:endParaRPr lang="en-US" sz="1000" dirty="0">
              <a:solidFill>
                <a:schemeClr val="bg1"/>
              </a:solidFill>
            </a:endParaRPr>
          </a:p>
        </p:txBody>
      </p:sp>
    </p:spTree>
    <p:extLst>
      <p:ext uri="{BB962C8B-B14F-4D97-AF65-F5344CB8AC3E}">
        <p14:creationId xmlns:p14="http://schemas.microsoft.com/office/powerpoint/2010/main" val="118966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02315-3F33-0B45-8A2F-8C6C4E1FA4BF}"/>
              </a:ext>
            </a:extLst>
          </p:cNvPr>
          <p:cNvPicPr>
            <a:picLocks noChangeAspect="1"/>
          </p:cNvPicPr>
          <p:nvPr/>
        </p:nvPicPr>
        <p:blipFill>
          <a:blip r:embed="rId3"/>
          <a:stretch>
            <a:fillRect/>
          </a:stretch>
        </p:blipFill>
        <p:spPr>
          <a:xfrm>
            <a:off x="3330761" y="176305"/>
            <a:ext cx="5467604" cy="2796043"/>
          </a:xfrm>
          <a:prstGeom prst="rect">
            <a:avLst/>
          </a:prstGeom>
        </p:spPr>
      </p:pic>
      <p:pic>
        <p:nvPicPr>
          <p:cNvPr id="5" name="Picture 4">
            <a:extLst>
              <a:ext uri="{FF2B5EF4-FFF2-40B4-BE49-F238E27FC236}">
                <a16:creationId xmlns:a16="http://schemas.microsoft.com/office/drawing/2014/main" id="{B894D31C-15F4-C446-8A4A-B54C50230CA2}"/>
              </a:ext>
            </a:extLst>
          </p:cNvPr>
          <p:cNvPicPr>
            <a:picLocks noChangeAspect="1"/>
          </p:cNvPicPr>
          <p:nvPr/>
        </p:nvPicPr>
        <p:blipFill>
          <a:blip r:embed="rId4"/>
          <a:stretch>
            <a:fillRect/>
          </a:stretch>
        </p:blipFill>
        <p:spPr>
          <a:xfrm>
            <a:off x="175185" y="3173507"/>
            <a:ext cx="4828819" cy="3068782"/>
          </a:xfrm>
          <a:prstGeom prst="rect">
            <a:avLst/>
          </a:prstGeom>
          <a:ln w="38100">
            <a:solidFill>
              <a:schemeClr val="bg1"/>
            </a:solidFill>
          </a:ln>
        </p:spPr>
      </p:pic>
      <p:sp>
        <p:nvSpPr>
          <p:cNvPr id="6" name="TextBox 5">
            <a:extLst>
              <a:ext uri="{FF2B5EF4-FFF2-40B4-BE49-F238E27FC236}">
                <a16:creationId xmlns:a16="http://schemas.microsoft.com/office/drawing/2014/main" id="{C0DB5F0D-0FBB-D04C-9C16-EC0F8F37107C}"/>
              </a:ext>
            </a:extLst>
          </p:cNvPr>
          <p:cNvSpPr txBox="1"/>
          <p:nvPr/>
        </p:nvSpPr>
        <p:spPr>
          <a:xfrm>
            <a:off x="175185" y="176305"/>
            <a:ext cx="2990345" cy="2215991"/>
          </a:xfrm>
          <a:prstGeom prst="rect">
            <a:avLst/>
          </a:prstGeom>
          <a:noFill/>
        </p:spPr>
        <p:txBody>
          <a:bodyPr wrap="square" rtlCol="0">
            <a:spAutoFit/>
          </a:bodyPr>
          <a:lstStyle/>
          <a:p>
            <a:r>
              <a:rPr lang="en-US" sz="2000" dirty="0">
                <a:solidFill>
                  <a:schemeClr val="bg1"/>
                </a:solidFill>
              </a:rPr>
              <a:t>A 1917 paper called </a:t>
            </a:r>
            <a:r>
              <a:rPr lang="en-US" sz="2000" i="1" dirty="0">
                <a:solidFill>
                  <a:schemeClr val="bg1"/>
                </a:solidFill>
              </a:rPr>
              <a:t>The Ability to Place the Decimal Point in Division </a:t>
            </a:r>
            <a:r>
              <a:rPr lang="en-US" sz="2000" dirty="0">
                <a:solidFill>
                  <a:schemeClr val="bg1"/>
                </a:solidFill>
              </a:rPr>
              <a:t>used tests, including this one, to explore students understanding. </a:t>
            </a:r>
          </a:p>
          <a:p>
            <a:endParaRPr lang="en-US" dirty="0">
              <a:solidFill>
                <a:schemeClr val="bg1"/>
              </a:solidFill>
            </a:endParaRPr>
          </a:p>
        </p:txBody>
      </p:sp>
      <p:sp>
        <p:nvSpPr>
          <p:cNvPr id="7" name="TextBox 6">
            <a:extLst>
              <a:ext uri="{FF2B5EF4-FFF2-40B4-BE49-F238E27FC236}">
                <a16:creationId xmlns:a16="http://schemas.microsoft.com/office/drawing/2014/main" id="{ABBB9006-3614-874B-8870-108428F76D20}"/>
              </a:ext>
            </a:extLst>
          </p:cNvPr>
          <p:cNvSpPr txBox="1"/>
          <p:nvPr/>
        </p:nvSpPr>
        <p:spPr>
          <a:xfrm>
            <a:off x="5004004" y="3008208"/>
            <a:ext cx="4139996" cy="3139321"/>
          </a:xfrm>
          <a:prstGeom prst="rect">
            <a:avLst/>
          </a:prstGeom>
          <a:noFill/>
        </p:spPr>
        <p:txBody>
          <a:bodyPr wrap="square" rtlCol="0">
            <a:spAutoFit/>
          </a:bodyPr>
          <a:lstStyle/>
          <a:p>
            <a:r>
              <a:rPr lang="en-US" sz="2000" dirty="0">
                <a:solidFill>
                  <a:schemeClr val="bg1"/>
                </a:solidFill>
              </a:rPr>
              <a:t>Compare the 1917 questions with those used in the video.</a:t>
            </a:r>
          </a:p>
          <a:p>
            <a:pPr marL="342900" indent="-342900">
              <a:buFont typeface="Arial" panose="020B0604020202020204" pitchFamily="34" charset="0"/>
              <a:buChar char="•"/>
            </a:pPr>
            <a:r>
              <a:rPr lang="en-US" sz="2000" dirty="0">
                <a:solidFill>
                  <a:schemeClr val="bg1"/>
                </a:solidFill>
              </a:rPr>
              <a:t>Which set of questions challenges students understanding of place value and division more? </a:t>
            </a:r>
          </a:p>
          <a:p>
            <a:pPr marL="342900" indent="-342900">
              <a:buFont typeface="Arial" panose="020B0604020202020204" pitchFamily="34" charset="0"/>
              <a:buChar char="•"/>
            </a:pPr>
            <a:r>
              <a:rPr lang="en-US" sz="2000" dirty="0">
                <a:solidFill>
                  <a:schemeClr val="bg1"/>
                </a:solidFill>
              </a:rPr>
              <a:t>Which would you use with your class and how might you use them? </a:t>
            </a:r>
          </a:p>
          <a:p>
            <a:endParaRPr lang="en-US" dirty="0">
              <a:solidFill>
                <a:schemeClr val="bg1"/>
              </a:solidFill>
            </a:endParaRPr>
          </a:p>
        </p:txBody>
      </p:sp>
      <p:sp>
        <p:nvSpPr>
          <p:cNvPr id="2" name="TextBox 1">
            <a:extLst>
              <a:ext uri="{FF2B5EF4-FFF2-40B4-BE49-F238E27FC236}">
                <a16:creationId xmlns:a16="http://schemas.microsoft.com/office/drawing/2014/main" id="{6A7E4D98-2204-BE40-A9B2-47F1F17D3C21}"/>
              </a:ext>
            </a:extLst>
          </p:cNvPr>
          <p:cNvSpPr txBox="1"/>
          <p:nvPr/>
        </p:nvSpPr>
        <p:spPr>
          <a:xfrm>
            <a:off x="2189110" y="2129473"/>
            <a:ext cx="1059036" cy="246221"/>
          </a:xfrm>
          <a:prstGeom prst="rect">
            <a:avLst/>
          </a:prstGeom>
          <a:noFill/>
        </p:spPr>
        <p:txBody>
          <a:bodyPr wrap="square" rtlCol="0">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Link to paper</a:t>
            </a:r>
            <a:endParaRPr lang="en-US" sz="1000" dirty="0">
              <a:solidFill>
                <a:schemeClr val="bg1"/>
              </a:solidFill>
            </a:endParaRPr>
          </a:p>
        </p:txBody>
      </p:sp>
      <p:sp>
        <p:nvSpPr>
          <p:cNvPr id="8" name="TextBox 7">
            <a:extLst>
              <a:ext uri="{FF2B5EF4-FFF2-40B4-BE49-F238E27FC236}">
                <a16:creationId xmlns:a16="http://schemas.microsoft.com/office/drawing/2014/main" id="{80476028-BEA4-6948-BBF7-A364BA08DB38}"/>
              </a:ext>
            </a:extLst>
          </p:cNvPr>
          <p:cNvSpPr txBox="1"/>
          <p:nvPr/>
        </p:nvSpPr>
        <p:spPr>
          <a:xfrm>
            <a:off x="7204659" y="5996068"/>
            <a:ext cx="1593706" cy="246221"/>
          </a:xfrm>
          <a:prstGeom prst="rect">
            <a:avLst/>
          </a:prstGeom>
          <a:noFill/>
        </p:spPr>
        <p:txBody>
          <a:bodyPr wrap="none" rtlCol="0">
            <a:spAutoFit/>
          </a:bodyPr>
          <a:lstStyle/>
          <a:p>
            <a:r>
              <a:rPr lang="en-US" sz="1000" dirty="0">
                <a:solidFill>
                  <a:schemeClr val="bg1"/>
                </a:solidFill>
                <a:hlinkClick r:id="rId6">
                  <a:extLst>
                    <a:ext uri="{A12FA001-AC4F-418D-AE19-62706E023703}">
                      <ahyp:hlinkClr xmlns:ahyp="http://schemas.microsoft.com/office/drawing/2018/hyperlinkcolor" val="tx"/>
                    </a:ext>
                  </a:extLst>
                </a:hlinkClick>
              </a:rPr>
              <a:t>Link to Core Concept 1.3</a:t>
            </a:r>
            <a:endParaRPr lang="en-US" sz="1000" dirty="0">
              <a:solidFill>
                <a:schemeClr val="bg1"/>
              </a:solidFill>
            </a:endParaRPr>
          </a:p>
        </p:txBody>
      </p:sp>
      <p:pic>
        <p:nvPicPr>
          <p:cNvPr id="9" name="Picture 8">
            <a:extLst>
              <a:ext uri="{FF2B5EF4-FFF2-40B4-BE49-F238E27FC236}">
                <a16:creationId xmlns:a16="http://schemas.microsoft.com/office/drawing/2014/main" id="{F005581C-69D9-BE4E-B674-489C220E8F36}"/>
              </a:ext>
            </a:extLst>
          </p:cNvPr>
          <p:cNvPicPr>
            <a:picLocks noChangeAspect="1"/>
          </p:cNvPicPr>
          <p:nvPr/>
        </p:nvPicPr>
        <p:blipFill>
          <a:blip r:embed="rId3"/>
          <a:stretch>
            <a:fillRect/>
          </a:stretch>
        </p:blipFill>
        <p:spPr>
          <a:xfrm>
            <a:off x="125147" y="119817"/>
            <a:ext cx="8893705" cy="45480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7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6671C4B-581B-6048-900E-0A8543838102}"/>
              </a:ext>
            </a:extLst>
          </p:cNvPr>
          <p:cNvGrpSpPr/>
          <p:nvPr/>
        </p:nvGrpSpPr>
        <p:grpSpPr>
          <a:xfrm>
            <a:off x="28511" y="107578"/>
            <a:ext cx="5816478" cy="6006355"/>
            <a:chOff x="0" y="-787469"/>
            <a:chExt cx="9144000" cy="10059161"/>
          </a:xfrm>
        </p:grpSpPr>
        <p:pic>
          <p:nvPicPr>
            <p:cNvPr id="4" name="Picture 3">
              <a:extLst>
                <a:ext uri="{FF2B5EF4-FFF2-40B4-BE49-F238E27FC236}">
                  <a16:creationId xmlns:a16="http://schemas.microsoft.com/office/drawing/2014/main" id="{D94729A4-6BDC-9C4B-9BE6-EB792FC888BD}"/>
                </a:ext>
              </a:extLst>
            </p:cNvPr>
            <p:cNvPicPr>
              <a:picLocks noChangeAspect="1"/>
            </p:cNvPicPr>
            <p:nvPr/>
          </p:nvPicPr>
          <p:blipFill>
            <a:blip r:embed="rId3"/>
            <a:stretch>
              <a:fillRect/>
            </a:stretch>
          </p:blipFill>
          <p:spPr>
            <a:xfrm>
              <a:off x="0" y="-787469"/>
              <a:ext cx="9144000" cy="4216469"/>
            </a:xfrm>
            <a:prstGeom prst="rect">
              <a:avLst/>
            </a:prstGeom>
          </p:spPr>
        </p:pic>
        <p:pic>
          <p:nvPicPr>
            <p:cNvPr id="6" name="Picture 5">
              <a:extLst>
                <a:ext uri="{FF2B5EF4-FFF2-40B4-BE49-F238E27FC236}">
                  <a16:creationId xmlns:a16="http://schemas.microsoft.com/office/drawing/2014/main" id="{EC867425-4A28-2642-AF97-CD14B25A1176}"/>
                </a:ext>
              </a:extLst>
            </p:cNvPr>
            <p:cNvPicPr>
              <a:picLocks noChangeAspect="1"/>
            </p:cNvPicPr>
            <p:nvPr/>
          </p:nvPicPr>
          <p:blipFill>
            <a:blip r:embed="rId4"/>
            <a:stretch>
              <a:fillRect/>
            </a:stretch>
          </p:blipFill>
          <p:spPr>
            <a:xfrm>
              <a:off x="0" y="3429000"/>
              <a:ext cx="9144000" cy="5842692"/>
            </a:xfrm>
            <a:prstGeom prst="rect">
              <a:avLst/>
            </a:prstGeom>
          </p:spPr>
        </p:pic>
      </p:grpSp>
      <p:sp>
        <p:nvSpPr>
          <p:cNvPr id="11" name="Rectangle 10">
            <a:extLst>
              <a:ext uri="{FF2B5EF4-FFF2-40B4-BE49-F238E27FC236}">
                <a16:creationId xmlns:a16="http://schemas.microsoft.com/office/drawing/2014/main" id="{999AB8D4-0F46-8944-8249-67490404DAF4}"/>
              </a:ext>
            </a:extLst>
          </p:cNvPr>
          <p:cNvSpPr/>
          <p:nvPr/>
        </p:nvSpPr>
        <p:spPr>
          <a:xfrm>
            <a:off x="5975761" y="0"/>
            <a:ext cx="3139729" cy="6786473"/>
          </a:xfrm>
          <a:prstGeom prst="rect">
            <a:avLst/>
          </a:prstGeom>
        </p:spPr>
        <p:txBody>
          <a:bodyPr wrap="square">
            <a:spAutoFit/>
          </a:bodyPr>
          <a:lstStyle/>
          <a:p>
            <a:pPr>
              <a:spcAft>
                <a:spcPts val="600"/>
              </a:spcAft>
            </a:pPr>
            <a:r>
              <a:rPr lang="en-US" sz="2000" dirty="0">
                <a:solidFill>
                  <a:schemeClr val="bg1"/>
                </a:solidFill>
              </a:rPr>
              <a:t>These tasks are taken from the NCETM’s PD Materials.</a:t>
            </a:r>
          </a:p>
          <a:p>
            <a:pPr>
              <a:spcAft>
                <a:spcPts val="600"/>
              </a:spcAft>
            </a:pPr>
            <a:r>
              <a:rPr lang="en-US" sz="2000" b="1" dirty="0">
                <a:solidFill>
                  <a:schemeClr val="bg1"/>
                </a:solidFill>
              </a:rPr>
              <a:t>Do you think that working on these tasks might support students in building a deeper understanding of place value and its role in calculation?</a:t>
            </a:r>
          </a:p>
          <a:p>
            <a:pPr>
              <a:spcAft>
                <a:spcPts val="600"/>
              </a:spcAft>
            </a:pPr>
            <a:r>
              <a:rPr lang="en-US" sz="2000" dirty="0">
                <a:solidFill>
                  <a:schemeClr val="bg1"/>
                </a:solidFill>
              </a:rPr>
              <a:t>You might like to consider how you would offer these tasks to your students.</a:t>
            </a:r>
          </a:p>
          <a:p>
            <a:pPr>
              <a:spcAft>
                <a:spcPts val="600"/>
              </a:spcAft>
            </a:pPr>
            <a:r>
              <a:rPr lang="en-US" sz="2000" dirty="0">
                <a:solidFill>
                  <a:schemeClr val="bg1"/>
                </a:solidFill>
              </a:rPr>
              <a:t>The teacher in the video asked students to write down their thoughts before discussing them. What might be the advantages and disadvantages of this approach?</a:t>
            </a:r>
          </a:p>
        </p:txBody>
      </p:sp>
      <p:sp>
        <p:nvSpPr>
          <p:cNvPr id="8" name="TextBox 7">
            <a:extLst>
              <a:ext uri="{FF2B5EF4-FFF2-40B4-BE49-F238E27FC236}">
                <a16:creationId xmlns:a16="http://schemas.microsoft.com/office/drawing/2014/main" id="{AA050F6E-F1F7-C847-941C-8DF4E47997BA}"/>
              </a:ext>
            </a:extLst>
          </p:cNvPr>
          <p:cNvSpPr txBox="1"/>
          <p:nvPr/>
        </p:nvSpPr>
        <p:spPr>
          <a:xfrm>
            <a:off x="4251283" y="6113933"/>
            <a:ext cx="1593706" cy="246221"/>
          </a:xfrm>
          <a:prstGeom prst="rect">
            <a:avLst/>
          </a:prstGeom>
          <a:noFill/>
        </p:spPr>
        <p:txBody>
          <a:bodyPr wrap="none" rtlCol="0">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Link to Core Concept 1.3</a:t>
            </a:r>
            <a:endParaRPr lang="en-US" sz="1000" dirty="0">
              <a:solidFill>
                <a:schemeClr val="bg1"/>
              </a:solidFill>
            </a:endParaRPr>
          </a:p>
        </p:txBody>
      </p:sp>
    </p:spTree>
    <p:extLst>
      <p:ext uri="{BB962C8B-B14F-4D97-AF65-F5344CB8AC3E}">
        <p14:creationId xmlns:p14="http://schemas.microsoft.com/office/powerpoint/2010/main" val="4050580362"/>
      </p:ext>
    </p:extLst>
  </p:cSld>
  <p:clrMapOvr>
    <a:masterClrMapping/>
  </p:clrMapOvr>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0" ma:contentTypeDescription="Create a new document." ma:contentTypeScope="" ma:versionID="43be193b0c86effe384861db825d0dab">
  <xsd:schema xmlns:xsd="http://www.w3.org/2001/XMLSchema" xmlns:xs="http://www.w3.org/2001/XMLSchema" xmlns:p="http://schemas.microsoft.com/office/2006/metadata/properties" xmlns:ns3="3c072653-a566-48ef-af88-69e39a133ebb" targetNamespace="http://schemas.microsoft.com/office/2006/metadata/properties" ma:root="true" ma:fieldsID="60d88fa23f0a5f75a048621fad43d649"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488754-6368-4A02-8C1F-DE419BC8F0EC}">
  <ds:schemaRefs>
    <ds:schemaRef ds:uri="http://schemas.microsoft.com/sharepoint/v3/contenttype/forms"/>
  </ds:schemaRefs>
</ds:datastoreItem>
</file>

<file path=customXml/itemProps2.xml><?xml version="1.0" encoding="utf-8"?>
<ds:datastoreItem xmlns:ds="http://schemas.openxmlformats.org/officeDocument/2006/customXml" ds:itemID="{42C2270D-9F95-4FCF-BB2D-FAEA19B22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295E3F-7FC7-4A6A-ABAC-C4EA569994C3}">
  <ds:schemaRefs>
    <ds:schemaRef ds:uri="http://purl.org/dc/terms/"/>
    <ds:schemaRef ds:uri="3c072653-a566-48ef-af88-69e39a133eb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4660</TotalTime>
  <Words>1880</Words>
  <Application>Microsoft Office PowerPoint</Application>
  <PresentationFormat>On-screen Show (4:3)</PresentationFormat>
  <Paragraphs>140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Myriad Pro</vt:lpstr>
      <vt:lpstr>NCETM NCP (B) PowerPoint Template Theme</vt:lpstr>
      <vt:lpstr>320: Understanding place value and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145</cp:revision>
  <cp:lastPrinted>2020-07-03T13:26:56Z</cp:lastPrinted>
  <dcterms:created xsi:type="dcterms:W3CDTF">2019-09-05T16:09:24Z</dcterms:created>
  <dcterms:modified xsi:type="dcterms:W3CDTF">2020-09-24T11:51:58Z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