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793C55F1-6ABD-4DDB-94B1-3FD53C07F44C}"/>
    <pc:docChg chg="undo custSel modSld">
      <pc:chgData name="Bethanie Goodliff" userId="8525f53f-a5d4-49a0-b205-476dc8a76e72" providerId="ADAL" clId="{793C55F1-6ABD-4DDB-94B1-3FD53C07F44C}" dt="2020-10-19T10:45:07.113" v="41" actId="478"/>
      <pc:docMkLst>
        <pc:docMk/>
      </pc:docMkLst>
      <pc:sldChg chg="addSp delSp modSp mod">
        <pc:chgData name="Bethanie Goodliff" userId="8525f53f-a5d4-49a0-b205-476dc8a76e72" providerId="ADAL" clId="{793C55F1-6ABD-4DDB-94B1-3FD53C07F44C}" dt="2020-10-19T10:45:07.113" v="41" actId="478"/>
        <pc:sldMkLst>
          <pc:docMk/>
          <pc:sldMk cId="0" sldId="276"/>
        </pc:sldMkLst>
        <pc:spChg chg="add del mod">
          <ac:chgData name="Bethanie Goodliff" userId="8525f53f-a5d4-49a0-b205-476dc8a76e72" providerId="ADAL" clId="{793C55F1-6ABD-4DDB-94B1-3FD53C07F44C}" dt="2020-10-19T10:45:07.113" v="41" actId="478"/>
          <ac:spMkLst>
            <pc:docMk/>
            <pc:sldMk cId="0" sldId="276"/>
            <ac:spMk id="5" creationId="{64DDBD91-16BF-4EFE-981D-D17479B9C2C1}"/>
          </ac:spMkLst>
        </pc:spChg>
        <pc:picChg chg="add del">
          <ac:chgData name="Bethanie Goodliff" userId="8525f53f-a5d4-49a0-b205-476dc8a76e72" providerId="ADAL" clId="{793C55F1-6ABD-4DDB-94B1-3FD53C07F44C}" dt="2020-10-19T08:44:02.471" v="1" actId="22"/>
          <ac:picMkLst>
            <pc:docMk/>
            <pc:sldMk cId="0" sldId="276"/>
            <ac:picMk id="4" creationId="{1CB3BA66-917C-4A26-9378-51317BA0E7F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 name="Google Shape;9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Representations are key in this topic for me.</a:t>
            </a:r>
            <a:endParaRPr/>
          </a:p>
          <a:p>
            <a:pPr marL="0" lvl="0" indent="0" algn="l" rtl="0">
              <a:lnSpc>
                <a:spcPct val="100000"/>
              </a:lnSpc>
              <a:spcBef>
                <a:spcPts val="0"/>
              </a:spcBef>
              <a:spcAft>
                <a:spcPts val="0"/>
              </a:spcAft>
              <a:buSzPts val="1400"/>
              <a:buNone/>
            </a:pPr>
            <a:r>
              <a:rPr lang="en-GB"/>
              <a:t>You can use algebra tiles as shown in the NCETM Using Mathematical Representations at KS3 - Algebra Tiles document.</a:t>
            </a:r>
            <a:endParaRPr/>
          </a:p>
          <a:p>
            <a:pPr marL="0" lvl="0" indent="0" algn="l" rtl="0">
              <a:lnSpc>
                <a:spcPct val="100000"/>
              </a:lnSpc>
              <a:spcBef>
                <a:spcPts val="0"/>
              </a:spcBef>
              <a:spcAft>
                <a:spcPts val="0"/>
              </a:spcAft>
              <a:buSzPts val="1400"/>
              <a:buNone/>
            </a:pPr>
            <a:r>
              <a:rPr lang="en-GB"/>
              <a:t>Or Double sided counters as shown in the NCETM Operating on number document. The counters at my school are red and yellow not red and blue as shown in the guidance but it is nothing to worry about.</a:t>
            </a:r>
            <a:endParaRPr/>
          </a:p>
          <a:p>
            <a:pPr marL="0" lvl="0" indent="0" algn="l" rtl="0">
              <a:lnSpc>
                <a:spcPct val="100000"/>
              </a:lnSpc>
              <a:spcBef>
                <a:spcPts val="0"/>
              </a:spcBef>
              <a:spcAft>
                <a:spcPts val="0"/>
              </a:spcAft>
              <a:buSzPts val="1400"/>
              <a:buNone/>
            </a:pPr>
            <a:r>
              <a:rPr lang="en-GB"/>
              <a:t>Both of these documents are well worth reviewing as part of your planning and can be found on the NCETM website or googling NCETM secondary PD materials.</a:t>
            </a:r>
            <a:endParaRPr/>
          </a:p>
        </p:txBody>
      </p:sp>
      <p:sp>
        <p:nvSpPr>
          <p:cNvPr id="165" name="Google Shape;16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Number Line versus Double sided Counters.</a:t>
            </a:r>
            <a:endParaRPr/>
          </a:p>
          <a:p>
            <a:pPr marL="0" lvl="0" indent="0" algn="l" rtl="0">
              <a:lnSpc>
                <a:spcPct val="100000"/>
              </a:lnSpc>
              <a:spcBef>
                <a:spcPts val="0"/>
              </a:spcBef>
              <a:spcAft>
                <a:spcPts val="0"/>
              </a:spcAft>
              <a:buSzPts val="1400"/>
              <a:buNone/>
            </a:pPr>
            <a:r>
              <a:rPr lang="en-GB"/>
              <a:t>When I first start teaching I always used the number line when teaching directed numbers. I would show examples and illustrate on the board about which direction I should move in which scenario. For example, if we were adding a negative number we would move to the left. If we were subtracting a negative number we would move to the right. Upon reflection I would say that my approach was not overly successful as students would often get in a muddle about which direction they should be travelling. Students were also rule takers in this scenario, being given rules to follow by the teacher without an appreciation of what was happening mathematically. Not only were they were rule takers, they were also having limited success.</a:t>
            </a:r>
            <a:endParaRPr/>
          </a:p>
          <a:p>
            <a:pPr marL="0" lvl="0" indent="0" algn="l" rtl="0">
              <a:lnSpc>
                <a:spcPct val="100000"/>
              </a:lnSpc>
              <a:spcBef>
                <a:spcPts val="0"/>
              </a:spcBef>
              <a:spcAft>
                <a:spcPts val="0"/>
              </a:spcAft>
              <a:buSzPts val="1400"/>
              <a:buNone/>
            </a:pPr>
            <a:r>
              <a:rPr lang="en-GB"/>
              <a:t>It was a few years back that I was introduced to double sided counters and they have been a revelation for how I have taught directed numbers. I feel that they allow to see the maths more visibly and are able to create their own schema or rules. They have moved from being rule takers to rule makers. Using the counters also allow for students to behave more mathematically because they can test their predictions or inferences using the counters.</a:t>
            </a:r>
            <a:endParaRPr/>
          </a:p>
          <a:p>
            <a:pPr marL="0" lvl="0" indent="0" algn="l" rtl="0">
              <a:lnSpc>
                <a:spcPct val="100000"/>
              </a:lnSpc>
              <a:spcBef>
                <a:spcPts val="0"/>
              </a:spcBef>
              <a:spcAft>
                <a:spcPts val="0"/>
              </a:spcAft>
              <a:buSzPts val="1400"/>
              <a:buNone/>
            </a:pPr>
            <a:r>
              <a:rPr lang="en-GB"/>
              <a:t>This model is also very useful for simplifying expressions, so investing time in getting students to understand this model can help with future topics too.</a:t>
            </a:r>
            <a:endParaRPr/>
          </a:p>
          <a:p>
            <a:pPr marL="0" lvl="0" indent="0" algn="l" rtl="0">
              <a:lnSpc>
                <a:spcPct val="100000"/>
              </a:lnSpc>
              <a:spcBef>
                <a:spcPts val="0"/>
              </a:spcBef>
              <a:spcAft>
                <a:spcPts val="0"/>
              </a:spcAft>
              <a:buSzPts val="1400"/>
              <a:buNone/>
            </a:pPr>
            <a:r>
              <a:rPr lang="en-GB"/>
              <a:t>The counters are also more aligned to the Concrete, Pictorial and Abstract approach. </a:t>
            </a:r>
            <a:endParaRPr/>
          </a:p>
          <a:p>
            <a:pPr marL="0" lvl="0" indent="0" algn="l" rtl="0">
              <a:lnSpc>
                <a:spcPct val="100000"/>
              </a:lnSpc>
              <a:spcBef>
                <a:spcPts val="0"/>
              </a:spcBef>
              <a:spcAft>
                <a:spcPts val="0"/>
              </a:spcAft>
              <a:buSzPts val="1400"/>
              <a:buNone/>
            </a:pPr>
            <a:r>
              <a:rPr lang="en-GB"/>
              <a:t>I also moved in this direction after listening to a talk by Professor Jeremy Hodgen and Dr Colin Foster about Understanding and Addressing Low Attainment in Lower Secondary Mathematics which suggested that lower attaining students disliked the number line.</a:t>
            </a:r>
            <a:endParaRPr/>
          </a:p>
        </p:txBody>
      </p:sp>
      <p:sp>
        <p:nvSpPr>
          <p:cNvPr id="174" name="Google Shape;17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 zero pair is very powerful idea when adding and subtraction with directed numbers. Understanding this concept is absolutely crucial for the calculations we will explore when we use a combination of negative and positive numbers.</a:t>
            </a:r>
            <a:endParaRPr/>
          </a:p>
          <a:p>
            <a:pPr marL="0" lvl="0" indent="0" algn="l" rtl="0">
              <a:lnSpc>
                <a:spcPct val="100000"/>
              </a:lnSpc>
              <a:spcBef>
                <a:spcPts val="0"/>
              </a:spcBef>
              <a:spcAft>
                <a:spcPts val="0"/>
              </a:spcAft>
              <a:buSzPts val="1400"/>
              <a:buNone/>
            </a:pPr>
            <a:r>
              <a:rPr lang="en-GB"/>
              <a:t>I would spend a bit of time showing them different zero pairs so that they are able to recognise them. I tend to arrange the counters as above as I don’t want mistakes from miscounting. It also models a nice technique for students to follow by arranging the counters in a way to spot zero pairs without having to physically count them.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a:t>At some point I may ask the students to make their own zero pair and have their partner check it - or draw one on their mini whiteboard to hold up for me to check.</a:t>
            </a:r>
            <a:endParaRPr/>
          </a:p>
        </p:txBody>
      </p:sp>
      <p:sp>
        <p:nvSpPr>
          <p:cNvPr id="182" name="Google Shape;182;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Once confident that students are able to spot zero pairs I would look to represent the same number using different amounts of coloured counters. This again reinforces the idea of zero pairs and develops their understanding of using the counters. What I want the students to notice is that we can represent the number one in a variety of ways.</a:t>
            </a:r>
            <a:endParaRPr/>
          </a:p>
          <a:p>
            <a:pPr marL="0" lvl="0" indent="0" algn="l" rtl="0">
              <a:lnSpc>
                <a:spcPct val="100000"/>
              </a:lnSpc>
              <a:spcBef>
                <a:spcPts val="0"/>
              </a:spcBef>
              <a:spcAft>
                <a:spcPts val="0"/>
              </a:spcAft>
              <a:buSzPts val="1400"/>
              <a:buNone/>
            </a:pPr>
            <a:r>
              <a:rPr lang="en-GB"/>
              <a:t>I would ask questions such as:</a:t>
            </a:r>
            <a:endParaRPr/>
          </a:p>
          <a:p>
            <a:pPr marL="0" lvl="0" indent="0" algn="l" rtl="0">
              <a:lnSpc>
                <a:spcPct val="100000"/>
              </a:lnSpc>
              <a:spcBef>
                <a:spcPts val="0"/>
              </a:spcBef>
              <a:spcAft>
                <a:spcPts val="0"/>
              </a:spcAft>
              <a:buSzPts val="1400"/>
              <a:buNone/>
            </a:pPr>
            <a:r>
              <a:rPr lang="en-GB"/>
              <a:t>What is the same about the representations of the number one? Hopefully, they will notice that there is always ONE more positive counter than negative</a:t>
            </a:r>
            <a:endParaRPr/>
          </a:p>
          <a:p>
            <a:pPr marL="0" lvl="0" indent="0" algn="l" rtl="0">
              <a:lnSpc>
                <a:spcPct val="100000"/>
              </a:lnSpc>
              <a:spcBef>
                <a:spcPts val="0"/>
              </a:spcBef>
              <a:spcAft>
                <a:spcPts val="0"/>
              </a:spcAft>
              <a:buSzPts val="1400"/>
              <a:buNone/>
            </a:pPr>
            <a:r>
              <a:rPr lang="en-GB"/>
              <a:t>What is different about the representations of the number one? This is mainly to hammer home the point that we can use an infinite amount of counters to represent the number one. As before I may ask students to create the number one with their own counters or draw me a picture of a different representation again to check to see if students have understood this idea.</a:t>
            </a:r>
            <a:endParaRPr/>
          </a:p>
          <a:p>
            <a:pPr marL="0" lvl="0" indent="0" algn="l" rtl="0">
              <a:lnSpc>
                <a:spcPct val="100000"/>
              </a:lnSpc>
              <a:spcBef>
                <a:spcPts val="0"/>
              </a:spcBef>
              <a:spcAft>
                <a:spcPts val="0"/>
              </a:spcAft>
              <a:buSzPts val="1400"/>
              <a:buNone/>
            </a:pPr>
            <a:r>
              <a:rPr lang="en-GB"/>
              <a:t>So we are are now comfortable with the idea of zero pairs and different representations of the same number, where do I go from here? Well time to take some baby steps to see if they can see the effect of adding and subtracting counters.</a:t>
            </a:r>
            <a:endParaRPr/>
          </a:p>
          <a:p>
            <a:pPr marL="0" lvl="0" indent="0" algn="l" rtl="0">
              <a:lnSpc>
                <a:spcPct val="100000"/>
              </a:lnSpc>
              <a:spcBef>
                <a:spcPts val="0"/>
              </a:spcBef>
              <a:spcAft>
                <a:spcPts val="0"/>
              </a:spcAft>
              <a:buSzPts val="1400"/>
              <a:buNone/>
            </a:pPr>
            <a:r>
              <a:rPr lang="en-GB"/>
              <a:t>I would now zero in on the odd one out.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 idea of the questions is to elicit some more information about what students know, their intuitive feel for the model so far and to flush out any unanticipated misconceptions.</a:t>
            </a:r>
            <a:endParaRPr/>
          </a:p>
          <a:p>
            <a:pPr marL="0" lvl="0" indent="0" algn="l" rtl="0">
              <a:lnSpc>
                <a:spcPct val="100000"/>
              </a:lnSpc>
              <a:spcBef>
                <a:spcPts val="0"/>
              </a:spcBef>
              <a:spcAft>
                <a:spcPts val="0"/>
              </a:spcAft>
              <a:buSzPts val="1400"/>
              <a:buNone/>
            </a:pPr>
            <a:r>
              <a:rPr lang="en-GB"/>
              <a:t>The last questions will also allow me to see how much I will need to model subtracting negative numbers if the model does not have sufficient negative counters to subtract.</a:t>
            </a:r>
            <a:endParaRPr/>
          </a:p>
          <a:p>
            <a:pPr marL="0" lvl="0" indent="0" algn="l" rtl="0">
              <a:lnSpc>
                <a:spcPct val="100000"/>
              </a:lnSpc>
              <a:spcBef>
                <a:spcPts val="0"/>
              </a:spcBef>
              <a:spcAft>
                <a:spcPts val="0"/>
              </a:spcAft>
              <a:buSzPts val="1400"/>
              <a:buNone/>
            </a:pPr>
            <a:r>
              <a:rPr lang="en-GB"/>
              <a:t>I would ask students to carry out the addition and subtractions using their own counters so that they get used to using the counters and can see the maths. This is also a great way to see which students may be ready for a more difficult challenge and to see who can do these without using counters.</a:t>
            </a:r>
            <a:endParaRPr/>
          </a:p>
        </p:txBody>
      </p:sp>
      <p:sp>
        <p:nvSpPr>
          <p:cNvPr id="208" name="Google Shape;208;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At this point I am thinking that the students need to try some examples on their own.</a:t>
            </a:r>
            <a:endParaRPr/>
          </a:p>
          <a:p>
            <a:pPr marL="0" lvl="0" indent="0" algn="l" rtl="0">
              <a:lnSpc>
                <a:spcPct val="100000"/>
              </a:lnSpc>
              <a:spcBef>
                <a:spcPts val="0"/>
              </a:spcBef>
              <a:spcAft>
                <a:spcPts val="0"/>
              </a:spcAft>
              <a:buSzPts val="1400"/>
              <a:buNone/>
            </a:pPr>
            <a:r>
              <a:rPr lang="en-GB"/>
              <a:t>I have chosen to focus on addition only. Why have I done that? Mainly because I want to break the four operations down into small steps and addition easier then subtracting as they are only adding counters to the representation. I make sure I choose questions that they can model with the amount of counters I have distributed to each child or pair.</a:t>
            </a:r>
            <a:endParaRPr/>
          </a:p>
          <a:p>
            <a:pPr marL="0" lvl="0" indent="0" algn="l" rtl="0">
              <a:lnSpc>
                <a:spcPct val="100000"/>
              </a:lnSpc>
              <a:spcBef>
                <a:spcPts val="0"/>
              </a:spcBef>
              <a:spcAft>
                <a:spcPts val="0"/>
              </a:spcAft>
              <a:buSzPts val="1400"/>
              <a:buNone/>
            </a:pPr>
            <a:r>
              <a:rPr lang="en-GB"/>
              <a:t>The only thing changing is whether the number is negative or positive in each questions - the reason for this is I think that this is a nice opportunity to also revisit the ideas of commutativity. The natural extension being to group questions with the same answers and then ask students to explain why they have to the same answer. Would this be true for different amounts? Can you generalise? For example is A + -B the same as -B + A?</a:t>
            </a:r>
            <a:endParaRPr/>
          </a:p>
        </p:txBody>
      </p:sp>
      <p:sp>
        <p:nvSpPr>
          <p:cNvPr id="217" name="Google Shape;21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Right, time for some practice! I am conscious not to overload students and focus on two negatives only in the first set of questions I would give to the students. This allows to build confidence and experience success early which can lead to better motivation.</a:t>
            </a:r>
            <a:endParaRPr/>
          </a:p>
          <a:p>
            <a:pPr marL="0" lvl="0" indent="0" algn="l" rtl="0">
              <a:lnSpc>
                <a:spcPct val="100000"/>
              </a:lnSpc>
              <a:spcBef>
                <a:spcPts val="0"/>
              </a:spcBef>
              <a:spcAft>
                <a:spcPts val="0"/>
              </a:spcAft>
              <a:buSzPts val="1400"/>
              <a:buNone/>
            </a:pPr>
            <a:r>
              <a:rPr lang="en-GB"/>
              <a:t>We would then look at one negative number and one positive number but the operation would remain limited to addition only.</a:t>
            </a:r>
            <a:endParaRPr/>
          </a:p>
          <a:p>
            <a:pPr marL="0" lvl="0" indent="0" algn="l" rtl="0">
              <a:lnSpc>
                <a:spcPct val="100000"/>
              </a:lnSpc>
              <a:spcBef>
                <a:spcPts val="0"/>
              </a:spcBef>
              <a:spcAft>
                <a:spcPts val="0"/>
              </a:spcAft>
              <a:buSzPts val="1400"/>
              <a:buNone/>
            </a:pPr>
            <a:r>
              <a:rPr lang="en-GB"/>
              <a:t>For each question I would ask them to draw the diagram on their sheet, this allows me to see if they have represented the calculation properly, the number sentence and the therefore column is hammer home the commutativity of the calculations and of the addition operation.</a:t>
            </a:r>
            <a:endParaRPr/>
          </a:p>
          <a:p>
            <a:pPr marL="0" lvl="0" indent="0" algn="l" rtl="0">
              <a:lnSpc>
                <a:spcPct val="100000"/>
              </a:lnSpc>
              <a:spcBef>
                <a:spcPts val="0"/>
              </a:spcBef>
              <a:spcAft>
                <a:spcPts val="0"/>
              </a:spcAft>
              <a:buSzPts val="1400"/>
              <a:buNone/>
            </a:pPr>
            <a:r>
              <a:rPr lang="en-GB"/>
              <a:t>You could use a visualiser or mathsbot to display any questions you want to draw your class’ attention to or address any misconceptions.</a:t>
            </a:r>
            <a:endParaRPr/>
          </a:p>
          <a:p>
            <a:pPr marL="0" lvl="0" indent="0" algn="l" rtl="0">
              <a:lnSpc>
                <a:spcPct val="100000"/>
              </a:lnSpc>
              <a:spcBef>
                <a:spcPts val="0"/>
              </a:spcBef>
              <a:spcAft>
                <a:spcPts val="0"/>
              </a:spcAft>
              <a:buSzPts val="1400"/>
              <a:buNone/>
            </a:pPr>
            <a:endParaRPr/>
          </a:p>
        </p:txBody>
      </p:sp>
      <p:sp>
        <p:nvSpPr>
          <p:cNvPr id="224" name="Google Shape;224;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I don’t try to think of a number of lessons to spend on the learning, it will always vary from class to class but I don’t want to move pupils onto something different. My intention is to try and keep the class together. Depth rather than acceleration. As always pupils will work at their own pace and some will grasp the idea quicker than others so it is always valuable to think about extension tasks.</a:t>
            </a:r>
            <a:endParaRPr/>
          </a:p>
          <a:p>
            <a:pPr marL="0" lvl="0" indent="0" algn="l" rtl="0">
              <a:lnSpc>
                <a:spcPct val="100000"/>
              </a:lnSpc>
              <a:spcBef>
                <a:spcPts val="0"/>
              </a:spcBef>
              <a:spcAft>
                <a:spcPts val="0"/>
              </a:spcAft>
              <a:buSzPts val="1400"/>
              <a:buNone/>
            </a:pPr>
            <a:r>
              <a:rPr lang="en-GB"/>
              <a:t>Going back to the generalisations you could ask students to give an example of when the answer would be positive and when they would be negative. You could also ask them to discuss if they are always positive, sometimes positive or never positive. You could ask for examples of calculations when A + -B = -A + B = -A + -B</a:t>
            </a:r>
            <a:endParaRPr/>
          </a:p>
          <a:p>
            <a:pPr marL="0" lvl="0" indent="0" algn="l" rtl="0">
              <a:lnSpc>
                <a:spcPct val="100000"/>
              </a:lnSpc>
              <a:spcBef>
                <a:spcPts val="0"/>
              </a:spcBef>
              <a:spcAft>
                <a:spcPts val="0"/>
              </a:spcAft>
              <a:buSzPts val="1400"/>
              <a:buNone/>
            </a:pPr>
            <a:r>
              <a:rPr lang="en-GB"/>
              <a:t>You could also give very large sums and ask them to state whether they think the answer will be positive or negative, this is quite nice as it lets you see how students are thinking about whether their answer makes sense or not.</a:t>
            </a:r>
            <a:endParaRPr/>
          </a:p>
          <a:p>
            <a:pPr marL="0" lvl="0" indent="0" algn="l" rtl="0">
              <a:lnSpc>
                <a:spcPct val="100000"/>
              </a:lnSpc>
              <a:spcBef>
                <a:spcPts val="0"/>
              </a:spcBef>
              <a:spcAft>
                <a:spcPts val="0"/>
              </a:spcAft>
              <a:buSzPts val="1400"/>
              <a:buNone/>
            </a:pPr>
            <a:endParaRPr/>
          </a:p>
        </p:txBody>
      </p:sp>
      <p:sp>
        <p:nvSpPr>
          <p:cNvPr id="232" name="Google Shape;232;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So hopefully, my class is comfortable with adding directed numbers so we will begin looking at subtracting directed numbers.</a:t>
            </a:r>
            <a:endParaRPr/>
          </a:p>
          <a:p>
            <a:pPr marL="0" lvl="0" indent="0" algn="l" rtl="0">
              <a:lnSpc>
                <a:spcPct val="100000"/>
              </a:lnSpc>
              <a:spcBef>
                <a:spcPts val="0"/>
              </a:spcBef>
              <a:spcAft>
                <a:spcPts val="0"/>
              </a:spcAft>
              <a:buSzPts val="1400"/>
              <a:buNone/>
            </a:pPr>
            <a:r>
              <a:rPr lang="en-GB"/>
              <a:t>Before we do any examples, I would recap the ideas of a zero pair and the idea of representing a number using a different amount of counters or algebra tiles. We haven’t used this representation in adding directed numbers but i did introduce the idea very early on. Why did I do this??? Well I wanted to hear the explanation of it at least twice before we start using the idea of it. </a:t>
            </a:r>
            <a:endParaRPr/>
          </a:p>
          <a:p>
            <a:pPr marL="0" lvl="0" indent="0" algn="l" rtl="0">
              <a:lnSpc>
                <a:spcPct val="100000"/>
              </a:lnSpc>
              <a:spcBef>
                <a:spcPts val="0"/>
              </a:spcBef>
              <a:spcAft>
                <a:spcPts val="0"/>
              </a:spcAft>
              <a:buSzPts val="1400"/>
              <a:buNone/>
            </a:pPr>
            <a:r>
              <a:rPr lang="en-GB"/>
              <a:t>Again I start with some examples so that they can see the maths using counters. I pick examples where the Minuend is always larger than the subtrahend so that students can take away the amount of negative counters.</a:t>
            </a:r>
            <a:endParaRPr/>
          </a:p>
          <a:p>
            <a:pPr marL="0" lvl="0" indent="0" algn="l" rtl="0">
              <a:lnSpc>
                <a:spcPct val="100000"/>
              </a:lnSpc>
              <a:spcBef>
                <a:spcPts val="0"/>
              </a:spcBef>
              <a:spcAft>
                <a:spcPts val="0"/>
              </a:spcAft>
              <a:buSzPts val="1400"/>
              <a:buNone/>
            </a:pPr>
            <a:endParaRPr/>
          </a:p>
        </p:txBody>
      </p:sp>
      <p:sp>
        <p:nvSpPr>
          <p:cNvPr id="239" name="Google Shape;239;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I would then ask the students to work through this sequence of questions. Question F they should be able to do via pattern spotting but asking them to model it using counters will be the challenge. This is the segway into using a different number of counters to represent a number.</a:t>
            </a:r>
            <a:endParaRPr/>
          </a:p>
          <a:p>
            <a:pPr marL="0" lvl="0" indent="0" algn="l" rtl="0">
              <a:lnSpc>
                <a:spcPct val="100000"/>
              </a:lnSpc>
              <a:spcBef>
                <a:spcPts val="0"/>
              </a:spcBef>
              <a:spcAft>
                <a:spcPts val="0"/>
              </a:spcAft>
              <a:buSzPts val="1400"/>
              <a:buNone/>
            </a:pPr>
            <a:r>
              <a:rPr lang="en-GB"/>
              <a:t>I may throw this open to class to see whether they have any ideas or I may chose to explain it once they have encountered it.</a:t>
            </a:r>
            <a:endParaRPr/>
          </a:p>
        </p:txBody>
      </p:sp>
      <p:sp>
        <p:nvSpPr>
          <p:cNvPr id="255" name="Google Shape;255;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This is really where all of the ideas are coming together - the zero pairs, the different representations of the counter. I would state that we can use zero pairs so that we are able to physically take away 8 negative counters, leaving us with two positive counters.</a:t>
            </a:r>
            <a:endParaRPr/>
          </a:p>
          <a:p>
            <a:pPr marL="0" lvl="0" indent="0" algn="l" rtl="0">
              <a:lnSpc>
                <a:spcPct val="100000"/>
              </a:lnSpc>
              <a:spcBef>
                <a:spcPts val="0"/>
              </a:spcBef>
              <a:spcAft>
                <a:spcPts val="0"/>
              </a:spcAft>
              <a:buSzPts val="1400"/>
              <a:buNone/>
            </a:pPr>
            <a:r>
              <a:rPr lang="en-GB"/>
              <a:t>I would do several examples of this, firstly with me explaining, then gradually fading by asking students, “okay, what should I do next?” so that they are comfortable and familiar with this idea.</a:t>
            </a:r>
            <a:endParaRPr/>
          </a:p>
          <a:p>
            <a:pPr marL="0" lvl="0" indent="0" algn="l" rtl="0">
              <a:lnSpc>
                <a:spcPct val="100000"/>
              </a:lnSpc>
              <a:spcBef>
                <a:spcPts val="0"/>
              </a:spcBef>
              <a:spcAft>
                <a:spcPts val="0"/>
              </a:spcAft>
              <a:buSzPts val="1400"/>
              <a:buNone/>
            </a:pPr>
            <a:r>
              <a:rPr lang="en-GB"/>
              <a:t>Again every example I show the Minuend will be negative and the subtrahend will also be negative. I am not throwing any positive numbers in yet as I am trying to break this topic down into small steps.</a:t>
            </a:r>
            <a:endParaRPr/>
          </a:p>
          <a:p>
            <a:pPr marL="0" lvl="0" indent="0" algn="l" rtl="0">
              <a:lnSpc>
                <a:spcPct val="100000"/>
              </a:lnSpc>
              <a:spcBef>
                <a:spcPts val="0"/>
              </a:spcBef>
              <a:spcAft>
                <a:spcPts val="0"/>
              </a:spcAft>
              <a:buSzPts val="1400"/>
              <a:buNone/>
            </a:pPr>
            <a:r>
              <a:rPr lang="en-GB"/>
              <a:t>After some further practice - another great discussion is to take it back to the generalisations.</a:t>
            </a:r>
            <a:endParaRPr/>
          </a:p>
          <a:p>
            <a:pPr marL="0" lvl="0" indent="0" algn="l" rtl="0">
              <a:lnSpc>
                <a:spcPct val="100000"/>
              </a:lnSpc>
              <a:spcBef>
                <a:spcPts val="0"/>
              </a:spcBef>
              <a:spcAft>
                <a:spcPts val="0"/>
              </a:spcAft>
              <a:buSzPts val="1400"/>
              <a:buNone/>
            </a:pPr>
            <a:r>
              <a:rPr lang="en-GB"/>
              <a:t>When is -A - -B positive? When is it negative? Can you give me an example..etc.</a:t>
            </a:r>
            <a:endParaRPr/>
          </a:p>
          <a:p>
            <a:pPr marL="0" lvl="0" indent="0" algn="l" rtl="0">
              <a:lnSpc>
                <a:spcPct val="100000"/>
              </a:lnSpc>
              <a:spcBef>
                <a:spcPts val="0"/>
              </a:spcBef>
              <a:spcAft>
                <a:spcPts val="0"/>
              </a:spcAft>
              <a:buSzPts val="1400"/>
              <a:buNone/>
            </a:pPr>
            <a:r>
              <a:rPr lang="en-GB"/>
              <a:t>The nice thing about this topic is that most of the extension tasks you can re use.</a:t>
            </a:r>
            <a:endParaRPr/>
          </a:p>
          <a:p>
            <a:pPr marL="0" lvl="0" indent="0" algn="l" rtl="0">
              <a:lnSpc>
                <a:spcPct val="100000"/>
              </a:lnSpc>
              <a:spcBef>
                <a:spcPts val="0"/>
              </a:spcBef>
              <a:spcAft>
                <a:spcPts val="0"/>
              </a:spcAft>
              <a:buSzPts val="1400"/>
              <a:buNone/>
            </a:pPr>
            <a:endParaRPr/>
          </a:p>
        </p:txBody>
      </p:sp>
      <p:sp>
        <p:nvSpPr>
          <p:cNvPr id="262" name="Google Shape;262;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It would be at this point where I would now introduce a positive Minuend. Again we are using the idea of zero pairs and representing numbers to allow us to physically take away three negative counters. So modelling this is always a great idea and getting the pupils to do the same with their counters.</a:t>
            </a:r>
            <a:endParaRPr dirty="0"/>
          </a:p>
          <a:p>
            <a:pPr marL="0" lvl="0" indent="0" algn="l" rtl="0">
              <a:lnSpc>
                <a:spcPct val="100000"/>
              </a:lnSpc>
              <a:spcBef>
                <a:spcPts val="0"/>
              </a:spcBef>
              <a:spcAft>
                <a:spcPts val="0"/>
              </a:spcAft>
              <a:buSzPts val="1400"/>
              <a:buNone/>
            </a:pPr>
            <a:r>
              <a:rPr lang="en-GB" dirty="0"/>
              <a:t>You can ask students to whether they would ever get a negative answer to for A - -B?</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GB" dirty="0"/>
              <a:t>Once I feel students are happy with the four operations with integers I may throw some decimals and fractions in there - this will depend on your scheme of work and whether students have encountered these topics beforehand.</a:t>
            </a:r>
            <a:endParaRPr dirty="0"/>
          </a:p>
        </p:txBody>
      </p:sp>
      <p:sp>
        <p:nvSpPr>
          <p:cNvPr id="271" name="Google Shape;271;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THis is then a nice summary activity to get students to create their own questions and work on fluency while also touching on commutativity </a:t>
            </a:r>
            <a:endParaRPr/>
          </a:p>
        </p:txBody>
      </p:sp>
      <p:sp>
        <p:nvSpPr>
          <p:cNvPr id="280" name="Google Shape;280;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7" name="Google Shape;28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These are the things I want to avoid and by carefully choosing my representations, focusing on language used in class and breaking down the topic into smaller steps I am fairly positive (pardon the pun) that we can unpick these if they do come up. Hopefully, the sequence I will talk through should mean they don’t come up but you never know.</a:t>
            </a:r>
            <a:endParaRPr/>
          </a:p>
        </p:txBody>
      </p:sp>
      <p:sp>
        <p:nvSpPr>
          <p:cNvPr id="109" name="Google Shape;10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So this is experiences of directed or negative numbers students should have had coming into secondary schools. Most of the mathematics involves going through zero, counting backwards and most of the arithmetic is highly contextualised.</a:t>
            </a:r>
            <a:endParaRPr/>
          </a:p>
          <a:p>
            <a:pPr marL="0" lvl="0" indent="0" algn="l" rtl="0">
              <a:lnSpc>
                <a:spcPct val="100000"/>
              </a:lnSpc>
              <a:spcBef>
                <a:spcPts val="0"/>
              </a:spcBef>
              <a:spcAft>
                <a:spcPts val="0"/>
              </a:spcAft>
              <a:buSzPts val="1400"/>
              <a:buNone/>
            </a:pPr>
            <a:r>
              <a:rPr lang="en-GB"/>
              <a:t>The guidance in the National Curriculum suggests that primary teachers should use a number line so they will not have had any experience of using double sided counters which is something I plan to use and will talk about a bit later.</a:t>
            </a:r>
            <a:endParaRPr/>
          </a:p>
        </p:txBody>
      </p:sp>
      <p:sp>
        <p:nvSpPr>
          <p:cNvPr id="117" name="Google Shape;11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These are the types of tasks I would use prior to starting any teaching of directed numbers - I want to ascertain how familiar they are with the idea of negative numbers and the students’ general feel for arithmetic. I would keep in mind any issues thrown up.</a:t>
            </a:r>
            <a:endParaRPr/>
          </a:p>
          <a:p>
            <a:pPr marL="0" lvl="0" indent="0" algn="l" rtl="0">
              <a:lnSpc>
                <a:spcPct val="100000"/>
              </a:lnSpc>
              <a:spcBef>
                <a:spcPts val="0"/>
              </a:spcBef>
              <a:spcAft>
                <a:spcPts val="0"/>
              </a:spcAft>
              <a:buSzPts val="1400"/>
              <a:buNone/>
            </a:pPr>
            <a:r>
              <a:rPr lang="en-GB"/>
              <a:t>As I plan to use counters or double sided counters instead of a number line I am not overly concerned if the students haven’t quite grasped addition and subtraction using the number line. The key thing I want to see if they recognise negative 7 as being less than positive 3. Sometimes students fixate on the number rather than the sign and 7 has always been bigger than 3!!!!</a:t>
            </a:r>
            <a:endParaRPr/>
          </a:p>
        </p:txBody>
      </p:sp>
      <p:sp>
        <p:nvSpPr>
          <p:cNvPr id="128" name="Google Shape;12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 name="Google Shape;135;p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4" name="Google Shape;144;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So this is what the national curriculum states students need to know about directed number. The first part is identical to what they should have covered in KS2 but the second point is the new learning part and this is where I am going to focus much of my planning.</a:t>
            </a:r>
            <a:endParaRPr/>
          </a:p>
        </p:txBody>
      </p:sp>
      <p:sp>
        <p:nvSpPr>
          <p:cNvPr id="152" name="Google Shape;15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Language is absolutely crucial with this topic. The language we use can really help students distinguish between the operator and the symbol, I mean they look identical in this topic but sometimes the subtraction sign is denoting an operation and sometimes to denote a negative number. So I would read the calculation on this slide as five add negative two, not five plus minus two. </a:t>
            </a:r>
            <a:endParaRPr/>
          </a:p>
          <a:p>
            <a:pPr marL="0" lvl="0" indent="0" algn="l" rtl="0">
              <a:lnSpc>
                <a:spcPct val="100000"/>
              </a:lnSpc>
              <a:spcBef>
                <a:spcPts val="0"/>
              </a:spcBef>
              <a:spcAft>
                <a:spcPts val="0"/>
              </a:spcAft>
              <a:buSzPts val="1400"/>
              <a:buNone/>
            </a:pPr>
            <a:r>
              <a:rPr lang="en-GB"/>
              <a:t>Even now I hae to catch myself in the classroom and insist that pupils read out the question in my classroom correctly before giving thier answer. The point is to avoid plus minus is minus syndrome which can be reasoning krptonite in some cases.</a:t>
            </a:r>
            <a:endParaRPr/>
          </a:p>
        </p:txBody>
      </p:sp>
      <p:sp>
        <p:nvSpPr>
          <p:cNvPr id="159" name="Google Shape;15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Canvas">
  <p:cSld name="Blank Canvas">
    <p:spTree>
      <p:nvGrpSpPr>
        <p:cNvPr id="1" name="Shape 15"/>
        <p:cNvGrpSpPr/>
        <p:nvPr/>
      </p:nvGrpSpPr>
      <p:grpSpPr>
        <a:xfrm>
          <a:off x="0" y="0"/>
          <a:ext cx="0" cy="0"/>
          <a:chOff x="0" y="0"/>
          <a:chExt cx="0" cy="0"/>
        </a:xfrm>
      </p:grpSpPr>
      <p:sp>
        <p:nvSpPr>
          <p:cNvPr id="16" name="Google Shape;16;p2"/>
          <p:cNvSpPr txBox="1"/>
          <p:nvPr/>
        </p:nvSpPr>
        <p:spPr>
          <a:xfrm>
            <a:off x="2" y="360000"/>
            <a:ext cx="12191999" cy="594000"/>
          </a:xfrm>
          <a:prstGeom prst="rect">
            <a:avLst/>
          </a:prstGeom>
          <a:solidFill>
            <a:srgbClr val="347574"/>
          </a:solidFill>
          <a:ln>
            <a:noFill/>
          </a:ln>
        </p:spPr>
        <p:txBody>
          <a:bodyPr spcFirstLastPara="1" wrap="square" lIns="180000" tIns="45700" rIns="180000" bIns="45700" anchor="ctr" anchorCtr="0">
            <a:noAutofit/>
          </a:bodyPr>
          <a:lstStyle/>
          <a:p>
            <a:pPr marL="0" marR="0" lvl="0" indent="0" algn="ctr" rtl="0">
              <a:lnSpc>
                <a:spcPct val="100000"/>
              </a:lnSpc>
              <a:spcBef>
                <a:spcPts val="0"/>
              </a:spcBef>
              <a:spcAft>
                <a:spcPts val="0"/>
              </a:spcAft>
              <a:buClr>
                <a:schemeClr val="dk2"/>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17" name="Google Shape;17;p2"/>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000"/>
              <a:buFont typeface="Calibri"/>
              <a:buNone/>
              <a:defRPr sz="2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lvl1pPr marL="457200" lvl="0" indent="-355600" algn="l">
              <a:lnSpc>
                <a:spcPct val="90000"/>
              </a:lnSpc>
              <a:spcBef>
                <a:spcPts val="1000"/>
              </a:spcBef>
              <a:spcAft>
                <a:spcPts val="0"/>
              </a:spcAft>
              <a:buClr>
                <a:srgbClr val="585858"/>
              </a:buClr>
              <a:buSzPts val="2000"/>
              <a:buChar char="•"/>
              <a:defRPr sz="2000">
                <a:solidFill>
                  <a:srgbClr val="585858"/>
                </a:solidFill>
              </a:defRPr>
            </a:lvl1pPr>
            <a:lvl2pPr marL="914400" lvl="1" indent="-342900" algn="l">
              <a:lnSpc>
                <a:spcPct val="90000"/>
              </a:lnSpc>
              <a:spcBef>
                <a:spcPts val="500"/>
              </a:spcBef>
              <a:spcAft>
                <a:spcPts val="0"/>
              </a:spcAft>
              <a:buClr>
                <a:srgbClr val="585858"/>
              </a:buClr>
              <a:buSzPts val="1800"/>
              <a:buChar char="•"/>
              <a:defRPr sz="1800">
                <a:solidFill>
                  <a:srgbClr val="585858"/>
                </a:solidFill>
              </a:defRPr>
            </a:lvl2pPr>
            <a:lvl3pPr marL="1371600" lvl="2" indent="-330200" algn="l">
              <a:lnSpc>
                <a:spcPct val="90000"/>
              </a:lnSpc>
              <a:spcBef>
                <a:spcPts val="500"/>
              </a:spcBef>
              <a:spcAft>
                <a:spcPts val="0"/>
              </a:spcAft>
              <a:buClr>
                <a:srgbClr val="585858"/>
              </a:buClr>
              <a:buSzPts val="1600"/>
              <a:buChar char="•"/>
              <a:defRPr sz="1600">
                <a:solidFill>
                  <a:srgbClr val="585858"/>
                </a:solidFill>
              </a:defRPr>
            </a:lvl3pPr>
            <a:lvl4pPr marL="1828800" lvl="3" indent="-317500" algn="l">
              <a:lnSpc>
                <a:spcPct val="90000"/>
              </a:lnSpc>
              <a:spcBef>
                <a:spcPts val="500"/>
              </a:spcBef>
              <a:spcAft>
                <a:spcPts val="0"/>
              </a:spcAft>
              <a:buClr>
                <a:srgbClr val="585858"/>
              </a:buClr>
              <a:buSzPts val="1400"/>
              <a:buChar char="•"/>
              <a:defRPr sz="1400">
                <a:solidFill>
                  <a:srgbClr val="585858"/>
                </a:solidFill>
              </a:defRPr>
            </a:lvl4pPr>
            <a:lvl5pPr marL="2286000" lvl="4" indent="-317500" algn="l">
              <a:lnSpc>
                <a:spcPct val="90000"/>
              </a:lnSpc>
              <a:spcBef>
                <a:spcPts val="500"/>
              </a:spcBef>
              <a:spcAft>
                <a:spcPts val="0"/>
              </a:spcAft>
              <a:buClr>
                <a:srgbClr val="585858"/>
              </a:buClr>
              <a:buSzPts val="1400"/>
              <a:buChar char="•"/>
              <a:defRPr sz="1400">
                <a:solidFill>
                  <a:srgbClr val="585858"/>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2"/>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5" name="Google Shape;75;p1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cSld name="1_Blank Canvas">
    <p:spTree>
      <p:nvGrpSpPr>
        <p:cNvPr id="1" name="Shape 19"/>
        <p:cNvGrpSpPr/>
        <p:nvPr/>
      </p:nvGrpSpPr>
      <p:grpSpPr>
        <a:xfrm>
          <a:off x="0" y="0"/>
          <a:ext cx="0" cy="0"/>
          <a:chOff x="0" y="0"/>
          <a:chExt cx="0" cy="0"/>
        </a:xfrm>
      </p:grpSpPr>
      <p:sp>
        <p:nvSpPr>
          <p:cNvPr id="20" name="Google Shape;20;p3"/>
          <p:cNvSpPr txBox="1"/>
          <p:nvPr/>
        </p:nvSpPr>
        <p:spPr>
          <a:xfrm>
            <a:off x="2" y="360000"/>
            <a:ext cx="12191999" cy="594000"/>
          </a:xfrm>
          <a:prstGeom prst="rect">
            <a:avLst/>
          </a:prstGeom>
          <a:solidFill>
            <a:srgbClr val="347574"/>
          </a:solidFill>
          <a:ln>
            <a:noFill/>
          </a:ln>
        </p:spPr>
        <p:txBody>
          <a:bodyPr spcFirstLastPara="1" wrap="square" lIns="180000" tIns="45700" rIns="180000" bIns="45700" anchor="ctr" anchorCtr="0">
            <a:noAutofit/>
          </a:bodyPr>
          <a:lstStyle/>
          <a:p>
            <a:pPr marL="0" marR="0" lvl="0" indent="0" algn="ctr" rtl="0">
              <a:lnSpc>
                <a:spcPct val="100000"/>
              </a:lnSpc>
              <a:spcBef>
                <a:spcPts val="0"/>
              </a:spcBef>
              <a:spcAft>
                <a:spcPts val="0"/>
              </a:spcAft>
              <a:buClr>
                <a:schemeClr val="dk2"/>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21" name="Google Shape;21;p3"/>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000"/>
              <a:buFont typeface="Calibri"/>
              <a:buNone/>
              <a:defRPr sz="2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
        <p:cNvGrpSpPr/>
        <p:nvPr/>
      </p:nvGrpSpPr>
      <p:grpSpPr>
        <a:xfrm>
          <a:off x="0" y="0"/>
          <a:ext cx="0" cy="0"/>
          <a:chOff x="0" y="0"/>
          <a:chExt cx="0" cy="0"/>
        </a:xfrm>
      </p:grpSpPr>
      <p:sp>
        <p:nvSpPr>
          <p:cNvPr id="23" name="Google Shape;23;p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Directed Numbers</a:t>
            </a:r>
            <a:endParaRPr/>
          </a:p>
        </p:txBody>
      </p:sp>
      <p:sp>
        <p:nvSpPr>
          <p:cNvPr id="97" name="Google Shape;97;p15"/>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a:t>Part 1 – The big idea</a:t>
            </a:r>
            <a:endParaRPr/>
          </a:p>
          <a:p>
            <a:pPr marL="228600" lvl="0" indent="-228600" algn="l" rtl="0">
              <a:lnSpc>
                <a:spcPct val="90000"/>
              </a:lnSpc>
              <a:spcBef>
                <a:spcPts val="1000"/>
              </a:spcBef>
              <a:spcAft>
                <a:spcPts val="0"/>
              </a:spcAft>
              <a:buClr>
                <a:srgbClr val="585858"/>
              </a:buClr>
              <a:buSzPts val="2000"/>
              <a:buChar char="•"/>
            </a:pPr>
            <a:r>
              <a:rPr lang="en-GB" b="1"/>
              <a:t>Part 2 – Prerequisites</a:t>
            </a:r>
            <a:endParaRPr/>
          </a:p>
          <a:p>
            <a:pPr marL="228600" lvl="0" indent="-228600" algn="l" rtl="0">
              <a:lnSpc>
                <a:spcPct val="90000"/>
              </a:lnSpc>
              <a:spcBef>
                <a:spcPts val="1000"/>
              </a:spcBef>
              <a:spcAft>
                <a:spcPts val="0"/>
              </a:spcAft>
              <a:buClr>
                <a:srgbClr val="585858"/>
              </a:buClr>
              <a:buSzPts val="2000"/>
              <a:buChar char="•"/>
            </a:pPr>
            <a:r>
              <a:rPr lang="en-GB" b="1"/>
              <a:t>Part 3 – Key teaching aspects</a:t>
            </a:r>
            <a:endParaRPr/>
          </a:p>
          <a:p>
            <a:pPr marL="228600" lvl="0" indent="-228600" algn="l" rtl="0">
              <a:lnSpc>
                <a:spcPct val="90000"/>
              </a:lnSpc>
              <a:spcBef>
                <a:spcPts val="1000"/>
              </a:spcBef>
              <a:spcAft>
                <a:spcPts val="0"/>
              </a:spcAft>
              <a:buClr>
                <a:srgbClr val="585858"/>
              </a:buClr>
              <a:buSzPts val="2000"/>
              <a:buChar char="•"/>
            </a:pPr>
            <a:r>
              <a:rPr lang="en-GB" b="1"/>
              <a:t>Part 4 – Why is this important?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pic>
        <p:nvPicPr>
          <p:cNvPr id="168" name="Google Shape;168;p24"/>
          <p:cNvPicPr preferRelativeResize="0"/>
          <p:nvPr/>
        </p:nvPicPr>
        <p:blipFill rotWithShape="1">
          <a:blip r:embed="rId3">
            <a:alphaModFix/>
          </a:blip>
          <a:srcRect/>
          <a:stretch/>
        </p:blipFill>
        <p:spPr>
          <a:xfrm>
            <a:off x="573775" y="1207927"/>
            <a:ext cx="2371725" cy="2190750"/>
          </a:xfrm>
          <a:prstGeom prst="rect">
            <a:avLst/>
          </a:prstGeom>
          <a:noFill/>
          <a:ln>
            <a:noFill/>
          </a:ln>
        </p:spPr>
      </p:pic>
      <p:sp>
        <p:nvSpPr>
          <p:cNvPr id="169" name="Google Shape;169;p24"/>
          <p:cNvSpPr txBox="1"/>
          <p:nvPr/>
        </p:nvSpPr>
        <p:spPr>
          <a:xfrm>
            <a:off x="3822900" y="1394825"/>
            <a:ext cx="8369100" cy="97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USING MATHEMATICAL REPRESENTATIONS AT KS3 - Algebra Tiles</a:t>
            </a:r>
            <a:endParaRPr sz="2000" b="1" i="0" u="none" strike="noStrike" cap="none">
              <a:solidFill>
                <a:srgbClr val="000000"/>
              </a:solidFill>
              <a:latin typeface="Calibri"/>
              <a:ea typeface="Calibri"/>
              <a:cs typeface="Calibri"/>
              <a:sym typeface="Calibri"/>
            </a:endParaRPr>
          </a:p>
        </p:txBody>
      </p:sp>
      <p:pic>
        <p:nvPicPr>
          <p:cNvPr id="170" name="Google Shape;170;p24"/>
          <p:cNvPicPr preferRelativeResize="0"/>
          <p:nvPr/>
        </p:nvPicPr>
        <p:blipFill rotWithShape="1">
          <a:blip r:embed="rId4">
            <a:alphaModFix/>
          </a:blip>
          <a:srcRect/>
          <a:stretch/>
        </p:blipFill>
        <p:spPr>
          <a:xfrm>
            <a:off x="5698700" y="2305775"/>
            <a:ext cx="5791283" cy="4181875"/>
          </a:xfrm>
          <a:prstGeom prst="rect">
            <a:avLst/>
          </a:prstGeom>
          <a:noFill/>
          <a:ln>
            <a:noFill/>
          </a:ln>
        </p:spPr>
      </p:pic>
      <p:sp>
        <p:nvSpPr>
          <p:cNvPr id="171" name="Google Shape;171;p24"/>
          <p:cNvSpPr txBox="1"/>
          <p:nvPr/>
        </p:nvSpPr>
        <p:spPr>
          <a:xfrm>
            <a:off x="2513650" y="5012725"/>
            <a:ext cx="3000000" cy="300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OPERATING ON NUMBER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pic>
        <p:nvPicPr>
          <p:cNvPr id="177" name="Google Shape;177;p25"/>
          <p:cNvPicPr preferRelativeResize="0"/>
          <p:nvPr/>
        </p:nvPicPr>
        <p:blipFill rotWithShape="1">
          <a:blip r:embed="rId3">
            <a:alphaModFix/>
          </a:blip>
          <a:srcRect/>
          <a:stretch/>
        </p:blipFill>
        <p:spPr>
          <a:xfrm>
            <a:off x="399948" y="4332269"/>
            <a:ext cx="11661275" cy="1367989"/>
          </a:xfrm>
          <a:prstGeom prst="rect">
            <a:avLst/>
          </a:prstGeom>
          <a:noFill/>
          <a:ln>
            <a:noFill/>
          </a:ln>
        </p:spPr>
      </p:pic>
      <p:pic>
        <p:nvPicPr>
          <p:cNvPr id="178" name="Google Shape;178;p25"/>
          <p:cNvPicPr preferRelativeResize="0"/>
          <p:nvPr/>
        </p:nvPicPr>
        <p:blipFill>
          <a:blip r:embed="rId4">
            <a:alphaModFix/>
          </a:blip>
          <a:stretch>
            <a:fillRect/>
          </a:stretch>
        </p:blipFill>
        <p:spPr>
          <a:xfrm>
            <a:off x="867950" y="1415227"/>
            <a:ext cx="3009900" cy="2209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6"/>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185" name="Google Shape;185;p26"/>
          <p:cNvSpPr txBox="1"/>
          <p:nvPr/>
        </p:nvSpPr>
        <p:spPr>
          <a:xfrm>
            <a:off x="743425" y="1300975"/>
            <a:ext cx="9783300" cy="11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en-GB" sz="2500" b="0" i="0" u="none" strike="noStrike" cap="none">
                <a:solidFill>
                  <a:srgbClr val="000000"/>
                </a:solidFill>
                <a:latin typeface="Calibri"/>
                <a:ea typeface="Calibri"/>
                <a:cs typeface="Calibri"/>
                <a:sym typeface="Calibri"/>
              </a:rPr>
              <a:t>The ZERO pair</a:t>
            </a:r>
            <a:endParaRPr sz="2500" b="0" i="0" u="none" strike="noStrike" cap="none">
              <a:solidFill>
                <a:srgbClr val="000000"/>
              </a:solidFill>
              <a:latin typeface="Calibri"/>
              <a:ea typeface="Calibri"/>
              <a:cs typeface="Calibri"/>
              <a:sym typeface="Calibri"/>
            </a:endParaRPr>
          </a:p>
        </p:txBody>
      </p:sp>
      <p:pic>
        <p:nvPicPr>
          <p:cNvPr id="186" name="Google Shape;186;p26"/>
          <p:cNvPicPr preferRelativeResize="0"/>
          <p:nvPr/>
        </p:nvPicPr>
        <p:blipFill>
          <a:blip r:embed="rId3">
            <a:alphaModFix/>
          </a:blip>
          <a:stretch>
            <a:fillRect/>
          </a:stretch>
        </p:blipFill>
        <p:spPr>
          <a:xfrm>
            <a:off x="848400" y="2423425"/>
            <a:ext cx="1228725" cy="2276475"/>
          </a:xfrm>
          <a:prstGeom prst="rect">
            <a:avLst/>
          </a:prstGeom>
          <a:noFill/>
          <a:ln>
            <a:noFill/>
          </a:ln>
        </p:spPr>
      </p:pic>
      <p:pic>
        <p:nvPicPr>
          <p:cNvPr id="187" name="Google Shape;187;p26"/>
          <p:cNvPicPr preferRelativeResize="0"/>
          <p:nvPr/>
        </p:nvPicPr>
        <p:blipFill>
          <a:blip r:embed="rId4">
            <a:alphaModFix/>
          </a:blip>
          <a:stretch>
            <a:fillRect/>
          </a:stretch>
        </p:blipFill>
        <p:spPr>
          <a:xfrm>
            <a:off x="3352800" y="2647263"/>
            <a:ext cx="1725847" cy="1848537"/>
          </a:xfrm>
          <a:prstGeom prst="rect">
            <a:avLst/>
          </a:prstGeom>
          <a:noFill/>
          <a:ln>
            <a:noFill/>
          </a:ln>
        </p:spPr>
      </p:pic>
      <p:pic>
        <p:nvPicPr>
          <p:cNvPr id="188" name="Google Shape;188;p26"/>
          <p:cNvPicPr preferRelativeResize="0"/>
          <p:nvPr/>
        </p:nvPicPr>
        <p:blipFill>
          <a:blip r:embed="rId5">
            <a:alphaModFix/>
          </a:blip>
          <a:stretch>
            <a:fillRect/>
          </a:stretch>
        </p:blipFill>
        <p:spPr>
          <a:xfrm>
            <a:off x="6085372" y="2304362"/>
            <a:ext cx="5057775" cy="2514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7"/>
          <p:cNvSpPr txBox="1"/>
          <p:nvPr/>
        </p:nvSpPr>
        <p:spPr>
          <a:xfrm>
            <a:off x="3248031" y="1535050"/>
            <a:ext cx="3162300" cy="11421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GB" sz="3000" b="0" i="0" u="none" strike="noStrike" cap="none">
                <a:solidFill>
                  <a:srgbClr val="000000"/>
                </a:solidFill>
                <a:latin typeface="Calibri"/>
                <a:ea typeface="Calibri"/>
                <a:cs typeface="Calibri"/>
                <a:sym typeface="Calibri"/>
              </a:rPr>
              <a:t>Which one is the odd one out?</a:t>
            </a:r>
            <a:endParaRPr sz="3000" b="0" i="0" u="none" strike="noStrike" cap="none">
              <a:solidFill>
                <a:srgbClr val="000000"/>
              </a:solidFill>
              <a:latin typeface="Calibri"/>
              <a:ea typeface="Calibri"/>
              <a:cs typeface="Calibri"/>
              <a:sym typeface="Calibri"/>
            </a:endParaRPr>
          </a:p>
        </p:txBody>
      </p:sp>
      <p:sp>
        <p:nvSpPr>
          <p:cNvPr id="194" name="Google Shape;194;p27"/>
          <p:cNvSpPr/>
          <p:nvPr/>
        </p:nvSpPr>
        <p:spPr>
          <a:xfrm>
            <a:off x="9514400" y="1148900"/>
            <a:ext cx="2117700" cy="1887900"/>
          </a:xfrm>
          <a:prstGeom prst="ellipse">
            <a:avLst/>
          </a:prstGeom>
          <a:no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27"/>
          <p:cNvSpPr txBox="1">
            <a:spLocks noGrp="1"/>
          </p:cNvSpPr>
          <p:nvPr>
            <p:ph type="title"/>
          </p:nvPr>
        </p:nvSpPr>
        <p:spPr>
          <a:xfrm>
            <a:off x="652800" y="53959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100"/>
              <a:buFont typeface="Arial"/>
              <a:buNone/>
            </a:pPr>
            <a:r>
              <a:rPr lang="en-GB" b="1"/>
              <a:t>Part 3 – Key teaching aspects</a:t>
            </a:r>
            <a:endParaRPr b="1"/>
          </a:p>
          <a:p>
            <a:pPr marL="0" lvl="0" indent="0" algn="l" rtl="0">
              <a:lnSpc>
                <a:spcPct val="90000"/>
              </a:lnSpc>
              <a:spcBef>
                <a:spcPts val="0"/>
              </a:spcBef>
              <a:spcAft>
                <a:spcPts val="0"/>
              </a:spcAft>
              <a:buSzPts val="2000"/>
              <a:buNone/>
            </a:pPr>
            <a:endParaRPr/>
          </a:p>
        </p:txBody>
      </p:sp>
      <p:pic>
        <p:nvPicPr>
          <p:cNvPr id="196" name="Google Shape;196;p27"/>
          <p:cNvPicPr preferRelativeResize="0"/>
          <p:nvPr/>
        </p:nvPicPr>
        <p:blipFill>
          <a:blip r:embed="rId3">
            <a:alphaModFix/>
          </a:blip>
          <a:stretch>
            <a:fillRect/>
          </a:stretch>
        </p:blipFill>
        <p:spPr>
          <a:xfrm>
            <a:off x="10010775" y="1581150"/>
            <a:ext cx="1162050" cy="1104900"/>
          </a:xfrm>
          <a:prstGeom prst="rect">
            <a:avLst/>
          </a:prstGeom>
          <a:noFill/>
          <a:ln>
            <a:noFill/>
          </a:ln>
        </p:spPr>
      </p:pic>
      <p:pic>
        <p:nvPicPr>
          <p:cNvPr id="197" name="Google Shape;197;p27"/>
          <p:cNvPicPr preferRelativeResize="0"/>
          <p:nvPr/>
        </p:nvPicPr>
        <p:blipFill>
          <a:blip r:embed="rId4">
            <a:alphaModFix/>
          </a:blip>
          <a:stretch>
            <a:fillRect/>
          </a:stretch>
        </p:blipFill>
        <p:spPr>
          <a:xfrm>
            <a:off x="7091851" y="2419037"/>
            <a:ext cx="1912400" cy="1756738"/>
          </a:xfrm>
          <a:prstGeom prst="rect">
            <a:avLst/>
          </a:prstGeom>
          <a:noFill/>
          <a:ln>
            <a:noFill/>
          </a:ln>
        </p:spPr>
      </p:pic>
      <p:sp>
        <p:nvSpPr>
          <p:cNvPr id="198" name="Google Shape;198;p27"/>
          <p:cNvSpPr/>
          <p:nvPr/>
        </p:nvSpPr>
        <p:spPr>
          <a:xfrm>
            <a:off x="6785329" y="2142400"/>
            <a:ext cx="2591100" cy="2310000"/>
          </a:xfrm>
          <a:prstGeom prst="ellipse">
            <a:avLst/>
          </a:prstGeom>
          <a:no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99" name="Google Shape;199;p27"/>
          <p:cNvPicPr preferRelativeResize="0"/>
          <p:nvPr/>
        </p:nvPicPr>
        <p:blipFill>
          <a:blip r:embed="rId5">
            <a:alphaModFix/>
          </a:blip>
          <a:stretch>
            <a:fillRect/>
          </a:stretch>
        </p:blipFill>
        <p:spPr>
          <a:xfrm>
            <a:off x="9041001" y="4869700"/>
            <a:ext cx="2591100" cy="1630353"/>
          </a:xfrm>
          <a:prstGeom prst="rect">
            <a:avLst/>
          </a:prstGeom>
          <a:noFill/>
          <a:ln>
            <a:noFill/>
          </a:ln>
        </p:spPr>
      </p:pic>
      <p:sp>
        <p:nvSpPr>
          <p:cNvPr id="200" name="Google Shape;200;p27"/>
          <p:cNvSpPr/>
          <p:nvPr/>
        </p:nvSpPr>
        <p:spPr>
          <a:xfrm>
            <a:off x="8463167" y="4368900"/>
            <a:ext cx="3647700" cy="2310000"/>
          </a:xfrm>
          <a:prstGeom prst="ellipse">
            <a:avLst/>
          </a:prstGeom>
          <a:no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1" name="Google Shape;201;p27"/>
          <p:cNvPicPr preferRelativeResize="0"/>
          <p:nvPr/>
        </p:nvPicPr>
        <p:blipFill>
          <a:blip r:embed="rId6">
            <a:alphaModFix/>
          </a:blip>
          <a:stretch>
            <a:fillRect/>
          </a:stretch>
        </p:blipFill>
        <p:spPr>
          <a:xfrm>
            <a:off x="4516674" y="3896350"/>
            <a:ext cx="1820612" cy="2668139"/>
          </a:xfrm>
          <a:prstGeom prst="rect">
            <a:avLst/>
          </a:prstGeom>
          <a:noFill/>
          <a:ln>
            <a:noFill/>
          </a:ln>
        </p:spPr>
      </p:pic>
      <p:sp>
        <p:nvSpPr>
          <p:cNvPr id="202" name="Google Shape;202;p27"/>
          <p:cNvSpPr/>
          <p:nvPr/>
        </p:nvSpPr>
        <p:spPr>
          <a:xfrm>
            <a:off x="4135375" y="3765425"/>
            <a:ext cx="2591100" cy="2913600"/>
          </a:xfrm>
          <a:prstGeom prst="ellipse">
            <a:avLst/>
          </a:prstGeom>
          <a:no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3" name="Google Shape;203;p27"/>
          <p:cNvPicPr preferRelativeResize="0"/>
          <p:nvPr/>
        </p:nvPicPr>
        <p:blipFill>
          <a:blip r:embed="rId7">
            <a:alphaModFix/>
          </a:blip>
          <a:stretch>
            <a:fillRect/>
          </a:stretch>
        </p:blipFill>
        <p:spPr>
          <a:xfrm>
            <a:off x="304800" y="1581145"/>
            <a:ext cx="2943231" cy="4222897"/>
          </a:xfrm>
          <a:prstGeom prst="rect">
            <a:avLst/>
          </a:prstGeom>
          <a:noFill/>
          <a:ln>
            <a:noFill/>
          </a:ln>
        </p:spPr>
      </p:pic>
      <p:sp>
        <p:nvSpPr>
          <p:cNvPr id="204" name="Google Shape;204;p27"/>
          <p:cNvSpPr/>
          <p:nvPr/>
        </p:nvSpPr>
        <p:spPr>
          <a:xfrm>
            <a:off x="396849" y="1535050"/>
            <a:ext cx="3162300" cy="4222800"/>
          </a:xfrm>
          <a:prstGeom prst="ellipse">
            <a:avLst/>
          </a:prstGeom>
          <a:no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8"/>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b="1"/>
          </a:p>
        </p:txBody>
      </p:sp>
      <p:sp>
        <p:nvSpPr>
          <p:cNvPr id="211" name="Google Shape;211;p28"/>
          <p:cNvSpPr/>
          <p:nvPr/>
        </p:nvSpPr>
        <p:spPr>
          <a:xfrm>
            <a:off x="3029425" y="1468250"/>
            <a:ext cx="557400" cy="650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28"/>
          <p:cNvSpPr txBox="1"/>
          <p:nvPr/>
        </p:nvSpPr>
        <p:spPr>
          <a:xfrm>
            <a:off x="4534825" y="1473913"/>
            <a:ext cx="6077400" cy="3587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What would I need to add to make the number one?</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What would I need to add to make a zero pair?</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What would happen if I subtracted one negative counter?</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What would happen if I added one negative counter?</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What would happen if I added three positive counters?</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What would happen if I subtracted three positive counters?</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Can I subtract three negative counters?</a:t>
            </a:r>
            <a:endParaRPr sz="2000" b="0" i="0" u="none" strike="noStrike" cap="none">
              <a:solidFill>
                <a:srgbClr val="000000"/>
              </a:solidFill>
              <a:latin typeface="Calibri"/>
              <a:ea typeface="Calibri"/>
              <a:cs typeface="Calibri"/>
              <a:sym typeface="Calibri"/>
            </a:endParaRPr>
          </a:p>
        </p:txBody>
      </p:sp>
      <p:pic>
        <p:nvPicPr>
          <p:cNvPr id="213" name="Google Shape;213;p28"/>
          <p:cNvPicPr preferRelativeResize="0"/>
          <p:nvPr/>
        </p:nvPicPr>
        <p:blipFill>
          <a:blip r:embed="rId3">
            <a:alphaModFix/>
          </a:blip>
          <a:stretch>
            <a:fillRect/>
          </a:stretch>
        </p:blipFill>
        <p:spPr>
          <a:xfrm>
            <a:off x="1038700" y="1907825"/>
            <a:ext cx="2877025" cy="327166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9"/>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20" name="Google Shape;220;p29"/>
          <p:cNvSpPr txBox="1">
            <a:spLocks noGrp="1"/>
          </p:cNvSpPr>
          <p:nvPr>
            <p:ph type="body" idx="1"/>
          </p:nvPr>
        </p:nvSpPr>
        <p:spPr>
          <a:xfrm>
            <a:off x="2269313" y="1119075"/>
            <a:ext cx="8164500" cy="4969200"/>
          </a:xfrm>
          <a:prstGeom prst="rect">
            <a:avLst/>
          </a:prstGeom>
          <a:noFill/>
          <a:ln>
            <a:noFill/>
          </a:ln>
        </p:spPr>
        <p:txBody>
          <a:bodyPr spcFirstLastPara="1" wrap="square" lIns="91425" tIns="45700" rIns="91425" bIns="45700" anchor="t" anchorCtr="0">
            <a:noAutofit/>
          </a:bodyPr>
          <a:lstStyle/>
          <a:p>
            <a:pPr marL="457200" lvl="0" indent="-387350" algn="l" rtl="0">
              <a:lnSpc>
                <a:spcPct val="200000"/>
              </a:lnSpc>
              <a:spcBef>
                <a:spcPts val="1000"/>
              </a:spcBef>
              <a:spcAft>
                <a:spcPts val="0"/>
              </a:spcAft>
              <a:buClr>
                <a:srgbClr val="000000"/>
              </a:buClr>
              <a:buSzPts val="2500"/>
              <a:buAutoNum type="alphaUcPeriod"/>
            </a:pPr>
            <a:r>
              <a:rPr lang="en-GB" sz="2500">
                <a:solidFill>
                  <a:srgbClr val="000000"/>
                </a:solidFill>
              </a:rPr>
              <a:t>3 + 5</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lphaUcPeriod"/>
            </a:pPr>
            <a:r>
              <a:rPr lang="en-GB" sz="2500">
                <a:solidFill>
                  <a:srgbClr val="000000"/>
                </a:solidFill>
              </a:rPr>
              <a:t>5 + 3</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lphaUcPeriod"/>
            </a:pPr>
            <a:r>
              <a:rPr lang="en-GB" sz="2500">
                <a:solidFill>
                  <a:srgbClr val="000000"/>
                </a:solidFill>
              </a:rPr>
              <a:t>3 + -5</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lphaUcPeriod"/>
            </a:pPr>
            <a:r>
              <a:rPr lang="en-GB" sz="2500">
                <a:solidFill>
                  <a:srgbClr val="000000"/>
                </a:solidFill>
              </a:rPr>
              <a:t>-3 + 5</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lphaUcPeriod"/>
            </a:pPr>
            <a:r>
              <a:rPr lang="en-GB" sz="2500">
                <a:solidFill>
                  <a:srgbClr val="000000"/>
                </a:solidFill>
              </a:rPr>
              <a:t>-3 + -5</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lphaUcPeriod"/>
            </a:pPr>
            <a:r>
              <a:rPr lang="en-GB" sz="2500">
                <a:solidFill>
                  <a:srgbClr val="000000"/>
                </a:solidFill>
              </a:rPr>
              <a:t>-5 + -3</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lphaUcPeriod"/>
            </a:pPr>
            <a:r>
              <a:rPr lang="en-GB" sz="2500">
                <a:solidFill>
                  <a:srgbClr val="000000"/>
                </a:solidFill>
              </a:rPr>
              <a:t>-5 + 3</a:t>
            </a:r>
            <a:endParaRPr sz="250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0"/>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27" name="Google Shape;227;p30"/>
          <p:cNvSpPr txBox="1">
            <a:spLocks noGrp="1"/>
          </p:cNvSpPr>
          <p:nvPr>
            <p:ph type="body" idx="1"/>
          </p:nvPr>
        </p:nvSpPr>
        <p:spPr>
          <a:xfrm>
            <a:off x="299263" y="1193425"/>
            <a:ext cx="8164500" cy="4969200"/>
          </a:xfrm>
          <a:prstGeom prst="rect">
            <a:avLst/>
          </a:prstGeom>
          <a:noFill/>
          <a:ln>
            <a:noFill/>
          </a:ln>
        </p:spPr>
        <p:txBody>
          <a:bodyPr spcFirstLastPara="1" wrap="square" lIns="91425" tIns="45700" rIns="91425" bIns="45700" anchor="t" anchorCtr="0">
            <a:noAutofit/>
          </a:bodyPr>
          <a:lstStyle/>
          <a:p>
            <a:pPr marL="0" lvl="0" indent="0" algn="l" rtl="0">
              <a:lnSpc>
                <a:spcPct val="200000"/>
              </a:lnSpc>
              <a:spcBef>
                <a:spcPts val="1000"/>
              </a:spcBef>
              <a:spcAft>
                <a:spcPts val="0"/>
              </a:spcAft>
              <a:buSzPts val="2000"/>
              <a:buNone/>
            </a:pPr>
            <a:r>
              <a:rPr lang="en-GB" sz="2500">
                <a:solidFill>
                  <a:srgbClr val="000000"/>
                </a:solidFill>
              </a:rPr>
              <a:t>Addition</a:t>
            </a:r>
            <a:endParaRPr sz="2500">
              <a:solidFill>
                <a:srgbClr val="000000"/>
              </a:solidFill>
            </a:endParaRPr>
          </a:p>
          <a:p>
            <a:pPr marL="457200" lvl="0" indent="-387350" algn="l" rtl="0">
              <a:lnSpc>
                <a:spcPct val="200000"/>
              </a:lnSpc>
              <a:spcBef>
                <a:spcPts val="1000"/>
              </a:spcBef>
              <a:spcAft>
                <a:spcPts val="0"/>
              </a:spcAft>
              <a:buClr>
                <a:srgbClr val="000000"/>
              </a:buClr>
              <a:buSzPts val="2500"/>
              <a:buAutoNum type="arabicPeriod"/>
            </a:pPr>
            <a:r>
              <a:rPr lang="en-GB" sz="2500">
                <a:solidFill>
                  <a:srgbClr val="000000"/>
                </a:solidFill>
              </a:rPr>
              <a:t>Two negative</a:t>
            </a:r>
            <a:endParaRPr sz="2500">
              <a:solidFill>
                <a:srgbClr val="000000"/>
              </a:solidFill>
            </a:endParaRPr>
          </a:p>
          <a:p>
            <a:pPr marL="457200" lvl="0" indent="-387350" algn="l" rtl="0">
              <a:lnSpc>
                <a:spcPct val="200000"/>
              </a:lnSpc>
              <a:spcBef>
                <a:spcPts val="0"/>
              </a:spcBef>
              <a:spcAft>
                <a:spcPts val="0"/>
              </a:spcAft>
              <a:buClr>
                <a:srgbClr val="000000"/>
              </a:buClr>
              <a:buSzPts val="2500"/>
              <a:buAutoNum type="arabicPeriod"/>
            </a:pPr>
            <a:r>
              <a:rPr lang="en-GB" sz="2500">
                <a:solidFill>
                  <a:srgbClr val="000000"/>
                </a:solidFill>
              </a:rPr>
              <a:t>One negative, one positive (vice versa)</a:t>
            </a:r>
            <a:endParaRPr sz="2500">
              <a:solidFill>
                <a:srgbClr val="000000"/>
              </a:solidFill>
            </a:endParaRPr>
          </a:p>
        </p:txBody>
      </p:sp>
      <p:pic>
        <p:nvPicPr>
          <p:cNvPr id="228" name="Google Shape;228;p30"/>
          <p:cNvPicPr preferRelativeResize="0"/>
          <p:nvPr/>
        </p:nvPicPr>
        <p:blipFill>
          <a:blip r:embed="rId3">
            <a:alphaModFix/>
          </a:blip>
          <a:stretch>
            <a:fillRect/>
          </a:stretch>
        </p:blipFill>
        <p:spPr>
          <a:xfrm>
            <a:off x="299275" y="1266038"/>
            <a:ext cx="7992724" cy="38069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8"/>
                                        </p:tgtEl>
                                        <p:attrNameLst>
                                          <p:attrName>style.visibility</p:attrName>
                                        </p:attrNameLst>
                                      </p:cBhvr>
                                      <p:to>
                                        <p:strVal val="visible"/>
                                      </p:to>
                                    </p:set>
                                    <p:animEffect transition="in" filter="fade">
                                      <p:cBhvr>
                                        <p:cTn id="7" dur="10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1"/>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35" name="Google Shape;235;p31"/>
          <p:cNvSpPr txBox="1"/>
          <p:nvPr/>
        </p:nvSpPr>
        <p:spPr>
          <a:xfrm>
            <a:off x="223050" y="1226650"/>
            <a:ext cx="9783300" cy="11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dirty="0">
                <a:solidFill>
                  <a:srgbClr val="000000"/>
                </a:solidFill>
                <a:latin typeface="Calibri"/>
                <a:ea typeface="Calibri"/>
                <a:cs typeface="Calibri"/>
                <a:sym typeface="Calibri"/>
              </a:rPr>
              <a:t>Possible extension tasks:</a:t>
            </a:r>
            <a:endParaRPr sz="2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Calibri"/>
                <a:ea typeface="Calibri"/>
                <a:cs typeface="Calibri"/>
                <a:sym typeface="Calibri"/>
              </a:rPr>
              <a:t>A + -B</a:t>
            </a:r>
            <a:endParaRPr sz="2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Calibri"/>
                <a:ea typeface="Calibri"/>
                <a:cs typeface="Calibri"/>
                <a:sym typeface="Calibri"/>
              </a:rPr>
              <a:t>-A + B</a:t>
            </a:r>
            <a:endParaRPr sz="2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Calibri"/>
                <a:ea typeface="Calibri"/>
                <a:cs typeface="Calibri"/>
                <a:sym typeface="Calibri"/>
              </a:rPr>
              <a:t>-A + -B</a:t>
            </a:r>
            <a:endParaRPr sz="22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2"/>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42" name="Google Shape;242;p32"/>
          <p:cNvSpPr txBox="1"/>
          <p:nvPr/>
        </p:nvSpPr>
        <p:spPr>
          <a:xfrm>
            <a:off x="223050" y="1226650"/>
            <a:ext cx="9783300" cy="11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rgbClr val="000000"/>
                </a:solidFill>
                <a:latin typeface="Calibri"/>
                <a:ea typeface="Calibri"/>
                <a:cs typeface="Calibri"/>
                <a:sym typeface="Calibri"/>
              </a:rPr>
              <a:t>Subtraction</a:t>
            </a:r>
            <a:endParaRPr sz="2200" b="0" i="0" u="none" strike="noStrike" cap="none">
              <a:solidFill>
                <a:srgbClr val="000000"/>
              </a:solidFill>
              <a:latin typeface="Calibri"/>
              <a:ea typeface="Calibri"/>
              <a:cs typeface="Calibri"/>
              <a:sym typeface="Calibri"/>
            </a:endParaRPr>
          </a:p>
        </p:txBody>
      </p:sp>
      <p:pic>
        <p:nvPicPr>
          <p:cNvPr id="243" name="Google Shape;243;p32"/>
          <p:cNvPicPr preferRelativeResize="0"/>
          <p:nvPr/>
        </p:nvPicPr>
        <p:blipFill>
          <a:blip r:embed="rId3">
            <a:alphaModFix/>
          </a:blip>
          <a:stretch>
            <a:fillRect/>
          </a:stretch>
        </p:blipFill>
        <p:spPr>
          <a:xfrm>
            <a:off x="1639273" y="1735950"/>
            <a:ext cx="3124105" cy="1141500"/>
          </a:xfrm>
          <a:prstGeom prst="rect">
            <a:avLst/>
          </a:prstGeom>
          <a:noFill/>
          <a:ln>
            <a:noFill/>
          </a:ln>
        </p:spPr>
      </p:pic>
      <p:pic>
        <p:nvPicPr>
          <p:cNvPr id="244" name="Google Shape;244;p32"/>
          <p:cNvPicPr preferRelativeResize="0"/>
          <p:nvPr/>
        </p:nvPicPr>
        <p:blipFill>
          <a:blip r:embed="rId4">
            <a:alphaModFix/>
          </a:blip>
          <a:stretch>
            <a:fillRect/>
          </a:stretch>
        </p:blipFill>
        <p:spPr>
          <a:xfrm>
            <a:off x="1779725" y="2811900"/>
            <a:ext cx="3161589" cy="1078563"/>
          </a:xfrm>
          <a:prstGeom prst="rect">
            <a:avLst/>
          </a:prstGeom>
          <a:noFill/>
          <a:ln>
            <a:noFill/>
          </a:ln>
        </p:spPr>
      </p:pic>
      <p:sp>
        <p:nvSpPr>
          <p:cNvPr id="245" name="Google Shape;245;p32"/>
          <p:cNvSpPr/>
          <p:nvPr/>
        </p:nvSpPr>
        <p:spPr>
          <a:xfrm>
            <a:off x="3341825" y="2818750"/>
            <a:ext cx="1599600" cy="1078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6" name="Google Shape;246;p32"/>
          <p:cNvPicPr preferRelativeResize="0"/>
          <p:nvPr/>
        </p:nvPicPr>
        <p:blipFill>
          <a:blip r:embed="rId5">
            <a:alphaModFix/>
          </a:blip>
          <a:stretch>
            <a:fillRect/>
          </a:stretch>
        </p:blipFill>
        <p:spPr>
          <a:xfrm>
            <a:off x="1639263" y="4427425"/>
            <a:ext cx="2752725" cy="838200"/>
          </a:xfrm>
          <a:prstGeom prst="rect">
            <a:avLst/>
          </a:prstGeom>
          <a:noFill/>
          <a:ln>
            <a:noFill/>
          </a:ln>
        </p:spPr>
      </p:pic>
      <p:pic>
        <p:nvPicPr>
          <p:cNvPr id="247" name="Google Shape;247;p32"/>
          <p:cNvPicPr preferRelativeResize="0"/>
          <p:nvPr/>
        </p:nvPicPr>
        <p:blipFill>
          <a:blip r:embed="rId6">
            <a:alphaModFix/>
          </a:blip>
          <a:stretch>
            <a:fillRect/>
          </a:stretch>
        </p:blipFill>
        <p:spPr>
          <a:xfrm>
            <a:off x="1577313" y="5265625"/>
            <a:ext cx="2790825" cy="1190625"/>
          </a:xfrm>
          <a:prstGeom prst="rect">
            <a:avLst/>
          </a:prstGeom>
          <a:noFill/>
          <a:ln>
            <a:noFill/>
          </a:ln>
        </p:spPr>
      </p:pic>
      <p:sp>
        <p:nvSpPr>
          <p:cNvPr id="248" name="Google Shape;248;p32"/>
          <p:cNvSpPr/>
          <p:nvPr/>
        </p:nvSpPr>
        <p:spPr>
          <a:xfrm>
            <a:off x="2520750" y="5321700"/>
            <a:ext cx="1765500" cy="1078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9" name="Google Shape;249;p32"/>
          <p:cNvPicPr preferRelativeResize="0"/>
          <p:nvPr/>
        </p:nvPicPr>
        <p:blipFill>
          <a:blip r:embed="rId7">
            <a:alphaModFix/>
          </a:blip>
          <a:stretch>
            <a:fillRect/>
          </a:stretch>
        </p:blipFill>
        <p:spPr>
          <a:xfrm>
            <a:off x="5921950" y="2601475"/>
            <a:ext cx="2514600" cy="828675"/>
          </a:xfrm>
          <a:prstGeom prst="rect">
            <a:avLst/>
          </a:prstGeom>
          <a:noFill/>
          <a:ln>
            <a:noFill/>
          </a:ln>
        </p:spPr>
      </p:pic>
      <p:pic>
        <p:nvPicPr>
          <p:cNvPr id="250" name="Google Shape;250;p32"/>
          <p:cNvPicPr preferRelativeResize="0"/>
          <p:nvPr/>
        </p:nvPicPr>
        <p:blipFill>
          <a:blip r:embed="rId8">
            <a:alphaModFix/>
          </a:blip>
          <a:stretch>
            <a:fillRect/>
          </a:stretch>
        </p:blipFill>
        <p:spPr>
          <a:xfrm>
            <a:off x="5108275" y="3430150"/>
            <a:ext cx="6945849" cy="1253596"/>
          </a:xfrm>
          <a:prstGeom prst="rect">
            <a:avLst/>
          </a:prstGeom>
          <a:noFill/>
          <a:ln>
            <a:noFill/>
          </a:ln>
        </p:spPr>
      </p:pic>
      <p:sp>
        <p:nvSpPr>
          <p:cNvPr id="251" name="Google Shape;251;p32"/>
          <p:cNvSpPr/>
          <p:nvPr/>
        </p:nvSpPr>
        <p:spPr>
          <a:xfrm>
            <a:off x="9400375" y="3517700"/>
            <a:ext cx="2514600" cy="1078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4"/>
                                        </p:tgtEl>
                                        <p:attrNameLst>
                                          <p:attrName>style.visibility</p:attrName>
                                        </p:attrNameLst>
                                      </p:cBhvr>
                                      <p:to>
                                        <p:strVal val="visible"/>
                                      </p:to>
                                    </p:set>
                                    <p:animEffect transition="in" filter="fade">
                                      <p:cBhvr>
                                        <p:cTn id="7" dur="1000"/>
                                        <p:tgtEl>
                                          <p:spTgt spid="2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
                                        </p:tgtEl>
                                        <p:attrNameLst>
                                          <p:attrName>style.visibility</p:attrName>
                                        </p:attrNameLst>
                                      </p:cBhvr>
                                      <p:to>
                                        <p:strVal val="visible"/>
                                      </p:to>
                                    </p:set>
                                    <p:animEffect transition="in" filter="fade">
                                      <p:cBhvr>
                                        <p:cTn id="12" dur="1000"/>
                                        <p:tgtEl>
                                          <p:spTgt spid="2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6"/>
                                        </p:tgtEl>
                                        <p:attrNameLst>
                                          <p:attrName>style.visibility</p:attrName>
                                        </p:attrNameLst>
                                      </p:cBhvr>
                                      <p:to>
                                        <p:strVal val="visible"/>
                                      </p:to>
                                    </p:set>
                                    <p:animEffect transition="in" filter="fade">
                                      <p:cBhvr>
                                        <p:cTn id="17" dur="1000"/>
                                        <p:tgtEl>
                                          <p:spTgt spid="2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7"/>
                                        </p:tgtEl>
                                        <p:attrNameLst>
                                          <p:attrName>style.visibility</p:attrName>
                                        </p:attrNameLst>
                                      </p:cBhvr>
                                      <p:to>
                                        <p:strVal val="visible"/>
                                      </p:to>
                                    </p:set>
                                    <p:animEffect transition="in" filter="fade">
                                      <p:cBhvr>
                                        <p:cTn id="22" dur="1000"/>
                                        <p:tgtEl>
                                          <p:spTgt spid="24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8"/>
                                        </p:tgtEl>
                                        <p:attrNameLst>
                                          <p:attrName>style.visibility</p:attrName>
                                        </p:attrNameLst>
                                      </p:cBhvr>
                                      <p:to>
                                        <p:strVal val="visible"/>
                                      </p:to>
                                    </p:set>
                                    <p:animEffect transition="in" filter="fade">
                                      <p:cBhvr>
                                        <p:cTn id="27" dur="1000"/>
                                        <p:tgtEl>
                                          <p:spTgt spid="24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9"/>
                                        </p:tgtEl>
                                        <p:attrNameLst>
                                          <p:attrName>style.visibility</p:attrName>
                                        </p:attrNameLst>
                                      </p:cBhvr>
                                      <p:to>
                                        <p:strVal val="visible"/>
                                      </p:to>
                                    </p:set>
                                    <p:animEffect transition="in" filter="fade">
                                      <p:cBhvr>
                                        <p:cTn id="32" dur="1000"/>
                                        <p:tgtEl>
                                          <p:spTgt spid="24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0"/>
                                        </p:tgtEl>
                                        <p:attrNameLst>
                                          <p:attrName>style.visibility</p:attrName>
                                        </p:attrNameLst>
                                      </p:cBhvr>
                                      <p:to>
                                        <p:strVal val="visible"/>
                                      </p:to>
                                    </p:set>
                                    <p:animEffect transition="in" filter="fade">
                                      <p:cBhvr>
                                        <p:cTn id="37" dur="1000"/>
                                        <p:tgtEl>
                                          <p:spTgt spid="25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1"/>
                                        </p:tgtEl>
                                        <p:attrNameLst>
                                          <p:attrName>style.visibility</p:attrName>
                                        </p:attrNameLst>
                                      </p:cBhvr>
                                      <p:to>
                                        <p:strVal val="visible"/>
                                      </p:to>
                                    </p:set>
                                    <p:animEffect transition="in" filter="fade">
                                      <p:cBhvr>
                                        <p:cTn id="42" dur="10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3"/>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58" name="Google Shape;258;p33"/>
          <p:cNvSpPr txBox="1"/>
          <p:nvPr/>
        </p:nvSpPr>
        <p:spPr>
          <a:xfrm>
            <a:off x="223050" y="1226650"/>
            <a:ext cx="9783300" cy="11415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200000"/>
              </a:lnSpc>
              <a:spcBef>
                <a:spcPts val="0"/>
              </a:spcBef>
              <a:spcAft>
                <a:spcPts val="0"/>
              </a:spcAft>
              <a:buClr>
                <a:srgbClr val="000000"/>
              </a:buClr>
              <a:buSzPts val="2200"/>
              <a:buFont typeface="Calibri"/>
              <a:buAutoNum type="alphaUcPeriod"/>
            </a:pPr>
            <a:r>
              <a:rPr lang="en-GB" sz="2200" b="0" i="0" u="none" strike="noStrike" cap="none">
                <a:solidFill>
                  <a:srgbClr val="000000"/>
                </a:solidFill>
                <a:latin typeface="Calibri"/>
                <a:ea typeface="Calibri"/>
                <a:cs typeface="Calibri"/>
                <a:sym typeface="Calibri"/>
              </a:rPr>
              <a:t>(-6) - (-2)</a:t>
            </a:r>
            <a:endParaRPr sz="2200" b="0" i="0" u="none" strike="noStrike" cap="none">
              <a:solidFill>
                <a:srgbClr val="000000"/>
              </a:solidFill>
              <a:latin typeface="Calibri"/>
              <a:ea typeface="Calibri"/>
              <a:cs typeface="Calibri"/>
              <a:sym typeface="Calibri"/>
            </a:endParaRPr>
          </a:p>
          <a:p>
            <a:pPr marL="457200" marR="0" lvl="0" indent="-368300" algn="l" rtl="0">
              <a:lnSpc>
                <a:spcPct val="200000"/>
              </a:lnSpc>
              <a:spcBef>
                <a:spcPts val="0"/>
              </a:spcBef>
              <a:spcAft>
                <a:spcPts val="0"/>
              </a:spcAft>
              <a:buClr>
                <a:srgbClr val="000000"/>
              </a:buClr>
              <a:buSzPts val="2200"/>
              <a:buFont typeface="Calibri"/>
              <a:buAutoNum type="alphaUcPeriod"/>
            </a:pPr>
            <a:r>
              <a:rPr lang="en-GB" sz="2200" b="0" i="0" u="none" strike="noStrike" cap="none">
                <a:solidFill>
                  <a:schemeClr val="dk1"/>
                </a:solidFill>
                <a:latin typeface="Calibri"/>
                <a:ea typeface="Calibri"/>
                <a:cs typeface="Calibri"/>
                <a:sym typeface="Calibri"/>
              </a:rPr>
              <a:t>(-6) - (-4)</a:t>
            </a:r>
            <a:endParaRPr sz="2200" b="0" i="0" u="none" strike="noStrike" cap="none">
              <a:solidFill>
                <a:srgbClr val="000000"/>
              </a:solidFill>
              <a:latin typeface="Calibri"/>
              <a:ea typeface="Calibri"/>
              <a:cs typeface="Calibri"/>
              <a:sym typeface="Calibri"/>
            </a:endParaRPr>
          </a:p>
          <a:p>
            <a:pPr marL="457200" marR="0" lvl="0" indent="-368300" algn="l" rtl="0">
              <a:lnSpc>
                <a:spcPct val="200000"/>
              </a:lnSpc>
              <a:spcBef>
                <a:spcPts val="0"/>
              </a:spcBef>
              <a:spcAft>
                <a:spcPts val="0"/>
              </a:spcAft>
              <a:buClr>
                <a:srgbClr val="000000"/>
              </a:buClr>
              <a:buSzPts val="2200"/>
              <a:buFont typeface="Calibri"/>
              <a:buAutoNum type="alphaUcPeriod"/>
            </a:pPr>
            <a:r>
              <a:rPr lang="en-GB" sz="2200" b="0" i="0" u="none" strike="noStrike" cap="none">
                <a:solidFill>
                  <a:schemeClr val="dk1"/>
                </a:solidFill>
                <a:latin typeface="Calibri"/>
                <a:ea typeface="Calibri"/>
                <a:cs typeface="Calibri"/>
                <a:sym typeface="Calibri"/>
              </a:rPr>
              <a:t>(-6) - (-1)</a:t>
            </a:r>
            <a:endParaRPr sz="2200" b="0" i="0" u="none" strike="noStrike" cap="none">
              <a:solidFill>
                <a:schemeClr val="dk1"/>
              </a:solidFill>
              <a:latin typeface="Calibri"/>
              <a:ea typeface="Calibri"/>
              <a:cs typeface="Calibri"/>
              <a:sym typeface="Calibri"/>
            </a:endParaRPr>
          </a:p>
          <a:p>
            <a:pPr marL="457200" marR="0" lvl="0" indent="-368300" algn="l" rtl="0">
              <a:lnSpc>
                <a:spcPct val="200000"/>
              </a:lnSpc>
              <a:spcBef>
                <a:spcPts val="0"/>
              </a:spcBef>
              <a:spcAft>
                <a:spcPts val="0"/>
              </a:spcAft>
              <a:buClr>
                <a:schemeClr val="dk1"/>
              </a:buClr>
              <a:buSzPts val="2200"/>
              <a:buFont typeface="Calibri"/>
              <a:buAutoNum type="alphaUcPeriod"/>
            </a:pPr>
            <a:r>
              <a:rPr lang="en-GB" sz="2200" b="0" i="0" u="none" strike="noStrike" cap="none">
                <a:solidFill>
                  <a:schemeClr val="dk1"/>
                </a:solidFill>
                <a:latin typeface="Calibri"/>
                <a:ea typeface="Calibri"/>
                <a:cs typeface="Calibri"/>
                <a:sym typeface="Calibri"/>
              </a:rPr>
              <a:t>(-6) - (-3)</a:t>
            </a:r>
            <a:endParaRPr sz="2200" b="0" i="0" u="none" strike="noStrike" cap="none">
              <a:solidFill>
                <a:schemeClr val="dk1"/>
              </a:solidFill>
              <a:latin typeface="Calibri"/>
              <a:ea typeface="Calibri"/>
              <a:cs typeface="Calibri"/>
              <a:sym typeface="Calibri"/>
            </a:endParaRPr>
          </a:p>
          <a:p>
            <a:pPr marL="457200" marR="0" lvl="0" indent="-368300" algn="l" rtl="0">
              <a:lnSpc>
                <a:spcPct val="200000"/>
              </a:lnSpc>
              <a:spcBef>
                <a:spcPts val="0"/>
              </a:spcBef>
              <a:spcAft>
                <a:spcPts val="0"/>
              </a:spcAft>
              <a:buClr>
                <a:schemeClr val="dk1"/>
              </a:buClr>
              <a:buSzPts val="2200"/>
              <a:buFont typeface="Calibri"/>
              <a:buAutoNum type="alphaUcPeriod"/>
            </a:pPr>
            <a:r>
              <a:rPr lang="en-GB" sz="2200" b="0" i="0" u="none" strike="noStrike" cap="none">
                <a:solidFill>
                  <a:schemeClr val="dk1"/>
                </a:solidFill>
                <a:latin typeface="Calibri"/>
                <a:ea typeface="Calibri"/>
                <a:cs typeface="Calibri"/>
                <a:sym typeface="Calibri"/>
              </a:rPr>
              <a:t>(-6) - (-6)</a:t>
            </a:r>
            <a:endParaRPr sz="2200" b="0" i="0" u="none" strike="noStrike" cap="none">
              <a:solidFill>
                <a:schemeClr val="dk1"/>
              </a:solidFill>
              <a:latin typeface="Calibri"/>
              <a:ea typeface="Calibri"/>
              <a:cs typeface="Calibri"/>
              <a:sym typeface="Calibri"/>
            </a:endParaRPr>
          </a:p>
          <a:p>
            <a:pPr marL="457200" marR="0" lvl="0" indent="-368300" algn="l" rtl="0">
              <a:lnSpc>
                <a:spcPct val="200000"/>
              </a:lnSpc>
              <a:spcBef>
                <a:spcPts val="0"/>
              </a:spcBef>
              <a:spcAft>
                <a:spcPts val="0"/>
              </a:spcAft>
              <a:buClr>
                <a:schemeClr val="dk1"/>
              </a:buClr>
              <a:buSzPts val="2200"/>
              <a:buFont typeface="Calibri"/>
              <a:buAutoNum type="alphaUcPeriod"/>
            </a:pPr>
            <a:r>
              <a:rPr lang="en-GB" sz="2200" b="0" i="0" u="none" strike="noStrike" cap="none">
                <a:solidFill>
                  <a:schemeClr val="dk1"/>
                </a:solidFill>
                <a:latin typeface="Calibri"/>
                <a:ea typeface="Calibri"/>
                <a:cs typeface="Calibri"/>
                <a:sym typeface="Calibri"/>
              </a:rPr>
              <a:t>(-6) - (-8)*</a:t>
            </a:r>
            <a:endParaRPr sz="2200" b="0" i="0" u="none" strike="noStrike" cap="non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6"/>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1 – The big idea </a:t>
            </a:r>
            <a:endParaRPr/>
          </a:p>
        </p:txBody>
      </p:sp>
      <p:sp>
        <p:nvSpPr>
          <p:cNvPr id="104" name="Google Shape;104;p16"/>
          <p:cNvSpPr txBox="1">
            <a:spLocks noGrp="1"/>
          </p:cNvSpPr>
          <p:nvPr>
            <p:ph type="body" idx="1"/>
          </p:nvPr>
        </p:nvSpPr>
        <p:spPr>
          <a:xfrm>
            <a:off x="2046288" y="1304926"/>
            <a:ext cx="8164512" cy="87556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a:t>What do students need to know?</a:t>
            </a:r>
            <a:endParaRPr/>
          </a:p>
          <a:p>
            <a:pPr marL="228600" lvl="0" indent="-228600" algn="l" rtl="0">
              <a:lnSpc>
                <a:spcPct val="90000"/>
              </a:lnSpc>
              <a:spcBef>
                <a:spcPts val="1000"/>
              </a:spcBef>
              <a:spcAft>
                <a:spcPts val="0"/>
              </a:spcAft>
              <a:buClr>
                <a:schemeClr val="lt2"/>
              </a:buClr>
              <a:buSzPts val="2000"/>
              <a:buChar char="•"/>
            </a:pPr>
            <a:r>
              <a:rPr lang="en-GB" b="1">
                <a:solidFill>
                  <a:srgbClr val="BFBFBF"/>
                </a:solidFill>
              </a:rPr>
              <a:t>What things typically go wrong (misconceptions)?</a:t>
            </a:r>
            <a:endParaRPr>
              <a:solidFill>
                <a:srgbClr val="BFBFBF"/>
              </a:solidFill>
            </a:endParaRPr>
          </a:p>
        </p:txBody>
      </p:sp>
      <p:sp>
        <p:nvSpPr>
          <p:cNvPr id="105" name="Google Shape;105;p16"/>
          <p:cNvSpPr txBox="1"/>
          <p:nvPr/>
        </p:nvSpPr>
        <p:spPr>
          <a:xfrm>
            <a:off x="1540766" y="2180507"/>
            <a:ext cx="6984600" cy="3086400"/>
          </a:xfrm>
          <a:prstGeom prst="rect">
            <a:avLst/>
          </a:prstGeom>
          <a:noFill/>
          <a:ln>
            <a:noFill/>
          </a:ln>
        </p:spPr>
        <p:txBody>
          <a:bodyPr spcFirstLastPara="1" wrap="square" lIns="91425" tIns="45700" rIns="91425" bIns="45700" anchor="t" anchorCtr="0">
            <a:noAutofit/>
          </a:bodyPr>
          <a:lstStyle/>
          <a:p>
            <a:pPr marL="0" marR="0" lvl="0" indent="0" algn="l" rtl="0">
              <a:lnSpc>
                <a:spcPct val="97000"/>
              </a:lnSpc>
              <a:spcBef>
                <a:spcPts val="180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Students need to be able to perform the four operations on negative number.</a:t>
            </a:r>
            <a:endParaRPr sz="2000" b="0" i="0" u="none" strike="noStrike" cap="none">
              <a:solidFill>
                <a:srgbClr val="000000"/>
              </a:solidFill>
              <a:latin typeface="Calibri"/>
              <a:ea typeface="Calibri"/>
              <a:cs typeface="Calibri"/>
              <a:sym typeface="Calibri"/>
            </a:endParaRPr>
          </a:p>
          <a:p>
            <a:pPr marL="0" marR="0" lvl="0" indent="0" algn="l" rtl="0">
              <a:lnSpc>
                <a:spcPct val="97000"/>
              </a:lnSpc>
              <a:spcBef>
                <a:spcPts val="180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97000"/>
              </a:lnSpc>
              <a:spcBef>
                <a:spcPts val="180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4"/>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65" name="Google Shape;265;p34"/>
          <p:cNvSpPr txBox="1"/>
          <p:nvPr/>
        </p:nvSpPr>
        <p:spPr>
          <a:xfrm>
            <a:off x="223050" y="1226650"/>
            <a:ext cx="9783300" cy="11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rgbClr val="000000"/>
                </a:solidFill>
                <a:latin typeface="Calibri"/>
                <a:ea typeface="Calibri"/>
                <a:cs typeface="Calibri"/>
                <a:sym typeface="Calibri"/>
              </a:rPr>
              <a:t>(-6) - (-8)</a:t>
            </a:r>
            <a:endParaRPr sz="2200" b="0" i="0" u="none" strike="noStrike" cap="none">
              <a:solidFill>
                <a:srgbClr val="000000"/>
              </a:solidFill>
              <a:latin typeface="Calibri"/>
              <a:ea typeface="Calibri"/>
              <a:cs typeface="Calibri"/>
              <a:sym typeface="Calibri"/>
            </a:endParaRPr>
          </a:p>
        </p:txBody>
      </p:sp>
      <p:pic>
        <p:nvPicPr>
          <p:cNvPr id="266" name="Google Shape;266;p34"/>
          <p:cNvPicPr preferRelativeResize="0"/>
          <p:nvPr/>
        </p:nvPicPr>
        <p:blipFill>
          <a:blip r:embed="rId3">
            <a:alphaModFix/>
          </a:blip>
          <a:stretch>
            <a:fillRect/>
          </a:stretch>
        </p:blipFill>
        <p:spPr>
          <a:xfrm>
            <a:off x="1372900" y="2506025"/>
            <a:ext cx="5438775" cy="1162050"/>
          </a:xfrm>
          <a:prstGeom prst="rect">
            <a:avLst/>
          </a:prstGeom>
          <a:noFill/>
          <a:ln>
            <a:noFill/>
          </a:ln>
        </p:spPr>
      </p:pic>
      <p:pic>
        <p:nvPicPr>
          <p:cNvPr id="267" name="Google Shape;267;p34"/>
          <p:cNvPicPr preferRelativeResize="0"/>
          <p:nvPr/>
        </p:nvPicPr>
        <p:blipFill>
          <a:blip r:embed="rId4">
            <a:alphaModFix/>
          </a:blip>
          <a:stretch>
            <a:fillRect/>
          </a:stretch>
        </p:blipFill>
        <p:spPr>
          <a:xfrm>
            <a:off x="6676225" y="2484950"/>
            <a:ext cx="1876425" cy="1981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1000"/>
                                        <p:tgtEl>
                                          <p:spTgt spid="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5"/>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pic>
        <p:nvPicPr>
          <p:cNvPr id="274" name="Google Shape;274;p35"/>
          <p:cNvPicPr preferRelativeResize="0"/>
          <p:nvPr/>
        </p:nvPicPr>
        <p:blipFill rotWithShape="1">
          <a:blip r:embed="rId3">
            <a:alphaModFix/>
          </a:blip>
          <a:srcRect t="35161" r="29742"/>
          <a:stretch/>
        </p:blipFill>
        <p:spPr>
          <a:xfrm>
            <a:off x="696000" y="2711194"/>
            <a:ext cx="6451200" cy="1914526"/>
          </a:xfrm>
          <a:prstGeom prst="rect">
            <a:avLst/>
          </a:prstGeom>
          <a:noFill/>
          <a:ln>
            <a:noFill/>
          </a:ln>
        </p:spPr>
      </p:pic>
      <p:sp>
        <p:nvSpPr>
          <p:cNvPr id="275" name="Google Shape;275;p35"/>
          <p:cNvSpPr/>
          <p:nvPr/>
        </p:nvSpPr>
        <p:spPr>
          <a:xfrm>
            <a:off x="784600" y="3007650"/>
            <a:ext cx="6451200" cy="1618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6" name="Google Shape;276;p35"/>
          <p:cNvPicPr preferRelativeResize="0"/>
          <p:nvPr/>
        </p:nvPicPr>
        <p:blipFill>
          <a:blip r:embed="rId4">
            <a:alphaModFix/>
          </a:blip>
          <a:stretch>
            <a:fillRect/>
          </a:stretch>
        </p:blipFill>
        <p:spPr>
          <a:xfrm>
            <a:off x="922475" y="3007650"/>
            <a:ext cx="7010400" cy="1914525"/>
          </a:xfrm>
          <a:prstGeom prst="rect">
            <a:avLst/>
          </a:prstGeom>
          <a:noFill/>
          <a:ln>
            <a:noFill/>
          </a:ln>
        </p:spPr>
      </p:pic>
      <p:sp>
        <p:nvSpPr>
          <p:cNvPr id="2" name="Google Shape;235;p31">
            <a:extLst>
              <a:ext uri="{FF2B5EF4-FFF2-40B4-BE49-F238E27FC236}">
                <a16:creationId xmlns:a16="http://schemas.microsoft.com/office/drawing/2014/main" id="{DA6A225C-5A15-4514-AAFA-6741F308DDDF}"/>
              </a:ext>
            </a:extLst>
          </p:cNvPr>
          <p:cNvSpPr txBox="1"/>
          <p:nvPr/>
        </p:nvSpPr>
        <p:spPr>
          <a:xfrm>
            <a:off x="4010200" y="1866150"/>
            <a:ext cx="5530636" cy="11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dirty="0">
                <a:solidFill>
                  <a:srgbClr val="000000"/>
                </a:solidFill>
                <a:latin typeface="Calibri"/>
                <a:ea typeface="Calibri"/>
                <a:cs typeface="Calibri"/>
                <a:sym typeface="Calibri"/>
              </a:rPr>
              <a:t>Think back to what we have seen so far. Can you make a prediction about the answer?</a:t>
            </a:r>
            <a:endParaRPr sz="2200" b="0" i="0" u="none" strike="noStrike" cap="none" dirty="0">
              <a:solidFill>
                <a:srgbClr val="000000"/>
              </a:solidFill>
              <a:latin typeface="Calibri"/>
              <a:ea typeface="Calibri"/>
              <a:cs typeface="Calibri"/>
              <a:sym typeface="Calibri"/>
            </a:endParaRPr>
          </a:p>
        </p:txBody>
      </p:sp>
      <p:pic>
        <p:nvPicPr>
          <p:cNvPr id="3" name="Google Shape;274;p35">
            <a:extLst>
              <a:ext uri="{FF2B5EF4-FFF2-40B4-BE49-F238E27FC236}">
                <a16:creationId xmlns:a16="http://schemas.microsoft.com/office/drawing/2014/main" id="{94C91E0E-C7F8-41E5-9C45-A370FA82BB3A}"/>
              </a:ext>
            </a:extLst>
          </p:cNvPr>
          <p:cNvPicPr preferRelativeResize="0"/>
          <p:nvPr/>
        </p:nvPicPr>
        <p:blipFill rotWithShape="1">
          <a:blip r:embed="rId3">
            <a:alphaModFix/>
          </a:blip>
          <a:srcRect l="1" r="67720" b="58270"/>
          <a:stretch/>
        </p:blipFill>
        <p:spPr>
          <a:xfrm>
            <a:off x="784600" y="1627252"/>
            <a:ext cx="2963944" cy="123217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6"/>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283" name="Google Shape;283;p36"/>
          <p:cNvSpPr txBox="1"/>
          <p:nvPr/>
        </p:nvSpPr>
        <p:spPr>
          <a:xfrm>
            <a:off x="223050" y="1226650"/>
            <a:ext cx="9783300" cy="11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i="0" u="none" strike="noStrike" cap="none">
                <a:solidFill>
                  <a:srgbClr val="000000"/>
                </a:solidFill>
                <a:latin typeface="Calibri"/>
                <a:ea typeface="Calibri"/>
                <a:cs typeface="Calibri"/>
                <a:sym typeface="Calibri"/>
              </a:rPr>
              <a:t>True or False:</a:t>
            </a: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A + -B = -B + A</a:t>
            </a: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-A + B = B + -A</a:t>
            </a: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-A + -B = -B + -A</a:t>
            </a: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A - B = B - A</a:t>
            </a: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a:solidFill>
                  <a:srgbClr val="000000"/>
                </a:solidFill>
                <a:latin typeface="Calibri"/>
                <a:ea typeface="Calibri"/>
                <a:cs typeface="Calibri"/>
                <a:sym typeface="Calibri"/>
              </a:rPr>
              <a:t>- A - B = B - - A</a:t>
            </a:r>
            <a:endParaRPr sz="2200" b="0" i="0" u="none" strike="noStrike" cap="non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7"/>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4 – Why is this important?</a:t>
            </a:r>
            <a:endParaRPr/>
          </a:p>
        </p:txBody>
      </p:sp>
      <p:sp>
        <p:nvSpPr>
          <p:cNvPr id="290" name="Google Shape;290;p37"/>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70000"/>
              </a:lnSpc>
              <a:spcBef>
                <a:spcPts val="0"/>
              </a:spcBef>
              <a:spcAft>
                <a:spcPts val="0"/>
              </a:spcAft>
              <a:buClr>
                <a:srgbClr val="585858"/>
              </a:buClr>
              <a:buSzPts val="1850"/>
              <a:buChar char="•"/>
            </a:pPr>
            <a:r>
              <a:rPr lang="en-GB" sz="1850"/>
              <a:t>How will this support future learning?</a:t>
            </a:r>
            <a:endParaRPr/>
          </a:p>
          <a:p>
            <a:pPr marL="228600" lvl="0" indent="-111125" algn="l" rtl="0">
              <a:lnSpc>
                <a:spcPct val="70000"/>
              </a:lnSpc>
              <a:spcBef>
                <a:spcPts val="1000"/>
              </a:spcBef>
              <a:spcAft>
                <a:spcPts val="0"/>
              </a:spcAft>
              <a:buClr>
                <a:srgbClr val="585858"/>
              </a:buClr>
              <a:buSzPts val="1850"/>
              <a:buNone/>
            </a:pPr>
            <a:endParaRPr sz="1850"/>
          </a:p>
          <a:p>
            <a:pPr marL="228600" lvl="0" indent="0" algn="l" rtl="0">
              <a:lnSpc>
                <a:spcPct val="70000"/>
              </a:lnSpc>
              <a:spcBef>
                <a:spcPts val="1000"/>
              </a:spcBef>
              <a:spcAft>
                <a:spcPts val="0"/>
              </a:spcAft>
              <a:buSzPts val="2000"/>
              <a:buNone/>
            </a:pPr>
            <a:endParaRPr/>
          </a:p>
          <a:p>
            <a:pPr marL="228600" lvl="0" indent="-111125" algn="l" rtl="0">
              <a:lnSpc>
                <a:spcPct val="70000"/>
              </a:lnSpc>
              <a:spcBef>
                <a:spcPts val="1000"/>
              </a:spcBef>
              <a:spcAft>
                <a:spcPts val="0"/>
              </a:spcAft>
              <a:buClr>
                <a:srgbClr val="585858"/>
              </a:buClr>
              <a:buSzPts val="1850"/>
              <a:buNone/>
            </a:pPr>
            <a:endParaRPr sz="1850"/>
          </a:p>
        </p:txBody>
      </p:sp>
      <p:pic>
        <p:nvPicPr>
          <p:cNvPr id="291" name="Google Shape;291;p37"/>
          <p:cNvPicPr preferRelativeResize="0"/>
          <p:nvPr/>
        </p:nvPicPr>
        <p:blipFill rotWithShape="1">
          <a:blip r:embed="rId3">
            <a:alphaModFix/>
          </a:blip>
          <a:srcRect/>
          <a:stretch/>
        </p:blipFill>
        <p:spPr>
          <a:xfrm>
            <a:off x="2648663" y="1699913"/>
            <a:ext cx="8696325" cy="45624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1 – The big idea </a:t>
            </a:r>
            <a:endParaRPr/>
          </a:p>
        </p:txBody>
      </p:sp>
      <p:sp>
        <p:nvSpPr>
          <p:cNvPr id="112" name="Google Shape;112;p17"/>
          <p:cNvSpPr txBox="1">
            <a:spLocks noGrp="1"/>
          </p:cNvSpPr>
          <p:nvPr>
            <p:ph type="body" idx="1"/>
          </p:nvPr>
        </p:nvSpPr>
        <p:spPr>
          <a:xfrm>
            <a:off x="696000" y="1304925"/>
            <a:ext cx="10886400" cy="91698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lt2"/>
              </a:buClr>
              <a:buSzPts val="2000"/>
              <a:buChar char="•"/>
            </a:pPr>
            <a:r>
              <a:rPr lang="en-GB" b="1">
                <a:solidFill>
                  <a:srgbClr val="BFBFBF"/>
                </a:solidFill>
              </a:rPr>
              <a:t>What do students need to know?</a:t>
            </a:r>
            <a:endParaRPr>
              <a:solidFill>
                <a:srgbClr val="BFBFBF"/>
              </a:solidFill>
            </a:endParaRPr>
          </a:p>
          <a:p>
            <a:pPr marL="228600" lvl="0" indent="-228600" algn="l" rtl="0">
              <a:lnSpc>
                <a:spcPct val="90000"/>
              </a:lnSpc>
              <a:spcBef>
                <a:spcPts val="1000"/>
              </a:spcBef>
              <a:spcAft>
                <a:spcPts val="0"/>
              </a:spcAft>
              <a:buClr>
                <a:srgbClr val="585858"/>
              </a:buClr>
              <a:buSzPts val="2000"/>
              <a:buChar char="•"/>
            </a:pPr>
            <a:r>
              <a:rPr lang="en-GB" b="1"/>
              <a:t>What things typically go wrong (misconceptions)?</a:t>
            </a:r>
            <a:endParaRPr/>
          </a:p>
          <a:p>
            <a:pPr marL="228600" lvl="0" indent="-101600" algn="l" rtl="0">
              <a:lnSpc>
                <a:spcPct val="90000"/>
              </a:lnSpc>
              <a:spcBef>
                <a:spcPts val="1000"/>
              </a:spcBef>
              <a:spcAft>
                <a:spcPts val="0"/>
              </a:spcAft>
              <a:buClr>
                <a:srgbClr val="585858"/>
              </a:buClr>
              <a:buSzPts val="2000"/>
              <a:buNone/>
            </a:pPr>
            <a:endParaRPr/>
          </a:p>
        </p:txBody>
      </p:sp>
      <p:sp>
        <p:nvSpPr>
          <p:cNvPr id="113" name="Google Shape;113;p17"/>
          <p:cNvSpPr txBox="1"/>
          <p:nvPr/>
        </p:nvSpPr>
        <p:spPr>
          <a:xfrm>
            <a:off x="1281868" y="2452643"/>
            <a:ext cx="9836209" cy="2590966"/>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800"/>
              </a:spcBef>
              <a:spcAft>
                <a:spcPts val="0"/>
              </a:spcAft>
              <a:buClr>
                <a:srgbClr val="000000"/>
              </a:buClr>
              <a:buSzPts val="1800"/>
              <a:buFont typeface="Arial"/>
              <a:buChar char="•"/>
            </a:pPr>
            <a:r>
              <a:rPr lang="en-GB" sz="2000" b="0" i="0" u="none" strike="noStrike" cap="none">
                <a:solidFill>
                  <a:srgbClr val="585858"/>
                </a:solidFill>
                <a:latin typeface="Calibri"/>
                <a:ea typeface="Calibri"/>
                <a:cs typeface="Calibri"/>
                <a:sym typeface="Calibri"/>
              </a:rPr>
              <a:t>Minus minus is plus</a:t>
            </a:r>
            <a:endParaRPr sz="2000" b="0" i="0" u="none" strike="noStrike" cap="none">
              <a:solidFill>
                <a:srgbClr val="585858"/>
              </a:solidFill>
              <a:latin typeface="Calibri"/>
              <a:ea typeface="Calibri"/>
              <a:cs typeface="Calibri"/>
              <a:sym typeface="Calibri"/>
            </a:endParaRPr>
          </a:p>
          <a:p>
            <a:pPr marL="285750" marR="0" lvl="0" indent="-285750" algn="l" rtl="0">
              <a:lnSpc>
                <a:spcPct val="100000"/>
              </a:lnSpc>
              <a:spcBef>
                <a:spcPts val="800"/>
              </a:spcBef>
              <a:spcAft>
                <a:spcPts val="0"/>
              </a:spcAft>
              <a:buClr>
                <a:srgbClr val="585858"/>
              </a:buClr>
              <a:buSzPts val="1800"/>
              <a:buFont typeface="Arial"/>
              <a:buChar char="•"/>
            </a:pPr>
            <a:r>
              <a:rPr lang="en-GB" sz="2000" b="0" i="0" u="none" strike="noStrike" cap="none">
                <a:solidFill>
                  <a:srgbClr val="585858"/>
                </a:solidFill>
                <a:latin typeface="Calibri"/>
                <a:ea typeface="Calibri"/>
                <a:cs typeface="Calibri"/>
                <a:sym typeface="Calibri"/>
              </a:rPr>
              <a:t>Two negatives make a positive</a:t>
            </a:r>
            <a:endParaRPr sz="2000" b="0" i="0" u="none" strike="noStrike" cap="none">
              <a:solidFill>
                <a:srgbClr val="585858"/>
              </a:solidFill>
              <a:latin typeface="Calibri"/>
              <a:ea typeface="Calibri"/>
              <a:cs typeface="Calibri"/>
              <a:sym typeface="Calibri"/>
            </a:endParaRPr>
          </a:p>
          <a:p>
            <a:pPr marL="285750" marR="0" lvl="0" indent="-285750" algn="l" rtl="0">
              <a:lnSpc>
                <a:spcPct val="100000"/>
              </a:lnSpc>
              <a:spcBef>
                <a:spcPts val="800"/>
              </a:spcBef>
              <a:spcAft>
                <a:spcPts val="0"/>
              </a:spcAft>
              <a:buClr>
                <a:srgbClr val="585858"/>
              </a:buClr>
              <a:buSzPts val="1800"/>
              <a:buFont typeface="Arial"/>
              <a:buChar char="•"/>
            </a:pPr>
            <a:r>
              <a:rPr lang="en-GB" sz="2000" b="0" i="0" u="none" strike="noStrike" cap="none">
                <a:solidFill>
                  <a:srgbClr val="585858"/>
                </a:solidFill>
                <a:latin typeface="Calibri"/>
                <a:ea typeface="Calibri"/>
                <a:cs typeface="Calibri"/>
                <a:sym typeface="Calibri"/>
              </a:rPr>
              <a:t>-7&lt;3  what is meant by larger or smaller… magnitude</a:t>
            </a:r>
            <a:endParaRPr sz="2000" b="0" i="0" u="none" strike="noStrike" cap="none">
              <a:solidFill>
                <a:srgbClr val="585858"/>
              </a:solidFill>
              <a:latin typeface="Calibri"/>
              <a:ea typeface="Calibri"/>
              <a:cs typeface="Calibri"/>
              <a:sym typeface="Calibri"/>
            </a:endParaRPr>
          </a:p>
          <a:p>
            <a:pPr marL="285750" marR="0" lvl="0" indent="-285750" algn="l" rtl="0">
              <a:lnSpc>
                <a:spcPct val="100000"/>
              </a:lnSpc>
              <a:spcBef>
                <a:spcPts val="800"/>
              </a:spcBef>
              <a:spcAft>
                <a:spcPts val="0"/>
              </a:spcAft>
              <a:buClr>
                <a:srgbClr val="585858"/>
              </a:buClr>
              <a:buSzPts val="1800"/>
              <a:buFont typeface="Arial"/>
              <a:buChar char="•"/>
            </a:pPr>
            <a:r>
              <a:rPr lang="en-GB" sz="2000" b="0" i="0" u="none" strike="noStrike" cap="none">
                <a:solidFill>
                  <a:srgbClr val="585858"/>
                </a:solidFill>
                <a:latin typeface="Calibri"/>
                <a:ea typeface="Calibri"/>
                <a:cs typeface="Calibri"/>
                <a:sym typeface="Calibri"/>
              </a:rPr>
              <a:t>Symbols vs operations… this is a key stumbling block!</a:t>
            </a:r>
            <a:endParaRPr sz="2000" b="0" i="0" u="none" strike="noStrike" cap="none">
              <a:solidFill>
                <a:srgbClr val="585858"/>
              </a:solidFill>
              <a:latin typeface="Calibri"/>
              <a:ea typeface="Calibri"/>
              <a:cs typeface="Calibri"/>
              <a:sym typeface="Calibri"/>
            </a:endParaRPr>
          </a:p>
          <a:p>
            <a:pPr marL="285750" marR="0" lvl="0" indent="-285750" algn="l" rtl="0">
              <a:lnSpc>
                <a:spcPct val="100000"/>
              </a:lnSpc>
              <a:spcBef>
                <a:spcPts val="800"/>
              </a:spcBef>
              <a:spcAft>
                <a:spcPts val="0"/>
              </a:spcAft>
              <a:buClr>
                <a:srgbClr val="585858"/>
              </a:buClr>
              <a:buSzPts val="1800"/>
              <a:buFont typeface="Arial"/>
              <a:buChar char="•"/>
            </a:pPr>
            <a:r>
              <a:rPr lang="en-GB" sz="2000" b="0" i="0" u="none" strike="noStrike" cap="none">
                <a:solidFill>
                  <a:srgbClr val="585858"/>
                </a:solidFill>
                <a:latin typeface="Calibri"/>
                <a:ea typeface="Calibri"/>
                <a:cs typeface="Calibri"/>
                <a:sym typeface="Calibri"/>
              </a:rPr>
              <a:t>Addition ALWAYS makes bigger</a:t>
            </a:r>
            <a:endParaRPr sz="2000" b="0" i="0" u="none" strike="noStrike" cap="none">
              <a:solidFill>
                <a:srgbClr val="585858"/>
              </a:solidFill>
              <a:latin typeface="Calibri"/>
              <a:ea typeface="Calibri"/>
              <a:cs typeface="Calibri"/>
              <a:sym typeface="Calibri"/>
            </a:endParaRPr>
          </a:p>
          <a:p>
            <a:pPr marL="285750" marR="0" lvl="0" indent="-285750" algn="l" rtl="0">
              <a:lnSpc>
                <a:spcPct val="100000"/>
              </a:lnSpc>
              <a:spcBef>
                <a:spcPts val="800"/>
              </a:spcBef>
              <a:spcAft>
                <a:spcPts val="0"/>
              </a:spcAft>
              <a:buClr>
                <a:srgbClr val="585858"/>
              </a:buClr>
              <a:buSzPts val="1800"/>
              <a:buFont typeface="Arial"/>
              <a:buChar char="•"/>
            </a:pPr>
            <a:r>
              <a:rPr lang="en-GB" sz="2000" b="0" i="0" u="none" strike="noStrike" cap="none">
                <a:solidFill>
                  <a:srgbClr val="585858"/>
                </a:solidFill>
                <a:latin typeface="Calibri"/>
                <a:ea typeface="Calibri"/>
                <a:cs typeface="Calibri"/>
                <a:sym typeface="Calibri"/>
              </a:rPr>
              <a:t>Subtraction ALWAYS makes smaller</a:t>
            </a:r>
            <a:endParaRPr sz="2000" b="0" i="0" u="none" strike="noStrike" cap="none">
              <a:solidFill>
                <a:srgbClr val="585858"/>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2 – Prerequisites</a:t>
            </a:r>
            <a:endParaRPr/>
          </a:p>
        </p:txBody>
      </p:sp>
      <p:sp>
        <p:nvSpPr>
          <p:cNvPr id="120" name="Google Shape;120;p18"/>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a:t>Expectations from KS2</a:t>
            </a:r>
            <a:endParaRPr/>
          </a:p>
          <a:p>
            <a:pPr marL="228600" lvl="0" indent="-228600" algn="l" rtl="0">
              <a:lnSpc>
                <a:spcPct val="90000"/>
              </a:lnSpc>
              <a:spcBef>
                <a:spcPts val="1000"/>
              </a:spcBef>
              <a:spcAft>
                <a:spcPts val="0"/>
              </a:spcAft>
              <a:buClr>
                <a:schemeClr val="lt2"/>
              </a:buClr>
              <a:buSzPts val="2000"/>
              <a:buChar char="•"/>
            </a:pPr>
            <a:r>
              <a:rPr lang="en-GB">
                <a:solidFill>
                  <a:srgbClr val="BFBFBF"/>
                </a:solidFill>
              </a:rPr>
              <a:t>AfL tasks and follow up tasks</a:t>
            </a:r>
            <a:endParaRPr>
              <a:solidFill>
                <a:srgbClr val="BFBFBF"/>
              </a:solidFill>
            </a:endParaRPr>
          </a:p>
        </p:txBody>
      </p:sp>
      <p:sp>
        <p:nvSpPr>
          <p:cNvPr id="121" name="Google Shape;121;p18"/>
          <p:cNvSpPr txBox="1"/>
          <p:nvPr/>
        </p:nvSpPr>
        <p:spPr>
          <a:xfrm>
            <a:off x="867950" y="2291525"/>
            <a:ext cx="10185300" cy="300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Year 4: count backwards through zero to include negative numbers </a:t>
            </a:r>
            <a:endParaRPr sz="2000" b="0" i="0" u="none" strike="noStrike" cap="none">
              <a:solidFill>
                <a:srgbClr val="000000"/>
              </a:solidFill>
              <a:latin typeface="Calibri"/>
              <a:ea typeface="Calibri"/>
              <a:cs typeface="Calibri"/>
              <a:sym typeface="Calibri"/>
            </a:endParaRPr>
          </a:p>
        </p:txBody>
      </p:sp>
      <p:sp>
        <p:nvSpPr>
          <p:cNvPr id="122" name="Google Shape;122;p18"/>
          <p:cNvSpPr txBox="1"/>
          <p:nvPr/>
        </p:nvSpPr>
        <p:spPr>
          <a:xfrm>
            <a:off x="867950" y="2731575"/>
            <a:ext cx="10998900" cy="300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Year 5: interpret negative numbers in context, count forwards and backwards with positive and negative whole numbers, including through zero Y5</a:t>
            </a:r>
            <a:endParaRPr sz="1400" b="0" i="0" u="none" strike="noStrike" cap="none">
              <a:solidFill>
                <a:srgbClr val="000000"/>
              </a:solidFill>
              <a:latin typeface="Arial"/>
              <a:ea typeface="Arial"/>
              <a:cs typeface="Arial"/>
              <a:sym typeface="Arial"/>
            </a:endParaRPr>
          </a:p>
        </p:txBody>
      </p:sp>
      <p:sp>
        <p:nvSpPr>
          <p:cNvPr id="123" name="Google Shape;123;p18"/>
          <p:cNvSpPr txBox="1"/>
          <p:nvPr/>
        </p:nvSpPr>
        <p:spPr>
          <a:xfrm>
            <a:off x="867950" y="3574300"/>
            <a:ext cx="10752000" cy="300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Year 6: use negative numbers in context, and calculate intervals across zero</a:t>
            </a:r>
            <a:endParaRPr sz="2000" b="0" i="0" u="none" strike="noStrike" cap="none">
              <a:solidFill>
                <a:srgbClr val="000000"/>
              </a:solidFill>
              <a:latin typeface="Calibri"/>
              <a:ea typeface="Calibri"/>
              <a:cs typeface="Calibri"/>
              <a:sym typeface="Calibri"/>
            </a:endParaRPr>
          </a:p>
        </p:txBody>
      </p:sp>
      <p:sp>
        <p:nvSpPr>
          <p:cNvPr id="124" name="Google Shape;124;p18"/>
          <p:cNvSpPr txBox="1"/>
          <p:nvPr/>
        </p:nvSpPr>
        <p:spPr>
          <a:xfrm>
            <a:off x="3657525" y="5074900"/>
            <a:ext cx="8296500" cy="1499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From K</a:t>
            </a:r>
            <a:r>
              <a:rPr lang="en-GB" sz="2000">
                <a:latin typeface="Calibri"/>
                <a:ea typeface="Calibri"/>
                <a:cs typeface="Calibri"/>
                <a:sym typeface="Calibri"/>
              </a:rPr>
              <a:t>ey </a:t>
            </a:r>
            <a:r>
              <a:rPr lang="en-GB" sz="2000" b="0" i="0" u="none" strike="noStrike" cap="none">
                <a:solidFill>
                  <a:srgbClr val="000000"/>
                </a:solidFill>
                <a:latin typeface="Calibri"/>
                <a:ea typeface="Calibri"/>
                <a:cs typeface="Calibri"/>
                <a:sym typeface="Calibri"/>
              </a:rPr>
              <a:t>Stage 2 National C</a:t>
            </a:r>
            <a:r>
              <a:rPr lang="en-GB" sz="2000">
                <a:latin typeface="Calibri"/>
                <a:ea typeface="Calibri"/>
                <a:cs typeface="Calibri"/>
                <a:sym typeface="Calibri"/>
              </a:rPr>
              <a:t>urriculum</a:t>
            </a:r>
            <a:r>
              <a:rPr lang="en-GB" sz="2000" b="0" i="0" u="none" strike="noStrike" cap="none">
                <a:solidFill>
                  <a:srgbClr val="000000"/>
                </a:solidFill>
                <a:latin typeface="Calibri"/>
                <a:ea typeface="Calibri"/>
                <a:cs typeface="Calibri"/>
                <a:sym typeface="Calibri"/>
              </a:rPr>
              <a:t> (</a:t>
            </a:r>
            <a:r>
              <a:rPr lang="en-GB" sz="2000">
                <a:latin typeface="Calibri"/>
                <a:ea typeface="Calibri"/>
                <a:cs typeface="Calibri"/>
                <a:sym typeface="Calibri"/>
              </a:rPr>
              <a:t>notes and</a:t>
            </a:r>
            <a:r>
              <a:rPr lang="en-GB" sz="2000" b="0" i="0" u="none" strike="noStrike" cap="none">
                <a:solidFill>
                  <a:srgbClr val="000000"/>
                </a:solidFill>
                <a:latin typeface="Calibri"/>
                <a:ea typeface="Calibri"/>
                <a:cs typeface="Calibri"/>
                <a:sym typeface="Calibri"/>
              </a:rPr>
              <a:t> guidance)</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Using the number line, pupils use, add and subtract positive and negative integers for measures such as temperature.</a:t>
            </a:r>
            <a:endParaRPr sz="2000" b="0" i="0" u="none" strike="noStrike" cap="non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9"/>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2 – Prerequisites</a:t>
            </a:r>
            <a:endParaRPr/>
          </a:p>
        </p:txBody>
      </p:sp>
      <p:sp>
        <p:nvSpPr>
          <p:cNvPr id="131" name="Google Shape;131;p19"/>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lt2"/>
              </a:buClr>
              <a:buSzPts val="2000"/>
              <a:buChar char="•"/>
            </a:pPr>
            <a:r>
              <a:rPr lang="en-GB">
                <a:solidFill>
                  <a:srgbClr val="BFBFBF"/>
                </a:solidFill>
              </a:rPr>
              <a:t>Expectations from KS2</a:t>
            </a:r>
            <a:endParaRPr>
              <a:solidFill>
                <a:srgbClr val="BFBFBF"/>
              </a:solidFill>
            </a:endParaRPr>
          </a:p>
          <a:p>
            <a:pPr marL="228600" lvl="0" indent="-228600" algn="l" rtl="0">
              <a:lnSpc>
                <a:spcPct val="90000"/>
              </a:lnSpc>
              <a:spcBef>
                <a:spcPts val="1000"/>
              </a:spcBef>
              <a:spcAft>
                <a:spcPts val="0"/>
              </a:spcAft>
              <a:buClr>
                <a:srgbClr val="585858"/>
              </a:buClr>
              <a:buSzPts val="2000"/>
              <a:buChar char="•"/>
            </a:pPr>
            <a:r>
              <a:rPr lang="en-GB"/>
              <a:t>AfL tasks and follow up tasks</a:t>
            </a:r>
            <a:endParaRPr/>
          </a:p>
          <a:p>
            <a:pPr marL="228600" lvl="0" indent="-101600" algn="l" rtl="0">
              <a:lnSpc>
                <a:spcPct val="90000"/>
              </a:lnSpc>
              <a:spcBef>
                <a:spcPts val="1000"/>
              </a:spcBef>
              <a:spcAft>
                <a:spcPts val="0"/>
              </a:spcAft>
              <a:buClr>
                <a:srgbClr val="585858"/>
              </a:buClr>
              <a:buSzPts val="2000"/>
              <a:buNone/>
            </a:pPr>
            <a:endParaRPr/>
          </a:p>
          <a:p>
            <a:pPr marL="228600" lvl="0" indent="-228600" algn="l" rtl="0">
              <a:lnSpc>
                <a:spcPct val="90000"/>
              </a:lnSpc>
              <a:spcBef>
                <a:spcPts val="1000"/>
              </a:spcBef>
              <a:spcAft>
                <a:spcPts val="0"/>
              </a:spcAft>
              <a:buClr>
                <a:srgbClr val="585858"/>
              </a:buClr>
              <a:buSzPts val="2000"/>
              <a:buChar char="•"/>
            </a:pPr>
            <a:r>
              <a:rPr lang="en-GB"/>
              <a:t>Ordering numbers with a mixture of negative and positive numbers</a:t>
            </a:r>
            <a:endParaRPr/>
          </a:p>
          <a:p>
            <a:pPr marL="228600" lvl="0" indent="-228600" algn="l" rtl="0">
              <a:lnSpc>
                <a:spcPct val="90000"/>
              </a:lnSpc>
              <a:spcBef>
                <a:spcPts val="1000"/>
              </a:spcBef>
              <a:spcAft>
                <a:spcPts val="0"/>
              </a:spcAft>
              <a:buSzPts val="2000"/>
              <a:buChar char="•"/>
            </a:pPr>
            <a:r>
              <a:rPr lang="en-GB"/>
              <a:t>Reading numbers from a temperature scale</a:t>
            </a:r>
            <a:endParaRPr/>
          </a:p>
          <a:p>
            <a:pPr marL="228600" lvl="0" indent="-228600" algn="l" rtl="0">
              <a:lnSpc>
                <a:spcPct val="90000"/>
              </a:lnSpc>
              <a:spcBef>
                <a:spcPts val="1000"/>
              </a:spcBef>
              <a:spcAft>
                <a:spcPts val="0"/>
              </a:spcAft>
              <a:buSzPts val="2000"/>
              <a:buChar char="•"/>
            </a:pPr>
            <a:r>
              <a:rPr lang="en-GB"/>
              <a:t>Fill in the gaps - especially backwards through zero</a:t>
            </a:r>
            <a:endParaRPr/>
          </a:p>
          <a:p>
            <a:pPr marL="228600" lvl="0" indent="-228600" algn="l" rtl="0">
              <a:lnSpc>
                <a:spcPct val="90000"/>
              </a:lnSpc>
              <a:spcBef>
                <a:spcPts val="1000"/>
              </a:spcBef>
              <a:spcAft>
                <a:spcPts val="0"/>
              </a:spcAft>
              <a:buSzPts val="2000"/>
              <a:buChar char="•"/>
            </a:pPr>
            <a:r>
              <a:rPr lang="en-GB"/>
              <a:t>Key Stage 2 type questions</a:t>
            </a:r>
            <a:endParaRPr/>
          </a:p>
          <a:p>
            <a:pPr marL="228600" lvl="0" indent="-101600" algn="l" rtl="0">
              <a:lnSpc>
                <a:spcPct val="90000"/>
              </a:lnSpc>
              <a:spcBef>
                <a:spcPts val="1000"/>
              </a:spcBef>
              <a:spcAft>
                <a:spcPts val="0"/>
              </a:spcAft>
              <a:buClr>
                <a:srgbClr val="585858"/>
              </a:buClr>
              <a:buSzPts val="200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Diagnostic questions - finding out what they know</a:t>
            </a:r>
            <a:endParaRPr/>
          </a:p>
        </p:txBody>
      </p:sp>
      <p:pic>
        <p:nvPicPr>
          <p:cNvPr id="138" name="Google Shape;138;p20"/>
          <p:cNvPicPr preferRelativeResize="0"/>
          <p:nvPr/>
        </p:nvPicPr>
        <p:blipFill rotWithShape="1">
          <a:blip r:embed="rId3">
            <a:alphaModFix/>
          </a:blip>
          <a:srcRect/>
          <a:stretch/>
        </p:blipFill>
        <p:spPr>
          <a:xfrm>
            <a:off x="172925" y="1033649"/>
            <a:ext cx="5784225" cy="3062225"/>
          </a:xfrm>
          <a:prstGeom prst="rect">
            <a:avLst/>
          </a:prstGeom>
          <a:noFill/>
          <a:ln>
            <a:noFill/>
          </a:ln>
        </p:spPr>
      </p:pic>
      <p:pic>
        <p:nvPicPr>
          <p:cNvPr id="139" name="Google Shape;139;p20"/>
          <p:cNvPicPr preferRelativeResize="0"/>
          <p:nvPr/>
        </p:nvPicPr>
        <p:blipFill rotWithShape="1">
          <a:blip r:embed="rId4">
            <a:alphaModFix/>
          </a:blip>
          <a:srcRect/>
          <a:stretch/>
        </p:blipFill>
        <p:spPr>
          <a:xfrm>
            <a:off x="6255375" y="1033651"/>
            <a:ext cx="5784225" cy="2983264"/>
          </a:xfrm>
          <a:prstGeom prst="rect">
            <a:avLst/>
          </a:prstGeom>
          <a:noFill/>
          <a:ln>
            <a:noFill/>
          </a:ln>
        </p:spPr>
      </p:pic>
      <p:pic>
        <p:nvPicPr>
          <p:cNvPr id="140" name="Google Shape;140;p20"/>
          <p:cNvPicPr preferRelativeResize="0"/>
          <p:nvPr/>
        </p:nvPicPr>
        <p:blipFill rotWithShape="1">
          <a:blip r:embed="rId5">
            <a:alphaModFix/>
          </a:blip>
          <a:srcRect/>
          <a:stretch/>
        </p:blipFill>
        <p:spPr>
          <a:xfrm>
            <a:off x="6618600" y="4495274"/>
            <a:ext cx="5057775" cy="17430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Diagnostic questions - finding out what they know</a:t>
            </a:r>
            <a:endParaRPr/>
          </a:p>
        </p:txBody>
      </p:sp>
      <p:pic>
        <p:nvPicPr>
          <p:cNvPr id="147" name="Google Shape;147;p21"/>
          <p:cNvPicPr preferRelativeResize="0"/>
          <p:nvPr/>
        </p:nvPicPr>
        <p:blipFill rotWithShape="1">
          <a:blip r:embed="rId3">
            <a:alphaModFix/>
          </a:blip>
          <a:srcRect/>
          <a:stretch/>
        </p:blipFill>
        <p:spPr>
          <a:xfrm>
            <a:off x="196000" y="1353301"/>
            <a:ext cx="8041100" cy="2351750"/>
          </a:xfrm>
          <a:prstGeom prst="rect">
            <a:avLst/>
          </a:prstGeom>
          <a:noFill/>
          <a:ln>
            <a:noFill/>
          </a:ln>
        </p:spPr>
      </p:pic>
      <p:pic>
        <p:nvPicPr>
          <p:cNvPr id="148" name="Google Shape;148;p21"/>
          <p:cNvPicPr preferRelativeResize="0"/>
          <p:nvPr/>
        </p:nvPicPr>
        <p:blipFill rotWithShape="1">
          <a:blip r:embed="rId4">
            <a:alphaModFix/>
          </a:blip>
          <a:srcRect/>
          <a:stretch/>
        </p:blipFill>
        <p:spPr>
          <a:xfrm>
            <a:off x="4874525" y="4467701"/>
            <a:ext cx="6448425" cy="1438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2"/>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155" name="Google Shape;155;p22"/>
          <p:cNvSpPr txBox="1">
            <a:spLocks noGrp="1"/>
          </p:cNvSpPr>
          <p:nvPr>
            <p:ph type="body" idx="1"/>
          </p:nvPr>
        </p:nvSpPr>
        <p:spPr>
          <a:xfrm>
            <a:off x="696196" y="1304925"/>
            <a:ext cx="10886100" cy="424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000"/>
              <a:buNone/>
            </a:pPr>
            <a:endParaRPr/>
          </a:p>
          <a:p>
            <a:pPr marL="127000" lvl="0" indent="0" algn="l" rtl="0">
              <a:lnSpc>
                <a:spcPct val="90000"/>
              </a:lnSpc>
              <a:spcBef>
                <a:spcPts val="1000"/>
              </a:spcBef>
              <a:spcAft>
                <a:spcPts val="0"/>
              </a:spcAft>
              <a:buClr>
                <a:srgbClr val="585858"/>
              </a:buClr>
              <a:buSzPts val="2000"/>
              <a:buNone/>
            </a:pPr>
            <a:endParaRPr>
              <a:solidFill>
                <a:schemeClr val="lt2"/>
              </a:solidFill>
            </a:endParaRPr>
          </a:p>
          <a:p>
            <a:pPr marL="228600" lvl="0" indent="-228600" algn="l" rtl="0">
              <a:lnSpc>
                <a:spcPct val="90000"/>
              </a:lnSpc>
              <a:spcBef>
                <a:spcPts val="1000"/>
              </a:spcBef>
              <a:spcAft>
                <a:spcPts val="0"/>
              </a:spcAft>
              <a:buClr>
                <a:srgbClr val="585858"/>
              </a:buClr>
              <a:buSzPts val="2000"/>
              <a:buChar char="•"/>
            </a:pPr>
            <a:r>
              <a:rPr lang="en-GB"/>
              <a:t>In Key Stage 3 students should be taught to order positive and negative integers, decimals and fractions; use the number line as a model for ordering of the real numbers; use the symbols =, ≠, &lt;, &gt;, ≤, ≥</a:t>
            </a:r>
            <a:endParaRPr/>
          </a:p>
          <a:p>
            <a:pPr marL="228600" lvl="0" indent="-228600" algn="l" rtl="0">
              <a:lnSpc>
                <a:spcPct val="90000"/>
              </a:lnSpc>
              <a:spcBef>
                <a:spcPts val="1000"/>
              </a:spcBef>
              <a:spcAft>
                <a:spcPts val="0"/>
              </a:spcAft>
              <a:buSzPts val="2000"/>
              <a:buChar char="•"/>
            </a:pPr>
            <a:r>
              <a:rPr lang="en-GB" b="1">
                <a:solidFill>
                  <a:srgbClr val="6AA84F"/>
                </a:solidFill>
              </a:rPr>
              <a:t>use the four operations</a:t>
            </a:r>
            <a:r>
              <a:rPr lang="en-GB" b="1">
                <a:solidFill>
                  <a:srgbClr val="38761D"/>
                </a:solidFill>
              </a:rPr>
              <a:t>,</a:t>
            </a:r>
            <a:r>
              <a:rPr lang="en-GB"/>
              <a:t> including formal written methods, applied to integers, decimals, proper and improper fractions, and mixed numbers, all both positive and </a:t>
            </a:r>
            <a:r>
              <a:rPr lang="en-GB" b="1">
                <a:solidFill>
                  <a:srgbClr val="6AA84F"/>
                </a:solidFill>
              </a:rPr>
              <a:t>negative</a:t>
            </a:r>
            <a:endParaRPr b="1">
              <a:solidFill>
                <a:srgbClr val="6AA84F"/>
              </a:solidFill>
            </a:endParaRPr>
          </a:p>
          <a:p>
            <a:pPr marL="228600" lvl="0" indent="0" algn="l" rtl="0">
              <a:lnSpc>
                <a:spcPct val="90000"/>
              </a:lnSpc>
              <a:spcBef>
                <a:spcPts val="1000"/>
              </a:spcBef>
              <a:spcAft>
                <a:spcPts val="0"/>
              </a:spcAft>
              <a:buSzPts val="2000"/>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162" name="Google Shape;162;p23"/>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lt2"/>
              </a:buClr>
              <a:buSzPts val="2000"/>
              <a:buChar char="•"/>
            </a:pPr>
            <a:r>
              <a:rPr lang="en-GB">
                <a:solidFill>
                  <a:srgbClr val="BFBFBF"/>
                </a:solidFill>
              </a:rPr>
              <a:t>Key message</a:t>
            </a:r>
            <a:endParaRPr>
              <a:solidFill>
                <a:srgbClr val="BFBFBF"/>
              </a:solidFill>
            </a:endParaRPr>
          </a:p>
          <a:p>
            <a:pPr marL="228600" lvl="0" indent="-228600" algn="l" rtl="0">
              <a:lnSpc>
                <a:spcPct val="80000"/>
              </a:lnSpc>
              <a:spcBef>
                <a:spcPts val="1000"/>
              </a:spcBef>
              <a:spcAft>
                <a:spcPts val="0"/>
              </a:spcAft>
              <a:buClr>
                <a:srgbClr val="585858"/>
              </a:buClr>
              <a:buSzPts val="2000"/>
              <a:buChar char="•"/>
            </a:pPr>
            <a:r>
              <a:rPr lang="en-GB"/>
              <a:t>Key language</a:t>
            </a:r>
            <a:endParaRPr/>
          </a:p>
          <a:p>
            <a:pPr marL="228600" lvl="0" indent="-228600" algn="l" rtl="0">
              <a:lnSpc>
                <a:spcPct val="80000"/>
              </a:lnSpc>
              <a:spcBef>
                <a:spcPts val="1000"/>
              </a:spcBef>
              <a:spcAft>
                <a:spcPts val="0"/>
              </a:spcAft>
              <a:buClr>
                <a:schemeClr val="lt2"/>
              </a:buClr>
              <a:buSzPts val="2000"/>
              <a:buChar char="•"/>
            </a:pPr>
            <a:r>
              <a:rPr lang="en-GB">
                <a:solidFill>
                  <a:srgbClr val="BFBFBF"/>
                </a:solidFill>
              </a:rPr>
              <a:t>Key questions</a:t>
            </a:r>
            <a:endParaRPr>
              <a:solidFill>
                <a:srgbClr val="BFBFBF"/>
              </a:solidFill>
            </a:endParaRPr>
          </a:p>
          <a:p>
            <a:pPr marL="228600" lvl="0" indent="-228600" algn="l" rtl="0">
              <a:lnSpc>
                <a:spcPct val="80000"/>
              </a:lnSpc>
              <a:spcBef>
                <a:spcPts val="1000"/>
              </a:spcBef>
              <a:spcAft>
                <a:spcPts val="0"/>
              </a:spcAft>
              <a:buClr>
                <a:schemeClr val="lt2"/>
              </a:buClr>
              <a:buSzPts val="2000"/>
              <a:buChar char="•"/>
            </a:pPr>
            <a:r>
              <a:rPr lang="en-GB">
                <a:solidFill>
                  <a:srgbClr val="BFBFBF"/>
                </a:solidFill>
              </a:rPr>
              <a:t>Key representations</a:t>
            </a:r>
            <a:endParaRPr>
              <a:solidFill>
                <a:srgbClr val="BFBFBF"/>
              </a:solidFill>
            </a:endParaRPr>
          </a:p>
          <a:p>
            <a:pPr marL="228600" lvl="0" indent="-228600" algn="l" rtl="0">
              <a:lnSpc>
                <a:spcPct val="80000"/>
              </a:lnSpc>
              <a:spcBef>
                <a:spcPts val="1000"/>
              </a:spcBef>
              <a:spcAft>
                <a:spcPts val="0"/>
              </a:spcAft>
              <a:buClr>
                <a:schemeClr val="lt2"/>
              </a:buClr>
              <a:buSzPts val="2000"/>
              <a:buChar char="•"/>
            </a:pPr>
            <a:r>
              <a:rPr lang="en-GB">
                <a:solidFill>
                  <a:srgbClr val="BFBFBF"/>
                </a:solidFill>
              </a:rPr>
              <a:t>Key connections</a:t>
            </a:r>
            <a:endParaRPr>
              <a:solidFill>
                <a:srgbClr val="BFBFBF"/>
              </a:solidFill>
            </a:endParaRPr>
          </a:p>
          <a:p>
            <a:pPr marL="228600" lvl="0" indent="-101600" algn="l" rtl="0">
              <a:lnSpc>
                <a:spcPct val="80000"/>
              </a:lnSpc>
              <a:spcBef>
                <a:spcPts val="1000"/>
              </a:spcBef>
              <a:spcAft>
                <a:spcPts val="0"/>
              </a:spcAft>
              <a:buClr>
                <a:srgbClr val="585858"/>
              </a:buClr>
              <a:buSzPts val="2000"/>
              <a:buNone/>
            </a:pPr>
            <a:endParaRPr>
              <a:solidFill>
                <a:schemeClr val="lt2"/>
              </a:solidFill>
            </a:endParaRPr>
          </a:p>
          <a:p>
            <a:pPr marL="228600" lvl="0" indent="0" algn="l" rtl="0">
              <a:lnSpc>
                <a:spcPct val="80000"/>
              </a:lnSpc>
              <a:spcBef>
                <a:spcPts val="1000"/>
              </a:spcBef>
              <a:spcAft>
                <a:spcPts val="0"/>
              </a:spcAft>
              <a:buSzPts val="2000"/>
              <a:buNone/>
            </a:pPr>
            <a:r>
              <a:rPr lang="en-GB" sz="2600"/>
              <a:t>It is negative 2 not minus 2 </a:t>
            </a:r>
            <a:endParaRPr sz="2600" b="1" baseline="30000"/>
          </a:p>
          <a:p>
            <a:pPr marL="228600" lvl="0" indent="0" algn="l" rtl="0">
              <a:lnSpc>
                <a:spcPct val="80000"/>
              </a:lnSpc>
              <a:spcBef>
                <a:spcPts val="1000"/>
              </a:spcBef>
              <a:spcAft>
                <a:spcPts val="0"/>
              </a:spcAft>
              <a:buSzPts val="2000"/>
              <a:buNone/>
            </a:pPr>
            <a:endParaRPr sz="2600" b="1" baseline="30000"/>
          </a:p>
          <a:p>
            <a:pPr marL="228600" lvl="0" indent="0" algn="l" rtl="0">
              <a:lnSpc>
                <a:spcPct val="80000"/>
              </a:lnSpc>
              <a:spcBef>
                <a:spcPts val="1000"/>
              </a:spcBef>
              <a:spcAft>
                <a:spcPts val="0"/>
              </a:spcAft>
              <a:buSzPts val="2000"/>
              <a:buNone/>
            </a:pPr>
            <a:r>
              <a:rPr lang="en-GB" sz="4700" baseline="30000"/>
              <a:t>5 + -2</a:t>
            </a:r>
            <a:endParaRPr sz="4700" baseline="30000"/>
          </a:p>
        </p:txBody>
      </p:sp>
    </p:spTree>
  </p:cSld>
  <p:clrMapOvr>
    <a:masterClrMapping/>
  </p:clrMapOvr>
</p:sld>
</file>

<file path=ppt/theme/theme1.xml><?xml version="1.0" encoding="utf-8"?>
<a:theme xmlns:a="http://schemas.openxmlformats.org/drawingml/2006/main" name="1_Custom Design">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3158</Words>
  <Application>Microsoft Office PowerPoint</Application>
  <PresentationFormat>Widescreen</PresentationFormat>
  <Paragraphs>199</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1_Custom Design</vt:lpstr>
      <vt:lpstr>Directed Numbers</vt:lpstr>
      <vt:lpstr>Part 1 – The big idea </vt:lpstr>
      <vt:lpstr>Part 1 – The big idea </vt:lpstr>
      <vt:lpstr>Part 2 – Prerequisites</vt:lpstr>
      <vt:lpstr>Part 2 – Prerequisites</vt:lpstr>
      <vt:lpstr>Diagnostic questions - finding out what they know</vt:lpstr>
      <vt:lpstr>Diagnostic questions - finding out what they know</vt:lpstr>
      <vt:lpstr>Part 3 – Key teaching aspects</vt:lpstr>
      <vt:lpstr>Part 3 – Key teaching aspects</vt:lpstr>
      <vt:lpstr>Part 3 – Key teaching aspects</vt:lpstr>
      <vt:lpstr>Part 3 – Key teaching aspects</vt:lpstr>
      <vt:lpstr>Part 3 – Key teaching aspects</vt:lpstr>
      <vt:lpstr>Part 3 – Key teaching aspects </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4 – Why is this important?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Directed Numbers</dc:title>
  <dc:creator>Bethanie Goodliff</dc:creator>
  <cp:lastModifiedBy>Bethanie Goodliff</cp:lastModifiedBy>
  <cp:revision>1</cp:revision>
  <dcterms:modified xsi:type="dcterms:W3CDTF">2020-10-19T10:45:27Z</dcterms:modified>
</cp:coreProperties>
</file>