
<file path=[Content_Types].xml><?xml version="1.0" encoding="utf-8"?>
<Types xmlns="http://schemas.openxmlformats.org/package/2006/content-types">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1.xml" ContentType="application/vnd.openxmlformats-officedocument.presentationml.tags+xml"/>
  <Override PartName="/ppt/notesSlides/notesSlide14.xml" ContentType="application/vnd.openxmlformats-officedocument.presentationml.notesSlide+xml"/>
  <Override PartName="/ppt/tags/tag2.xml" ContentType="application/vnd.openxmlformats-officedocument.presentationml.tags+xml"/>
  <Override PartName="/ppt/notesSlides/notesSlide15.xml" ContentType="application/vnd.openxmlformats-officedocument.presentationml.notesSlide+xml"/>
  <Override PartName="/ppt/tags/tag3.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tags/tag4.xml" ContentType="application/vnd.openxmlformats-officedocument.presentationml.tags+xml"/>
  <Override PartName="/ppt/notesSlides/notesSlide19.xml" ContentType="application/vnd.openxmlformats-officedocument.presentationml.notesSlide+xml"/>
  <Override PartName="/ppt/tags/tag5.xml" ContentType="application/vnd.openxmlformats-officedocument.presentationml.tags+xml"/>
  <Override PartName="/ppt/notesSlides/notesSlide20.xml" ContentType="application/vnd.openxmlformats-officedocument.presentationml.notesSlide+xml"/>
  <Override PartName="/ppt/tags/tag6.xml" ContentType="application/vnd.openxmlformats-officedocument.presentationml.tags+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tags/tag7.xml" ContentType="application/vnd.openxmlformats-officedocument.presentationml.tags+xml"/>
  <Override PartName="/ppt/notesSlides/notesSlide24.xml" ContentType="application/vnd.openxmlformats-officedocument.presentationml.notesSlide+xml"/>
  <Override PartName="/ppt/tags/tag8.xml" ContentType="application/vnd.openxmlformats-officedocument.presentationml.tags+xml"/>
  <Override PartName="/ppt/notesSlides/notesSlide25.xml" ContentType="application/vnd.openxmlformats-officedocument.presentationml.notesSlide+xml"/>
  <Override PartName="/ppt/tags/tag9.xml" ContentType="application/vnd.openxmlformats-officedocument.presentationml.tags+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tags/tag10.xml" ContentType="application/vnd.openxmlformats-officedocument.presentationml.tags+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61" r:id="rId1"/>
  </p:sldMasterIdLst>
  <p:notesMasterIdLst>
    <p:notesMasterId r:id="rId34"/>
  </p:notesMasterIdLst>
  <p:sldIdLst>
    <p:sldId id="256" r:id="rId2"/>
    <p:sldId id="257" r:id="rId3"/>
    <p:sldId id="258" r:id="rId4"/>
    <p:sldId id="259" r:id="rId5"/>
    <p:sldId id="291" r:id="rId6"/>
    <p:sldId id="262" r:id="rId7"/>
    <p:sldId id="301" r:id="rId8"/>
    <p:sldId id="302" r:id="rId9"/>
    <p:sldId id="304" r:id="rId10"/>
    <p:sldId id="303" r:id="rId11"/>
    <p:sldId id="305" r:id="rId12"/>
    <p:sldId id="263" r:id="rId13"/>
    <p:sldId id="264" r:id="rId14"/>
    <p:sldId id="298" r:id="rId15"/>
    <p:sldId id="265" r:id="rId16"/>
    <p:sldId id="293" r:id="rId17"/>
    <p:sldId id="306" r:id="rId18"/>
    <p:sldId id="311" r:id="rId19"/>
    <p:sldId id="295" r:id="rId20"/>
    <p:sldId id="310" r:id="rId21"/>
    <p:sldId id="294" r:id="rId22"/>
    <p:sldId id="292" r:id="rId23"/>
    <p:sldId id="267" r:id="rId24"/>
    <p:sldId id="266" r:id="rId25"/>
    <p:sldId id="308" r:id="rId26"/>
    <p:sldId id="296" r:id="rId27"/>
    <p:sldId id="309" r:id="rId28"/>
    <p:sldId id="299" r:id="rId29"/>
    <p:sldId id="268" r:id="rId30"/>
    <p:sldId id="297" r:id="rId31"/>
    <p:sldId id="307" r:id="rId32"/>
    <p:sldId id="278" r:id="rId33"/>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472C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4275"/>
    <p:restoredTop sz="84854" autoAdjust="0"/>
  </p:normalViewPr>
  <p:slideViewPr>
    <p:cSldViewPr snapToGrid="0" snapToObjects="1">
      <p:cViewPr varScale="1">
        <p:scale>
          <a:sx n="61" d="100"/>
          <a:sy n="61" d="100"/>
        </p:scale>
        <p:origin x="720" y="66"/>
      </p:cViewPr>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Google Shape;96;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7" name="Google Shape;97;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98" name="Google Shape;98;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g94686afe4e_0_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7" name="Google Shape;147;g94686afe4e_0_25: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8" name="Google Shape;148;g94686afe4e_0_25: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10</a:t>
            </a:fld>
            <a:endParaRPr/>
          </a:p>
        </p:txBody>
      </p:sp>
    </p:spTree>
    <p:extLst>
      <p:ext uri="{BB962C8B-B14F-4D97-AF65-F5344CB8AC3E}">
        <p14:creationId xmlns:p14="http://schemas.microsoft.com/office/powerpoint/2010/main" val="32366239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g94686afe4e_0_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7" name="Google Shape;147;g94686afe4e_0_25: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8" name="Google Shape;148;g94686afe4e_0_25: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11</a:t>
            </a:fld>
            <a:endParaRPr/>
          </a:p>
        </p:txBody>
      </p:sp>
    </p:spTree>
    <p:extLst>
      <p:ext uri="{BB962C8B-B14F-4D97-AF65-F5344CB8AC3E}">
        <p14:creationId xmlns:p14="http://schemas.microsoft.com/office/powerpoint/2010/main" val="286103525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p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5" name="Google Shape;155;p1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dirty="0"/>
              <a:t>This is what the national curriculum states students need to know about converting fractions decimals and percentages. In order to break down these objectives and establish understanding we need to look back at the KS2 content.</a:t>
            </a:r>
            <a:endParaRPr dirty="0"/>
          </a:p>
        </p:txBody>
      </p:sp>
      <p:sp>
        <p:nvSpPr>
          <p:cNvPr id="156" name="Google Shape;156;p1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p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2" name="Google Shape;162;p2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dirty="0"/>
              <a:t>There is a huge number of key terms which are brought in to this topic, most of which they will have already seen in primary school but it is essential that the students are comfortable to use them throughout this topic. I always start every topic with a selection of key words to discuss as a class to ensure they are all comfortable with using them. I also often bring these key terms in to the prerequisite sections of the lesson. </a:t>
            </a:r>
          </a:p>
          <a:p>
            <a:pPr marL="0" lvl="0" indent="0" algn="l" rtl="0">
              <a:lnSpc>
                <a:spcPct val="100000"/>
              </a:lnSpc>
              <a:spcBef>
                <a:spcPts val="0"/>
              </a:spcBef>
              <a:spcAft>
                <a:spcPts val="0"/>
              </a:spcAft>
              <a:buSzPts val="1400"/>
              <a:buNone/>
            </a:pPr>
            <a:endParaRPr lang="en-GB" dirty="0"/>
          </a:p>
          <a:p>
            <a:pPr marL="0" lvl="0" indent="0" algn="l" rtl="0">
              <a:lnSpc>
                <a:spcPct val="100000"/>
              </a:lnSpc>
              <a:spcBef>
                <a:spcPts val="0"/>
              </a:spcBef>
              <a:spcAft>
                <a:spcPts val="0"/>
              </a:spcAft>
              <a:buSzPts val="1400"/>
              <a:buNone/>
            </a:pPr>
            <a:r>
              <a:rPr lang="en-GB" dirty="0"/>
              <a:t>One key word I like to draw the students attention to is the word ‘digit’ and whether they are happy with the difference between ‘digit’ and ‘number’</a:t>
            </a:r>
            <a:endParaRPr dirty="0"/>
          </a:p>
        </p:txBody>
      </p:sp>
      <p:sp>
        <p:nvSpPr>
          <p:cNvPr id="163" name="Google Shape;163;p2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Google Shape;194;g94686afe4e_0_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5" name="Google Shape;195;g94686afe4e_0_56: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none" strike="noStrike" cap="none" dirty="0">
                <a:solidFill>
                  <a:schemeClr val="dk1"/>
                </a:solidFill>
                <a:effectLst/>
                <a:latin typeface="Calibri"/>
                <a:ea typeface="Calibri"/>
                <a:cs typeface="Calibri"/>
                <a:sym typeface="Calibri"/>
              </a:rPr>
              <a:t>It is very tempting to give the students an image showing how to convert between fractions, decimals and percentages at the start of this topic but this does not allow them the opportunity to understand why the methods we use work. Time needs to be spent on each conversion individually. The image (often in a triangle) can be useful as a revision tool at the end of the topic once students have established an understanding (perhaps students could create the image themselves from their own understanding).</a:t>
            </a:r>
          </a:p>
          <a:p>
            <a:pPr marL="0" lvl="0" indent="0" algn="l" rtl="0">
              <a:spcBef>
                <a:spcPts val="0"/>
              </a:spcBef>
              <a:spcAft>
                <a:spcPts val="0"/>
              </a:spcAft>
              <a:buNone/>
            </a:pPr>
            <a:endParaRPr dirty="0"/>
          </a:p>
        </p:txBody>
      </p:sp>
    </p:spTree>
    <p:extLst>
      <p:ext uri="{BB962C8B-B14F-4D97-AF65-F5344CB8AC3E}">
        <p14:creationId xmlns:p14="http://schemas.microsoft.com/office/powerpoint/2010/main" val="366207786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p2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indent="0"/>
            <a:r>
              <a:rPr lang="en-GB" sz="1200" b="0" i="0" u="none" strike="noStrike" cap="none" dirty="0">
                <a:solidFill>
                  <a:schemeClr val="dk1"/>
                </a:solidFill>
                <a:effectLst/>
                <a:latin typeface="Calibri"/>
                <a:ea typeface="Calibri"/>
                <a:cs typeface="Calibri"/>
                <a:sym typeface="Calibri"/>
              </a:rPr>
              <a:t>A 100 grid is a very useful representation for this topic. I often start this topic with a 100 grid and finding fractions, equivalent fractions and linking this with percentages, laminated 100 squares can help with this task or a page of 100 grids to shade in. I ask the question ‘why’ to make sure I draw out the students understanding of equivalent fractions and the word ‘percentage’</a:t>
            </a:r>
          </a:p>
          <a:p>
            <a:pPr marL="0" indent="0"/>
            <a:endParaRPr lang="en-GB" sz="1200" b="0" i="0" u="none" strike="noStrike" cap="none" dirty="0">
              <a:solidFill>
                <a:schemeClr val="dk1"/>
              </a:solidFill>
              <a:effectLst/>
              <a:latin typeface="Calibri"/>
              <a:ea typeface="Calibri"/>
              <a:cs typeface="Calibri"/>
              <a:sym typeface="Calibri"/>
            </a:endParaRPr>
          </a:p>
          <a:p>
            <a:pPr marL="0" indent="0"/>
            <a:r>
              <a:rPr lang="en-GB" sz="1200" b="0" i="0" u="none" strike="noStrike" cap="none" dirty="0">
                <a:solidFill>
                  <a:schemeClr val="dk1"/>
                </a:solidFill>
                <a:effectLst/>
                <a:latin typeface="Calibri"/>
                <a:ea typeface="Calibri"/>
                <a:cs typeface="Calibri"/>
                <a:sym typeface="Calibri"/>
              </a:rPr>
              <a:t>I tend to start with ¼ because students tend to be able to visualise this easily, I then move to fractions like 1/5, 6/10, 3/20…  </a:t>
            </a:r>
          </a:p>
          <a:p>
            <a:pPr marL="0" indent="0"/>
            <a:endParaRPr lang="en-GB" sz="1200" b="0" i="0" u="none" strike="noStrike" cap="none" dirty="0">
              <a:solidFill>
                <a:schemeClr val="dk1"/>
              </a:solidFill>
              <a:effectLst/>
              <a:latin typeface="Calibri"/>
              <a:ea typeface="Calibri"/>
              <a:cs typeface="Calibri"/>
              <a:sym typeface="Calibri"/>
            </a:endParaRPr>
          </a:p>
          <a:p>
            <a:pPr marL="0" indent="0"/>
            <a:r>
              <a:rPr lang="en-GB" sz="1200" b="0" i="0" u="none" strike="noStrike" cap="none" dirty="0">
                <a:solidFill>
                  <a:schemeClr val="dk1"/>
                </a:solidFill>
                <a:effectLst/>
                <a:latin typeface="Calibri"/>
                <a:ea typeface="Calibri"/>
                <a:cs typeface="Calibri"/>
                <a:sym typeface="Calibri"/>
              </a:rPr>
              <a:t>It is important to recognise here that there is a limitation to this representation, and the students will recognise this if you ask them to shade fractions like 1/15 where the denominator is not a factor of 100.</a:t>
            </a:r>
          </a:p>
          <a:p>
            <a:pPr marL="0" indent="0"/>
            <a:endParaRPr lang="en-GB" sz="1200" b="0" i="0" u="none" strike="noStrike" cap="none" dirty="0">
              <a:solidFill>
                <a:schemeClr val="dk1"/>
              </a:solidFill>
              <a:effectLst/>
              <a:latin typeface="Calibri"/>
              <a:ea typeface="Calibri"/>
              <a:cs typeface="Calibri"/>
              <a:sym typeface="Calibri"/>
            </a:endParaRPr>
          </a:p>
          <a:p>
            <a:pPr marL="0" indent="0"/>
            <a:r>
              <a:rPr lang="en-GB" sz="1200" b="0" i="0" u="none" strike="noStrike" cap="none" dirty="0">
                <a:solidFill>
                  <a:schemeClr val="dk1"/>
                </a:solidFill>
                <a:effectLst/>
                <a:latin typeface="Calibri"/>
                <a:ea typeface="Calibri"/>
                <a:cs typeface="Calibri"/>
                <a:sym typeface="Calibri"/>
              </a:rPr>
              <a:t>I also like to ask them to shade fractions greater than 1 to get them thinking about how they might do this and what they would need to be able to do this (more than one grid)</a:t>
            </a:r>
          </a:p>
        </p:txBody>
      </p:sp>
      <p:sp>
        <p:nvSpPr>
          <p:cNvPr id="169" name="Google Shape;169;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p2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indent="0"/>
            <a:r>
              <a:rPr lang="en-GB" sz="1200" b="0" i="0" u="none" strike="noStrike" cap="none" dirty="0">
                <a:solidFill>
                  <a:schemeClr val="dk1"/>
                </a:solidFill>
                <a:effectLst/>
                <a:latin typeface="Calibri"/>
                <a:ea typeface="Calibri"/>
                <a:cs typeface="Calibri"/>
                <a:sym typeface="Calibri"/>
              </a:rPr>
              <a:t>During this teaching episode I also ask them to shade percentages and see if they can write them as fractions, drawing on the idea of percentages being ‘out of 100’. I talk about simplifying where possible.</a:t>
            </a:r>
          </a:p>
          <a:p>
            <a:pPr marL="0" indent="0"/>
            <a:endParaRPr lang="en-GB" sz="1200" b="0" i="0" u="none" strike="noStrike" cap="none" dirty="0">
              <a:solidFill>
                <a:schemeClr val="dk1"/>
              </a:solidFill>
              <a:effectLst/>
              <a:latin typeface="Calibri"/>
              <a:ea typeface="Calibri"/>
              <a:cs typeface="Calibri"/>
              <a:sym typeface="Calibri"/>
            </a:endParaRPr>
          </a:p>
          <a:p>
            <a:pPr marL="0" indent="0"/>
            <a:r>
              <a:rPr lang="en-GB" sz="1200" b="0" i="0" u="none" strike="noStrike" cap="none" dirty="0">
                <a:solidFill>
                  <a:schemeClr val="dk1"/>
                </a:solidFill>
                <a:effectLst/>
                <a:latin typeface="Calibri"/>
                <a:ea typeface="Calibri"/>
                <a:cs typeface="Calibri"/>
                <a:sym typeface="Calibri"/>
              </a:rPr>
              <a:t>If the students are struggling with shading 60% of the grid I might scaffold the questions and break it down in to shading 10%, then 20% etc</a:t>
            </a:r>
          </a:p>
          <a:p>
            <a:pPr marL="0" indent="0"/>
            <a:endParaRPr lang="en-GB" sz="1200" b="0" i="0" u="none" strike="noStrike" cap="none" dirty="0">
              <a:solidFill>
                <a:schemeClr val="dk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none" strike="noStrike" cap="none" dirty="0">
                <a:solidFill>
                  <a:schemeClr val="dk1"/>
                </a:solidFill>
                <a:effectLst/>
                <a:latin typeface="Calibri"/>
                <a:ea typeface="Calibri"/>
                <a:cs typeface="Calibri"/>
                <a:sym typeface="Calibri"/>
              </a:rPr>
              <a:t>Again I like to ask them to shade percentages greater than 100% to get them thinking about how they might do this and what they would need to be able to do this (more than one grid).</a:t>
            </a:r>
          </a:p>
        </p:txBody>
      </p:sp>
      <p:sp>
        <p:nvSpPr>
          <p:cNvPr id="169" name="Google Shape;169;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9223899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p2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indent="0"/>
            <a:endParaRPr lang="en-GB" sz="1200" b="0" i="0" u="none" strike="noStrike" cap="none" dirty="0">
              <a:solidFill>
                <a:schemeClr val="dk1"/>
              </a:solidFill>
              <a:effectLst/>
              <a:latin typeface="Calibri"/>
              <a:ea typeface="Calibri"/>
              <a:cs typeface="Calibri"/>
              <a:sym typeface="Calibri"/>
            </a:endParaRPr>
          </a:p>
        </p:txBody>
      </p:sp>
      <p:sp>
        <p:nvSpPr>
          <p:cNvPr id="169" name="Google Shape;169;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5220057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p2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indent="0"/>
            <a:r>
              <a:rPr lang="en-GB" sz="1200" b="0" i="0" u="none" strike="noStrike" cap="none" dirty="0">
                <a:solidFill>
                  <a:schemeClr val="dk1"/>
                </a:solidFill>
                <a:effectLst/>
                <a:latin typeface="Calibri"/>
                <a:ea typeface="Calibri"/>
                <a:cs typeface="Calibri"/>
                <a:sym typeface="Calibri"/>
              </a:rPr>
              <a:t>This is also a nice task by Don Stewart to practise converting between fractions and percentages. The fractions all have denominators which are factors of 100 so they shouldn’t have too much trouble converting them to percentages given what we have discussed up to this point.</a:t>
            </a:r>
          </a:p>
        </p:txBody>
      </p:sp>
      <p:sp>
        <p:nvSpPr>
          <p:cNvPr id="169" name="Google Shape;169;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480734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p2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indent="0"/>
            <a:r>
              <a:rPr lang="en-GB" sz="1200" b="0" i="0" u="none" strike="noStrike" cap="none" dirty="0">
                <a:solidFill>
                  <a:schemeClr val="dk1"/>
                </a:solidFill>
                <a:effectLst/>
                <a:latin typeface="Calibri"/>
                <a:ea typeface="Calibri"/>
                <a:cs typeface="Calibri"/>
                <a:sym typeface="Calibri"/>
              </a:rPr>
              <a:t> I then move to relating the 100 grid to being 1 and representing 0.1 etc on the grid with emphasis on the place value headings and why they have the names they have. I spend some time making sure the students are happy with what each square represents and how to represent different proportions on the grid: 0.37? 0.02? I might even try something like 0.005 to really challenge them.</a:t>
            </a:r>
          </a:p>
        </p:txBody>
      </p:sp>
      <p:sp>
        <p:nvSpPr>
          <p:cNvPr id="169" name="Google Shape;169;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984688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p:cNvGrpSpPr/>
        <p:nvPr/>
      </p:nvGrpSpPr>
      <p:grpSpPr>
        <a:xfrm>
          <a:off x="0" y="0"/>
          <a:ext cx="0" cy="0"/>
          <a:chOff x="0" y="0"/>
          <a:chExt cx="0" cy="0"/>
        </a:xfrm>
      </p:grpSpPr>
      <p:sp>
        <p:nvSpPr>
          <p:cNvPr id="103" name="Google Shape;103;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4" name="Google Shape;104;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r>
              <a:rPr lang="en-GB" sz="1200" b="0" i="0" u="none" strike="noStrike" cap="none" dirty="0">
                <a:solidFill>
                  <a:schemeClr val="dk1"/>
                </a:solidFill>
                <a:effectLst/>
                <a:latin typeface="Calibri"/>
                <a:ea typeface="Calibri"/>
                <a:cs typeface="Calibri"/>
                <a:sym typeface="Calibri"/>
              </a:rPr>
              <a:t>These are all ideas they should have seen in primary school but perhaps under the umbrella of FDP conversions. The ‘place value’ big idea is a pre-requisite but something that we will review again in this ppt.</a:t>
            </a:r>
          </a:p>
        </p:txBody>
      </p:sp>
      <p:sp>
        <p:nvSpPr>
          <p:cNvPr id="105" name="Google Shape;105;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2</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p2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indent="0"/>
            <a:r>
              <a:rPr lang="en-GB" sz="1200" b="0" i="0" u="none" strike="noStrike" cap="none" dirty="0">
                <a:solidFill>
                  <a:schemeClr val="dk1"/>
                </a:solidFill>
                <a:effectLst/>
                <a:latin typeface="Calibri"/>
                <a:ea typeface="Calibri"/>
                <a:cs typeface="Calibri"/>
                <a:sym typeface="Calibri"/>
              </a:rPr>
              <a:t>Once the students are familiar with shading and identifying proportions on a 100 square which represents 1 I like to put the two images next to each other to encourage them to recognise the relationship between percentages and decimals and how to convert between the two. With this task I would work through lots of examples including things like ‘Shade 83%’ ‘shade 7%’, or ‘shade 0.5%’ I want the students to have enough examples for them to get to the point of being able to draw the rule out for themselves rather than being told. </a:t>
            </a:r>
          </a:p>
        </p:txBody>
      </p:sp>
      <p:sp>
        <p:nvSpPr>
          <p:cNvPr id="169" name="Google Shape;169;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8931301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p2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indent="0"/>
            <a:r>
              <a:rPr lang="en-GB" sz="1200" b="0" i="0" u="none" strike="noStrike" cap="none" dirty="0">
                <a:solidFill>
                  <a:schemeClr val="dk1"/>
                </a:solidFill>
                <a:effectLst/>
                <a:latin typeface="Calibri"/>
                <a:ea typeface="Calibri"/>
                <a:cs typeface="Calibri"/>
                <a:sym typeface="Calibri"/>
              </a:rPr>
              <a:t>I might then give them this image to confirm their predictions and to allow them to make a note if they would like to.</a:t>
            </a:r>
          </a:p>
        </p:txBody>
      </p:sp>
      <p:sp>
        <p:nvSpPr>
          <p:cNvPr id="169" name="Google Shape;169;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5954484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p2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indent="0"/>
            <a:r>
              <a:rPr lang="en-GB" sz="1200" b="0" i="0" u="none" strike="noStrike" cap="none" dirty="0">
                <a:solidFill>
                  <a:schemeClr val="dk1"/>
                </a:solidFill>
                <a:effectLst/>
                <a:latin typeface="Calibri"/>
                <a:ea typeface="Calibri"/>
                <a:cs typeface="Calibri"/>
                <a:sym typeface="Calibri"/>
              </a:rPr>
              <a:t>Tasks for converting between decimals and percentages. Intelligent practice tasks are available on both the Variation Theory website and the </a:t>
            </a:r>
            <a:r>
              <a:rPr lang="en-GB" sz="1200" b="0" i="0" u="none" strike="noStrike" cap="none" dirty="0" err="1">
                <a:solidFill>
                  <a:schemeClr val="dk1"/>
                </a:solidFill>
                <a:effectLst/>
                <a:latin typeface="Calibri"/>
                <a:ea typeface="Calibri"/>
                <a:cs typeface="Calibri"/>
                <a:sym typeface="Calibri"/>
              </a:rPr>
              <a:t>MathsBox</a:t>
            </a:r>
            <a:r>
              <a:rPr lang="en-GB" sz="1200" b="0" i="0" u="none" strike="noStrike" cap="none" dirty="0">
                <a:solidFill>
                  <a:schemeClr val="dk1"/>
                </a:solidFill>
                <a:effectLst/>
                <a:latin typeface="Calibri"/>
                <a:ea typeface="Calibri"/>
                <a:cs typeface="Calibri"/>
                <a:sym typeface="Calibri"/>
              </a:rPr>
              <a:t> website.</a:t>
            </a:r>
          </a:p>
        </p:txBody>
      </p:sp>
      <p:sp>
        <p:nvSpPr>
          <p:cNvPr id="169" name="Google Shape;169;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8853750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Google Shape;184;g94686afe4e_0_4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5" name="Google Shape;185;g94686afe4e_0_45: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r>
              <a:rPr lang="en-GB" sz="1200" b="0" i="0" u="none" strike="noStrike" cap="none" dirty="0">
                <a:solidFill>
                  <a:schemeClr val="dk1"/>
                </a:solidFill>
                <a:effectLst/>
                <a:latin typeface="Calibri"/>
                <a:ea typeface="Calibri"/>
                <a:cs typeface="Calibri"/>
                <a:sym typeface="Calibri"/>
              </a:rPr>
              <a:t> </a:t>
            </a:r>
          </a:p>
          <a:p>
            <a:r>
              <a:rPr lang="en-GB" sz="1200" b="0" i="0" u="none" strike="noStrike" cap="none" dirty="0">
                <a:solidFill>
                  <a:schemeClr val="dk1"/>
                </a:solidFill>
                <a:effectLst/>
                <a:latin typeface="Calibri"/>
                <a:ea typeface="Calibri"/>
                <a:cs typeface="Calibri"/>
                <a:sym typeface="Calibri"/>
              </a:rPr>
              <a:t>Including numbers greater than 1 can confuse students and is a good way to really challenge and secure their understanding.</a:t>
            </a:r>
            <a:r>
              <a:rPr lang="en-GB" dirty="0">
                <a:effectLst/>
              </a:rPr>
              <a:t> </a:t>
            </a:r>
            <a:endParaRPr lang="en-GB" dirty="0"/>
          </a:p>
        </p:txBody>
      </p:sp>
      <p:sp>
        <p:nvSpPr>
          <p:cNvPr id="186" name="Google Shape;186;g94686afe4e_0_45: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23</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p2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indent="0"/>
            <a:r>
              <a:rPr lang="en-GB" sz="1200" b="0" i="0" u="none" strike="noStrike" cap="none" dirty="0">
                <a:solidFill>
                  <a:schemeClr val="dk1"/>
                </a:solidFill>
                <a:effectLst/>
                <a:latin typeface="Calibri"/>
                <a:ea typeface="Calibri"/>
                <a:cs typeface="Calibri"/>
                <a:sym typeface="Calibri"/>
              </a:rPr>
              <a:t>Converting fractions to decimals is often a less intuitive method for students as they often forget what a the line of a fraction means. I tend to spend some time converting the fraction to a percentage first and then from a percentage to a decimal. Using an example which is very familiar with students I encourage them to explain why or how they know ½ written as a decimal is 0.5, can they find a different explanation rather than using the percentage conversion method. I then look to find an alternative method for harder fractions by looking at what a fraction means (numerator divided by the denominator) and exploring how than could help us convert a fraction to a decimal</a:t>
            </a:r>
          </a:p>
        </p:txBody>
      </p:sp>
      <p:sp>
        <p:nvSpPr>
          <p:cNvPr id="178" name="Google Shape;178;p2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p2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indent="0"/>
            <a:r>
              <a:rPr lang="en-GB" sz="1200" b="0" i="0" u="none" strike="noStrike" cap="none" dirty="0">
                <a:solidFill>
                  <a:schemeClr val="dk1"/>
                </a:solidFill>
                <a:effectLst/>
                <a:latin typeface="Calibri"/>
                <a:ea typeface="Calibri"/>
                <a:cs typeface="Calibri"/>
                <a:sym typeface="Calibri"/>
              </a:rPr>
              <a:t>Converting fractions to decimals is often a less intuitive method for students as they often forget what a the line of a fraction means. I tend to spend some time converting the fraction to a percentage first and then from a percentage to a decimal. Using an example which is very familiar with students I encourage them to explain why or how they know ½ written as a decimal is 0.5, can they find a different explanation rather than using the percentage conversion method. I then look to find an alternative method for harder fractions by looking at what a fraction means (numerator divided by the denominator) and exploring how than could help us convert a fraction to a decimal</a:t>
            </a:r>
          </a:p>
        </p:txBody>
      </p:sp>
      <p:sp>
        <p:nvSpPr>
          <p:cNvPr id="178" name="Google Shape;178;p2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1214545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p2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indent="0"/>
            <a:r>
              <a:rPr lang="en-GB" sz="1200" b="0" i="0" u="none" strike="noStrike" cap="none" dirty="0">
                <a:solidFill>
                  <a:schemeClr val="dk1"/>
                </a:solidFill>
                <a:effectLst/>
                <a:latin typeface="Calibri"/>
                <a:ea typeface="Calibri"/>
                <a:cs typeface="Calibri"/>
                <a:sym typeface="Calibri"/>
              </a:rPr>
              <a:t>I tend to start this conversion with a simple example like 0.2 (I don’t choose 0.1 because I want an example which students might not know from memory). If the students are struggling I would give them a hint of thinking about place value headings. I also might try examples such as 0.07.</a:t>
            </a:r>
          </a:p>
        </p:txBody>
      </p:sp>
      <p:sp>
        <p:nvSpPr>
          <p:cNvPr id="178" name="Google Shape;178;p2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8396589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p2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indent="0"/>
            <a:r>
              <a:rPr lang="en-GB" sz="1200" b="0" i="0" u="none" strike="noStrike" cap="none" dirty="0">
                <a:solidFill>
                  <a:schemeClr val="dk1"/>
                </a:solidFill>
                <a:effectLst/>
                <a:latin typeface="Calibri"/>
                <a:ea typeface="Calibri"/>
                <a:cs typeface="Calibri"/>
                <a:sym typeface="Calibri"/>
              </a:rPr>
              <a:t>These questions are taken from White Rose example questions on their SOL. These questions are using 10</a:t>
            </a:r>
            <a:r>
              <a:rPr lang="en-GB" sz="1200" b="0" i="0" u="none" strike="noStrike" cap="none" baseline="30000" dirty="0">
                <a:solidFill>
                  <a:schemeClr val="dk1"/>
                </a:solidFill>
                <a:effectLst/>
                <a:latin typeface="Calibri"/>
                <a:ea typeface="Calibri"/>
                <a:cs typeface="Calibri"/>
                <a:sym typeface="Calibri"/>
              </a:rPr>
              <a:t>th</a:t>
            </a:r>
            <a:r>
              <a:rPr lang="en-GB" sz="1200" b="0" i="0" u="none" strike="noStrike" cap="none" dirty="0">
                <a:solidFill>
                  <a:schemeClr val="dk1"/>
                </a:solidFill>
                <a:effectLst/>
                <a:latin typeface="Calibri"/>
                <a:ea typeface="Calibri"/>
                <a:cs typeface="Calibri"/>
                <a:sym typeface="Calibri"/>
              </a:rPr>
              <a:t> and 100ths but I also, often give the students similar questions with more challenging denominators to make sure that have really embedded the skill. </a:t>
            </a:r>
          </a:p>
        </p:txBody>
      </p:sp>
      <p:sp>
        <p:nvSpPr>
          <p:cNvPr id="178" name="Google Shape;178;p2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6070245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p2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indent="0"/>
            <a:r>
              <a:rPr lang="en-GB" sz="1200" b="0" i="0" u="none" strike="noStrike" cap="none" dirty="0">
                <a:solidFill>
                  <a:schemeClr val="dk1"/>
                </a:solidFill>
                <a:effectLst/>
                <a:latin typeface="Calibri"/>
                <a:ea typeface="Calibri"/>
                <a:cs typeface="Calibri"/>
                <a:sym typeface="Calibri"/>
              </a:rPr>
              <a:t>Sometimes the students will hit stumbling blocks where either they can’t remember how to convert from one particular representation to another or the example is not as straight forward as they are used to (when the denominator is not a factor of 100 often confuses the students). In this case I encourage the students to be flexible, it doesn’t matter if they can’t remember one particular ‘route’ because the beauty of fractions, decimals and percentages is that they are all equivalent, you can move between all three and you can always ‘find another way’. In this example they can convert the fraction in to a decimal first and then to a percentage. In order to really drive this point home with the students I sometimes like to give them a few mixed conversion questions and ask them to find more than one way of doing the conversion in the question.</a:t>
            </a:r>
          </a:p>
        </p:txBody>
      </p:sp>
      <p:sp>
        <p:nvSpPr>
          <p:cNvPr id="169" name="Google Shape;169;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187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Google Shape;194;g94686afe4e_0_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5" name="Google Shape;195;g94686afe4e_0_56: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indent="0"/>
            <a:r>
              <a:rPr lang="en-GB" sz="1200" b="0" i="0" u="none" strike="noStrike" cap="none" dirty="0">
                <a:solidFill>
                  <a:schemeClr val="dk1"/>
                </a:solidFill>
                <a:effectLst/>
                <a:latin typeface="Calibri"/>
                <a:ea typeface="Calibri"/>
                <a:cs typeface="Calibri"/>
                <a:sym typeface="Calibri"/>
              </a:rPr>
              <a:t>These types of activities can be good to review their understanding of the conversions. Odd one outs can also be good to identify misconceptions and challenge the students’ understanding.</a:t>
            </a:r>
            <a:endParaRPr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
        <p:cNvGrpSpPr/>
        <p:nvPr/>
      </p:nvGrpSpPr>
      <p:grpSpPr>
        <a:xfrm>
          <a:off x="0" y="0"/>
          <a:ext cx="0" cy="0"/>
          <a:chOff x="0" y="0"/>
          <a:chExt cx="0" cy="0"/>
        </a:xfrm>
      </p:grpSpPr>
      <p:sp>
        <p:nvSpPr>
          <p:cNvPr id="111" name="Google Shape;111;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2" name="Google Shape;112;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dirty="0"/>
              <a:t>These are some things to watch out for and careful choice of questions will allow students to face and effectively dispel this misconceptions themselves.</a:t>
            </a:r>
          </a:p>
        </p:txBody>
      </p:sp>
      <p:sp>
        <p:nvSpPr>
          <p:cNvPr id="113" name="Google Shape;113;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3</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Google Shape;194;g94686afe4e_0_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5" name="Google Shape;195;g94686afe4e_0_56: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none" strike="noStrike" cap="none" dirty="0">
                <a:solidFill>
                  <a:schemeClr val="dk1"/>
                </a:solidFill>
                <a:effectLst/>
                <a:latin typeface="Calibri"/>
                <a:ea typeface="Calibri"/>
                <a:cs typeface="Calibri"/>
                <a:sym typeface="Calibri"/>
              </a:rPr>
              <a:t>This image can be a useful summary task where students create their own revision notes/poster with examples and images. Students must have a good understanding of FDP conversions if they are able to explain and teach a topic to other students (written or verbally).</a:t>
            </a:r>
            <a:endParaRPr dirty="0"/>
          </a:p>
        </p:txBody>
      </p:sp>
    </p:spTree>
    <p:extLst>
      <p:ext uri="{BB962C8B-B14F-4D97-AF65-F5344CB8AC3E}">
        <p14:creationId xmlns:p14="http://schemas.microsoft.com/office/powerpoint/2010/main" val="367027121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Google Shape;194;g94686afe4e_0_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5" name="Google Shape;195;g94686afe4e_0_56: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indent="0"/>
            <a:r>
              <a:rPr lang="en-GB" dirty="0"/>
              <a:t>‘Explain why’ questions like these are great opportunities to assess and monitor students understanding. Mathematical discussion and the ability to verbalise an explanation requires a deep understanding of the topic, particularly when they involve misconceptions like these.</a:t>
            </a:r>
            <a:endParaRPr dirty="0"/>
          </a:p>
        </p:txBody>
      </p:sp>
    </p:spTree>
    <p:extLst>
      <p:ext uri="{BB962C8B-B14F-4D97-AF65-F5344CB8AC3E}">
        <p14:creationId xmlns:p14="http://schemas.microsoft.com/office/powerpoint/2010/main" val="116110938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8"/>
        <p:cNvGrpSpPr/>
        <p:nvPr/>
      </p:nvGrpSpPr>
      <p:grpSpPr>
        <a:xfrm>
          <a:off x="0" y="0"/>
          <a:ext cx="0" cy="0"/>
          <a:chOff x="0" y="0"/>
          <a:chExt cx="0" cy="0"/>
        </a:xfrm>
      </p:grpSpPr>
      <p:sp>
        <p:nvSpPr>
          <p:cNvPr id="299" name="Google Shape;299;p3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0" name="Google Shape;300;p3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dirty="0"/>
              <a:t>FDP conversions lead in to a number of topics in both KS3 and KS4 including… and the ability to fluently convert between FDP allows a smooth transition in to these topics.</a:t>
            </a:r>
            <a:endParaRPr dirty="0"/>
          </a:p>
        </p:txBody>
      </p:sp>
      <p:sp>
        <p:nvSpPr>
          <p:cNvPr id="301" name="Google Shape;301;p3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32</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
        <p:cNvGrpSpPr/>
        <p:nvPr/>
      </p:nvGrpSpPr>
      <p:grpSpPr>
        <a:xfrm>
          <a:off x="0" y="0"/>
          <a:ext cx="0" cy="0"/>
          <a:chOff x="0" y="0"/>
          <a:chExt cx="0" cy="0"/>
        </a:xfrm>
      </p:grpSpPr>
      <p:sp>
        <p:nvSpPr>
          <p:cNvPr id="119" name="Google Shape;119;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0" name="Google Shape;120;p1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dirty="0"/>
              <a:t>Students should have an extensive experience of fractions, decimals and percentages as individual entities and as different ways of expressing proportion from KS2 (as early as year 3). </a:t>
            </a:r>
            <a:r>
              <a:rPr lang="en-GB" sz="1200" b="0" i="0" u="none" strike="noStrike" cap="none" dirty="0">
                <a:solidFill>
                  <a:schemeClr val="dk1"/>
                </a:solidFill>
                <a:effectLst/>
                <a:latin typeface="Calibri"/>
                <a:ea typeface="Calibri"/>
                <a:cs typeface="Calibri"/>
                <a:sym typeface="Calibri"/>
              </a:rPr>
              <a:t>Typically students come to secondary school relying on memory of key fraction-percentages-decimals conversions </a:t>
            </a:r>
            <a:r>
              <a:rPr lang="en-GB" sz="1200" b="0" i="0" u="none" strike="noStrike" cap="none" dirty="0" err="1">
                <a:solidFill>
                  <a:schemeClr val="dk1"/>
                </a:solidFill>
                <a:effectLst/>
                <a:latin typeface="Calibri"/>
                <a:ea typeface="Calibri"/>
                <a:cs typeface="Calibri"/>
                <a:sym typeface="Calibri"/>
              </a:rPr>
              <a:t>eg</a:t>
            </a:r>
            <a:r>
              <a:rPr lang="en-GB" sz="1200" b="0" i="0" u="none" strike="noStrike" cap="none" dirty="0">
                <a:solidFill>
                  <a:schemeClr val="dk1"/>
                </a:solidFill>
                <a:effectLst/>
                <a:latin typeface="Calibri"/>
                <a:ea typeface="Calibri"/>
                <a:cs typeface="Calibri"/>
                <a:sym typeface="Calibri"/>
              </a:rPr>
              <a:t> 50% and 25% possibly 10% without a deep understanding of why. The memory of these often falls down when converting ¾ or 1/3 to decimals or percentages and particularly when working with harder conversions. </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b="0" i="0" u="none" strike="noStrike" cap="none" dirty="0">
              <a:solidFill>
                <a:schemeClr val="dk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dirty="0"/>
              <a:t>KS2 guidance: pupils should be taught throughout that percentages, decimals and fractions are different ways of expressing proportions.</a:t>
            </a:r>
            <a:endParaRPr lang="en-GB" sz="1200" b="0" i="0" u="none" strike="noStrike" cap="none" dirty="0">
              <a:solidFill>
                <a:schemeClr val="dk1"/>
              </a:solidFill>
              <a:effectLst/>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b="0" i="0" u="none" strike="noStrike" cap="none" dirty="0">
              <a:solidFill>
                <a:schemeClr val="dk1"/>
              </a:solidFill>
              <a:effectLst/>
              <a:latin typeface="Calibri"/>
              <a:ea typeface="Calibri"/>
              <a:cs typeface="Calibri"/>
              <a:sym typeface="Calibri"/>
            </a:endParaRPr>
          </a:p>
          <a:p>
            <a:pPr marL="0" lvl="0" indent="0" algn="l" rtl="0">
              <a:lnSpc>
                <a:spcPct val="100000"/>
              </a:lnSpc>
              <a:spcBef>
                <a:spcPts val="0"/>
              </a:spcBef>
              <a:spcAft>
                <a:spcPts val="0"/>
              </a:spcAft>
              <a:buSzPts val="1400"/>
              <a:buNone/>
            </a:pPr>
            <a:endParaRPr dirty="0"/>
          </a:p>
        </p:txBody>
      </p:sp>
      <p:sp>
        <p:nvSpPr>
          <p:cNvPr id="121" name="Google Shape;121;p1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4</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
        <p:cNvGrpSpPr/>
        <p:nvPr/>
      </p:nvGrpSpPr>
      <p:grpSpPr>
        <a:xfrm>
          <a:off x="0" y="0"/>
          <a:ext cx="0" cy="0"/>
          <a:chOff x="0" y="0"/>
          <a:chExt cx="0" cy="0"/>
        </a:xfrm>
      </p:grpSpPr>
      <p:sp>
        <p:nvSpPr>
          <p:cNvPr id="119" name="Google Shape;119;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0" name="Google Shape;120;p1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none" strike="noStrike" cap="none" dirty="0">
                <a:solidFill>
                  <a:schemeClr val="dk1"/>
                </a:solidFill>
                <a:effectLst/>
                <a:latin typeface="Calibri"/>
                <a:ea typeface="Calibri"/>
                <a:cs typeface="Calibri"/>
                <a:sym typeface="Calibri"/>
              </a:rPr>
              <a:t>Confidence with these topics will allow students to tackle FDP conversions with an understanding and support fluency.</a:t>
            </a:r>
          </a:p>
        </p:txBody>
      </p:sp>
      <p:sp>
        <p:nvSpPr>
          <p:cNvPr id="121" name="Google Shape;121;p1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5</a:t>
            </a:fld>
            <a:endParaRPr/>
          </a:p>
        </p:txBody>
      </p:sp>
    </p:spTree>
    <p:extLst>
      <p:ext uri="{BB962C8B-B14F-4D97-AF65-F5344CB8AC3E}">
        <p14:creationId xmlns:p14="http://schemas.microsoft.com/office/powerpoint/2010/main" val="33701960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g94686afe4e_0_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7" name="Google Shape;147;g94686afe4e_0_25: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GB" dirty="0"/>
              <a:t>These two tasks assess students understanding of equivalent fractions and different representations. The Variation Theory task is an example of an ‘intelligent practice’ task, when using these tasks is it worth asking students how each question is similar/how it differs from the previous question to encourage them to consider how the fractions can be manipulated.</a:t>
            </a:r>
          </a:p>
          <a:p>
            <a:pPr marL="0" lvl="0" indent="0" algn="l" rtl="0">
              <a:spcBef>
                <a:spcPts val="0"/>
              </a:spcBef>
              <a:spcAft>
                <a:spcPts val="0"/>
              </a:spcAft>
              <a:buNone/>
            </a:pPr>
            <a:r>
              <a:rPr lang="en-GB" dirty="0"/>
              <a:t>The </a:t>
            </a:r>
            <a:r>
              <a:rPr lang="en-GB" dirty="0" err="1"/>
              <a:t>MathsPad</a:t>
            </a:r>
            <a:r>
              <a:rPr lang="en-GB" dirty="0"/>
              <a:t> resource is a nice opportunity for students to see different representations of fractions and to assess their understanding of what ‘equivalent’ means.</a:t>
            </a:r>
          </a:p>
          <a:p>
            <a:pPr marL="0" lvl="0" indent="0" algn="l" rtl="0">
              <a:spcBef>
                <a:spcPts val="0"/>
              </a:spcBef>
              <a:spcAft>
                <a:spcPts val="0"/>
              </a:spcAft>
              <a:buNone/>
            </a:pPr>
            <a:endParaRPr lang="en-GB" dirty="0"/>
          </a:p>
          <a:p>
            <a:pPr marL="0" lvl="0" indent="0" algn="l" rtl="0">
              <a:spcBef>
                <a:spcPts val="0"/>
              </a:spcBef>
              <a:spcAft>
                <a:spcPts val="0"/>
              </a:spcAft>
              <a:buNone/>
            </a:pPr>
            <a:r>
              <a:rPr lang="en-GB" dirty="0"/>
              <a:t>With the Variation Theory resource I would be tempted to say ‘What have the numerator and denominator been multiplied by to make the equivalent fraction’ because the fractions have actually been multiplied by 1 in each case.</a:t>
            </a:r>
          </a:p>
          <a:p>
            <a:pPr marL="0" lvl="0" indent="0" algn="l" rtl="0">
              <a:spcBef>
                <a:spcPts val="0"/>
              </a:spcBef>
              <a:spcAft>
                <a:spcPts val="0"/>
              </a:spcAft>
              <a:buNone/>
            </a:pPr>
            <a:endParaRPr lang="en-GB" dirty="0"/>
          </a:p>
          <a:p>
            <a:pPr marL="0" lvl="0" indent="0" algn="l" rtl="0">
              <a:spcBef>
                <a:spcPts val="0"/>
              </a:spcBef>
              <a:spcAft>
                <a:spcPts val="0"/>
              </a:spcAft>
              <a:buNone/>
            </a:pPr>
            <a:r>
              <a:rPr lang="en-GB" dirty="0"/>
              <a:t>Both of these images are snapshots from the full task (available in the accompanying document)</a:t>
            </a:r>
            <a:endParaRPr dirty="0"/>
          </a:p>
        </p:txBody>
      </p:sp>
      <p:sp>
        <p:nvSpPr>
          <p:cNvPr id="148" name="Google Shape;148;g94686afe4e_0_25: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g94686afe4e_0_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7" name="Google Shape;147;g94686afe4e_0_25: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GB" dirty="0"/>
              <a:t>It’s interesting also to ask the students how they do this to draw out what understand they have of the place value headings.</a:t>
            </a:r>
            <a:endParaRPr dirty="0"/>
          </a:p>
        </p:txBody>
      </p:sp>
      <p:sp>
        <p:nvSpPr>
          <p:cNvPr id="148" name="Google Shape;148;g94686afe4e_0_25: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7</a:t>
            </a:fld>
            <a:endParaRPr/>
          </a:p>
        </p:txBody>
      </p:sp>
    </p:spTree>
    <p:extLst>
      <p:ext uri="{BB962C8B-B14F-4D97-AF65-F5344CB8AC3E}">
        <p14:creationId xmlns:p14="http://schemas.microsoft.com/office/powerpoint/2010/main" val="4552796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g94686afe4e_0_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7" name="Google Shape;147;g94686afe4e_0_25: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GB" dirty="0"/>
              <a:t>In this task the students match the yellow words to the equivalent decimals at the bottom of the page.</a:t>
            </a:r>
            <a:endParaRPr dirty="0"/>
          </a:p>
        </p:txBody>
      </p:sp>
      <p:sp>
        <p:nvSpPr>
          <p:cNvPr id="148" name="Google Shape;148;g94686afe4e_0_25: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8</a:t>
            </a:fld>
            <a:endParaRPr/>
          </a:p>
        </p:txBody>
      </p:sp>
    </p:spTree>
    <p:extLst>
      <p:ext uri="{BB962C8B-B14F-4D97-AF65-F5344CB8AC3E}">
        <p14:creationId xmlns:p14="http://schemas.microsoft.com/office/powerpoint/2010/main" val="13254182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g94686afe4e_0_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7" name="Google Shape;147;g94686afe4e_0_25: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8" name="Google Shape;148;g94686afe4e_0_25: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9</a:t>
            </a:fld>
            <a:endParaRPr/>
          </a:p>
        </p:txBody>
      </p:sp>
    </p:spTree>
    <p:extLst>
      <p:ext uri="{BB962C8B-B14F-4D97-AF65-F5344CB8AC3E}">
        <p14:creationId xmlns:p14="http://schemas.microsoft.com/office/powerpoint/2010/main" val="23915870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Blank Canvas">
  <p:cSld name="Blank Canvas">
    <p:spTree>
      <p:nvGrpSpPr>
        <p:cNvPr id="1" name="Shape 15"/>
        <p:cNvGrpSpPr/>
        <p:nvPr/>
      </p:nvGrpSpPr>
      <p:grpSpPr>
        <a:xfrm>
          <a:off x="0" y="0"/>
          <a:ext cx="0" cy="0"/>
          <a:chOff x="0" y="0"/>
          <a:chExt cx="0" cy="0"/>
        </a:xfrm>
      </p:grpSpPr>
      <p:sp>
        <p:nvSpPr>
          <p:cNvPr id="16" name="Google Shape;16;p2"/>
          <p:cNvSpPr txBox="1"/>
          <p:nvPr/>
        </p:nvSpPr>
        <p:spPr>
          <a:xfrm>
            <a:off x="2" y="360000"/>
            <a:ext cx="12191999" cy="594000"/>
          </a:xfrm>
          <a:prstGeom prst="rect">
            <a:avLst/>
          </a:prstGeom>
          <a:solidFill>
            <a:srgbClr val="347574"/>
          </a:solidFill>
          <a:ln>
            <a:noFill/>
          </a:ln>
        </p:spPr>
        <p:txBody>
          <a:bodyPr spcFirstLastPara="1" wrap="square" lIns="180000" tIns="45700" rIns="180000" bIns="45700" anchor="ctr" anchorCtr="0">
            <a:noAutofit/>
          </a:bodyPr>
          <a:lstStyle/>
          <a:p>
            <a:pPr marL="0" marR="0" lvl="0" indent="0" algn="ctr" rtl="0">
              <a:lnSpc>
                <a:spcPct val="100000"/>
              </a:lnSpc>
              <a:spcBef>
                <a:spcPts val="0"/>
              </a:spcBef>
              <a:spcAft>
                <a:spcPts val="0"/>
              </a:spcAft>
              <a:buClr>
                <a:schemeClr val="dk2"/>
              </a:buClr>
              <a:buSzPts val="2400"/>
              <a:buFont typeface="Arial"/>
              <a:buNone/>
            </a:pPr>
            <a:endParaRPr sz="2400" b="0" i="0" u="none" strike="noStrike" cap="none">
              <a:solidFill>
                <a:srgbClr val="585858"/>
              </a:solidFill>
              <a:latin typeface="Calibri"/>
              <a:ea typeface="Calibri"/>
              <a:cs typeface="Calibri"/>
              <a:sym typeface="Calibri"/>
            </a:endParaRPr>
          </a:p>
        </p:txBody>
      </p:sp>
      <p:sp>
        <p:nvSpPr>
          <p:cNvPr id="17" name="Google Shape;17;p2"/>
          <p:cNvSpPr txBox="1">
            <a:spLocks noGrp="1"/>
          </p:cNvSpPr>
          <p:nvPr>
            <p:ph type="title"/>
          </p:nvPr>
        </p:nvSpPr>
        <p:spPr>
          <a:xfrm>
            <a:off x="696000" y="424345"/>
            <a:ext cx="10886400" cy="456807"/>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lt1"/>
              </a:buClr>
              <a:buSzPts val="2000"/>
              <a:buFont typeface="Calibri"/>
              <a:buNone/>
              <a:defRPr sz="20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8" name="Google Shape;18;p2"/>
          <p:cNvSpPr txBox="1">
            <a:spLocks noGrp="1"/>
          </p:cNvSpPr>
          <p:nvPr>
            <p:ph type="body" idx="1"/>
          </p:nvPr>
        </p:nvSpPr>
        <p:spPr>
          <a:xfrm>
            <a:off x="696384" y="1304925"/>
            <a:ext cx="10886016" cy="4248150"/>
          </a:xfrm>
          <a:prstGeom prst="rect">
            <a:avLst/>
          </a:prstGeom>
          <a:noFill/>
          <a:ln>
            <a:noFill/>
          </a:ln>
        </p:spPr>
        <p:txBody>
          <a:bodyPr spcFirstLastPara="1" wrap="square" lIns="91425" tIns="45700" rIns="91425" bIns="45700" anchor="t" anchorCtr="0">
            <a:noAutofit/>
          </a:bodyPr>
          <a:lstStyle>
            <a:lvl1pPr marL="457200" lvl="0" indent="-355600" algn="l">
              <a:lnSpc>
                <a:spcPct val="90000"/>
              </a:lnSpc>
              <a:spcBef>
                <a:spcPts val="1000"/>
              </a:spcBef>
              <a:spcAft>
                <a:spcPts val="0"/>
              </a:spcAft>
              <a:buClr>
                <a:srgbClr val="585858"/>
              </a:buClr>
              <a:buSzPts val="2000"/>
              <a:buChar char="•"/>
              <a:defRPr sz="2000">
                <a:solidFill>
                  <a:srgbClr val="585858"/>
                </a:solidFill>
              </a:defRPr>
            </a:lvl1pPr>
            <a:lvl2pPr marL="914400" lvl="1" indent="-342900" algn="l">
              <a:lnSpc>
                <a:spcPct val="90000"/>
              </a:lnSpc>
              <a:spcBef>
                <a:spcPts val="500"/>
              </a:spcBef>
              <a:spcAft>
                <a:spcPts val="0"/>
              </a:spcAft>
              <a:buClr>
                <a:srgbClr val="585858"/>
              </a:buClr>
              <a:buSzPts val="1800"/>
              <a:buChar char="•"/>
              <a:defRPr sz="1800">
                <a:solidFill>
                  <a:srgbClr val="585858"/>
                </a:solidFill>
              </a:defRPr>
            </a:lvl2pPr>
            <a:lvl3pPr marL="1371600" lvl="2" indent="-330200" algn="l">
              <a:lnSpc>
                <a:spcPct val="90000"/>
              </a:lnSpc>
              <a:spcBef>
                <a:spcPts val="500"/>
              </a:spcBef>
              <a:spcAft>
                <a:spcPts val="0"/>
              </a:spcAft>
              <a:buClr>
                <a:srgbClr val="585858"/>
              </a:buClr>
              <a:buSzPts val="1600"/>
              <a:buChar char="•"/>
              <a:defRPr sz="1600">
                <a:solidFill>
                  <a:srgbClr val="585858"/>
                </a:solidFill>
              </a:defRPr>
            </a:lvl3pPr>
            <a:lvl4pPr marL="1828800" lvl="3" indent="-317500" algn="l">
              <a:lnSpc>
                <a:spcPct val="90000"/>
              </a:lnSpc>
              <a:spcBef>
                <a:spcPts val="500"/>
              </a:spcBef>
              <a:spcAft>
                <a:spcPts val="0"/>
              </a:spcAft>
              <a:buClr>
                <a:srgbClr val="585858"/>
              </a:buClr>
              <a:buSzPts val="1400"/>
              <a:buChar char="•"/>
              <a:defRPr sz="1400">
                <a:solidFill>
                  <a:srgbClr val="585858"/>
                </a:solidFill>
              </a:defRPr>
            </a:lvl4pPr>
            <a:lvl5pPr marL="2286000" lvl="4" indent="-317500" algn="l">
              <a:lnSpc>
                <a:spcPct val="90000"/>
              </a:lnSpc>
              <a:spcBef>
                <a:spcPts val="500"/>
              </a:spcBef>
              <a:spcAft>
                <a:spcPts val="0"/>
              </a:spcAft>
              <a:buClr>
                <a:srgbClr val="585858"/>
              </a:buClr>
              <a:buSzPts val="1400"/>
              <a:buChar char="•"/>
              <a:defRPr sz="1400">
                <a:solidFill>
                  <a:srgbClr val="585858"/>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9"/>
        <p:cNvGrpSpPr/>
        <p:nvPr/>
      </p:nvGrpSpPr>
      <p:grpSpPr>
        <a:xfrm>
          <a:off x="0" y="0"/>
          <a:ext cx="0" cy="0"/>
          <a:chOff x="0" y="0"/>
          <a:chExt cx="0" cy="0"/>
        </a:xfrm>
      </p:grpSpPr>
      <p:sp>
        <p:nvSpPr>
          <p:cNvPr id="70" name="Google Shape;70;p11"/>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1" name="Google Shape;71;p11"/>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72" name="Google Shape;72;p11"/>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73" name="Google Shape;73;p1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4" name="Google Shape;74;p1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5" name="Google Shape;75;p1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lnSpc>
                <a:spcPct val="100000"/>
              </a:lnSpc>
              <a:spcBef>
                <a:spcPts val="0"/>
              </a:spcBef>
              <a:spcAft>
                <a:spcPts val="0"/>
              </a:spcAft>
              <a:buNone/>
              <a:defRPr/>
            </a:lvl1pPr>
            <a:lvl2pPr marL="0" lvl="1" indent="0" algn="r">
              <a:lnSpc>
                <a:spcPct val="100000"/>
              </a:lnSpc>
              <a:spcBef>
                <a:spcPts val="0"/>
              </a:spcBef>
              <a:spcAft>
                <a:spcPts val="0"/>
              </a:spcAft>
              <a:buNone/>
              <a:defRPr/>
            </a:lvl2pPr>
            <a:lvl3pPr marL="0" lvl="2" indent="0" algn="r">
              <a:lnSpc>
                <a:spcPct val="100000"/>
              </a:lnSpc>
              <a:spcBef>
                <a:spcPts val="0"/>
              </a:spcBef>
              <a:spcAft>
                <a:spcPts val="0"/>
              </a:spcAft>
              <a:buNone/>
              <a:defRPr/>
            </a:lvl3pPr>
            <a:lvl4pPr marL="0" lvl="3" indent="0" algn="r">
              <a:lnSpc>
                <a:spcPct val="100000"/>
              </a:lnSpc>
              <a:spcBef>
                <a:spcPts val="0"/>
              </a:spcBef>
              <a:spcAft>
                <a:spcPts val="0"/>
              </a:spcAft>
              <a:buNone/>
              <a:defRPr/>
            </a:lvl4pPr>
            <a:lvl5pPr marL="0" lvl="4" indent="0" algn="r">
              <a:lnSpc>
                <a:spcPct val="100000"/>
              </a:lnSpc>
              <a:spcBef>
                <a:spcPts val="0"/>
              </a:spcBef>
              <a:spcAft>
                <a:spcPts val="0"/>
              </a:spcAft>
              <a:buNone/>
              <a:defRPr/>
            </a:lvl5pPr>
            <a:lvl6pPr marL="0" lvl="5" indent="0" algn="r">
              <a:lnSpc>
                <a:spcPct val="100000"/>
              </a:lnSpc>
              <a:spcBef>
                <a:spcPts val="0"/>
              </a:spcBef>
              <a:spcAft>
                <a:spcPts val="0"/>
              </a:spcAft>
              <a:buNone/>
              <a:defRPr/>
            </a:lvl6pPr>
            <a:lvl7pPr marL="0" lvl="6" indent="0" algn="r">
              <a:lnSpc>
                <a:spcPct val="100000"/>
              </a:lnSpc>
              <a:spcBef>
                <a:spcPts val="0"/>
              </a:spcBef>
              <a:spcAft>
                <a:spcPts val="0"/>
              </a:spcAft>
              <a:buNone/>
              <a:defRPr/>
            </a:lvl7pPr>
            <a:lvl8pPr marL="0" lvl="7" indent="0" algn="r">
              <a:lnSpc>
                <a:spcPct val="100000"/>
              </a:lnSpc>
              <a:spcBef>
                <a:spcPts val="0"/>
              </a:spcBef>
              <a:spcAft>
                <a:spcPts val="0"/>
              </a:spcAft>
              <a:buNone/>
              <a:defRPr/>
            </a:lvl8pPr>
            <a:lvl9pPr marL="0" lvl="8" indent="0" algn="r">
              <a:lnSpc>
                <a:spcPct val="100000"/>
              </a:lnSpc>
              <a:spcBef>
                <a:spcPts val="0"/>
              </a:spcBef>
              <a:spcAft>
                <a:spcPts val="0"/>
              </a:spcAft>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76"/>
        <p:cNvGrpSpPr/>
        <p:nvPr/>
      </p:nvGrpSpPr>
      <p:grpSpPr>
        <a:xfrm>
          <a:off x="0" y="0"/>
          <a:ext cx="0" cy="0"/>
          <a:chOff x="0" y="0"/>
          <a:chExt cx="0" cy="0"/>
        </a:xfrm>
      </p:grpSpPr>
      <p:sp>
        <p:nvSpPr>
          <p:cNvPr id="77" name="Google Shape;77;p12"/>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8" name="Google Shape;78;p12"/>
          <p:cNvSpPr>
            <a:spLocks noGrp="1"/>
          </p:cNvSpPr>
          <p:nvPr>
            <p:ph type="pic" idx="2"/>
          </p:nvPr>
        </p:nvSpPr>
        <p:spPr>
          <a:xfrm>
            <a:off x="5183188" y="987425"/>
            <a:ext cx="6172200" cy="4873625"/>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79" name="Google Shape;79;p12"/>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80" name="Google Shape;80;p1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1" name="Google Shape;81;p1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2" name="Google Shape;82;p1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lnSpc>
                <a:spcPct val="100000"/>
              </a:lnSpc>
              <a:spcBef>
                <a:spcPts val="0"/>
              </a:spcBef>
              <a:spcAft>
                <a:spcPts val="0"/>
              </a:spcAft>
              <a:buNone/>
              <a:defRPr/>
            </a:lvl1pPr>
            <a:lvl2pPr marL="0" lvl="1" indent="0" algn="r">
              <a:lnSpc>
                <a:spcPct val="100000"/>
              </a:lnSpc>
              <a:spcBef>
                <a:spcPts val="0"/>
              </a:spcBef>
              <a:spcAft>
                <a:spcPts val="0"/>
              </a:spcAft>
              <a:buNone/>
              <a:defRPr/>
            </a:lvl2pPr>
            <a:lvl3pPr marL="0" lvl="2" indent="0" algn="r">
              <a:lnSpc>
                <a:spcPct val="100000"/>
              </a:lnSpc>
              <a:spcBef>
                <a:spcPts val="0"/>
              </a:spcBef>
              <a:spcAft>
                <a:spcPts val="0"/>
              </a:spcAft>
              <a:buNone/>
              <a:defRPr/>
            </a:lvl3pPr>
            <a:lvl4pPr marL="0" lvl="3" indent="0" algn="r">
              <a:lnSpc>
                <a:spcPct val="100000"/>
              </a:lnSpc>
              <a:spcBef>
                <a:spcPts val="0"/>
              </a:spcBef>
              <a:spcAft>
                <a:spcPts val="0"/>
              </a:spcAft>
              <a:buNone/>
              <a:defRPr/>
            </a:lvl4pPr>
            <a:lvl5pPr marL="0" lvl="4" indent="0" algn="r">
              <a:lnSpc>
                <a:spcPct val="100000"/>
              </a:lnSpc>
              <a:spcBef>
                <a:spcPts val="0"/>
              </a:spcBef>
              <a:spcAft>
                <a:spcPts val="0"/>
              </a:spcAft>
              <a:buNone/>
              <a:defRPr/>
            </a:lvl5pPr>
            <a:lvl6pPr marL="0" lvl="5" indent="0" algn="r">
              <a:lnSpc>
                <a:spcPct val="100000"/>
              </a:lnSpc>
              <a:spcBef>
                <a:spcPts val="0"/>
              </a:spcBef>
              <a:spcAft>
                <a:spcPts val="0"/>
              </a:spcAft>
              <a:buNone/>
              <a:defRPr/>
            </a:lvl6pPr>
            <a:lvl7pPr marL="0" lvl="6" indent="0" algn="r">
              <a:lnSpc>
                <a:spcPct val="100000"/>
              </a:lnSpc>
              <a:spcBef>
                <a:spcPts val="0"/>
              </a:spcBef>
              <a:spcAft>
                <a:spcPts val="0"/>
              </a:spcAft>
              <a:buNone/>
              <a:defRPr/>
            </a:lvl7pPr>
            <a:lvl8pPr marL="0" lvl="7" indent="0" algn="r">
              <a:lnSpc>
                <a:spcPct val="100000"/>
              </a:lnSpc>
              <a:spcBef>
                <a:spcPts val="0"/>
              </a:spcBef>
              <a:spcAft>
                <a:spcPts val="0"/>
              </a:spcAft>
              <a:buNone/>
              <a:defRPr/>
            </a:lvl8pPr>
            <a:lvl9pPr marL="0" lvl="8" indent="0" algn="r">
              <a:lnSpc>
                <a:spcPct val="100000"/>
              </a:lnSpc>
              <a:spcBef>
                <a:spcPts val="0"/>
              </a:spcBef>
              <a:spcAft>
                <a:spcPts val="0"/>
              </a:spcAft>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83"/>
        <p:cNvGrpSpPr/>
        <p:nvPr/>
      </p:nvGrpSpPr>
      <p:grpSpPr>
        <a:xfrm>
          <a:off x="0" y="0"/>
          <a:ext cx="0" cy="0"/>
          <a:chOff x="0" y="0"/>
          <a:chExt cx="0" cy="0"/>
        </a:xfrm>
      </p:grpSpPr>
      <p:sp>
        <p:nvSpPr>
          <p:cNvPr id="84" name="Google Shape;84;p1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5" name="Google Shape;85;p13"/>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6" name="Google Shape;86;p1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7" name="Google Shape;87;p1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8" name="Google Shape;88;p1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lnSpc>
                <a:spcPct val="100000"/>
              </a:lnSpc>
              <a:spcBef>
                <a:spcPts val="0"/>
              </a:spcBef>
              <a:spcAft>
                <a:spcPts val="0"/>
              </a:spcAft>
              <a:buNone/>
              <a:defRPr/>
            </a:lvl1pPr>
            <a:lvl2pPr marL="0" lvl="1" indent="0" algn="r">
              <a:lnSpc>
                <a:spcPct val="100000"/>
              </a:lnSpc>
              <a:spcBef>
                <a:spcPts val="0"/>
              </a:spcBef>
              <a:spcAft>
                <a:spcPts val="0"/>
              </a:spcAft>
              <a:buNone/>
              <a:defRPr/>
            </a:lvl2pPr>
            <a:lvl3pPr marL="0" lvl="2" indent="0" algn="r">
              <a:lnSpc>
                <a:spcPct val="100000"/>
              </a:lnSpc>
              <a:spcBef>
                <a:spcPts val="0"/>
              </a:spcBef>
              <a:spcAft>
                <a:spcPts val="0"/>
              </a:spcAft>
              <a:buNone/>
              <a:defRPr/>
            </a:lvl3pPr>
            <a:lvl4pPr marL="0" lvl="3" indent="0" algn="r">
              <a:lnSpc>
                <a:spcPct val="100000"/>
              </a:lnSpc>
              <a:spcBef>
                <a:spcPts val="0"/>
              </a:spcBef>
              <a:spcAft>
                <a:spcPts val="0"/>
              </a:spcAft>
              <a:buNone/>
              <a:defRPr/>
            </a:lvl4pPr>
            <a:lvl5pPr marL="0" lvl="4" indent="0" algn="r">
              <a:lnSpc>
                <a:spcPct val="100000"/>
              </a:lnSpc>
              <a:spcBef>
                <a:spcPts val="0"/>
              </a:spcBef>
              <a:spcAft>
                <a:spcPts val="0"/>
              </a:spcAft>
              <a:buNone/>
              <a:defRPr/>
            </a:lvl5pPr>
            <a:lvl6pPr marL="0" lvl="5" indent="0" algn="r">
              <a:lnSpc>
                <a:spcPct val="100000"/>
              </a:lnSpc>
              <a:spcBef>
                <a:spcPts val="0"/>
              </a:spcBef>
              <a:spcAft>
                <a:spcPts val="0"/>
              </a:spcAft>
              <a:buNone/>
              <a:defRPr/>
            </a:lvl6pPr>
            <a:lvl7pPr marL="0" lvl="6" indent="0" algn="r">
              <a:lnSpc>
                <a:spcPct val="100000"/>
              </a:lnSpc>
              <a:spcBef>
                <a:spcPts val="0"/>
              </a:spcBef>
              <a:spcAft>
                <a:spcPts val="0"/>
              </a:spcAft>
              <a:buNone/>
              <a:defRPr/>
            </a:lvl7pPr>
            <a:lvl8pPr marL="0" lvl="7" indent="0" algn="r">
              <a:lnSpc>
                <a:spcPct val="100000"/>
              </a:lnSpc>
              <a:spcBef>
                <a:spcPts val="0"/>
              </a:spcBef>
              <a:spcAft>
                <a:spcPts val="0"/>
              </a:spcAft>
              <a:buNone/>
              <a:defRPr/>
            </a:lvl8pPr>
            <a:lvl9pPr marL="0" lvl="8" indent="0" algn="r">
              <a:lnSpc>
                <a:spcPct val="100000"/>
              </a:lnSpc>
              <a:spcBef>
                <a:spcPts val="0"/>
              </a:spcBef>
              <a:spcAft>
                <a:spcPts val="0"/>
              </a:spcAft>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9"/>
        <p:cNvGrpSpPr/>
        <p:nvPr/>
      </p:nvGrpSpPr>
      <p:grpSpPr>
        <a:xfrm>
          <a:off x="0" y="0"/>
          <a:ext cx="0" cy="0"/>
          <a:chOff x="0" y="0"/>
          <a:chExt cx="0" cy="0"/>
        </a:xfrm>
      </p:grpSpPr>
      <p:sp>
        <p:nvSpPr>
          <p:cNvPr id="90" name="Google Shape;90;p14"/>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91" name="Google Shape;91;p14"/>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2" name="Google Shape;92;p1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3" name="Google Shape;93;p1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4" name="Google Shape;94;p1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lnSpc>
                <a:spcPct val="100000"/>
              </a:lnSpc>
              <a:spcBef>
                <a:spcPts val="0"/>
              </a:spcBef>
              <a:spcAft>
                <a:spcPts val="0"/>
              </a:spcAft>
              <a:buNone/>
              <a:defRPr/>
            </a:lvl1pPr>
            <a:lvl2pPr marL="0" lvl="1" indent="0" algn="r">
              <a:lnSpc>
                <a:spcPct val="100000"/>
              </a:lnSpc>
              <a:spcBef>
                <a:spcPts val="0"/>
              </a:spcBef>
              <a:spcAft>
                <a:spcPts val="0"/>
              </a:spcAft>
              <a:buNone/>
              <a:defRPr/>
            </a:lvl2pPr>
            <a:lvl3pPr marL="0" lvl="2" indent="0" algn="r">
              <a:lnSpc>
                <a:spcPct val="100000"/>
              </a:lnSpc>
              <a:spcBef>
                <a:spcPts val="0"/>
              </a:spcBef>
              <a:spcAft>
                <a:spcPts val="0"/>
              </a:spcAft>
              <a:buNone/>
              <a:defRPr/>
            </a:lvl3pPr>
            <a:lvl4pPr marL="0" lvl="3" indent="0" algn="r">
              <a:lnSpc>
                <a:spcPct val="100000"/>
              </a:lnSpc>
              <a:spcBef>
                <a:spcPts val="0"/>
              </a:spcBef>
              <a:spcAft>
                <a:spcPts val="0"/>
              </a:spcAft>
              <a:buNone/>
              <a:defRPr/>
            </a:lvl4pPr>
            <a:lvl5pPr marL="0" lvl="4" indent="0" algn="r">
              <a:lnSpc>
                <a:spcPct val="100000"/>
              </a:lnSpc>
              <a:spcBef>
                <a:spcPts val="0"/>
              </a:spcBef>
              <a:spcAft>
                <a:spcPts val="0"/>
              </a:spcAft>
              <a:buNone/>
              <a:defRPr/>
            </a:lvl5pPr>
            <a:lvl6pPr marL="0" lvl="5" indent="0" algn="r">
              <a:lnSpc>
                <a:spcPct val="100000"/>
              </a:lnSpc>
              <a:spcBef>
                <a:spcPts val="0"/>
              </a:spcBef>
              <a:spcAft>
                <a:spcPts val="0"/>
              </a:spcAft>
              <a:buNone/>
              <a:defRPr/>
            </a:lvl6pPr>
            <a:lvl7pPr marL="0" lvl="6" indent="0" algn="r">
              <a:lnSpc>
                <a:spcPct val="100000"/>
              </a:lnSpc>
              <a:spcBef>
                <a:spcPts val="0"/>
              </a:spcBef>
              <a:spcAft>
                <a:spcPts val="0"/>
              </a:spcAft>
              <a:buNone/>
              <a:defRPr/>
            </a:lvl7pPr>
            <a:lvl8pPr marL="0" lvl="7" indent="0" algn="r">
              <a:lnSpc>
                <a:spcPct val="100000"/>
              </a:lnSpc>
              <a:spcBef>
                <a:spcPts val="0"/>
              </a:spcBef>
              <a:spcAft>
                <a:spcPts val="0"/>
              </a:spcAft>
              <a:buNone/>
              <a:defRPr/>
            </a:lvl8pPr>
            <a:lvl9pPr marL="0" lvl="8" indent="0" algn="r">
              <a:lnSpc>
                <a:spcPct val="100000"/>
              </a:lnSpc>
              <a:spcBef>
                <a:spcPts val="0"/>
              </a:spcBef>
              <a:spcAft>
                <a:spcPts val="0"/>
              </a:spcAft>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Blank Canvas">
  <p:cSld name="1_Blank Canvas">
    <p:spTree>
      <p:nvGrpSpPr>
        <p:cNvPr id="1" name="Shape 21"/>
        <p:cNvGrpSpPr/>
        <p:nvPr/>
      </p:nvGrpSpPr>
      <p:grpSpPr>
        <a:xfrm>
          <a:off x="0" y="0"/>
          <a:ext cx="0" cy="0"/>
          <a:chOff x="0" y="0"/>
          <a:chExt cx="0" cy="0"/>
        </a:xfrm>
      </p:grpSpPr>
      <p:sp>
        <p:nvSpPr>
          <p:cNvPr id="22" name="Google Shape;22;p3"/>
          <p:cNvSpPr txBox="1"/>
          <p:nvPr/>
        </p:nvSpPr>
        <p:spPr>
          <a:xfrm>
            <a:off x="2" y="360000"/>
            <a:ext cx="12191999" cy="594000"/>
          </a:xfrm>
          <a:prstGeom prst="rect">
            <a:avLst/>
          </a:prstGeom>
          <a:solidFill>
            <a:srgbClr val="347574"/>
          </a:solidFill>
          <a:ln>
            <a:noFill/>
          </a:ln>
        </p:spPr>
        <p:txBody>
          <a:bodyPr spcFirstLastPara="1" wrap="square" lIns="180000" tIns="45700" rIns="180000" bIns="45700" anchor="ctr" anchorCtr="0">
            <a:noAutofit/>
          </a:bodyPr>
          <a:lstStyle/>
          <a:p>
            <a:pPr marL="0" marR="0" lvl="0" indent="0" algn="ctr" rtl="0">
              <a:lnSpc>
                <a:spcPct val="100000"/>
              </a:lnSpc>
              <a:spcBef>
                <a:spcPts val="0"/>
              </a:spcBef>
              <a:spcAft>
                <a:spcPts val="0"/>
              </a:spcAft>
              <a:buClr>
                <a:schemeClr val="dk2"/>
              </a:buClr>
              <a:buSzPts val="2400"/>
              <a:buFont typeface="Arial"/>
              <a:buNone/>
            </a:pPr>
            <a:endParaRPr sz="2400" b="0" i="0" u="none" strike="noStrike" cap="none">
              <a:solidFill>
                <a:srgbClr val="585858"/>
              </a:solidFill>
              <a:latin typeface="Calibri"/>
              <a:ea typeface="Calibri"/>
              <a:cs typeface="Calibri"/>
              <a:sym typeface="Calibri"/>
            </a:endParaRPr>
          </a:p>
        </p:txBody>
      </p:sp>
      <p:sp>
        <p:nvSpPr>
          <p:cNvPr id="23" name="Google Shape;23;p3"/>
          <p:cNvSpPr txBox="1">
            <a:spLocks noGrp="1"/>
          </p:cNvSpPr>
          <p:nvPr>
            <p:ph type="title"/>
          </p:nvPr>
        </p:nvSpPr>
        <p:spPr>
          <a:xfrm>
            <a:off x="696000" y="424345"/>
            <a:ext cx="10886400" cy="456807"/>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lt1"/>
              </a:buClr>
              <a:buSzPts val="2000"/>
              <a:buFont typeface="Calibri"/>
              <a:buNone/>
              <a:defRPr sz="20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6"/>
        <p:cNvGrpSpPr/>
        <p:nvPr/>
      </p:nvGrpSpPr>
      <p:grpSpPr>
        <a:xfrm>
          <a:off x="0" y="0"/>
          <a:ext cx="0" cy="0"/>
          <a:chOff x="0" y="0"/>
          <a:chExt cx="0" cy="0"/>
        </a:xfrm>
      </p:grpSpPr>
      <p:sp>
        <p:nvSpPr>
          <p:cNvPr id="27" name="Google Shape;27;p4"/>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8" name="Google Shape;28;p4"/>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29" name="Google Shape;29;p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0" name="Google Shape;30;p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1" name="Google Shape;31;p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lnSpc>
                <a:spcPct val="100000"/>
              </a:lnSpc>
              <a:spcBef>
                <a:spcPts val="0"/>
              </a:spcBef>
              <a:spcAft>
                <a:spcPts val="0"/>
              </a:spcAft>
              <a:buNone/>
              <a:defRPr/>
            </a:lvl1pPr>
            <a:lvl2pPr marL="0" lvl="1" indent="0" algn="r">
              <a:lnSpc>
                <a:spcPct val="100000"/>
              </a:lnSpc>
              <a:spcBef>
                <a:spcPts val="0"/>
              </a:spcBef>
              <a:spcAft>
                <a:spcPts val="0"/>
              </a:spcAft>
              <a:buNone/>
              <a:defRPr/>
            </a:lvl2pPr>
            <a:lvl3pPr marL="0" lvl="2" indent="0" algn="r">
              <a:lnSpc>
                <a:spcPct val="100000"/>
              </a:lnSpc>
              <a:spcBef>
                <a:spcPts val="0"/>
              </a:spcBef>
              <a:spcAft>
                <a:spcPts val="0"/>
              </a:spcAft>
              <a:buNone/>
              <a:defRPr/>
            </a:lvl3pPr>
            <a:lvl4pPr marL="0" lvl="3" indent="0" algn="r">
              <a:lnSpc>
                <a:spcPct val="100000"/>
              </a:lnSpc>
              <a:spcBef>
                <a:spcPts val="0"/>
              </a:spcBef>
              <a:spcAft>
                <a:spcPts val="0"/>
              </a:spcAft>
              <a:buNone/>
              <a:defRPr/>
            </a:lvl4pPr>
            <a:lvl5pPr marL="0" lvl="4" indent="0" algn="r">
              <a:lnSpc>
                <a:spcPct val="100000"/>
              </a:lnSpc>
              <a:spcBef>
                <a:spcPts val="0"/>
              </a:spcBef>
              <a:spcAft>
                <a:spcPts val="0"/>
              </a:spcAft>
              <a:buNone/>
              <a:defRPr/>
            </a:lvl5pPr>
            <a:lvl6pPr marL="0" lvl="5" indent="0" algn="r">
              <a:lnSpc>
                <a:spcPct val="100000"/>
              </a:lnSpc>
              <a:spcBef>
                <a:spcPts val="0"/>
              </a:spcBef>
              <a:spcAft>
                <a:spcPts val="0"/>
              </a:spcAft>
              <a:buNone/>
              <a:defRPr/>
            </a:lvl6pPr>
            <a:lvl7pPr marL="0" lvl="6" indent="0" algn="r">
              <a:lnSpc>
                <a:spcPct val="100000"/>
              </a:lnSpc>
              <a:spcBef>
                <a:spcPts val="0"/>
              </a:spcBef>
              <a:spcAft>
                <a:spcPts val="0"/>
              </a:spcAft>
              <a:buNone/>
              <a:defRPr/>
            </a:lvl7pPr>
            <a:lvl8pPr marL="0" lvl="7" indent="0" algn="r">
              <a:lnSpc>
                <a:spcPct val="100000"/>
              </a:lnSpc>
              <a:spcBef>
                <a:spcPts val="0"/>
              </a:spcBef>
              <a:spcAft>
                <a:spcPts val="0"/>
              </a:spcAft>
              <a:buNone/>
              <a:defRPr/>
            </a:lvl8pPr>
            <a:lvl9pPr marL="0" lvl="8" indent="0" algn="r">
              <a:lnSpc>
                <a:spcPct val="100000"/>
              </a:lnSpc>
              <a:spcBef>
                <a:spcPts val="0"/>
              </a:spcBef>
              <a:spcAft>
                <a:spcPts val="0"/>
              </a:spcAft>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32"/>
        <p:cNvGrpSpPr/>
        <p:nvPr/>
      </p:nvGrpSpPr>
      <p:grpSpPr>
        <a:xfrm>
          <a:off x="0" y="0"/>
          <a:ext cx="0" cy="0"/>
          <a:chOff x="0" y="0"/>
          <a:chExt cx="0" cy="0"/>
        </a:xfrm>
      </p:grpSpPr>
      <p:sp>
        <p:nvSpPr>
          <p:cNvPr id="33" name="Google Shape;33;p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4" name="Google Shape;34;p5"/>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5" name="Google Shape;35;p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6" name="Google Shape;36;p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7" name="Google Shape;37;p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lnSpc>
                <a:spcPct val="100000"/>
              </a:lnSpc>
              <a:spcBef>
                <a:spcPts val="0"/>
              </a:spcBef>
              <a:spcAft>
                <a:spcPts val="0"/>
              </a:spcAft>
              <a:buNone/>
              <a:defRPr/>
            </a:lvl1pPr>
            <a:lvl2pPr marL="0" lvl="1" indent="0" algn="r">
              <a:lnSpc>
                <a:spcPct val="100000"/>
              </a:lnSpc>
              <a:spcBef>
                <a:spcPts val="0"/>
              </a:spcBef>
              <a:spcAft>
                <a:spcPts val="0"/>
              </a:spcAft>
              <a:buNone/>
              <a:defRPr/>
            </a:lvl2pPr>
            <a:lvl3pPr marL="0" lvl="2" indent="0" algn="r">
              <a:lnSpc>
                <a:spcPct val="100000"/>
              </a:lnSpc>
              <a:spcBef>
                <a:spcPts val="0"/>
              </a:spcBef>
              <a:spcAft>
                <a:spcPts val="0"/>
              </a:spcAft>
              <a:buNone/>
              <a:defRPr/>
            </a:lvl3pPr>
            <a:lvl4pPr marL="0" lvl="3" indent="0" algn="r">
              <a:lnSpc>
                <a:spcPct val="100000"/>
              </a:lnSpc>
              <a:spcBef>
                <a:spcPts val="0"/>
              </a:spcBef>
              <a:spcAft>
                <a:spcPts val="0"/>
              </a:spcAft>
              <a:buNone/>
              <a:defRPr/>
            </a:lvl4pPr>
            <a:lvl5pPr marL="0" lvl="4" indent="0" algn="r">
              <a:lnSpc>
                <a:spcPct val="100000"/>
              </a:lnSpc>
              <a:spcBef>
                <a:spcPts val="0"/>
              </a:spcBef>
              <a:spcAft>
                <a:spcPts val="0"/>
              </a:spcAft>
              <a:buNone/>
              <a:defRPr/>
            </a:lvl5pPr>
            <a:lvl6pPr marL="0" lvl="5" indent="0" algn="r">
              <a:lnSpc>
                <a:spcPct val="100000"/>
              </a:lnSpc>
              <a:spcBef>
                <a:spcPts val="0"/>
              </a:spcBef>
              <a:spcAft>
                <a:spcPts val="0"/>
              </a:spcAft>
              <a:buNone/>
              <a:defRPr/>
            </a:lvl6pPr>
            <a:lvl7pPr marL="0" lvl="6" indent="0" algn="r">
              <a:lnSpc>
                <a:spcPct val="100000"/>
              </a:lnSpc>
              <a:spcBef>
                <a:spcPts val="0"/>
              </a:spcBef>
              <a:spcAft>
                <a:spcPts val="0"/>
              </a:spcAft>
              <a:buNone/>
              <a:defRPr/>
            </a:lvl7pPr>
            <a:lvl8pPr marL="0" lvl="7" indent="0" algn="r">
              <a:lnSpc>
                <a:spcPct val="100000"/>
              </a:lnSpc>
              <a:spcBef>
                <a:spcPts val="0"/>
              </a:spcBef>
              <a:spcAft>
                <a:spcPts val="0"/>
              </a:spcAft>
              <a:buNone/>
              <a:defRPr/>
            </a:lvl8pPr>
            <a:lvl9pPr marL="0" lvl="8" indent="0" algn="r">
              <a:lnSpc>
                <a:spcPct val="100000"/>
              </a:lnSpc>
              <a:spcBef>
                <a:spcPts val="0"/>
              </a:spcBef>
              <a:spcAft>
                <a:spcPts val="0"/>
              </a:spcAft>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8"/>
        <p:cNvGrpSpPr/>
        <p:nvPr/>
      </p:nvGrpSpPr>
      <p:grpSpPr>
        <a:xfrm>
          <a:off x="0" y="0"/>
          <a:ext cx="0" cy="0"/>
          <a:chOff x="0" y="0"/>
          <a:chExt cx="0" cy="0"/>
        </a:xfrm>
      </p:grpSpPr>
      <p:sp>
        <p:nvSpPr>
          <p:cNvPr id="39" name="Google Shape;39;p6"/>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0" name="Google Shape;40;p6"/>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41" name="Google Shape;41;p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2" name="Google Shape;42;p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3" name="Google Shape;43;p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lnSpc>
                <a:spcPct val="100000"/>
              </a:lnSpc>
              <a:spcBef>
                <a:spcPts val="0"/>
              </a:spcBef>
              <a:spcAft>
                <a:spcPts val="0"/>
              </a:spcAft>
              <a:buNone/>
              <a:defRPr/>
            </a:lvl1pPr>
            <a:lvl2pPr marL="0" lvl="1" indent="0" algn="r">
              <a:lnSpc>
                <a:spcPct val="100000"/>
              </a:lnSpc>
              <a:spcBef>
                <a:spcPts val="0"/>
              </a:spcBef>
              <a:spcAft>
                <a:spcPts val="0"/>
              </a:spcAft>
              <a:buNone/>
              <a:defRPr/>
            </a:lvl2pPr>
            <a:lvl3pPr marL="0" lvl="2" indent="0" algn="r">
              <a:lnSpc>
                <a:spcPct val="100000"/>
              </a:lnSpc>
              <a:spcBef>
                <a:spcPts val="0"/>
              </a:spcBef>
              <a:spcAft>
                <a:spcPts val="0"/>
              </a:spcAft>
              <a:buNone/>
              <a:defRPr/>
            </a:lvl3pPr>
            <a:lvl4pPr marL="0" lvl="3" indent="0" algn="r">
              <a:lnSpc>
                <a:spcPct val="100000"/>
              </a:lnSpc>
              <a:spcBef>
                <a:spcPts val="0"/>
              </a:spcBef>
              <a:spcAft>
                <a:spcPts val="0"/>
              </a:spcAft>
              <a:buNone/>
              <a:defRPr/>
            </a:lvl4pPr>
            <a:lvl5pPr marL="0" lvl="4" indent="0" algn="r">
              <a:lnSpc>
                <a:spcPct val="100000"/>
              </a:lnSpc>
              <a:spcBef>
                <a:spcPts val="0"/>
              </a:spcBef>
              <a:spcAft>
                <a:spcPts val="0"/>
              </a:spcAft>
              <a:buNone/>
              <a:defRPr/>
            </a:lvl5pPr>
            <a:lvl6pPr marL="0" lvl="5" indent="0" algn="r">
              <a:lnSpc>
                <a:spcPct val="100000"/>
              </a:lnSpc>
              <a:spcBef>
                <a:spcPts val="0"/>
              </a:spcBef>
              <a:spcAft>
                <a:spcPts val="0"/>
              </a:spcAft>
              <a:buNone/>
              <a:defRPr/>
            </a:lvl6pPr>
            <a:lvl7pPr marL="0" lvl="6" indent="0" algn="r">
              <a:lnSpc>
                <a:spcPct val="100000"/>
              </a:lnSpc>
              <a:spcBef>
                <a:spcPts val="0"/>
              </a:spcBef>
              <a:spcAft>
                <a:spcPts val="0"/>
              </a:spcAft>
              <a:buNone/>
              <a:defRPr/>
            </a:lvl7pPr>
            <a:lvl8pPr marL="0" lvl="7" indent="0" algn="r">
              <a:lnSpc>
                <a:spcPct val="100000"/>
              </a:lnSpc>
              <a:spcBef>
                <a:spcPts val="0"/>
              </a:spcBef>
              <a:spcAft>
                <a:spcPts val="0"/>
              </a:spcAft>
              <a:buNone/>
              <a:defRPr/>
            </a:lvl8pPr>
            <a:lvl9pPr marL="0" lvl="8" indent="0" algn="r">
              <a:lnSpc>
                <a:spcPct val="100000"/>
              </a:lnSpc>
              <a:spcBef>
                <a:spcPts val="0"/>
              </a:spcBef>
              <a:spcAft>
                <a:spcPts val="0"/>
              </a:spcAft>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44"/>
        <p:cNvGrpSpPr/>
        <p:nvPr/>
      </p:nvGrpSpPr>
      <p:grpSpPr>
        <a:xfrm>
          <a:off x="0" y="0"/>
          <a:ext cx="0" cy="0"/>
          <a:chOff x="0" y="0"/>
          <a:chExt cx="0" cy="0"/>
        </a:xfrm>
      </p:grpSpPr>
      <p:sp>
        <p:nvSpPr>
          <p:cNvPr id="45" name="Google Shape;45;p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6" name="Google Shape;46;p7"/>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7" name="Google Shape;47;p7"/>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8" name="Google Shape;48;p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9" name="Google Shape;49;p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0" name="Google Shape;50;p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lnSpc>
                <a:spcPct val="100000"/>
              </a:lnSpc>
              <a:spcBef>
                <a:spcPts val="0"/>
              </a:spcBef>
              <a:spcAft>
                <a:spcPts val="0"/>
              </a:spcAft>
              <a:buNone/>
              <a:defRPr/>
            </a:lvl1pPr>
            <a:lvl2pPr marL="0" lvl="1" indent="0" algn="r">
              <a:lnSpc>
                <a:spcPct val="100000"/>
              </a:lnSpc>
              <a:spcBef>
                <a:spcPts val="0"/>
              </a:spcBef>
              <a:spcAft>
                <a:spcPts val="0"/>
              </a:spcAft>
              <a:buNone/>
              <a:defRPr/>
            </a:lvl2pPr>
            <a:lvl3pPr marL="0" lvl="2" indent="0" algn="r">
              <a:lnSpc>
                <a:spcPct val="100000"/>
              </a:lnSpc>
              <a:spcBef>
                <a:spcPts val="0"/>
              </a:spcBef>
              <a:spcAft>
                <a:spcPts val="0"/>
              </a:spcAft>
              <a:buNone/>
              <a:defRPr/>
            </a:lvl3pPr>
            <a:lvl4pPr marL="0" lvl="3" indent="0" algn="r">
              <a:lnSpc>
                <a:spcPct val="100000"/>
              </a:lnSpc>
              <a:spcBef>
                <a:spcPts val="0"/>
              </a:spcBef>
              <a:spcAft>
                <a:spcPts val="0"/>
              </a:spcAft>
              <a:buNone/>
              <a:defRPr/>
            </a:lvl4pPr>
            <a:lvl5pPr marL="0" lvl="4" indent="0" algn="r">
              <a:lnSpc>
                <a:spcPct val="100000"/>
              </a:lnSpc>
              <a:spcBef>
                <a:spcPts val="0"/>
              </a:spcBef>
              <a:spcAft>
                <a:spcPts val="0"/>
              </a:spcAft>
              <a:buNone/>
              <a:defRPr/>
            </a:lvl5pPr>
            <a:lvl6pPr marL="0" lvl="5" indent="0" algn="r">
              <a:lnSpc>
                <a:spcPct val="100000"/>
              </a:lnSpc>
              <a:spcBef>
                <a:spcPts val="0"/>
              </a:spcBef>
              <a:spcAft>
                <a:spcPts val="0"/>
              </a:spcAft>
              <a:buNone/>
              <a:defRPr/>
            </a:lvl6pPr>
            <a:lvl7pPr marL="0" lvl="6" indent="0" algn="r">
              <a:lnSpc>
                <a:spcPct val="100000"/>
              </a:lnSpc>
              <a:spcBef>
                <a:spcPts val="0"/>
              </a:spcBef>
              <a:spcAft>
                <a:spcPts val="0"/>
              </a:spcAft>
              <a:buNone/>
              <a:defRPr/>
            </a:lvl7pPr>
            <a:lvl8pPr marL="0" lvl="7" indent="0" algn="r">
              <a:lnSpc>
                <a:spcPct val="100000"/>
              </a:lnSpc>
              <a:spcBef>
                <a:spcPts val="0"/>
              </a:spcBef>
              <a:spcAft>
                <a:spcPts val="0"/>
              </a:spcAft>
              <a:buNone/>
              <a:defRPr/>
            </a:lvl8pPr>
            <a:lvl9pPr marL="0" lvl="8" indent="0" algn="r">
              <a:lnSpc>
                <a:spcPct val="100000"/>
              </a:lnSpc>
              <a:spcBef>
                <a:spcPts val="0"/>
              </a:spcBef>
              <a:spcAft>
                <a:spcPts val="0"/>
              </a:spcAft>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51"/>
        <p:cNvGrpSpPr/>
        <p:nvPr/>
      </p:nvGrpSpPr>
      <p:grpSpPr>
        <a:xfrm>
          <a:off x="0" y="0"/>
          <a:ext cx="0" cy="0"/>
          <a:chOff x="0" y="0"/>
          <a:chExt cx="0" cy="0"/>
        </a:xfrm>
      </p:grpSpPr>
      <p:sp>
        <p:nvSpPr>
          <p:cNvPr id="52" name="Google Shape;52;p8"/>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3" name="Google Shape;53;p8"/>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4" name="Google Shape;54;p8"/>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5" name="Google Shape;55;p8"/>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6" name="Google Shape;56;p8"/>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7" name="Google Shape;57;p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8" name="Google Shape;58;p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9" name="Google Shape;59;p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lnSpc>
                <a:spcPct val="100000"/>
              </a:lnSpc>
              <a:spcBef>
                <a:spcPts val="0"/>
              </a:spcBef>
              <a:spcAft>
                <a:spcPts val="0"/>
              </a:spcAft>
              <a:buNone/>
              <a:defRPr/>
            </a:lvl1pPr>
            <a:lvl2pPr marL="0" lvl="1" indent="0" algn="r">
              <a:lnSpc>
                <a:spcPct val="100000"/>
              </a:lnSpc>
              <a:spcBef>
                <a:spcPts val="0"/>
              </a:spcBef>
              <a:spcAft>
                <a:spcPts val="0"/>
              </a:spcAft>
              <a:buNone/>
              <a:defRPr/>
            </a:lvl2pPr>
            <a:lvl3pPr marL="0" lvl="2" indent="0" algn="r">
              <a:lnSpc>
                <a:spcPct val="100000"/>
              </a:lnSpc>
              <a:spcBef>
                <a:spcPts val="0"/>
              </a:spcBef>
              <a:spcAft>
                <a:spcPts val="0"/>
              </a:spcAft>
              <a:buNone/>
              <a:defRPr/>
            </a:lvl3pPr>
            <a:lvl4pPr marL="0" lvl="3" indent="0" algn="r">
              <a:lnSpc>
                <a:spcPct val="100000"/>
              </a:lnSpc>
              <a:spcBef>
                <a:spcPts val="0"/>
              </a:spcBef>
              <a:spcAft>
                <a:spcPts val="0"/>
              </a:spcAft>
              <a:buNone/>
              <a:defRPr/>
            </a:lvl4pPr>
            <a:lvl5pPr marL="0" lvl="4" indent="0" algn="r">
              <a:lnSpc>
                <a:spcPct val="100000"/>
              </a:lnSpc>
              <a:spcBef>
                <a:spcPts val="0"/>
              </a:spcBef>
              <a:spcAft>
                <a:spcPts val="0"/>
              </a:spcAft>
              <a:buNone/>
              <a:defRPr/>
            </a:lvl5pPr>
            <a:lvl6pPr marL="0" lvl="5" indent="0" algn="r">
              <a:lnSpc>
                <a:spcPct val="100000"/>
              </a:lnSpc>
              <a:spcBef>
                <a:spcPts val="0"/>
              </a:spcBef>
              <a:spcAft>
                <a:spcPts val="0"/>
              </a:spcAft>
              <a:buNone/>
              <a:defRPr/>
            </a:lvl6pPr>
            <a:lvl7pPr marL="0" lvl="6" indent="0" algn="r">
              <a:lnSpc>
                <a:spcPct val="100000"/>
              </a:lnSpc>
              <a:spcBef>
                <a:spcPts val="0"/>
              </a:spcBef>
              <a:spcAft>
                <a:spcPts val="0"/>
              </a:spcAft>
              <a:buNone/>
              <a:defRPr/>
            </a:lvl7pPr>
            <a:lvl8pPr marL="0" lvl="7" indent="0" algn="r">
              <a:lnSpc>
                <a:spcPct val="100000"/>
              </a:lnSpc>
              <a:spcBef>
                <a:spcPts val="0"/>
              </a:spcBef>
              <a:spcAft>
                <a:spcPts val="0"/>
              </a:spcAft>
              <a:buNone/>
              <a:defRPr/>
            </a:lvl8pPr>
            <a:lvl9pPr marL="0" lvl="8" indent="0" algn="r">
              <a:lnSpc>
                <a:spcPct val="100000"/>
              </a:lnSpc>
              <a:spcBef>
                <a:spcPts val="0"/>
              </a:spcBef>
              <a:spcAft>
                <a:spcPts val="0"/>
              </a:spcAft>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2" name="Google Shape;62;p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3" name="Google Shape;63;p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4" name="Google Shape;64;p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lnSpc>
                <a:spcPct val="100000"/>
              </a:lnSpc>
              <a:spcBef>
                <a:spcPts val="0"/>
              </a:spcBef>
              <a:spcAft>
                <a:spcPts val="0"/>
              </a:spcAft>
              <a:buNone/>
              <a:defRPr/>
            </a:lvl1pPr>
            <a:lvl2pPr marL="0" lvl="1" indent="0" algn="r">
              <a:lnSpc>
                <a:spcPct val="100000"/>
              </a:lnSpc>
              <a:spcBef>
                <a:spcPts val="0"/>
              </a:spcBef>
              <a:spcAft>
                <a:spcPts val="0"/>
              </a:spcAft>
              <a:buNone/>
              <a:defRPr/>
            </a:lvl2pPr>
            <a:lvl3pPr marL="0" lvl="2" indent="0" algn="r">
              <a:lnSpc>
                <a:spcPct val="100000"/>
              </a:lnSpc>
              <a:spcBef>
                <a:spcPts val="0"/>
              </a:spcBef>
              <a:spcAft>
                <a:spcPts val="0"/>
              </a:spcAft>
              <a:buNone/>
              <a:defRPr/>
            </a:lvl3pPr>
            <a:lvl4pPr marL="0" lvl="3" indent="0" algn="r">
              <a:lnSpc>
                <a:spcPct val="100000"/>
              </a:lnSpc>
              <a:spcBef>
                <a:spcPts val="0"/>
              </a:spcBef>
              <a:spcAft>
                <a:spcPts val="0"/>
              </a:spcAft>
              <a:buNone/>
              <a:defRPr/>
            </a:lvl4pPr>
            <a:lvl5pPr marL="0" lvl="4" indent="0" algn="r">
              <a:lnSpc>
                <a:spcPct val="100000"/>
              </a:lnSpc>
              <a:spcBef>
                <a:spcPts val="0"/>
              </a:spcBef>
              <a:spcAft>
                <a:spcPts val="0"/>
              </a:spcAft>
              <a:buNone/>
              <a:defRPr/>
            </a:lvl5pPr>
            <a:lvl6pPr marL="0" lvl="5" indent="0" algn="r">
              <a:lnSpc>
                <a:spcPct val="100000"/>
              </a:lnSpc>
              <a:spcBef>
                <a:spcPts val="0"/>
              </a:spcBef>
              <a:spcAft>
                <a:spcPts val="0"/>
              </a:spcAft>
              <a:buNone/>
              <a:defRPr/>
            </a:lvl6pPr>
            <a:lvl7pPr marL="0" lvl="6" indent="0" algn="r">
              <a:lnSpc>
                <a:spcPct val="100000"/>
              </a:lnSpc>
              <a:spcBef>
                <a:spcPts val="0"/>
              </a:spcBef>
              <a:spcAft>
                <a:spcPts val="0"/>
              </a:spcAft>
              <a:buNone/>
              <a:defRPr/>
            </a:lvl7pPr>
            <a:lvl8pPr marL="0" lvl="7" indent="0" algn="r">
              <a:lnSpc>
                <a:spcPct val="100000"/>
              </a:lnSpc>
              <a:spcBef>
                <a:spcPts val="0"/>
              </a:spcBef>
              <a:spcAft>
                <a:spcPts val="0"/>
              </a:spcAft>
              <a:buNone/>
              <a:defRPr/>
            </a:lvl8pPr>
            <a:lvl9pPr marL="0" lvl="8" indent="0" algn="r">
              <a:lnSpc>
                <a:spcPct val="100000"/>
              </a:lnSpc>
              <a:spcBef>
                <a:spcPts val="0"/>
              </a:spcBef>
              <a:spcAft>
                <a:spcPts val="0"/>
              </a:spcAft>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65"/>
        <p:cNvGrpSpPr/>
        <p:nvPr/>
      </p:nvGrpSpPr>
      <p:grpSpPr>
        <a:xfrm>
          <a:off x="0" y="0"/>
          <a:ext cx="0" cy="0"/>
          <a:chOff x="0" y="0"/>
          <a:chExt cx="0" cy="0"/>
        </a:xfrm>
      </p:grpSpPr>
      <p:sp>
        <p:nvSpPr>
          <p:cNvPr id="66" name="Google Shape;66;p1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7" name="Google Shape;67;p1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8" name="Google Shape;68;p1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lnSpc>
                <a:spcPct val="100000"/>
              </a:lnSpc>
              <a:spcBef>
                <a:spcPts val="0"/>
              </a:spcBef>
              <a:spcAft>
                <a:spcPts val="0"/>
              </a:spcAft>
              <a:buNone/>
              <a:defRPr/>
            </a:lvl1pPr>
            <a:lvl2pPr marL="0" lvl="1" indent="0" algn="r">
              <a:lnSpc>
                <a:spcPct val="100000"/>
              </a:lnSpc>
              <a:spcBef>
                <a:spcPts val="0"/>
              </a:spcBef>
              <a:spcAft>
                <a:spcPts val="0"/>
              </a:spcAft>
              <a:buNone/>
              <a:defRPr/>
            </a:lvl2pPr>
            <a:lvl3pPr marL="0" lvl="2" indent="0" algn="r">
              <a:lnSpc>
                <a:spcPct val="100000"/>
              </a:lnSpc>
              <a:spcBef>
                <a:spcPts val="0"/>
              </a:spcBef>
              <a:spcAft>
                <a:spcPts val="0"/>
              </a:spcAft>
              <a:buNone/>
              <a:defRPr/>
            </a:lvl3pPr>
            <a:lvl4pPr marL="0" lvl="3" indent="0" algn="r">
              <a:lnSpc>
                <a:spcPct val="100000"/>
              </a:lnSpc>
              <a:spcBef>
                <a:spcPts val="0"/>
              </a:spcBef>
              <a:spcAft>
                <a:spcPts val="0"/>
              </a:spcAft>
              <a:buNone/>
              <a:defRPr/>
            </a:lvl4pPr>
            <a:lvl5pPr marL="0" lvl="4" indent="0" algn="r">
              <a:lnSpc>
                <a:spcPct val="100000"/>
              </a:lnSpc>
              <a:spcBef>
                <a:spcPts val="0"/>
              </a:spcBef>
              <a:spcAft>
                <a:spcPts val="0"/>
              </a:spcAft>
              <a:buNone/>
              <a:defRPr/>
            </a:lvl5pPr>
            <a:lvl6pPr marL="0" lvl="5" indent="0" algn="r">
              <a:lnSpc>
                <a:spcPct val="100000"/>
              </a:lnSpc>
              <a:spcBef>
                <a:spcPts val="0"/>
              </a:spcBef>
              <a:spcAft>
                <a:spcPts val="0"/>
              </a:spcAft>
              <a:buNone/>
              <a:defRPr/>
            </a:lvl6pPr>
            <a:lvl7pPr marL="0" lvl="6" indent="0" algn="r">
              <a:lnSpc>
                <a:spcPct val="100000"/>
              </a:lnSpc>
              <a:spcBef>
                <a:spcPts val="0"/>
              </a:spcBef>
              <a:spcAft>
                <a:spcPts val="0"/>
              </a:spcAft>
              <a:buNone/>
              <a:defRPr/>
            </a:lvl7pPr>
            <a:lvl8pPr marL="0" lvl="7" indent="0" algn="r">
              <a:lnSpc>
                <a:spcPct val="100000"/>
              </a:lnSpc>
              <a:spcBef>
                <a:spcPts val="0"/>
              </a:spcBef>
              <a:spcAft>
                <a:spcPts val="0"/>
              </a:spcAft>
              <a:buNone/>
              <a:defRPr/>
            </a:lvl8pPr>
            <a:lvl9pPr marL="0" lvl="8" indent="0" algn="r">
              <a:lnSpc>
                <a:spcPct val="100000"/>
              </a:lnSpc>
              <a:spcBef>
                <a:spcPts val="0"/>
              </a:spcBef>
              <a:spcAft>
                <a:spcPts val="0"/>
              </a:spcAft>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SzPts val="1400"/>
              <a:buNone/>
              <a:defRPr sz="1200" b="0" i="0" u="none" strike="noStrike" cap="none">
                <a:solidFill>
                  <a:srgbClr val="888888"/>
                </a:solidFill>
                <a:latin typeface="Arial"/>
                <a:ea typeface="Arial"/>
                <a:cs typeface="Arial"/>
                <a:sym typeface="Arial"/>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13" name="Google Shape;13;p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SzPts val="1400"/>
              <a:buNone/>
              <a:defRPr sz="1200" b="0" i="0" u="none" strike="noStrike" cap="none">
                <a:solidFill>
                  <a:srgbClr val="888888"/>
                </a:solidFill>
                <a:latin typeface="Arial"/>
                <a:ea typeface="Arial"/>
                <a:cs typeface="Arial"/>
                <a:sym typeface="Arial"/>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14" name="Google Shape;14;p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None/>
              <a:defRPr sz="1200" b="0" i="0" u="none" strike="noStrike" cap="none">
                <a:solidFill>
                  <a:srgbClr val="888888"/>
                </a:solidFill>
                <a:latin typeface="Arial"/>
                <a:ea typeface="Arial"/>
                <a:cs typeface="Arial"/>
                <a:sym typeface="Arial"/>
              </a:defRPr>
            </a:lvl1pPr>
            <a:lvl2pPr marL="0" marR="0" lvl="1" indent="0" algn="r" rtl="0">
              <a:lnSpc>
                <a:spcPct val="100000"/>
              </a:lnSpc>
              <a:spcBef>
                <a:spcPts val="0"/>
              </a:spcBef>
              <a:spcAft>
                <a:spcPts val="0"/>
              </a:spcAft>
              <a:buNone/>
              <a:defRPr sz="1200" b="0" i="0" u="none" strike="noStrike" cap="none">
                <a:solidFill>
                  <a:srgbClr val="888888"/>
                </a:solidFill>
                <a:latin typeface="Arial"/>
                <a:ea typeface="Arial"/>
                <a:cs typeface="Arial"/>
                <a:sym typeface="Arial"/>
              </a:defRPr>
            </a:lvl2pPr>
            <a:lvl3pPr marL="0" marR="0" lvl="2" indent="0" algn="r" rtl="0">
              <a:lnSpc>
                <a:spcPct val="100000"/>
              </a:lnSpc>
              <a:spcBef>
                <a:spcPts val="0"/>
              </a:spcBef>
              <a:spcAft>
                <a:spcPts val="0"/>
              </a:spcAft>
              <a:buNone/>
              <a:defRPr sz="1200" b="0" i="0" u="none" strike="noStrike" cap="none">
                <a:solidFill>
                  <a:srgbClr val="888888"/>
                </a:solidFill>
                <a:latin typeface="Arial"/>
                <a:ea typeface="Arial"/>
                <a:cs typeface="Arial"/>
                <a:sym typeface="Arial"/>
              </a:defRPr>
            </a:lvl3pPr>
            <a:lvl4pPr marL="0" marR="0" lvl="3" indent="0" algn="r" rtl="0">
              <a:lnSpc>
                <a:spcPct val="100000"/>
              </a:lnSpc>
              <a:spcBef>
                <a:spcPts val="0"/>
              </a:spcBef>
              <a:spcAft>
                <a:spcPts val="0"/>
              </a:spcAft>
              <a:buNone/>
              <a:defRPr sz="1200" b="0" i="0" u="none" strike="noStrike" cap="none">
                <a:solidFill>
                  <a:srgbClr val="888888"/>
                </a:solidFill>
                <a:latin typeface="Arial"/>
                <a:ea typeface="Arial"/>
                <a:cs typeface="Arial"/>
                <a:sym typeface="Arial"/>
              </a:defRPr>
            </a:lvl4pPr>
            <a:lvl5pPr marL="0" marR="0" lvl="4" indent="0" algn="r" rtl="0">
              <a:lnSpc>
                <a:spcPct val="100000"/>
              </a:lnSpc>
              <a:spcBef>
                <a:spcPts val="0"/>
              </a:spcBef>
              <a:spcAft>
                <a:spcPts val="0"/>
              </a:spcAft>
              <a:buNone/>
              <a:defRPr sz="1200" b="0" i="0" u="none" strike="noStrike" cap="none">
                <a:solidFill>
                  <a:srgbClr val="888888"/>
                </a:solidFill>
                <a:latin typeface="Arial"/>
                <a:ea typeface="Arial"/>
                <a:cs typeface="Arial"/>
                <a:sym typeface="Arial"/>
              </a:defRPr>
            </a:lvl5pPr>
            <a:lvl6pPr marL="0" marR="0" lvl="5" indent="0" algn="r" rtl="0">
              <a:lnSpc>
                <a:spcPct val="100000"/>
              </a:lnSpc>
              <a:spcBef>
                <a:spcPts val="0"/>
              </a:spcBef>
              <a:spcAft>
                <a:spcPts val="0"/>
              </a:spcAft>
              <a:buNone/>
              <a:defRPr sz="1200" b="0" i="0" u="none" strike="noStrike" cap="none">
                <a:solidFill>
                  <a:srgbClr val="888888"/>
                </a:solidFill>
                <a:latin typeface="Arial"/>
                <a:ea typeface="Arial"/>
                <a:cs typeface="Arial"/>
                <a:sym typeface="Arial"/>
              </a:defRPr>
            </a:lvl6pPr>
            <a:lvl7pPr marL="0" marR="0" lvl="6" indent="0" algn="r" rtl="0">
              <a:lnSpc>
                <a:spcPct val="100000"/>
              </a:lnSpc>
              <a:spcBef>
                <a:spcPts val="0"/>
              </a:spcBef>
              <a:spcAft>
                <a:spcPts val="0"/>
              </a:spcAft>
              <a:buNone/>
              <a:defRPr sz="1200" b="0" i="0" u="none" strike="noStrike" cap="none">
                <a:solidFill>
                  <a:srgbClr val="888888"/>
                </a:solidFill>
                <a:latin typeface="Arial"/>
                <a:ea typeface="Arial"/>
                <a:cs typeface="Arial"/>
                <a:sym typeface="Arial"/>
              </a:defRPr>
            </a:lvl7pPr>
            <a:lvl8pPr marL="0" marR="0" lvl="7" indent="0" algn="r" rtl="0">
              <a:lnSpc>
                <a:spcPct val="100000"/>
              </a:lnSpc>
              <a:spcBef>
                <a:spcPts val="0"/>
              </a:spcBef>
              <a:spcAft>
                <a:spcPts val="0"/>
              </a:spcAft>
              <a:buNone/>
              <a:defRPr sz="1200" b="0" i="0" u="none" strike="noStrike" cap="none">
                <a:solidFill>
                  <a:srgbClr val="888888"/>
                </a:solidFill>
                <a:latin typeface="Arial"/>
                <a:ea typeface="Arial"/>
                <a:cs typeface="Arial"/>
                <a:sym typeface="Arial"/>
              </a:defRPr>
            </a:lvl8pPr>
            <a:lvl9pPr marL="0" marR="0" lvl="8" indent="0" algn="r" rtl="0">
              <a:lnSpc>
                <a:spcPct val="100000"/>
              </a:lnSpc>
              <a:spcBef>
                <a:spcPts val="0"/>
              </a:spcBef>
              <a:spcAft>
                <a:spcPts val="0"/>
              </a:spcAft>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4a"/><Relationship Id="rId1" Type="http://schemas.microsoft.com/office/2007/relationships/media" Target="../media/media1.m4a"/><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ags" Target="../tags/tag2.xml"/><Relationship Id="rId4" Type="http://schemas.openxmlformats.org/officeDocument/2006/relationships/image" Target="../media/image14.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ags" Target="../tags/tag3.xml"/><Relationship Id="rId4" Type="http://schemas.openxmlformats.org/officeDocument/2006/relationships/image" Target="../media/image14.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1.png"/><Relationship Id="rId2" Type="http://schemas.openxmlformats.org/officeDocument/2006/relationships/audio" Target="../media/media4.m4a"/><Relationship Id="rId1" Type="http://schemas.microsoft.com/office/2007/relationships/media" Target="../media/media4.m4a"/><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m4a"/><Relationship Id="rId1" Type="http://schemas.microsoft.com/office/2007/relationships/media" Target="../media/media5.m4a"/><Relationship Id="rId6" Type="http://schemas.openxmlformats.org/officeDocument/2006/relationships/image" Target="../media/image1.png"/><Relationship Id="rId5" Type="http://schemas.openxmlformats.org/officeDocument/2006/relationships/image" Target="../media/image17.png"/><Relationship Id="rId4"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3" Type="http://schemas.openxmlformats.org/officeDocument/2006/relationships/audio" Target="../media/media6.m4a"/><Relationship Id="rId7" Type="http://schemas.openxmlformats.org/officeDocument/2006/relationships/image" Target="../media/image1.png"/><Relationship Id="rId2" Type="http://schemas.microsoft.com/office/2007/relationships/media" Target="../media/media6.m4a"/><Relationship Id="rId1" Type="http://schemas.openxmlformats.org/officeDocument/2006/relationships/tags" Target="../tags/tag4.xml"/><Relationship Id="rId6" Type="http://schemas.openxmlformats.org/officeDocument/2006/relationships/image" Target="../media/image14.png"/><Relationship Id="rId5" Type="http://schemas.openxmlformats.org/officeDocument/2006/relationships/notesSlide" Target="../notesSlides/notesSlide19.xml"/><Relationship Id="rId4"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2.m4a"/><Relationship Id="rId1" Type="http://schemas.microsoft.com/office/2007/relationships/media" Target="../media/media2.m4a"/><Relationship Id="rId5" Type="http://schemas.openxmlformats.org/officeDocument/2006/relationships/image" Target="../media/image1.png"/><Relationship Id="rId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audio" Target="../media/media7.m4a"/><Relationship Id="rId7" Type="http://schemas.openxmlformats.org/officeDocument/2006/relationships/image" Target="../media/image1.png"/><Relationship Id="rId2" Type="http://schemas.microsoft.com/office/2007/relationships/media" Target="../media/media7.m4a"/><Relationship Id="rId1" Type="http://schemas.openxmlformats.org/officeDocument/2006/relationships/tags" Target="../tags/tag5.xml"/><Relationship Id="rId6" Type="http://schemas.openxmlformats.org/officeDocument/2006/relationships/image" Target="../media/image14.png"/><Relationship Id="rId5" Type="http://schemas.openxmlformats.org/officeDocument/2006/relationships/notesSlide" Target="../notesSlides/notesSlide20.xml"/><Relationship Id="rId4"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audio" Target="../media/media8.m4a"/><Relationship Id="rId7" Type="http://schemas.openxmlformats.org/officeDocument/2006/relationships/image" Target="../media/image1.png"/><Relationship Id="rId2" Type="http://schemas.microsoft.com/office/2007/relationships/media" Target="../media/media8.m4a"/><Relationship Id="rId1" Type="http://schemas.openxmlformats.org/officeDocument/2006/relationships/tags" Target="../tags/tag6.xml"/><Relationship Id="rId6" Type="http://schemas.openxmlformats.org/officeDocument/2006/relationships/image" Target="../media/image14.png"/><Relationship Id="rId5" Type="http://schemas.openxmlformats.org/officeDocument/2006/relationships/notesSlide" Target="../notesSlides/notesSlide21.xml"/><Relationship Id="rId4"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1.png"/><Relationship Id="rId2" Type="http://schemas.openxmlformats.org/officeDocument/2006/relationships/audio" Target="../media/media9.m4a"/><Relationship Id="rId1" Type="http://schemas.microsoft.com/office/2007/relationships/media" Target="../media/media9.m4a"/><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6" Type="http://schemas.openxmlformats.org/officeDocument/2006/relationships/image" Target="../media/image1.png"/><Relationship Id="rId5" Type="http://schemas.openxmlformats.org/officeDocument/2006/relationships/image" Target="../media/image20.png"/><Relationship Id="rId4"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3" Type="http://schemas.openxmlformats.org/officeDocument/2006/relationships/audio" Target="../media/media11.m4a"/><Relationship Id="rId2" Type="http://schemas.microsoft.com/office/2007/relationships/media" Target="../media/media11.m4a"/><Relationship Id="rId1" Type="http://schemas.openxmlformats.org/officeDocument/2006/relationships/tags" Target="../tags/tag7.xml"/><Relationship Id="rId6" Type="http://schemas.openxmlformats.org/officeDocument/2006/relationships/image" Target="../media/image1.png"/><Relationship Id="rId5" Type="http://schemas.openxmlformats.org/officeDocument/2006/relationships/notesSlide" Target="../notesSlides/notesSlide24.xml"/><Relationship Id="rId4"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audio" Target="../media/media12.m4a"/><Relationship Id="rId2" Type="http://schemas.microsoft.com/office/2007/relationships/media" Target="../media/media12.m4a"/><Relationship Id="rId1" Type="http://schemas.openxmlformats.org/officeDocument/2006/relationships/tags" Target="../tags/tag8.xml"/><Relationship Id="rId6" Type="http://schemas.openxmlformats.org/officeDocument/2006/relationships/image" Target="../media/image1.png"/><Relationship Id="rId5" Type="http://schemas.openxmlformats.org/officeDocument/2006/relationships/notesSlide" Target="../notesSlides/notesSlide25.xml"/><Relationship Id="rId4"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audio" Target="../media/media13.m4a"/><Relationship Id="rId2" Type="http://schemas.microsoft.com/office/2007/relationships/media" Target="../media/media13.m4a"/><Relationship Id="rId1" Type="http://schemas.openxmlformats.org/officeDocument/2006/relationships/tags" Target="../tags/tag9.xml"/><Relationship Id="rId6" Type="http://schemas.openxmlformats.org/officeDocument/2006/relationships/image" Target="../media/image1.png"/><Relationship Id="rId5" Type="http://schemas.openxmlformats.org/officeDocument/2006/relationships/notesSlide" Target="../notesSlides/notesSlide26.xml"/><Relationship Id="rId4"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slideLayout" Target="../slideLayouts/slideLayout2.xml"/><Relationship Id="rId7" Type="http://schemas.openxmlformats.org/officeDocument/2006/relationships/image" Target="../media/image23.png"/><Relationship Id="rId2" Type="http://schemas.openxmlformats.org/officeDocument/2006/relationships/audio" Target="../media/media14.m4a"/><Relationship Id="rId1" Type="http://schemas.microsoft.com/office/2007/relationships/media" Target="../media/media14.m4a"/><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notesSlide" Target="../notesSlides/notesSlide27.xml"/><Relationship Id="rId9" Type="http://schemas.openxmlformats.org/officeDocument/2006/relationships/image" Target="../media/image1.png"/></Relationships>
</file>

<file path=ppt/slides/_rels/slide28.xml.rels><?xml version="1.0" encoding="UTF-8" standalone="yes"?>
<Relationships xmlns="http://schemas.openxmlformats.org/package/2006/relationships"><Relationship Id="rId3" Type="http://schemas.openxmlformats.org/officeDocument/2006/relationships/audio" Target="../media/media15.m4a"/><Relationship Id="rId2" Type="http://schemas.microsoft.com/office/2007/relationships/media" Target="../media/media15.m4a"/><Relationship Id="rId1" Type="http://schemas.openxmlformats.org/officeDocument/2006/relationships/tags" Target="../tags/tag10.xml"/><Relationship Id="rId6" Type="http://schemas.openxmlformats.org/officeDocument/2006/relationships/image" Target="../media/image1.png"/><Relationship Id="rId5" Type="http://schemas.openxmlformats.org/officeDocument/2006/relationships/notesSlide" Target="../notesSlides/notesSlide28.xml"/><Relationship Id="rId4"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1.xml"/><Relationship Id="rId7" Type="http://schemas.openxmlformats.org/officeDocument/2006/relationships/image" Target="../media/image27.png"/><Relationship Id="rId2" Type="http://schemas.openxmlformats.org/officeDocument/2006/relationships/audio" Target="../media/media16.m4a"/><Relationship Id="rId1" Type="http://schemas.microsoft.com/office/2007/relationships/media" Target="../media/media16.m4a"/><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3.m4a"/><Relationship Id="rId1" Type="http://schemas.microsoft.com/office/2007/relationships/media" Target="../media/media3.m4a"/><Relationship Id="rId5" Type="http://schemas.openxmlformats.org/officeDocument/2006/relationships/image" Target="../media/image1.png"/><Relationship Id="rId4"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7.m4a"/><Relationship Id="rId1" Type="http://schemas.microsoft.com/office/2007/relationships/media" Target="../media/media17.m4a"/><Relationship Id="rId5" Type="http://schemas.openxmlformats.org/officeDocument/2006/relationships/image" Target="../media/image1.png"/><Relationship Id="rId4"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1.xml"/><Relationship Id="rId7" Type="http://schemas.openxmlformats.org/officeDocument/2006/relationships/image" Target="../media/image30.png"/><Relationship Id="rId2" Type="http://schemas.openxmlformats.org/officeDocument/2006/relationships/audio" Target="../media/media18.m4a"/><Relationship Id="rId1" Type="http://schemas.microsoft.com/office/2007/relationships/media" Target="../media/media18.m4a"/><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9.m4a"/><Relationship Id="rId1" Type="http://schemas.microsoft.com/office/2007/relationships/media" Target="../media/media19.m4a"/><Relationship Id="rId5" Type="http://schemas.openxmlformats.org/officeDocument/2006/relationships/image" Target="../media/image1.png"/><Relationship Id="rId4" Type="http://schemas.openxmlformats.org/officeDocument/2006/relationships/notesSlide" Target="../notesSlides/notesSlide3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sp>
        <p:nvSpPr>
          <p:cNvPr id="100" name="Google Shape;100;p15"/>
          <p:cNvSpPr txBox="1">
            <a:spLocks noGrp="1"/>
          </p:cNvSpPr>
          <p:nvPr>
            <p:ph type="title"/>
          </p:nvPr>
        </p:nvSpPr>
        <p:spPr>
          <a:xfrm>
            <a:off x="696000" y="424345"/>
            <a:ext cx="10886400" cy="456807"/>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2000"/>
              <a:buFont typeface="Calibri"/>
              <a:buNone/>
            </a:pPr>
            <a:r>
              <a:rPr lang="en-GB" dirty="0"/>
              <a:t>Converting Fractions, Decimals and Percentages</a:t>
            </a:r>
            <a:endParaRPr dirty="0"/>
          </a:p>
        </p:txBody>
      </p:sp>
      <p:sp>
        <p:nvSpPr>
          <p:cNvPr id="101" name="Google Shape;101;p15"/>
          <p:cNvSpPr txBox="1">
            <a:spLocks noGrp="1"/>
          </p:cNvSpPr>
          <p:nvPr>
            <p:ph type="body" idx="1"/>
          </p:nvPr>
        </p:nvSpPr>
        <p:spPr>
          <a:xfrm>
            <a:off x="696384" y="1304925"/>
            <a:ext cx="10886016" cy="4248150"/>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ts val="0"/>
              </a:spcBef>
              <a:spcAft>
                <a:spcPts val="0"/>
              </a:spcAft>
              <a:buClr>
                <a:srgbClr val="585858"/>
              </a:buClr>
              <a:buSzPts val="2000"/>
              <a:buChar char="•"/>
            </a:pPr>
            <a:r>
              <a:rPr lang="en-GB" b="1" dirty="0"/>
              <a:t>Part 1 – The big idea</a:t>
            </a:r>
            <a:endParaRPr dirty="0"/>
          </a:p>
          <a:p>
            <a:pPr marL="228600" lvl="0" indent="-228600" algn="l" rtl="0">
              <a:lnSpc>
                <a:spcPct val="90000"/>
              </a:lnSpc>
              <a:spcBef>
                <a:spcPts val="1000"/>
              </a:spcBef>
              <a:spcAft>
                <a:spcPts val="0"/>
              </a:spcAft>
              <a:buClr>
                <a:srgbClr val="585858"/>
              </a:buClr>
              <a:buSzPts val="2000"/>
              <a:buChar char="•"/>
            </a:pPr>
            <a:r>
              <a:rPr lang="en-GB" b="1" dirty="0"/>
              <a:t>Part 2 – Prerequisites</a:t>
            </a:r>
            <a:endParaRPr dirty="0"/>
          </a:p>
          <a:p>
            <a:pPr marL="228600" lvl="0" indent="-228600" algn="l" rtl="0">
              <a:lnSpc>
                <a:spcPct val="90000"/>
              </a:lnSpc>
              <a:spcBef>
                <a:spcPts val="1000"/>
              </a:spcBef>
              <a:spcAft>
                <a:spcPts val="0"/>
              </a:spcAft>
              <a:buClr>
                <a:srgbClr val="585858"/>
              </a:buClr>
              <a:buSzPts val="2000"/>
              <a:buChar char="•"/>
            </a:pPr>
            <a:r>
              <a:rPr lang="en-GB" b="1" dirty="0"/>
              <a:t>Part 3 – Key teaching aspects</a:t>
            </a:r>
            <a:endParaRPr dirty="0"/>
          </a:p>
          <a:p>
            <a:pPr marL="228600" lvl="0" indent="-228600" algn="l" rtl="0">
              <a:lnSpc>
                <a:spcPct val="90000"/>
              </a:lnSpc>
              <a:spcBef>
                <a:spcPts val="1000"/>
              </a:spcBef>
              <a:spcAft>
                <a:spcPts val="0"/>
              </a:spcAft>
              <a:buClr>
                <a:srgbClr val="585858"/>
              </a:buClr>
              <a:buSzPts val="2000"/>
              <a:buChar char="•"/>
            </a:pPr>
            <a:r>
              <a:rPr lang="en-GB" b="1" dirty="0"/>
              <a:t>Part 4 – Why is this important?</a:t>
            </a:r>
            <a:endParaRPr dirty="0"/>
          </a:p>
        </p:txBody>
      </p:sp>
      <p:pic>
        <p:nvPicPr>
          <p:cNvPr id="2" name="Audio 1">
            <a:hlinkClick r:id="" action="ppaction://media"/>
            <a:extLst>
              <a:ext uri="{FF2B5EF4-FFF2-40B4-BE49-F238E27FC236}">
                <a16:creationId xmlns:a16="http://schemas.microsoft.com/office/drawing/2014/main" id="{43BEBABD-BAB0-F542-B5F7-DE13C707D2BC}"/>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163300" y="5829300"/>
            <a:ext cx="812800" cy="8128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46625"/>
    </mc:Choice>
    <mc:Fallback xmlns="">
      <p:transition spd="slow" advTm="4662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0" name="Google Shape;150;p21"/>
          <p:cNvSpPr txBox="1">
            <a:spLocks noGrp="1"/>
          </p:cNvSpPr>
          <p:nvPr>
            <p:ph type="title"/>
          </p:nvPr>
        </p:nvSpPr>
        <p:spPr>
          <a:xfrm>
            <a:off x="696000" y="424345"/>
            <a:ext cx="10886400" cy="456900"/>
          </a:xfrm>
          <a:prstGeom prst="rect">
            <a:avLst/>
          </a:prstGeom>
        </p:spPr>
        <p:txBody>
          <a:bodyPr spcFirstLastPara="1" wrap="square" lIns="91425" tIns="45700" rIns="91425" bIns="45700" anchor="ctr" anchorCtr="0">
            <a:noAutofit/>
          </a:bodyPr>
          <a:lstStyle/>
          <a:p>
            <a:pPr lvl="0"/>
            <a:r>
              <a:rPr lang="en-GB" dirty="0"/>
              <a:t>Part 2: Prerequisites</a:t>
            </a:r>
            <a:endParaRPr dirty="0"/>
          </a:p>
        </p:txBody>
      </p:sp>
      <p:pic>
        <p:nvPicPr>
          <p:cNvPr id="5" name="Picture 4">
            <a:extLst>
              <a:ext uri="{FF2B5EF4-FFF2-40B4-BE49-F238E27FC236}">
                <a16:creationId xmlns:a16="http://schemas.microsoft.com/office/drawing/2014/main" id="{248705FB-5B35-C649-8D26-308B4CD45422}"/>
              </a:ext>
            </a:extLst>
          </p:cNvPr>
          <p:cNvPicPr>
            <a:picLocks noChangeAspect="1"/>
          </p:cNvPicPr>
          <p:nvPr/>
        </p:nvPicPr>
        <p:blipFill>
          <a:blip r:embed="rId3"/>
          <a:stretch>
            <a:fillRect/>
          </a:stretch>
        </p:blipFill>
        <p:spPr>
          <a:xfrm>
            <a:off x="515255" y="1536451"/>
            <a:ext cx="8163493" cy="1433285"/>
          </a:xfrm>
          <a:prstGeom prst="rect">
            <a:avLst/>
          </a:prstGeom>
        </p:spPr>
      </p:pic>
      <p:sp>
        <p:nvSpPr>
          <p:cNvPr id="2" name="TextBox 1">
            <a:extLst>
              <a:ext uri="{FF2B5EF4-FFF2-40B4-BE49-F238E27FC236}">
                <a16:creationId xmlns:a16="http://schemas.microsoft.com/office/drawing/2014/main" id="{5125DA6B-5B23-AC40-AB4B-F373557BA673}"/>
              </a:ext>
            </a:extLst>
          </p:cNvPr>
          <p:cNvSpPr txBox="1"/>
          <p:nvPr/>
        </p:nvSpPr>
        <p:spPr>
          <a:xfrm>
            <a:off x="4269524" y="5722661"/>
            <a:ext cx="3228769" cy="400110"/>
          </a:xfrm>
          <a:prstGeom prst="rect">
            <a:avLst/>
          </a:prstGeom>
          <a:noFill/>
        </p:spPr>
        <p:txBody>
          <a:bodyPr wrap="none" rtlCol="0">
            <a:spAutoFit/>
          </a:bodyPr>
          <a:lstStyle/>
          <a:p>
            <a:r>
              <a:rPr lang="en-US" sz="2000" dirty="0">
                <a:solidFill>
                  <a:schemeClr val="tx1">
                    <a:lumMod val="75000"/>
                    <a:lumOff val="25000"/>
                  </a:schemeClr>
                </a:solidFill>
                <a:latin typeface="Calibri" panose="020F0502020204030204" pitchFamily="34" charset="0"/>
                <a:cs typeface="Calibri" panose="020F0502020204030204" pitchFamily="34" charset="0"/>
              </a:rPr>
              <a:t>White Rose Maths Resources</a:t>
            </a:r>
          </a:p>
        </p:txBody>
      </p:sp>
      <p:pic>
        <p:nvPicPr>
          <p:cNvPr id="6" name="Picture 5">
            <a:extLst>
              <a:ext uri="{FF2B5EF4-FFF2-40B4-BE49-F238E27FC236}">
                <a16:creationId xmlns:a16="http://schemas.microsoft.com/office/drawing/2014/main" id="{6A0F8BF8-7EFE-8F4B-8CBC-1C055C946B67}"/>
              </a:ext>
            </a:extLst>
          </p:cNvPr>
          <p:cNvPicPr>
            <a:picLocks noChangeAspect="1"/>
          </p:cNvPicPr>
          <p:nvPr/>
        </p:nvPicPr>
        <p:blipFill>
          <a:blip r:embed="rId4"/>
          <a:stretch>
            <a:fillRect/>
          </a:stretch>
        </p:blipFill>
        <p:spPr>
          <a:xfrm>
            <a:off x="3646057" y="3609645"/>
            <a:ext cx="8396971" cy="1489971"/>
          </a:xfrm>
          <a:prstGeom prst="rect">
            <a:avLst/>
          </a:prstGeom>
        </p:spPr>
      </p:pic>
    </p:spTree>
    <p:extLst>
      <p:ext uri="{BB962C8B-B14F-4D97-AF65-F5344CB8AC3E}">
        <p14:creationId xmlns:p14="http://schemas.microsoft.com/office/powerpoint/2010/main" val="4042761491"/>
      </p:ext>
    </p:extLst>
  </p:cSld>
  <p:clrMapOvr>
    <a:masterClrMapping/>
  </p:clrMapOvr>
  <mc:AlternateContent xmlns:mc="http://schemas.openxmlformats.org/markup-compatibility/2006" xmlns:p14="http://schemas.microsoft.com/office/powerpoint/2010/main">
    <mc:Choice Requires="p14">
      <p:transition spd="slow" p14:dur="2000" advTm="10134"/>
    </mc:Choice>
    <mc:Fallback xmlns="">
      <p:transition spd="slow" advTm="10134"/>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0" name="Google Shape;150;p21"/>
          <p:cNvSpPr txBox="1">
            <a:spLocks noGrp="1"/>
          </p:cNvSpPr>
          <p:nvPr>
            <p:ph type="title"/>
          </p:nvPr>
        </p:nvSpPr>
        <p:spPr>
          <a:xfrm>
            <a:off x="696000" y="424345"/>
            <a:ext cx="10886400" cy="456900"/>
          </a:xfrm>
          <a:prstGeom prst="rect">
            <a:avLst/>
          </a:prstGeom>
        </p:spPr>
        <p:txBody>
          <a:bodyPr spcFirstLastPara="1" wrap="square" lIns="91425" tIns="45700" rIns="91425" bIns="45700" anchor="ctr" anchorCtr="0">
            <a:noAutofit/>
          </a:bodyPr>
          <a:lstStyle/>
          <a:p>
            <a:pPr lvl="0"/>
            <a:r>
              <a:rPr lang="en-GB" dirty="0"/>
              <a:t>Part 2: Prerequisites</a:t>
            </a:r>
            <a:endParaRPr dirty="0"/>
          </a:p>
        </p:txBody>
      </p:sp>
      <p:sp>
        <p:nvSpPr>
          <p:cNvPr id="2" name="TextBox 1">
            <a:extLst>
              <a:ext uri="{FF2B5EF4-FFF2-40B4-BE49-F238E27FC236}">
                <a16:creationId xmlns:a16="http://schemas.microsoft.com/office/drawing/2014/main" id="{5125DA6B-5B23-AC40-AB4B-F373557BA673}"/>
              </a:ext>
            </a:extLst>
          </p:cNvPr>
          <p:cNvSpPr txBox="1"/>
          <p:nvPr/>
        </p:nvSpPr>
        <p:spPr>
          <a:xfrm>
            <a:off x="4849504" y="5619989"/>
            <a:ext cx="2257349" cy="400110"/>
          </a:xfrm>
          <a:prstGeom prst="rect">
            <a:avLst/>
          </a:prstGeom>
          <a:noFill/>
        </p:spPr>
        <p:txBody>
          <a:bodyPr wrap="none" rtlCol="0">
            <a:spAutoFit/>
          </a:bodyPr>
          <a:lstStyle/>
          <a:p>
            <a:r>
              <a:rPr lang="en-US" sz="2000" dirty="0" err="1">
                <a:solidFill>
                  <a:schemeClr val="tx1">
                    <a:lumMod val="75000"/>
                    <a:lumOff val="25000"/>
                  </a:schemeClr>
                </a:solidFill>
                <a:latin typeface="Calibri" panose="020F0502020204030204" pitchFamily="34" charset="0"/>
                <a:cs typeface="Calibri" panose="020F0502020204030204" pitchFamily="34" charset="0"/>
              </a:rPr>
              <a:t>MathsBox</a:t>
            </a:r>
            <a:r>
              <a:rPr lang="en-US" sz="2000" dirty="0">
                <a:solidFill>
                  <a:schemeClr val="tx1">
                    <a:lumMod val="75000"/>
                    <a:lumOff val="25000"/>
                  </a:schemeClr>
                </a:solidFill>
                <a:latin typeface="Calibri" panose="020F0502020204030204" pitchFamily="34" charset="0"/>
                <a:cs typeface="Calibri" panose="020F0502020204030204" pitchFamily="34" charset="0"/>
              </a:rPr>
              <a:t> Resource</a:t>
            </a:r>
          </a:p>
        </p:txBody>
      </p:sp>
      <p:pic>
        <p:nvPicPr>
          <p:cNvPr id="7" name="Picture 6">
            <a:extLst>
              <a:ext uri="{FF2B5EF4-FFF2-40B4-BE49-F238E27FC236}">
                <a16:creationId xmlns:a16="http://schemas.microsoft.com/office/drawing/2014/main" id="{DA87BEB0-4D9E-4F49-8DA8-575CDE1FB5C3}"/>
              </a:ext>
            </a:extLst>
          </p:cNvPr>
          <p:cNvPicPr>
            <a:picLocks noChangeAspect="1"/>
          </p:cNvPicPr>
          <p:nvPr/>
        </p:nvPicPr>
        <p:blipFill>
          <a:blip r:embed="rId3"/>
          <a:stretch>
            <a:fillRect/>
          </a:stretch>
        </p:blipFill>
        <p:spPr>
          <a:xfrm>
            <a:off x="1934250" y="1238011"/>
            <a:ext cx="8323499" cy="4381978"/>
          </a:xfrm>
          <a:prstGeom prst="rect">
            <a:avLst/>
          </a:prstGeom>
        </p:spPr>
      </p:pic>
    </p:spTree>
    <p:extLst>
      <p:ext uri="{BB962C8B-B14F-4D97-AF65-F5344CB8AC3E}">
        <p14:creationId xmlns:p14="http://schemas.microsoft.com/office/powerpoint/2010/main" val="2851327248"/>
      </p:ext>
    </p:extLst>
  </p:cSld>
  <p:clrMapOvr>
    <a:masterClrMapping/>
  </p:clrMapOvr>
  <mc:AlternateContent xmlns:mc="http://schemas.openxmlformats.org/markup-compatibility/2006" xmlns:p14="http://schemas.microsoft.com/office/powerpoint/2010/main">
    <mc:Choice Requires="p14">
      <p:transition spd="slow" p14:dur="2000" advTm="74449"/>
    </mc:Choice>
    <mc:Fallback xmlns="">
      <p:transition spd="slow" advTm="74449"/>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Google Shape;158;p22"/>
          <p:cNvSpPr txBox="1">
            <a:spLocks noGrp="1"/>
          </p:cNvSpPr>
          <p:nvPr>
            <p:ph type="title"/>
          </p:nvPr>
        </p:nvSpPr>
        <p:spPr>
          <a:xfrm>
            <a:off x="696000" y="424345"/>
            <a:ext cx="10886400" cy="456807"/>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2000"/>
              <a:buFont typeface="Calibri"/>
              <a:buNone/>
            </a:pPr>
            <a:r>
              <a:rPr lang="en-GB" dirty="0"/>
              <a:t>Part 3: Key teaching aspects</a:t>
            </a:r>
            <a:endParaRPr dirty="0"/>
          </a:p>
        </p:txBody>
      </p:sp>
      <p:sp>
        <p:nvSpPr>
          <p:cNvPr id="159" name="Google Shape;159;p22"/>
          <p:cNvSpPr txBox="1">
            <a:spLocks noGrp="1"/>
          </p:cNvSpPr>
          <p:nvPr>
            <p:ph type="body" idx="1"/>
          </p:nvPr>
        </p:nvSpPr>
        <p:spPr>
          <a:xfrm>
            <a:off x="528570" y="3271838"/>
            <a:ext cx="10886100" cy="1857376"/>
          </a:xfrm>
          <a:prstGeom prst="rect">
            <a:avLst/>
          </a:prstGeom>
          <a:noFill/>
          <a:ln>
            <a:noFill/>
          </a:ln>
        </p:spPr>
        <p:txBody>
          <a:bodyPr spcFirstLastPara="1" wrap="square" lIns="91425" tIns="45700" rIns="91425" bIns="45700" anchor="t" anchorCtr="0">
            <a:noAutofit/>
          </a:bodyPr>
          <a:lstStyle/>
          <a:p>
            <a:pPr marL="342900" indent="-342900"/>
            <a:r>
              <a:rPr lang="en-GB" dirty="0"/>
              <a:t>In Key Stage 3, students should be taught to work interchangeably with terminating decimals and their corresponding fractions (such as 3.5 and      or 0.375 and     )</a:t>
            </a:r>
          </a:p>
          <a:p>
            <a:pPr marL="342900" indent="-342900"/>
            <a:r>
              <a:rPr lang="en-GB" dirty="0"/>
              <a:t>Define percentage as ‘number of parts per hundred’, interpret percentages and percentage changes as a fraction or a decimal, interpret these multiplicatively, express one quantity as a percentage of another, compare two quantities using percentages, and work with percentages greater than 100%</a:t>
            </a:r>
          </a:p>
        </p:txBody>
      </p:sp>
      <p:pic>
        <p:nvPicPr>
          <p:cNvPr id="1035" name="Picture 11" descr="7/2">
            <a:extLst>
              <a:ext uri="{FF2B5EF4-FFF2-40B4-BE49-F238E27FC236}">
                <a16:creationId xmlns:a16="http://schemas.microsoft.com/office/drawing/2014/main" id="{F0C0ED3C-DAD0-1840-879B-9344BC666F6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7725" y="3708860"/>
            <a:ext cx="114300" cy="342901"/>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3/8">
            <a:extLst>
              <a:ext uri="{FF2B5EF4-FFF2-40B4-BE49-F238E27FC236}">
                <a16:creationId xmlns:a16="http://schemas.microsoft.com/office/drawing/2014/main" id="{6783A1B8-A3D0-724E-ADBE-0FFDF8BF663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10220" y="3708861"/>
            <a:ext cx="114300" cy="342901"/>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a:extLst>
              <a:ext uri="{FF2B5EF4-FFF2-40B4-BE49-F238E27FC236}">
                <a16:creationId xmlns:a16="http://schemas.microsoft.com/office/drawing/2014/main" id="{2CB862E2-A557-BE4A-AC06-8148D4455051}"/>
              </a:ext>
            </a:extLst>
          </p:cNvPr>
          <p:cNvSpPr/>
          <p:nvPr/>
        </p:nvSpPr>
        <p:spPr>
          <a:xfrm>
            <a:off x="528570" y="1289748"/>
            <a:ext cx="6096000" cy="1087477"/>
          </a:xfrm>
          <a:prstGeom prst="rect">
            <a:avLst/>
          </a:prstGeom>
        </p:spPr>
        <p:txBody>
          <a:bodyPr>
            <a:spAutoFit/>
          </a:bodyPr>
          <a:lstStyle/>
          <a:p>
            <a:pPr marL="285750" lvl="0" indent="-285750">
              <a:lnSpc>
                <a:spcPct val="80000"/>
              </a:lnSpc>
              <a:buClr>
                <a:schemeClr val="tx1"/>
              </a:buClr>
              <a:buSzPts val="2000"/>
              <a:buFont typeface="Arial" panose="020B0604020202020204" pitchFamily="34" charset="0"/>
              <a:buChar char="•"/>
            </a:pPr>
            <a:r>
              <a:rPr lang="en-GB" sz="2000" dirty="0">
                <a:solidFill>
                  <a:schemeClr val="tx1"/>
                </a:solidFill>
                <a:latin typeface="Calibri" panose="020F0502020204030204" pitchFamily="34" charset="0"/>
                <a:cs typeface="Calibri" panose="020F0502020204030204" pitchFamily="34" charset="0"/>
              </a:rPr>
              <a:t>Key message</a:t>
            </a:r>
          </a:p>
          <a:p>
            <a:pPr marL="285750" lvl="0" indent="-285750">
              <a:lnSpc>
                <a:spcPct val="80000"/>
              </a:lnSpc>
              <a:spcBef>
                <a:spcPts val="1000"/>
              </a:spcBef>
              <a:buClr>
                <a:schemeClr val="lt2"/>
              </a:buClr>
              <a:buSzPts val="2000"/>
              <a:buFont typeface="Arial" panose="020B0604020202020204" pitchFamily="34" charset="0"/>
              <a:buChar char="•"/>
            </a:pPr>
            <a:r>
              <a:rPr lang="en-GB" sz="2000" dirty="0">
                <a:solidFill>
                  <a:schemeClr val="bg1">
                    <a:lumMod val="75000"/>
                  </a:schemeClr>
                </a:solidFill>
                <a:latin typeface="Calibri" panose="020F0502020204030204" pitchFamily="34" charset="0"/>
                <a:cs typeface="Calibri" panose="020F0502020204030204" pitchFamily="34" charset="0"/>
              </a:rPr>
              <a:t>Key language</a:t>
            </a:r>
          </a:p>
          <a:p>
            <a:pPr marL="285750" indent="-285750">
              <a:lnSpc>
                <a:spcPct val="80000"/>
              </a:lnSpc>
              <a:spcBef>
                <a:spcPts val="1000"/>
              </a:spcBef>
              <a:buClr>
                <a:schemeClr val="lt2"/>
              </a:buClr>
              <a:buSzPts val="2000"/>
              <a:buFont typeface="Arial" panose="020B0604020202020204" pitchFamily="34" charset="0"/>
              <a:buChar char="•"/>
            </a:pPr>
            <a:r>
              <a:rPr lang="en-GB" sz="2000" dirty="0">
                <a:solidFill>
                  <a:schemeClr val="bg1">
                    <a:lumMod val="75000"/>
                  </a:schemeClr>
                </a:solidFill>
                <a:latin typeface="Calibri" panose="020F0502020204030204" pitchFamily="34" charset="0"/>
                <a:cs typeface="Calibri" panose="020F0502020204030204" pitchFamily="34" charset="0"/>
              </a:rPr>
              <a:t>Key questions and representations</a:t>
            </a:r>
          </a:p>
        </p:txBody>
      </p:sp>
    </p:spTree>
  </p:cSld>
  <p:clrMapOvr>
    <a:masterClrMapping/>
  </p:clrMapOvr>
  <mc:AlternateContent xmlns:mc="http://schemas.openxmlformats.org/markup-compatibility/2006" xmlns:p14="http://schemas.microsoft.com/office/powerpoint/2010/main">
    <mc:Choice Requires="p14">
      <p:transition spd="slow" p14:dur="2000" advTm="37585"/>
    </mc:Choice>
    <mc:Fallback xmlns="">
      <p:transition spd="slow" advTm="37585"/>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sp>
        <p:nvSpPr>
          <p:cNvPr id="165" name="Google Shape;165;p23"/>
          <p:cNvSpPr txBox="1">
            <a:spLocks noGrp="1"/>
          </p:cNvSpPr>
          <p:nvPr>
            <p:ph type="title"/>
          </p:nvPr>
        </p:nvSpPr>
        <p:spPr>
          <a:xfrm>
            <a:off x="696000" y="424345"/>
            <a:ext cx="10886400" cy="456807"/>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2000"/>
              <a:buFont typeface="Calibri"/>
              <a:buNone/>
            </a:pPr>
            <a:r>
              <a:rPr lang="en-GB" dirty="0"/>
              <a:t>Part 3: Key teaching aspects</a:t>
            </a:r>
            <a:endParaRPr dirty="0"/>
          </a:p>
        </p:txBody>
      </p:sp>
      <p:sp>
        <p:nvSpPr>
          <p:cNvPr id="166" name="Google Shape;166;p23"/>
          <p:cNvSpPr txBox="1">
            <a:spLocks noGrp="1"/>
          </p:cNvSpPr>
          <p:nvPr>
            <p:ph type="body" idx="1"/>
          </p:nvPr>
        </p:nvSpPr>
        <p:spPr>
          <a:xfrm>
            <a:off x="696384" y="1304925"/>
            <a:ext cx="10886016" cy="4248150"/>
          </a:xfrm>
          <a:prstGeom prst="rect">
            <a:avLst/>
          </a:prstGeom>
          <a:noFill/>
          <a:ln>
            <a:noFill/>
          </a:ln>
        </p:spPr>
        <p:txBody>
          <a:bodyPr spcFirstLastPara="1" wrap="square" lIns="91425" tIns="45700" rIns="91425" bIns="45700" anchor="t" anchorCtr="0">
            <a:noAutofit/>
          </a:bodyPr>
          <a:lstStyle/>
          <a:p>
            <a:pPr marL="228600" lvl="0" indent="-228600" algn="l" rtl="0">
              <a:lnSpc>
                <a:spcPct val="80000"/>
              </a:lnSpc>
              <a:spcBef>
                <a:spcPts val="0"/>
              </a:spcBef>
              <a:spcAft>
                <a:spcPts val="0"/>
              </a:spcAft>
              <a:buClr>
                <a:schemeClr val="lt2"/>
              </a:buClr>
              <a:buSzPts val="2000"/>
              <a:buChar char="•"/>
            </a:pPr>
            <a:r>
              <a:rPr lang="en-GB" dirty="0">
                <a:solidFill>
                  <a:schemeClr val="bg1">
                    <a:lumMod val="75000"/>
                  </a:schemeClr>
                </a:solidFill>
              </a:rPr>
              <a:t>Key message</a:t>
            </a:r>
            <a:endParaRPr dirty="0">
              <a:solidFill>
                <a:schemeClr val="bg1">
                  <a:lumMod val="75000"/>
                </a:schemeClr>
              </a:solidFill>
            </a:endParaRPr>
          </a:p>
          <a:p>
            <a:pPr marL="228600" lvl="0" indent="-228600" algn="l" rtl="0">
              <a:lnSpc>
                <a:spcPct val="80000"/>
              </a:lnSpc>
              <a:spcBef>
                <a:spcPts val="1000"/>
              </a:spcBef>
              <a:spcAft>
                <a:spcPts val="0"/>
              </a:spcAft>
              <a:buClr>
                <a:srgbClr val="585858"/>
              </a:buClr>
              <a:buSzPts val="2000"/>
              <a:buChar char="•"/>
            </a:pPr>
            <a:r>
              <a:rPr lang="en-GB" dirty="0">
                <a:solidFill>
                  <a:schemeClr val="tx1"/>
                </a:solidFill>
              </a:rPr>
              <a:t>Key language</a:t>
            </a:r>
            <a:endParaRPr dirty="0">
              <a:solidFill>
                <a:schemeClr val="tx1"/>
              </a:solidFill>
            </a:endParaRPr>
          </a:p>
          <a:p>
            <a:pPr marL="228600" lvl="0" indent="-228600" algn="l" rtl="0">
              <a:lnSpc>
                <a:spcPct val="80000"/>
              </a:lnSpc>
              <a:spcBef>
                <a:spcPts val="1000"/>
              </a:spcBef>
              <a:spcAft>
                <a:spcPts val="0"/>
              </a:spcAft>
              <a:buClr>
                <a:schemeClr val="lt2"/>
              </a:buClr>
              <a:buSzPts val="2000"/>
              <a:buChar char="•"/>
            </a:pPr>
            <a:r>
              <a:rPr lang="en-GB" dirty="0">
                <a:solidFill>
                  <a:schemeClr val="bg1">
                    <a:lumMod val="75000"/>
                  </a:schemeClr>
                </a:solidFill>
              </a:rPr>
              <a:t>Key questions and representations</a:t>
            </a:r>
            <a:endParaRPr dirty="0">
              <a:solidFill>
                <a:schemeClr val="bg1">
                  <a:lumMod val="75000"/>
                </a:schemeClr>
              </a:solidFill>
            </a:endParaRPr>
          </a:p>
          <a:p>
            <a:pPr marL="228600" lvl="0" indent="-101600" algn="l" rtl="0">
              <a:lnSpc>
                <a:spcPct val="80000"/>
              </a:lnSpc>
              <a:spcBef>
                <a:spcPts val="1000"/>
              </a:spcBef>
              <a:spcAft>
                <a:spcPts val="0"/>
              </a:spcAft>
              <a:buClr>
                <a:srgbClr val="585858"/>
              </a:buClr>
              <a:buSzPts val="2000"/>
              <a:buNone/>
            </a:pPr>
            <a:endParaRPr dirty="0">
              <a:solidFill>
                <a:schemeClr val="lt2"/>
              </a:solidFill>
            </a:endParaRPr>
          </a:p>
          <a:p>
            <a:pPr marL="228600" lvl="0" indent="0" algn="l" rtl="0">
              <a:lnSpc>
                <a:spcPct val="80000"/>
              </a:lnSpc>
              <a:spcBef>
                <a:spcPts val="1000"/>
              </a:spcBef>
              <a:spcAft>
                <a:spcPts val="0"/>
              </a:spcAft>
              <a:buNone/>
            </a:pPr>
            <a:endParaRPr lang="en-GB" sz="2600" dirty="0"/>
          </a:p>
        </p:txBody>
      </p:sp>
      <p:sp>
        <p:nvSpPr>
          <p:cNvPr id="2" name="Rectangle 1">
            <a:extLst>
              <a:ext uri="{FF2B5EF4-FFF2-40B4-BE49-F238E27FC236}">
                <a16:creationId xmlns:a16="http://schemas.microsoft.com/office/drawing/2014/main" id="{66EC08AB-FB85-BE46-9AA9-BC0C62C5EAC1}"/>
              </a:ext>
            </a:extLst>
          </p:cNvPr>
          <p:cNvSpPr/>
          <p:nvPr/>
        </p:nvSpPr>
        <p:spPr>
          <a:xfrm>
            <a:off x="111378" y="3446094"/>
            <a:ext cx="3541354" cy="584775"/>
          </a:xfrm>
          <a:prstGeom prst="rect">
            <a:avLst/>
          </a:prstGeom>
        </p:spPr>
        <p:txBody>
          <a:bodyPr wrap="none">
            <a:spAutoFit/>
          </a:bodyPr>
          <a:lstStyle/>
          <a:p>
            <a:r>
              <a:rPr lang="en-US" sz="3200" dirty="0">
                <a:latin typeface="Gill Sans Ultra Bold" panose="020B0A02020104020203" pitchFamily="34" charset="77"/>
                <a:cs typeface="Calibri" panose="020F0502020204030204" pitchFamily="34" charset="0"/>
              </a:rPr>
              <a:t>Denominator</a:t>
            </a:r>
            <a:endParaRPr lang="en-US" sz="3200" dirty="0">
              <a:latin typeface="Gill Sans Ultra Bold" panose="020B0A02020104020203" pitchFamily="34" charset="77"/>
            </a:endParaRPr>
          </a:p>
        </p:txBody>
      </p:sp>
      <p:sp>
        <p:nvSpPr>
          <p:cNvPr id="4" name="Rectangle 3">
            <a:extLst>
              <a:ext uri="{FF2B5EF4-FFF2-40B4-BE49-F238E27FC236}">
                <a16:creationId xmlns:a16="http://schemas.microsoft.com/office/drawing/2014/main" id="{18A350A9-395E-9F43-A5C8-AD31F7A2A613}"/>
              </a:ext>
            </a:extLst>
          </p:cNvPr>
          <p:cNvSpPr/>
          <p:nvPr/>
        </p:nvSpPr>
        <p:spPr>
          <a:xfrm>
            <a:off x="4432755" y="5574005"/>
            <a:ext cx="2632452" cy="584775"/>
          </a:xfrm>
          <a:prstGeom prst="rect">
            <a:avLst/>
          </a:prstGeom>
        </p:spPr>
        <p:txBody>
          <a:bodyPr wrap="none">
            <a:spAutoFit/>
          </a:bodyPr>
          <a:lstStyle/>
          <a:p>
            <a:r>
              <a:rPr lang="en-US" sz="3200" dirty="0">
                <a:latin typeface="Stencil" pitchFamily="82" charset="77"/>
                <a:cs typeface="Calibri" panose="020F0502020204030204" pitchFamily="34" charset="0"/>
              </a:rPr>
              <a:t>Numerator</a:t>
            </a:r>
            <a:endParaRPr lang="en-US" dirty="0">
              <a:latin typeface="Stencil" pitchFamily="82" charset="77"/>
              <a:cs typeface="Calibri" panose="020F0502020204030204" pitchFamily="34" charset="0"/>
            </a:endParaRPr>
          </a:p>
        </p:txBody>
      </p:sp>
      <p:sp>
        <p:nvSpPr>
          <p:cNvPr id="5" name="Rectangle 4">
            <a:extLst>
              <a:ext uri="{FF2B5EF4-FFF2-40B4-BE49-F238E27FC236}">
                <a16:creationId xmlns:a16="http://schemas.microsoft.com/office/drawing/2014/main" id="{EF14EE4A-E68C-F14D-85B7-2F692FFAFBBA}"/>
              </a:ext>
            </a:extLst>
          </p:cNvPr>
          <p:cNvSpPr/>
          <p:nvPr/>
        </p:nvSpPr>
        <p:spPr>
          <a:xfrm>
            <a:off x="7669791" y="5942648"/>
            <a:ext cx="3124573" cy="769441"/>
          </a:xfrm>
          <a:prstGeom prst="rect">
            <a:avLst/>
          </a:prstGeom>
        </p:spPr>
        <p:txBody>
          <a:bodyPr wrap="none">
            <a:spAutoFit/>
          </a:bodyPr>
          <a:lstStyle/>
          <a:p>
            <a:r>
              <a:rPr lang="en-US" sz="4400" dirty="0">
                <a:latin typeface="American Typewriter" panose="02090604020004020304" pitchFamily="18" charset="77"/>
                <a:ea typeface="Brush Script MT" panose="03060802040406070304" pitchFamily="66" charset="-122"/>
                <a:cs typeface="Brush Script MT" panose="03060802040406070304" pitchFamily="66" charset="-122"/>
              </a:rPr>
              <a:t>Equivalent</a:t>
            </a:r>
            <a:endParaRPr lang="en-US" dirty="0">
              <a:latin typeface="American Typewriter" panose="02090604020004020304" pitchFamily="18" charset="77"/>
              <a:ea typeface="Brush Script MT" panose="03060802040406070304" pitchFamily="66" charset="-122"/>
              <a:cs typeface="Brush Script MT" panose="03060802040406070304" pitchFamily="66" charset="-122"/>
            </a:endParaRPr>
          </a:p>
        </p:txBody>
      </p:sp>
      <p:sp>
        <p:nvSpPr>
          <p:cNvPr id="6" name="Rectangle 5">
            <a:extLst>
              <a:ext uri="{FF2B5EF4-FFF2-40B4-BE49-F238E27FC236}">
                <a16:creationId xmlns:a16="http://schemas.microsoft.com/office/drawing/2014/main" id="{89C49A75-451A-6B4F-A83F-DE669D872BC0}"/>
              </a:ext>
            </a:extLst>
          </p:cNvPr>
          <p:cNvSpPr/>
          <p:nvPr/>
        </p:nvSpPr>
        <p:spPr>
          <a:xfrm>
            <a:off x="1396838" y="4456471"/>
            <a:ext cx="1454244" cy="769441"/>
          </a:xfrm>
          <a:prstGeom prst="rect">
            <a:avLst/>
          </a:prstGeom>
        </p:spPr>
        <p:txBody>
          <a:bodyPr wrap="none">
            <a:spAutoFit/>
          </a:bodyPr>
          <a:lstStyle/>
          <a:p>
            <a:r>
              <a:rPr lang="en-US" sz="4400" dirty="0">
                <a:latin typeface="Bradley Hand" pitchFamily="2" charset="77"/>
                <a:cs typeface="Calibri" panose="020F0502020204030204" pitchFamily="34" charset="0"/>
              </a:rPr>
              <a:t>Digit</a:t>
            </a:r>
            <a:endParaRPr lang="en-US" dirty="0">
              <a:latin typeface="Bradley Hand" pitchFamily="2" charset="77"/>
            </a:endParaRPr>
          </a:p>
        </p:txBody>
      </p:sp>
      <p:sp>
        <p:nvSpPr>
          <p:cNvPr id="7" name="Rectangle 6">
            <a:extLst>
              <a:ext uri="{FF2B5EF4-FFF2-40B4-BE49-F238E27FC236}">
                <a16:creationId xmlns:a16="http://schemas.microsoft.com/office/drawing/2014/main" id="{5C963A89-603D-B849-BB20-5CD821DCE494}"/>
              </a:ext>
            </a:extLst>
          </p:cNvPr>
          <p:cNvSpPr/>
          <p:nvPr/>
        </p:nvSpPr>
        <p:spPr>
          <a:xfrm>
            <a:off x="4382008" y="4169471"/>
            <a:ext cx="1923925" cy="707886"/>
          </a:xfrm>
          <a:prstGeom prst="rect">
            <a:avLst/>
          </a:prstGeom>
        </p:spPr>
        <p:txBody>
          <a:bodyPr wrap="none">
            <a:spAutoFit/>
          </a:bodyPr>
          <a:lstStyle/>
          <a:p>
            <a:r>
              <a:rPr lang="en-US" sz="4000" dirty="0">
                <a:latin typeface="Apple Chancery" panose="03020702040506060504" pitchFamily="66" charset="-79"/>
                <a:cs typeface="Apple Chancery" panose="03020702040506060504" pitchFamily="66" charset="-79"/>
              </a:rPr>
              <a:t>Interval</a:t>
            </a:r>
            <a:endParaRPr lang="en-US" dirty="0">
              <a:latin typeface="Apple Chancery" panose="03020702040506060504" pitchFamily="66" charset="-79"/>
              <a:cs typeface="Apple Chancery" panose="03020702040506060504" pitchFamily="66" charset="-79"/>
            </a:endParaRPr>
          </a:p>
        </p:txBody>
      </p:sp>
      <p:sp>
        <p:nvSpPr>
          <p:cNvPr id="8" name="Rectangle 7">
            <a:extLst>
              <a:ext uri="{FF2B5EF4-FFF2-40B4-BE49-F238E27FC236}">
                <a16:creationId xmlns:a16="http://schemas.microsoft.com/office/drawing/2014/main" id="{17919DF7-1E9B-D84A-AC2B-AF78FB94A6BC}"/>
              </a:ext>
            </a:extLst>
          </p:cNvPr>
          <p:cNvSpPr/>
          <p:nvPr/>
        </p:nvSpPr>
        <p:spPr>
          <a:xfrm>
            <a:off x="9358491" y="3879624"/>
            <a:ext cx="2643672" cy="523220"/>
          </a:xfrm>
          <a:prstGeom prst="rect">
            <a:avLst/>
          </a:prstGeom>
        </p:spPr>
        <p:txBody>
          <a:bodyPr wrap="none">
            <a:spAutoFit/>
          </a:bodyPr>
          <a:lstStyle/>
          <a:p>
            <a:r>
              <a:rPr lang="en-US" sz="2800" dirty="0">
                <a:latin typeface="Chalkduster" panose="03050602040202020205" pitchFamily="66" charset="77"/>
                <a:cs typeface="Calibri" panose="020F0502020204030204" pitchFamily="34" charset="0"/>
              </a:rPr>
              <a:t>Placeholder</a:t>
            </a:r>
            <a:endParaRPr lang="en-US" dirty="0">
              <a:latin typeface="Chalkduster" panose="03050602040202020205" pitchFamily="66" charset="77"/>
            </a:endParaRPr>
          </a:p>
        </p:txBody>
      </p:sp>
      <p:sp>
        <p:nvSpPr>
          <p:cNvPr id="9" name="Rectangle 8">
            <a:extLst>
              <a:ext uri="{FF2B5EF4-FFF2-40B4-BE49-F238E27FC236}">
                <a16:creationId xmlns:a16="http://schemas.microsoft.com/office/drawing/2014/main" id="{E1F98D9D-674E-EB4D-B336-D68F5D985126}"/>
              </a:ext>
            </a:extLst>
          </p:cNvPr>
          <p:cNvSpPr/>
          <p:nvPr/>
        </p:nvSpPr>
        <p:spPr>
          <a:xfrm>
            <a:off x="7788697" y="4736739"/>
            <a:ext cx="2393604" cy="646331"/>
          </a:xfrm>
          <a:prstGeom prst="rect">
            <a:avLst/>
          </a:prstGeom>
        </p:spPr>
        <p:txBody>
          <a:bodyPr wrap="none">
            <a:spAutoFit/>
          </a:bodyPr>
          <a:lstStyle/>
          <a:p>
            <a:r>
              <a:rPr lang="en-US" sz="3600" dirty="0">
                <a:latin typeface="Colonna MT" pitchFamily="82" charset="77"/>
                <a:cs typeface="Calibri" panose="020F0502020204030204" pitchFamily="34" charset="0"/>
              </a:rPr>
              <a:t>Place Value</a:t>
            </a:r>
          </a:p>
        </p:txBody>
      </p:sp>
      <p:sp>
        <p:nvSpPr>
          <p:cNvPr id="10" name="Rectangle 9">
            <a:extLst>
              <a:ext uri="{FF2B5EF4-FFF2-40B4-BE49-F238E27FC236}">
                <a16:creationId xmlns:a16="http://schemas.microsoft.com/office/drawing/2014/main" id="{253186CF-36FC-3E4B-AD31-2F6EE7CAC8F3}"/>
              </a:ext>
            </a:extLst>
          </p:cNvPr>
          <p:cNvSpPr/>
          <p:nvPr/>
        </p:nvSpPr>
        <p:spPr>
          <a:xfrm>
            <a:off x="7314145" y="3692561"/>
            <a:ext cx="1476686" cy="646331"/>
          </a:xfrm>
          <a:prstGeom prst="rect">
            <a:avLst/>
          </a:prstGeom>
        </p:spPr>
        <p:txBody>
          <a:bodyPr wrap="none">
            <a:spAutoFit/>
          </a:bodyPr>
          <a:lstStyle/>
          <a:p>
            <a:r>
              <a:rPr lang="en-US" sz="3600" dirty="0">
                <a:latin typeface="Desdemona" pitchFamily="82" charset="77"/>
                <a:cs typeface="Calibri" panose="020F0502020204030204" pitchFamily="34" charset="0"/>
              </a:rPr>
              <a:t>Whole</a:t>
            </a:r>
            <a:endParaRPr lang="en-US" dirty="0">
              <a:latin typeface="Desdemona" pitchFamily="82" charset="77"/>
              <a:cs typeface="Calibri" panose="020F0502020204030204" pitchFamily="34" charset="0"/>
            </a:endParaRPr>
          </a:p>
        </p:txBody>
      </p:sp>
      <p:sp>
        <p:nvSpPr>
          <p:cNvPr id="11" name="Rectangle 10">
            <a:extLst>
              <a:ext uri="{FF2B5EF4-FFF2-40B4-BE49-F238E27FC236}">
                <a16:creationId xmlns:a16="http://schemas.microsoft.com/office/drawing/2014/main" id="{BEE6218D-CF52-E240-AA03-7C3A4F4119A4}"/>
              </a:ext>
            </a:extLst>
          </p:cNvPr>
          <p:cNvSpPr/>
          <p:nvPr/>
        </p:nvSpPr>
        <p:spPr>
          <a:xfrm>
            <a:off x="578860" y="5784311"/>
            <a:ext cx="2993127" cy="646331"/>
          </a:xfrm>
          <a:prstGeom prst="rect">
            <a:avLst/>
          </a:prstGeom>
        </p:spPr>
        <p:txBody>
          <a:bodyPr wrap="none">
            <a:spAutoFit/>
          </a:bodyPr>
          <a:lstStyle/>
          <a:p>
            <a:r>
              <a:rPr lang="en-US" sz="3600" dirty="0">
                <a:latin typeface="Herculanum" panose="02000505000000020004" pitchFamily="2" charset="77"/>
                <a:cs typeface="Calibri" panose="020F0502020204030204" pitchFamily="34" charset="0"/>
              </a:rPr>
              <a:t>Proportion</a:t>
            </a:r>
            <a:endParaRPr lang="en-US" dirty="0">
              <a:latin typeface="Herculanum" panose="02000505000000020004" pitchFamily="2" charset="77"/>
            </a:endParaRPr>
          </a:p>
        </p:txBody>
      </p:sp>
      <p:sp>
        <p:nvSpPr>
          <p:cNvPr id="12" name="Rectangle 11">
            <a:extLst>
              <a:ext uri="{FF2B5EF4-FFF2-40B4-BE49-F238E27FC236}">
                <a16:creationId xmlns:a16="http://schemas.microsoft.com/office/drawing/2014/main" id="{D5444499-71E2-C043-ADC1-B22A4E3365F3}"/>
              </a:ext>
            </a:extLst>
          </p:cNvPr>
          <p:cNvSpPr/>
          <p:nvPr/>
        </p:nvSpPr>
        <p:spPr>
          <a:xfrm>
            <a:off x="8176340" y="2263662"/>
            <a:ext cx="2618024" cy="707886"/>
          </a:xfrm>
          <a:prstGeom prst="rect">
            <a:avLst/>
          </a:prstGeom>
        </p:spPr>
        <p:txBody>
          <a:bodyPr wrap="none">
            <a:spAutoFit/>
          </a:bodyPr>
          <a:lstStyle/>
          <a:p>
            <a:r>
              <a:rPr lang="en-US" sz="4000" dirty="0">
                <a:latin typeface="Impact" panose="020B0806030902050204" pitchFamily="34" charset="0"/>
                <a:cs typeface="Calibri" panose="020F0502020204030204" pitchFamily="34" charset="0"/>
              </a:rPr>
              <a:t>Percentage</a:t>
            </a:r>
            <a:endParaRPr lang="en-US" dirty="0">
              <a:latin typeface="Impact" panose="020B0806030902050204" pitchFamily="34" charset="0"/>
            </a:endParaRPr>
          </a:p>
        </p:txBody>
      </p:sp>
      <p:sp>
        <p:nvSpPr>
          <p:cNvPr id="13" name="Rectangle 12">
            <a:extLst>
              <a:ext uri="{FF2B5EF4-FFF2-40B4-BE49-F238E27FC236}">
                <a16:creationId xmlns:a16="http://schemas.microsoft.com/office/drawing/2014/main" id="{28CAD9DB-6177-6E4D-8C21-0A92BEDA21AC}"/>
              </a:ext>
            </a:extLst>
          </p:cNvPr>
          <p:cNvSpPr/>
          <p:nvPr/>
        </p:nvSpPr>
        <p:spPr>
          <a:xfrm>
            <a:off x="5134779" y="2779768"/>
            <a:ext cx="2342308" cy="523220"/>
          </a:xfrm>
          <a:prstGeom prst="rect">
            <a:avLst/>
          </a:prstGeom>
        </p:spPr>
        <p:txBody>
          <a:bodyPr wrap="none">
            <a:spAutoFit/>
          </a:bodyPr>
          <a:lstStyle/>
          <a:p>
            <a:r>
              <a:rPr lang="en-US" sz="2800" dirty="0">
                <a:latin typeface="Engravers MT" panose="02090707080505020304" pitchFamily="18" charset="77"/>
                <a:cs typeface="Calibri" panose="020F0502020204030204" pitchFamily="34" charset="0"/>
              </a:rPr>
              <a:t>Decimal</a:t>
            </a:r>
            <a:endParaRPr lang="en-US" dirty="0">
              <a:latin typeface="Engravers MT" panose="02090707080505020304" pitchFamily="18" charset="77"/>
            </a:endParaRPr>
          </a:p>
        </p:txBody>
      </p:sp>
      <p:sp>
        <p:nvSpPr>
          <p:cNvPr id="14" name="Rectangle 13">
            <a:extLst>
              <a:ext uri="{FF2B5EF4-FFF2-40B4-BE49-F238E27FC236}">
                <a16:creationId xmlns:a16="http://schemas.microsoft.com/office/drawing/2014/main" id="{53D7D1F8-6CB1-3443-9BAE-7BE2B305CE4F}"/>
              </a:ext>
            </a:extLst>
          </p:cNvPr>
          <p:cNvSpPr/>
          <p:nvPr/>
        </p:nvSpPr>
        <p:spPr>
          <a:xfrm>
            <a:off x="2343722" y="2441192"/>
            <a:ext cx="2089033" cy="646331"/>
          </a:xfrm>
          <a:prstGeom prst="rect">
            <a:avLst/>
          </a:prstGeom>
        </p:spPr>
        <p:txBody>
          <a:bodyPr wrap="none">
            <a:spAutoFit/>
          </a:bodyPr>
          <a:lstStyle/>
          <a:p>
            <a:r>
              <a:rPr lang="en-US" sz="3600" dirty="0">
                <a:latin typeface="Matura MT Script Capitals" panose="03020802060602070202" pitchFamily="66" charset="77"/>
                <a:cs typeface="Calibri" panose="020F0502020204030204" pitchFamily="34" charset="0"/>
              </a:rPr>
              <a:t>Fraction</a:t>
            </a:r>
            <a:endParaRPr lang="en-US" dirty="0">
              <a:latin typeface="Matura MT Script Capitals" panose="03020802060602070202" pitchFamily="66" charset="77"/>
            </a:endParaRPr>
          </a:p>
        </p:txBody>
      </p:sp>
      <p:sp>
        <p:nvSpPr>
          <p:cNvPr id="15" name="TextBox 14">
            <a:extLst>
              <a:ext uri="{FF2B5EF4-FFF2-40B4-BE49-F238E27FC236}">
                <a16:creationId xmlns:a16="http://schemas.microsoft.com/office/drawing/2014/main" id="{509A4CE6-AC47-1543-B353-8285F42D100C}"/>
              </a:ext>
            </a:extLst>
          </p:cNvPr>
          <p:cNvSpPr txBox="1"/>
          <p:nvPr/>
        </p:nvSpPr>
        <p:spPr>
          <a:xfrm>
            <a:off x="10182301" y="5281617"/>
            <a:ext cx="1713931" cy="584775"/>
          </a:xfrm>
          <a:prstGeom prst="rect">
            <a:avLst/>
          </a:prstGeom>
          <a:noFill/>
        </p:spPr>
        <p:txBody>
          <a:bodyPr wrap="none" rtlCol="0">
            <a:spAutoFit/>
          </a:bodyPr>
          <a:lstStyle/>
          <a:p>
            <a:r>
              <a:rPr lang="en-US" sz="3200" dirty="0">
                <a:latin typeface="Cooper Black" panose="0208090404030B020404" pitchFamily="18" charset="77"/>
              </a:rPr>
              <a:t>Integer</a:t>
            </a:r>
            <a:endParaRPr lang="en-US" sz="2400" dirty="0">
              <a:latin typeface="Cooper Black" panose="0208090404030B020404" pitchFamily="18" charset="77"/>
            </a:endParaRPr>
          </a:p>
        </p:txBody>
      </p:sp>
    </p:spTree>
  </p:cSld>
  <p:clrMapOvr>
    <a:masterClrMapping/>
  </p:clrMapOvr>
  <mc:AlternateContent xmlns:mc="http://schemas.openxmlformats.org/markup-compatibility/2006" xmlns:p14="http://schemas.microsoft.com/office/powerpoint/2010/main">
    <mc:Choice Requires="p14">
      <p:transition spd="slow" p14:dur="2000" advTm="65397"/>
    </mc:Choice>
    <mc:Fallback xmlns="">
      <p:transition spd="slow" advTm="65397"/>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96"/>
        <p:cNvGrpSpPr/>
        <p:nvPr/>
      </p:nvGrpSpPr>
      <p:grpSpPr>
        <a:xfrm>
          <a:off x="0" y="0"/>
          <a:ext cx="0" cy="0"/>
          <a:chOff x="0" y="0"/>
          <a:chExt cx="0" cy="0"/>
        </a:xfrm>
      </p:grpSpPr>
      <p:sp>
        <p:nvSpPr>
          <p:cNvPr id="2" name="TextBox 1">
            <a:extLst>
              <a:ext uri="{FF2B5EF4-FFF2-40B4-BE49-F238E27FC236}">
                <a16:creationId xmlns:a16="http://schemas.microsoft.com/office/drawing/2014/main" id="{F0E422CE-B764-FA49-9205-AB914F529E13}"/>
              </a:ext>
            </a:extLst>
          </p:cNvPr>
          <p:cNvSpPr txBox="1"/>
          <p:nvPr/>
        </p:nvSpPr>
        <p:spPr>
          <a:xfrm>
            <a:off x="5370481" y="2469079"/>
            <a:ext cx="1451038" cy="461665"/>
          </a:xfrm>
          <a:prstGeom prst="rect">
            <a:avLst/>
          </a:prstGeom>
          <a:noFill/>
        </p:spPr>
        <p:txBody>
          <a:bodyPr wrap="none" rtlCol="0">
            <a:spAutoFit/>
          </a:bodyPr>
          <a:lstStyle/>
          <a:p>
            <a:r>
              <a:rPr lang="en-US" sz="2400" dirty="0"/>
              <a:t>Fractions</a:t>
            </a:r>
          </a:p>
        </p:txBody>
      </p:sp>
      <p:sp>
        <p:nvSpPr>
          <p:cNvPr id="4" name="TextBox 3">
            <a:extLst>
              <a:ext uri="{FF2B5EF4-FFF2-40B4-BE49-F238E27FC236}">
                <a16:creationId xmlns:a16="http://schemas.microsoft.com/office/drawing/2014/main" id="{8BB1DBA1-530A-D446-83AF-1282A39D8403}"/>
              </a:ext>
            </a:extLst>
          </p:cNvPr>
          <p:cNvSpPr txBox="1"/>
          <p:nvPr/>
        </p:nvSpPr>
        <p:spPr>
          <a:xfrm>
            <a:off x="7627907" y="4579105"/>
            <a:ext cx="1452642" cy="461665"/>
          </a:xfrm>
          <a:prstGeom prst="rect">
            <a:avLst/>
          </a:prstGeom>
          <a:noFill/>
        </p:spPr>
        <p:txBody>
          <a:bodyPr wrap="none" rtlCol="0">
            <a:spAutoFit/>
          </a:bodyPr>
          <a:lstStyle/>
          <a:p>
            <a:r>
              <a:rPr lang="en-US" sz="2400" dirty="0"/>
              <a:t>Decimals</a:t>
            </a:r>
          </a:p>
        </p:txBody>
      </p:sp>
      <p:sp>
        <p:nvSpPr>
          <p:cNvPr id="6" name="TextBox 5">
            <a:extLst>
              <a:ext uri="{FF2B5EF4-FFF2-40B4-BE49-F238E27FC236}">
                <a16:creationId xmlns:a16="http://schemas.microsoft.com/office/drawing/2014/main" id="{C767161E-4361-704A-9CB2-42F50AF3C5C6}"/>
              </a:ext>
            </a:extLst>
          </p:cNvPr>
          <p:cNvSpPr txBox="1"/>
          <p:nvPr/>
        </p:nvSpPr>
        <p:spPr>
          <a:xfrm>
            <a:off x="3198781" y="4560353"/>
            <a:ext cx="1914307" cy="461665"/>
          </a:xfrm>
          <a:prstGeom prst="rect">
            <a:avLst/>
          </a:prstGeom>
          <a:noFill/>
        </p:spPr>
        <p:txBody>
          <a:bodyPr wrap="none" rtlCol="0">
            <a:spAutoFit/>
          </a:bodyPr>
          <a:lstStyle/>
          <a:p>
            <a:r>
              <a:rPr lang="en-US" sz="2400" dirty="0"/>
              <a:t>Percentages</a:t>
            </a:r>
            <a:endParaRPr lang="en-US" dirty="0"/>
          </a:p>
        </p:txBody>
      </p:sp>
      <p:cxnSp>
        <p:nvCxnSpPr>
          <p:cNvPr id="14" name="Straight Arrow Connector 13">
            <a:extLst>
              <a:ext uri="{FF2B5EF4-FFF2-40B4-BE49-F238E27FC236}">
                <a16:creationId xmlns:a16="http://schemas.microsoft.com/office/drawing/2014/main" id="{753B5E75-4759-044F-8335-89051AED4366}"/>
              </a:ext>
            </a:extLst>
          </p:cNvPr>
          <p:cNvCxnSpPr/>
          <p:nvPr/>
        </p:nvCxnSpPr>
        <p:spPr>
          <a:xfrm flipV="1">
            <a:off x="3812926" y="2791470"/>
            <a:ext cx="1300162" cy="157162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6D83B6BD-FE8B-3A4F-80E4-6D9B656CAAC7}"/>
              </a:ext>
            </a:extLst>
          </p:cNvPr>
          <p:cNvCxnSpPr>
            <a:cxnSpLocks/>
          </p:cNvCxnSpPr>
          <p:nvPr/>
        </p:nvCxnSpPr>
        <p:spPr>
          <a:xfrm flipV="1">
            <a:off x="5079750" y="4685393"/>
            <a:ext cx="2243029" cy="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D7B71D60-A2CA-564E-9DB7-CA881C4E58CF}"/>
              </a:ext>
            </a:extLst>
          </p:cNvPr>
          <p:cNvCxnSpPr>
            <a:cxnSpLocks/>
          </p:cNvCxnSpPr>
          <p:nvPr/>
        </p:nvCxnSpPr>
        <p:spPr>
          <a:xfrm flipH="1" flipV="1">
            <a:off x="6480554" y="2973824"/>
            <a:ext cx="1300161" cy="154209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BE360F06-69BE-A94F-AA29-D49EEDB61CBA}"/>
              </a:ext>
            </a:extLst>
          </p:cNvPr>
          <p:cNvCxnSpPr>
            <a:cxnSpLocks/>
          </p:cNvCxnSpPr>
          <p:nvPr/>
        </p:nvCxnSpPr>
        <p:spPr>
          <a:xfrm flipH="1">
            <a:off x="4463007" y="2981480"/>
            <a:ext cx="1143000" cy="144151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39C4C024-3B73-F74F-8EFC-5867C6D26F04}"/>
              </a:ext>
            </a:extLst>
          </p:cNvPr>
          <p:cNvCxnSpPr>
            <a:cxnSpLocks/>
          </p:cNvCxnSpPr>
          <p:nvPr/>
        </p:nvCxnSpPr>
        <p:spPr>
          <a:xfrm>
            <a:off x="7006829" y="2767292"/>
            <a:ext cx="1242155" cy="152039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A5E6AECD-D082-8A42-99C2-2ADAD1601499}"/>
              </a:ext>
            </a:extLst>
          </p:cNvPr>
          <p:cNvCxnSpPr>
            <a:cxnSpLocks/>
          </p:cNvCxnSpPr>
          <p:nvPr/>
        </p:nvCxnSpPr>
        <p:spPr>
          <a:xfrm flipH="1">
            <a:off x="5107820" y="5203070"/>
            <a:ext cx="2214959"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7A74C428-2007-954D-ABD4-0525856CFE64}"/>
              </a:ext>
            </a:extLst>
          </p:cNvPr>
          <p:cNvSpPr txBox="1"/>
          <p:nvPr/>
        </p:nvSpPr>
        <p:spPr>
          <a:xfrm>
            <a:off x="207211" y="1273881"/>
            <a:ext cx="4033476" cy="1093633"/>
          </a:xfrm>
          <a:prstGeom prst="rect">
            <a:avLst/>
          </a:prstGeom>
          <a:noFill/>
        </p:spPr>
        <p:txBody>
          <a:bodyPr wrap="none" rtlCol="0">
            <a:spAutoFit/>
          </a:bodyPr>
          <a:lstStyle/>
          <a:p>
            <a:pPr marL="228600" marR="0" lvl="0" indent="-228600" algn="l" defTabSz="914400" rtl="0" eaLnBrk="1" fontAlgn="auto" latinLnBrk="0" hangingPunct="1">
              <a:lnSpc>
                <a:spcPct val="80000"/>
              </a:lnSpc>
              <a:spcBef>
                <a:spcPts val="0"/>
              </a:spcBef>
              <a:spcAft>
                <a:spcPts val="0"/>
              </a:spcAft>
              <a:buClr>
                <a:srgbClr val="E7E6E6"/>
              </a:buClr>
              <a:buSzPts val="2000"/>
              <a:buFont typeface="Arial"/>
              <a:buChar char="•"/>
              <a:tabLst/>
              <a:defRPr/>
            </a:pPr>
            <a:r>
              <a:rPr kumimoji="0" lang="en-GB" sz="2000" b="0" i="0" u="none" strike="noStrike" kern="0" cap="none" spc="0" normalizeH="0" baseline="0" noProof="0" dirty="0">
                <a:ln>
                  <a:noFill/>
                </a:ln>
                <a:solidFill>
                  <a:schemeClr val="bg1">
                    <a:lumMod val="75000"/>
                  </a:schemeClr>
                </a:solidFill>
                <a:effectLst/>
                <a:uLnTx/>
                <a:uFillTx/>
                <a:latin typeface="Calibri"/>
                <a:cs typeface="Calibri"/>
                <a:sym typeface="Calibri"/>
              </a:rPr>
              <a:t>Key message</a:t>
            </a:r>
          </a:p>
          <a:p>
            <a:pPr marL="228600" marR="0" lvl="0" indent="-228600" algn="l" defTabSz="914400" rtl="0" eaLnBrk="1" fontAlgn="auto" latinLnBrk="0" hangingPunct="1">
              <a:lnSpc>
                <a:spcPct val="80000"/>
              </a:lnSpc>
              <a:spcBef>
                <a:spcPts val="1000"/>
              </a:spcBef>
              <a:spcAft>
                <a:spcPts val="0"/>
              </a:spcAft>
              <a:buClr>
                <a:srgbClr val="585858"/>
              </a:buClr>
              <a:buSzPts val="2000"/>
              <a:buFont typeface="Arial"/>
              <a:buChar char="•"/>
              <a:tabLst/>
              <a:defRPr/>
            </a:pPr>
            <a:r>
              <a:rPr kumimoji="0" lang="en-GB" sz="2000" b="0" i="0" u="none" strike="noStrike" kern="0" cap="none" spc="0" normalizeH="0" baseline="0" noProof="0" dirty="0">
                <a:ln>
                  <a:noFill/>
                </a:ln>
                <a:solidFill>
                  <a:schemeClr val="bg1">
                    <a:lumMod val="75000"/>
                  </a:schemeClr>
                </a:solidFill>
                <a:effectLst/>
                <a:uLnTx/>
                <a:uFillTx/>
                <a:latin typeface="Calibri"/>
                <a:cs typeface="Calibri"/>
                <a:sym typeface="Calibri"/>
              </a:rPr>
              <a:t>Key language</a:t>
            </a:r>
          </a:p>
          <a:p>
            <a:pPr marL="228600" marR="0" lvl="0" indent="-228600" algn="l" defTabSz="914400" rtl="0" eaLnBrk="1" fontAlgn="auto" latinLnBrk="0" hangingPunct="1">
              <a:lnSpc>
                <a:spcPct val="80000"/>
              </a:lnSpc>
              <a:spcBef>
                <a:spcPts val="1000"/>
              </a:spcBef>
              <a:spcAft>
                <a:spcPts val="0"/>
              </a:spcAft>
              <a:buClr>
                <a:srgbClr val="E7E6E6"/>
              </a:buClr>
              <a:buSzPts val="2000"/>
              <a:buFont typeface="Arial"/>
              <a:buChar char="•"/>
              <a:tabLst/>
              <a:defRPr/>
            </a:pPr>
            <a:r>
              <a:rPr kumimoji="0" lang="en-GB" sz="2000" b="0" i="0" u="none" strike="noStrike" kern="0" cap="none" spc="0" normalizeH="0" baseline="0" noProof="0" dirty="0">
                <a:ln>
                  <a:noFill/>
                </a:ln>
                <a:solidFill>
                  <a:schemeClr val="tx1"/>
                </a:solidFill>
                <a:effectLst/>
                <a:uLnTx/>
                <a:uFillTx/>
                <a:latin typeface="Calibri"/>
                <a:cs typeface="Calibri"/>
                <a:sym typeface="Calibri"/>
              </a:rPr>
              <a:t>Key questions and representations</a:t>
            </a:r>
          </a:p>
        </p:txBody>
      </p:sp>
      <p:sp>
        <p:nvSpPr>
          <p:cNvPr id="10" name="&quot;No&quot; Symbol 9">
            <a:extLst>
              <a:ext uri="{FF2B5EF4-FFF2-40B4-BE49-F238E27FC236}">
                <a16:creationId xmlns:a16="http://schemas.microsoft.com/office/drawing/2014/main" id="{91CD0D04-6F85-8142-8F0C-DFD7253914B1}"/>
              </a:ext>
            </a:extLst>
          </p:cNvPr>
          <p:cNvSpPr/>
          <p:nvPr/>
        </p:nvSpPr>
        <p:spPr>
          <a:xfrm>
            <a:off x="3711097" y="1664530"/>
            <a:ext cx="4769806" cy="4388921"/>
          </a:xfrm>
          <a:prstGeom prst="noSmoking">
            <a:avLst>
              <a:gd name="adj" fmla="val 8703"/>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6" name="Google Shape;165;p23">
            <a:extLst>
              <a:ext uri="{FF2B5EF4-FFF2-40B4-BE49-F238E27FC236}">
                <a16:creationId xmlns:a16="http://schemas.microsoft.com/office/drawing/2014/main" id="{487BC924-BD2F-4BF9-B2EE-20F72D8F4016}"/>
              </a:ext>
            </a:extLst>
          </p:cNvPr>
          <p:cNvSpPr txBox="1">
            <a:spLocks/>
          </p:cNvSpPr>
          <p:nvPr/>
        </p:nvSpPr>
        <p:spPr>
          <a:xfrm>
            <a:off x="848400" y="482008"/>
            <a:ext cx="10886400" cy="456807"/>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lt1"/>
              </a:buClr>
              <a:buSzPts val="2000"/>
              <a:buFont typeface="Calibri"/>
              <a:buNone/>
              <a:defRPr sz="20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GB" dirty="0"/>
              <a:t>Part 3: Key teaching aspects</a:t>
            </a:r>
          </a:p>
        </p:txBody>
      </p:sp>
    </p:spTree>
    <p:custDataLst>
      <p:tags r:id="rId1"/>
    </p:custDataLst>
    <p:extLst>
      <p:ext uri="{BB962C8B-B14F-4D97-AF65-F5344CB8AC3E}">
        <p14:creationId xmlns:p14="http://schemas.microsoft.com/office/powerpoint/2010/main" val="2724785908"/>
      </p:ext>
    </p:extLst>
  </p:cSld>
  <p:clrMapOvr>
    <a:masterClrMapping/>
  </p:clrMapOvr>
  <mc:AlternateContent xmlns:mc="http://schemas.openxmlformats.org/markup-compatibility/2006" xmlns:p14="http://schemas.microsoft.com/office/powerpoint/2010/main">
    <mc:Choice Requires="p14">
      <p:transition spd="slow" p14:dur="2000" advTm="102286"/>
    </mc:Choice>
    <mc:Fallback xmlns="">
      <p:transition spd="slow" advTm="102286"/>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circle(in)">
                                      <p:cBhvr>
                                        <p:cTn id="7"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pic>
        <p:nvPicPr>
          <p:cNvPr id="3" name="Picture 2">
            <a:extLst>
              <a:ext uri="{FF2B5EF4-FFF2-40B4-BE49-F238E27FC236}">
                <a16:creationId xmlns:a16="http://schemas.microsoft.com/office/drawing/2014/main" id="{FE6EA6D6-07BE-5045-8CF2-B868577AE8F1}"/>
              </a:ext>
            </a:extLst>
          </p:cNvPr>
          <p:cNvPicPr>
            <a:picLocks noChangeAspect="1"/>
          </p:cNvPicPr>
          <p:nvPr/>
        </p:nvPicPr>
        <p:blipFill>
          <a:blip r:embed="rId4"/>
          <a:stretch>
            <a:fillRect/>
          </a:stretch>
        </p:blipFill>
        <p:spPr>
          <a:xfrm>
            <a:off x="2223949" y="2992476"/>
            <a:ext cx="3456610" cy="3441179"/>
          </a:xfrm>
          <a:prstGeom prst="rect">
            <a:avLst/>
          </a:prstGeom>
        </p:spPr>
      </p:pic>
      <p:sp>
        <p:nvSpPr>
          <p:cNvPr id="4" name="TextBox 3">
            <a:extLst>
              <a:ext uri="{FF2B5EF4-FFF2-40B4-BE49-F238E27FC236}">
                <a16:creationId xmlns:a16="http://schemas.microsoft.com/office/drawing/2014/main" id="{9DFEEB34-5C48-304C-B9E2-8B3494183D3F}"/>
              </a:ext>
            </a:extLst>
          </p:cNvPr>
          <p:cNvSpPr txBox="1"/>
          <p:nvPr/>
        </p:nvSpPr>
        <p:spPr>
          <a:xfrm>
            <a:off x="6635382" y="3429000"/>
            <a:ext cx="5376793" cy="461665"/>
          </a:xfrm>
          <a:prstGeom prst="rect">
            <a:avLst/>
          </a:prstGeom>
          <a:noFill/>
        </p:spPr>
        <p:txBody>
          <a:bodyPr wrap="square" rtlCol="0">
            <a:spAutoFit/>
          </a:bodyPr>
          <a:lstStyle/>
          <a:p>
            <a:r>
              <a:rPr lang="en-US" sz="2400" dirty="0">
                <a:solidFill>
                  <a:schemeClr val="tx1">
                    <a:lumMod val="75000"/>
                    <a:lumOff val="25000"/>
                  </a:schemeClr>
                </a:solidFill>
                <a:latin typeface="Calibri" panose="020F0502020204030204" pitchFamily="34" charset="0"/>
                <a:cs typeface="Calibri" panose="020F0502020204030204" pitchFamily="34" charset="0"/>
              </a:rPr>
              <a:t>Shade ¼ of this grid </a:t>
            </a:r>
          </a:p>
        </p:txBody>
      </p:sp>
      <p:sp>
        <p:nvSpPr>
          <p:cNvPr id="2" name="TextBox 1">
            <a:extLst>
              <a:ext uri="{FF2B5EF4-FFF2-40B4-BE49-F238E27FC236}">
                <a16:creationId xmlns:a16="http://schemas.microsoft.com/office/drawing/2014/main" id="{960C24D5-7485-9F46-9705-FD8AD46E50A7}"/>
              </a:ext>
            </a:extLst>
          </p:cNvPr>
          <p:cNvSpPr txBox="1"/>
          <p:nvPr/>
        </p:nvSpPr>
        <p:spPr>
          <a:xfrm>
            <a:off x="350130" y="2211593"/>
            <a:ext cx="5376793" cy="707886"/>
          </a:xfrm>
          <a:prstGeom prst="rect">
            <a:avLst/>
          </a:prstGeom>
          <a:noFill/>
        </p:spPr>
        <p:txBody>
          <a:bodyPr wrap="none" rtlCol="0">
            <a:spAutoFit/>
          </a:bodyPr>
          <a:lstStyle/>
          <a:p>
            <a:r>
              <a:rPr lang="en-US" sz="4000" dirty="0">
                <a:solidFill>
                  <a:schemeClr val="tx1">
                    <a:lumMod val="75000"/>
                    <a:lumOff val="25000"/>
                  </a:schemeClr>
                </a:solidFill>
                <a:latin typeface="Calibri" panose="020F0502020204030204" pitchFamily="34" charset="0"/>
                <a:cs typeface="Calibri" panose="020F0502020204030204" pitchFamily="34" charset="0"/>
              </a:rPr>
              <a:t>Fractions </a:t>
            </a:r>
            <a:r>
              <a:rPr lang="en-US" sz="4000" dirty="0">
                <a:solidFill>
                  <a:schemeClr val="tx1">
                    <a:lumMod val="75000"/>
                    <a:lumOff val="25000"/>
                  </a:schemeClr>
                </a:solidFill>
                <a:latin typeface="Calibri" panose="020F0502020204030204" pitchFamily="34" charset="0"/>
                <a:cs typeface="Calibri" panose="020F0502020204030204" pitchFamily="34" charset="0"/>
                <a:sym typeface="Wingdings" pitchFamily="2" charset="2"/>
              </a:rPr>
              <a:t></a:t>
            </a:r>
            <a:r>
              <a:rPr lang="en-US" sz="4000" dirty="0">
                <a:solidFill>
                  <a:schemeClr val="tx1">
                    <a:lumMod val="75000"/>
                    <a:lumOff val="25000"/>
                  </a:schemeClr>
                </a:solidFill>
                <a:latin typeface="Calibri" panose="020F0502020204030204" pitchFamily="34" charset="0"/>
                <a:cs typeface="Calibri" panose="020F0502020204030204" pitchFamily="34" charset="0"/>
              </a:rPr>
              <a:t> Percentages</a:t>
            </a:r>
          </a:p>
        </p:txBody>
      </p:sp>
      <p:sp>
        <p:nvSpPr>
          <p:cNvPr id="5" name="TextBox 4">
            <a:extLst>
              <a:ext uri="{FF2B5EF4-FFF2-40B4-BE49-F238E27FC236}">
                <a16:creationId xmlns:a16="http://schemas.microsoft.com/office/drawing/2014/main" id="{4CA0F292-6AD1-45F5-8042-F95E1DBC7798}"/>
              </a:ext>
            </a:extLst>
          </p:cNvPr>
          <p:cNvSpPr txBox="1"/>
          <p:nvPr/>
        </p:nvSpPr>
        <p:spPr>
          <a:xfrm>
            <a:off x="207211" y="1273881"/>
            <a:ext cx="4033476" cy="1093633"/>
          </a:xfrm>
          <a:prstGeom prst="rect">
            <a:avLst/>
          </a:prstGeom>
          <a:noFill/>
        </p:spPr>
        <p:txBody>
          <a:bodyPr wrap="none" rtlCol="0">
            <a:spAutoFit/>
          </a:bodyPr>
          <a:lstStyle/>
          <a:p>
            <a:pPr marL="228600" marR="0" lvl="0" indent="-228600" algn="l" defTabSz="914400" rtl="0" eaLnBrk="1" fontAlgn="auto" latinLnBrk="0" hangingPunct="1">
              <a:lnSpc>
                <a:spcPct val="80000"/>
              </a:lnSpc>
              <a:spcBef>
                <a:spcPts val="0"/>
              </a:spcBef>
              <a:spcAft>
                <a:spcPts val="0"/>
              </a:spcAft>
              <a:buClr>
                <a:srgbClr val="E7E6E6"/>
              </a:buClr>
              <a:buSzPts val="2000"/>
              <a:buFont typeface="Arial"/>
              <a:buChar char="•"/>
              <a:tabLst/>
              <a:defRPr/>
            </a:pPr>
            <a:r>
              <a:rPr kumimoji="0" lang="en-GB" sz="2000" b="0" i="0" u="none" strike="noStrike" kern="0" cap="none" spc="0" normalizeH="0" baseline="0" noProof="0" dirty="0">
                <a:ln>
                  <a:noFill/>
                </a:ln>
                <a:solidFill>
                  <a:schemeClr val="bg1">
                    <a:lumMod val="75000"/>
                  </a:schemeClr>
                </a:solidFill>
                <a:effectLst/>
                <a:uLnTx/>
                <a:uFillTx/>
                <a:latin typeface="Calibri"/>
                <a:cs typeface="Calibri"/>
                <a:sym typeface="Calibri"/>
              </a:rPr>
              <a:t>Key message</a:t>
            </a:r>
          </a:p>
          <a:p>
            <a:pPr marL="228600" marR="0" lvl="0" indent="-228600" algn="l" defTabSz="914400" rtl="0" eaLnBrk="1" fontAlgn="auto" latinLnBrk="0" hangingPunct="1">
              <a:lnSpc>
                <a:spcPct val="80000"/>
              </a:lnSpc>
              <a:spcBef>
                <a:spcPts val="1000"/>
              </a:spcBef>
              <a:spcAft>
                <a:spcPts val="0"/>
              </a:spcAft>
              <a:buClr>
                <a:srgbClr val="585858"/>
              </a:buClr>
              <a:buSzPts val="2000"/>
              <a:buFont typeface="Arial"/>
              <a:buChar char="•"/>
              <a:tabLst/>
              <a:defRPr/>
            </a:pPr>
            <a:r>
              <a:rPr kumimoji="0" lang="en-GB" sz="2000" b="0" i="0" u="none" strike="noStrike" kern="0" cap="none" spc="0" normalizeH="0" baseline="0" noProof="0" dirty="0">
                <a:ln>
                  <a:noFill/>
                </a:ln>
                <a:solidFill>
                  <a:schemeClr val="bg1">
                    <a:lumMod val="75000"/>
                  </a:schemeClr>
                </a:solidFill>
                <a:effectLst/>
                <a:uLnTx/>
                <a:uFillTx/>
                <a:latin typeface="Calibri"/>
                <a:cs typeface="Calibri"/>
                <a:sym typeface="Calibri"/>
              </a:rPr>
              <a:t>Key language</a:t>
            </a:r>
          </a:p>
          <a:p>
            <a:pPr marL="228600" marR="0" lvl="0" indent="-228600" algn="l" defTabSz="914400" rtl="0" eaLnBrk="1" fontAlgn="auto" latinLnBrk="0" hangingPunct="1">
              <a:lnSpc>
                <a:spcPct val="80000"/>
              </a:lnSpc>
              <a:spcBef>
                <a:spcPts val="1000"/>
              </a:spcBef>
              <a:spcAft>
                <a:spcPts val="0"/>
              </a:spcAft>
              <a:buClr>
                <a:srgbClr val="E7E6E6"/>
              </a:buClr>
              <a:buSzPts val="2000"/>
              <a:buFont typeface="Arial"/>
              <a:buChar char="•"/>
              <a:tabLst/>
              <a:defRPr/>
            </a:pPr>
            <a:r>
              <a:rPr kumimoji="0" lang="en-GB" sz="2000" b="0" i="0" u="none" strike="noStrike" kern="0" cap="none" spc="0" normalizeH="0" baseline="0" noProof="0" dirty="0">
                <a:ln>
                  <a:noFill/>
                </a:ln>
                <a:solidFill>
                  <a:schemeClr val="tx1"/>
                </a:solidFill>
                <a:effectLst/>
                <a:uLnTx/>
                <a:uFillTx/>
                <a:latin typeface="Calibri"/>
                <a:cs typeface="Calibri"/>
                <a:sym typeface="Calibri"/>
              </a:rPr>
              <a:t>Key questions and representations</a:t>
            </a:r>
          </a:p>
        </p:txBody>
      </p:sp>
      <p:sp>
        <p:nvSpPr>
          <p:cNvPr id="6" name="Rectangle 5">
            <a:extLst>
              <a:ext uri="{FF2B5EF4-FFF2-40B4-BE49-F238E27FC236}">
                <a16:creationId xmlns:a16="http://schemas.microsoft.com/office/drawing/2014/main" id="{DDFE340C-D9A0-4646-894D-6C1B1FE0E6C9}"/>
              </a:ext>
            </a:extLst>
          </p:cNvPr>
          <p:cNvSpPr/>
          <p:nvPr/>
        </p:nvSpPr>
        <p:spPr>
          <a:xfrm>
            <a:off x="6565092" y="4492517"/>
            <a:ext cx="5073540" cy="830997"/>
          </a:xfrm>
          <a:prstGeom prst="rect">
            <a:avLst/>
          </a:prstGeom>
        </p:spPr>
        <p:txBody>
          <a:bodyPr wrap="square">
            <a:spAutoFit/>
          </a:bodyPr>
          <a:lstStyle/>
          <a:p>
            <a:r>
              <a:rPr lang="en-US" sz="2400" dirty="0">
                <a:solidFill>
                  <a:schemeClr val="tx1">
                    <a:lumMod val="75000"/>
                    <a:lumOff val="25000"/>
                  </a:schemeClr>
                </a:solidFill>
                <a:latin typeface="Calibri" panose="020F0502020204030204" pitchFamily="34" charset="0"/>
                <a:cs typeface="Calibri" panose="020F0502020204030204" pitchFamily="34" charset="0"/>
              </a:rPr>
              <a:t>How else could you describe the fraction you have shaded?</a:t>
            </a:r>
          </a:p>
        </p:txBody>
      </p:sp>
      <p:sp>
        <p:nvSpPr>
          <p:cNvPr id="7" name="Rectangle 6">
            <a:extLst>
              <a:ext uri="{FF2B5EF4-FFF2-40B4-BE49-F238E27FC236}">
                <a16:creationId xmlns:a16="http://schemas.microsoft.com/office/drawing/2014/main" id="{206C33AE-4C85-3147-97CC-4594815A88CC}"/>
              </a:ext>
            </a:extLst>
          </p:cNvPr>
          <p:cNvSpPr/>
          <p:nvPr/>
        </p:nvSpPr>
        <p:spPr>
          <a:xfrm>
            <a:off x="6635382" y="5747014"/>
            <a:ext cx="896399" cy="461665"/>
          </a:xfrm>
          <a:prstGeom prst="rect">
            <a:avLst/>
          </a:prstGeom>
        </p:spPr>
        <p:txBody>
          <a:bodyPr wrap="none">
            <a:spAutoFit/>
          </a:bodyPr>
          <a:lstStyle/>
          <a:p>
            <a:r>
              <a:rPr lang="en-US" sz="2400" dirty="0">
                <a:solidFill>
                  <a:schemeClr val="tx1">
                    <a:lumMod val="75000"/>
                    <a:lumOff val="25000"/>
                  </a:schemeClr>
                </a:solidFill>
                <a:latin typeface="Calibri" panose="020F0502020204030204" pitchFamily="34" charset="0"/>
                <a:cs typeface="Calibri" panose="020F0502020204030204" pitchFamily="34" charset="0"/>
              </a:rPr>
              <a:t>Why?</a:t>
            </a:r>
          </a:p>
        </p:txBody>
      </p:sp>
      <p:sp>
        <p:nvSpPr>
          <p:cNvPr id="12" name="Google Shape;165;p23">
            <a:extLst>
              <a:ext uri="{FF2B5EF4-FFF2-40B4-BE49-F238E27FC236}">
                <a16:creationId xmlns:a16="http://schemas.microsoft.com/office/drawing/2014/main" id="{9FFAA09C-EDC0-4790-8543-9EBBD1E76FDE}"/>
              </a:ext>
            </a:extLst>
          </p:cNvPr>
          <p:cNvSpPr txBox="1">
            <a:spLocks noGrp="1"/>
          </p:cNvSpPr>
          <p:nvPr>
            <p:ph type="title"/>
          </p:nvPr>
        </p:nvSpPr>
        <p:spPr>
          <a:xfrm>
            <a:off x="696000" y="424345"/>
            <a:ext cx="10886400" cy="456807"/>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2000"/>
              <a:buFont typeface="Calibri"/>
              <a:buNone/>
            </a:pPr>
            <a:r>
              <a:rPr lang="en-GB" b="0" dirty="0"/>
              <a:t>Part 3: Key teaching aspects</a:t>
            </a:r>
            <a:endParaRPr b="0" dirty="0"/>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2000" advTm="132855"/>
    </mc:Choice>
    <mc:Fallback xmlns="">
      <p:transition spd="slow" advTm="13285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24"/>
          <p:cNvSpPr txBox="1">
            <a:spLocks noGrp="1"/>
          </p:cNvSpPr>
          <p:nvPr>
            <p:ph type="title"/>
          </p:nvPr>
        </p:nvSpPr>
        <p:spPr>
          <a:xfrm>
            <a:off x="696000" y="424345"/>
            <a:ext cx="10886400" cy="456807"/>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2000"/>
              <a:buFont typeface="Calibri"/>
              <a:buNone/>
            </a:pPr>
            <a:r>
              <a:rPr lang="en-GB" b="0" dirty="0"/>
              <a:t>Part 3: Key teaching aspects</a:t>
            </a:r>
            <a:endParaRPr b="0" dirty="0"/>
          </a:p>
        </p:txBody>
      </p:sp>
      <p:pic>
        <p:nvPicPr>
          <p:cNvPr id="3" name="Picture 2">
            <a:extLst>
              <a:ext uri="{FF2B5EF4-FFF2-40B4-BE49-F238E27FC236}">
                <a16:creationId xmlns:a16="http://schemas.microsoft.com/office/drawing/2014/main" id="{FE6EA6D6-07BE-5045-8CF2-B868577AE8F1}"/>
              </a:ext>
            </a:extLst>
          </p:cNvPr>
          <p:cNvPicPr>
            <a:picLocks noChangeAspect="1"/>
          </p:cNvPicPr>
          <p:nvPr/>
        </p:nvPicPr>
        <p:blipFill>
          <a:blip r:embed="rId4"/>
          <a:stretch>
            <a:fillRect/>
          </a:stretch>
        </p:blipFill>
        <p:spPr>
          <a:xfrm>
            <a:off x="1291854" y="2162852"/>
            <a:ext cx="3520778" cy="3505060"/>
          </a:xfrm>
          <a:prstGeom prst="rect">
            <a:avLst/>
          </a:prstGeom>
        </p:spPr>
      </p:pic>
      <p:sp>
        <p:nvSpPr>
          <p:cNvPr id="4" name="TextBox 3">
            <a:extLst>
              <a:ext uri="{FF2B5EF4-FFF2-40B4-BE49-F238E27FC236}">
                <a16:creationId xmlns:a16="http://schemas.microsoft.com/office/drawing/2014/main" id="{9DFEEB34-5C48-304C-B9E2-8B3494183D3F}"/>
              </a:ext>
            </a:extLst>
          </p:cNvPr>
          <p:cNvSpPr txBox="1"/>
          <p:nvPr/>
        </p:nvSpPr>
        <p:spPr>
          <a:xfrm>
            <a:off x="5383169" y="2746184"/>
            <a:ext cx="6215271" cy="1815882"/>
          </a:xfrm>
          <a:prstGeom prst="rect">
            <a:avLst/>
          </a:prstGeom>
          <a:noFill/>
        </p:spPr>
        <p:txBody>
          <a:bodyPr wrap="square" rtlCol="0">
            <a:spAutoFit/>
          </a:bodyPr>
          <a:lstStyle/>
          <a:p>
            <a:r>
              <a:rPr lang="en-US" sz="2800" dirty="0">
                <a:solidFill>
                  <a:schemeClr val="tx1">
                    <a:lumMod val="75000"/>
                    <a:lumOff val="25000"/>
                  </a:schemeClr>
                </a:solidFill>
                <a:latin typeface="Calibri" panose="020F0502020204030204" pitchFamily="34" charset="0"/>
                <a:cs typeface="Calibri" panose="020F0502020204030204" pitchFamily="34" charset="0"/>
              </a:rPr>
              <a:t>Shade 60% of this grid </a:t>
            </a:r>
          </a:p>
          <a:p>
            <a:r>
              <a:rPr lang="en-US" sz="2800" dirty="0">
                <a:solidFill>
                  <a:schemeClr val="tx1">
                    <a:lumMod val="75000"/>
                    <a:lumOff val="25000"/>
                  </a:schemeClr>
                </a:solidFill>
                <a:latin typeface="Calibri" panose="020F0502020204030204" pitchFamily="34" charset="0"/>
                <a:cs typeface="Calibri" panose="020F0502020204030204" pitchFamily="34" charset="0"/>
              </a:rPr>
              <a:t>How else could you describe the proportion you have shaded?</a:t>
            </a:r>
          </a:p>
          <a:p>
            <a:r>
              <a:rPr lang="en-US" sz="2800" dirty="0">
                <a:solidFill>
                  <a:schemeClr val="tx1">
                    <a:lumMod val="75000"/>
                    <a:lumOff val="25000"/>
                  </a:schemeClr>
                </a:solidFill>
                <a:latin typeface="Calibri" panose="020F0502020204030204" pitchFamily="34" charset="0"/>
                <a:cs typeface="Calibri" panose="020F0502020204030204" pitchFamily="34" charset="0"/>
              </a:rPr>
              <a:t>Why?</a:t>
            </a:r>
          </a:p>
        </p:txBody>
      </p:sp>
      <p:sp>
        <p:nvSpPr>
          <p:cNvPr id="2" name="TextBox 1">
            <a:extLst>
              <a:ext uri="{FF2B5EF4-FFF2-40B4-BE49-F238E27FC236}">
                <a16:creationId xmlns:a16="http://schemas.microsoft.com/office/drawing/2014/main" id="{F178D023-C6D1-E34E-BF2F-D7B3742E39BE}"/>
              </a:ext>
            </a:extLst>
          </p:cNvPr>
          <p:cNvSpPr txBox="1"/>
          <p:nvPr/>
        </p:nvSpPr>
        <p:spPr>
          <a:xfrm>
            <a:off x="84924" y="1190088"/>
            <a:ext cx="5298245" cy="707886"/>
          </a:xfrm>
          <a:prstGeom prst="rect">
            <a:avLst/>
          </a:prstGeom>
          <a:noFill/>
        </p:spPr>
        <p:txBody>
          <a:bodyPr wrap="none" rtlCol="0">
            <a:spAutoFit/>
          </a:bodyPr>
          <a:lstStyle/>
          <a:p>
            <a:r>
              <a:rPr lang="en-US" sz="4000" dirty="0">
                <a:solidFill>
                  <a:schemeClr val="tx1">
                    <a:lumMod val="75000"/>
                    <a:lumOff val="25000"/>
                  </a:schemeClr>
                </a:solidFill>
                <a:latin typeface="Calibri" panose="020F0502020204030204" pitchFamily="34" charset="0"/>
                <a:cs typeface="Calibri" panose="020F0502020204030204" pitchFamily="34" charset="0"/>
              </a:rPr>
              <a:t>Percentages </a:t>
            </a:r>
            <a:r>
              <a:rPr lang="en-US" sz="4000" dirty="0">
                <a:solidFill>
                  <a:schemeClr val="tx1">
                    <a:lumMod val="75000"/>
                    <a:lumOff val="25000"/>
                  </a:schemeClr>
                </a:solidFill>
                <a:latin typeface="Calibri" panose="020F0502020204030204" pitchFamily="34" charset="0"/>
                <a:cs typeface="Calibri" panose="020F0502020204030204" pitchFamily="34" charset="0"/>
                <a:sym typeface="Wingdings" pitchFamily="2" charset="2"/>
              </a:rPr>
              <a:t></a:t>
            </a:r>
            <a:r>
              <a:rPr lang="en-US" sz="4000" dirty="0">
                <a:solidFill>
                  <a:schemeClr val="tx1">
                    <a:lumMod val="75000"/>
                    <a:lumOff val="25000"/>
                  </a:schemeClr>
                </a:solidFill>
                <a:latin typeface="Calibri" panose="020F0502020204030204" pitchFamily="34" charset="0"/>
                <a:cs typeface="Calibri" panose="020F0502020204030204" pitchFamily="34" charset="0"/>
              </a:rPr>
              <a:t> fractions</a:t>
            </a:r>
          </a:p>
        </p:txBody>
      </p:sp>
      <p:sp>
        <p:nvSpPr>
          <p:cNvPr id="5" name="TextBox 4">
            <a:extLst>
              <a:ext uri="{FF2B5EF4-FFF2-40B4-BE49-F238E27FC236}">
                <a16:creationId xmlns:a16="http://schemas.microsoft.com/office/drawing/2014/main" id="{4B036985-D3E9-8B46-82F1-6CDFFCE1DB5D}"/>
              </a:ext>
            </a:extLst>
          </p:cNvPr>
          <p:cNvSpPr txBox="1"/>
          <p:nvPr/>
        </p:nvSpPr>
        <p:spPr>
          <a:xfrm>
            <a:off x="5544314" y="5286459"/>
            <a:ext cx="5860900" cy="646331"/>
          </a:xfrm>
          <a:prstGeom prst="rect">
            <a:avLst/>
          </a:prstGeom>
          <a:noFill/>
        </p:spPr>
        <p:txBody>
          <a:bodyPr wrap="none" rtlCol="0">
            <a:spAutoFit/>
          </a:bodyPr>
          <a:lstStyle/>
          <a:p>
            <a:r>
              <a:rPr lang="en-US" sz="3600" dirty="0"/>
              <a:t>‘</a:t>
            </a:r>
            <a:r>
              <a:rPr lang="en-US" sz="3600" dirty="0">
                <a:solidFill>
                  <a:srgbClr val="FF0000"/>
                </a:solidFill>
              </a:rPr>
              <a:t>Per</a:t>
            </a:r>
            <a:r>
              <a:rPr lang="en-US" sz="3600" dirty="0">
                <a:solidFill>
                  <a:srgbClr val="0070C0"/>
                </a:solidFill>
              </a:rPr>
              <a:t>cent</a:t>
            </a:r>
            <a:r>
              <a:rPr lang="en-US" sz="3600" dirty="0"/>
              <a:t>’ means ‘</a:t>
            </a:r>
            <a:r>
              <a:rPr lang="en-US" sz="3600" dirty="0">
                <a:solidFill>
                  <a:srgbClr val="FF0000"/>
                </a:solidFill>
              </a:rPr>
              <a:t>out of </a:t>
            </a:r>
            <a:r>
              <a:rPr lang="en-US" sz="3600" dirty="0">
                <a:solidFill>
                  <a:srgbClr val="0070C0"/>
                </a:solidFill>
              </a:rPr>
              <a:t>100</a:t>
            </a:r>
            <a:r>
              <a:rPr lang="en-US" sz="3600" dirty="0"/>
              <a:t>’</a:t>
            </a:r>
          </a:p>
        </p:txBody>
      </p:sp>
    </p:spTree>
    <p:custDataLst>
      <p:tags r:id="rId1"/>
    </p:custDataLst>
    <p:extLst>
      <p:ext uri="{BB962C8B-B14F-4D97-AF65-F5344CB8AC3E}">
        <p14:creationId xmlns:p14="http://schemas.microsoft.com/office/powerpoint/2010/main" val="1145584993"/>
      </p:ext>
    </p:extLst>
  </p:cSld>
  <p:clrMapOvr>
    <a:masterClrMapping/>
  </p:clrMapOvr>
  <mc:AlternateContent xmlns:mc="http://schemas.openxmlformats.org/markup-compatibility/2006" xmlns:p14="http://schemas.microsoft.com/office/powerpoint/2010/main">
    <mc:Choice Requires="p14">
      <p:transition spd="slow" p14:dur="2000" advTm="64667"/>
    </mc:Choice>
    <mc:Fallback xmlns="">
      <p:transition spd="slow" advTm="64667"/>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24"/>
          <p:cNvSpPr txBox="1">
            <a:spLocks noGrp="1"/>
          </p:cNvSpPr>
          <p:nvPr>
            <p:ph type="title"/>
          </p:nvPr>
        </p:nvSpPr>
        <p:spPr>
          <a:xfrm>
            <a:off x="696000" y="424345"/>
            <a:ext cx="10886400" cy="456807"/>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2000"/>
              <a:buFont typeface="Calibri"/>
              <a:buNone/>
            </a:pPr>
            <a:r>
              <a:rPr lang="en-GB" b="0" dirty="0"/>
              <a:t>Part 3: Key teaching aspects</a:t>
            </a:r>
            <a:endParaRPr b="0" dirty="0"/>
          </a:p>
        </p:txBody>
      </p:sp>
      <p:sp>
        <p:nvSpPr>
          <p:cNvPr id="5" name="Rectangle 4">
            <a:extLst>
              <a:ext uri="{FF2B5EF4-FFF2-40B4-BE49-F238E27FC236}">
                <a16:creationId xmlns:a16="http://schemas.microsoft.com/office/drawing/2014/main" id="{C391665A-D62A-7B49-B06F-83FDBED659B1}"/>
              </a:ext>
            </a:extLst>
          </p:cNvPr>
          <p:cNvSpPr/>
          <p:nvPr/>
        </p:nvSpPr>
        <p:spPr>
          <a:xfrm>
            <a:off x="126461" y="1185055"/>
            <a:ext cx="5456943" cy="707886"/>
          </a:xfrm>
          <a:prstGeom prst="rect">
            <a:avLst/>
          </a:prstGeom>
        </p:spPr>
        <p:txBody>
          <a:bodyPr wrap="none">
            <a:spAutoFit/>
          </a:bodyPr>
          <a:lstStyle/>
          <a:p>
            <a:r>
              <a:rPr lang="en-US" sz="4000" dirty="0">
                <a:solidFill>
                  <a:schemeClr val="tx1">
                    <a:lumMod val="75000"/>
                    <a:lumOff val="25000"/>
                  </a:schemeClr>
                </a:solidFill>
                <a:latin typeface="Calibri" panose="020F0502020204030204" pitchFamily="34" charset="0"/>
                <a:cs typeface="Calibri" panose="020F0502020204030204" pitchFamily="34" charset="0"/>
              </a:rPr>
              <a:t>Percentages </a:t>
            </a:r>
            <a:r>
              <a:rPr lang="en-US" sz="4000" dirty="0">
                <a:solidFill>
                  <a:schemeClr val="tx1">
                    <a:lumMod val="75000"/>
                    <a:lumOff val="25000"/>
                  </a:schemeClr>
                </a:solidFill>
                <a:latin typeface="Calibri" panose="020F0502020204030204" pitchFamily="34" charset="0"/>
                <a:cs typeface="Calibri" panose="020F0502020204030204" pitchFamily="34" charset="0"/>
                <a:sym typeface="Wingdings" pitchFamily="2" charset="2"/>
              </a:rPr>
              <a:t>↔︎</a:t>
            </a:r>
            <a:r>
              <a:rPr lang="en-US" sz="4000" dirty="0">
                <a:solidFill>
                  <a:schemeClr val="tx1">
                    <a:lumMod val="75000"/>
                    <a:lumOff val="25000"/>
                  </a:schemeClr>
                </a:solidFill>
                <a:latin typeface="Calibri" panose="020F0502020204030204" pitchFamily="34" charset="0"/>
                <a:cs typeface="Calibri" panose="020F0502020204030204" pitchFamily="34" charset="0"/>
              </a:rPr>
              <a:t> fractions</a:t>
            </a:r>
          </a:p>
        </p:txBody>
      </p:sp>
      <p:pic>
        <p:nvPicPr>
          <p:cNvPr id="2" name="Picture 1">
            <a:extLst>
              <a:ext uri="{FF2B5EF4-FFF2-40B4-BE49-F238E27FC236}">
                <a16:creationId xmlns:a16="http://schemas.microsoft.com/office/drawing/2014/main" id="{8700477F-1DF1-FE4C-91CA-8048AB090F8C}"/>
              </a:ext>
            </a:extLst>
          </p:cNvPr>
          <p:cNvPicPr>
            <a:picLocks noChangeAspect="1"/>
          </p:cNvPicPr>
          <p:nvPr/>
        </p:nvPicPr>
        <p:blipFill>
          <a:blip r:embed="rId5"/>
          <a:stretch>
            <a:fillRect/>
          </a:stretch>
        </p:blipFill>
        <p:spPr>
          <a:xfrm>
            <a:off x="264524" y="2061768"/>
            <a:ext cx="5425954" cy="3801149"/>
          </a:xfrm>
          <a:prstGeom prst="rect">
            <a:avLst/>
          </a:prstGeom>
        </p:spPr>
      </p:pic>
      <p:pic>
        <p:nvPicPr>
          <p:cNvPr id="6" name="Picture 5">
            <a:extLst>
              <a:ext uri="{FF2B5EF4-FFF2-40B4-BE49-F238E27FC236}">
                <a16:creationId xmlns:a16="http://schemas.microsoft.com/office/drawing/2014/main" id="{3D3DCBA6-DC4B-3347-BEC5-6C2818A229DB}"/>
              </a:ext>
            </a:extLst>
          </p:cNvPr>
          <p:cNvPicPr>
            <a:picLocks noChangeAspect="1"/>
          </p:cNvPicPr>
          <p:nvPr/>
        </p:nvPicPr>
        <p:blipFill>
          <a:blip r:embed="rId6"/>
          <a:stretch>
            <a:fillRect/>
          </a:stretch>
        </p:blipFill>
        <p:spPr>
          <a:xfrm>
            <a:off x="6139200" y="2061769"/>
            <a:ext cx="5865767" cy="3962513"/>
          </a:xfrm>
          <a:prstGeom prst="rect">
            <a:avLst/>
          </a:prstGeom>
        </p:spPr>
      </p:pic>
      <p:pic>
        <p:nvPicPr>
          <p:cNvPr id="3" name="Audio 2">
            <a:hlinkClick r:id="" action="ppaction://media"/>
            <a:extLst>
              <a:ext uri="{FF2B5EF4-FFF2-40B4-BE49-F238E27FC236}">
                <a16:creationId xmlns:a16="http://schemas.microsoft.com/office/drawing/2014/main" id="{E05CD017-2AD9-5849-808C-DB0BF4EF349D}"/>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1163300" y="5829300"/>
            <a:ext cx="812800" cy="812800"/>
          </a:xfrm>
          <a:prstGeom prst="rect">
            <a:avLst/>
          </a:prstGeom>
        </p:spPr>
      </p:pic>
    </p:spTree>
    <p:extLst>
      <p:ext uri="{BB962C8B-B14F-4D97-AF65-F5344CB8AC3E}">
        <p14:creationId xmlns:p14="http://schemas.microsoft.com/office/powerpoint/2010/main" val="4275379363"/>
      </p:ext>
    </p:extLst>
  </p:cSld>
  <p:clrMapOvr>
    <a:masterClrMapping/>
  </p:clrMapOvr>
  <mc:AlternateContent xmlns:mc="http://schemas.openxmlformats.org/markup-compatibility/2006" xmlns:p14="http://schemas.microsoft.com/office/powerpoint/2010/main">
    <mc:Choice Requires="p14">
      <p:transition spd="slow" p14:dur="2000" advTm="48195"/>
    </mc:Choice>
    <mc:Fallback xmlns="">
      <p:transition spd="slow" advTm="4819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24"/>
          <p:cNvSpPr txBox="1">
            <a:spLocks noGrp="1"/>
          </p:cNvSpPr>
          <p:nvPr>
            <p:ph type="title"/>
          </p:nvPr>
        </p:nvSpPr>
        <p:spPr>
          <a:xfrm>
            <a:off x="696000" y="424345"/>
            <a:ext cx="10886400" cy="456807"/>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2000"/>
              <a:buFont typeface="Calibri"/>
              <a:buNone/>
            </a:pPr>
            <a:r>
              <a:rPr lang="en-GB" b="0" dirty="0"/>
              <a:t>Part 3: Key teaching aspects</a:t>
            </a:r>
            <a:endParaRPr b="0" dirty="0"/>
          </a:p>
        </p:txBody>
      </p:sp>
      <p:sp>
        <p:nvSpPr>
          <p:cNvPr id="5" name="Rectangle 4">
            <a:extLst>
              <a:ext uri="{FF2B5EF4-FFF2-40B4-BE49-F238E27FC236}">
                <a16:creationId xmlns:a16="http://schemas.microsoft.com/office/drawing/2014/main" id="{C391665A-D62A-7B49-B06F-83FDBED659B1}"/>
              </a:ext>
            </a:extLst>
          </p:cNvPr>
          <p:cNvSpPr/>
          <p:nvPr/>
        </p:nvSpPr>
        <p:spPr>
          <a:xfrm>
            <a:off x="126461" y="1185055"/>
            <a:ext cx="5456943" cy="707886"/>
          </a:xfrm>
          <a:prstGeom prst="rect">
            <a:avLst/>
          </a:prstGeom>
        </p:spPr>
        <p:txBody>
          <a:bodyPr wrap="none">
            <a:spAutoFit/>
          </a:bodyPr>
          <a:lstStyle/>
          <a:p>
            <a:r>
              <a:rPr lang="en-US" sz="4000" dirty="0">
                <a:solidFill>
                  <a:schemeClr val="tx1">
                    <a:lumMod val="75000"/>
                    <a:lumOff val="25000"/>
                  </a:schemeClr>
                </a:solidFill>
                <a:latin typeface="Calibri" panose="020F0502020204030204" pitchFamily="34" charset="0"/>
                <a:cs typeface="Calibri" panose="020F0502020204030204" pitchFamily="34" charset="0"/>
              </a:rPr>
              <a:t>Percentages </a:t>
            </a:r>
            <a:r>
              <a:rPr lang="en-US" sz="4000" dirty="0">
                <a:solidFill>
                  <a:schemeClr val="tx1">
                    <a:lumMod val="75000"/>
                    <a:lumOff val="25000"/>
                  </a:schemeClr>
                </a:solidFill>
                <a:latin typeface="Calibri" panose="020F0502020204030204" pitchFamily="34" charset="0"/>
                <a:cs typeface="Calibri" panose="020F0502020204030204" pitchFamily="34" charset="0"/>
                <a:sym typeface="Wingdings" pitchFamily="2" charset="2"/>
              </a:rPr>
              <a:t>↔︎</a:t>
            </a:r>
            <a:r>
              <a:rPr lang="en-US" sz="4000" dirty="0">
                <a:solidFill>
                  <a:schemeClr val="tx1">
                    <a:lumMod val="75000"/>
                    <a:lumOff val="25000"/>
                  </a:schemeClr>
                </a:solidFill>
                <a:latin typeface="Calibri" panose="020F0502020204030204" pitchFamily="34" charset="0"/>
                <a:cs typeface="Calibri" panose="020F0502020204030204" pitchFamily="34" charset="0"/>
              </a:rPr>
              <a:t> fractions</a:t>
            </a:r>
          </a:p>
        </p:txBody>
      </p:sp>
      <p:pic>
        <p:nvPicPr>
          <p:cNvPr id="3" name="Picture 2">
            <a:extLst>
              <a:ext uri="{FF2B5EF4-FFF2-40B4-BE49-F238E27FC236}">
                <a16:creationId xmlns:a16="http://schemas.microsoft.com/office/drawing/2014/main" id="{FC5C5E58-C354-A54F-A9E9-03E2EA74EFA6}"/>
              </a:ext>
            </a:extLst>
          </p:cNvPr>
          <p:cNvPicPr>
            <a:picLocks noChangeAspect="1"/>
          </p:cNvPicPr>
          <p:nvPr/>
        </p:nvPicPr>
        <p:blipFill>
          <a:blip r:embed="rId5"/>
          <a:stretch>
            <a:fillRect/>
          </a:stretch>
        </p:blipFill>
        <p:spPr>
          <a:xfrm>
            <a:off x="1244600" y="2196844"/>
            <a:ext cx="10337800" cy="4064000"/>
          </a:xfrm>
          <a:prstGeom prst="rect">
            <a:avLst/>
          </a:prstGeom>
        </p:spPr>
      </p:pic>
      <p:pic>
        <p:nvPicPr>
          <p:cNvPr id="2" name="Audio 1">
            <a:hlinkClick r:id="" action="ppaction://media"/>
            <a:extLst>
              <a:ext uri="{FF2B5EF4-FFF2-40B4-BE49-F238E27FC236}">
                <a16:creationId xmlns:a16="http://schemas.microsoft.com/office/drawing/2014/main" id="{5F796CFB-079E-584C-BAE8-931C694A4D45}"/>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163300" y="5829300"/>
            <a:ext cx="812800" cy="812800"/>
          </a:xfrm>
          <a:prstGeom prst="rect">
            <a:avLst/>
          </a:prstGeom>
        </p:spPr>
      </p:pic>
    </p:spTree>
    <p:extLst>
      <p:ext uri="{BB962C8B-B14F-4D97-AF65-F5344CB8AC3E}">
        <p14:creationId xmlns:p14="http://schemas.microsoft.com/office/powerpoint/2010/main" val="2987633793"/>
      </p:ext>
    </p:extLst>
  </p:cSld>
  <p:clrMapOvr>
    <a:masterClrMapping/>
  </p:clrMapOvr>
  <mc:AlternateContent xmlns:mc="http://schemas.openxmlformats.org/markup-compatibility/2006" xmlns:p14="http://schemas.microsoft.com/office/powerpoint/2010/main">
    <mc:Choice Requires="p14">
      <p:transition spd="slow" p14:dur="2000" advTm="22317"/>
    </mc:Choice>
    <mc:Fallback xmlns="">
      <p:transition spd="slow" advTm="22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24"/>
          <p:cNvSpPr txBox="1">
            <a:spLocks noGrp="1"/>
          </p:cNvSpPr>
          <p:nvPr>
            <p:ph type="title"/>
          </p:nvPr>
        </p:nvSpPr>
        <p:spPr>
          <a:xfrm>
            <a:off x="696000" y="424345"/>
            <a:ext cx="10886400" cy="456807"/>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2000"/>
              <a:buFont typeface="Calibri"/>
              <a:buNone/>
            </a:pPr>
            <a:r>
              <a:rPr lang="en-GB" b="0" dirty="0"/>
              <a:t>Part 3: Key teaching aspects</a:t>
            </a:r>
            <a:endParaRPr b="0" dirty="0"/>
          </a:p>
        </p:txBody>
      </p:sp>
      <p:pic>
        <p:nvPicPr>
          <p:cNvPr id="3" name="Picture 2">
            <a:extLst>
              <a:ext uri="{FF2B5EF4-FFF2-40B4-BE49-F238E27FC236}">
                <a16:creationId xmlns:a16="http://schemas.microsoft.com/office/drawing/2014/main" id="{FE6EA6D6-07BE-5045-8CF2-B868577AE8F1}"/>
              </a:ext>
            </a:extLst>
          </p:cNvPr>
          <p:cNvPicPr>
            <a:picLocks noChangeAspect="1"/>
          </p:cNvPicPr>
          <p:nvPr/>
        </p:nvPicPr>
        <p:blipFill>
          <a:blip r:embed="rId6"/>
          <a:stretch>
            <a:fillRect/>
          </a:stretch>
        </p:blipFill>
        <p:spPr>
          <a:xfrm>
            <a:off x="736009" y="2411294"/>
            <a:ext cx="3822325" cy="3805261"/>
          </a:xfrm>
          <a:prstGeom prst="rect">
            <a:avLst/>
          </a:prstGeom>
        </p:spPr>
      </p:pic>
      <p:sp>
        <p:nvSpPr>
          <p:cNvPr id="2" name="TextBox 1">
            <a:extLst>
              <a:ext uri="{FF2B5EF4-FFF2-40B4-BE49-F238E27FC236}">
                <a16:creationId xmlns:a16="http://schemas.microsoft.com/office/drawing/2014/main" id="{F178D023-C6D1-E34E-BF2F-D7B3742E39BE}"/>
              </a:ext>
            </a:extLst>
          </p:cNvPr>
          <p:cNvSpPr txBox="1"/>
          <p:nvPr/>
        </p:nvSpPr>
        <p:spPr>
          <a:xfrm>
            <a:off x="190216" y="1118365"/>
            <a:ext cx="5352747" cy="707886"/>
          </a:xfrm>
          <a:prstGeom prst="rect">
            <a:avLst/>
          </a:prstGeom>
          <a:noFill/>
        </p:spPr>
        <p:txBody>
          <a:bodyPr wrap="none" rtlCol="0">
            <a:spAutoFit/>
          </a:bodyPr>
          <a:lstStyle/>
          <a:p>
            <a:r>
              <a:rPr lang="en-US" sz="4000" dirty="0">
                <a:solidFill>
                  <a:schemeClr val="tx1">
                    <a:lumMod val="75000"/>
                    <a:lumOff val="25000"/>
                  </a:schemeClr>
                </a:solidFill>
                <a:latin typeface="Calibri" panose="020F0502020204030204" pitchFamily="34" charset="0"/>
                <a:cs typeface="Calibri" panose="020F0502020204030204" pitchFamily="34" charset="0"/>
              </a:rPr>
              <a:t>Decimals </a:t>
            </a:r>
            <a:r>
              <a:rPr lang="en-US" sz="4000" dirty="0">
                <a:solidFill>
                  <a:schemeClr val="tx1">
                    <a:lumMod val="75000"/>
                    <a:lumOff val="25000"/>
                  </a:schemeClr>
                </a:solidFill>
                <a:latin typeface="Calibri" panose="020F0502020204030204" pitchFamily="34" charset="0"/>
                <a:cs typeface="Calibri" panose="020F0502020204030204" pitchFamily="34" charset="0"/>
                <a:sym typeface="Wingdings" pitchFamily="2" charset="2"/>
              </a:rPr>
              <a:t></a:t>
            </a:r>
            <a:r>
              <a:rPr lang="en-US" sz="4000" dirty="0">
                <a:solidFill>
                  <a:schemeClr val="tx1">
                    <a:lumMod val="75000"/>
                    <a:lumOff val="25000"/>
                  </a:schemeClr>
                </a:solidFill>
                <a:latin typeface="Calibri" panose="020F0502020204030204" pitchFamily="34" charset="0"/>
                <a:cs typeface="Calibri" panose="020F0502020204030204" pitchFamily="34" charset="0"/>
              </a:rPr>
              <a:t> percentages</a:t>
            </a:r>
          </a:p>
        </p:txBody>
      </p:sp>
      <p:sp>
        <p:nvSpPr>
          <p:cNvPr id="5" name="TextBox 4">
            <a:extLst>
              <a:ext uri="{FF2B5EF4-FFF2-40B4-BE49-F238E27FC236}">
                <a16:creationId xmlns:a16="http://schemas.microsoft.com/office/drawing/2014/main" id="{56FB9CBB-E387-E042-ABA9-89D175265053}"/>
              </a:ext>
            </a:extLst>
          </p:cNvPr>
          <p:cNvSpPr txBox="1"/>
          <p:nvPr/>
        </p:nvSpPr>
        <p:spPr>
          <a:xfrm>
            <a:off x="5418270" y="2411294"/>
            <a:ext cx="3810659" cy="461665"/>
          </a:xfrm>
          <a:prstGeom prst="rect">
            <a:avLst/>
          </a:prstGeom>
          <a:noFill/>
        </p:spPr>
        <p:txBody>
          <a:bodyPr wrap="none" rtlCol="0">
            <a:spAutoFit/>
          </a:bodyPr>
          <a:lstStyle/>
          <a:p>
            <a:r>
              <a:rPr lang="en-US" sz="2400" dirty="0"/>
              <a:t>If this image represents 1. </a:t>
            </a:r>
          </a:p>
        </p:txBody>
      </p:sp>
      <p:grpSp>
        <p:nvGrpSpPr>
          <p:cNvPr id="11" name="Group 10">
            <a:extLst>
              <a:ext uri="{FF2B5EF4-FFF2-40B4-BE49-F238E27FC236}">
                <a16:creationId xmlns:a16="http://schemas.microsoft.com/office/drawing/2014/main" id="{142B98FD-287B-D24E-BDEF-FF3367BF516D}"/>
              </a:ext>
            </a:extLst>
          </p:cNvPr>
          <p:cNvGrpSpPr/>
          <p:nvPr/>
        </p:nvGrpSpPr>
        <p:grpSpPr>
          <a:xfrm>
            <a:off x="736008" y="2411294"/>
            <a:ext cx="3822325" cy="3805261"/>
            <a:chOff x="736008" y="2411294"/>
            <a:chExt cx="3822325" cy="3805261"/>
          </a:xfrm>
        </p:grpSpPr>
        <p:pic>
          <p:nvPicPr>
            <p:cNvPr id="10" name="Picture 9">
              <a:extLst>
                <a:ext uri="{FF2B5EF4-FFF2-40B4-BE49-F238E27FC236}">
                  <a16:creationId xmlns:a16="http://schemas.microsoft.com/office/drawing/2014/main" id="{CCFABA34-EC7B-BF4E-8C66-53DCEED9916E}"/>
                </a:ext>
              </a:extLst>
            </p:cNvPr>
            <p:cNvPicPr>
              <a:picLocks noChangeAspect="1"/>
            </p:cNvPicPr>
            <p:nvPr/>
          </p:nvPicPr>
          <p:blipFill>
            <a:blip r:embed="rId6"/>
            <a:stretch>
              <a:fillRect/>
            </a:stretch>
          </p:blipFill>
          <p:spPr>
            <a:xfrm>
              <a:off x="736008" y="2411294"/>
              <a:ext cx="3822325" cy="3805261"/>
            </a:xfrm>
            <a:prstGeom prst="rect">
              <a:avLst/>
            </a:prstGeom>
          </p:spPr>
        </p:pic>
        <p:sp>
          <p:nvSpPr>
            <p:cNvPr id="9" name="Rectangle 8">
              <a:extLst>
                <a:ext uri="{FF2B5EF4-FFF2-40B4-BE49-F238E27FC236}">
                  <a16:creationId xmlns:a16="http://schemas.microsoft.com/office/drawing/2014/main" id="{6510A97E-CD98-2E4E-8388-86282954E12B}"/>
                </a:ext>
              </a:extLst>
            </p:cNvPr>
            <p:cNvSpPr/>
            <p:nvPr/>
          </p:nvSpPr>
          <p:spPr>
            <a:xfrm>
              <a:off x="832990" y="2471571"/>
              <a:ext cx="1425302" cy="3638284"/>
            </a:xfrm>
            <a:prstGeom prst="rect">
              <a:avLst/>
            </a:prstGeom>
            <a:solidFill>
              <a:srgbClr val="4472C4">
                <a:alpha val="25098"/>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3" name="TextBox 12">
            <a:extLst>
              <a:ext uri="{FF2B5EF4-FFF2-40B4-BE49-F238E27FC236}">
                <a16:creationId xmlns:a16="http://schemas.microsoft.com/office/drawing/2014/main" id="{52C1BAD2-6077-D943-9AC6-68282AE98A0E}"/>
              </a:ext>
            </a:extLst>
          </p:cNvPr>
          <p:cNvSpPr txBox="1"/>
          <p:nvPr/>
        </p:nvSpPr>
        <p:spPr>
          <a:xfrm>
            <a:off x="5418271" y="2393573"/>
            <a:ext cx="5525872" cy="1200329"/>
          </a:xfrm>
          <a:prstGeom prst="rect">
            <a:avLst/>
          </a:prstGeom>
          <a:noFill/>
        </p:spPr>
        <p:txBody>
          <a:bodyPr wrap="none" rtlCol="0">
            <a:spAutoFit/>
          </a:bodyPr>
          <a:lstStyle/>
          <a:p>
            <a:r>
              <a:rPr lang="en-US" sz="2400" dirty="0">
                <a:solidFill>
                  <a:schemeClr val="tx1">
                    <a:lumMod val="75000"/>
                    <a:lumOff val="25000"/>
                  </a:schemeClr>
                </a:solidFill>
              </a:rPr>
              <a:t>If this image represents 1. </a:t>
            </a:r>
          </a:p>
          <a:p>
            <a:endParaRPr lang="en-US" sz="2400" dirty="0">
              <a:solidFill>
                <a:schemeClr val="tx1">
                  <a:lumMod val="75000"/>
                  <a:lumOff val="25000"/>
                </a:schemeClr>
              </a:solidFill>
            </a:endParaRPr>
          </a:p>
          <a:p>
            <a:r>
              <a:rPr lang="en-US" sz="2400" dirty="0">
                <a:solidFill>
                  <a:schemeClr val="tx1">
                    <a:lumMod val="75000"/>
                    <a:lumOff val="25000"/>
                  </a:schemeClr>
                </a:solidFill>
              </a:rPr>
              <a:t>What does the shaded area represent?</a:t>
            </a:r>
          </a:p>
        </p:txBody>
      </p:sp>
      <p:sp>
        <p:nvSpPr>
          <p:cNvPr id="12" name="Rectangle 11">
            <a:extLst>
              <a:ext uri="{FF2B5EF4-FFF2-40B4-BE49-F238E27FC236}">
                <a16:creationId xmlns:a16="http://schemas.microsoft.com/office/drawing/2014/main" id="{54206C95-833F-D74A-9778-FF7349BC458C}"/>
              </a:ext>
            </a:extLst>
          </p:cNvPr>
          <p:cNvSpPr/>
          <p:nvPr/>
        </p:nvSpPr>
        <p:spPr>
          <a:xfrm>
            <a:off x="5431938" y="3149958"/>
            <a:ext cx="5680849" cy="461665"/>
          </a:xfrm>
          <a:prstGeom prst="rect">
            <a:avLst/>
          </a:prstGeom>
        </p:spPr>
        <p:txBody>
          <a:bodyPr wrap="square">
            <a:spAutoFit/>
          </a:bodyPr>
          <a:lstStyle/>
          <a:p>
            <a:r>
              <a:rPr lang="en-US" sz="2400" dirty="0">
                <a:solidFill>
                  <a:schemeClr val="tx1">
                    <a:lumMod val="75000"/>
                    <a:lumOff val="25000"/>
                  </a:schemeClr>
                </a:solidFill>
              </a:rPr>
              <a:t>What does each square represent?</a:t>
            </a:r>
          </a:p>
        </p:txBody>
      </p:sp>
      <p:sp>
        <p:nvSpPr>
          <p:cNvPr id="15" name="Rectangle 14">
            <a:extLst>
              <a:ext uri="{FF2B5EF4-FFF2-40B4-BE49-F238E27FC236}">
                <a16:creationId xmlns:a16="http://schemas.microsoft.com/office/drawing/2014/main" id="{390B2663-CD6B-1949-846E-5B89251C2879}"/>
              </a:ext>
            </a:extLst>
          </p:cNvPr>
          <p:cNvSpPr/>
          <p:nvPr/>
        </p:nvSpPr>
        <p:spPr>
          <a:xfrm>
            <a:off x="5418270" y="4059880"/>
            <a:ext cx="5046574" cy="461665"/>
          </a:xfrm>
          <a:prstGeom prst="rect">
            <a:avLst/>
          </a:prstGeom>
        </p:spPr>
        <p:txBody>
          <a:bodyPr wrap="none">
            <a:spAutoFit/>
          </a:bodyPr>
          <a:lstStyle/>
          <a:p>
            <a:r>
              <a:rPr lang="en-US" sz="2400" dirty="0">
                <a:solidFill>
                  <a:schemeClr val="tx1">
                    <a:lumMod val="75000"/>
                    <a:lumOff val="25000"/>
                  </a:schemeClr>
                </a:solidFill>
              </a:rPr>
              <a:t>What does each column represent?</a:t>
            </a:r>
          </a:p>
        </p:txBody>
      </p:sp>
      <p:pic>
        <p:nvPicPr>
          <p:cNvPr id="4" name="Audio 3">
            <a:hlinkClick r:id="" action="ppaction://media"/>
            <a:extLst>
              <a:ext uri="{FF2B5EF4-FFF2-40B4-BE49-F238E27FC236}">
                <a16:creationId xmlns:a16="http://schemas.microsoft.com/office/drawing/2014/main" id="{360011DE-62F3-0E45-A05A-BBA32B95D326}"/>
              </a:ext>
            </a:extLst>
          </p:cNvPr>
          <p:cNvPicPr>
            <a:picLocks noChangeAspect="1"/>
          </p:cNvPicPr>
          <p:nvPr>
            <a:audioFile r:link="rId3"/>
            <p:extLst>
              <p:ext uri="{DAA4B4D4-6D71-4841-9C94-3DE7FCFB9230}">
                <p14:media xmlns:p14="http://schemas.microsoft.com/office/powerpoint/2010/main" r:embed="rId2"/>
              </p:ext>
            </p:extLst>
          </p:nvPr>
        </p:nvPicPr>
        <p:blipFill>
          <a:blip r:embed="rId7"/>
          <a:stretch>
            <a:fillRect/>
          </a:stretch>
        </p:blipFill>
        <p:spPr>
          <a:xfrm>
            <a:off x="11163300" y="5829300"/>
            <a:ext cx="812800" cy="812800"/>
          </a:xfrm>
          <a:prstGeom prst="rect">
            <a:avLst/>
          </a:prstGeom>
        </p:spPr>
      </p:pic>
    </p:spTree>
    <p:custDataLst>
      <p:tags r:id="rId1"/>
    </p:custDataLst>
    <p:extLst>
      <p:ext uri="{BB962C8B-B14F-4D97-AF65-F5344CB8AC3E}">
        <p14:creationId xmlns:p14="http://schemas.microsoft.com/office/powerpoint/2010/main" val="3750627255"/>
      </p:ext>
    </p:extLst>
  </p:cSld>
  <p:clrMapOvr>
    <a:masterClrMapping/>
  </p:clrMapOvr>
  <mc:AlternateContent xmlns:mc="http://schemas.openxmlformats.org/markup-compatibility/2006" xmlns:p14="http://schemas.microsoft.com/office/powerpoint/2010/main">
    <mc:Choice Requires="p14">
      <p:transition spd="slow" p14:dur="2000" advTm="143877"/>
    </mc:Choice>
    <mc:Fallback xmlns="">
      <p:transition spd="slow" advTm="14387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hidden"/>
                                      </p:to>
                                    </p:set>
                                  </p:childTnLst>
                                </p:cTn>
                              </p:par>
                              <p:par>
                                <p:cTn id="19" presetID="1" presetClass="exit" presetSubtype="0" fill="hold" grpId="1" nodeType="withEffect">
                                  <p:stCondLst>
                                    <p:cond delay="0"/>
                                  </p:stCondLst>
                                  <p:childTnLst>
                                    <p:set>
                                      <p:cBhvr>
                                        <p:cTn id="20" dur="1" fill="hold">
                                          <p:stCondLst>
                                            <p:cond delay="0"/>
                                          </p:stCondLst>
                                        </p:cTn>
                                        <p:tgtEl>
                                          <p:spTgt spid="12"/>
                                        </p:tgtEl>
                                        <p:attrNameLst>
                                          <p:attrName>style.visibility</p:attrName>
                                        </p:attrNameLst>
                                      </p:cBhvr>
                                      <p:to>
                                        <p:strVal val="hidden"/>
                                      </p:to>
                                    </p:set>
                                  </p:childTnLst>
                                </p:cTn>
                              </p:par>
                              <p:par>
                                <p:cTn id="21" presetID="1" presetClass="exit" presetSubtype="0" fill="hold" grpId="1" nodeType="withEffect">
                                  <p:stCondLst>
                                    <p:cond delay="0"/>
                                  </p:stCondLst>
                                  <p:childTnLst>
                                    <p:set>
                                      <p:cBhvr>
                                        <p:cTn id="22" dur="1" fill="hold">
                                          <p:stCondLst>
                                            <p:cond delay="0"/>
                                          </p:stCondLst>
                                        </p:cTn>
                                        <p:tgtEl>
                                          <p:spTgt spid="15"/>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31" fill="hold" display="0">
                  <p:stCondLst>
                    <p:cond delay="indefinite"/>
                  </p:stCondLst>
                  <p:endCondLst>
                    <p:cond evt="onStopAudio" delay="0">
                      <p:tgtEl>
                        <p:sldTgt/>
                      </p:tgtEl>
                    </p:cond>
                  </p:endCondLst>
                </p:cTn>
                <p:tgtEl>
                  <p:spTgt spid="4"/>
                </p:tgtEl>
              </p:cMediaNode>
            </p:audio>
          </p:childTnLst>
        </p:cTn>
      </p:par>
    </p:tnLst>
    <p:bldLst>
      <p:bldP spid="5" grpId="0"/>
      <p:bldP spid="13" grpId="0"/>
      <p:bldP spid="12" grpId="0"/>
      <p:bldP spid="12" grpId="1"/>
      <p:bldP spid="15" grpId="0"/>
      <p:bldP spid="15"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6"/>
        <p:cNvGrpSpPr/>
        <p:nvPr/>
      </p:nvGrpSpPr>
      <p:grpSpPr>
        <a:xfrm>
          <a:off x="0" y="0"/>
          <a:ext cx="0" cy="0"/>
          <a:chOff x="0" y="0"/>
          <a:chExt cx="0" cy="0"/>
        </a:xfrm>
      </p:grpSpPr>
      <p:sp>
        <p:nvSpPr>
          <p:cNvPr id="107" name="Google Shape;107;p16"/>
          <p:cNvSpPr txBox="1">
            <a:spLocks noGrp="1"/>
          </p:cNvSpPr>
          <p:nvPr>
            <p:ph type="title"/>
          </p:nvPr>
        </p:nvSpPr>
        <p:spPr>
          <a:xfrm>
            <a:off x="696000" y="424345"/>
            <a:ext cx="10886400" cy="456807"/>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2000"/>
              <a:buFont typeface="Calibri"/>
              <a:buNone/>
            </a:pPr>
            <a:r>
              <a:rPr lang="en-GB" dirty="0"/>
              <a:t>Part 1: The big idea </a:t>
            </a:r>
            <a:endParaRPr dirty="0"/>
          </a:p>
        </p:txBody>
      </p:sp>
      <p:sp>
        <p:nvSpPr>
          <p:cNvPr id="108" name="Google Shape;108;p16"/>
          <p:cNvSpPr txBox="1">
            <a:spLocks noGrp="1"/>
          </p:cNvSpPr>
          <p:nvPr>
            <p:ph type="body" idx="1"/>
          </p:nvPr>
        </p:nvSpPr>
        <p:spPr>
          <a:xfrm>
            <a:off x="696000" y="1276351"/>
            <a:ext cx="8164512" cy="875567"/>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ts val="0"/>
              </a:spcBef>
              <a:spcAft>
                <a:spcPts val="0"/>
              </a:spcAft>
              <a:buClr>
                <a:srgbClr val="585858"/>
              </a:buClr>
              <a:buSzPts val="2000"/>
              <a:buChar char="•"/>
            </a:pPr>
            <a:r>
              <a:rPr lang="en-GB" b="1" dirty="0"/>
              <a:t>What do students need to know?</a:t>
            </a:r>
            <a:endParaRPr dirty="0"/>
          </a:p>
          <a:p>
            <a:pPr marL="228600" lvl="0" indent="-228600" algn="l" rtl="0">
              <a:lnSpc>
                <a:spcPct val="90000"/>
              </a:lnSpc>
              <a:spcBef>
                <a:spcPts val="1000"/>
              </a:spcBef>
              <a:spcAft>
                <a:spcPts val="0"/>
              </a:spcAft>
              <a:buClr>
                <a:schemeClr val="lt2"/>
              </a:buClr>
              <a:buSzPts val="2000"/>
              <a:buChar char="•"/>
            </a:pPr>
            <a:r>
              <a:rPr lang="en-GB" b="1" dirty="0">
                <a:solidFill>
                  <a:schemeClr val="bg1">
                    <a:lumMod val="75000"/>
                  </a:schemeClr>
                </a:solidFill>
              </a:rPr>
              <a:t>What things typically go wrong (misconceptions)?</a:t>
            </a:r>
            <a:endParaRPr dirty="0">
              <a:solidFill>
                <a:schemeClr val="bg1">
                  <a:lumMod val="75000"/>
                </a:schemeClr>
              </a:solidFill>
            </a:endParaRPr>
          </a:p>
        </p:txBody>
      </p:sp>
      <p:sp>
        <p:nvSpPr>
          <p:cNvPr id="109" name="Google Shape;109;p16"/>
          <p:cNvSpPr txBox="1"/>
          <p:nvPr/>
        </p:nvSpPr>
        <p:spPr>
          <a:xfrm>
            <a:off x="292331" y="2151918"/>
            <a:ext cx="11694881" cy="3715326"/>
          </a:xfrm>
          <a:prstGeom prst="rect">
            <a:avLst/>
          </a:prstGeom>
          <a:noFill/>
          <a:ln>
            <a:noFill/>
          </a:ln>
        </p:spPr>
        <p:txBody>
          <a:bodyPr spcFirstLastPara="1" wrap="square" lIns="91425" tIns="45700" rIns="91425" bIns="45700" anchor="t" anchorCtr="0">
            <a:noAutofit/>
          </a:bodyPr>
          <a:lstStyle/>
          <a:p>
            <a:pPr marL="0" marR="0" lvl="0" indent="0" algn="l" rtl="0">
              <a:lnSpc>
                <a:spcPct val="97000"/>
              </a:lnSpc>
              <a:spcBef>
                <a:spcPts val="1800"/>
              </a:spcBef>
              <a:spcAft>
                <a:spcPts val="0"/>
              </a:spcAft>
              <a:buNone/>
            </a:pPr>
            <a:r>
              <a:rPr lang="en-GB" sz="2000" dirty="0">
                <a:solidFill>
                  <a:schemeClr val="tx1">
                    <a:lumMod val="75000"/>
                    <a:lumOff val="25000"/>
                  </a:schemeClr>
                </a:solidFill>
                <a:latin typeface="Calibri" panose="020F0502020204030204" pitchFamily="34" charset="0"/>
                <a:ea typeface="Calibri"/>
                <a:cs typeface="Calibri" panose="020F0502020204030204" pitchFamily="34" charset="0"/>
                <a:sym typeface="Calibri"/>
              </a:rPr>
              <a:t>Students need to be able to convert fluently between fractions, decimals and percentages.</a:t>
            </a:r>
          </a:p>
          <a:p>
            <a:pPr marL="0" marR="0" lvl="0" indent="0" algn="l" rtl="0">
              <a:lnSpc>
                <a:spcPct val="97000"/>
              </a:lnSpc>
              <a:spcBef>
                <a:spcPts val="1800"/>
              </a:spcBef>
              <a:spcAft>
                <a:spcPts val="0"/>
              </a:spcAft>
              <a:buNone/>
            </a:pPr>
            <a:r>
              <a:rPr lang="en-GB" sz="2000" dirty="0">
                <a:solidFill>
                  <a:schemeClr val="tx1">
                    <a:lumMod val="75000"/>
                    <a:lumOff val="25000"/>
                  </a:schemeClr>
                </a:solidFill>
                <a:latin typeface="Calibri" panose="020F0502020204030204" pitchFamily="34" charset="0"/>
                <a:ea typeface="Calibri"/>
                <a:cs typeface="Calibri" panose="020F0502020204030204" pitchFamily="34" charset="0"/>
                <a:sym typeface="Calibri"/>
              </a:rPr>
              <a:t>In order to be able to do this they need to have:</a:t>
            </a:r>
          </a:p>
          <a:p>
            <a:pPr marL="0" marR="0" lvl="0" indent="0" algn="l" rtl="0">
              <a:lnSpc>
                <a:spcPct val="97000"/>
              </a:lnSpc>
              <a:spcBef>
                <a:spcPts val="1800"/>
              </a:spcBef>
              <a:spcAft>
                <a:spcPts val="0"/>
              </a:spcAft>
              <a:buNone/>
            </a:pPr>
            <a:endParaRPr lang="en-GB" sz="2000" dirty="0">
              <a:solidFill>
                <a:schemeClr val="tx1">
                  <a:lumMod val="75000"/>
                  <a:lumOff val="25000"/>
                </a:schemeClr>
              </a:solidFill>
              <a:latin typeface="Calibri" panose="020F0502020204030204" pitchFamily="34" charset="0"/>
              <a:ea typeface="Calibri"/>
              <a:cs typeface="Calibri" panose="020F0502020204030204" pitchFamily="34" charset="0"/>
              <a:sym typeface="Calibri"/>
            </a:endParaRPr>
          </a:p>
          <a:p>
            <a:pPr lvl="0">
              <a:lnSpc>
                <a:spcPct val="97000"/>
              </a:lnSpc>
              <a:spcBef>
                <a:spcPts val="1800"/>
              </a:spcBef>
            </a:pPr>
            <a:r>
              <a:rPr lang="en-GB" sz="2000" dirty="0">
                <a:solidFill>
                  <a:schemeClr val="tx1">
                    <a:lumMod val="75000"/>
                    <a:lumOff val="25000"/>
                  </a:schemeClr>
                </a:solidFill>
                <a:latin typeface="Calibri" panose="020F0502020204030204" pitchFamily="34" charset="0"/>
                <a:cs typeface="Calibri" panose="020F0502020204030204" pitchFamily="34" charset="0"/>
                <a:sym typeface="Calibri"/>
              </a:rPr>
              <a:t>- </a:t>
            </a:r>
            <a:r>
              <a:rPr lang="en-GB" sz="2000" b="1" dirty="0">
                <a:solidFill>
                  <a:schemeClr val="tx1">
                    <a:lumMod val="75000"/>
                    <a:lumOff val="25000"/>
                  </a:schemeClr>
                </a:solidFill>
                <a:latin typeface="Calibri" panose="020F0502020204030204" pitchFamily="34" charset="0"/>
                <a:cs typeface="Calibri" panose="020F0502020204030204" pitchFamily="34" charset="0"/>
                <a:sym typeface="Calibri"/>
              </a:rPr>
              <a:t>An understanding that p</a:t>
            </a:r>
            <a:r>
              <a:rPr lang="en-GB" sz="2000" b="1" dirty="0">
                <a:solidFill>
                  <a:schemeClr val="tx1">
                    <a:lumMod val="75000"/>
                    <a:lumOff val="25000"/>
                  </a:schemeClr>
                </a:solidFill>
                <a:latin typeface="Calibri" panose="020F0502020204030204" pitchFamily="34" charset="0"/>
                <a:cs typeface="Calibri" panose="020F0502020204030204" pitchFamily="34" charset="0"/>
              </a:rPr>
              <a:t>ercentages, decimals and fractions are different ways of expressing proportions</a:t>
            </a:r>
            <a:endParaRPr lang="en-GB" sz="2000" u="sng" dirty="0">
              <a:solidFill>
                <a:schemeClr val="tx1">
                  <a:lumMod val="75000"/>
                  <a:lumOff val="25000"/>
                </a:schemeClr>
              </a:solidFill>
              <a:latin typeface="Calibri" panose="020F0502020204030204" pitchFamily="34" charset="0"/>
              <a:cs typeface="Calibri" panose="020F0502020204030204" pitchFamily="34" charset="0"/>
              <a:sym typeface="Calibri"/>
            </a:endParaRPr>
          </a:p>
          <a:p>
            <a:pPr lvl="0"/>
            <a:r>
              <a:rPr lang="en-GB" sz="2000" dirty="0">
                <a:solidFill>
                  <a:schemeClr val="tx1">
                    <a:lumMod val="75000"/>
                    <a:lumOff val="25000"/>
                  </a:schemeClr>
                </a:solidFill>
                <a:latin typeface="Calibri" panose="020F0502020204030204" pitchFamily="34" charset="0"/>
                <a:cs typeface="Calibri" panose="020F0502020204030204" pitchFamily="34" charset="0"/>
              </a:rPr>
              <a:t>- An understanding of the meaning of place value headings</a:t>
            </a:r>
          </a:p>
          <a:p>
            <a:pPr lvl="0"/>
            <a:r>
              <a:rPr lang="en-GB" sz="2000" dirty="0">
                <a:solidFill>
                  <a:schemeClr val="tx1">
                    <a:lumMod val="75000"/>
                    <a:lumOff val="25000"/>
                  </a:schemeClr>
                </a:solidFill>
                <a:latin typeface="Calibri" panose="020F0502020204030204" pitchFamily="34" charset="0"/>
                <a:cs typeface="Calibri" panose="020F0502020204030204" pitchFamily="34" charset="0"/>
              </a:rPr>
              <a:t>- An understanding of the word ‘percentage’ (and ability to find equivalent fractions)</a:t>
            </a:r>
          </a:p>
          <a:p>
            <a:pPr lvl="0"/>
            <a:r>
              <a:rPr lang="en-GB" sz="2000" dirty="0">
                <a:solidFill>
                  <a:schemeClr val="tx1">
                    <a:lumMod val="75000"/>
                    <a:lumOff val="25000"/>
                  </a:schemeClr>
                </a:solidFill>
                <a:latin typeface="Calibri" panose="020F0502020204030204" pitchFamily="34" charset="0"/>
                <a:cs typeface="Calibri" panose="020F0502020204030204" pitchFamily="34" charset="0"/>
              </a:rPr>
              <a:t>- An understanding of what a fraction represents (what the line in a fraction means).</a:t>
            </a:r>
          </a:p>
        </p:txBody>
      </p:sp>
      <p:pic>
        <p:nvPicPr>
          <p:cNvPr id="2" name="Audio 1">
            <a:hlinkClick r:id="" action="ppaction://media"/>
            <a:extLst>
              <a:ext uri="{FF2B5EF4-FFF2-40B4-BE49-F238E27FC236}">
                <a16:creationId xmlns:a16="http://schemas.microsoft.com/office/drawing/2014/main" id="{CFF414EF-4A2E-4E43-99D9-736DE26D0067}"/>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163300" y="5829300"/>
            <a:ext cx="812800" cy="8128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113661"/>
    </mc:Choice>
    <mc:Fallback xmlns="">
      <p:transition spd="slow" advTm="11366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24"/>
          <p:cNvSpPr txBox="1">
            <a:spLocks noGrp="1"/>
          </p:cNvSpPr>
          <p:nvPr>
            <p:ph type="title"/>
          </p:nvPr>
        </p:nvSpPr>
        <p:spPr>
          <a:xfrm>
            <a:off x="696000" y="424345"/>
            <a:ext cx="10886400" cy="456807"/>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2000"/>
              <a:buFont typeface="Calibri"/>
              <a:buNone/>
            </a:pPr>
            <a:r>
              <a:rPr lang="en-GB" b="0" dirty="0"/>
              <a:t>Part 3: Key teaching aspects</a:t>
            </a:r>
            <a:endParaRPr b="0" dirty="0"/>
          </a:p>
        </p:txBody>
      </p:sp>
      <p:pic>
        <p:nvPicPr>
          <p:cNvPr id="3" name="Picture 2">
            <a:extLst>
              <a:ext uri="{FF2B5EF4-FFF2-40B4-BE49-F238E27FC236}">
                <a16:creationId xmlns:a16="http://schemas.microsoft.com/office/drawing/2014/main" id="{FE6EA6D6-07BE-5045-8CF2-B868577AE8F1}"/>
              </a:ext>
            </a:extLst>
          </p:cNvPr>
          <p:cNvPicPr>
            <a:picLocks noChangeAspect="1"/>
          </p:cNvPicPr>
          <p:nvPr/>
        </p:nvPicPr>
        <p:blipFill>
          <a:blip r:embed="rId6"/>
          <a:stretch>
            <a:fillRect/>
          </a:stretch>
        </p:blipFill>
        <p:spPr>
          <a:xfrm>
            <a:off x="1551195" y="2328821"/>
            <a:ext cx="3822325" cy="3805261"/>
          </a:xfrm>
          <a:prstGeom prst="rect">
            <a:avLst/>
          </a:prstGeom>
        </p:spPr>
      </p:pic>
      <p:sp>
        <p:nvSpPr>
          <p:cNvPr id="2" name="TextBox 1">
            <a:extLst>
              <a:ext uri="{FF2B5EF4-FFF2-40B4-BE49-F238E27FC236}">
                <a16:creationId xmlns:a16="http://schemas.microsoft.com/office/drawing/2014/main" id="{F178D023-C6D1-E34E-BF2F-D7B3742E39BE}"/>
              </a:ext>
            </a:extLst>
          </p:cNvPr>
          <p:cNvSpPr txBox="1"/>
          <p:nvPr/>
        </p:nvSpPr>
        <p:spPr>
          <a:xfrm>
            <a:off x="190216" y="1118365"/>
            <a:ext cx="5352747" cy="707886"/>
          </a:xfrm>
          <a:prstGeom prst="rect">
            <a:avLst/>
          </a:prstGeom>
          <a:noFill/>
        </p:spPr>
        <p:txBody>
          <a:bodyPr wrap="none" rtlCol="0">
            <a:spAutoFit/>
          </a:bodyPr>
          <a:lstStyle/>
          <a:p>
            <a:r>
              <a:rPr lang="en-US" sz="4000" dirty="0">
                <a:solidFill>
                  <a:schemeClr val="tx1">
                    <a:lumMod val="75000"/>
                    <a:lumOff val="25000"/>
                  </a:schemeClr>
                </a:solidFill>
                <a:latin typeface="Calibri" panose="020F0502020204030204" pitchFamily="34" charset="0"/>
                <a:cs typeface="Calibri" panose="020F0502020204030204" pitchFamily="34" charset="0"/>
              </a:rPr>
              <a:t>Decimals </a:t>
            </a:r>
            <a:r>
              <a:rPr lang="en-US" sz="4000" dirty="0">
                <a:solidFill>
                  <a:schemeClr val="tx1">
                    <a:lumMod val="75000"/>
                    <a:lumOff val="25000"/>
                  </a:schemeClr>
                </a:solidFill>
                <a:latin typeface="Calibri" panose="020F0502020204030204" pitchFamily="34" charset="0"/>
                <a:cs typeface="Calibri" panose="020F0502020204030204" pitchFamily="34" charset="0"/>
                <a:sym typeface="Wingdings" pitchFamily="2" charset="2"/>
              </a:rPr>
              <a:t></a:t>
            </a:r>
            <a:r>
              <a:rPr lang="en-US" sz="4000" dirty="0">
                <a:solidFill>
                  <a:schemeClr val="tx1">
                    <a:lumMod val="75000"/>
                    <a:lumOff val="25000"/>
                  </a:schemeClr>
                </a:solidFill>
                <a:latin typeface="Calibri" panose="020F0502020204030204" pitchFamily="34" charset="0"/>
                <a:cs typeface="Calibri" panose="020F0502020204030204" pitchFamily="34" charset="0"/>
              </a:rPr>
              <a:t> percentages</a:t>
            </a:r>
          </a:p>
        </p:txBody>
      </p:sp>
      <p:pic>
        <p:nvPicPr>
          <p:cNvPr id="9" name="Picture 8">
            <a:extLst>
              <a:ext uri="{FF2B5EF4-FFF2-40B4-BE49-F238E27FC236}">
                <a16:creationId xmlns:a16="http://schemas.microsoft.com/office/drawing/2014/main" id="{85893208-5B1E-FF41-ACE8-C05DA3A0A4D5}"/>
              </a:ext>
            </a:extLst>
          </p:cNvPr>
          <p:cNvPicPr>
            <a:picLocks noChangeAspect="1"/>
          </p:cNvPicPr>
          <p:nvPr/>
        </p:nvPicPr>
        <p:blipFill>
          <a:blip r:embed="rId6"/>
          <a:stretch>
            <a:fillRect/>
          </a:stretch>
        </p:blipFill>
        <p:spPr>
          <a:xfrm>
            <a:off x="6818482" y="2328820"/>
            <a:ext cx="3822325" cy="3805261"/>
          </a:xfrm>
          <a:prstGeom prst="rect">
            <a:avLst/>
          </a:prstGeom>
        </p:spPr>
      </p:pic>
      <p:sp>
        <p:nvSpPr>
          <p:cNvPr id="4" name="TextBox 3">
            <a:extLst>
              <a:ext uri="{FF2B5EF4-FFF2-40B4-BE49-F238E27FC236}">
                <a16:creationId xmlns:a16="http://schemas.microsoft.com/office/drawing/2014/main" id="{EDCD14FE-F4A9-6F4F-A9FD-5B34B2DFF366}"/>
              </a:ext>
            </a:extLst>
          </p:cNvPr>
          <p:cNvSpPr txBox="1"/>
          <p:nvPr/>
        </p:nvSpPr>
        <p:spPr>
          <a:xfrm>
            <a:off x="2866589" y="1826251"/>
            <a:ext cx="867545" cy="584775"/>
          </a:xfrm>
          <a:prstGeom prst="rect">
            <a:avLst/>
          </a:prstGeom>
          <a:noFill/>
        </p:spPr>
        <p:txBody>
          <a:bodyPr wrap="none" rtlCol="0">
            <a:spAutoFit/>
          </a:bodyPr>
          <a:lstStyle/>
          <a:p>
            <a:r>
              <a:rPr lang="en-US" sz="3200" dirty="0"/>
              <a:t>100</a:t>
            </a:r>
          </a:p>
        </p:txBody>
      </p:sp>
      <p:sp>
        <p:nvSpPr>
          <p:cNvPr id="10" name="Rectangle 9">
            <a:extLst>
              <a:ext uri="{FF2B5EF4-FFF2-40B4-BE49-F238E27FC236}">
                <a16:creationId xmlns:a16="http://schemas.microsoft.com/office/drawing/2014/main" id="{E010735C-013D-AA48-8B55-4FE43B6F71AD}"/>
              </a:ext>
            </a:extLst>
          </p:cNvPr>
          <p:cNvSpPr/>
          <p:nvPr/>
        </p:nvSpPr>
        <p:spPr>
          <a:xfrm>
            <a:off x="8523498" y="1744045"/>
            <a:ext cx="412292" cy="584775"/>
          </a:xfrm>
          <a:prstGeom prst="rect">
            <a:avLst/>
          </a:prstGeom>
        </p:spPr>
        <p:txBody>
          <a:bodyPr wrap="none">
            <a:spAutoFit/>
          </a:bodyPr>
          <a:lstStyle/>
          <a:p>
            <a:r>
              <a:rPr lang="en-US" sz="3200" dirty="0"/>
              <a:t>1</a:t>
            </a:r>
            <a:endParaRPr lang="en-US" dirty="0"/>
          </a:p>
        </p:txBody>
      </p:sp>
      <p:sp>
        <p:nvSpPr>
          <p:cNvPr id="11" name="TextBox 10">
            <a:extLst>
              <a:ext uri="{FF2B5EF4-FFF2-40B4-BE49-F238E27FC236}">
                <a16:creationId xmlns:a16="http://schemas.microsoft.com/office/drawing/2014/main" id="{FA299A99-179B-4344-9D28-F836F1BB7871}"/>
              </a:ext>
            </a:extLst>
          </p:cNvPr>
          <p:cNvSpPr txBox="1"/>
          <p:nvPr/>
        </p:nvSpPr>
        <p:spPr>
          <a:xfrm>
            <a:off x="1820721" y="6134081"/>
            <a:ext cx="3283271" cy="461665"/>
          </a:xfrm>
          <a:prstGeom prst="rect">
            <a:avLst/>
          </a:prstGeom>
          <a:noFill/>
        </p:spPr>
        <p:txBody>
          <a:bodyPr wrap="none" rtlCol="0">
            <a:spAutoFit/>
          </a:bodyPr>
          <a:lstStyle/>
          <a:p>
            <a:r>
              <a:rPr lang="en-US" sz="2400" dirty="0"/>
              <a:t>Shade 30% of this grid</a:t>
            </a:r>
          </a:p>
        </p:txBody>
      </p:sp>
      <p:sp>
        <p:nvSpPr>
          <p:cNvPr id="12" name="Rectangle 11">
            <a:extLst>
              <a:ext uri="{FF2B5EF4-FFF2-40B4-BE49-F238E27FC236}">
                <a16:creationId xmlns:a16="http://schemas.microsoft.com/office/drawing/2014/main" id="{A24A0707-ACB8-0147-B766-0747A2FBBCB5}"/>
              </a:ext>
            </a:extLst>
          </p:cNvPr>
          <p:cNvSpPr/>
          <p:nvPr/>
        </p:nvSpPr>
        <p:spPr>
          <a:xfrm>
            <a:off x="6412343" y="6131803"/>
            <a:ext cx="4634602" cy="461665"/>
          </a:xfrm>
          <a:prstGeom prst="rect">
            <a:avLst/>
          </a:prstGeom>
        </p:spPr>
        <p:txBody>
          <a:bodyPr wrap="none">
            <a:spAutoFit/>
          </a:bodyPr>
          <a:lstStyle/>
          <a:p>
            <a:r>
              <a:rPr lang="en-US" sz="2400" dirty="0"/>
              <a:t>Shade the same area of this grid</a:t>
            </a:r>
          </a:p>
        </p:txBody>
      </p:sp>
      <p:pic>
        <p:nvPicPr>
          <p:cNvPr id="5" name="Audio 4">
            <a:hlinkClick r:id="" action="ppaction://media"/>
            <a:extLst>
              <a:ext uri="{FF2B5EF4-FFF2-40B4-BE49-F238E27FC236}">
                <a16:creationId xmlns:a16="http://schemas.microsoft.com/office/drawing/2014/main" id="{84FF3FF3-738B-4F4A-9CA7-029ADC544325}"/>
              </a:ext>
            </a:extLst>
          </p:cNvPr>
          <p:cNvPicPr>
            <a:picLocks noChangeAspect="1"/>
          </p:cNvPicPr>
          <p:nvPr>
            <a:audioFile r:link="rId3"/>
            <p:extLst>
              <p:ext uri="{DAA4B4D4-6D71-4841-9C94-3DE7FCFB9230}">
                <p14:media xmlns:p14="http://schemas.microsoft.com/office/powerpoint/2010/main" r:embed="rId2"/>
              </p:ext>
            </p:extLst>
          </p:nvPr>
        </p:nvPicPr>
        <p:blipFill>
          <a:blip r:embed="rId7"/>
          <a:stretch>
            <a:fillRect/>
          </a:stretch>
        </p:blipFill>
        <p:spPr>
          <a:xfrm>
            <a:off x="11163300" y="5829300"/>
            <a:ext cx="812800" cy="812800"/>
          </a:xfrm>
          <a:prstGeom prst="rect">
            <a:avLst/>
          </a:prstGeom>
        </p:spPr>
      </p:pic>
    </p:spTree>
    <p:custDataLst>
      <p:tags r:id="rId1"/>
    </p:custDataLst>
    <p:extLst>
      <p:ext uri="{BB962C8B-B14F-4D97-AF65-F5344CB8AC3E}">
        <p14:creationId xmlns:p14="http://schemas.microsoft.com/office/powerpoint/2010/main" val="303440335"/>
      </p:ext>
    </p:extLst>
  </p:cSld>
  <p:clrMapOvr>
    <a:masterClrMapping/>
  </p:clrMapOvr>
  <mc:AlternateContent xmlns:mc="http://schemas.openxmlformats.org/markup-compatibility/2006" xmlns:p14="http://schemas.microsoft.com/office/powerpoint/2010/main">
    <mc:Choice Requires="p14">
      <p:transition spd="slow" p14:dur="2000" advTm="47422"/>
    </mc:Choice>
    <mc:Fallback xmlns="">
      <p:transition spd="slow" advTm="4742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5" fill="hold" display="0">
                  <p:stCondLst>
                    <p:cond delay="indefinite"/>
                  </p:stCondLst>
                  <p:endCondLst>
                    <p:cond evt="onStopAudio" delay="0">
                      <p:tgtEl>
                        <p:sldTgt/>
                      </p:tgtEl>
                    </p:cond>
                  </p:endCondLst>
                </p:cTn>
                <p:tgtEl>
                  <p:spTgt spid="5"/>
                </p:tgtEl>
              </p:cMediaNode>
            </p:audio>
          </p:childTnLst>
        </p:cTn>
      </p:par>
    </p:tnLst>
    <p:bldLst>
      <p:bldP spid="11" grpId="0"/>
      <p:bldP spid="1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24"/>
          <p:cNvSpPr txBox="1">
            <a:spLocks noGrp="1"/>
          </p:cNvSpPr>
          <p:nvPr>
            <p:ph type="title"/>
          </p:nvPr>
        </p:nvSpPr>
        <p:spPr>
          <a:xfrm>
            <a:off x="696000" y="424345"/>
            <a:ext cx="10886400" cy="456807"/>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2000"/>
              <a:buFont typeface="Calibri"/>
              <a:buNone/>
            </a:pPr>
            <a:r>
              <a:rPr lang="en-GB" b="0" dirty="0"/>
              <a:t>Part 3: Key teaching aspects</a:t>
            </a:r>
            <a:endParaRPr b="0" dirty="0"/>
          </a:p>
        </p:txBody>
      </p:sp>
      <p:pic>
        <p:nvPicPr>
          <p:cNvPr id="3" name="Picture 2">
            <a:extLst>
              <a:ext uri="{FF2B5EF4-FFF2-40B4-BE49-F238E27FC236}">
                <a16:creationId xmlns:a16="http://schemas.microsoft.com/office/drawing/2014/main" id="{FE6EA6D6-07BE-5045-8CF2-B868577AE8F1}"/>
              </a:ext>
            </a:extLst>
          </p:cNvPr>
          <p:cNvPicPr>
            <a:picLocks noChangeAspect="1"/>
          </p:cNvPicPr>
          <p:nvPr/>
        </p:nvPicPr>
        <p:blipFill>
          <a:blip r:embed="rId6"/>
          <a:stretch>
            <a:fillRect/>
          </a:stretch>
        </p:blipFill>
        <p:spPr>
          <a:xfrm>
            <a:off x="1695831" y="2899243"/>
            <a:ext cx="2976841" cy="2963552"/>
          </a:xfrm>
          <a:prstGeom prst="rect">
            <a:avLst/>
          </a:prstGeom>
        </p:spPr>
      </p:pic>
      <p:sp>
        <p:nvSpPr>
          <p:cNvPr id="2" name="TextBox 1">
            <a:extLst>
              <a:ext uri="{FF2B5EF4-FFF2-40B4-BE49-F238E27FC236}">
                <a16:creationId xmlns:a16="http://schemas.microsoft.com/office/drawing/2014/main" id="{F178D023-C6D1-E34E-BF2F-D7B3742E39BE}"/>
              </a:ext>
            </a:extLst>
          </p:cNvPr>
          <p:cNvSpPr txBox="1"/>
          <p:nvPr/>
        </p:nvSpPr>
        <p:spPr>
          <a:xfrm>
            <a:off x="219070" y="1114757"/>
            <a:ext cx="5301451" cy="707886"/>
          </a:xfrm>
          <a:prstGeom prst="rect">
            <a:avLst/>
          </a:prstGeom>
          <a:noFill/>
        </p:spPr>
        <p:txBody>
          <a:bodyPr wrap="none" rtlCol="0">
            <a:spAutoFit/>
          </a:bodyPr>
          <a:lstStyle/>
          <a:p>
            <a:r>
              <a:rPr lang="en-US" sz="4000" dirty="0">
                <a:solidFill>
                  <a:schemeClr val="tx1">
                    <a:lumMod val="75000"/>
                    <a:lumOff val="25000"/>
                  </a:schemeClr>
                </a:solidFill>
                <a:latin typeface="Calibri" panose="020F0502020204030204" pitchFamily="34" charset="0"/>
                <a:cs typeface="Calibri" panose="020F0502020204030204" pitchFamily="34" charset="0"/>
              </a:rPr>
              <a:t>Percentages </a:t>
            </a:r>
            <a:r>
              <a:rPr lang="en-US" sz="4000" dirty="0">
                <a:solidFill>
                  <a:schemeClr val="tx1">
                    <a:lumMod val="75000"/>
                    <a:lumOff val="25000"/>
                  </a:schemeClr>
                </a:solidFill>
                <a:latin typeface="Calibri" panose="020F0502020204030204" pitchFamily="34" charset="0"/>
                <a:cs typeface="Calibri" panose="020F0502020204030204" pitchFamily="34" charset="0"/>
                <a:sym typeface="Wingdings" pitchFamily="2" charset="2"/>
              </a:rPr>
              <a:t></a:t>
            </a:r>
            <a:r>
              <a:rPr lang="en-US" sz="4000" dirty="0">
                <a:solidFill>
                  <a:schemeClr val="tx1">
                    <a:lumMod val="75000"/>
                    <a:lumOff val="25000"/>
                  </a:schemeClr>
                </a:solidFill>
                <a:latin typeface="Calibri" panose="020F0502020204030204" pitchFamily="34" charset="0"/>
                <a:cs typeface="Calibri" panose="020F0502020204030204" pitchFamily="34" charset="0"/>
              </a:rPr>
              <a:t> decimals</a:t>
            </a:r>
          </a:p>
        </p:txBody>
      </p:sp>
      <p:sp>
        <p:nvSpPr>
          <p:cNvPr id="8" name="TextBox 7">
            <a:extLst>
              <a:ext uri="{FF2B5EF4-FFF2-40B4-BE49-F238E27FC236}">
                <a16:creationId xmlns:a16="http://schemas.microsoft.com/office/drawing/2014/main" id="{EFF86206-4E18-BC4C-8067-A3A48E4BADA8}"/>
              </a:ext>
            </a:extLst>
          </p:cNvPr>
          <p:cNvSpPr txBox="1"/>
          <p:nvPr/>
        </p:nvSpPr>
        <p:spPr>
          <a:xfrm>
            <a:off x="1808699" y="2252855"/>
            <a:ext cx="8007320" cy="646331"/>
          </a:xfrm>
          <a:prstGeom prst="rect">
            <a:avLst/>
          </a:prstGeom>
          <a:noFill/>
        </p:spPr>
        <p:txBody>
          <a:bodyPr wrap="none" rtlCol="0">
            <a:spAutoFit/>
          </a:bodyPr>
          <a:lstStyle/>
          <a:p>
            <a:r>
              <a:rPr lang="en-US" sz="3600" dirty="0"/>
              <a:t>Percentages                          Decimals</a:t>
            </a:r>
          </a:p>
        </p:txBody>
      </p:sp>
      <p:cxnSp>
        <p:nvCxnSpPr>
          <p:cNvPr id="9" name="Straight Arrow Connector 8">
            <a:extLst>
              <a:ext uri="{FF2B5EF4-FFF2-40B4-BE49-F238E27FC236}">
                <a16:creationId xmlns:a16="http://schemas.microsoft.com/office/drawing/2014/main" id="{397FDDB6-5D5D-9349-A988-140226ECE58D}"/>
              </a:ext>
            </a:extLst>
          </p:cNvPr>
          <p:cNvCxnSpPr/>
          <p:nvPr/>
        </p:nvCxnSpPr>
        <p:spPr>
          <a:xfrm>
            <a:off x="5209848" y="3651291"/>
            <a:ext cx="1593203" cy="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08630A3B-0C91-7F4E-83A6-1BF68E5E4685}"/>
              </a:ext>
            </a:extLst>
          </p:cNvPr>
          <p:cNvSpPr txBox="1"/>
          <p:nvPr/>
        </p:nvSpPr>
        <p:spPr>
          <a:xfrm>
            <a:off x="5361156" y="3066516"/>
            <a:ext cx="1093569" cy="584775"/>
          </a:xfrm>
          <a:prstGeom prst="rect">
            <a:avLst/>
          </a:prstGeom>
          <a:noFill/>
        </p:spPr>
        <p:txBody>
          <a:bodyPr wrap="none" rtlCol="0">
            <a:spAutoFit/>
          </a:bodyPr>
          <a:lstStyle/>
          <a:p>
            <a:r>
              <a:rPr lang="en-US" sz="3200" dirty="0"/>
              <a:t>÷100</a:t>
            </a:r>
          </a:p>
        </p:txBody>
      </p:sp>
      <p:pic>
        <p:nvPicPr>
          <p:cNvPr id="11" name="Picture 10">
            <a:extLst>
              <a:ext uri="{FF2B5EF4-FFF2-40B4-BE49-F238E27FC236}">
                <a16:creationId xmlns:a16="http://schemas.microsoft.com/office/drawing/2014/main" id="{CC7AAE7F-FC4A-C54B-919C-770FBD640DAA}"/>
              </a:ext>
            </a:extLst>
          </p:cNvPr>
          <p:cNvPicPr>
            <a:picLocks noChangeAspect="1"/>
          </p:cNvPicPr>
          <p:nvPr/>
        </p:nvPicPr>
        <p:blipFill>
          <a:blip r:embed="rId6"/>
          <a:stretch>
            <a:fillRect/>
          </a:stretch>
        </p:blipFill>
        <p:spPr>
          <a:xfrm>
            <a:off x="7271295" y="2899243"/>
            <a:ext cx="2976841" cy="2963552"/>
          </a:xfrm>
          <a:prstGeom prst="rect">
            <a:avLst/>
          </a:prstGeom>
        </p:spPr>
      </p:pic>
      <p:cxnSp>
        <p:nvCxnSpPr>
          <p:cNvPr id="13" name="Straight Arrow Connector 12">
            <a:extLst>
              <a:ext uri="{FF2B5EF4-FFF2-40B4-BE49-F238E27FC236}">
                <a16:creationId xmlns:a16="http://schemas.microsoft.com/office/drawing/2014/main" id="{22AEE492-247C-C245-AAE5-39E86481546A}"/>
              </a:ext>
            </a:extLst>
          </p:cNvPr>
          <p:cNvCxnSpPr>
            <a:cxnSpLocks/>
          </p:cNvCxnSpPr>
          <p:nvPr/>
        </p:nvCxnSpPr>
        <p:spPr>
          <a:xfrm flipH="1">
            <a:off x="5067196" y="4978068"/>
            <a:ext cx="1735855" cy="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B8649382-F008-2440-8C31-A4C6AE896066}"/>
              </a:ext>
            </a:extLst>
          </p:cNvPr>
          <p:cNvSpPr txBox="1"/>
          <p:nvPr/>
        </p:nvSpPr>
        <p:spPr>
          <a:xfrm>
            <a:off x="5328862" y="4375948"/>
            <a:ext cx="1072730" cy="584775"/>
          </a:xfrm>
          <a:prstGeom prst="rect">
            <a:avLst/>
          </a:prstGeom>
          <a:noFill/>
        </p:spPr>
        <p:txBody>
          <a:bodyPr wrap="none" rtlCol="0">
            <a:spAutoFit/>
          </a:bodyPr>
          <a:lstStyle/>
          <a:p>
            <a:r>
              <a:rPr lang="en-US" sz="3200" dirty="0"/>
              <a:t>x100</a:t>
            </a:r>
          </a:p>
        </p:txBody>
      </p:sp>
      <p:pic>
        <p:nvPicPr>
          <p:cNvPr id="4" name="Audio 3">
            <a:hlinkClick r:id="" action="ppaction://media"/>
            <a:extLst>
              <a:ext uri="{FF2B5EF4-FFF2-40B4-BE49-F238E27FC236}">
                <a16:creationId xmlns:a16="http://schemas.microsoft.com/office/drawing/2014/main" id="{00BC9EFA-AFBD-E940-904F-199834CEE466}"/>
              </a:ext>
            </a:extLst>
          </p:cNvPr>
          <p:cNvPicPr>
            <a:picLocks noChangeAspect="1"/>
          </p:cNvPicPr>
          <p:nvPr>
            <a:audioFile r:link="rId3"/>
            <p:extLst>
              <p:ext uri="{DAA4B4D4-6D71-4841-9C94-3DE7FCFB9230}">
                <p14:media xmlns:p14="http://schemas.microsoft.com/office/powerpoint/2010/main" r:embed="rId2"/>
              </p:ext>
            </p:extLst>
          </p:nvPr>
        </p:nvPicPr>
        <p:blipFill>
          <a:blip r:embed="rId7"/>
          <a:stretch>
            <a:fillRect/>
          </a:stretch>
        </p:blipFill>
        <p:spPr>
          <a:xfrm>
            <a:off x="11163300" y="5829300"/>
            <a:ext cx="812800" cy="812800"/>
          </a:xfrm>
          <a:prstGeom prst="rect">
            <a:avLst/>
          </a:prstGeom>
        </p:spPr>
      </p:pic>
    </p:spTree>
    <p:custDataLst>
      <p:tags r:id="rId1"/>
    </p:custDataLst>
    <p:extLst>
      <p:ext uri="{BB962C8B-B14F-4D97-AF65-F5344CB8AC3E}">
        <p14:creationId xmlns:p14="http://schemas.microsoft.com/office/powerpoint/2010/main" val="1585460900"/>
      </p:ext>
    </p:extLst>
  </p:cSld>
  <p:clrMapOvr>
    <a:masterClrMapping/>
  </p:clrMapOvr>
  <mc:AlternateContent xmlns:mc="http://schemas.openxmlformats.org/markup-compatibility/2006" xmlns:p14="http://schemas.microsoft.com/office/powerpoint/2010/main">
    <mc:Choice Requires="p14">
      <p:transition spd="slow" p14:dur="2000" advTm="25542"/>
    </mc:Choice>
    <mc:Fallback xmlns="">
      <p:transition spd="slow" advTm="2554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3" fill="hold" display="0">
                  <p:stCondLst>
                    <p:cond delay="indefinite"/>
                  </p:stCondLst>
                  <p:endCondLst>
                    <p:cond evt="onStopAudio" delay="0">
                      <p:tgtEl>
                        <p:sldTgt/>
                      </p:tgtEl>
                    </p:cond>
                  </p:endCondLst>
                </p:cTn>
                <p:tgtEl>
                  <p:spTgt spid="4"/>
                </p:tgtEl>
              </p:cMediaNode>
            </p:audio>
          </p:childTnLst>
        </p:cTn>
      </p:par>
    </p:tnLst>
    <p:bldLst>
      <p:bldP spid="8" grpId="0"/>
      <p:bldP spid="10" grpId="0"/>
      <p:bldP spid="1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24"/>
          <p:cNvSpPr txBox="1">
            <a:spLocks noGrp="1"/>
          </p:cNvSpPr>
          <p:nvPr>
            <p:ph type="title"/>
          </p:nvPr>
        </p:nvSpPr>
        <p:spPr>
          <a:xfrm>
            <a:off x="696000" y="424345"/>
            <a:ext cx="10886400" cy="456807"/>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2000"/>
              <a:buFont typeface="Calibri"/>
              <a:buNone/>
            </a:pPr>
            <a:r>
              <a:rPr lang="en-GB" b="0" dirty="0"/>
              <a:t>Part 3: Key teaching aspects</a:t>
            </a:r>
            <a:endParaRPr b="0" dirty="0"/>
          </a:p>
        </p:txBody>
      </p:sp>
      <p:pic>
        <p:nvPicPr>
          <p:cNvPr id="3" name="Picture 2">
            <a:extLst>
              <a:ext uri="{FF2B5EF4-FFF2-40B4-BE49-F238E27FC236}">
                <a16:creationId xmlns:a16="http://schemas.microsoft.com/office/drawing/2014/main" id="{5BC4CB66-BDF5-A94D-8403-5971680172F4}"/>
              </a:ext>
            </a:extLst>
          </p:cNvPr>
          <p:cNvPicPr>
            <a:picLocks noChangeAspect="1"/>
          </p:cNvPicPr>
          <p:nvPr/>
        </p:nvPicPr>
        <p:blipFill>
          <a:blip r:embed="rId5"/>
          <a:stretch>
            <a:fillRect/>
          </a:stretch>
        </p:blipFill>
        <p:spPr>
          <a:xfrm>
            <a:off x="7010400" y="1727398"/>
            <a:ext cx="4251377" cy="4706257"/>
          </a:xfrm>
          <a:prstGeom prst="rect">
            <a:avLst/>
          </a:prstGeom>
        </p:spPr>
      </p:pic>
      <p:sp>
        <p:nvSpPr>
          <p:cNvPr id="8" name="TextBox 7">
            <a:extLst>
              <a:ext uri="{FF2B5EF4-FFF2-40B4-BE49-F238E27FC236}">
                <a16:creationId xmlns:a16="http://schemas.microsoft.com/office/drawing/2014/main" id="{E132E125-5F81-7D47-BF23-488143BF4B03}"/>
              </a:ext>
            </a:extLst>
          </p:cNvPr>
          <p:cNvSpPr txBox="1"/>
          <p:nvPr/>
        </p:nvSpPr>
        <p:spPr>
          <a:xfrm>
            <a:off x="9089410" y="6017492"/>
            <a:ext cx="2257349" cy="400110"/>
          </a:xfrm>
          <a:prstGeom prst="rect">
            <a:avLst/>
          </a:prstGeom>
          <a:noFill/>
        </p:spPr>
        <p:txBody>
          <a:bodyPr wrap="none" rtlCol="0">
            <a:spAutoFit/>
          </a:bodyPr>
          <a:lstStyle/>
          <a:p>
            <a:r>
              <a:rPr lang="en-US" sz="2000" dirty="0" err="1">
                <a:solidFill>
                  <a:schemeClr val="tx1">
                    <a:lumMod val="75000"/>
                    <a:lumOff val="25000"/>
                  </a:schemeClr>
                </a:solidFill>
                <a:latin typeface="Calibri" panose="020F0502020204030204" pitchFamily="34" charset="0"/>
                <a:cs typeface="Calibri" panose="020F0502020204030204" pitchFamily="34" charset="0"/>
              </a:rPr>
              <a:t>MathsBox</a:t>
            </a:r>
            <a:r>
              <a:rPr lang="en-US" sz="2000" dirty="0">
                <a:solidFill>
                  <a:schemeClr val="tx1">
                    <a:lumMod val="75000"/>
                    <a:lumOff val="25000"/>
                  </a:schemeClr>
                </a:solidFill>
                <a:latin typeface="Calibri" panose="020F0502020204030204" pitchFamily="34" charset="0"/>
                <a:cs typeface="Calibri" panose="020F0502020204030204" pitchFamily="34" charset="0"/>
              </a:rPr>
              <a:t> Resource</a:t>
            </a:r>
          </a:p>
        </p:txBody>
      </p:sp>
      <p:pic>
        <p:nvPicPr>
          <p:cNvPr id="9" name="Picture 8">
            <a:extLst>
              <a:ext uri="{FF2B5EF4-FFF2-40B4-BE49-F238E27FC236}">
                <a16:creationId xmlns:a16="http://schemas.microsoft.com/office/drawing/2014/main" id="{0235EE35-FBBD-BC4D-B33A-3574ABF20EA1}"/>
              </a:ext>
            </a:extLst>
          </p:cNvPr>
          <p:cNvPicPr>
            <a:picLocks noChangeAspect="1"/>
          </p:cNvPicPr>
          <p:nvPr/>
        </p:nvPicPr>
        <p:blipFill>
          <a:blip r:embed="rId6"/>
          <a:stretch>
            <a:fillRect/>
          </a:stretch>
        </p:blipFill>
        <p:spPr>
          <a:xfrm>
            <a:off x="1522426" y="2024057"/>
            <a:ext cx="4251377" cy="4009488"/>
          </a:xfrm>
          <a:prstGeom prst="rect">
            <a:avLst/>
          </a:prstGeom>
        </p:spPr>
      </p:pic>
      <p:sp>
        <p:nvSpPr>
          <p:cNvPr id="4" name="TextBox 3">
            <a:extLst>
              <a:ext uri="{FF2B5EF4-FFF2-40B4-BE49-F238E27FC236}">
                <a16:creationId xmlns:a16="http://schemas.microsoft.com/office/drawing/2014/main" id="{42A0A6D7-9AE4-DF4A-AE4E-6CB206184B22}"/>
              </a:ext>
            </a:extLst>
          </p:cNvPr>
          <p:cNvSpPr txBox="1"/>
          <p:nvPr/>
        </p:nvSpPr>
        <p:spPr>
          <a:xfrm>
            <a:off x="1522426" y="1659997"/>
            <a:ext cx="3748142" cy="369332"/>
          </a:xfrm>
          <a:prstGeom prst="rect">
            <a:avLst/>
          </a:prstGeom>
          <a:noFill/>
        </p:spPr>
        <p:txBody>
          <a:bodyPr wrap="none" rtlCol="0">
            <a:spAutoFit/>
          </a:bodyPr>
          <a:lstStyle/>
          <a:p>
            <a:r>
              <a:rPr lang="en-US" sz="1800" dirty="0">
                <a:latin typeface="Calibri" panose="020F0502020204030204" pitchFamily="34" charset="0"/>
                <a:cs typeface="Calibri" panose="020F0502020204030204" pitchFamily="34" charset="0"/>
              </a:rPr>
              <a:t>Convert each percentage to a decimal</a:t>
            </a:r>
          </a:p>
        </p:txBody>
      </p:sp>
      <p:sp>
        <p:nvSpPr>
          <p:cNvPr id="6" name="Rectangle 5">
            <a:extLst>
              <a:ext uri="{FF2B5EF4-FFF2-40B4-BE49-F238E27FC236}">
                <a16:creationId xmlns:a16="http://schemas.microsoft.com/office/drawing/2014/main" id="{5F044CD1-86F9-7446-A83C-2BB2335D0785}"/>
              </a:ext>
            </a:extLst>
          </p:cNvPr>
          <p:cNvSpPr/>
          <p:nvPr/>
        </p:nvSpPr>
        <p:spPr>
          <a:xfrm>
            <a:off x="3051627" y="6058176"/>
            <a:ext cx="2949846" cy="400110"/>
          </a:xfrm>
          <a:prstGeom prst="rect">
            <a:avLst/>
          </a:prstGeom>
        </p:spPr>
        <p:txBody>
          <a:bodyPr wrap="none">
            <a:spAutoFit/>
          </a:bodyPr>
          <a:lstStyle/>
          <a:p>
            <a:r>
              <a:rPr lang="en-US" sz="2000" dirty="0">
                <a:solidFill>
                  <a:schemeClr val="tx1">
                    <a:lumMod val="75000"/>
                    <a:lumOff val="25000"/>
                  </a:schemeClr>
                </a:solidFill>
                <a:latin typeface="Calibri" panose="020F0502020204030204" pitchFamily="34" charset="0"/>
                <a:cs typeface="Calibri" panose="020F0502020204030204" pitchFamily="34" charset="0"/>
              </a:rPr>
              <a:t>Variation Theory Resource</a:t>
            </a:r>
          </a:p>
        </p:txBody>
      </p:sp>
      <p:sp>
        <p:nvSpPr>
          <p:cNvPr id="12" name="TextBox 11">
            <a:extLst>
              <a:ext uri="{FF2B5EF4-FFF2-40B4-BE49-F238E27FC236}">
                <a16:creationId xmlns:a16="http://schemas.microsoft.com/office/drawing/2014/main" id="{59B0D043-907A-154A-82E4-648076A605C5}"/>
              </a:ext>
            </a:extLst>
          </p:cNvPr>
          <p:cNvSpPr txBox="1"/>
          <p:nvPr/>
        </p:nvSpPr>
        <p:spPr>
          <a:xfrm>
            <a:off x="81360" y="957383"/>
            <a:ext cx="5742278" cy="707886"/>
          </a:xfrm>
          <a:prstGeom prst="rect">
            <a:avLst/>
          </a:prstGeom>
          <a:noFill/>
        </p:spPr>
        <p:txBody>
          <a:bodyPr wrap="none" rtlCol="0">
            <a:spAutoFit/>
          </a:bodyPr>
          <a:lstStyle/>
          <a:p>
            <a:r>
              <a:rPr lang="en-US" sz="4000" dirty="0">
                <a:solidFill>
                  <a:schemeClr val="tx1">
                    <a:lumMod val="75000"/>
                    <a:lumOff val="25000"/>
                  </a:schemeClr>
                </a:solidFill>
                <a:latin typeface="Calibri" panose="020F0502020204030204" pitchFamily="34" charset="0"/>
                <a:cs typeface="Calibri" panose="020F0502020204030204" pitchFamily="34" charset="0"/>
              </a:rPr>
              <a:t>Decimals  </a:t>
            </a:r>
            <a:r>
              <a:rPr lang="en-US" sz="4000" dirty="0">
                <a:solidFill>
                  <a:schemeClr val="tx1">
                    <a:lumMod val="75000"/>
                    <a:lumOff val="25000"/>
                  </a:schemeClr>
                </a:solidFill>
                <a:latin typeface="Calibri" panose="020F0502020204030204" pitchFamily="34" charset="0"/>
                <a:cs typeface="Calibri" panose="020F0502020204030204" pitchFamily="34" charset="0"/>
                <a:sym typeface="Wingdings" pitchFamily="2" charset="2"/>
              </a:rPr>
              <a:t>↔︎</a:t>
            </a:r>
            <a:r>
              <a:rPr lang="en-US" sz="4000" dirty="0">
                <a:solidFill>
                  <a:schemeClr val="tx1">
                    <a:lumMod val="75000"/>
                    <a:lumOff val="25000"/>
                  </a:schemeClr>
                </a:solidFill>
                <a:latin typeface="Calibri" panose="020F0502020204030204" pitchFamily="34" charset="0"/>
                <a:cs typeface="Calibri" panose="020F0502020204030204" pitchFamily="34" charset="0"/>
              </a:rPr>
              <a:t>  percentages</a:t>
            </a:r>
          </a:p>
        </p:txBody>
      </p:sp>
      <p:pic>
        <p:nvPicPr>
          <p:cNvPr id="2" name="Audio 1">
            <a:hlinkClick r:id="" action="ppaction://media"/>
            <a:extLst>
              <a:ext uri="{FF2B5EF4-FFF2-40B4-BE49-F238E27FC236}">
                <a16:creationId xmlns:a16="http://schemas.microsoft.com/office/drawing/2014/main" id="{9470B1D9-7B36-C446-A1CE-806878E011CF}"/>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1163300" y="5829300"/>
            <a:ext cx="812800" cy="812800"/>
          </a:xfrm>
          <a:prstGeom prst="rect">
            <a:avLst/>
          </a:prstGeom>
        </p:spPr>
      </p:pic>
    </p:spTree>
    <p:extLst>
      <p:ext uri="{BB962C8B-B14F-4D97-AF65-F5344CB8AC3E}">
        <p14:creationId xmlns:p14="http://schemas.microsoft.com/office/powerpoint/2010/main" val="891476870"/>
      </p:ext>
    </p:extLst>
  </p:cSld>
  <p:clrMapOvr>
    <a:masterClrMapping/>
  </p:clrMapOvr>
  <mc:AlternateContent xmlns:mc="http://schemas.openxmlformats.org/markup-compatibility/2006" xmlns:p14="http://schemas.microsoft.com/office/powerpoint/2010/main">
    <mc:Choice Requires="p14">
      <p:transition spd="slow" p14:dur="2000" advTm="6696"/>
    </mc:Choice>
    <mc:Fallback xmlns="">
      <p:transition spd="slow" advTm="669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188" name="Google Shape;188;p26"/>
          <p:cNvSpPr txBox="1">
            <a:spLocks noGrp="1"/>
          </p:cNvSpPr>
          <p:nvPr>
            <p:ph type="title"/>
          </p:nvPr>
        </p:nvSpPr>
        <p:spPr>
          <a:xfrm>
            <a:off x="696000" y="424345"/>
            <a:ext cx="10886400" cy="4569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Clr>
                <a:schemeClr val="lt1"/>
              </a:buClr>
              <a:buSzPts val="2000"/>
              <a:buFont typeface="Calibri"/>
              <a:buNone/>
            </a:pPr>
            <a:r>
              <a:rPr lang="en-GB" b="0" dirty="0"/>
              <a:t>Part 3: Key teaching aspects</a:t>
            </a:r>
            <a:endParaRPr b="0" dirty="0"/>
          </a:p>
        </p:txBody>
      </p:sp>
      <p:pic>
        <p:nvPicPr>
          <p:cNvPr id="6" name="Picture 5">
            <a:extLst>
              <a:ext uri="{FF2B5EF4-FFF2-40B4-BE49-F238E27FC236}">
                <a16:creationId xmlns:a16="http://schemas.microsoft.com/office/drawing/2014/main" id="{3A035E38-0722-C147-AAC9-D2FC43E8E770}"/>
              </a:ext>
            </a:extLst>
          </p:cNvPr>
          <p:cNvPicPr>
            <a:picLocks noChangeAspect="1"/>
          </p:cNvPicPr>
          <p:nvPr/>
        </p:nvPicPr>
        <p:blipFill rotWithShape="1">
          <a:blip r:embed="rId5"/>
          <a:srcRect b="5902"/>
          <a:stretch/>
        </p:blipFill>
        <p:spPr>
          <a:xfrm>
            <a:off x="2072179" y="1826251"/>
            <a:ext cx="6404884" cy="4624897"/>
          </a:xfrm>
          <a:prstGeom prst="rect">
            <a:avLst/>
          </a:prstGeom>
        </p:spPr>
      </p:pic>
      <p:sp>
        <p:nvSpPr>
          <p:cNvPr id="7" name="TextBox 6">
            <a:extLst>
              <a:ext uri="{FF2B5EF4-FFF2-40B4-BE49-F238E27FC236}">
                <a16:creationId xmlns:a16="http://schemas.microsoft.com/office/drawing/2014/main" id="{E0D8E511-DBCD-F345-B2FF-C0E334B83E48}"/>
              </a:ext>
            </a:extLst>
          </p:cNvPr>
          <p:cNvSpPr txBox="1"/>
          <p:nvPr/>
        </p:nvSpPr>
        <p:spPr>
          <a:xfrm>
            <a:off x="7851608" y="6251093"/>
            <a:ext cx="2263761" cy="400110"/>
          </a:xfrm>
          <a:prstGeom prst="rect">
            <a:avLst/>
          </a:prstGeom>
          <a:noFill/>
        </p:spPr>
        <p:txBody>
          <a:bodyPr wrap="none" rtlCol="0">
            <a:spAutoFit/>
          </a:bodyPr>
          <a:lstStyle/>
          <a:p>
            <a:r>
              <a:rPr lang="en-US" sz="2000" dirty="0" err="1">
                <a:solidFill>
                  <a:schemeClr val="tx1">
                    <a:lumMod val="75000"/>
                    <a:lumOff val="25000"/>
                  </a:schemeClr>
                </a:solidFill>
                <a:latin typeface="Calibri" panose="020F0502020204030204" pitchFamily="34" charset="0"/>
                <a:cs typeface="Calibri" panose="020F0502020204030204" pitchFamily="34" charset="0"/>
              </a:rPr>
              <a:t>MathsPad</a:t>
            </a:r>
            <a:r>
              <a:rPr lang="en-US" sz="2000" dirty="0">
                <a:solidFill>
                  <a:schemeClr val="tx1">
                    <a:lumMod val="75000"/>
                    <a:lumOff val="25000"/>
                  </a:schemeClr>
                </a:solidFill>
                <a:latin typeface="Calibri" panose="020F0502020204030204" pitchFamily="34" charset="0"/>
                <a:cs typeface="Calibri" panose="020F0502020204030204" pitchFamily="34" charset="0"/>
              </a:rPr>
              <a:t> Resource</a:t>
            </a:r>
          </a:p>
        </p:txBody>
      </p:sp>
      <p:sp>
        <p:nvSpPr>
          <p:cNvPr id="8" name="TextBox 7">
            <a:extLst>
              <a:ext uri="{FF2B5EF4-FFF2-40B4-BE49-F238E27FC236}">
                <a16:creationId xmlns:a16="http://schemas.microsoft.com/office/drawing/2014/main" id="{E8AA4A34-D6C5-3940-8E06-F4D7CB6C5164}"/>
              </a:ext>
            </a:extLst>
          </p:cNvPr>
          <p:cNvSpPr txBox="1"/>
          <p:nvPr/>
        </p:nvSpPr>
        <p:spPr>
          <a:xfrm>
            <a:off x="190216" y="1118365"/>
            <a:ext cx="5511445" cy="707886"/>
          </a:xfrm>
          <a:prstGeom prst="rect">
            <a:avLst/>
          </a:prstGeom>
          <a:noFill/>
        </p:spPr>
        <p:txBody>
          <a:bodyPr wrap="none" rtlCol="0">
            <a:spAutoFit/>
          </a:bodyPr>
          <a:lstStyle/>
          <a:p>
            <a:r>
              <a:rPr lang="en-US" sz="4000" dirty="0">
                <a:solidFill>
                  <a:schemeClr val="tx1">
                    <a:lumMod val="75000"/>
                    <a:lumOff val="25000"/>
                  </a:schemeClr>
                </a:solidFill>
                <a:latin typeface="Calibri" panose="020F0502020204030204" pitchFamily="34" charset="0"/>
                <a:cs typeface="Calibri" panose="020F0502020204030204" pitchFamily="34" charset="0"/>
              </a:rPr>
              <a:t>Decimals </a:t>
            </a:r>
            <a:r>
              <a:rPr lang="en-US" sz="4000" dirty="0">
                <a:solidFill>
                  <a:schemeClr val="tx1">
                    <a:lumMod val="75000"/>
                    <a:lumOff val="25000"/>
                  </a:schemeClr>
                </a:solidFill>
                <a:latin typeface="Calibri" panose="020F0502020204030204" pitchFamily="34" charset="0"/>
                <a:cs typeface="Calibri" panose="020F0502020204030204" pitchFamily="34" charset="0"/>
                <a:sym typeface="Wingdings" pitchFamily="2" charset="2"/>
              </a:rPr>
              <a:t>↔︎</a:t>
            </a:r>
            <a:r>
              <a:rPr lang="en-US" sz="4000" dirty="0">
                <a:solidFill>
                  <a:schemeClr val="tx1">
                    <a:lumMod val="75000"/>
                    <a:lumOff val="25000"/>
                  </a:schemeClr>
                </a:solidFill>
                <a:latin typeface="Calibri" panose="020F0502020204030204" pitchFamily="34" charset="0"/>
                <a:cs typeface="Calibri" panose="020F0502020204030204" pitchFamily="34" charset="0"/>
              </a:rPr>
              <a:t> percentages</a:t>
            </a:r>
          </a:p>
        </p:txBody>
      </p:sp>
      <p:pic>
        <p:nvPicPr>
          <p:cNvPr id="2" name="Audio 1">
            <a:hlinkClick r:id="" action="ppaction://media"/>
            <a:extLst>
              <a:ext uri="{FF2B5EF4-FFF2-40B4-BE49-F238E27FC236}">
                <a16:creationId xmlns:a16="http://schemas.microsoft.com/office/drawing/2014/main" id="{62246A70-FF81-F24D-B28B-C68387FA61AA}"/>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163300" y="5829300"/>
            <a:ext cx="812800" cy="8128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41963"/>
    </mc:Choice>
    <mc:Fallback xmlns="">
      <p:transition spd="slow" advTm="4196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25"/>
          <p:cNvSpPr txBox="1">
            <a:spLocks noGrp="1"/>
          </p:cNvSpPr>
          <p:nvPr>
            <p:ph type="title"/>
          </p:nvPr>
        </p:nvSpPr>
        <p:spPr>
          <a:xfrm>
            <a:off x="696000" y="424345"/>
            <a:ext cx="10886400" cy="456807"/>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2000"/>
              <a:buFont typeface="Calibri"/>
              <a:buNone/>
            </a:pPr>
            <a:r>
              <a:rPr lang="en-GB" b="0" dirty="0"/>
              <a:t>Part 3: Key teaching aspects</a:t>
            </a:r>
            <a:endParaRPr b="0" dirty="0"/>
          </a:p>
        </p:txBody>
      </p:sp>
      <p:sp>
        <p:nvSpPr>
          <p:cNvPr id="4" name="TextBox 3">
            <a:extLst>
              <a:ext uri="{FF2B5EF4-FFF2-40B4-BE49-F238E27FC236}">
                <a16:creationId xmlns:a16="http://schemas.microsoft.com/office/drawing/2014/main" id="{DC5EA2CE-252F-044B-8E8E-85D914963493}"/>
              </a:ext>
            </a:extLst>
          </p:cNvPr>
          <p:cNvSpPr txBox="1"/>
          <p:nvPr/>
        </p:nvSpPr>
        <p:spPr>
          <a:xfrm>
            <a:off x="203716" y="1049665"/>
            <a:ext cx="4653838" cy="707886"/>
          </a:xfrm>
          <a:prstGeom prst="rect">
            <a:avLst/>
          </a:prstGeom>
          <a:noFill/>
        </p:spPr>
        <p:txBody>
          <a:bodyPr wrap="none" rtlCol="0">
            <a:spAutoFit/>
          </a:bodyPr>
          <a:lstStyle/>
          <a:p>
            <a:r>
              <a:rPr lang="en-US" sz="4000" dirty="0">
                <a:solidFill>
                  <a:schemeClr val="tx1">
                    <a:lumMod val="75000"/>
                    <a:lumOff val="25000"/>
                  </a:schemeClr>
                </a:solidFill>
                <a:latin typeface="Calibri" panose="020F0502020204030204" pitchFamily="34" charset="0"/>
                <a:cs typeface="Calibri" panose="020F0502020204030204" pitchFamily="34" charset="0"/>
              </a:rPr>
              <a:t>Fractions </a:t>
            </a:r>
            <a:r>
              <a:rPr lang="en-US" sz="4000" dirty="0">
                <a:solidFill>
                  <a:schemeClr val="tx1">
                    <a:lumMod val="75000"/>
                    <a:lumOff val="25000"/>
                  </a:schemeClr>
                </a:solidFill>
                <a:latin typeface="Calibri" panose="020F0502020204030204" pitchFamily="34" charset="0"/>
                <a:cs typeface="Calibri" panose="020F0502020204030204" pitchFamily="34" charset="0"/>
                <a:sym typeface="Wingdings" pitchFamily="2" charset="2"/>
              </a:rPr>
              <a:t></a:t>
            </a:r>
            <a:r>
              <a:rPr lang="en-US" sz="4000" dirty="0">
                <a:solidFill>
                  <a:schemeClr val="tx1">
                    <a:lumMod val="75000"/>
                    <a:lumOff val="25000"/>
                  </a:schemeClr>
                </a:solidFill>
                <a:latin typeface="Calibri" panose="020F0502020204030204" pitchFamily="34" charset="0"/>
                <a:cs typeface="Calibri" panose="020F0502020204030204" pitchFamily="34" charset="0"/>
              </a:rPr>
              <a:t> decimals</a:t>
            </a:r>
          </a:p>
        </p:txBody>
      </p:sp>
      <p:sp>
        <p:nvSpPr>
          <p:cNvPr id="3" name="TextBox 2">
            <a:extLst>
              <a:ext uri="{FF2B5EF4-FFF2-40B4-BE49-F238E27FC236}">
                <a16:creationId xmlns:a16="http://schemas.microsoft.com/office/drawing/2014/main" id="{E3C6E7EA-C300-C243-A52A-71AD2BEDCC20}"/>
              </a:ext>
            </a:extLst>
          </p:cNvPr>
          <p:cNvSpPr txBox="1"/>
          <p:nvPr/>
        </p:nvSpPr>
        <p:spPr>
          <a:xfrm>
            <a:off x="1144743" y="2449284"/>
            <a:ext cx="755335" cy="2554545"/>
          </a:xfrm>
          <a:prstGeom prst="rect">
            <a:avLst/>
          </a:prstGeom>
          <a:noFill/>
        </p:spPr>
        <p:txBody>
          <a:bodyPr wrap="none" rtlCol="0">
            <a:spAutoFit/>
          </a:bodyPr>
          <a:lstStyle/>
          <a:p>
            <a:r>
              <a:rPr lang="en-US" sz="8000" u="sng" dirty="0"/>
              <a:t>1</a:t>
            </a:r>
          </a:p>
          <a:p>
            <a:r>
              <a:rPr lang="en-US" sz="8000" dirty="0"/>
              <a:t>2</a:t>
            </a:r>
          </a:p>
        </p:txBody>
      </p:sp>
      <p:sp>
        <p:nvSpPr>
          <p:cNvPr id="5" name="TextBox 4">
            <a:extLst>
              <a:ext uri="{FF2B5EF4-FFF2-40B4-BE49-F238E27FC236}">
                <a16:creationId xmlns:a16="http://schemas.microsoft.com/office/drawing/2014/main" id="{21933DCB-10B9-2145-8119-991767972952}"/>
              </a:ext>
            </a:extLst>
          </p:cNvPr>
          <p:cNvSpPr txBox="1"/>
          <p:nvPr/>
        </p:nvSpPr>
        <p:spPr>
          <a:xfrm>
            <a:off x="2383971" y="3341837"/>
            <a:ext cx="514885" cy="769441"/>
          </a:xfrm>
          <a:prstGeom prst="rect">
            <a:avLst/>
          </a:prstGeom>
          <a:noFill/>
        </p:spPr>
        <p:txBody>
          <a:bodyPr wrap="none" rtlCol="0">
            <a:spAutoFit/>
          </a:bodyPr>
          <a:lstStyle/>
          <a:p>
            <a:r>
              <a:rPr lang="en-US" sz="4400" dirty="0"/>
              <a:t>=</a:t>
            </a:r>
          </a:p>
        </p:txBody>
      </p:sp>
      <p:sp>
        <p:nvSpPr>
          <p:cNvPr id="6" name="TextBox 5">
            <a:extLst>
              <a:ext uri="{FF2B5EF4-FFF2-40B4-BE49-F238E27FC236}">
                <a16:creationId xmlns:a16="http://schemas.microsoft.com/office/drawing/2014/main" id="{379FBCEF-F2AE-5942-94A8-E2FC0167C871}"/>
              </a:ext>
            </a:extLst>
          </p:cNvPr>
          <p:cNvSpPr txBox="1"/>
          <p:nvPr/>
        </p:nvSpPr>
        <p:spPr>
          <a:xfrm>
            <a:off x="3155892" y="2449284"/>
            <a:ext cx="1896673" cy="2554545"/>
          </a:xfrm>
          <a:prstGeom prst="rect">
            <a:avLst/>
          </a:prstGeom>
          <a:noFill/>
        </p:spPr>
        <p:txBody>
          <a:bodyPr wrap="none" rtlCol="0">
            <a:spAutoFit/>
          </a:bodyPr>
          <a:lstStyle/>
          <a:p>
            <a:pPr algn="ctr"/>
            <a:r>
              <a:rPr lang="en-US" sz="8000" u="sng" dirty="0"/>
              <a:t>50</a:t>
            </a:r>
          </a:p>
          <a:p>
            <a:r>
              <a:rPr lang="en-US" sz="8000" dirty="0"/>
              <a:t>100</a:t>
            </a:r>
          </a:p>
        </p:txBody>
      </p:sp>
      <p:sp>
        <p:nvSpPr>
          <p:cNvPr id="8" name="TextBox 7">
            <a:extLst>
              <a:ext uri="{FF2B5EF4-FFF2-40B4-BE49-F238E27FC236}">
                <a16:creationId xmlns:a16="http://schemas.microsoft.com/office/drawing/2014/main" id="{C9D99CEE-6E5C-354D-AF25-93A77B6AA8A9}"/>
              </a:ext>
            </a:extLst>
          </p:cNvPr>
          <p:cNvSpPr txBox="1"/>
          <p:nvPr/>
        </p:nvSpPr>
        <p:spPr>
          <a:xfrm>
            <a:off x="5309601" y="3341837"/>
            <a:ext cx="514885" cy="769441"/>
          </a:xfrm>
          <a:prstGeom prst="rect">
            <a:avLst/>
          </a:prstGeom>
          <a:noFill/>
        </p:spPr>
        <p:txBody>
          <a:bodyPr wrap="none" rtlCol="0">
            <a:spAutoFit/>
          </a:bodyPr>
          <a:lstStyle/>
          <a:p>
            <a:r>
              <a:rPr lang="en-US" sz="4400" dirty="0"/>
              <a:t>=</a:t>
            </a:r>
          </a:p>
        </p:txBody>
      </p:sp>
      <p:sp>
        <p:nvSpPr>
          <p:cNvPr id="7" name="TextBox 6">
            <a:extLst>
              <a:ext uri="{FF2B5EF4-FFF2-40B4-BE49-F238E27FC236}">
                <a16:creationId xmlns:a16="http://schemas.microsoft.com/office/drawing/2014/main" id="{3D9BBB36-E6CA-D948-BDF6-719CE7AF3853}"/>
              </a:ext>
            </a:extLst>
          </p:cNvPr>
          <p:cNvSpPr txBox="1"/>
          <p:nvPr/>
        </p:nvSpPr>
        <p:spPr>
          <a:xfrm>
            <a:off x="6096000" y="3064835"/>
            <a:ext cx="2238113" cy="1323439"/>
          </a:xfrm>
          <a:prstGeom prst="rect">
            <a:avLst/>
          </a:prstGeom>
          <a:noFill/>
        </p:spPr>
        <p:txBody>
          <a:bodyPr wrap="none" rtlCol="0">
            <a:spAutoFit/>
          </a:bodyPr>
          <a:lstStyle/>
          <a:p>
            <a:r>
              <a:rPr lang="en-US" sz="8000" dirty="0"/>
              <a:t>50%</a:t>
            </a:r>
          </a:p>
        </p:txBody>
      </p:sp>
      <p:sp>
        <p:nvSpPr>
          <p:cNvPr id="11" name="TextBox 10">
            <a:extLst>
              <a:ext uri="{FF2B5EF4-FFF2-40B4-BE49-F238E27FC236}">
                <a16:creationId xmlns:a16="http://schemas.microsoft.com/office/drawing/2014/main" id="{429DF215-51D8-A34D-B0AA-8476A1F04DDB}"/>
              </a:ext>
            </a:extLst>
          </p:cNvPr>
          <p:cNvSpPr txBox="1"/>
          <p:nvPr/>
        </p:nvSpPr>
        <p:spPr>
          <a:xfrm>
            <a:off x="8605627" y="3305536"/>
            <a:ext cx="514885" cy="769441"/>
          </a:xfrm>
          <a:prstGeom prst="rect">
            <a:avLst/>
          </a:prstGeom>
          <a:noFill/>
        </p:spPr>
        <p:txBody>
          <a:bodyPr wrap="none" rtlCol="0">
            <a:spAutoFit/>
          </a:bodyPr>
          <a:lstStyle/>
          <a:p>
            <a:r>
              <a:rPr lang="en-US" sz="4400" dirty="0"/>
              <a:t>=</a:t>
            </a:r>
          </a:p>
        </p:txBody>
      </p:sp>
      <p:sp>
        <p:nvSpPr>
          <p:cNvPr id="10" name="TextBox 9">
            <a:extLst>
              <a:ext uri="{FF2B5EF4-FFF2-40B4-BE49-F238E27FC236}">
                <a16:creationId xmlns:a16="http://schemas.microsoft.com/office/drawing/2014/main" id="{11993423-825D-0C4B-8792-9A9A81ADF093}"/>
              </a:ext>
            </a:extLst>
          </p:cNvPr>
          <p:cNvSpPr txBox="1"/>
          <p:nvPr/>
        </p:nvSpPr>
        <p:spPr>
          <a:xfrm>
            <a:off x="9437511" y="3064835"/>
            <a:ext cx="1611339" cy="1323439"/>
          </a:xfrm>
          <a:prstGeom prst="rect">
            <a:avLst/>
          </a:prstGeom>
          <a:noFill/>
        </p:spPr>
        <p:txBody>
          <a:bodyPr wrap="none" rtlCol="0">
            <a:spAutoFit/>
          </a:bodyPr>
          <a:lstStyle/>
          <a:p>
            <a:r>
              <a:rPr lang="en-US" sz="8000" dirty="0"/>
              <a:t>0.5</a:t>
            </a:r>
          </a:p>
        </p:txBody>
      </p:sp>
      <p:pic>
        <p:nvPicPr>
          <p:cNvPr id="2" name="Audio 1">
            <a:hlinkClick r:id="" action="ppaction://media"/>
            <a:extLst>
              <a:ext uri="{FF2B5EF4-FFF2-40B4-BE49-F238E27FC236}">
                <a16:creationId xmlns:a16="http://schemas.microsoft.com/office/drawing/2014/main" id="{9CB599D7-B4AF-E548-A501-67B4C1F41F90}"/>
              </a:ext>
            </a:extLst>
          </p:cNvPr>
          <p:cNvPicPr>
            <a:picLocks noChangeAspect="1"/>
          </p:cNvPicPr>
          <p:nvPr>
            <a:audioFile r:link="rId3"/>
            <p:extLst>
              <p:ext uri="{DAA4B4D4-6D71-4841-9C94-3DE7FCFB9230}">
                <p14:media xmlns:p14="http://schemas.microsoft.com/office/powerpoint/2010/main" r:embed="rId2"/>
              </p:ext>
            </p:extLst>
          </p:nvPr>
        </p:nvPicPr>
        <p:blipFill>
          <a:blip r:embed="rId6"/>
          <a:stretch>
            <a:fillRect/>
          </a:stretch>
        </p:blipFill>
        <p:spPr>
          <a:xfrm>
            <a:off x="11163300" y="5829300"/>
            <a:ext cx="812800" cy="812800"/>
          </a:xfrm>
          <a:prstGeom prst="rect">
            <a:avLst/>
          </a:prstGeom>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2000" advTm="124735"/>
    </mc:Choice>
    <mc:Fallback xmlns="">
      <p:transition spd="slow" advTm="12473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31" fill="hold" display="0">
                  <p:stCondLst>
                    <p:cond delay="indefinite"/>
                  </p:stCondLst>
                  <p:endCondLst>
                    <p:cond evt="onStopAudio" delay="0">
                      <p:tgtEl>
                        <p:sldTgt/>
                      </p:tgtEl>
                    </p:cond>
                  </p:endCondLst>
                </p:cTn>
                <p:tgtEl>
                  <p:spTgt spid="2"/>
                </p:tgtEl>
              </p:cMediaNode>
            </p:audio>
          </p:childTnLst>
        </p:cTn>
      </p:par>
    </p:tnLst>
    <p:bldLst>
      <p:bldP spid="5" grpId="0"/>
      <p:bldP spid="6" grpId="0"/>
      <p:bldP spid="8" grpId="0"/>
      <p:bldP spid="7" grpId="0"/>
      <p:bldP spid="11" grpId="0"/>
      <p:bldP spid="1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25"/>
          <p:cNvSpPr txBox="1">
            <a:spLocks noGrp="1"/>
          </p:cNvSpPr>
          <p:nvPr>
            <p:ph type="title"/>
          </p:nvPr>
        </p:nvSpPr>
        <p:spPr>
          <a:xfrm>
            <a:off x="696000" y="424345"/>
            <a:ext cx="10886400" cy="456807"/>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2000"/>
              <a:buFont typeface="Calibri"/>
              <a:buNone/>
            </a:pPr>
            <a:r>
              <a:rPr lang="en-GB" b="0" dirty="0"/>
              <a:t>Part 3: Key teaching aspects</a:t>
            </a:r>
            <a:endParaRPr b="0" dirty="0"/>
          </a:p>
        </p:txBody>
      </p:sp>
      <p:sp>
        <p:nvSpPr>
          <p:cNvPr id="4" name="TextBox 3">
            <a:extLst>
              <a:ext uri="{FF2B5EF4-FFF2-40B4-BE49-F238E27FC236}">
                <a16:creationId xmlns:a16="http://schemas.microsoft.com/office/drawing/2014/main" id="{DC5EA2CE-252F-044B-8E8E-85D914963493}"/>
              </a:ext>
            </a:extLst>
          </p:cNvPr>
          <p:cNvSpPr txBox="1"/>
          <p:nvPr/>
        </p:nvSpPr>
        <p:spPr>
          <a:xfrm>
            <a:off x="202770" y="1126609"/>
            <a:ext cx="4653838" cy="707886"/>
          </a:xfrm>
          <a:prstGeom prst="rect">
            <a:avLst/>
          </a:prstGeom>
          <a:noFill/>
        </p:spPr>
        <p:txBody>
          <a:bodyPr wrap="none" rtlCol="0">
            <a:spAutoFit/>
          </a:bodyPr>
          <a:lstStyle/>
          <a:p>
            <a:r>
              <a:rPr lang="en-US" sz="4000" dirty="0">
                <a:latin typeface="Calibri" panose="020F0502020204030204" pitchFamily="34" charset="0"/>
                <a:cs typeface="Calibri" panose="020F0502020204030204" pitchFamily="34" charset="0"/>
              </a:rPr>
              <a:t>Fractions </a:t>
            </a:r>
            <a:r>
              <a:rPr lang="en-US" sz="4000" dirty="0">
                <a:latin typeface="Calibri" panose="020F0502020204030204" pitchFamily="34" charset="0"/>
                <a:cs typeface="Calibri" panose="020F0502020204030204" pitchFamily="34" charset="0"/>
                <a:sym typeface="Wingdings" pitchFamily="2" charset="2"/>
              </a:rPr>
              <a:t></a:t>
            </a:r>
            <a:r>
              <a:rPr lang="en-US" sz="4000" dirty="0">
                <a:latin typeface="Calibri" panose="020F0502020204030204" pitchFamily="34" charset="0"/>
                <a:cs typeface="Calibri" panose="020F0502020204030204" pitchFamily="34" charset="0"/>
              </a:rPr>
              <a:t> decimals</a:t>
            </a:r>
          </a:p>
        </p:txBody>
      </p:sp>
      <p:sp>
        <p:nvSpPr>
          <p:cNvPr id="3" name="TextBox 2">
            <a:extLst>
              <a:ext uri="{FF2B5EF4-FFF2-40B4-BE49-F238E27FC236}">
                <a16:creationId xmlns:a16="http://schemas.microsoft.com/office/drawing/2014/main" id="{E3C6E7EA-C300-C243-A52A-71AD2BEDCC20}"/>
              </a:ext>
            </a:extLst>
          </p:cNvPr>
          <p:cNvSpPr txBox="1"/>
          <p:nvPr/>
        </p:nvSpPr>
        <p:spPr>
          <a:xfrm>
            <a:off x="514188" y="2274012"/>
            <a:ext cx="755335" cy="2554545"/>
          </a:xfrm>
          <a:prstGeom prst="rect">
            <a:avLst/>
          </a:prstGeom>
          <a:noFill/>
        </p:spPr>
        <p:txBody>
          <a:bodyPr wrap="none" rtlCol="0">
            <a:spAutoFit/>
          </a:bodyPr>
          <a:lstStyle/>
          <a:p>
            <a:r>
              <a:rPr lang="en-US" sz="8000" u="sng" dirty="0"/>
              <a:t>3</a:t>
            </a:r>
          </a:p>
          <a:p>
            <a:r>
              <a:rPr lang="en-US" sz="8000" dirty="0"/>
              <a:t>7</a:t>
            </a:r>
          </a:p>
        </p:txBody>
      </p:sp>
      <p:sp>
        <p:nvSpPr>
          <p:cNvPr id="5" name="TextBox 4">
            <a:extLst>
              <a:ext uri="{FF2B5EF4-FFF2-40B4-BE49-F238E27FC236}">
                <a16:creationId xmlns:a16="http://schemas.microsoft.com/office/drawing/2014/main" id="{21933DCB-10B9-2145-8119-991767972952}"/>
              </a:ext>
            </a:extLst>
          </p:cNvPr>
          <p:cNvSpPr txBox="1"/>
          <p:nvPr/>
        </p:nvSpPr>
        <p:spPr>
          <a:xfrm>
            <a:off x="1867716" y="3166562"/>
            <a:ext cx="514885" cy="769441"/>
          </a:xfrm>
          <a:prstGeom prst="rect">
            <a:avLst/>
          </a:prstGeom>
          <a:noFill/>
        </p:spPr>
        <p:txBody>
          <a:bodyPr wrap="none" rtlCol="0">
            <a:spAutoFit/>
          </a:bodyPr>
          <a:lstStyle/>
          <a:p>
            <a:r>
              <a:rPr lang="en-US" sz="4400" dirty="0"/>
              <a:t>=</a:t>
            </a:r>
          </a:p>
        </p:txBody>
      </p:sp>
      <p:sp>
        <p:nvSpPr>
          <p:cNvPr id="2" name="TextBox 1">
            <a:extLst>
              <a:ext uri="{FF2B5EF4-FFF2-40B4-BE49-F238E27FC236}">
                <a16:creationId xmlns:a16="http://schemas.microsoft.com/office/drawing/2014/main" id="{A2F8872B-3044-A548-B90B-8673C7214B5A}"/>
              </a:ext>
            </a:extLst>
          </p:cNvPr>
          <p:cNvSpPr txBox="1"/>
          <p:nvPr/>
        </p:nvSpPr>
        <p:spPr>
          <a:xfrm>
            <a:off x="2752194" y="2889564"/>
            <a:ext cx="2459328" cy="1323439"/>
          </a:xfrm>
          <a:prstGeom prst="rect">
            <a:avLst/>
          </a:prstGeom>
          <a:noFill/>
        </p:spPr>
        <p:txBody>
          <a:bodyPr wrap="none" rtlCol="0">
            <a:spAutoFit/>
          </a:bodyPr>
          <a:lstStyle/>
          <a:p>
            <a:r>
              <a:rPr lang="en-US" sz="8000" dirty="0"/>
              <a:t>3 ÷ 7</a:t>
            </a:r>
          </a:p>
        </p:txBody>
      </p:sp>
      <p:sp>
        <p:nvSpPr>
          <p:cNvPr id="20" name="TextBox 19">
            <a:extLst>
              <a:ext uri="{FF2B5EF4-FFF2-40B4-BE49-F238E27FC236}">
                <a16:creationId xmlns:a16="http://schemas.microsoft.com/office/drawing/2014/main" id="{33BE62B2-F86F-CA41-A9E6-3C32E17F5A70}"/>
              </a:ext>
            </a:extLst>
          </p:cNvPr>
          <p:cNvSpPr txBox="1"/>
          <p:nvPr/>
        </p:nvSpPr>
        <p:spPr>
          <a:xfrm>
            <a:off x="5581115" y="3163037"/>
            <a:ext cx="514885" cy="769441"/>
          </a:xfrm>
          <a:prstGeom prst="rect">
            <a:avLst/>
          </a:prstGeom>
          <a:noFill/>
        </p:spPr>
        <p:txBody>
          <a:bodyPr wrap="none" rtlCol="0">
            <a:spAutoFit/>
          </a:bodyPr>
          <a:lstStyle/>
          <a:p>
            <a:r>
              <a:rPr lang="en-US" sz="4400" dirty="0"/>
              <a:t>=</a:t>
            </a:r>
          </a:p>
        </p:txBody>
      </p:sp>
      <p:sp>
        <p:nvSpPr>
          <p:cNvPr id="21" name="TextBox 20">
            <a:extLst>
              <a:ext uri="{FF2B5EF4-FFF2-40B4-BE49-F238E27FC236}">
                <a16:creationId xmlns:a16="http://schemas.microsoft.com/office/drawing/2014/main" id="{228EC67D-FD7A-8F4D-8FE2-1FF8D45BABF4}"/>
              </a:ext>
            </a:extLst>
          </p:cNvPr>
          <p:cNvSpPr txBox="1"/>
          <p:nvPr/>
        </p:nvSpPr>
        <p:spPr>
          <a:xfrm>
            <a:off x="6096000" y="2868894"/>
            <a:ext cx="5606022" cy="1323439"/>
          </a:xfrm>
          <a:prstGeom prst="rect">
            <a:avLst/>
          </a:prstGeom>
          <a:noFill/>
        </p:spPr>
        <p:txBody>
          <a:bodyPr wrap="none" rtlCol="0">
            <a:spAutoFit/>
          </a:bodyPr>
          <a:lstStyle/>
          <a:p>
            <a:r>
              <a:rPr lang="en-US" sz="8000" dirty="0"/>
              <a:t>0.42657143</a:t>
            </a:r>
          </a:p>
        </p:txBody>
      </p:sp>
      <p:grpSp>
        <p:nvGrpSpPr>
          <p:cNvPr id="33" name="Group 32">
            <a:extLst>
              <a:ext uri="{FF2B5EF4-FFF2-40B4-BE49-F238E27FC236}">
                <a16:creationId xmlns:a16="http://schemas.microsoft.com/office/drawing/2014/main" id="{64D766B8-084D-8448-B355-E9ACAFD8582C}"/>
              </a:ext>
            </a:extLst>
          </p:cNvPr>
          <p:cNvGrpSpPr/>
          <p:nvPr/>
        </p:nvGrpSpPr>
        <p:grpSpPr>
          <a:xfrm>
            <a:off x="5615120" y="4523014"/>
            <a:ext cx="6254088" cy="2106386"/>
            <a:chOff x="5615120" y="4523014"/>
            <a:chExt cx="6254088" cy="2106386"/>
          </a:xfrm>
        </p:grpSpPr>
        <p:sp>
          <p:nvSpPr>
            <p:cNvPr id="9" name="Rectangle 8">
              <a:extLst>
                <a:ext uri="{FF2B5EF4-FFF2-40B4-BE49-F238E27FC236}">
                  <a16:creationId xmlns:a16="http://schemas.microsoft.com/office/drawing/2014/main" id="{9BD43140-ACBA-594D-92E4-83DD13B988C1}"/>
                </a:ext>
              </a:extLst>
            </p:cNvPr>
            <p:cNvSpPr/>
            <p:nvPr/>
          </p:nvSpPr>
          <p:spPr>
            <a:xfrm>
              <a:off x="5615120" y="4523014"/>
              <a:ext cx="6254088" cy="210638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5A95F42D-9F8C-8E43-AADE-D21FC8E438F6}"/>
                </a:ext>
              </a:extLst>
            </p:cNvPr>
            <p:cNvSpPr/>
            <p:nvPr/>
          </p:nvSpPr>
          <p:spPr>
            <a:xfrm>
              <a:off x="5615120" y="4611943"/>
              <a:ext cx="1673158" cy="1862048"/>
            </a:xfrm>
            <a:prstGeom prst="rect">
              <a:avLst/>
            </a:prstGeom>
          </p:spPr>
          <p:txBody>
            <a:bodyPr wrap="none">
              <a:spAutoFit/>
            </a:bodyPr>
            <a:lstStyle/>
            <a:p>
              <a:r>
                <a:rPr lang="en-US" sz="11500" dirty="0"/>
                <a:t>÷</a:t>
              </a:r>
              <a:r>
                <a:rPr lang="en-US" sz="2000" dirty="0"/>
                <a:t> </a:t>
              </a:r>
            </a:p>
          </p:txBody>
        </p:sp>
        <p:cxnSp>
          <p:nvCxnSpPr>
            <p:cNvPr id="16" name="Straight Arrow Connector 15">
              <a:extLst>
                <a:ext uri="{FF2B5EF4-FFF2-40B4-BE49-F238E27FC236}">
                  <a16:creationId xmlns:a16="http://schemas.microsoft.com/office/drawing/2014/main" id="{F88044C5-CFBB-7645-8B8C-56FD6FE56B60}"/>
                </a:ext>
              </a:extLst>
            </p:cNvPr>
            <p:cNvCxnSpPr>
              <a:cxnSpLocks/>
            </p:cNvCxnSpPr>
            <p:nvPr/>
          </p:nvCxnSpPr>
          <p:spPr>
            <a:xfrm flipH="1">
              <a:off x="6284259" y="4903517"/>
              <a:ext cx="2567608" cy="407047"/>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cxnSp>
          <p:nvCxnSpPr>
            <p:cNvPr id="18" name="Straight Arrow Connector 17">
              <a:extLst>
                <a:ext uri="{FF2B5EF4-FFF2-40B4-BE49-F238E27FC236}">
                  <a16:creationId xmlns:a16="http://schemas.microsoft.com/office/drawing/2014/main" id="{A2C9B314-9B1F-CB40-B01B-04780120D9F7}"/>
                </a:ext>
              </a:extLst>
            </p:cNvPr>
            <p:cNvCxnSpPr>
              <a:cxnSpLocks/>
            </p:cNvCxnSpPr>
            <p:nvPr/>
          </p:nvCxnSpPr>
          <p:spPr>
            <a:xfrm flipH="1" flipV="1">
              <a:off x="6284259" y="5851384"/>
              <a:ext cx="2567610" cy="328692"/>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sp>
          <p:nvSpPr>
            <p:cNvPr id="23" name="TextBox 22">
              <a:extLst>
                <a:ext uri="{FF2B5EF4-FFF2-40B4-BE49-F238E27FC236}">
                  <a16:creationId xmlns:a16="http://schemas.microsoft.com/office/drawing/2014/main" id="{C474D902-FE51-B849-BA16-BDD72F5C8A41}"/>
                </a:ext>
              </a:extLst>
            </p:cNvPr>
            <p:cNvSpPr txBox="1"/>
            <p:nvPr/>
          </p:nvSpPr>
          <p:spPr>
            <a:xfrm>
              <a:off x="8851867" y="4727999"/>
              <a:ext cx="3017341" cy="1631216"/>
            </a:xfrm>
            <a:prstGeom prst="rect">
              <a:avLst/>
            </a:prstGeom>
            <a:noFill/>
          </p:spPr>
          <p:txBody>
            <a:bodyPr wrap="square" rtlCol="0">
              <a:spAutoFit/>
            </a:bodyPr>
            <a:lstStyle/>
            <a:p>
              <a:r>
                <a:rPr lang="en-US" sz="2000" dirty="0">
                  <a:latin typeface="Calibri" panose="020F0502020204030204" pitchFamily="34" charset="0"/>
                  <a:cs typeface="Calibri" panose="020F0502020204030204" pitchFamily="34" charset="0"/>
                </a:rPr>
                <a:t>A number (numerator)</a:t>
              </a:r>
            </a:p>
            <a:p>
              <a:endParaRPr lang="en-US" sz="2000" dirty="0">
                <a:latin typeface="Calibri" panose="020F0502020204030204" pitchFamily="34" charset="0"/>
                <a:cs typeface="Calibri" panose="020F0502020204030204" pitchFamily="34" charset="0"/>
              </a:endParaRPr>
            </a:p>
            <a:p>
              <a:r>
                <a:rPr lang="en-US" sz="2000" dirty="0">
                  <a:latin typeface="Calibri" panose="020F0502020204030204" pitchFamily="34" charset="0"/>
                  <a:cs typeface="Calibri" panose="020F0502020204030204" pitchFamily="34" charset="0"/>
                </a:rPr>
                <a:t>divided by</a:t>
              </a:r>
            </a:p>
            <a:p>
              <a:endParaRPr lang="en-US" sz="2000" dirty="0">
                <a:latin typeface="Calibri" panose="020F0502020204030204" pitchFamily="34" charset="0"/>
                <a:cs typeface="Calibri" panose="020F0502020204030204" pitchFamily="34" charset="0"/>
              </a:endParaRPr>
            </a:p>
            <a:p>
              <a:r>
                <a:rPr lang="en-US" sz="2000" dirty="0">
                  <a:latin typeface="Calibri" panose="020F0502020204030204" pitchFamily="34" charset="0"/>
                  <a:cs typeface="Calibri" panose="020F0502020204030204" pitchFamily="34" charset="0"/>
                </a:rPr>
                <a:t> a number (denominator)</a:t>
              </a:r>
            </a:p>
          </p:txBody>
        </p:sp>
        <p:cxnSp>
          <p:nvCxnSpPr>
            <p:cNvPr id="26" name="Straight Arrow Connector 25">
              <a:extLst>
                <a:ext uri="{FF2B5EF4-FFF2-40B4-BE49-F238E27FC236}">
                  <a16:creationId xmlns:a16="http://schemas.microsoft.com/office/drawing/2014/main" id="{C2908712-6DC5-084D-ACC9-BCE16ED27F9B}"/>
                </a:ext>
              </a:extLst>
            </p:cNvPr>
            <p:cNvCxnSpPr>
              <a:cxnSpLocks/>
            </p:cNvCxnSpPr>
            <p:nvPr/>
          </p:nvCxnSpPr>
          <p:spPr>
            <a:xfrm flipH="1">
              <a:off x="6531430" y="5578561"/>
              <a:ext cx="2320437" cy="0"/>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grpSp>
      <p:pic>
        <p:nvPicPr>
          <p:cNvPr id="6" name="Audio 5">
            <a:hlinkClick r:id="" action="ppaction://media"/>
            <a:extLst>
              <a:ext uri="{FF2B5EF4-FFF2-40B4-BE49-F238E27FC236}">
                <a16:creationId xmlns:a16="http://schemas.microsoft.com/office/drawing/2014/main" id="{1FB6F38E-0B68-9D48-A16F-B3E3B56F35E5}"/>
              </a:ext>
            </a:extLst>
          </p:cNvPr>
          <p:cNvPicPr>
            <a:picLocks noChangeAspect="1"/>
          </p:cNvPicPr>
          <p:nvPr>
            <a:audioFile r:link="rId3"/>
            <p:extLst>
              <p:ext uri="{DAA4B4D4-6D71-4841-9C94-3DE7FCFB9230}">
                <p14:media xmlns:p14="http://schemas.microsoft.com/office/powerpoint/2010/main" r:embed="rId2"/>
              </p:ext>
            </p:extLst>
          </p:nvPr>
        </p:nvPicPr>
        <p:blipFill>
          <a:blip r:embed="rId6"/>
          <a:stretch>
            <a:fillRect/>
          </a:stretch>
        </p:blipFill>
        <p:spPr>
          <a:xfrm>
            <a:off x="11163300" y="5829300"/>
            <a:ext cx="812800" cy="812800"/>
          </a:xfrm>
          <a:prstGeom prst="rect">
            <a:avLst/>
          </a:prstGeom>
        </p:spPr>
      </p:pic>
    </p:spTree>
    <p:custDataLst>
      <p:tags r:id="rId1"/>
    </p:custDataLst>
    <p:extLst>
      <p:ext uri="{BB962C8B-B14F-4D97-AF65-F5344CB8AC3E}">
        <p14:creationId xmlns:p14="http://schemas.microsoft.com/office/powerpoint/2010/main" val="3910223152"/>
      </p:ext>
    </p:extLst>
  </p:cSld>
  <p:clrMapOvr>
    <a:masterClrMapping/>
  </p:clrMapOvr>
  <mc:AlternateContent xmlns:mc="http://schemas.openxmlformats.org/markup-compatibility/2006" xmlns:p14="http://schemas.microsoft.com/office/powerpoint/2010/main">
    <mc:Choice Requires="p14">
      <p:transition spd="slow" p14:dur="2000" advTm="70858"/>
    </mc:Choice>
    <mc:Fallback xmlns="">
      <p:transition spd="slow" advTm="7085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1"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1" nodeType="clickEffect">
                                  <p:stCondLst>
                                    <p:cond delay="0"/>
                                  </p:stCondLst>
                                  <p:childTnLst>
                                    <p:set>
                                      <p:cBhvr>
                                        <p:cTn id="26" dur="1" fill="hold">
                                          <p:stCondLst>
                                            <p:cond delay="0"/>
                                          </p:stCondLst>
                                        </p:cTn>
                                        <p:tgtEl>
                                          <p:spTgt spid="2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2" nodeType="clickEffect">
                                  <p:stCondLst>
                                    <p:cond delay="0"/>
                                  </p:stCondLst>
                                  <p:childTnLst>
                                    <p:set>
                                      <p:cBhvr>
                                        <p:cTn id="30" dur="1" fill="hold">
                                          <p:stCondLst>
                                            <p:cond delay="0"/>
                                          </p:stCondLst>
                                        </p:cTn>
                                        <p:tgtEl>
                                          <p:spTgt spid="2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39" fill="hold" display="0">
                  <p:stCondLst>
                    <p:cond delay="indefinite"/>
                  </p:stCondLst>
                  <p:endCondLst>
                    <p:cond evt="onStopAudio" delay="0">
                      <p:tgtEl>
                        <p:sldTgt/>
                      </p:tgtEl>
                    </p:cond>
                  </p:endCondLst>
                </p:cTn>
                <p:tgtEl>
                  <p:spTgt spid="6"/>
                </p:tgtEl>
              </p:cMediaNode>
            </p:audio>
          </p:childTnLst>
        </p:cTn>
      </p:par>
    </p:tnLst>
    <p:bldLst>
      <p:bldP spid="5" grpId="0"/>
      <p:bldP spid="5" grpId="1"/>
      <p:bldP spid="2" grpId="0"/>
      <p:bldP spid="20" grpId="0"/>
      <p:bldP spid="20" grpId="1"/>
      <p:bldP spid="20" grpId="2"/>
      <p:bldP spid="2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25"/>
          <p:cNvSpPr txBox="1">
            <a:spLocks noGrp="1"/>
          </p:cNvSpPr>
          <p:nvPr>
            <p:ph type="title"/>
          </p:nvPr>
        </p:nvSpPr>
        <p:spPr>
          <a:xfrm>
            <a:off x="696000" y="424345"/>
            <a:ext cx="10886400" cy="456807"/>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2000"/>
              <a:buFont typeface="Calibri"/>
              <a:buNone/>
            </a:pPr>
            <a:r>
              <a:rPr lang="en-GB" b="0" dirty="0"/>
              <a:t>Part 3: Key teaching aspects</a:t>
            </a:r>
            <a:endParaRPr b="0" dirty="0"/>
          </a:p>
        </p:txBody>
      </p:sp>
      <p:sp>
        <p:nvSpPr>
          <p:cNvPr id="4" name="TextBox 3">
            <a:extLst>
              <a:ext uri="{FF2B5EF4-FFF2-40B4-BE49-F238E27FC236}">
                <a16:creationId xmlns:a16="http://schemas.microsoft.com/office/drawing/2014/main" id="{DC5EA2CE-252F-044B-8E8E-85D914963493}"/>
              </a:ext>
            </a:extLst>
          </p:cNvPr>
          <p:cNvSpPr txBox="1"/>
          <p:nvPr/>
        </p:nvSpPr>
        <p:spPr>
          <a:xfrm>
            <a:off x="222227" y="1057885"/>
            <a:ext cx="4737194" cy="707886"/>
          </a:xfrm>
          <a:prstGeom prst="rect">
            <a:avLst/>
          </a:prstGeom>
          <a:noFill/>
        </p:spPr>
        <p:txBody>
          <a:bodyPr wrap="none" rtlCol="0">
            <a:spAutoFit/>
          </a:bodyPr>
          <a:lstStyle/>
          <a:p>
            <a:r>
              <a:rPr lang="en-US" sz="4000" dirty="0">
                <a:solidFill>
                  <a:schemeClr val="tx1">
                    <a:lumMod val="75000"/>
                    <a:lumOff val="25000"/>
                  </a:schemeClr>
                </a:solidFill>
                <a:latin typeface="Calibri" panose="020F0502020204030204" pitchFamily="34" charset="0"/>
                <a:cs typeface="Calibri" panose="020F0502020204030204" pitchFamily="34" charset="0"/>
              </a:rPr>
              <a:t>Decimals </a:t>
            </a:r>
            <a:r>
              <a:rPr lang="en-US" sz="4000" dirty="0">
                <a:solidFill>
                  <a:schemeClr val="tx1">
                    <a:lumMod val="75000"/>
                    <a:lumOff val="25000"/>
                  </a:schemeClr>
                </a:solidFill>
                <a:latin typeface="Calibri" panose="020F0502020204030204" pitchFamily="34" charset="0"/>
                <a:cs typeface="Calibri" panose="020F0502020204030204" pitchFamily="34" charset="0"/>
                <a:sym typeface="Wingdings" pitchFamily="2" charset="2"/>
              </a:rPr>
              <a:t></a:t>
            </a:r>
            <a:r>
              <a:rPr lang="en-US" sz="4000" dirty="0">
                <a:solidFill>
                  <a:schemeClr val="tx1">
                    <a:lumMod val="75000"/>
                    <a:lumOff val="25000"/>
                  </a:schemeClr>
                </a:solidFill>
                <a:latin typeface="Calibri" panose="020F0502020204030204" pitchFamily="34" charset="0"/>
                <a:cs typeface="Calibri" panose="020F0502020204030204" pitchFamily="34" charset="0"/>
              </a:rPr>
              <a:t> </a:t>
            </a:r>
            <a:r>
              <a:rPr lang="en-US" sz="4000" dirty="0">
                <a:solidFill>
                  <a:schemeClr val="tx1">
                    <a:lumMod val="75000"/>
                    <a:lumOff val="25000"/>
                  </a:schemeClr>
                </a:solidFill>
                <a:latin typeface="Calibri" panose="020F0502020204030204" pitchFamily="34" charset="0"/>
                <a:cs typeface="Calibri" panose="020F0502020204030204" pitchFamily="34" charset="0"/>
                <a:sym typeface="Wingdings" pitchFamily="2" charset="2"/>
              </a:rPr>
              <a:t> </a:t>
            </a:r>
            <a:r>
              <a:rPr lang="en-US" sz="4000" dirty="0">
                <a:solidFill>
                  <a:schemeClr val="tx1">
                    <a:lumMod val="75000"/>
                    <a:lumOff val="25000"/>
                  </a:schemeClr>
                </a:solidFill>
                <a:latin typeface="Calibri" panose="020F0502020204030204" pitchFamily="34" charset="0"/>
                <a:cs typeface="Calibri" panose="020F0502020204030204" pitchFamily="34" charset="0"/>
              </a:rPr>
              <a:t>fractions</a:t>
            </a:r>
          </a:p>
        </p:txBody>
      </p:sp>
      <p:sp>
        <p:nvSpPr>
          <p:cNvPr id="3" name="TextBox 2">
            <a:extLst>
              <a:ext uri="{FF2B5EF4-FFF2-40B4-BE49-F238E27FC236}">
                <a16:creationId xmlns:a16="http://schemas.microsoft.com/office/drawing/2014/main" id="{B93D2843-D8ED-FA41-850E-A191918CF0C3}"/>
              </a:ext>
            </a:extLst>
          </p:cNvPr>
          <p:cNvSpPr txBox="1"/>
          <p:nvPr/>
        </p:nvSpPr>
        <p:spPr>
          <a:xfrm>
            <a:off x="5426552" y="2284557"/>
            <a:ext cx="1696990" cy="1200329"/>
          </a:xfrm>
          <a:prstGeom prst="rect">
            <a:avLst/>
          </a:prstGeom>
          <a:noFill/>
        </p:spPr>
        <p:txBody>
          <a:bodyPr wrap="square" rtlCol="0">
            <a:spAutoFit/>
          </a:bodyPr>
          <a:lstStyle/>
          <a:p>
            <a:r>
              <a:rPr lang="en-US" sz="7200" dirty="0"/>
              <a:t>0.2</a:t>
            </a:r>
          </a:p>
        </p:txBody>
      </p:sp>
      <p:sp>
        <p:nvSpPr>
          <p:cNvPr id="5" name="TextBox 4">
            <a:extLst>
              <a:ext uri="{FF2B5EF4-FFF2-40B4-BE49-F238E27FC236}">
                <a16:creationId xmlns:a16="http://schemas.microsoft.com/office/drawing/2014/main" id="{7771D534-1E22-6B4E-9AF2-C101293C71D6}"/>
              </a:ext>
            </a:extLst>
          </p:cNvPr>
          <p:cNvSpPr txBox="1"/>
          <p:nvPr/>
        </p:nvSpPr>
        <p:spPr>
          <a:xfrm>
            <a:off x="1355270" y="4785888"/>
            <a:ext cx="9839553" cy="584775"/>
          </a:xfrm>
          <a:prstGeom prst="rect">
            <a:avLst/>
          </a:prstGeom>
          <a:noFill/>
        </p:spPr>
        <p:txBody>
          <a:bodyPr wrap="none" rtlCol="0">
            <a:spAutoFit/>
          </a:bodyPr>
          <a:lstStyle/>
          <a:p>
            <a:r>
              <a:rPr lang="en-US" sz="3200" dirty="0"/>
              <a:t>What are some different ways of saying this number?</a:t>
            </a:r>
          </a:p>
        </p:txBody>
      </p:sp>
      <p:sp>
        <p:nvSpPr>
          <p:cNvPr id="6" name="TextBox 5">
            <a:extLst>
              <a:ext uri="{FF2B5EF4-FFF2-40B4-BE49-F238E27FC236}">
                <a16:creationId xmlns:a16="http://schemas.microsoft.com/office/drawing/2014/main" id="{6C8E2D3E-E860-CC4E-83D3-258C412FA038}"/>
              </a:ext>
            </a:extLst>
          </p:cNvPr>
          <p:cNvSpPr txBox="1"/>
          <p:nvPr/>
        </p:nvSpPr>
        <p:spPr>
          <a:xfrm>
            <a:off x="3624009" y="5692009"/>
            <a:ext cx="5030544" cy="400110"/>
          </a:xfrm>
          <a:prstGeom prst="rect">
            <a:avLst/>
          </a:prstGeom>
          <a:noFill/>
        </p:spPr>
        <p:txBody>
          <a:bodyPr wrap="none" rtlCol="0">
            <a:spAutoFit/>
          </a:bodyPr>
          <a:lstStyle/>
          <a:p>
            <a:r>
              <a:rPr lang="en-US" sz="2000" dirty="0"/>
              <a:t>Hint: Think about the place value headings</a:t>
            </a:r>
          </a:p>
        </p:txBody>
      </p:sp>
      <p:sp>
        <p:nvSpPr>
          <p:cNvPr id="7" name="TextBox 6">
            <a:extLst>
              <a:ext uri="{FF2B5EF4-FFF2-40B4-BE49-F238E27FC236}">
                <a16:creationId xmlns:a16="http://schemas.microsoft.com/office/drawing/2014/main" id="{17AF19ED-C9CC-4A41-8A6B-2741D6D3FF6C}"/>
              </a:ext>
            </a:extLst>
          </p:cNvPr>
          <p:cNvSpPr txBox="1"/>
          <p:nvPr/>
        </p:nvSpPr>
        <p:spPr>
          <a:xfrm>
            <a:off x="5199247" y="2262383"/>
            <a:ext cx="1980029" cy="1200329"/>
          </a:xfrm>
          <a:prstGeom prst="rect">
            <a:avLst/>
          </a:prstGeom>
          <a:noFill/>
        </p:spPr>
        <p:txBody>
          <a:bodyPr wrap="none" rtlCol="0">
            <a:spAutoFit/>
          </a:bodyPr>
          <a:lstStyle/>
          <a:p>
            <a:r>
              <a:rPr lang="en-US" sz="7200" dirty="0"/>
              <a:t>0.23</a:t>
            </a:r>
            <a:endParaRPr lang="en-US" dirty="0"/>
          </a:p>
        </p:txBody>
      </p:sp>
      <p:sp>
        <p:nvSpPr>
          <p:cNvPr id="8" name="TextBox 7">
            <a:extLst>
              <a:ext uri="{FF2B5EF4-FFF2-40B4-BE49-F238E27FC236}">
                <a16:creationId xmlns:a16="http://schemas.microsoft.com/office/drawing/2014/main" id="{65BE6BA0-7BF6-D84C-9A06-D10DABCA5E8C}"/>
              </a:ext>
            </a:extLst>
          </p:cNvPr>
          <p:cNvSpPr txBox="1"/>
          <p:nvPr/>
        </p:nvSpPr>
        <p:spPr>
          <a:xfrm>
            <a:off x="5105985" y="2273470"/>
            <a:ext cx="1980029" cy="1200329"/>
          </a:xfrm>
          <a:prstGeom prst="rect">
            <a:avLst/>
          </a:prstGeom>
          <a:noFill/>
        </p:spPr>
        <p:txBody>
          <a:bodyPr wrap="none" rtlCol="0">
            <a:spAutoFit/>
          </a:bodyPr>
          <a:lstStyle/>
          <a:p>
            <a:r>
              <a:rPr lang="en-US" sz="7200" dirty="0"/>
              <a:t>1.25</a:t>
            </a:r>
            <a:endParaRPr lang="en-US" dirty="0"/>
          </a:p>
        </p:txBody>
      </p:sp>
      <p:grpSp>
        <p:nvGrpSpPr>
          <p:cNvPr id="11" name="Group 10">
            <a:extLst>
              <a:ext uri="{FF2B5EF4-FFF2-40B4-BE49-F238E27FC236}">
                <a16:creationId xmlns:a16="http://schemas.microsoft.com/office/drawing/2014/main" id="{9E497CF2-302B-D941-9A64-D080A6E8B22B}"/>
              </a:ext>
            </a:extLst>
          </p:cNvPr>
          <p:cNvGrpSpPr/>
          <p:nvPr/>
        </p:nvGrpSpPr>
        <p:grpSpPr>
          <a:xfrm>
            <a:off x="9243363" y="1751872"/>
            <a:ext cx="1210588" cy="2206081"/>
            <a:chOff x="9004070" y="1361611"/>
            <a:chExt cx="1210588" cy="2206081"/>
          </a:xfrm>
        </p:grpSpPr>
        <p:sp>
          <p:nvSpPr>
            <p:cNvPr id="9" name="TextBox 8">
              <a:extLst>
                <a:ext uri="{FF2B5EF4-FFF2-40B4-BE49-F238E27FC236}">
                  <a16:creationId xmlns:a16="http://schemas.microsoft.com/office/drawing/2014/main" id="{0D69EA7F-5E30-A549-A16D-F84C394132C4}"/>
                </a:ext>
              </a:extLst>
            </p:cNvPr>
            <p:cNvSpPr txBox="1"/>
            <p:nvPr/>
          </p:nvSpPr>
          <p:spPr>
            <a:xfrm>
              <a:off x="9209314" y="1361611"/>
              <a:ext cx="800100" cy="1200329"/>
            </a:xfrm>
            <a:prstGeom prst="rect">
              <a:avLst/>
            </a:prstGeom>
            <a:noFill/>
          </p:spPr>
          <p:txBody>
            <a:bodyPr wrap="square" rtlCol="0">
              <a:spAutoFit/>
            </a:bodyPr>
            <a:lstStyle/>
            <a:p>
              <a:r>
                <a:rPr lang="en-US" sz="7200" u="sng" dirty="0"/>
                <a:t>2</a:t>
              </a:r>
            </a:p>
          </p:txBody>
        </p:sp>
        <p:sp>
          <p:nvSpPr>
            <p:cNvPr id="10" name="TextBox 9">
              <a:extLst>
                <a:ext uri="{FF2B5EF4-FFF2-40B4-BE49-F238E27FC236}">
                  <a16:creationId xmlns:a16="http://schemas.microsoft.com/office/drawing/2014/main" id="{E2F915AA-1A00-194C-8EA4-C6AEFAB8E058}"/>
                </a:ext>
              </a:extLst>
            </p:cNvPr>
            <p:cNvSpPr txBox="1"/>
            <p:nvPr/>
          </p:nvSpPr>
          <p:spPr>
            <a:xfrm>
              <a:off x="9004070" y="2367363"/>
              <a:ext cx="1210588" cy="1200329"/>
            </a:xfrm>
            <a:prstGeom prst="rect">
              <a:avLst/>
            </a:prstGeom>
            <a:noFill/>
          </p:spPr>
          <p:txBody>
            <a:bodyPr wrap="none" rtlCol="0">
              <a:spAutoFit/>
            </a:bodyPr>
            <a:lstStyle/>
            <a:p>
              <a:r>
                <a:rPr lang="en-US" sz="7200" dirty="0"/>
                <a:t>10</a:t>
              </a:r>
            </a:p>
          </p:txBody>
        </p:sp>
      </p:grpSp>
      <p:grpSp>
        <p:nvGrpSpPr>
          <p:cNvPr id="13" name="Group 12">
            <a:extLst>
              <a:ext uri="{FF2B5EF4-FFF2-40B4-BE49-F238E27FC236}">
                <a16:creationId xmlns:a16="http://schemas.microsoft.com/office/drawing/2014/main" id="{637BBA14-2AE2-8747-933A-A5A7069A3F39}"/>
              </a:ext>
            </a:extLst>
          </p:cNvPr>
          <p:cNvGrpSpPr/>
          <p:nvPr/>
        </p:nvGrpSpPr>
        <p:grpSpPr>
          <a:xfrm>
            <a:off x="8647560" y="1698455"/>
            <a:ext cx="1210588" cy="2206081"/>
            <a:chOff x="9004070" y="1361611"/>
            <a:chExt cx="1210588" cy="2206081"/>
          </a:xfrm>
        </p:grpSpPr>
        <p:sp>
          <p:nvSpPr>
            <p:cNvPr id="14" name="TextBox 13">
              <a:extLst>
                <a:ext uri="{FF2B5EF4-FFF2-40B4-BE49-F238E27FC236}">
                  <a16:creationId xmlns:a16="http://schemas.microsoft.com/office/drawing/2014/main" id="{8C833307-4866-6049-9535-9019A7EA290C}"/>
                </a:ext>
              </a:extLst>
            </p:cNvPr>
            <p:cNvSpPr txBox="1"/>
            <p:nvPr/>
          </p:nvSpPr>
          <p:spPr>
            <a:xfrm>
              <a:off x="9209314" y="1361611"/>
              <a:ext cx="800100" cy="1200329"/>
            </a:xfrm>
            <a:prstGeom prst="rect">
              <a:avLst/>
            </a:prstGeom>
            <a:noFill/>
          </p:spPr>
          <p:txBody>
            <a:bodyPr wrap="square" rtlCol="0">
              <a:spAutoFit/>
            </a:bodyPr>
            <a:lstStyle/>
            <a:p>
              <a:r>
                <a:rPr lang="en-US" sz="7200" u="sng" dirty="0"/>
                <a:t>2</a:t>
              </a:r>
            </a:p>
          </p:txBody>
        </p:sp>
        <p:sp>
          <p:nvSpPr>
            <p:cNvPr id="15" name="TextBox 14">
              <a:extLst>
                <a:ext uri="{FF2B5EF4-FFF2-40B4-BE49-F238E27FC236}">
                  <a16:creationId xmlns:a16="http://schemas.microsoft.com/office/drawing/2014/main" id="{6C3842AE-DB31-D04C-A5FF-1D0B5313714D}"/>
                </a:ext>
              </a:extLst>
            </p:cNvPr>
            <p:cNvSpPr txBox="1"/>
            <p:nvPr/>
          </p:nvSpPr>
          <p:spPr>
            <a:xfrm>
              <a:off x="9004070" y="2367363"/>
              <a:ext cx="1210588" cy="1200329"/>
            </a:xfrm>
            <a:prstGeom prst="rect">
              <a:avLst/>
            </a:prstGeom>
            <a:noFill/>
          </p:spPr>
          <p:txBody>
            <a:bodyPr wrap="none" rtlCol="0">
              <a:spAutoFit/>
            </a:bodyPr>
            <a:lstStyle/>
            <a:p>
              <a:r>
                <a:rPr lang="en-US" sz="7200" dirty="0"/>
                <a:t>10</a:t>
              </a:r>
            </a:p>
          </p:txBody>
        </p:sp>
      </p:grpSp>
      <p:grpSp>
        <p:nvGrpSpPr>
          <p:cNvPr id="16" name="Group 15">
            <a:extLst>
              <a:ext uri="{FF2B5EF4-FFF2-40B4-BE49-F238E27FC236}">
                <a16:creationId xmlns:a16="http://schemas.microsoft.com/office/drawing/2014/main" id="{5317A11D-B1B8-8C40-8A5C-A00C703CE353}"/>
              </a:ext>
            </a:extLst>
          </p:cNvPr>
          <p:cNvGrpSpPr/>
          <p:nvPr/>
        </p:nvGrpSpPr>
        <p:grpSpPr>
          <a:xfrm>
            <a:off x="9977482" y="1730479"/>
            <a:ext cx="1723549" cy="2206081"/>
            <a:chOff x="8709836" y="1361611"/>
            <a:chExt cx="1723549" cy="2206081"/>
          </a:xfrm>
        </p:grpSpPr>
        <p:sp>
          <p:nvSpPr>
            <p:cNvPr id="17" name="TextBox 16">
              <a:extLst>
                <a:ext uri="{FF2B5EF4-FFF2-40B4-BE49-F238E27FC236}">
                  <a16:creationId xmlns:a16="http://schemas.microsoft.com/office/drawing/2014/main" id="{92D95439-1467-AD44-B8D5-3BB818470E52}"/>
                </a:ext>
              </a:extLst>
            </p:cNvPr>
            <p:cNvSpPr txBox="1"/>
            <p:nvPr/>
          </p:nvSpPr>
          <p:spPr>
            <a:xfrm>
              <a:off x="9209314" y="1361611"/>
              <a:ext cx="800100" cy="1200329"/>
            </a:xfrm>
            <a:prstGeom prst="rect">
              <a:avLst/>
            </a:prstGeom>
            <a:noFill/>
          </p:spPr>
          <p:txBody>
            <a:bodyPr wrap="square" rtlCol="0">
              <a:spAutoFit/>
            </a:bodyPr>
            <a:lstStyle/>
            <a:p>
              <a:r>
                <a:rPr lang="en-US" sz="7200" u="sng" dirty="0"/>
                <a:t>3</a:t>
              </a:r>
            </a:p>
          </p:txBody>
        </p:sp>
        <p:sp>
          <p:nvSpPr>
            <p:cNvPr id="18" name="TextBox 17">
              <a:extLst>
                <a:ext uri="{FF2B5EF4-FFF2-40B4-BE49-F238E27FC236}">
                  <a16:creationId xmlns:a16="http://schemas.microsoft.com/office/drawing/2014/main" id="{D4B14469-40F5-6A45-9EEE-E900C1601733}"/>
                </a:ext>
              </a:extLst>
            </p:cNvPr>
            <p:cNvSpPr txBox="1"/>
            <p:nvPr/>
          </p:nvSpPr>
          <p:spPr>
            <a:xfrm>
              <a:off x="8709836" y="2367363"/>
              <a:ext cx="1723549" cy="1200329"/>
            </a:xfrm>
            <a:prstGeom prst="rect">
              <a:avLst/>
            </a:prstGeom>
            <a:noFill/>
          </p:spPr>
          <p:txBody>
            <a:bodyPr wrap="none" rtlCol="0">
              <a:spAutoFit/>
            </a:bodyPr>
            <a:lstStyle/>
            <a:p>
              <a:r>
                <a:rPr lang="en-US" sz="7200" dirty="0"/>
                <a:t>100</a:t>
              </a:r>
            </a:p>
          </p:txBody>
        </p:sp>
      </p:grpSp>
      <p:grpSp>
        <p:nvGrpSpPr>
          <p:cNvPr id="21" name="Group 20">
            <a:extLst>
              <a:ext uri="{FF2B5EF4-FFF2-40B4-BE49-F238E27FC236}">
                <a16:creationId xmlns:a16="http://schemas.microsoft.com/office/drawing/2014/main" id="{5BBF42D5-3036-F142-995C-7D17CED343D3}"/>
              </a:ext>
            </a:extLst>
          </p:cNvPr>
          <p:cNvGrpSpPr/>
          <p:nvPr/>
        </p:nvGrpSpPr>
        <p:grpSpPr>
          <a:xfrm>
            <a:off x="8708652" y="1730913"/>
            <a:ext cx="2389733" cy="2245799"/>
            <a:chOff x="1184356" y="2254749"/>
            <a:chExt cx="2389733" cy="2245799"/>
          </a:xfrm>
        </p:grpSpPr>
        <p:sp>
          <p:nvSpPr>
            <p:cNvPr id="12" name="TextBox 11">
              <a:extLst>
                <a:ext uri="{FF2B5EF4-FFF2-40B4-BE49-F238E27FC236}">
                  <a16:creationId xmlns:a16="http://schemas.microsoft.com/office/drawing/2014/main" id="{2440AA8B-1A30-8D4A-93AF-71783686EAA4}"/>
                </a:ext>
              </a:extLst>
            </p:cNvPr>
            <p:cNvSpPr txBox="1"/>
            <p:nvPr/>
          </p:nvSpPr>
          <p:spPr>
            <a:xfrm>
              <a:off x="1184356" y="2284557"/>
              <a:ext cx="1168910" cy="2215991"/>
            </a:xfrm>
            <a:prstGeom prst="rect">
              <a:avLst/>
            </a:prstGeom>
            <a:noFill/>
          </p:spPr>
          <p:txBody>
            <a:bodyPr wrap="none" rtlCol="0">
              <a:spAutoFit/>
            </a:bodyPr>
            <a:lstStyle/>
            <a:p>
              <a:r>
                <a:rPr lang="en-US" sz="13800" dirty="0"/>
                <a:t>1</a:t>
              </a:r>
            </a:p>
          </p:txBody>
        </p:sp>
        <p:sp>
          <p:nvSpPr>
            <p:cNvPr id="19" name="TextBox 18">
              <a:extLst>
                <a:ext uri="{FF2B5EF4-FFF2-40B4-BE49-F238E27FC236}">
                  <a16:creationId xmlns:a16="http://schemas.microsoft.com/office/drawing/2014/main" id="{C67D1705-5E78-434D-9D07-78FCF62E5A59}"/>
                </a:ext>
              </a:extLst>
            </p:cNvPr>
            <p:cNvSpPr txBox="1"/>
            <p:nvPr/>
          </p:nvSpPr>
          <p:spPr>
            <a:xfrm>
              <a:off x="2186762" y="2254749"/>
              <a:ext cx="1210588" cy="1200329"/>
            </a:xfrm>
            <a:prstGeom prst="rect">
              <a:avLst/>
            </a:prstGeom>
            <a:noFill/>
          </p:spPr>
          <p:txBody>
            <a:bodyPr wrap="none" rtlCol="0">
              <a:spAutoFit/>
            </a:bodyPr>
            <a:lstStyle/>
            <a:p>
              <a:r>
                <a:rPr lang="en-US" sz="7200" u="sng" dirty="0"/>
                <a:t>25</a:t>
              </a:r>
            </a:p>
          </p:txBody>
        </p:sp>
        <p:sp>
          <p:nvSpPr>
            <p:cNvPr id="20" name="TextBox 19">
              <a:extLst>
                <a:ext uri="{FF2B5EF4-FFF2-40B4-BE49-F238E27FC236}">
                  <a16:creationId xmlns:a16="http://schemas.microsoft.com/office/drawing/2014/main" id="{B4D20D5D-91BC-484F-81C0-2BDF729474E5}"/>
                </a:ext>
              </a:extLst>
            </p:cNvPr>
            <p:cNvSpPr txBox="1"/>
            <p:nvPr/>
          </p:nvSpPr>
          <p:spPr>
            <a:xfrm>
              <a:off x="1850540" y="3198400"/>
              <a:ext cx="1723549" cy="1200329"/>
            </a:xfrm>
            <a:prstGeom prst="rect">
              <a:avLst/>
            </a:prstGeom>
            <a:noFill/>
          </p:spPr>
          <p:txBody>
            <a:bodyPr wrap="none" rtlCol="0">
              <a:spAutoFit/>
            </a:bodyPr>
            <a:lstStyle/>
            <a:p>
              <a:r>
                <a:rPr lang="en-US" sz="7200" dirty="0"/>
                <a:t>100</a:t>
              </a:r>
              <a:endParaRPr lang="en-US" dirty="0"/>
            </a:p>
          </p:txBody>
        </p:sp>
      </p:grpSp>
      <p:grpSp>
        <p:nvGrpSpPr>
          <p:cNvPr id="23" name="Group 22">
            <a:extLst>
              <a:ext uri="{FF2B5EF4-FFF2-40B4-BE49-F238E27FC236}">
                <a16:creationId xmlns:a16="http://schemas.microsoft.com/office/drawing/2014/main" id="{310ACCB6-F23C-0942-A6F1-62025E65C1F9}"/>
              </a:ext>
            </a:extLst>
          </p:cNvPr>
          <p:cNvGrpSpPr/>
          <p:nvPr/>
        </p:nvGrpSpPr>
        <p:grpSpPr>
          <a:xfrm>
            <a:off x="9224626" y="1740735"/>
            <a:ext cx="1723549" cy="2137595"/>
            <a:chOff x="8709836" y="1430097"/>
            <a:chExt cx="1723549" cy="2137595"/>
          </a:xfrm>
        </p:grpSpPr>
        <p:sp>
          <p:nvSpPr>
            <p:cNvPr id="24" name="TextBox 23">
              <a:extLst>
                <a:ext uri="{FF2B5EF4-FFF2-40B4-BE49-F238E27FC236}">
                  <a16:creationId xmlns:a16="http://schemas.microsoft.com/office/drawing/2014/main" id="{80F0DA0F-B682-044B-B8C2-4EC91E3E65C6}"/>
                </a:ext>
              </a:extLst>
            </p:cNvPr>
            <p:cNvSpPr txBox="1"/>
            <p:nvPr/>
          </p:nvSpPr>
          <p:spPr>
            <a:xfrm>
              <a:off x="8950526" y="1430097"/>
              <a:ext cx="1295016" cy="1200329"/>
            </a:xfrm>
            <a:prstGeom prst="rect">
              <a:avLst/>
            </a:prstGeom>
            <a:noFill/>
          </p:spPr>
          <p:txBody>
            <a:bodyPr wrap="square" rtlCol="0">
              <a:spAutoFit/>
            </a:bodyPr>
            <a:lstStyle/>
            <a:p>
              <a:r>
                <a:rPr lang="en-US" sz="7200" u="sng" dirty="0"/>
                <a:t>23</a:t>
              </a:r>
            </a:p>
          </p:txBody>
        </p:sp>
        <p:sp>
          <p:nvSpPr>
            <p:cNvPr id="25" name="TextBox 24">
              <a:extLst>
                <a:ext uri="{FF2B5EF4-FFF2-40B4-BE49-F238E27FC236}">
                  <a16:creationId xmlns:a16="http://schemas.microsoft.com/office/drawing/2014/main" id="{B9128C82-2FEF-444B-9335-A0A389E7E129}"/>
                </a:ext>
              </a:extLst>
            </p:cNvPr>
            <p:cNvSpPr txBox="1"/>
            <p:nvPr/>
          </p:nvSpPr>
          <p:spPr>
            <a:xfrm>
              <a:off x="8709836" y="2367363"/>
              <a:ext cx="1723549" cy="1200329"/>
            </a:xfrm>
            <a:prstGeom prst="rect">
              <a:avLst/>
            </a:prstGeom>
            <a:noFill/>
          </p:spPr>
          <p:txBody>
            <a:bodyPr wrap="none" rtlCol="0">
              <a:spAutoFit/>
            </a:bodyPr>
            <a:lstStyle/>
            <a:p>
              <a:r>
                <a:rPr lang="en-US" sz="7200" dirty="0"/>
                <a:t>100</a:t>
              </a:r>
            </a:p>
          </p:txBody>
        </p:sp>
      </p:grpSp>
      <p:grpSp>
        <p:nvGrpSpPr>
          <p:cNvPr id="26" name="Group 25">
            <a:extLst>
              <a:ext uri="{FF2B5EF4-FFF2-40B4-BE49-F238E27FC236}">
                <a16:creationId xmlns:a16="http://schemas.microsoft.com/office/drawing/2014/main" id="{19F6167A-98B9-4E47-9AB0-FA2A1F8A080C}"/>
              </a:ext>
            </a:extLst>
          </p:cNvPr>
          <p:cNvGrpSpPr/>
          <p:nvPr/>
        </p:nvGrpSpPr>
        <p:grpSpPr>
          <a:xfrm>
            <a:off x="9036596" y="1712154"/>
            <a:ext cx="1701258" cy="2245799"/>
            <a:chOff x="1184356" y="2254749"/>
            <a:chExt cx="1701258" cy="2245799"/>
          </a:xfrm>
        </p:grpSpPr>
        <p:sp>
          <p:nvSpPr>
            <p:cNvPr id="27" name="TextBox 26">
              <a:extLst>
                <a:ext uri="{FF2B5EF4-FFF2-40B4-BE49-F238E27FC236}">
                  <a16:creationId xmlns:a16="http://schemas.microsoft.com/office/drawing/2014/main" id="{18E96930-83E2-4142-B92D-951AD0FC3C75}"/>
                </a:ext>
              </a:extLst>
            </p:cNvPr>
            <p:cNvSpPr txBox="1"/>
            <p:nvPr/>
          </p:nvSpPr>
          <p:spPr>
            <a:xfrm>
              <a:off x="1184356" y="2284557"/>
              <a:ext cx="1168910" cy="2215991"/>
            </a:xfrm>
            <a:prstGeom prst="rect">
              <a:avLst/>
            </a:prstGeom>
            <a:noFill/>
          </p:spPr>
          <p:txBody>
            <a:bodyPr wrap="none" rtlCol="0">
              <a:spAutoFit/>
            </a:bodyPr>
            <a:lstStyle/>
            <a:p>
              <a:r>
                <a:rPr lang="en-US" sz="13800" dirty="0"/>
                <a:t>1</a:t>
              </a:r>
            </a:p>
          </p:txBody>
        </p:sp>
        <p:sp>
          <p:nvSpPr>
            <p:cNvPr id="28" name="TextBox 27">
              <a:extLst>
                <a:ext uri="{FF2B5EF4-FFF2-40B4-BE49-F238E27FC236}">
                  <a16:creationId xmlns:a16="http://schemas.microsoft.com/office/drawing/2014/main" id="{17BFD408-C81F-6F48-8C93-B74F4448793F}"/>
                </a:ext>
              </a:extLst>
            </p:cNvPr>
            <p:cNvSpPr txBox="1"/>
            <p:nvPr/>
          </p:nvSpPr>
          <p:spPr>
            <a:xfrm>
              <a:off x="2186762" y="2254749"/>
              <a:ext cx="697627" cy="1200329"/>
            </a:xfrm>
            <a:prstGeom prst="rect">
              <a:avLst/>
            </a:prstGeom>
            <a:noFill/>
          </p:spPr>
          <p:txBody>
            <a:bodyPr wrap="none" rtlCol="0">
              <a:spAutoFit/>
            </a:bodyPr>
            <a:lstStyle/>
            <a:p>
              <a:r>
                <a:rPr lang="en-US" sz="7200" u="sng" dirty="0"/>
                <a:t>1</a:t>
              </a:r>
            </a:p>
          </p:txBody>
        </p:sp>
        <p:sp>
          <p:nvSpPr>
            <p:cNvPr id="29" name="TextBox 28">
              <a:extLst>
                <a:ext uri="{FF2B5EF4-FFF2-40B4-BE49-F238E27FC236}">
                  <a16:creationId xmlns:a16="http://schemas.microsoft.com/office/drawing/2014/main" id="{0C59C218-547E-3847-9B5A-4B0A7330F624}"/>
                </a:ext>
              </a:extLst>
            </p:cNvPr>
            <p:cNvSpPr txBox="1"/>
            <p:nvPr/>
          </p:nvSpPr>
          <p:spPr>
            <a:xfrm>
              <a:off x="1931507" y="3209234"/>
              <a:ext cx="954107" cy="1200329"/>
            </a:xfrm>
            <a:prstGeom prst="rect">
              <a:avLst/>
            </a:prstGeom>
            <a:noFill/>
          </p:spPr>
          <p:txBody>
            <a:bodyPr wrap="none" rtlCol="0">
              <a:spAutoFit/>
            </a:bodyPr>
            <a:lstStyle/>
            <a:p>
              <a:r>
                <a:rPr lang="en-US" sz="7200" dirty="0"/>
                <a:t> 4</a:t>
              </a:r>
              <a:endParaRPr lang="en-US" dirty="0"/>
            </a:p>
          </p:txBody>
        </p:sp>
      </p:grpSp>
      <p:pic>
        <p:nvPicPr>
          <p:cNvPr id="2" name="Audio 1">
            <a:hlinkClick r:id="" action="ppaction://media"/>
            <a:extLst>
              <a:ext uri="{FF2B5EF4-FFF2-40B4-BE49-F238E27FC236}">
                <a16:creationId xmlns:a16="http://schemas.microsoft.com/office/drawing/2014/main" id="{95EEDD42-E1CB-F249-8BA3-C24F344A4F3B}"/>
              </a:ext>
            </a:extLst>
          </p:cNvPr>
          <p:cNvPicPr>
            <a:picLocks noChangeAspect="1"/>
          </p:cNvPicPr>
          <p:nvPr>
            <a:audioFile r:link="rId3"/>
            <p:extLst>
              <p:ext uri="{DAA4B4D4-6D71-4841-9C94-3DE7FCFB9230}">
                <p14:media xmlns:p14="http://schemas.microsoft.com/office/powerpoint/2010/main" r:embed="rId2"/>
              </p:ext>
            </p:extLst>
          </p:nvPr>
        </p:nvPicPr>
        <p:blipFill>
          <a:blip r:embed="rId6"/>
          <a:stretch>
            <a:fillRect/>
          </a:stretch>
        </p:blipFill>
        <p:spPr>
          <a:xfrm>
            <a:off x="11163300" y="5829300"/>
            <a:ext cx="812800" cy="812800"/>
          </a:xfrm>
          <a:prstGeom prst="rect">
            <a:avLst/>
          </a:prstGeom>
        </p:spPr>
      </p:pic>
    </p:spTree>
    <p:custDataLst>
      <p:tags r:id="rId1"/>
    </p:custDataLst>
    <p:extLst>
      <p:ext uri="{BB962C8B-B14F-4D97-AF65-F5344CB8AC3E}">
        <p14:creationId xmlns:p14="http://schemas.microsoft.com/office/powerpoint/2010/main" val="2618052658"/>
      </p:ext>
    </p:extLst>
  </p:cSld>
  <p:clrMapOvr>
    <a:masterClrMapping/>
  </p:clrMapOvr>
  <mc:AlternateContent xmlns:mc="http://schemas.openxmlformats.org/markup-compatibility/2006" xmlns:p14="http://schemas.microsoft.com/office/powerpoint/2010/main">
    <mc:Choice Requires="p14">
      <p:transition spd="slow" p14:dur="2000" advTm="138850"/>
    </mc:Choice>
    <mc:Fallback xmlns="">
      <p:transition spd="slow" advTm="13885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linds(horizontal)">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11"/>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xit" presetSubtype="0" fill="hold" nodeType="clickEffect">
                                  <p:stCondLst>
                                    <p:cond delay="0"/>
                                  </p:stCondLst>
                                  <p:childTnLst>
                                    <p:set>
                                      <p:cBhvr>
                                        <p:cTn id="19" dur="1" fill="hold">
                                          <p:stCondLst>
                                            <p:cond delay="0"/>
                                          </p:stCondLst>
                                        </p:cTn>
                                        <p:tgtEl>
                                          <p:spTgt spid="11"/>
                                        </p:tgtEl>
                                        <p:attrNameLst>
                                          <p:attrName>style.visibility</p:attrName>
                                        </p:attrNameLst>
                                      </p:cBhvr>
                                      <p:to>
                                        <p:strVal val="hidden"/>
                                      </p:to>
                                    </p:set>
                                  </p:childTnLst>
                                </p:cTn>
                              </p:par>
                            </p:childTnLst>
                          </p:cTn>
                        </p:par>
                      </p:childTnLst>
                    </p:cTn>
                  </p:par>
                  <p:par>
                    <p:cTn id="20" fill="hold">
                      <p:stCondLst>
                        <p:cond delay="indefinite"/>
                      </p:stCondLst>
                      <p:childTnLst>
                        <p:par>
                          <p:cTn id="21" fill="hold">
                            <p:stCondLst>
                              <p:cond delay="0"/>
                            </p:stCondLst>
                            <p:childTnLst>
                              <p:par>
                                <p:cTn id="22" presetID="1" presetClass="exit" presetSubtype="0" fill="hold" grpId="0" nodeType="clickEffect">
                                  <p:stCondLst>
                                    <p:cond delay="0"/>
                                  </p:stCondLst>
                                  <p:childTnLst>
                                    <p:set>
                                      <p:cBhvr>
                                        <p:cTn id="23" dur="1" fill="hold">
                                          <p:stCondLst>
                                            <p:cond delay="0"/>
                                          </p:stCondLst>
                                        </p:cTn>
                                        <p:tgtEl>
                                          <p:spTgt spid="3"/>
                                        </p:tgtEl>
                                        <p:attrNameLst>
                                          <p:attrName>style.visibility</p:attrName>
                                        </p:attrNameLst>
                                      </p:cBhvr>
                                      <p:to>
                                        <p:strVal val="hidden"/>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nodeType="clickEffect">
                                  <p:stCondLst>
                                    <p:cond delay="0"/>
                                  </p:stCondLst>
                                  <p:childTnLst>
                                    <p:set>
                                      <p:cBhvr>
                                        <p:cTn id="31" dur="1" fill="hold">
                                          <p:stCondLst>
                                            <p:cond delay="0"/>
                                          </p:stCondLst>
                                        </p:cTn>
                                        <p:tgtEl>
                                          <p:spTgt spid="13"/>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nodeType="clickEffect">
                                  <p:stCondLst>
                                    <p:cond delay="0"/>
                                  </p:stCondLst>
                                  <p:childTnLst>
                                    <p:set>
                                      <p:cBhvr>
                                        <p:cTn id="35" dur="1" fill="hold">
                                          <p:stCondLst>
                                            <p:cond delay="0"/>
                                          </p:stCondLst>
                                        </p:cTn>
                                        <p:tgtEl>
                                          <p:spTgt spid="16"/>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 presetClass="exit" presetSubtype="0" fill="hold" nodeType="clickEffect">
                                  <p:stCondLst>
                                    <p:cond delay="0"/>
                                  </p:stCondLst>
                                  <p:childTnLst>
                                    <p:set>
                                      <p:cBhvr>
                                        <p:cTn id="39" dur="1" fill="hold">
                                          <p:stCondLst>
                                            <p:cond delay="0"/>
                                          </p:stCondLst>
                                        </p:cTn>
                                        <p:tgtEl>
                                          <p:spTgt spid="16"/>
                                        </p:tgtEl>
                                        <p:attrNameLst>
                                          <p:attrName>style.visibility</p:attrName>
                                        </p:attrNameLst>
                                      </p:cBhvr>
                                      <p:to>
                                        <p:strVal val="hidden"/>
                                      </p:to>
                                    </p:set>
                                  </p:childTnLst>
                                </p:cTn>
                              </p:par>
                              <p:par>
                                <p:cTn id="40" presetID="1" presetClass="exit" presetSubtype="0" fill="hold" nodeType="withEffect">
                                  <p:stCondLst>
                                    <p:cond delay="0"/>
                                  </p:stCondLst>
                                  <p:childTnLst>
                                    <p:set>
                                      <p:cBhvr>
                                        <p:cTn id="41" dur="1" fill="hold">
                                          <p:stCondLst>
                                            <p:cond delay="0"/>
                                          </p:stCondLst>
                                        </p:cTn>
                                        <p:tgtEl>
                                          <p:spTgt spid="13"/>
                                        </p:tgtEl>
                                        <p:attrNameLst>
                                          <p:attrName>style.visibility</p:attrName>
                                        </p:attrNameLst>
                                      </p:cBhvr>
                                      <p:to>
                                        <p:strVal val="hidden"/>
                                      </p:to>
                                    </p:set>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nodeType="clickEffect">
                                  <p:stCondLst>
                                    <p:cond delay="0"/>
                                  </p:stCondLst>
                                  <p:childTnLst>
                                    <p:set>
                                      <p:cBhvr>
                                        <p:cTn id="45" dur="1" fill="hold">
                                          <p:stCondLst>
                                            <p:cond delay="0"/>
                                          </p:stCondLst>
                                        </p:cTn>
                                        <p:tgtEl>
                                          <p:spTgt spid="23"/>
                                        </p:tgtEl>
                                        <p:attrNameLst>
                                          <p:attrName>style.visibility</p:attrName>
                                        </p:attrNameLst>
                                      </p:cBhvr>
                                      <p:to>
                                        <p:strVal val="visible"/>
                                      </p:to>
                                    </p:set>
                                  </p:childTnLst>
                                </p:cTn>
                              </p:par>
                            </p:childTnLst>
                          </p:cTn>
                        </p:par>
                      </p:childTnLst>
                    </p:cTn>
                  </p:par>
                  <p:par>
                    <p:cTn id="46" fill="hold">
                      <p:stCondLst>
                        <p:cond delay="indefinite"/>
                      </p:stCondLst>
                      <p:childTnLst>
                        <p:par>
                          <p:cTn id="47" fill="hold">
                            <p:stCondLst>
                              <p:cond delay="0"/>
                            </p:stCondLst>
                            <p:childTnLst>
                              <p:par>
                                <p:cTn id="48" presetID="1" presetClass="exit" presetSubtype="0" fill="hold" grpId="1" nodeType="clickEffect">
                                  <p:stCondLst>
                                    <p:cond delay="0"/>
                                  </p:stCondLst>
                                  <p:childTnLst>
                                    <p:set>
                                      <p:cBhvr>
                                        <p:cTn id="49" dur="1" fill="hold">
                                          <p:stCondLst>
                                            <p:cond delay="0"/>
                                          </p:stCondLst>
                                        </p:cTn>
                                        <p:tgtEl>
                                          <p:spTgt spid="7"/>
                                        </p:tgtEl>
                                        <p:attrNameLst>
                                          <p:attrName>style.visibility</p:attrName>
                                        </p:attrNameLst>
                                      </p:cBhvr>
                                      <p:to>
                                        <p:strVal val="hidden"/>
                                      </p:to>
                                    </p:set>
                                  </p:childTnLst>
                                </p:cTn>
                              </p:par>
                            </p:childTnLst>
                          </p:cTn>
                        </p:par>
                      </p:childTnLst>
                    </p:cTn>
                  </p:par>
                  <p:par>
                    <p:cTn id="50" fill="hold">
                      <p:stCondLst>
                        <p:cond delay="indefinite"/>
                      </p:stCondLst>
                      <p:childTnLst>
                        <p:par>
                          <p:cTn id="51" fill="hold">
                            <p:stCondLst>
                              <p:cond delay="0"/>
                            </p:stCondLst>
                            <p:childTnLst>
                              <p:par>
                                <p:cTn id="52" presetID="1" presetClass="exit" presetSubtype="0" fill="hold" nodeType="clickEffect">
                                  <p:stCondLst>
                                    <p:cond delay="0"/>
                                  </p:stCondLst>
                                  <p:childTnLst>
                                    <p:set>
                                      <p:cBhvr>
                                        <p:cTn id="53" dur="1" fill="hold">
                                          <p:stCondLst>
                                            <p:cond delay="0"/>
                                          </p:stCondLst>
                                        </p:cTn>
                                        <p:tgtEl>
                                          <p:spTgt spid="23"/>
                                        </p:tgtEl>
                                        <p:attrNameLst>
                                          <p:attrName>style.visibility</p:attrName>
                                        </p:attrNameLst>
                                      </p:cBhvr>
                                      <p:to>
                                        <p:strVal val="hidden"/>
                                      </p:to>
                                    </p:set>
                                  </p:childTnLst>
                                </p:cTn>
                              </p:par>
                            </p:childTnLst>
                          </p:cTn>
                        </p:par>
                      </p:childTnLst>
                    </p:cTn>
                  </p:par>
                  <p:par>
                    <p:cTn id="54" fill="hold">
                      <p:stCondLst>
                        <p:cond delay="indefinite"/>
                      </p:stCondLst>
                      <p:childTnLst>
                        <p:par>
                          <p:cTn id="55" fill="hold">
                            <p:stCondLst>
                              <p:cond delay="0"/>
                            </p:stCondLst>
                            <p:childTnLst>
                              <p:par>
                                <p:cTn id="56" presetID="1" presetClass="entr" presetSubtype="0" fill="hold" grpId="1" nodeType="clickEffect">
                                  <p:stCondLst>
                                    <p:cond delay="0"/>
                                  </p:stCondLst>
                                  <p:childTnLst>
                                    <p:set>
                                      <p:cBhvr>
                                        <p:cTn id="57" dur="1" fill="hold">
                                          <p:stCondLst>
                                            <p:cond delay="0"/>
                                          </p:stCondLst>
                                        </p:cTn>
                                        <p:tgtEl>
                                          <p:spTgt spid="8"/>
                                        </p:tgtEl>
                                        <p:attrNameLst>
                                          <p:attrName>style.visibility</p:attrName>
                                        </p:attrNameLst>
                                      </p:cBhvr>
                                      <p:to>
                                        <p:strVal val="visible"/>
                                      </p:to>
                                    </p:set>
                                  </p:childTnLst>
                                </p:cTn>
                              </p:par>
                            </p:childTnLst>
                          </p:cTn>
                        </p:par>
                      </p:childTnLst>
                    </p:cTn>
                  </p:par>
                  <p:par>
                    <p:cTn id="58" fill="hold">
                      <p:stCondLst>
                        <p:cond delay="indefinite"/>
                      </p:stCondLst>
                      <p:childTnLst>
                        <p:par>
                          <p:cTn id="59" fill="hold">
                            <p:stCondLst>
                              <p:cond delay="0"/>
                            </p:stCondLst>
                            <p:childTnLst>
                              <p:par>
                                <p:cTn id="60" presetID="1" presetClass="entr" presetSubtype="0" fill="hold" nodeType="clickEffect">
                                  <p:stCondLst>
                                    <p:cond delay="0"/>
                                  </p:stCondLst>
                                  <p:childTnLst>
                                    <p:set>
                                      <p:cBhvr>
                                        <p:cTn id="61" dur="1" fill="hold">
                                          <p:stCondLst>
                                            <p:cond delay="0"/>
                                          </p:stCondLst>
                                        </p:cTn>
                                        <p:tgtEl>
                                          <p:spTgt spid="21"/>
                                        </p:tgtEl>
                                        <p:attrNameLst>
                                          <p:attrName>style.visibility</p:attrName>
                                        </p:attrNameLst>
                                      </p:cBhvr>
                                      <p:to>
                                        <p:strVal val="visible"/>
                                      </p:to>
                                    </p:set>
                                  </p:childTnLst>
                                </p:cTn>
                              </p:par>
                            </p:childTnLst>
                          </p:cTn>
                        </p:par>
                      </p:childTnLst>
                    </p:cTn>
                  </p:par>
                  <p:par>
                    <p:cTn id="62" fill="hold">
                      <p:stCondLst>
                        <p:cond delay="indefinite"/>
                      </p:stCondLst>
                      <p:childTnLst>
                        <p:par>
                          <p:cTn id="63" fill="hold">
                            <p:stCondLst>
                              <p:cond delay="0"/>
                            </p:stCondLst>
                            <p:childTnLst>
                              <p:par>
                                <p:cTn id="64" presetID="1" presetClass="exit" presetSubtype="0" fill="hold" nodeType="clickEffect">
                                  <p:stCondLst>
                                    <p:cond delay="0"/>
                                  </p:stCondLst>
                                  <p:childTnLst>
                                    <p:set>
                                      <p:cBhvr>
                                        <p:cTn id="65" dur="1" fill="hold">
                                          <p:stCondLst>
                                            <p:cond delay="0"/>
                                          </p:stCondLst>
                                        </p:cTn>
                                        <p:tgtEl>
                                          <p:spTgt spid="21"/>
                                        </p:tgtEl>
                                        <p:attrNameLst>
                                          <p:attrName>style.visibility</p:attrName>
                                        </p:attrNameLst>
                                      </p:cBhvr>
                                      <p:to>
                                        <p:strVal val="hidden"/>
                                      </p:to>
                                    </p:set>
                                  </p:childTnLst>
                                </p:cTn>
                              </p:par>
                            </p:childTnLst>
                          </p:cTn>
                        </p:par>
                      </p:childTnLst>
                    </p:cTn>
                  </p:par>
                  <p:par>
                    <p:cTn id="66" fill="hold">
                      <p:stCondLst>
                        <p:cond delay="indefinite"/>
                      </p:stCondLst>
                      <p:childTnLst>
                        <p:par>
                          <p:cTn id="67" fill="hold">
                            <p:stCondLst>
                              <p:cond delay="0"/>
                            </p:stCondLst>
                            <p:childTnLst>
                              <p:par>
                                <p:cTn id="68" presetID="1" presetClass="entr" presetSubtype="0" fill="hold" nodeType="clickEffect">
                                  <p:stCondLst>
                                    <p:cond delay="0"/>
                                  </p:stCondLst>
                                  <p:childTnLst>
                                    <p:set>
                                      <p:cBhvr>
                                        <p:cTn id="69"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0" fill="hold" display="0">
                  <p:stCondLst>
                    <p:cond delay="indefinite"/>
                  </p:stCondLst>
                  <p:endCondLst>
                    <p:cond evt="onStopAudio" delay="0">
                      <p:tgtEl>
                        <p:sldTgt/>
                      </p:tgtEl>
                    </p:cond>
                  </p:endCondLst>
                </p:cTn>
                <p:tgtEl>
                  <p:spTgt spid="2"/>
                </p:tgtEl>
              </p:cMediaNode>
            </p:audio>
          </p:childTnLst>
        </p:cTn>
      </p:par>
    </p:tnLst>
    <p:bldLst>
      <p:bldP spid="3" grpId="0"/>
      <p:bldP spid="6" grpId="0"/>
      <p:bldP spid="7" grpId="0"/>
      <p:bldP spid="7" grpId="1"/>
      <p:bldP spid="8"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25"/>
          <p:cNvSpPr txBox="1">
            <a:spLocks noGrp="1"/>
          </p:cNvSpPr>
          <p:nvPr>
            <p:ph type="title"/>
          </p:nvPr>
        </p:nvSpPr>
        <p:spPr>
          <a:xfrm>
            <a:off x="696000" y="424345"/>
            <a:ext cx="10886400" cy="456807"/>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2000"/>
              <a:buFont typeface="Calibri"/>
              <a:buNone/>
            </a:pPr>
            <a:r>
              <a:rPr lang="en-GB" b="0" dirty="0"/>
              <a:t>Part 3: Key teaching aspects</a:t>
            </a:r>
            <a:endParaRPr b="0" dirty="0"/>
          </a:p>
        </p:txBody>
      </p:sp>
      <p:sp>
        <p:nvSpPr>
          <p:cNvPr id="4" name="TextBox 3">
            <a:extLst>
              <a:ext uri="{FF2B5EF4-FFF2-40B4-BE49-F238E27FC236}">
                <a16:creationId xmlns:a16="http://schemas.microsoft.com/office/drawing/2014/main" id="{DC5EA2CE-252F-044B-8E8E-85D914963493}"/>
              </a:ext>
            </a:extLst>
          </p:cNvPr>
          <p:cNvSpPr txBox="1"/>
          <p:nvPr/>
        </p:nvSpPr>
        <p:spPr>
          <a:xfrm>
            <a:off x="222227" y="1057885"/>
            <a:ext cx="4895892" cy="707886"/>
          </a:xfrm>
          <a:prstGeom prst="rect">
            <a:avLst/>
          </a:prstGeom>
          <a:noFill/>
        </p:spPr>
        <p:txBody>
          <a:bodyPr wrap="none" rtlCol="0">
            <a:spAutoFit/>
          </a:bodyPr>
          <a:lstStyle/>
          <a:p>
            <a:r>
              <a:rPr lang="en-US" sz="4000" dirty="0">
                <a:solidFill>
                  <a:schemeClr val="tx1">
                    <a:lumMod val="75000"/>
                    <a:lumOff val="25000"/>
                  </a:schemeClr>
                </a:solidFill>
                <a:latin typeface="Calibri" panose="020F0502020204030204" pitchFamily="34" charset="0"/>
                <a:cs typeface="Calibri" panose="020F0502020204030204" pitchFamily="34" charset="0"/>
              </a:rPr>
              <a:t>Decimals </a:t>
            </a:r>
            <a:r>
              <a:rPr lang="en-US" sz="4000" dirty="0">
                <a:solidFill>
                  <a:schemeClr val="tx1">
                    <a:lumMod val="75000"/>
                    <a:lumOff val="25000"/>
                  </a:schemeClr>
                </a:solidFill>
                <a:latin typeface="Calibri" panose="020F0502020204030204" pitchFamily="34" charset="0"/>
                <a:cs typeface="Calibri" panose="020F0502020204030204" pitchFamily="34" charset="0"/>
                <a:sym typeface="Wingdings" pitchFamily="2" charset="2"/>
              </a:rPr>
              <a:t>↔︎</a:t>
            </a:r>
            <a:r>
              <a:rPr lang="en-US" sz="4000" dirty="0">
                <a:solidFill>
                  <a:schemeClr val="tx1">
                    <a:lumMod val="75000"/>
                    <a:lumOff val="25000"/>
                  </a:schemeClr>
                </a:solidFill>
                <a:latin typeface="Calibri" panose="020F0502020204030204" pitchFamily="34" charset="0"/>
                <a:cs typeface="Calibri" panose="020F0502020204030204" pitchFamily="34" charset="0"/>
              </a:rPr>
              <a:t> </a:t>
            </a:r>
            <a:r>
              <a:rPr lang="en-US" sz="4000" dirty="0">
                <a:solidFill>
                  <a:schemeClr val="tx1">
                    <a:lumMod val="75000"/>
                    <a:lumOff val="25000"/>
                  </a:schemeClr>
                </a:solidFill>
                <a:latin typeface="Calibri" panose="020F0502020204030204" pitchFamily="34" charset="0"/>
                <a:cs typeface="Calibri" panose="020F0502020204030204" pitchFamily="34" charset="0"/>
                <a:sym typeface="Wingdings" pitchFamily="2" charset="2"/>
              </a:rPr>
              <a:t> </a:t>
            </a:r>
            <a:r>
              <a:rPr lang="en-US" sz="4000" dirty="0">
                <a:solidFill>
                  <a:schemeClr val="tx1">
                    <a:lumMod val="75000"/>
                    <a:lumOff val="25000"/>
                  </a:schemeClr>
                </a:solidFill>
                <a:latin typeface="Calibri" panose="020F0502020204030204" pitchFamily="34" charset="0"/>
                <a:cs typeface="Calibri" panose="020F0502020204030204" pitchFamily="34" charset="0"/>
              </a:rPr>
              <a:t>fractions</a:t>
            </a:r>
          </a:p>
        </p:txBody>
      </p:sp>
      <p:pic>
        <p:nvPicPr>
          <p:cNvPr id="8" name="Picture 7">
            <a:extLst>
              <a:ext uri="{FF2B5EF4-FFF2-40B4-BE49-F238E27FC236}">
                <a16:creationId xmlns:a16="http://schemas.microsoft.com/office/drawing/2014/main" id="{F3691EF8-EC25-F547-93B0-83A1541B3391}"/>
              </a:ext>
            </a:extLst>
          </p:cNvPr>
          <p:cNvPicPr>
            <a:picLocks noChangeAspect="1"/>
          </p:cNvPicPr>
          <p:nvPr/>
        </p:nvPicPr>
        <p:blipFill>
          <a:blip r:embed="rId5"/>
          <a:stretch>
            <a:fillRect/>
          </a:stretch>
        </p:blipFill>
        <p:spPr>
          <a:xfrm>
            <a:off x="222227" y="1942504"/>
            <a:ext cx="4457349" cy="1903295"/>
          </a:xfrm>
          <a:prstGeom prst="rect">
            <a:avLst/>
          </a:prstGeom>
        </p:spPr>
      </p:pic>
      <p:pic>
        <p:nvPicPr>
          <p:cNvPr id="9" name="Picture 8">
            <a:extLst>
              <a:ext uri="{FF2B5EF4-FFF2-40B4-BE49-F238E27FC236}">
                <a16:creationId xmlns:a16="http://schemas.microsoft.com/office/drawing/2014/main" id="{07688EA8-15B1-4C45-881C-A2BE31FDA247}"/>
              </a:ext>
            </a:extLst>
          </p:cNvPr>
          <p:cNvPicPr>
            <a:picLocks noChangeAspect="1"/>
          </p:cNvPicPr>
          <p:nvPr/>
        </p:nvPicPr>
        <p:blipFill>
          <a:blip r:embed="rId6"/>
          <a:stretch>
            <a:fillRect/>
          </a:stretch>
        </p:blipFill>
        <p:spPr>
          <a:xfrm>
            <a:off x="5898941" y="1097418"/>
            <a:ext cx="5683459" cy="3593466"/>
          </a:xfrm>
          <a:prstGeom prst="rect">
            <a:avLst/>
          </a:prstGeom>
        </p:spPr>
      </p:pic>
      <p:pic>
        <p:nvPicPr>
          <p:cNvPr id="10" name="Picture 9">
            <a:extLst>
              <a:ext uri="{FF2B5EF4-FFF2-40B4-BE49-F238E27FC236}">
                <a16:creationId xmlns:a16="http://schemas.microsoft.com/office/drawing/2014/main" id="{50BEBD33-166B-AF44-8D5F-4BA0883F8394}"/>
              </a:ext>
            </a:extLst>
          </p:cNvPr>
          <p:cNvPicPr>
            <a:picLocks noChangeAspect="1"/>
          </p:cNvPicPr>
          <p:nvPr/>
        </p:nvPicPr>
        <p:blipFill>
          <a:blip r:embed="rId7"/>
          <a:stretch>
            <a:fillRect/>
          </a:stretch>
        </p:blipFill>
        <p:spPr>
          <a:xfrm>
            <a:off x="277177" y="4617166"/>
            <a:ext cx="4840942" cy="1283583"/>
          </a:xfrm>
          <a:prstGeom prst="rect">
            <a:avLst/>
          </a:prstGeom>
        </p:spPr>
      </p:pic>
      <p:pic>
        <p:nvPicPr>
          <p:cNvPr id="11" name="Picture 10">
            <a:extLst>
              <a:ext uri="{FF2B5EF4-FFF2-40B4-BE49-F238E27FC236}">
                <a16:creationId xmlns:a16="http://schemas.microsoft.com/office/drawing/2014/main" id="{A28980BF-FF25-C34E-9D52-15BA41AF7D44}"/>
              </a:ext>
            </a:extLst>
          </p:cNvPr>
          <p:cNvPicPr>
            <a:picLocks noChangeAspect="1"/>
          </p:cNvPicPr>
          <p:nvPr/>
        </p:nvPicPr>
        <p:blipFill>
          <a:blip r:embed="rId8"/>
          <a:stretch>
            <a:fillRect/>
          </a:stretch>
        </p:blipFill>
        <p:spPr>
          <a:xfrm>
            <a:off x="7073883" y="4617166"/>
            <a:ext cx="5000145" cy="1995856"/>
          </a:xfrm>
          <a:prstGeom prst="rect">
            <a:avLst/>
          </a:prstGeom>
        </p:spPr>
      </p:pic>
      <p:pic>
        <p:nvPicPr>
          <p:cNvPr id="2" name="Audio 1">
            <a:hlinkClick r:id="" action="ppaction://media"/>
            <a:extLst>
              <a:ext uri="{FF2B5EF4-FFF2-40B4-BE49-F238E27FC236}">
                <a16:creationId xmlns:a16="http://schemas.microsoft.com/office/drawing/2014/main" id="{3A2B692E-D5ED-C443-BD40-6F6F29E17D99}"/>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11163300" y="5829300"/>
            <a:ext cx="812800" cy="812800"/>
          </a:xfrm>
          <a:prstGeom prst="rect">
            <a:avLst/>
          </a:prstGeom>
        </p:spPr>
      </p:pic>
    </p:spTree>
    <p:extLst>
      <p:ext uri="{BB962C8B-B14F-4D97-AF65-F5344CB8AC3E}">
        <p14:creationId xmlns:p14="http://schemas.microsoft.com/office/powerpoint/2010/main" val="2684603513"/>
      </p:ext>
    </p:extLst>
  </p:cSld>
  <p:clrMapOvr>
    <a:masterClrMapping/>
  </p:clrMapOvr>
  <mc:AlternateContent xmlns:mc="http://schemas.openxmlformats.org/markup-compatibility/2006" xmlns:p14="http://schemas.microsoft.com/office/powerpoint/2010/main">
    <mc:Choice Requires="p14">
      <p:transition spd="slow" p14:dur="2000" advTm="33697"/>
    </mc:Choice>
    <mc:Fallback xmlns="">
      <p:transition spd="slow" advTm="3369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24"/>
          <p:cNvSpPr txBox="1">
            <a:spLocks noGrp="1"/>
          </p:cNvSpPr>
          <p:nvPr>
            <p:ph type="title"/>
          </p:nvPr>
        </p:nvSpPr>
        <p:spPr>
          <a:xfrm>
            <a:off x="696000" y="424345"/>
            <a:ext cx="10886400" cy="456807"/>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2000"/>
              <a:buFont typeface="Calibri"/>
              <a:buNone/>
            </a:pPr>
            <a:r>
              <a:rPr lang="en-GB" b="0" dirty="0"/>
              <a:t>Part 3: Key teaching aspects</a:t>
            </a:r>
            <a:endParaRPr b="0" dirty="0"/>
          </a:p>
        </p:txBody>
      </p:sp>
      <p:sp>
        <p:nvSpPr>
          <p:cNvPr id="2" name="TextBox 1">
            <a:extLst>
              <a:ext uri="{FF2B5EF4-FFF2-40B4-BE49-F238E27FC236}">
                <a16:creationId xmlns:a16="http://schemas.microsoft.com/office/drawing/2014/main" id="{960C24D5-7485-9F46-9705-FD8AD46E50A7}"/>
              </a:ext>
            </a:extLst>
          </p:cNvPr>
          <p:cNvSpPr txBox="1"/>
          <p:nvPr/>
        </p:nvSpPr>
        <p:spPr>
          <a:xfrm>
            <a:off x="5997895" y="1273881"/>
            <a:ext cx="5376793" cy="707886"/>
          </a:xfrm>
          <a:prstGeom prst="rect">
            <a:avLst/>
          </a:prstGeom>
          <a:noFill/>
        </p:spPr>
        <p:txBody>
          <a:bodyPr wrap="none" rtlCol="0">
            <a:spAutoFit/>
          </a:bodyPr>
          <a:lstStyle/>
          <a:p>
            <a:r>
              <a:rPr lang="en-US" sz="4000" dirty="0">
                <a:latin typeface="Calibri" panose="020F0502020204030204" pitchFamily="34" charset="0"/>
                <a:cs typeface="Calibri" panose="020F0502020204030204" pitchFamily="34" charset="0"/>
              </a:rPr>
              <a:t>Fractions </a:t>
            </a:r>
            <a:r>
              <a:rPr lang="en-US" sz="4000" dirty="0">
                <a:latin typeface="Calibri" panose="020F0502020204030204" pitchFamily="34" charset="0"/>
                <a:cs typeface="Calibri" panose="020F0502020204030204" pitchFamily="34" charset="0"/>
                <a:sym typeface="Wingdings" pitchFamily="2" charset="2"/>
              </a:rPr>
              <a:t></a:t>
            </a:r>
            <a:r>
              <a:rPr lang="en-US" sz="4000" dirty="0">
                <a:latin typeface="Calibri" panose="020F0502020204030204" pitchFamily="34" charset="0"/>
                <a:cs typeface="Calibri" panose="020F0502020204030204" pitchFamily="34" charset="0"/>
              </a:rPr>
              <a:t> Percentages</a:t>
            </a:r>
          </a:p>
        </p:txBody>
      </p:sp>
      <p:sp>
        <p:nvSpPr>
          <p:cNvPr id="6" name="TextBox 5">
            <a:extLst>
              <a:ext uri="{FF2B5EF4-FFF2-40B4-BE49-F238E27FC236}">
                <a16:creationId xmlns:a16="http://schemas.microsoft.com/office/drawing/2014/main" id="{002BCEC1-5EB4-EA41-AC59-49D49EA4A5A9}"/>
              </a:ext>
            </a:extLst>
          </p:cNvPr>
          <p:cNvSpPr txBox="1"/>
          <p:nvPr/>
        </p:nvSpPr>
        <p:spPr>
          <a:xfrm>
            <a:off x="207211" y="1273881"/>
            <a:ext cx="3671198" cy="1733808"/>
          </a:xfrm>
          <a:prstGeom prst="rect">
            <a:avLst/>
          </a:prstGeom>
          <a:noFill/>
        </p:spPr>
        <p:txBody>
          <a:bodyPr wrap="none" rtlCol="0">
            <a:spAutoFit/>
          </a:bodyPr>
          <a:lstStyle/>
          <a:p>
            <a:pPr marL="228600" lvl="0" indent="-228600">
              <a:lnSpc>
                <a:spcPct val="80000"/>
              </a:lnSpc>
              <a:buClr>
                <a:schemeClr val="lt2"/>
              </a:buClr>
              <a:buSzPts val="2000"/>
              <a:buChar char="•"/>
            </a:pPr>
            <a:r>
              <a:rPr lang="en-GB" sz="1800" dirty="0">
                <a:solidFill>
                  <a:schemeClr val="bg1">
                    <a:lumMod val="75000"/>
                  </a:schemeClr>
                </a:solidFill>
                <a:latin typeface="Calibri" panose="020F0502020204030204" pitchFamily="34" charset="0"/>
                <a:cs typeface="Calibri" panose="020F0502020204030204" pitchFamily="34" charset="0"/>
              </a:rPr>
              <a:t>Key message</a:t>
            </a:r>
          </a:p>
          <a:p>
            <a:pPr marL="228600" lvl="0" indent="-228600">
              <a:lnSpc>
                <a:spcPct val="80000"/>
              </a:lnSpc>
              <a:buClr>
                <a:schemeClr val="lt2"/>
              </a:buClr>
              <a:buSzPts val="2000"/>
              <a:buChar char="•"/>
            </a:pPr>
            <a:endParaRPr lang="en-GB" sz="1800" dirty="0">
              <a:solidFill>
                <a:schemeClr val="bg1">
                  <a:lumMod val="75000"/>
                </a:schemeClr>
              </a:solidFill>
              <a:latin typeface="Calibri" panose="020F0502020204030204" pitchFamily="34" charset="0"/>
              <a:cs typeface="Calibri" panose="020F0502020204030204" pitchFamily="34" charset="0"/>
            </a:endParaRPr>
          </a:p>
          <a:p>
            <a:pPr marL="228600" lvl="0" indent="-228600">
              <a:lnSpc>
                <a:spcPct val="80000"/>
              </a:lnSpc>
              <a:buClr>
                <a:schemeClr val="lt2"/>
              </a:buClr>
              <a:buSzPts val="2000"/>
              <a:buChar char="•"/>
            </a:pPr>
            <a:r>
              <a:rPr lang="en-GB" sz="1800" dirty="0">
                <a:solidFill>
                  <a:schemeClr val="bg1">
                    <a:lumMod val="75000"/>
                  </a:schemeClr>
                </a:solidFill>
                <a:latin typeface="Calibri" panose="020F0502020204030204" pitchFamily="34" charset="0"/>
                <a:cs typeface="Calibri" panose="020F0502020204030204" pitchFamily="34" charset="0"/>
              </a:rPr>
              <a:t>Key language</a:t>
            </a:r>
          </a:p>
          <a:p>
            <a:pPr marL="228600" lvl="0" indent="-228600">
              <a:lnSpc>
                <a:spcPct val="80000"/>
              </a:lnSpc>
              <a:spcBef>
                <a:spcPts val="1000"/>
              </a:spcBef>
              <a:buClr>
                <a:schemeClr val="tx1"/>
              </a:buClr>
              <a:buSzPts val="2000"/>
              <a:buChar char="•"/>
            </a:pPr>
            <a:r>
              <a:rPr lang="en-GB" sz="1800" dirty="0">
                <a:solidFill>
                  <a:schemeClr val="tx1"/>
                </a:solidFill>
                <a:latin typeface="Calibri" panose="020F0502020204030204" pitchFamily="34" charset="0"/>
                <a:cs typeface="Calibri" panose="020F0502020204030204" pitchFamily="34" charset="0"/>
              </a:rPr>
              <a:t>Key questions and representations</a:t>
            </a:r>
          </a:p>
          <a:p>
            <a:pPr marL="228600" lvl="0" indent="-228600">
              <a:lnSpc>
                <a:spcPct val="80000"/>
              </a:lnSpc>
              <a:spcBef>
                <a:spcPts val="1000"/>
              </a:spcBef>
              <a:buClr>
                <a:schemeClr val="lt2"/>
              </a:buClr>
              <a:buSzPts val="2000"/>
              <a:buChar char="•"/>
            </a:pPr>
            <a:r>
              <a:rPr lang="en-GB" sz="1800" dirty="0">
                <a:solidFill>
                  <a:schemeClr val="bg1">
                    <a:lumMod val="75000"/>
                  </a:schemeClr>
                </a:solidFill>
                <a:latin typeface="Calibri" panose="020F0502020204030204" pitchFamily="34" charset="0"/>
                <a:cs typeface="Calibri" panose="020F0502020204030204" pitchFamily="34" charset="0"/>
              </a:rPr>
              <a:t>Key connections</a:t>
            </a:r>
          </a:p>
          <a:p>
            <a:endParaRPr lang="en-US" sz="1800" dirty="0">
              <a:latin typeface="Calibri" panose="020F0502020204030204" pitchFamily="34" charset="0"/>
              <a:cs typeface="Calibri" panose="020F0502020204030204" pitchFamily="34" charset="0"/>
            </a:endParaRPr>
          </a:p>
        </p:txBody>
      </p:sp>
      <p:sp>
        <p:nvSpPr>
          <p:cNvPr id="5" name="TextBox 4">
            <a:extLst>
              <a:ext uri="{FF2B5EF4-FFF2-40B4-BE49-F238E27FC236}">
                <a16:creationId xmlns:a16="http://schemas.microsoft.com/office/drawing/2014/main" id="{C2020263-71A6-1049-BAC1-AFC1EF920841}"/>
              </a:ext>
            </a:extLst>
          </p:cNvPr>
          <p:cNvSpPr txBox="1"/>
          <p:nvPr/>
        </p:nvSpPr>
        <p:spPr>
          <a:xfrm rot="19949966">
            <a:off x="82788" y="3314774"/>
            <a:ext cx="4041491" cy="646331"/>
          </a:xfrm>
          <a:prstGeom prst="rect">
            <a:avLst/>
          </a:prstGeom>
          <a:noFill/>
          <a:ln w="28575">
            <a:solidFill>
              <a:srgbClr val="FF0000"/>
            </a:solidFill>
          </a:ln>
        </p:spPr>
        <p:txBody>
          <a:bodyPr wrap="none" rtlCol="0">
            <a:spAutoFit/>
          </a:bodyPr>
          <a:lstStyle/>
          <a:p>
            <a:r>
              <a:rPr lang="en-US" sz="3600" dirty="0">
                <a:latin typeface="Calibri" panose="020F0502020204030204" pitchFamily="34" charset="0"/>
                <a:cs typeface="Calibri" panose="020F0502020204030204" pitchFamily="34" charset="0"/>
              </a:rPr>
              <a:t>Encourage Flexibility</a:t>
            </a:r>
          </a:p>
        </p:txBody>
      </p:sp>
      <p:grpSp>
        <p:nvGrpSpPr>
          <p:cNvPr id="13" name="Group 12">
            <a:extLst>
              <a:ext uri="{FF2B5EF4-FFF2-40B4-BE49-F238E27FC236}">
                <a16:creationId xmlns:a16="http://schemas.microsoft.com/office/drawing/2014/main" id="{D4A3C312-5511-4D4F-BBA0-7616DD3B0C53}"/>
              </a:ext>
            </a:extLst>
          </p:cNvPr>
          <p:cNvGrpSpPr/>
          <p:nvPr/>
        </p:nvGrpSpPr>
        <p:grpSpPr>
          <a:xfrm>
            <a:off x="7653498" y="1918178"/>
            <a:ext cx="2320463" cy="912635"/>
            <a:chOff x="7401979" y="1878013"/>
            <a:chExt cx="2320463" cy="912635"/>
          </a:xfrm>
        </p:grpSpPr>
        <p:cxnSp>
          <p:nvCxnSpPr>
            <p:cNvPr id="8" name="Straight Arrow Connector 7">
              <a:extLst>
                <a:ext uri="{FF2B5EF4-FFF2-40B4-BE49-F238E27FC236}">
                  <a16:creationId xmlns:a16="http://schemas.microsoft.com/office/drawing/2014/main" id="{7EEBE725-821D-F74E-BCA4-998DD20E2B36}"/>
                </a:ext>
              </a:extLst>
            </p:cNvPr>
            <p:cNvCxnSpPr/>
            <p:nvPr/>
          </p:nvCxnSpPr>
          <p:spPr>
            <a:xfrm>
              <a:off x="7401979" y="1933953"/>
              <a:ext cx="545431" cy="55288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126B06EA-7B5A-8E47-84DB-E781C85CB457}"/>
                </a:ext>
              </a:extLst>
            </p:cNvPr>
            <p:cNvSpPr txBox="1"/>
            <p:nvPr/>
          </p:nvSpPr>
          <p:spPr>
            <a:xfrm>
              <a:off x="7968879" y="2390538"/>
              <a:ext cx="1026243" cy="400110"/>
            </a:xfrm>
            <a:prstGeom prst="rect">
              <a:avLst/>
            </a:prstGeom>
            <a:noFill/>
          </p:spPr>
          <p:txBody>
            <a:bodyPr wrap="none" rtlCol="0">
              <a:spAutoFit/>
            </a:bodyPr>
            <a:lstStyle/>
            <a:p>
              <a:r>
                <a:rPr lang="en-US" sz="2000" dirty="0">
                  <a:latin typeface="Calibri" panose="020F0502020204030204" pitchFamily="34" charset="0"/>
                  <a:cs typeface="Calibri" panose="020F0502020204030204" pitchFamily="34" charset="0"/>
                </a:rPr>
                <a:t>Decimal</a:t>
              </a:r>
            </a:p>
          </p:txBody>
        </p:sp>
        <p:cxnSp>
          <p:nvCxnSpPr>
            <p:cNvPr id="11" name="Straight Arrow Connector 10">
              <a:extLst>
                <a:ext uri="{FF2B5EF4-FFF2-40B4-BE49-F238E27FC236}">
                  <a16:creationId xmlns:a16="http://schemas.microsoft.com/office/drawing/2014/main" id="{CCE7167D-A1B9-BF4D-8254-374731B6BCB3}"/>
                </a:ext>
              </a:extLst>
            </p:cNvPr>
            <p:cNvCxnSpPr>
              <a:cxnSpLocks/>
            </p:cNvCxnSpPr>
            <p:nvPr/>
          </p:nvCxnSpPr>
          <p:spPr>
            <a:xfrm flipV="1">
              <a:off x="9082610" y="1878013"/>
              <a:ext cx="639832" cy="60882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grpSp>
        <p:nvGrpSpPr>
          <p:cNvPr id="16" name="Group 15">
            <a:extLst>
              <a:ext uri="{FF2B5EF4-FFF2-40B4-BE49-F238E27FC236}">
                <a16:creationId xmlns:a16="http://schemas.microsoft.com/office/drawing/2014/main" id="{1B493E4E-D8A0-4C49-B2EB-24497CF60A9D}"/>
              </a:ext>
            </a:extLst>
          </p:cNvPr>
          <p:cNvGrpSpPr/>
          <p:nvPr/>
        </p:nvGrpSpPr>
        <p:grpSpPr>
          <a:xfrm>
            <a:off x="5504887" y="3461609"/>
            <a:ext cx="498856" cy="1322226"/>
            <a:chOff x="4571999" y="3256848"/>
            <a:chExt cx="542900" cy="1561271"/>
          </a:xfrm>
        </p:grpSpPr>
        <p:sp>
          <p:nvSpPr>
            <p:cNvPr id="14" name="TextBox 13">
              <a:extLst>
                <a:ext uri="{FF2B5EF4-FFF2-40B4-BE49-F238E27FC236}">
                  <a16:creationId xmlns:a16="http://schemas.microsoft.com/office/drawing/2014/main" id="{6220E898-5E89-4849-B5E2-9637BA969462}"/>
                </a:ext>
              </a:extLst>
            </p:cNvPr>
            <p:cNvSpPr txBox="1"/>
            <p:nvPr/>
          </p:nvSpPr>
          <p:spPr>
            <a:xfrm>
              <a:off x="4572000" y="3256848"/>
              <a:ext cx="542899" cy="908549"/>
            </a:xfrm>
            <a:prstGeom prst="rect">
              <a:avLst/>
            </a:prstGeom>
            <a:noFill/>
          </p:spPr>
          <p:txBody>
            <a:bodyPr wrap="none" rtlCol="0">
              <a:spAutoFit/>
            </a:bodyPr>
            <a:lstStyle/>
            <a:p>
              <a:r>
                <a:rPr lang="en-US" sz="4400" u="sng" dirty="0"/>
                <a:t>5</a:t>
              </a:r>
            </a:p>
          </p:txBody>
        </p:sp>
        <p:sp>
          <p:nvSpPr>
            <p:cNvPr id="15" name="Rectangle 14">
              <a:extLst>
                <a:ext uri="{FF2B5EF4-FFF2-40B4-BE49-F238E27FC236}">
                  <a16:creationId xmlns:a16="http://schemas.microsoft.com/office/drawing/2014/main" id="{CC5C519F-83EB-884F-80B9-AC21D251036D}"/>
                </a:ext>
              </a:extLst>
            </p:cNvPr>
            <p:cNvSpPr/>
            <p:nvPr/>
          </p:nvSpPr>
          <p:spPr>
            <a:xfrm>
              <a:off x="4571999" y="3909571"/>
              <a:ext cx="542899" cy="908548"/>
            </a:xfrm>
            <a:prstGeom prst="rect">
              <a:avLst/>
            </a:prstGeom>
          </p:spPr>
          <p:txBody>
            <a:bodyPr wrap="none">
              <a:spAutoFit/>
            </a:bodyPr>
            <a:lstStyle/>
            <a:p>
              <a:r>
                <a:rPr lang="en-US" sz="4400" dirty="0"/>
                <a:t>8</a:t>
              </a:r>
            </a:p>
          </p:txBody>
        </p:sp>
      </p:grpSp>
      <p:sp>
        <p:nvSpPr>
          <p:cNvPr id="17" name="TextBox 16">
            <a:extLst>
              <a:ext uri="{FF2B5EF4-FFF2-40B4-BE49-F238E27FC236}">
                <a16:creationId xmlns:a16="http://schemas.microsoft.com/office/drawing/2014/main" id="{CCE6F533-057D-5B4A-8457-F1AA6316A00E}"/>
              </a:ext>
            </a:extLst>
          </p:cNvPr>
          <p:cNvSpPr txBox="1"/>
          <p:nvPr/>
        </p:nvSpPr>
        <p:spPr>
          <a:xfrm>
            <a:off x="3463003" y="3781207"/>
            <a:ext cx="6383479" cy="707886"/>
          </a:xfrm>
          <a:prstGeom prst="rect">
            <a:avLst/>
          </a:prstGeom>
          <a:noFill/>
        </p:spPr>
        <p:txBody>
          <a:bodyPr wrap="none" rtlCol="0">
            <a:spAutoFit/>
          </a:bodyPr>
          <a:lstStyle/>
          <a:p>
            <a:r>
              <a:rPr lang="en-US" sz="4000" dirty="0">
                <a:latin typeface="Calibri" panose="020F0502020204030204" pitchFamily="34" charset="0"/>
                <a:cs typeface="Calibri" panose="020F0502020204030204" pitchFamily="34" charset="0"/>
              </a:rPr>
              <a:t>Convert         to a percentage  </a:t>
            </a:r>
          </a:p>
        </p:txBody>
      </p:sp>
      <p:sp>
        <p:nvSpPr>
          <p:cNvPr id="3" name="TextBox 2">
            <a:extLst>
              <a:ext uri="{FF2B5EF4-FFF2-40B4-BE49-F238E27FC236}">
                <a16:creationId xmlns:a16="http://schemas.microsoft.com/office/drawing/2014/main" id="{CC69A11A-EF96-7945-8B39-4F68637F872B}"/>
              </a:ext>
            </a:extLst>
          </p:cNvPr>
          <p:cNvSpPr txBox="1"/>
          <p:nvPr/>
        </p:nvSpPr>
        <p:spPr>
          <a:xfrm>
            <a:off x="4197337" y="5302502"/>
            <a:ext cx="1436612" cy="769441"/>
          </a:xfrm>
          <a:prstGeom prst="rect">
            <a:avLst/>
          </a:prstGeom>
          <a:noFill/>
        </p:spPr>
        <p:txBody>
          <a:bodyPr wrap="none" rtlCol="0">
            <a:spAutoFit/>
          </a:bodyPr>
          <a:lstStyle/>
          <a:p>
            <a:r>
              <a:rPr lang="en-US" sz="4400" dirty="0"/>
              <a:t>5 ÷ 8</a:t>
            </a:r>
          </a:p>
        </p:txBody>
      </p:sp>
      <p:sp>
        <p:nvSpPr>
          <p:cNvPr id="4" name="Rectangle 3">
            <a:extLst>
              <a:ext uri="{FF2B5EF4-FFF2-40B4-BE49-F238E27FC236}">
                <a16:creationId xmlns:a16="http://schemas.microsoft.com/office/drawing/2014/main" id="{E5DCE9DE-F1FC-1745-B7D2-72DE5C20FEE3}"/>
              </a:ext>
            </a:extLst>
          </p:cNvPr>
          <p:cNvSpPr/>
          <p:nvPr/>
        </p:nvSpPr>
        <p:spPr>
          <a:xfrm>
            <a:off x="5633949" y="5299919"/>
            <a:ext cx="514885" cy="769441"/>
          </a:xfrm>
          <a:prstGeom prst="rect">
            <a:avLst/>
          </a:prstGeom>
        </p:spPr>
        <p:txBody>
          <a:bodyPr wrap="none">
            <a:spAutoFit/>
          </a:bodyPr>
          <a:lstStyle/>
          <a:p>
            <a:r>
              <a:rPr lang="en-US" sz="4400" dirty="0"/>
              <a:t>=</a:t>
            </a:r>
            <a:endParaRPr lang="en-US" dirty="0"/>
          </a:p>
        </p:txBody>
      </p:sp>
      <p:sp>
        <p:nvSpPr>
          <p:cNvPr id="7" name="TextBox 6">
            <a:extLst>
              <a:ext uri="{FF2B5EF4-FFF2-40B4-BE49-F238E27FC236}">
                <a16:creationId xmlns:a16="http://schemas.microsoft.com/office/drawing/2014/main" id="{CC5F90CC-2700-3848-AED4-4E9F18E66F7F}"/>
              </a:ext>
            </a:extLst>
          </p:cNvPr>
          <p:cNvSpPr txBox="1"/>
          <p:nvPr/>
        </p:nvSpPr>
        <p:spPr>
          <a:xfrm>
            <a:off x="6271303" y="5299918"/>
            <a:ext cx="1598515" cy="769441"/>
          </a:xfrm>
          <a:prstGeom prst="rect">
            <a:avLst/>
          </a:prstGeom>
          <a:noFill/>
        </p:spPr>
        <p:txBody>
          <a:bodyPr wrap="none" rtlCol="0">
            <a:spAutoFit/>
          </a:bodyPr>
          <a:lstStyle/>
          <a:p>
            <a:r>
              <a:rPr lang="en-US" sz="4400" dirty="0"/>
              <a:t>0.625</a:t>
            </a:r>
          </a:p>
        </p:txBody>
      </p:sp>
      <p:sp>
        <p:nvSpPr>
          <p:cNvPr id="10" name="Rectangle 9">
            <a:extLst>
              <a:ext uri="{FF2B5EF4-FFF2-40B4-BE49-F238E27FC236}">
                <a16:creationId xmlns:a16="http://schemas.microsoft.com/office/drawing/2014/main" id="{7BBEBFFA-9EB8-654F-BA83-4693D0755C25}"/>
              </a:ext>
            </a:extLst>
          </p:cNvPr>
          <p:cNvSpPr/>
          <p:nvPr/>
        </p:nvSpPr>
        <p:spPr>
          <a:xfrm>
            <a:off x="7992287" y="5303552"/>
            <a:ext cx="514885" cy="769441"/>
          </a:xfrm>
          <a:prstGeom prst="rect">
            <a:avLst/>
          </a:prstGeom>
        </p:spPr>
        <p:txBody>
          <a:bodyPr wrap="none">
            <a:spAutoFit/>
          </a:bodyPr>
          <a:lstStyle/>
          <a:p>
            <a:r>
              <a:rPr lang="en-US" sz="4400" dirty="0"/>
              <a:t>=</a:t>
            </a:r>
          </a:p>
        </p:txBody>
      </p:sp>
      <p:sp>
        <p:nvSpPr>
          <p:cNvPr id="12" name="TextBox 11">
            <a:extLst>
              <a:ext uri="{FF2B5EF4-FFF2-40B4-BE49-F238E27FC236}">
                <a16:creationId xmlns:a16="http://schemas.microsoft.com/office/drawing/2014/main" id="{71E5F1BA-A1C8-F347-BDE0-739C86EE5BC9}"/>
              </a:ext>
            </a:extLst>
          </p:cNvPr>
          <p:cNvSpPr txBox="1"/>
          <p:nvPr/>
        </p:nvSpPr>
        <p:spPr>
          <a:xfrm>
            <a:off x="8515920" y="5299918"/>
            <a:ext cx="1786066" cy="769441"/>
          </a:xfrm>
          <a:prstGeom prst="rect">
            <a:avLst/>
          </a:prstGeom>
          <a:noFill/>
        </p:spPr>
        <p:txBody>
          <a:bodyPr wrap="none" rtlCol="0">
            <a:spAutoFit/>
          </a:bodyPr>
          <a:lstStyle/>
          <a:p>
            <a:r>
              <a:rPr lang="en-US" sz="4400" dirty="0"/>
              <a:t>62.5%</a:t>
            </a:r>
          </a:p>
        </p:txBody>
      </p:sp>
      <p:pic>
        <p:nvPicPr>
          <p:cNvPr id="18" name="Audio 17">
            <a:hlinkClick r:id="" action="ppaction://media"/>
            <a:extLst>
              <a:ext uri="{FF2B5EF4-FFF2-40B4-BE49-F238E27FC236}">
                <a16:creationId xmlns:a16="http://schemas.microsoft.com/office/drawing/2014/main" id="{DCAF3E1F-A925-CC40-A4CA-0CAD066D8845}"/>
              </a:ext>
            </a:extLst>
          </p:cNvPr>
          <p:cNvPicPr>
            <a:picLocks noChangeAspect="1"/>
          </p:cNvPicPr>
          <p:nvPr>
            <a:audioFile r:link="rId3"/>
            <p:extLst>
              <p:ext uri="{DAA4B4D4-6D71-4841-9C94-3DE7FCFB9230}">
                <p14:media xmlns:p14="http://schemas.microsoft.com/office/powerpoint/2010/main" r:embed="rId2"/>
              </p:ext>
            </p:extLst>
          </p:nvPr>
        </p:nvPicPr>
        <p:blipFill>
          <a:blip r:embed="rId6"/>
          <a:stretch>
            <a:fillRect/>
          </a:stretch>
        </p:blipFill>
        <p:spPr>
          <a:xfrm>
            <a:off x="11163300" y="5829300"/>
            <a:ext cx="812800" cy="812800"/>
          </a:xfrm>
          <a:prstGeom prst="rect">
            <a:avLst/>
          </a:prstGeom>
        </p:spPr>
      </p:pic>
    </p:spTree>
    <p:custDataLst>
      <p:tags r:id="rId1"/>
    </p:custDataLst>
    <p:extLst>
      <p:ext uri="{BB962C8B-B14F-4D97-AF65-F5344CB8AC3E}">
        <p14:creationId xmlns:p14="http://schemas.microsoft.com/office/powerpoint/2010/main" val="1657125824"/>
      </p:ext>
    </p:extLst>
  </p:cSld>
  <p:clrMapOvr>
    <a:masterClrMapping/>
  </p:clrMapOvr>
  <mc:AlternateContent xmlns:mc="http://schemas.openxmlformats.org/markup-compatibility/2006" xmlns:p14="http://schemas.microsoft.com/office/powerpoint/2010/main">
    <mc:Choice Requires="p14">
      <p:transition spd="slow" p14:dur="2000" advTm="129397"/>
    </mc:Choice>
    <mc:Fallback xmlns="">
      <p:transition spd="slow" advTm="12939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childTnLst>
                          </p:cTn>
                        </p:par>
                      </p:childTnLst>
                    </p:cTn>
                  </p:par>
                  <p:par>
                    <p:cTn id="7" fill="hold">
                      <p:stCondLst>
                        <p:cond delay="indefinite"/>
                      </p:stCondLst>
                      <p:childTnLst>
                        <p:par>
                          <p:cTn id="8" fill="hold">
                            <p:stCondLst>
                              <p:cond delay="0"/>
                            </p:stCondLst>
                            <p:childTnLst>
                              <p:par>
                                <p:cTn id="9" presetID="53" presetClass="entr" presetSubtype="16"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5" presetClass="entr" presetSubtype="10" fill="hold" nodeType="click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checkerboard(across)">
                                      <p:cBhvr>
                                        <p:cTn id="18" dur="500"/>
                                        <p:tgtEl>
                                          <p:spTgt spid="13"/>
                                        </p:tgtEl>
                                      </p:cBhvr>
                                    </p:animEffec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39" fill="hold" display="0">
                  <p:stCondLst>
                    <p:cond delay="indefinite"/>
                  </p:stCondLst>
                  <p:endCondLst>
                    <p:cond evt="onStopAudio" delay="0">
                      <p:tgtEl>
                        <p:sldTgt/>
                      </p:tgtEl>
                    </p:cond>
                  </p:endCondLst>
                </p:cTn>
                <p:tgtEl>
                  <p:spTgt spid="18"/>
                </p:tgtEl>
              </p:cMediaNode>
            </p:audio>
          </p:childTnLst>
        </p:cTn>
      </p:par>
    </p:tnLst>
    <p:bldLst>
      <p:bldP spid="5" grpId="0" animBg="1"/>
      <p:bldP spid="3" grpId="0"/>
      <p:bldP spid="4" grpId="0"/>
      <p:bldP spid="7" grpId="0"/>
      <p:bldP spid="10" grpId="0"/>
      <p:bldP spid="1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196"/>
        <p:cNvGrpSpPr/>
        <p:nvPr/>
      </p:nvGrpSpPr>
      <p:grpSpPr>
        <a:xfrm>
          <a:off x="0" y="0"/>
          <a:ext cx="0" cy="0"/>
          <a:chOff x="0" y="0"/>
          <a:chExt cx="0" cy="0"/>
        </a:xfrm>
      </p:grpSpPr>
      <p:sp>
        <p:nvSpPr>
          <p:cNvPr id="227" name="Google Shape;227;p27"/>
          <p:cNvSpPr txBox="1">
            <a:spLocks noGrp="1"/>
          </p:cNvSpPr>
          <p:nvPr>
            <p:ph type="title"/>
          </p:nvPr>
        </p:nvSpPr>
        <p:spPr>
          <a:xfrm>
            <a:off x="652800" y="430553"/>
            <a:ext cx="10886400" cy="4569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Clr>
                <a:schemeClr val="dk1"/>
              </a:buClr>
              <a:buSzPts val="1100"/>
              <a:buFont typeface="Arial"/>
              <a:buNone/>
            </a:pPr>
            <a:r>
              <a:rPr lang="en-GB" dirty="0"/>
              <a:t>Part 3: Key teaching aspects</a:t>
            </a:r>
            <a:endParaRPr dirty="0"/>
          </a:p>
        </p:txBody>
      </p:sp>
      <p:pic>
        <p:nvPicPr>
          <p:cNvPr id="3" name="Picture 2">
            <a:extLst>
              <a:ext uri="{FF2B5EF4-FFF2-40B4-BE49-F238E27FC236}">
                <a16:creationId xmlns:a16="http://schemas.microsoft.com/office/drawing/2014/main" id="{2443FCF1-0738-9A45-83C6-90D5BAC838EA}"/>
              </a:ext>
            </a:extLst>
          </p:cNvPr>
          <p:cNvPicPr>
            <a:picLocks noChangeAspect="1"/>
          </p:cNvPicPr>
          <p:nvPr/>
        </p:nvPicPr>
        <p:blipFill>
          <a:blip r:embed="rId5"/>
          <a:stretch>
            <a:fillRect/>
          </a:stretch>
        </p:blipFill>
        <p:spPr>
          <a:xfrm>
            <a:off x="8863224" y="996495"/>
            <a:ext cx="3328776" cy="4336257"/>
          </a:xfrm>
          <a:prstGeom prst="rect">
            <a:avLst/>
          </a:prstGeom>
        </p:spPr>
      </p:pic>
      <p:pic>
        <p:nvPicPr>
          <p:cNvPr id="5" name="Picture 4">
            <a:extLst>
              <a:ext uri="{FF2B5EF4-FFF2-40B4-BE49-F238E27FC236}">
                <a16:creationId xmlns:a16="http://schemas.microsoft.com/office/drawing/2014/main" id="{3164C295-2DD0-3F42-AE86-D97E1C3D600F}"/>
              </a:ext>
            </a:extLst>
          </p:cNvPr>
          <p:cNvPicPr>
            <a:picLocks noChangeAspect="1"/>
          </p:cNvPicPr>
          <p:nvPr/>
        </p:nvPicPr>
        <p:blipFill>
          <a:blip r:embed="rId6"/>
          <a:stretch>
            <a:fillRect/>
          </a:stretch>
        </p:blipFill>
        <p:spPr>
          <a:xfrm>
            <a:off x="4456959" y="3228975"/>
            <a:ext cx="4406265" cy="3429000"/>
          </a:xfrm>
          <a:prstGeom prst="rect">
            <a:avLst/>
          </a:prstGeom>
        </p:spPr>
      </p:pic>
      <p:pic>
        <p:nvPicPr>
          <p:cNvPr id="9" name="Picture 8">
            <a:extLst>
              <a:ext uri="{FF2B5EF4-FFF2-40B4-BE49-F238E27FC236}">
                <a16:creationId xmlns:a16="http://schemas.microsoft.com/office/drawing/2014/main" id="{7EFE3EA7-D87F-9A4B-A2B9-D501B3B902E7}"/>
              </a:ext>
            </a:extLst>
          </p:cNvPr>
          <p:cNvPicPr>
            <a:picLocks noChangeAspect="1"/>
          </p:cNvPicPr>
          <p:nvPr/>
        </p:nvPicPr>
        <p:blipFill>
          <a:blip r:embed="rId7"/>
          <a:stretch>
            <a:fillRect/>
          </a:stretch>
        </p:blipFill>
        <p:spPr>
          <a:xfrm>
            <a:off x="50694" y="1124870"/>
            <a:ext cx="4406265" cy="3107109"/>
          </a:xfrm>
          <a:prstGeom prst="rect">
            <a:avLst/>
          </a:prstGeom>
        </p:spPr>
      </p:pic>
      <p:sp>
        <p:nvSpPr>
          <p:cNvPr id="8" name="TextBox 7">
            <a:extLst>
              <a:ext uri="{FF2B5EF4-FFF2-40B4-BE49-F238E27FC236}">
                <a16:creationId xmlns:a16="http://schemas.microsoft.com/office/drawing/2014/main" id="{BDC2FE5C-EAF7-474A-A596-98D610A64AE6}"/>
              </a:ext>
            </a:extLst>
          </p:cNvPr>
          <p:cNvSpPr txBox="1"/>
          <p:nvPr/>
        </p:nvSpPr>
        <p:spPr>
          <a:xfrm>
            <a:off x="928687" y="4360354"/>
            <a:ext cx="1640193" cy="307777"/>
          </a:xfrm>
          <a:prstGeom prst="rect">
            <a:avLst/>
          </a:prstGeom>
          <a:noFill/>
        </p:spPr>
        <p:txBody>
          <a:bodyPr wrap="none" rtlCol="0">
            <a:spAutoFit/>
          </a:bodyPr>
          <a:lstStyle/>
          <a:p>
            <a:r>
              <a:rPr lang="en-US" dirty="0" err="1">
                <a:solidFill>
                  <a:schemeClr val="tx1">
                    <a:lumMod val="75000"/>
                    <a:lumOff val="25000"/>
                  </a:schemeClr>
                </a:solidFill>
                <a:latin typeface="Calibri" panose="020F0502020204030204" pitchFamily="34" charset="0"/>
                <a:cs typeface="Calibri" panose="020F0502020204030204" pitchFamily="34" charset="0"/>
              </a:rPr>
              <a:t>MathsPad</a:t>
            </a:r>
            <a:r>
              <a:rPr lang="en-US" dirty="0">
                <a:solidFill>
                  <a:schemeClr val="tx1">
                    <a:lumMod val="75000"/>
                    <a:lumOff val="25000"/>
                  </a:schemeClr>
                </a:solidFill>
                <a:latin typeface="Calibri" panose="020F0502020204030204" pitchFamily="34" charset="0"/>
                <a:cs typeface="Calibri" panose="020F0502020204030204" pitchFamily="34" charset="0"/>
              </a:rPr>
              <a:t> Resource</a:t>
            </a:r>
          </a:p>
        </p:txBody>
      </p:sp>
      <p:sp>
        <p:nvSpPr>
          <p:cNvPr id="12" name="TextBox 11">
            <a:extLst>
              <a:ext uri="{FF2B5EF4-FFF2-40B4-BE49-F238E27FC236}">
                <a16:creationId xmlns:a16="http://schemas.microsoft.com/office/drawing/2014/main" id="{A78BCC4E-A4FE-3448-B3BA-F0E8F801628F}"/>
              </a:ext>
            </a:extLst>
          </p:cNvPr>
          <p:cNvSpPr txBox="1"/>
          <p:nvPr/>
        </p:nvSpPr>
        <p:spPr>
          <a:xfrm>
            <a:off x="5599476" y="2885421"/>
            <a:ext cx="1640193" cy="307777"/>
          </a:xfrm>
          <a:prstGeom prst="rect">
            <a:avLst/>
          </a:prstGeom>
          <a:noFill/>
        </p:spPr>
        <p:txBody>
          <a:bodyPr wrap="none" rtlCol="0">
            <a:spAutoFit/>
          </a:bodyPr>
          <a:lstStyle/>
          <a:p>
            <a:r>
              <a:rPr lang="en-US" dirty="0" err="1">
                <a:solidFill>
                  <a:schemeClr val="tx1">
                    <a:lumMod val="75000"/>
                    <a:lumOff val="25000"/>
                  </a:schemeClr>
                </a:solidFill>
                <a:latin typeface="Calibri" panose="020F0502020204030204" pitchFamily="34" charset="0"/>
                <a:cs typeface="Calibri" panose="020F0502020204030204" pitchFamily="34" charset="0"/>
              </a:rPr>
              <a:t>MathsPad</a:t>
            </a:r>
            <a:r>
              <a:rPr lang="en-US" dirty="0">
                <a:solidFill>
                  <a:schemeClr val="tx1">
                    <a:lumMod val="75000"/>
                    <a:lumOff val="25000"/>
                  </a:schemeClr>
                </a:solidFill>
                <a:latin typeface="Calibri" panose="020F0502020204030204" pitchFamily="34" charset="0"/>
                <a:cs typeface="Calibri" panose="020F0502020204030204" pitchFamily="34" charset="0"/>
              </a:rPr>
              <a:t> Resource</a:t>
            </a:r>
          </a:p>
        </p:txBody>
      </p:sp>
      <p:sp>
        <p:nvSpPr>
          <p:cNvPr id="13" name="TextBox 12">
            <a:extLst>
              <a:ext uri="{FF2B5EF4-FFF2-40B4-BE49-F238E27FC236}">
                <a16:creationId xmlns:a16="http://schemas.microsoft.com/office/drawing/2014/main" id="{62F259AD-7D15-1D41-AF45-65A31F11C836}"/>
              </a:ext>
            </a:extLst>
          </p:cNvPr>
          <p:cNvSpPr txBox="1"/>
          <p:nvPr/>
        </p:nvSpPr>
        <p:spPr>
          <a:xfrm>
            <a:off x="9596437" y="5178863"/>
            <a:ext cx="1984839" cy="307777"/>
          </a:xfrm>
          <a:prstGeom prst="rect">
            <a:avLst/>
          </a:prstGeom>
          <a:noFill/>
        </p:spPr>
        <p:txBody>
          <a:bodyPr wrap="none" rtlCol="0">
            <a:spAutoFit/>
          </a:bodyPr>
          <a:lstStyle/>
          <a:p>
            <a:r>
              <a:rPr lang="en-US" dirty="0">
                <a:solidFill>
                  <a:schemeClr val="tx1">
                    <a:lumMod val="75000"/>
                    <a:lumOff val="25000"/>
                  </a:schemeClr>
                </a:solidFill>
                <a:latin typeface="Calibri" panose="020F0502020204030204" pitchFamily="34" charset="0"/>
                <a:cs typeface="Calibri" panose="020F0502020204030204" pitchFamily="34" charset="0"/>
              </a:rPr>
              <a:t>Standards Unit Resource</a:t>
            </a:r>
          </a:p>
        </p:txBody>
      </p:sp>
      <p:pic>
        <p:nvPicPr>
          <p:cNvPr id="2" name="Audio 1">
            <a:hlinkClick r:id="" action="ppaction://media"/>
            <a:extLst>
              <a:ext uri="{FF2B5EF4-FFF2-40B4-BE49-F238E27FC236}">
                <a16:creationId xmlns:a16="http://schemas.microsoft.com/office/drawing/2014/main" id="{0E7ECEBE-CF7E-C640-925A-1D3828E5962F}"/>
              </a:ext>
            </a:extLst>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11163300" y="5829300"/>
            <a:ext cx="812800" cy="8128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34441"/>
    </mc:Choice>
    <mc:Fallback xmlns="">
      <p:transition spd="slow" advTm="3444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sp>
        <p:nvSpPr>
          <p:cNvPr id="115" name="Google Shape;115;p17"/>
          <p:cNvSpPr txBox="1">
            <a:spLocks noGrp="1"/>
          </p:cNvSpPr>
          <p:nvPr>
            <p:ph type="title"/>
          </p:nvPr>
        </p:nvSpPr>
        <p:spPr>
          <a:xfrm>
            <a:off x="696000" y="424345"/>
            <a:ext cx="10886400" cy="456807"/>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2000"/>
              <a:buFont typeface="Calibri"/>
              <a:buNone/>
            </a:pPr>
            <a:r>
              <a:rPr lang="en-GB" dirty="0"/>
              <a:t>Part 1: The big idea </a:t>
            </a:r>
            <a:endParaRPr dirty="0"/>
          </a:p>
        </p:txBody>
      </p:sp>
      <p:sp>
        <p:nvSpPr>
          <p:cNvPr id="116" name="Google Shape;116;p17"/>
          <p:cNvSpPr txBox="1">
            <a:spLocks noGrp="1"/>
          </p:cNvSpPr>
          <p:nvPr>
            <p:ph type="body" idx="1"/>
          </p:nvPr>
        </p:nvSpPr>
        <p:spPr>
          <a:xfrm>
            <a:off x="696000" y="1304925"/>
            <a:ext cx="10886400" cy="916982"/>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ts val="0"/>
              </a:spcBef>
              <a:spcAft>
                <a:spcPts val="0"/>
              </a:spcAft>
              <a:buClr>
                <a:schemeClr val="lt2"/>
              </a:buClr>
              <a:buSzPts val="2000"/>
              <a:buChar char="•"/>
            </a:pPr>
            <a:r>
              <a:rPr lang="en-GB" b="1" dirty="0">
                <a:solidFill>
                  <a:schemeClr val="bg1">
                    <a:lumMod val="75000"/>
                  </a:schemeClr>
                </a:solidFill>
              </a:rPr>
              <a:t>What do students need to know?</a:t>
            </a:r>
            <a:endParaRPr dirty="0">
              <a:solidFill>
                <a:schemeClr val="bg1">
                  <a:lumMod val="75000"/>
                </a:schemeClr>
              </a:solidFill>
            </a:endParaRPr>
          </a:p>
          <a:p>
            <a:pPr marL="228600" lvl="0" indent="-228600" algn="l" rtl="0">
              <a:lnSpc>
                <a:spcPct val="90000"/>
              </a:lnSpc>
              <a:spcBef>
                <a:spcPts val="1000"/>
              </a:spcBef>
              <a:spcAft>
                <a:spcPts val="0"/>
              </a:spcAft>
              <a:buClr>
                <a:srgbClr val="585858"/>
              </a:buClr>
              <a:buSzPts val="2000"/>
              <a:buChar char="•"/>
            </a:pPr>
            <a:r>
              <a:rPr lang="en-GB" b="1" dirty="0"/>
              <a:t>What things typically go wrong (misconceptions)?</a:t>
            </a:r>
            <a:endParaRPr dirty="0"/>
          </a:p>
          <a:p>
            <a:pPr marL="228600" lvl="0" indent="-101600" algn="l" rtl="0">
              <a:lnSpc>
                <a:spcPct val="90000"/>
              </a:lnSpc>
              <a:spcBef>
                <a:spcPts val="1000"/>
              </a:spcBef>
              <a:spcAft>
                <a:spcPts val="0"/>
              </a:spcAft>
              <a:buClr>
                <a:srgbClr val="585858"/>
              </a:buClr>
              <a:buSzPts val="2000"/>
              <a:buNone/>
            </a:pPr>
            <a:endParaRPr dirty="0"/>
          </a:p>
        </p:txBody>
      </p:sp>
      <p:sp>
        <p:nvSpPr>
          <p:cNvPr id="117" name="Google Shape;117;p17"/>
          <p:cNvSpPr txBox="1"/>
          <p:nvPr/>
        </p:nvSpPr>
        <p:spPr>
          <a:xfrm>
            <a:off x="276583" y="2284934"/>
            <a:ext cx="11725234" cy="1801291"/>
          </a:xfrm>
          <a:prstGeom prst="rect">
            <a:avLst/>
          </a:prstGeom>
          <a:noFill/>
          <a:ln>
            <a:noFill/>
          </a:ln>
        </p:spPr>
        <p:txBody>
          <a:bodyPr spcFirstLastPara="1" wrap="square" lIns="91425" tIns="45700" rIns="91425" bIns="45700" anchor="t" anchorCtr="0">
            <a:noAutofit/>
          </a:bodyPr>
          <a:lstStyle/>
          <a:p>
            <a:pPr lvl="0"/>
            <a:r>
              <a:rPr lang="en-GB" sz="2000" b="1" dirty="0">
                <a:solidFill>
                  <a:schemeClr val="tx1">
                    <a:lumMod val="75000"/>
                    <a:lumOff val="25000"/>
                  </a:schemeClr>
                </a:solidFill>
                <a:latin typeface="Calibri" panose="020F0502020204030204" pitchFamily="34" charset="0"/>
                <a:cs typeface="Calibri" panose="020F0502020204030204" pitchFamily="34" charset="0"/>
              </a:rPr>
              <a:t>Students tend to find these challenging:</a:t>
            </a:r>
          </a:p>
          <a:p>
            <a:pPr lvl="0"/>
            <a:endParaRPr lang="en-GB" sz="2000" b="1" dirty="0">
              <a:solidFill>
                <a:schemeClr val="tx1">
                  <a:lumMod val="75000"/>
                  <a:lumOff val="25000"/>
                </a:schemeClr>
              </a:solidFill>
              <a:latin typeface="Calibri" panose="020F0502020204030204" pitchFamily="34" charset="0"/>
              <a:cs typeface="Calibri" panose="020F0502020204030204" pitchFamily="34" charset="0"/>
            </a:endParaRPr>
          </a:p>
          <a:p>
            <a:pPr marL="342900" indent="-342900">
              <a:buFontTx/>
              <a:buChar char="-"/>
            </a:pPr>
            <a:r>
              <a:rPr lang="en-GB" sz="2000" dirty="0">
                <a:solidFill>
                  <a:schemeClr val="tx1">
                    <a:lumMod val="75000"/>
                    <a:lumOff val="25000"/>
                  </a:schemeClr>
                </a:solidFill>
                <a:latin typeface="Calibri" panose="020F0502020204030204" pitchFamily="34" charset="0"/>
                <a:cs typeface="Calibri" panose="020F0502020204030204" pitchFamily="34" charset="0"/>
              </a:rPr>
              <a:t>Converting fractions to decimals; they don’t recognise fractions as a representation of a division</a:t>
            </a:r>
          </a:p>
          <a:p>
            <a:pPr marL="342900" indent="-342900">
              <a:buFontTx/>
              <a:buChar char="-"/>
            </a:pPr>
            <a:r>
              <a:rPr lang="en-GB" sz="2000" dirty="0">
                <a:solidFill>
                  <a:schemeClr val="tx1">
                    <a:lumMod val="75000"/>
                    <a:lumOff val="25000"/>
                  </a:schemeClr>
                </a:solidFill>
                <a:latin typeface="Calibri" panose="020F0502020204030204" pitchFamily="34" charset="0"/>
                <a:cs typeface="Calibri" panose="020F0502020204030204" pitchFamily="34" charset="0"/>
              </a:rPr>
              <a:t>Converting decimals to fractions; lack of familiarity and understanding of the place value headings </a:t>
            </a:r>
          </a:p>
          <a:p>
            <a:pPr marL="342900" indent="-342900">
              <a:buFontTx/>
              <a:buChar char="-"/>
            </a:pPr>
            <a:r>
              <a:rPr lang="en-GB" sz="2000" dirty="0">
                <a:solidFill>
                  <a:schemeClr val="tx1">
                    <a:lumMod val="75000"/>
                    <a:lumOff val="25000"/>
                  </a:schemeClr>
                </a:solidFill>
                <a:latin typeface="Calibri" panose="020F0502020204030204" pitchFamily="34" charset="0"/>
                <a:cs typeface="Calibri" panose="020F0502020204030204" pitchFamily="34" charset="0"/>
              </a:rPr>
              <a:t>Converting fractions to percentages when the denominator is not a factor of 100</a:t>
            </a:r>
          </a:p>
          <a:p>
            <a:pPr marL="342900" lvl="0" indent="-342900">
              <a:buFontTx/>
              <a:buChar char="-"/>
            </a:pPr>
            <a:r>
              <a:rPr lang="en-GB" sz="2000" dirty="0">
                <a:solidFill>
                  <a:schemeClr val="tx1">
                    <a:lumMod val="75000"/>
                    <a:lumOff val="25000"/>
                  </a:schemeClr>
                </a:solidFill>
                <a:latin typeface="Calibri" panose="020F0502020204030204" pitchFamily="34" charset="0"/>
                <a:cs typeface="Calibri" panose="020F0502020204030204" pitchFamily="34" charset="0"/>
              </a:rPr>
              <a:t>Converting FDP greater than one also often confuses students.</a:t>
            </a:r>
          </a:p>
          <a:p>
            <a:pPr lvl="0"/>
            <a:endParaRPr lang="en-GB" sz="2000" dirty="0">
              <a:solidFill>
                <a:schemeClr val="tx1">
                  <a:lumMod val="75000"/>
                  <a:lumOff val="25000"/>
                </a:schemeClr>
              </a:solidFill>
              <a:latin typeface="Calibri" panose="020F0502020204030204" pitchFamily="34" charset="0"/>
              <a:cs typeface="Calibri" panose="020F0502020204030204" pitchFamily="34" charset="0"/>
            </a:endParaRPr>
          </a:p>
        </p:txBody>
      </p:sp>
      <p:sp>
        <p:nvSpPr>
          <p:cNvPr id="2" name="Rectangle 1">
            <a:extLst>
              <a:ext uri="{FF2B5EF4-FFF2-40B4-BE49-F238E27FC236}">
                <a16:creationId xmlns:a16="http://schemas.microsoft.com/office/drawing/2014/main" id="{D66BC025-4FE0-3D41-98D0-60AECDFCB3E6}"/>
              </a:ext>
            </a:extLst>
          </p:cNvPr>
          <p:cNvSpPr/>
          <p:nvPr/>
        </p:nvSpPr>
        <p:spPr>
          <a:xfrm>
            <a:off x="2316130" y="4483337"/>
            <a:ext cx="8470931" cy="1323439"/>
          </a:xfrm>
          <a:prstGeom prst="rect">
            <a:avLst/>
          </a:prstGeom>
        </p:spPr>
        <p:txBody>
          <a:bodyPr wrap="square">
            <a:spAutoFit/>
          </a:bodyPr>
          <a:lstStyle/>
          <a:p>
            <a:pPr lvl="0"/>
            <a:r>
              <a:rPr lang="en-GB" sz="2000" b="1" dirty="0">
                <a:solidFill>
                  <a:schemeClr val="tx1">
                    <a:lumMod val="75000"/>
                    <a:lumOff val="25000"/>
                  </a:schemeClr>
                </a:solidFill>
                <a:latin typeface="Calibri" panose="020F0502020204030204" pitchFamily="34" charset="0"/>
                <a:cs typeface="Calibri" panose="020F0502020204030204" pitchFamily="34" charset="0"/>
              </a:rPr>
              <a:t>Students tend to make these mistakes:</a:t>
            </a:r>
          </a:p>
          <a:p>
            <a:pPr marL="342900" lvl="0" indent="-342900">
              <a:buFontTx/>
              <a:buChar char="-"/>
            </a:pPr>
            <a:r>
              <a:rPr lang="en-GB" sz="2000" dirty="0">
                <a:solidFill>
                  <a:schemeClr val="tx1">
                    <a:lumMod val="75000"/>
                    <a:lumOff val="25000"/>
                  </a:schemeClr>
                </a:solidFill>
                <a:latin typeface="Calibri" panose="020F0502020204030204" pitchFamily="34" charset="0"/>
                <a:cs typeface="Calibri" panose="020F0502020204030204" pitchFamily="34" charset="0"/>
              </a:rPr>
              <a:t>Thinking 0.4 is 4% </a:t>
            </a:r>
          </a:p>
          <a:p>
            <a:pPr marL="342900" lvl="0" indent="-342900">
              <a:buFontTx/>
              <a:buChar char="-"/>
            </a:pPr>
            <a:r>
              <a:rPr lang="en-GB" sz="2000" dirty="0">
                <a:solidFill>
                  <a:schemeClr val="tx1">
                    <a:lumMod val="75000"/>
                    <a:lumOff val="25000"/>
                  </a:schemeClr>
                </a:solidFill>
                <a:latin typeface="Calibri" panose="020F0502020204030204" pitchFamily="34" charset="0"/>
                <a:cs typeface="Calibri" panose="020F0502020204030204" pitchFamily="34" charset="0"/>
              </a:rPr>
              <a:t>Thinking that you cannot have a decimal percentage </a:t>
            </a:r>
          </a:p>
          <a:p>
            <a:pPr marL="342900" lvl="0" indent="-342900">
              <a:buFontTx/>
              <a:buChar char="-"/>
            </a:pPr>
            <a:r>
              <a:rPr lang="en-GB" sz="2000" dirty="0">
                <a:solidFill>
                  <a:schemeClr val="tx1">
                    <a:lumMod val="75000"/>
                    <a:lumOff val="25000"/>
                  </a:schemeClr>
                </a:solidFill>
                <a:latin typeface="Calibri" panose="020F0502020204030204" pitchFamily="34" charset="0"/>
                <a:cs typeface="Calibri" panose="020F0502020204030204" pitchFamily="34" charset="0"/>
              </a:rPr>
              <a:t>Thinking ¾ = 34% and similar errors.</a:t>
            </a:r>
          </a:p>
        </p:txBody>
      </p:sp>
      <p:pic>
        <p:nvPicPr>
          <p:cNvPr id="3" name="Audio 2">
            <a:hlinkClick r:id="" action="ppaction://media"/>
            <a:extLst>
              <a:ext uri="{FF2B5EF4-FFF2-40B4-BE49-F238E27FC236}">
                <a16:creationId xmlns:a16="http://schemas.microsoft.com/office/drawing/2014/main" id="{7B2F2FB3-2358-794B-A584-724A53ACAA16}"/>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163300" y="5829300"/>
            <a:ext cx="812800" cy="8128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124334"/>
    </mc:Choice>
    <mc:Fallback xmlns="">
      <p:transition spd="slow" advTm="12433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196"/>
        <p:cNvGrpSpPr/>
        <p:nvPr/>
      </p:nvGrpSpPr>
      <p:grpSpPr>
        <a:xfrm>
          <a:off x="0" y="0"/>
          <a:ext cx="0" cy="0"/>
          <a:chOff x="0" y="0"/>
          <a:chExt cx="0" cy="0"/>
        </a:xfrm>
      </p:grpSpPr>
      <p:sp>
        <p:nvSpPr>
          <p:cNvPr id="227" name="Google Shape;227;p27"/>
          <p:cNvSpPr txBox="1">
            <a:spLocks noGrp="1"/>
          </p:cNvSpPr>
          <p:nvPr>
            <p:ph type="title"/>
          </p:nvPr>
        </p:nvSpPr>
        <p:spPr>
          <a:xfrm>
            <a:off x="652800" y="402265"/>
            <a:ext cx="10886400" cy="4569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Clr>
                <a:schemeClr val="dk1"/>
              </a:buClr>
              <a:buSzPts val="1100"/>
              <a:buFont typeface="Arial"/>
              <a:buNone/>
            </a:pPr>
            <a:r>
              <a:rPr lang="en-GB" dirty="0"/>
              <a:t>Part 3: Key teaching aspects</a:t>
            </a:r>
            <a:endParaRPr dirty="0"/>
          </a:p>
        </p:txBody>
      </p:sp>
      <p:grpSp>
        <p:nvGrpSpPr>
          <p:cNvPr id="3" name="Group 2">
            <a:extLst>
              <a:ext uri="{FF2B5EF4-FFF2-40B4-BE49-F238E27FC236}">
                <a16:creationId xmlns:a16="http://schemas.microsoft.com/office/drawing/2014/main" id="{40C7FE8A-8BDD-7646-8A20-91F60019C051}"/>
              </a:ext>
            </a:extLst>
          </p:cNvPr>
          <p:cNvGrpSpPr/>
          <p:nvPr/>
        </p:nvGrpSpPr>
        <p:grpSpPr>
          <a:xfrm>
            <a:off x="1279295" y="1586677"/>
            <a:ext cx="9193347" cy="4186595"/>
            <a:chOff x="1851174" y="1578435"/>
            <a:chExt cx="7086511" cy="2979057"/>
          </a:xfrm>
        </p:grpSpPr>
        <p:sp>
          <p:nvSpPr>
            <p:cNvPr id="2" name="TextBox 1">
              <a:extLst>
                <a:ext uri="{FF2B5EF4-FFF2-40B4-BE49-F238E27FC236}">
                  <a16:creationId xmlns:a16="http://schemas.microsoft.com/office/drawing/2014/main" id="{F0E422CE-B764-FA49-9205-AB914F529E13}"/>
                </a:ext>
              </a:extLst>
            </p:cNvPr>
            <p:cNvSpPr txBox="1"/>
            <p:nvPr/>
          </p:nvSpPr>
          <p:spPr>
            <a:xfrm>
              <a:off x="4530103" y="1578435"/>
              <a:ext cx="1906845" cy="591313"/>
            </a:xfrm>
            <a:prstGeom prst="rect">
              <a:avLst/>
            </a:prstGeom>
            <a:noFill/>
          </p:spPr>
          <p:txBody>
            <a:bodyPr wrap="none" rtlCol="0">
              <a:spAutoFit/>
            </a:bodyPr>
            <a:lstStyle/>
            <a:p>
              <a:r>
                <a:rPr lang="en-US" sz="4800" dirty="0">
                  <a:latin typeface="Calibri" panose="020F0502020204030204" pitchFamily="34" charset="0"/>
                  <a:cs typeface="Calibri" panose="020F0502020204030204" pitchFamily="34" charset="0"/>
                </a:rPr>
                <a:t>Fractions</a:t>
              </a:r>
              <a:endParaRPr lang="en-US" sz="2400" dirty="0">
                <a:latin typeface="Calibri" panose="020F0502020204030204" pitchFamily="34" charset="0"/>
                <a:cs typeface="Calibri" panose="020F0502020204030204" pitchFamily="34" charset="0"/>
              </a:endParaRPr>
            </a:p>
          </p:txBody>
        </p:sp>
        <p:sp>
          <p:nvSpPr>
            <p:cNvPr id="4" name="TextBox 3">
              <a:extLst>
                <a:ext uri="{FF2B5EF4-FFF2-40B4-BE49-F238E27FC236}">
                  <a16:creationId xmlns:a16="http://schemas.microsoft.com/office/drawing/2014/main" id="{8BB1DBA1-530A-D446-83AF-1282A39D8403}"/>
                </a:ext>
              </a:extLst>
            </p:cNvPr>
            <p:cNvSpPr txBox="1"/>
            <p:nvPr/>
          </p:nvSpPr>
          <p:spPr>
            <a:xfrm>
              <a:off x="7058025" y="3943084"/>
              <a:ext cx="1879660" cy="591313"/>
            </a:xfrm>
            <a:prstGeom prst="rect">
              <a:avLst/>
            </a:prstGeom>
            <a:noFill/>
          </p:spPr>
          <p:txBody>
            <a:bodyPr wrap="none" rtlCol="0">
              <a:spAutoFit/>
            </a:bodyPr>
            <a:lstStyle/>
            <a:p>
              <a:r>
                <a:rPr lang="en-US" sz="4800" dirty="0">
                  <a:latin typeface="Calibri" panose="020F0502020204030204" pitchFamily="34" charset="0"/>
                  <a:cs typeface="Calibri" panose="020F0502020204030204" pitchFamily="34" charset="0"/>
                </a:rPr>
                <a:t>Decimals</a:t>
              </a:r>
              <a:endParaRPr lang="en-US" sz="2400" dirty="0">
                <a:latin typeface="Calibri" panose="020F0502020204030204" pitchFamily="34" charset="0"/>
                <a:cs typeface="Calibri" panose="020F0502020204030204" pitchFamily="34" charset="0"/>
              </a:endParaRPr>
            </a:p>
          </p:txBody>
        </p:sp>
        <p:sp>
          <p:nvSpPr>
            <p:cNvPr id="6" name="TextBox 5">
              <a:extLst>
                <a:ext uri="{FF2B5EF4-FFF2-40B4-BE49-F238E27FC236}">
                  <a16:creationId xmlns:a16="http://schemas.microsoft.com/office/drawing/2014/main" id="{C767161E-4361-704A-9CB2-42F50AF3C5C6}"/>
                </a:ext>
              </a:extLst>
            </p:cNvPr>
            <p:cNvSpPr txBox="1"/>
            <p:nvPr/>
          </p:nvSpPr>
          <p:spPr>
            <a:xfrm>
              <a:off x="1851174" y="3943084"/>
              <a:ext cx="2506132" cy="591313"/>
            </a:xfrm>
            <a:prstGeom prst="rect">
              <a:avLst/>
            </a:prstGeom>
            <a:noFill/>
          </p:spPr>
          <p:txBody>
            <a:bodyPr wrap="none" rtlCol="0">
              <a:spAutoFit/>
            </a:bodyPr>
            <a:lstStyle/>
            <a:p>
              <a:r>
                <a:rPr lang="en-US" sz="4800" dirty="0">
                  <a:latin typeface="Calibri" panose="020F0502020204030204" pitchFamily="34" charset="0"/>
                  <a:cs typeface="Calibri" panose="020F0502020204030204" pitchFamily="34" charset="0"/>
                </a:rPr>
                <a:t>Percentages</a:t>
              </a:r>
              <a:endParaRPr lang="en-US" sz="3200" dirty="0">
                <a:latin typeface="Calibri" panose="020F0502020204030204" pitchFamily="34" charset="0"/>
                <a:cs typeface="Calibri" panose="020F0502020204030204" pitchFamily="34" charset="0"/>
              </a:endParaRPr>
            </a:p>
          </p:txBody>
        </p:sp>
        <p:cxnSp>
          <p:nvCxnSpPr>
            <p:cNvPr id="14" name="Straight Arrow Connector 13">
              <a:extLst>
                <a:ext uri="{FF2B5EF4-FFF2-40B4-BE49-F238E27FC236}">
                  <a16:creationId xmlns:a16="http://schemas.microsoft.com/office/drawing/2014/main" id="{753B5E75-4759-044F-8335-89051AED4366}"/>
                </a:ext>
              </a:extLst>
            </p:cNvPr>
            <p:cNvCxnSpPr/>
            <p:nvPr/>
          </p:nvCxnSpPr>
          <p:spPr>
            <a:xfrm flipV="1">
              <a:off x="3243045" y="2145892"/>
              <a:ext cx="1300162" cy="157162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6D83B6BD-FE8B-3A4F-80E4-6D9B656CAAC7}"/>
                </a:ext>
              </a:extLst>
            </p:cNvPr>
            <p:cNvCxnSpPr>
              <a:cxnSpLocks/>
            </p:cNvCxnSpPr>
            <p:nvPr/>
          </p:nvCxnSpPr>
          <p:spPr>
            <a:xfrm flipV="1">
              <a:off x="4509869" y="4039815"/>
              <a:ext cx="2243029" cy="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D7B71D60-A2CA-564E-9DB7-CA881C4E58CF}"/>
                </a:ext>
              </a:extLst>
            </p:cNvPr>
            <p:cNvCxnSpPr>
              <a:cxnSpLocks/>
            </p:cNvCxnSpPr>
            <p:nvPr/>
          </p:nvCxnSpPr>
          <p:spPr>
            <a:xfrm flipH="1" flipV="1">
              <a:off x="5910673" y="2328246"/>
              <a:ext cx="1300161" cy="154209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BE360F06-69BE-A94F-AA29-D49EEDB61CBA}"/>
                </a:ext>
              </a:extLst>
            </p:cNvPr>
            <p:cNvCxnSpPr>
              <a:cxnSpLocks/>
            </p:cNvCxnSpPr>
            <p:nvPr/>
          </p:nvCxnSpPr>
          <p:spPr>
            <a:xfrm flipH="1">
              <a:off x="3893126" y="2335902"/>
              <a:ext cx="1143000" cy="144151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39C4C024-3B73-F74F-8EFC-5867C6D26F04}"/>
                </a:ext>
              </a:extLst>
            </p:cNvPr>
            <p:cNvCxnSpPr>
              <a:cxnSpLocks/>
            </p:cNvCxnSpPr>
            <p:nvPr/>
          </p:nvCxnSpPr>
          <p:spPr>
            <a:xfrm>
              <a:off x="6436948" y="2121714"/>
              <a:ext cx="1242155" cy="152039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A5E6AECD-D082-8A42-99C2-2ADAD1601499}"/>
                </a:ext>
              </a:extLst>
            </p:cNvPr>
            <p:cNvCxnSpPr>
              <a:cxnSpLocks/>
            </p:cNvCxnSpPr>
            <p:nvPr/>
          </p:nvCxnSpPr>
          <p:spPr>
            <a:xfrm flipH="1">
              <a:off x="4537939" y="4557492"/>
              <a:ext cx="2214959"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pic>
        <p:nvPicPr>
          <p:cNvPr id="5" name="Audio 4">
            <a:hlinkClick r:id="" action="ppaction://media"/>
            <a:extLst>
              <a:ext uri="{FF2B5EF4-FFF2-40B4-BE49-F238E27FC236}">
                <a16:creationId xmlns:a16="http://schemas.microsoft.com/office/drawing/2014/main" id="{36E8247B-2FF8-4248-8275-D10A66CC366C}"/>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163300" y="5829300"/>
            <a:ext cx="812800" cy="812800"/>
          </a:xfrm>
          <a:prstGeom prst="rect">
            <a:avLst/>
          </a:prstGeom>
        </p:spPr>
      </p:pic>
    </p:spTree>
    <p:extLst>
      <p:ext uri="{BB962C8B-B14F-4D97-AF65-F5344CB8AC3E}">
        <p14:creationId xmlns:p14="http://schemas.microsoft.com/office/powerpoint/2010/main" val="345156970"/>
      </p:ext>
    </p:extLst>
  </p:cSld>
  <p:clrMapOvr>
    <a:masterClrMapping/>
  </p:clrMapOvr>
  <mc:AlternateContent xmlns:mc="http://schemas.openxmlformats.org/markup-compatibility/2006" xmlns:p14="http://schemas.microsoft.com/office/powerpoint/2010/main">
    <mc:Choice Requires="p14">
      <p:transition spd="slow" p14:dur="2000" advTm="35746"/>
    </mc:Choice>
    <mc:Fallback xmlns="">
      <p:transition spd="slow" advTm="3574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196"/>
        <p:cNvGrpSpPr/>
        <p:nvPr/>
      </p:nvGrpSpPr>
      <p:grpSpPr>
        <a:xfrm>
          <a:off x="0" y="0"/>
          <a:ext cx="0" cy="0"/>
          <a:chOff x="0" y="0"/>
          <a:chExt cx="0" cy="0"/>
        </a:xfrm>
      </p:grpSpPr>
      <p:sp>
        <p:nvSpPr>
          <p:cNvPr id="227" name="Google Shape;227;p27"/>
          <p:cNvSpPr txBox="1">
            <a:spLocks noGrp="1"/>
          </p:cNvSpPr>
          <p:nvPr>
            <p:ph type="title"/>
          </p:nvPr>
        </p:nvSpPr>
        <p:spPr>
          <a:xfrm>
            <a:off x="652800" y="431933"/>
            <a:ext cx="10886400" cy="4569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Clr>
                <a:schemeClr val="dk1"/>
              </a:buClr>
              <a:buSzPts val="1100"/>
              <a:buFont typeface="Arial"/>
              <a:buNone/>
            </a:pPr>
            <a:r>
              <a:rPr lang="en-GB" dirty="0"/>
              <a:t>Part 3: Key teaching aspects</a:t>
            </a:r>
            <a:endParaRPr dirty="0"/>
          </a:p>
        </p:txBody>
      </p:sp>
      <p:pic>
        <p:nvPicPr>
          <p:cNvPr id="10" name="Picture 9">
            <a:extLst>
              <a:ext uri="{FF2B5EF4-FFF2-40B4-BE49-F238E27FC236}">
                <a16:creationId xmlns:a16="http://schemas.microsoft.com/office/drawing/2014/main" id="{068E4FF6-F66A-2744-B7F4-335D47347670}"/>
              </a:ext>
            </a:extLst>
          </p:cNvPr>
          <p:cNvPicPr>
            <a:picLocks noChangeAspect="1"/>
          </p:cNvPicPr>
          <p:nvPr/>
        </p:nvPicPr>
        <p:blipFill>
          <a:blip r:embed="rId5"/>
          <a:stretch>
            <a:fillRect/>
          </a:stretch>
        </p:blipFill>
        <p:spPr>
          <a:xfrm>
            <a:off x="311009" y="1451142"/>
            <a:ext cx="5308600" cy="1803400"/>
          </a:xfrm>
          <a:prstGeom prst="rect">
            <a:avLst/>
          </a:prstGeom>
          <a:ln>
            <a:solidFill>
              <a:schemeClr val="tx1"/>
            </a:solidFill>
          </a:ln>
        </p:spPr>
      </p:pic>
      <p:pic>
        <p:nvPicPr>
          <p:cNvPr id="2" name="Picture 1">
            <a:extLst>
              <a:ext uri="{FF2B5EF4-FFF2-40B4-BE49-F238E27FC236}">
                <a16:creationId xmlns:a16="http://schemas.microsoft.com/office/drawing/2014/main" id="{2549EB06-1A81-5245-927F-EDF482ED57AA}"/>
              </a:ext>
            </a:extLst>
          </p:cNvPr>
          <p:cNvPicPr>
            <a:picLocks noChangeAspect="1"/>
          </p:cNvPicPr>
          <p:nvPr/>
        </p:nvPicPr>
        <p:blipFill>
          <a:blip r:embed="rId6"/>
          <a:stretch>
            <a:fillRect/>
          </a:stretch>
        </p:blipFill>
        <p:spPr>
          <a:xfrm>
            <a:off x="311009" y="4129627"/>
            <a:ext cx="5416691" cy="1277231"/>
          </a:xfrm>
          <a:prstGeom prst="rect">
            <a:avLst/>
          </a:prstGeom>
          <a:ln>
            <a:solidFill>
              <a:schemeClr val="tx1"/>
            </a:solidFill>
          </a:ln>
        </p:spPr>
      </p:pic>
      <p:pic>
        <p:nvPicPr>
          <p:cNvPr id="4" name="Picture 3">
            <a:extLst>
              <a:ext uri="{FF2B5EF4-FFF2-40B4-BE49-F238E27FC236}">
                <a16:creationId xmlns:a16="http://schemas.microsoft.com/office/drawing/2014/main" id="{8CD9978D-4A5B-1747-9720-A8296FFE491D}"/>
              </a:ext>
            </a:extLst>
          </p:cNvPr>
          <p:cNvPicPr>
            <a:picLocks noChangeAspect="1"/>
          </p:cNvPicPr>
          <p:nvPr/>
        </p:nvPicPr>
        <p:blipFill rotWithShape="1">
          <a:blip r:embed="rId7"/>
          <a:srcRect t="4735" r="9114" b="8813"/>
          <a:stretch/>
        </p:blipFill>
        <p:spPr>
          <a:xfrm>
            <a:off x="6096000" y="1185641"/>
            <a:ext cx="5932052" cy="3263887"/>
          </a:xfrm>
          <a:prstGeom prst="rect">
            <a:avLst/>
          </a:prstGeom>
          <a:ln>
            <a:solidFill>
              <a:schemeClr val="tx1"/>
            </a:solidFill>
          </a:ln>
        </p:spPr>
      </p:pic>
      <p:sp>
        <p:nvSpPr>
          <p:cNvPr id="16" name="TextBox 15">
            <a:extLst>
              <a:ext uri="{FF2B5EF4-FFF2-40B4-BE49-F238E27FC236}">
                <a16:creationId xmlns:a16="http://schemas.microsoft.com/office/drawing/2014/main" id="{564AED6A-C997-804D-9696-47B4159D2DC9}"/>
              </a:ext>
            </a:extLst>
          </p:cNvPr>
          <p:cNvSpPr txBox="1"/>
          <p:nvPr/>
        </p:nvSpPr>
        <p:spPr>
          <a:xfrm>
            <a:off x="7004957" y="5206803"/>
            <a:ext cx="3228769" cy="400110"/>
          </a:xfrm>
          <a:prstGeom prst="rect">
            <a:avLst/>
          </a:prstGeom>
          <a:noFill/>
        </p:spPr>
        <p:txBody>
          <a:bodyPr wrap="none" rtlCol="0">
            <a:spAutoFit/>
          </a:bodyPr>
          <a:lstStyle/>
          <a:p>
            <a:r>
              <a:rPr lang="en-US" sz="2000" dirty="0">
                <a:solidFill>
                  <a:schemeClr val="tx1">
                    <a:lumMod val="75000"/>
                    <a:lumOff val="25000"/>
                  </a:schemeClr>
                </a:solidFill>
                <a:latin typeface="Calibri" panose="020F0502020204030204" pitchFamily="34" charset="0"/>
                <a:cs typeface="Calibri" panose="020F0502020204030204" pitchFamily="34" charset="0"/>
              </a:rPr>
              <a:t>White Rose Maths Resources</a:t>
            </a:r>
          </a:p>
        </p:txBody>
      </p:sp>
      <p:pic>
        <p:nvPicPr>
          <p:cNvPr id="3" name="Audio 2">
            <a:hlinkClick r:id="" action="ppaction://media"/>
            <a:extLst>
              <a:ext uri="{FF2B5EF4-FFF2-40B4-BE49-F238E27FC236}">
                <a16:creationId xmlns:a16="http://schemas.microsoft.com/office/drawing/2014/main" id="{0B0A5D44-8DE5-5549-B82F-E9A926D5B2CD}"/>
              </a:ext>
            </a:extLst>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11163300" y="5829300"/>
            <a:ext cx="812800" cy="812800"/>
          </a:xfrm>
          <a:prstGeom prst="rect">
            <a:avLst/>
          </a:prstGeom>
        </p:spPr>
      </p:pic>
    </p:spTree>
    <p:extLst>
      <p:ext uri="{BB962C8B-B14F-4D97-AF65-F5344CB8AC3E}">
        <p14:creationId xmlns:p14="http://schemas.microsoft.com/office/powerpoint/2010/main" val="2967897191"/>
      </p:ext>
    </p:extLst>
  </p:cSld>
  <p:clrMapOvr>
    <a:masterClrMapping/>
  </p:clrMapOvr>
  <mc:AlternateContent xmlns:mc="http://schemas.openxmlformats.org/markup-compatibility/2006" xmlns:p14="http://schemas.microsoft.com/office/powerpoint/2010/main">
    <mc:Choice Requires="p14">
      <p:transition spd="slow" p14:dur="2000" advTm="31801"/>
    </mc:Choice>
    <mc:Fallback xmlns="">
      <p:transition spd="slow" advTm="3180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302"/>
        <p:cNvGrpSpPr/>
        <p:nvPr/>
      </p:nvGrpSpPr>
      <p:grpSpPr>
        <a:xfrm>
          <a:off x="0" y="0"/>
          <a:ext cx="0" cy="0"/>
          <a:chOff x="0" y="0"/>
          <a:chExt cx="0" cy="0"/>
        </a:xfrm>
      </p:grpSpPr>
      <p:sp>
        <p:nvSpPr>
          <p:cNvPr id="303" name="Google Shape;303;p37"/>
          <p:cNvSpPr txBox="1">
            <a:spLocks noGrp="1"/>
          </p:cNvSpPr>
          <p:nvPr>
            <p:ph type="title"/>
          </p:nvPr>
        </p:nvSpPr>
        <p:spPr>
          <a:xfrm>
            <a:off x="696000" y="424345"/>
            <a:ext cx="10886400" cy="456807"/>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2000"/>
              <a:buFont typeface="Calibri"/>
              <a:buNone/>
            </a:pPr>
            <a:r>
              <a:rPr lang="en-GB" dirty="0"/>
              <a:t>Part 4: Why is this important?</a:t>
            </a:r>
            <a:endParaRPr dirty="0"/>
          </a:p>
        </p:txBody>
      </p:sp>
      <p:sp>
        <p:nvSpPr>
          <p:cNvPr id="304" name="Google Shape;304;p37"/>
          <p:cNvSpPr txBox="1">
            <a:spLocks noGrp="1"/>
          </p:cNvSpPr>
          <p:nvPr>
            <p:ph type="body" idx="1"/>
          </p:nvPr>
        </p:nvSpPr>
        <p:spPr>
          <a:xfrm>
            <a:off x="696384" y="1304925"/>
            <a:ext cx="10886016" cy="4248150"/>
          </a:xfrm>
          <a:prstGeom prst="rect">
            <a:avLst/>
          </a:prstGeom>
          <a:noFill/>
          <a:ln>
            <a:noFill/>
          </a:ln>
        </p:spPr>
        <p:txBody>
          <a:bodyPr spcFirstLastPara="1" wrap="square" lIns="91425" tIns="45700" rIns="91425" bIns="45700" anchor="t" anchorCtr="0">
            <a:noAutofit/>
          </a:bodyPr>
          <a:lstStyle/>
          <a:p>
            <a:pPr marL="228600" lvl="0" indent="-228600" algn="l" rtl="0">
              <a:lnSpc>
                <a:spcPct val="70000"/>
              </a:lnSpc>
              <a:spcBef>
                <a:spcPts val="0"/>
              </a:spcBef>
              <a:spcAft>
                <a:spcPts val="0"/>
              </a:spcAft>
              <a:buClr>
                <a:srgbClr val="585858"/>
              </a:buClr>
              <a:buSzPts val="1850"/>
              <a:buChar char="•"/>
            </a:pPr>
            <a:r>
              <a:rPr lang="en-GB" sz="1850" dirty="0"/>
              <a:t>How will this support future learning?</a:t>
            </a:r>
            <a:endParaRPr dirty="0"/>
          </a:p>
          <a:p>
            <a:pPr marL="228600" lvl="0" indent="0" algn="l" rtl="0">
              <a:lnSpc>
                <a:spcPct val="70000"/>
              </a:lnSpc>
              <a:spcBef>
                <a:spcPts val="1000"/>
              </a:spcBef>
              <a:spcAft>
                <a:spcPts val="0"/>
              </a:spcAft>
              <a:buNone/>
            </a:pPr>
            <a:endParaRPr dirty="0"/>
          </a:p>
          <a:p>
            <a:r>
              <a:rPr lang="en-GB" dirty="0"/>
              <a:t>Percentages of amounts – multipliers, compound interest, reverse percentages</a:t>
            </a:r>
          </a:p>
          <a:p>
            <a:r>
              <a:rPr lang="en-GB" dirty="0"/>
              <a:t>Fractions of amounts </a:t>
            </a:r>
          </a:p>
          <a:p>
            <a:r>
              <a:rPr lang="en-GB" dirty="0"/>
              <a:t>Calculations with fractions, decimals and percentages (including greater than one)</a:t>
            </a:r>
          </a:p>
          <a:p>
            <a:r>
              <a:rPr lang="en-GB" dirty="0"/>
              <a:t>Recurring decimals to fractions</a:t>
            </a:r>
          </a:p>
          <a:p>
            <a:r>
              <a:rPr lang="en-GB" dirty="0"/>
              <a:t>Probability</a:t>
            </a:r>
          </a:p>
          <a:p>
            <a:pPr marL="228600" lvl="0" indent="-111125" algn="l" rtl="0">
              <a:lnSpc>
                <a:spcPct val="70000"/>
              </a:lnSpc>
              <a:spcBef>
                <a:spcPts val="1000"/>
              </a:spcBef>
              <a:spcAft>
                <a:spcPts val="0"/>
              </a:spcAft>
              <a:buClr>
                <a:srgbClr val="585858"/>
              </a:buClr>
              <a:buSzPts val="1850"/>
              <a:buNone/>
            </a:pPr>
            <a:endParaRPr sz="1850" dirty="0"/>
          </a:p>
        </p:txBody>
      </p:sp>
      <p:pic>
        <p:nvPicPr>
          <p:cNvPr id="2" name="Audio 1">
            <a:hlinkClick r:id="" action="ppaction://media"/>
            <a:extLst>
              <a:ext uri="{FF2B5EF4-FFF2-40B4-BE49-F238E27FC236}">
                <a16:creationId xmlns:a16="http://schemas.microsoft.com/office/drawing/2014/main" id="{49C267C6-AA48-324E-8BB1-D7463711DF72}"/>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163300" y="5829300"/>
            <a:ext cx="812800" cy="8128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49056"/>
    </mc:Choice>
    <mc:Fallback xmlns="">
      <p:transition spd="slow" advTm="4905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22"/>
        <p:cNvGrpSpPr/>
        <p:nvPr/>
      </p:nvGrpSpPr>
      <p:grpSpPr>
        <a:xfrm>
          <a:off x="0" y="0"/>
          <a:ext cx="0" cy="0"/>
          <a:chOff x="0" y="0"/>
          <a:chExt cx="0" cy="0"/>
        </a:xfrm>
      </p:grpSpPr>
      <p:sp>
        <p:nvSpPr>
          <p:cNvPr id="123" name="Google Shape;123;p18"/>
          <p:cNvSpPr txBox="1">
            <a:spLocks noGrp="1"/>
          </p:cNvSpPr>
          <p:nvPr>
            <p:ph type="title"/>
          </p:nvPr>
        </p:nvSpPr>
        <p:spPr>
          <a:xfrm>
            <a:off x="696000" y="424345"/>
            <a:ext cx="10886400" cy="456807"/>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2000"/>
              <a:buFont typeface="Calibri"/>
              <a:buNone/>
            </a:pPr>
            <a:r>
              <a:rPr lang="en-GB" dirty="0"/>
              <a:t>Part 2: Prerequisites</a:t>
            </a:r>
            <a:endParaRPr dirty="0"/>
          </a:p>
        </p:txBody>
      </p:sp>
      <p:sp>
        <p:nvSpPr>
          <p:cNvPr id="124" name="Google Shape;124;p18"/>
          <p:cNvSpPr txBox="1">
            <a:spLocks noGrp="1"/>
          </p:cNvSpPr>
          <p:nvPr>
            <p:ph type="body" idx="1"/>
          </p:nvPr>
        </p:nvSpPr>
        <p:spPr>
          <a:xfrm>
            <a:off x="696384" y="1105472"/>
            <a:ext cx="10886016" cy="4248150"/>
          </a:xfrm>
          <a:prstGeom prst="rect">
            <a:avLst/>
          </a:prstGeom>
          <a:noFill/>
          <a:ln>
            <a:noFill/>
          </a:ln>
        </p:spPr>
        <p:txBody>
          <a:bodyPr spcFirstLastPara="1" wrap="square" lIns="91425" tIns="45700" rIns="91425" bIns="45700" anchor="t" anchorCtr="0">
            <a:noAutofit/>
          </a:bodyPr>
          <a:lstStyle/>
          <a:p>
            <a:pPr marL="228600" lvl="0" indent="-228600">
              <a:spcBef>
                <a:spcPts val="0"/>
              </a:spcBef>
            </a:pPr>
            <a:r>
              <a:rPr lang="en-GB" dirty="0"/>
              <a:t>Expectations from KS2</a:t>
            </a:r>
          </a:p>
          <a:p>
            <a:pPr marL="228600" indent="-228600">
              <a:buClr>
                <a:schemeClr val="lt2"/>
              </a:buClr>
            </a:pPr>
            <a:r>
              <a:rPr lang="en-GB" dirty="0">
                <a:solidFill>
                  <a:schemeClr val="bg1">
                    <a:lumMod val="75000"/>
                  </a:schemeClr>
                </a:solidFill>
              </a:rPr>
              <a:t>Topics to consider before covering this topic</a:t>
            </a:r>
          </a:p>
          <a:p>
            <a:pPr marL="228600" indent="-228600">
              <a:buClr>
                <a:schemeClr val="lt2"/>
              </a:buClr>
            </a:pPr>
            <a:r>
              <a:rPr lang="en-GB" dirty="0" err="1">
                <a:solidFill>
                  <a:schemeClr val="bg1">
                    <a:lumMod val="75000"/>
                  </a:schemeClr>
                </a:solidFill>
              </a:rPr>
              <a:t>AfL</a:t>
            </a:r>
            <a:r>
              <a:rPr lang="en-GB" dirty="0">
                <a:solidFill>
                  <a:schemeClr val="bg1">
                    <a:lumMod val="75000"/>
                  </a:schemeClr>
                </a:solidFill>
              </a:rPr>
              <a:t> tasks and follow up tasks</a:t>
            </a:r>
          </a:p>
        </p:txBody>
      </p:sp>
      <mc:AlternateContent xmlns:mc="http://schemas.openxmlformats.org/markup-compatibility/2006">
        <mc:Choice xmlns:a14="http://schemas.microsoft.com/office/drawing/2010/main" Requires="a14">
          <p:sp>
            <p:nvSpPr>
              <p:cNvPr id="126" name="Google Shape;126;p18"/>
              <p:cNvSpPr txBox="1"/>
              <p:nvPr/>
            </p:nvSpPr>
            <p:spPr>
              <a:xfrm>
                <a:off x="348000" y="2204285"/>
                <a:ext cx="11610638" cy="4442597"/>
              </a:xfrm>
              <a:prstGeom prst="rect">
                <a:avLst/>
              </a:prstGeom>
              <a:noFill/>
              <a:ln>
                <a:noFill/>
              </a:ln>
            </p:spPr>
            <p:txBody>
              <a:bodyPr spcFirstLastPara="1" wrap="square" lIns="91425" tIns="91425" rIns="91425" bIns="91425" anchor="t" anchorCtr="0">
                <a:noAutofit/>
              </a:bodyPr>
              <a:lstStyle/>
              <a:p>
                <a:pPr lvl="0" eaLnBrk="0" fontAlgn="base" hangingPunct="0">
                  <a:spcBef>
                    <a:spcPct val="0"/>
                  </a:spcBef>
                  <a:spcAft>
                    <a:spcPct val="0"/>
                  </a:spcAft>
                  <a:buClrTx/>
                </a:pPr>
                <a:r>
                  <a:rPr lang="en-GB" sz="2400" b="1" dirty="0">
                    <a:solidFill>
                      <a:schemeClr val="tx1">
                        <a:lumMod val="75000"/>
                        <a:lumOff val="25000"/>
                      </a:schemeClr>
                    </a:solidFill>
                    <a:latin typeface="Calibri" panose="020F0502020204030204" pitchFamily="34" charset="0"/>
                    <a:ea typeface="Calibri"/>
                    <a:cs typeface="Calibri" panose="020F0502020204030204" pitchFamily="34" charset="0"/>
                    <a:sym typeface="Calibri"/>
                  </a:rPr>
                  <a:t>Year 5 </a:t>
                </a:r>
              </a:p>
              <a:p>
                <a:r>
                  <a:rPr lang="en-US" sz="2000" dirty="0">
                    <a:solidFill>
                      <a:schemeClr val="tx1">
                        <a:lumMod val="75000"/>
                        <a:lumOff val="25000"/>
                      </a:schemeClr>
                    </a:solidFill>
                    <a:latin typeface="Calibri" panose="020F0502020204030204" pitchFamily="34" charset="0"/>
                    <a:cs typeface="Calibri" panose="020F0502020204030204" pitchFamily="34" charset="0"/>
                  </a:rPr>
                  <a:t>- Read and write decimal numbers as fractions [for example, 0.71 =   </a:t>
                </a:r>
                <a14:m>
                  <m:oMath xmlns:m="http://schemas.openxmlformats.org/officeDocument/2006/math">
                    <m:f>
                      <m:fPr>
                        <m:ctrlPr>
                          <a:rPr lang="en-US" sz="2000" i="1" smtClean="0">
                            <a:solidFill>
                              <a:schemeClr val="tx1">
                                <a:lumMod val="75000"/>
                                <a:lumOff val="25000"/>
                              </a:schemeClr>
                            </a:solidFill>
                            <a:latin typeface="Cambria Math" panose="02040503050406030204" pitchFamily="18" charset="0"/>
                          </a:rPr>
                        </m:ctrlPr>
                      </m:fPr>
                      <m:num>
                        <m:r>
                          <a:rPr lang="en-GB" sz="2000" b="0" i="1" smtClean="0">
                            <a:solidFill>
                              <a:schemeClr val="tx1">
                                <a:lumMod val="75000"/>
                                <a:lumOff val="25000"/>
                              </a:schemeClr>
                            </a:solidFill>
                            <a:latin typeface="Cambria Math" panose="02040503050406030204" pitchFamily="18" charset="0"/>
                          </a:rPr>
                          <m:t>71</m:t>
                        </m:r>
                      </m:num>
                      <m:den>
                        <m:r>
                          <a:rPr lang="en-GB" sz="2000" b="0" i="1" smtClean="0">
                            <a:solidFill>
                              <a:schemeClr val="tx1">
                                <a:lumMod val="75000"/>
                                <a:lumOff val="25000"/>
                              </a:schemeClr>
                            </a:solidFill>
                            <a:latin typeface="Cambria Math" panose="02040503050406030204" pitchFamily="18" charset="0"/>
                          </a:rPr>
                          <m:t>100</m:t>
                        </m:r>
                      </m:den>
                    </m:f>
                  </m:oMath>
                </a14:m>
                <a:r>
                  <a:rPr lang="en-US" sz="2000" dirty="0">
                    <a:solidFill>
                      <a:schemeClr val="tx1">
                        <a:lumMod val="75000"/>
                        <a:lumOff val="25000"/>
                      </a:schemeClr>
                    </a:solidFill>
                    <a:latin typeface="Calibri" panose="020F0502020204030204" pitchFamily="34" charset="0"/>
                    <a:cs typeface="Calibri" panose="020F0502020204030204" pitchFamily="34" charset="0"/>
                  </a:rPr>
                  <a:t> ]</a:t>
                </a:r>
                <a:endParaRPr lang="en-GB" sz="2000" dirty="0">
                  <a:solidFill>
                    <a:schemeClr val="tx1">
                      <a:lumMod val="75000"/>
                      <a:lumOff val="25000"/>
                    </a:schemeClr>
                  </a:solidFill>
                  <a:latin typeface="Calibri" panose="020F0502020204030204" pitchFamily="34" charset="0"/>
                  <a:cs typeface="Calibri" panose="020F0502020204030204" pitchFamily="34" charset="0"/>
                </a:endParaRPr>
              </a:p>
              <a:p>
                <a:r>
                  <a:rPr lang="en-GB" sz="2000" dirty="0">
                    <a:solidFill>
                      <a:schemeClr val="tx1">
                        <a:lumMod val="75000"/>
                        <a:lumOff val="25000"/>
                      </a:schemeClr>
                    </a:solidFill>
                    <a:latin typeface="Calibri" panose="020F0502020204030204" pitchFamily="34" charset="0"/>
                    <a:cs typeface="Calibri" panose="020F0502020204030204" pitchFamily="34" charset="0"/>
                  </a:rPr>
                  <a:t>- Recognise the per cent symbol (%) and understand that per cent relates to ‘number of parts per 100’, and write percentages as a fraction with denominator 100, and as a decimal fraction</a:t>
                </a:r>
              </a:p>
              <a:p>
                <a:r>
                  <a:rPr lang="en-US" sz="2000" dirty="0">
                    <a:solidFill>
                      <a:schemeClr val="tx1">
                        <a:lumMod val="75000"/>
                        <a:lumOff val="25000"/>
                      </a:schemeClr>
                    </a:solidFill>
                    <a:latin typeface="Calibri" panose="020F0502020204030204" pitchFamily="34" charset="0"/>
                    <a:cs typeface="Calibri" panose="020F0502020204030204" pitchFamily="34" charset="0"/>
                  </a:rPr>
                  <a:t>- Solve problems which require knowing percentage and decimal equivalents of  </a:t>
                </a:r>
                <a14:m>
                  <m:oMath xmlns:m="http://schemas.openxmlformats.org/officeDocument/2006/math">
                    <m:f>
                      <m:fPr>
                        <m:ctrlPr>
                          <a:rPr lang="en-GB" sz="2000" b="1" i="1">
                            <a:solidFill>
                              <a:schemeClr val="tx1">
                                <a:lumMod val="75000"/>
                                <a:lumOff val="25000"/>
                              </a:schemeClr>
                            </a:solidFill>
                            <a:latin typeface="Cambria Math" panose="02040503050406030204" pitchFamily="18" charset="0"/>
                          </a:rPr>
                        </m:ctrlPr>
                      </m:fPr>
                      <m:num>
                        <m:r>
                          <a:rPr lang="en-GB" sz="2000" b="1" i="1">
                            <a:solidFill>
                              <a:schemeClr val="tx1">
                                <a:lumMod val="75000"/>
                                <a:lumOff val="25000"/>
                              </a:schemeClr>
                            </a:solidFill>
                            <a:latin typeface="Cambria Math" panose="02040503050406030204" pitchFamily="18" charset="0"/>
                          </a:rPr>
                          <m:t>𝟏</m:t>
                        </m:r>
                      </m:num>
                      <m:den>
                        <m:r>
                          <a:rPr lang="en-GB" sz="2000" b="1" i="1">
                            <a:solidFill>
                              <a:schemeClr val="tx1">
                                <a:lumMod val="75000"/>
                                <a:lumOff val="25000"/>
                              </a:schemeClr>
                            </a:solidFill>
                            <a:latin typeface="Cambria Math" panose="02040503050406030204" pitchFamily="18" charset="0"/>
                          </a:rPr>
                          <m:t>𝟐</m:t>
                        </m:r>
                      </m:den>
                    </m:f>
                    <m:r>
                      <a:rPr lang="en-GB" sz="2000" b="1" i="1">
                        <a:solidFill>
                          <a:schemeClr val="tx1">
                            <a:lumMod val="75000"/>
                            <a:lumOff val="25000"/>
                          </a:schemeClr>
                        </a:solidFill>
                        <a:latin typeface="Cambria Math" panose="02040503050406030204" pitchFamily="18" charset="0"/>
                      </a:rPr>
                      <m:t>, </m:t>
                    </m:r>
                    <m:r>
                      <a:rPr lang="en-GB" sz="2000" b="1" i="1" smtClean="0">
                        <a:solidFill>
                          <a:schemeClr val="tx1">
                            <a:lumMod val="75000"/>
                            <a:lumOff val="25000"/>
                          </a:schemeClr>
                        </a:solidFill>
                        <a:latin typeface="Cambria Math" panose="02040503050406030204" pitchFamily="18" charset="0"/>
                      </a:rPr>
                      <m:t> </m:t>
                    </m:r>
                    <m:f>
                      <m:fPr>
                        <m:ctrlPr>
                          <a:rPr lang="en-GB" sz="2000" b="1" i="1">
                            <a:solidFill>
                              <a:schemeClr val="tx1">
                                <a:lumMod val="75000"/>
                                <a:lumOff val="25000"/>
                              </a:schemeClr>
                            </a:solidFill>
                            <a:latin typeface="Cambria Math" panose="02040503050406030204" pitchFamily="18" charset="0"/>
                          </a:rPr>
                        </m:ctrlPr>
                      </m:fPr>
                      <m:num>
                        <m:r>
                          <a:rPr lang="en-GB" sz="2000" b="1" i="1">
                            <a:solidFill>
                              <a:schemeClr val="tx1">
                                <a:lumMod val="75000"/>
                                <a:lumOff val="25000"/>
                              </a:schemeClr>
                            </a:solidFill>
                            <a:latin typeface="Cambria Math" panose="02040503050406030204" pitchFamily="18" charset="0"/>
                          </a:rPr>
                          <m:t>𝟏</m:t>
                        </m:r>
                      </m:num>
                      <m:den>
                        <m:r>
                          <a:rPr lang="en-GB" sz="2000" b="1" i="1">
                            <a:solidFill>
                              <a:schemeClr val="tx1">
                                <a:lumMod val="75000"/>
                                <a:lumOff val="25000"/>
                              </a:schemeClr>
                            </a:solidFill>
                            <a:latin typeface="Cambria Math" panose="02040503050406030204" pitchFamily="18" charset="0"/>
                          </a:rPr>
                          <m:t>𝟒</m:t>
                        </m:r>
                      </m:den>
                    </m:f>
                    <m:r>
                      <a:rPr lang="en-GB" sz="2000" b="1" i="1">
                        <a:solidFill>
                          <a:schemeClr val="tx1">
                            <a:lumMod val="75000"/>
                            <a:lumOff val="25000"/>
                          </a:schemeClr>
                        </a:solidFill>
                        <a:latin typeface="Cambria Math" panose="02040503050406030204" pitchFamily="18" charset="0"/>
                      </a:rPr>
                      <m:t>, </m:t>
                    </m:r>
                    <m:r>
                      <a:rPr lang="en-GB" sz="2000" b="1" i="1" smtClean="0">
                        <a:solidFill>
                          <a:schemeClr val="tx1">
                            <a:lumMod val="75000"/>
                            <a:lumOff val="25000"/>
                          </a:schemeClr>
                        </a:solidFill>
                        <a:latin typeface="Cambria Math" panose="02040503050406030204" pitchFamily="18" charset="0"/>
                      </a:rPr>
                      <m:t> </m:t>
                    </m:r>
                    <m:f>
                      <m:fPr>
                        <m:ctrlPr>
                          <a:rPr lang="en-GB" sz="2000" b="1" i="1">
                            <a:solidFill>
                              <a:schemeClr val="tx1">
                                <a:lumMod val="75000"/>
                                <a:lumOff val="25000"/>
                              </a:schemeClr>
                            </a:solidFill>
                            <a:latin typeface="Cambria Math" panose="02040503050406030204" pitchFamily="18" charset="0"/>
                          </a:rPr>
                        </m:ctrlPr>
                      </m:fPr>
                      <m:num>
                        <m:r>
                          <a:rPr lang="en-GB" sz="2000" b="1" i="1">
                            <a:solidFill>
                              <a:schemeClr val="tx1">
                                <a:lumMod val="75000"/>
                                <a:lumOff val="25000"/>
                              </a:schemeClr>
                            </a:solidFill>
                            <a:latin typeface="Cambria Math" panose="02040503050406030204" pitchFamily="18" charset="0"/>
                          </a:rPr>
                          <m:t>𝟏</m:t>
                        </m:r>
                      </m:num>
                      <m:den>
                        <m:r>
                          <a:rPr lang="en-GB" sz="2000" b="1" i="1">
                            <a:solidFill>
                              <a:schemeClr val="tx1">
                                <a:lumMod val="75000"/>
                                <a:lumOff val="25000"/>
                              </a:schemeClr>
                            </a:solidFill>
                            <a:latin typeface="Cambria Math" panose="02040503050406030204" pitchFamily="18" charset="0"/>
                          </a:rPr>
                          <m:t>𝟓</m:t>
                        </m:r>
                      </m:den>
                    </m:f>
                    <m:r>
                      <a:rPr lang="en-GB" sz="2000" b="1" i="1">
                        <a:solidFill>
                          <a:schemeClr val="tx1">
                            <a:lumMod val="75000"/>
                            <a:lumOff val="25000"/>
                          </a:schemeClr>
                        </a:solidFill>
                        <a:latin typeface="Cambria Math" panose="02040503050406030204" pitchFamily="18" charset="0"/>
                      </a:rPr>
                      <m:t>, </m:t>
                    </m:r>
                    <m:r>
                      <a:rPr lang="en-GB" sz="2000" b="1" i="1" smtClean="0">
                        <a:solidFill>
                          <a:schemeClr val="tx1">
                            <a:lumMod val="75000"/>
                            <a:lumOff val="25000"/>
                          </a:schemeClr>
                        </a:solidFill>
                        <a:latin typeface="Cambria Math" panose="02040503050406030204" pitchFamily="18" charset="0"/>
                      </a:rPr>
                      <m:t> </m:t>
                    </m:r>
                    <m:f>
                      <m:fPr>
                        <m:ctrlPr>
                          <a:rPr lang="en-GB" sz="2000" b="1" i="1">
                            <a:solidFill>
                              <a:schemeClr val="tx1">
                                <a:lumMod val="75000"/>
                                <a:lumOff val="25000"/>
                              </a:schemeClr>
                            </a:solidFill>
                            <a:latin typeface="Cambria Math" panose="02040503050406030204" pitchFamily="18" charset="0"/>
                          </a:rPr>
                        </m:ctrlPr>
                      </m:fPr>
                      <m:num>
                        <m:r>
                          <a:rPr lang="en-GB" sz="2000" b="1" i="1">
                            <a:solidFill>
                              <a:schemeClr val="tx1">
                                <a:lumMod val="75000"/>
                                <a:lumOff val="25000"/>
                              </a:schemeClr>
                            </a:solidFill>
                            <a:latin typeface="Cambria Math" panose="02040503050406030204" pitchFamily="18" charset="0"/>
                          </a:rPr>
                          <m:t>𝟐</m:t>
                        </m:r>
                      </m:num>
                      <m:den>
                        <m:r>
                          <a:rPr lang="en-GB" sz="2000" b="1" i="1">
                            <a:solidFill>
                              <a:schemeClr val="tx1">
                                <a:lumMod val="75000"/>
                                <a:lumOff val="25000"/>
                              </a:schemeClr>
                            </a:solidFill>
                            <a:latin typeface="Cambria Math" panose="02040503050406030204" pitchFamily="18" charset="0"/>
                          </a:rPr>
                          <m:t>𝟓</m:t>
                        </m:r>
                      </m:den>
                    </m:f>
                    <m:r>
                      <a:rPr lang="en-GB" sz="2000" b="1" i="1">
                        <a:solidFill>
                          <a:schemeClr val="tx1">
                            <a:lumMod val="75000"/>
                            <a:lumOff val="25000"/>
                          </a:schemeClr>
                        </a:solidFill>
                        <a:latin typeface="Cambria Math" panose="02040503050406030204" pitchFamily="18" charset="0"/>
                      </a:rPr>
                      <m:t>, </m:t>
                    </m:r>
                    <m:r>
                      <a:rPr lang="en-GB" sz="2000" b="1" i="1" smtClean="0">
                        <a:solidFill>
                          <a:schemeClr val="tx1">
                            <a:lumMod val="75000"/>
                            <a:lumOff val="25000"/>
                          </a:schemeClr>
                        </a:solidFill>
                        <a:latin typeface="Cambria Math" panose="02040503050406030204" pitchFamily="18" charset="0"/>
                      </a:rPr>
                      <m:t> </m:t>
                    </m:r>
                    <m:f>
                      <m:fPr>
                        <m:ctrlPr>
                          <a:rPr lang="en-GB" sz="2000" b="1" i="1">
                            <a:solidFill>
                              <a:schemeClr val="tx1">
                                <a:lumMod val="75000"/>
                                <a:lumOff val="25000"/>
                              </a:schemeClr>
                            </a:solidFill>
                            <a:latin typeface="Cambria Math" panose="02040503050406030204" pitchFamily="18" charset="0"/>
                          </a:rPr>
                        </m:ctrlPr>
                      </m:fPr>
                      <m:num>
                        <m:r>
                          <a:rPr lang="en-GB" sz="2000" b="1" i="1">
                            <a:solidFill>
                              <a:schemeClr val="tx1">
                                <a:lumMod val="75000"/>
                                <a:lumOff val="25000"/>
                              </a:schemeClr>
                            </a:solidFill>
                            <a:latin typeface="Cambria Math" panose="02040503050406030204" pitchFamily="18" charset="0"/>
                          </a:rPr>
                          <m:t>𝟒</m:t>
                        </m:r>
                      </m:num>
                      <m:den>
                        <m:r>
                          <a:rPr lang="en-GB" sz="2000" b="1" i="1">
                            <a:solidFill>
                              <a:schemeClr val="tx1">
                                <a:lumMod val="75000"/>
                                <a:lumOff val="25000"/>
                              </a:schemeClr>
                            </a:solidFill>
                            <a:latin typeface="Cambria Math" panose="02040503050406030204" pitchFamily="18" charset="0"/>
                          </a:rPr>
                          <m:t>𝟓</m:t>
                        </m:r>
                      </m:den>
                    </m:f>
                  </m:oMath>
                </a14:m>
                <a:r>
                  <a:rPr lang="en-US" sz="2000" dirty="0">
                    <a:solidFill>
                      <a:schemeClr val="tx1">
                        <a:lumMod val="75000"/>
                        <a:lumOff val="25000"/>
                      </a:schemeClr>
                    </a:solidFill>
                    <a:latin typeface="Calibri" panose="020F0502020204030204" pitchFamily="34" charset="0"/>
                    <a:cs typeface="Calibri" panose="020F0502020204030204" pitchFamily="34" charset="0"/>
                  </a:rPr>
                  <a:t>   and those fractions with a denominator of a multiple of 10 or 25</a:t>
                </a:r>
              </a:p>
              <a:p>
                <a:pPr marL="285750" indent="-285750">
                  <a:buFontTx/>
                  <a:buChar char="-"/>
                </a:pPr>
                <a:endParaRPr lang="en-GB" dirty="0">
                  <a:solidFill>
                    <a:schemeClr val="tx1">
                      <a:lumMod val="75000"/>
                      <a:lumOff val="25000"/>
                    </a:schemeClr>
                  </a:solidFill>
                  <a:latin typeface="Calibri" panose="020F0502020204030204" pitchFamily="34" charset="0"/>
                  <a:cs typeface="Calibri" panose="020F0502020204030204" pitchFamily="34" charset="0"/>
                </a:endParaRPr>
              </a:p>
              <a:p>
                <a:r>
                  <a:rPr lang="en-GB" sz="2400" b="1" dirty="0">
                    <a:solidFill>
                      <a:schemeClr val="tx1">
                        <a:lumMod val="75000"/>
                        <a:lumOff val="25000"/>
                      </a:schemeClr>
                    </a:solidFill>
                    <a:latin typeface="Calibri" panose="020F0502020204030204" pitchFamily="34" charset="0"/>
                    <a:cs typeface="Calibri" panose="020F0502020204030204" pitchFamily="34" charset="0"/>
                  </a:rPr>
                  <a:t>Year 6</a:t>
                </a:r>
                <a:endParaRPr lang="en-GB" sz="2400" dirty="0">
                  <a:solidFill>
                    <a:schemeClr val="tx1">
                      <a:lumMod val="75000"/>
                      <a:lumOff val="25000"/>
                    </a:schemeClr>
                  </a:solidFill>
                  <a:latin typeface="Calibri" panose="020F0502020204030204" pitchFamily="34" charset="0"/>
                  <a:cs typeface="Calibri" panose="020F0502020204030204" pitchFamily="34" charset="0"/>
                </a:endParaRPr>
              </a:p>
              <a:p>
                <a:r>
                  <a:rPr lang="en-US" sz="2000" dirty="0">
                    <a:solidFill>
                      <a:schemeClr val="tx1">
                        <a:lumMod val="75000"/>
                        <a:lumOff val="25000"/>
                      </a:schemeClr>
                    </a:solidFill>
                    <a:latin typeface="Calibri" panose="020F0502020204030204" pitchFamily="34" charset="0"/>
                    <a:cs typeface="Calibri" panose="020F0502020204030204" pitchFamily="34" charset="0"/>
                  </a:rPr>
                  <a:t>- Associate a fraction with division and calculate decimal fraction equivalents [for example, 0.375] for a simple fraction [for example,  </a:t>
                </a:r>
                <a14:m>
                  <m:oMath xmlns:m="http://schemas.openxmlformats.org/officeDocument/2006/math">
                    <m:f>
                      <m:fPr>
                        <m:ctrlPr>
                          <a:rPr lang="en-US" sz="2000" i="1" smtClean="0">
                            <a:solidFill>
                              <a:schemeClr val="tx1">
                                <a:lumMod val="75000"/>
                                <a:lumOff val="25000"/>
                              </a:schemeClr>
                            </a:solidFill>
                            <a:latin typeface="Cambria Math" panose="02040503050406030204" pitchFamily="18" charset="0"/>
                          </a:rPr>
                        </m:ctrlPr>
                      </m:fPr>
                      <m:num>
                        <m:r>
                          <a:rPr lang="en-GB" sz="2000" b="0" i="1" smtClean="0">
                            <a:solidFill>
                              <a:schemeClr val="tx1">
                                <a:lumMod val="75000"/>
                                <a:lumOff val="25000"/>
                              </a:schemeClr>
                            </a:solidFill>
                            <a:latin typeface="Cambria Math" panose="02040503050406030204" pitchFamily="18" charset="0"/>
                          </a:rPr>
                          <m:t>3</m:t>
                        </m:r>
                      </m:num>
                      <m:den>
                        <m:r>
                          <a:rPr lang="en-GB" sz="2000" b="0" i="1" smtClean="0">
                            <a:solidFill>
                              <a:schemeClr val="tx1">
                                <a:lumMod val="75000"/>
                                <a:lumOff val="25000"/>
                              </a:schemeClr>
                            </a:solidFill>
                            <a:latin typeface="Cambria Math" panose="02040503050406030204" pitchFamily="18" charset="0"/>
                          </a:rPr>
                          <m:t>8</m:t>
                        </m:r>
                      </m:den>
                    </m:f>
                  </m:oMath>
                </a14:m>
                <a:r>
                  <a:rPr lang="en-US" sz="2000" dirty="0">
                    <a:solidFill>
                      <a:schemeClr val="tx1">
                        <a:lumMod val="75000"/>
                        <a:lumOff val="25000"/>
                      </a:schemeClr>
                    </a:solidFill>
                    <a:latin typeface="Calibri" panose="020F0502020204030204" pitchFamily="34" charset="0"/>
                    <a:cs typeface="Calibri" panose="020F0502020204030204" pitchFamily="34" charset="0"/>
                  </a:rPr>
                  <a:t> ]</a:t>
                </a:r>
                <a:endParaRPr lang="en-GB" sz="2000" dirty="0">
                  <a:solidFill>
                    <a:schemeClr val="tx1">
                      <a:lumMod val="75000"/>
                      <a:lumOff val="25000"/>
                    </a:schemeClr>
                  </a:solidFill>
                  <a:latin typeface="Calibri" panose="020F0502020204030204" pitchFamily="34" charset="0"/>
                  <a:cs typeface="Calibri" panose="020F0502020204030204" pitchFamily="34" charset="0"/>
                </a:endParaRPr>
              </a:p>
              <a:p>
                <a:r>
                  <a:rPr lang="en-GB" sz="2000" dirty="0">
                    <a:solidFill>
                      <a:schemeClr val="tx1">
                        <a:lumMod val="75000"/>
                        <a:lumOff val="25000"/>
                      </a:schemeClr>
                    </a:solidFill>
                    <a:latin typeface="Calibri" panose="020F0502020204030204" pitchFamily="34" charset="0"/>
                    <a:cs typeface="Calibri" panose="020F0502020204030204" pitchFamily="34" charset="0"/>
                  </a:rPr>
                  <a:t>- Recall and use equivalences between simple fractions, decimals and percentages, including in different contexts</a:t>
                </a:r>
              </a:p>
            </p:txBody>
          </p:sp>
        </mc:Choice>
        <mc:Fallback>
          <p:sp>
            <p:nvSpPr>
              <p:cNvPr id="126" name="Google Shape;126;p18"/>
              <p:cNvSpPr txBox="1">
                <a:spLocks noRot="1" noChangeAspect="1" noMove="1" noResize="1" noEditPoints="1" noAdjustHandles="1" noChangeArrowheads="1" noChangeShapeType="1" noTextEdit="1"/>
              </p:cNvSpPr>
              <p:nvPr/>
            </p:nvSpPr>
            <p:spPr>
              <a:xfrm>
                <a:off x="348000" y="2204285"/>
                <a:ext cx="11610638" cy="4442597"/>
              </a:xfrm>
              <a:prstGeom prst="rect">
                <a:avLst/>
              </a:prstGeom>
              <a:blipFill>
                <a:blip r:embed="rId3"/>
                <a:stretch>
                  <a:fillRect l="-787" t="-137" r="-472"/>
                </a:stretch>
              </a:blipFill>
              <a:ln>
                <a:noFill/>
              </a:ln>
            </p:spPr>
            <p:txBody>
              <a:bodyPr/>
              <a:lstStyle/>
              <a:p>
                <a:r>
                  <a:rPr lang="en-GB">
                    <a:noFill/>
                  </a:rPr>
                  <a:t> </a:t>
                </a:r>
              </a:p>
            </p:txBody>
          </p:sp>
        </mc:Fallback>
      </mc:AlternateContent>
    </p:spTree>
  </p:cSld>
  <p:clrMapOvr>
    <a:masterClrMapping/>
  </p:clrMapOvr>
  <mc:AlternateContent xmlns:mc="http://schemas.openxmlformats.org/markup-compatibility/2006" xmlns:p14="http://schemas.microsoft.com/office/powerpoint/2010/main">
    <mc:Choice Requires="p14">
      <p:transition spd="slow" p14:dur="2000" advTm="82617"/>
    </mc:Choice>
    <mc:Fallback xmlns="">
      <p:transition spd="slow" advTm="82617"/>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22"/>
        <p:cNvGrpSpPr/>
        <p:nvPr/>
      </p:nvGrpSpPr>
      <p:grpSpPr>
        <a:xfrm>
          <a:off x="0" y="0"/>
          <a:ext cx="0" cy="0"/>
          <a:chOff x="0" y="0"/>
          <a:chExt cx="0" cy="0"/>
        </a:xfrm>
      </p:grpSpPr>
      <p:sp>
        <p:nvSpPr>
          <p:cNvPr id="123" name="Google Shape;123;p18"/>
          <p:cNvSpPr txBox="1">
            <a:spLocks noGrp="1"/>
          </p:cNvSpPr>
          <p:nvPr>
            <p:ph type="title"/>
          </p:nvPr>
        </p:nvSpPr>
        <p:spPr>
          <a:xfrm>
            <a:off x="696000" y="424345"/>
            <a:ext cx="10886400" cy="456807"/>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2000"/>
              <a:buFont typeface="Calibri"/>
              <a:buNone/>
            </a:pPr>
            <a:r>
              <a:rPr lang="en-GB" dirty="0"/>
              <a:t>Part 2: Prerequisites</a:t>
            </a:r>
            <a:endParaRPr dirty="0"/>
          </a:p>
        </p:txBody>
      </p:sp>
      <p:sp>
        <p:nvSpPr>
          <p:cNvPr id="124" name="Google Shape;124;p18"/>
          <p:cNvSpPr txBox="1">
            <a:spLocks noGrp="1"/>
          </p:cNvSpPr>
          <p:nvPr>
            <p:ph type="body" idx="1"/>
          </p:nvPr>
        </p:nvSpPr>
        <p:spPr>
          <a:xfrm>
            <a:off x="696384" y="1105472"/>
            <a:ext cx="10886016" cy="4248150"/>
          </a:xfrm>
          <a:prstGeom prst="rect">
            <a:avLst/>
          </a:prstGeom>
          <a:noFill/>
          <a:ln>
            <a:noFill/>
          </a:ln>
        </p:spPr>
        <p:txBody>
          <a:bodyPr spcFirstLastPara="1" wrap="square" lIns="91425" tIns="45700" rIns="91425" bIns="45700" anchor="t" anchorCtr="0">
            <a:noAutofit/>
          </a:bodyPr>
          <a:lstStyle/>
          <a:p>
            <a:pPr marL="0" lvl="0" indent="-228600">
              <a:lnSpc>
                <a:spcPct val="100000"/>
              </a:lnSpc>
              <a:spcBef>
                <a:spcPts val="0"/>
              </a:spcBef>
              <a:buClr>
                <a:schemeClr val="lt2"/>
              </a:buClr>
            </a:pPr>
            <a:r>
              <a:rPr lang="en-GB" dirty="0">
                <a:solidFill>
                  <a:schemeClr val="bg1">
                    <a:lumMod val="75000"/>
                  </a:schemeClr>
                </a:solidFill>
              </a:rPr>
              <a:t>Expectations from KS2 </a:t>
            </a:r>
          </a:p>
          <a:p>
            <a:pPr marL="0" lvl="0" indent="-228600">
              <a:lnSpc>
                <a:spcPct val="100000"/>
              </a:lnSpc>
              <a:spcBef>
                <a:spcPts val="0"/>
              </a:spcBef>
              <a:buClr>
                <a:schemeClr val="lt2"/>
              </a:buClr>
            </a:pPr>
            <a:r>
              <a:rPr lang="en-GB" dirty="0">
                <a:solidFill>
                  <a:schemeClr val="tx1">
                    <a:lumMod val="75000"/>
                    <a:lumOff val="25000"/>
                  </a:schemeClr>
                </a:solidFill>
              </a:rPr>
              <a:t>Topics to consider before covering this topic</a:t>
            </a:r>
          </a:p>
          <a:p>
            <a:pPr marL="0" lvl="0" indent="-228600">
              <a:lnSpc>
                <a:spcPct val="100000"/>
              </a:lnSpc>
              <a:spcBef>
                <a:spcPts val="0"/>
              </a:spcBef>
              <a:buClr>
                <a:schemeClr val="lt2"/>
              </a:buClr>
            </a:pPr>
            <a:r>
              <a:rPr lang="en-GB" dirty="0" err="1">
                <a:solidFill>
                  <a:schemeClr val="bg1">
                    <a:lumMod val="75000"/>
                  </a:schemeClr>
                </a:solidFill>
              </a:rPr>
              <a:t>AfL</a:t>
            </a:r>
            <a:r>
              <a:rPr lang="en-GB" dirty="0">
                <a:solidFill>
                  <a:schemeClr val="bg1">
                    <a:lumMod val="75000"/>
                  </a:schemeClr>
                </a:solidFill>
              </a:rPr>
              <a:t> tasks and follow up tasks</a:t>
            </a:r>
          </a:p>
          <a:p>
            <a:pPr marL="228600" lvl="0" indent="-228600" algn="l" rtl="0">
              <a:lnSpc>
                <a:spcPct val="90000"/>
              </a:lnSpc>
              <a:spcBef>
                <a:spcPts val="1000"/>
              </a:spcBef>
              <a:spcAft>
                <a:spcPts val="0"/>
              </a:spcAft>
              <a:buClr>
                <a:schemeClr val="lt2"/>
              </a:buClr>
              <a:buSzPts val="2000"/>
              <a:buChar char="•"/>
            </a:pPr>
            <a:endParaRPr lang="en-GB" dirty="0">
              <a:solidFill>
                <a:schemeClr val="lt2"/>
              </a:solidFill>
            </a:endParaRPr>
          </a:p>
          <a:p>
            <a:pPr marL="228600" lvl="0" indent="-228600" algn="l" rtl="0">
              <a:lnSpc>
                <a:spcPct val="90000"/>
              </a:lnSpc>
              <a:spcBef>
                <a:spcPts val="1000"/>
              </a:spcBef>
              <a:spcAft>
                <a:spcPts val="0"/>
              </a:spcAft>
              <a:buClr>
                <a:schemeClr val="lt2"/>
              </a:buClr>
              <a:buSzPts val="2000"/>
              <a:buChar char="•"/>
            </a:pPr>
            <a:endParaRPr dirty="0"/>
          </a:p>
        </p:txBody>
      </p:sp>
      <p:sp>
        <p:nvSpPr>
          <p:cNvPr id="4" name="Rectangle 3">
            <a:extLst>
              <a:ext uri="{FF2B5EF4-FFF2-40B4-BE49-F238E27FC236}">
                <a16:creationId xmlns:a16="http://schemas.microsoft.com/office/drawing/2014/main" id="{B297B67C-6946-4F41-9F5C-5611FF2CC8F8}"/>
              </a:ext>
            </a:extLst>
          </p:cNvPr>
          <p:cNvSpPr/>
          <p:nvPr/>
        </p:nvSpPr>
        <p:spPr>
          <a:xfrm>
            <a:off x="1833562" y="2413337"/>
            <a:ext cx="6096000" cy="2862322"/>
          </a:xfrm>
          <a:prstGeom prst="rect">
            <a:avLst/>
          </a:prstGeom>
        </p:spPr>
        <p:txBody>
          <a:bodyPr>
            <a:spAutoFit/>
          </a:bodyPr>
          <a:lstStyle/>
          <a:p>
            <a:pPr marL="342900" lvl="0" indent="-342900">
              <a:buFont typeface="Calibri" panose="020F0502020204030204" pitchFamily="34" charset="0"/>
              <a:buChar char="-"/>
            </a:pPr>
            <a:r>
              <a:rPr lang="en-GB" sz="2000" dirty="0">
                <a:solidFill>
                  <a:schemeClr val="tx1">
                    <a:lumMod val="75000"/>
                    <a:lumOff val="25000"/>
                  </a:schemeClr>
                </a:solidFill>
                <a:latin typeface="Calibri" panose="020F0502020204030204" pitchFamily="34" charset="0"/>
                <a:ea typeface="Calibri" panose="020F0502020204030204" pitchFamily="34" charset="0"/>
                <a:cs typeface="Times New Roman" panose="02020603050405020304" pitchFamily="18" charset="0"/>
              </a:rPr>
              <a:t>Equivalent fractions *</a:t>
            </a:r>
          </a:p>
          <a:p>
            <a:pPr marL="342900" lvl="0" indent="-342900">
              <a:buFont typeface="Calibri" panose="020F0502020204030204" pitchFamily="34" charset="0"/>
              <a:buChar char="-"/>
            </a:pPr>
            <a:r>
              <a:rPr lang="en-GB" sz="2000" dirty="0">
                <a:solidFill>
                  <a:schemeClr val="tx1">
                    <a:lumMod val="75000"/>
                    <a:lumOff val="25000"/>
                  </a:schemeClr>
                </a:solidFill>
                <a:latin typeface="Calibri" panose="020F0502020204030204" pitchFamily="34" charset="0"/>
                <a:ea typeface="Calibri" panose="020F0502020204030204" pitchFamily="34" charset="0"/>
                <a:cs typeface="Times New Roman" panose="02020603050405020304" pitchFamily="18" charset="0"/>
              </a:rPr>
              <a:t>Simplifying fractions</a:t>
            </a:r>
          </a:p>
          <a:p>
            <a:pPr marL="342900" lvl="0" indent="-342900">
              <a:buFont typeface="Calibri" panose="020F0502020204030204" pitchFamily="34" charset="0"/>
              <a:buChar char="-"/>
            </a:pPr>
            <a:r>
              <a:rPr lang="en-GB" sz="2000" dirty="0">
                <a:solidFill>
                  <a:schemeClr val="tx1">
                    <a:lumMod val="75000"/>
                    <a:lumOff val="25000"/>
                  </a:schemeClr>
                </a:solidFill>
                <a:latin typeface="Calibri" panose="020F0502020204030204" pitchFamily="34" charset="0"/>
                <a:ea typeface="Calibri" panose="020F0502020204030204" pitchFamily="34" charset="0"/>
                <a:cs typeface="Times New Roman" panose="02020603050405020304" pitchFamily="18" charset="0"/>
              </a:rPr>
              <a:t>Familiarity with fractions greater than one</a:t>
            </a:r>
          </a:p>
          <a:p>
            <a:pPr marL="342900" lvl="0" indent="-342900">
              <a:buFont typeface="Calibri" panose="020F0502020204030204" pitchFamily="34" charset="0"/>
              <a:buChar char="-"/>
            </a:pPr>
            <a:r>
              <a:rPr lang="en-GB" sz="2000" dirty="0">
                <a:solidFill>
                  <a:schemeClr val="tx1">
                    <a:lumMod val="75000"/>
                    <a:lumOff val="25000"/>
                  </a:schemeClr>
                </a:solidFill>
                <a:latin typeface="Calibri" panose="020F0502020204030204" pitchFamily="34" charset="0"/>
                <a:ea typeface="Calibri" panose="020F0502020204030204" pitchFamily="34" charset="0"/>
                <a:cs typeface="Times New Roman" panose="02020603050405020304" pitchFamily="18" charset="0"/>
              </a:rPr>
              <a:t>Representing fractions </a:t>
            </a:r>
          </a:p>
          <a:p>
            <a:pPr marL="342900" lvl="0" indent="-342900">
              <a:buFont typeface="Calibri" panose="020F0502020204030204" pitchFamily="34" charset="0"/>
              <a:buChar char="-"/>
            </a:pPr>
            <a:r>
              <a:rPr lang="en-GB" sz="2000" dirty="0">
                <a:solidFill>
                  <a:schemeClr val="tx1">
                    <a:lumMod val="75000"/>
                    <a:lumOff val="25000"/>
                  </a:schemeClr>
                </a:solidFill>
                <a:latin typeface="Calibri" panose="020F0502020204030204" pitchFamily="34" charset="0"/>
                <a:ea typeface="Calibri" panose="020F0502020204030204" pitchFamily="34" charset="0"/>
                <a:cs typeface="Times New Roman" panose="02020603050405020304" pitchFamily="18" charset="0"/>
              </a:rPr>
              <a:t>Place value in integers and decimals *</a:t>
            </a:r>
          </a:p>
          <a:p>
            <a:pPr marL="342900" lvl="0" indent="-342900">
              <a:buFont typeface="Calibri" panose="020F0502020204030204" pitchFamily="34" charset="0"/>
              <a:buChar char="-"/>
            </a:pPr>
            <a:r>
              <a:rPr lang="en-GB" sz="2000" dirty="0">
                <a:solidFill>
                  <a:schemeClr val="tx1">
                    <a:lumMod val="75000"/>
                    <a:lumOff val="25000"/>
                  </a:schemeClr>
                </a:solidFill>
                <a:latin typeface="Calibri" panose="020F0502020204030204" pitchFamily="34" charset="0"/>
                <a:ea typeface="Calibri" panose="020F0502020204030204" pitchFamily="34" charset="0"/>
                <a:cs typeface="Times New Roman" panose="02020603050405020304" pitchFamily="18" charset="0"/>
              </a:rPr>
              <a:t>Ordering integers</a:t>
            </a:r>
          </a:p>
          <a:p>
            <a:pPr marL="342900" lvl="0" indent="-342900">
              <a:buFont typeface="Calibri" panose="020F0502020204030204" pitchFamily="34" charset="0"/>
              <a:buChar char="-"/>
            </a:pPr>
            <a:r>
              <a:rPr lang="en-GB" sz="2000" dirty="0">
                <a:solidFill>
                  <a:schemeClr val="tx1">
                    <a:lumMod val="75000"/>
                    <a:lumOff val="25000"/>
                  </a:schemeClr>
                </a:solidFill>
                <a:latin typeface="Calibri" panose="020F0502020204030204" pitchFamily="34" charset="0"/>
                <a:ea typeface="Calibri" panose="020F0502020204030204" pitchFamily="34" charset="0"/>
                <a:cs typeface="Times New Roman" panose="02020603050405020304" pitchFamily="18" charset="0"/>
              </a:rPr>
              <a:t>Ordering decimals</a:t>
            </a:r>
          </a:p>
          <a:p>
            <a:pPr marL="342900" lvl="0" indent="-342900">
              <a:buFont typeface="Calibri" panose="020F0502020204030204" pitchFamily="34" charset="0"/>
              <a:buChar char="-"/>
            </a:pPr>
            <a:r>
              <a:rPr lang="en-GB" sz="2000" dirty="0">
                <a:solidFill>
                  <a:schemeClr val="tx1">
                    <a:lumMod val="75000"/>
                    <a:lumOff val="25000"/>
                  </a:schemeClr>
                </a:solidFill>
                <a:latin typeface="Calibri" panose="020F0502020204030204" pitchFamily="34" charset="0"/>
                <a:ea typeface="Calibri" panose="020F0502020204030204" pitchFamily="34" charset="0"/>
                <a:cs typeface="Times New Roman" panose="02020603050405020304" pitchFamily="18" charset="0"/>
              </a:rPr>
              <a:t>Multiplying and dividing by powers of 10 *</a:t>
            </a:r>
          </a:p>
          <a:p>
            <a:pPr marL="342900" lvl="0" indent="-342900">
              <a:buFont typeface="Calibri" panose="020F0502020204030204" pitchFamily="34" charset="0"/>
              <a:buChar char="-"/>
            </a:pPr>
            <a:r>
              <a:rPr lang="en-GB" sz="2000" dirty="0">
                <a:solidFill>
                  <a:schemeClr val="tx1">
                    <a:lumMod val="75000"/>
                    <a:lumOff val="25000"/>
                  </a:schemeClr>
                </a:solidFill>
                <a:latin typeface="Calibri" panose="020F0502020204030204" pitchFamily="34" charset="0"/>
                <a:ea typeface="Calibri" panose="020F0502020204030204" pitchFamily="34" charset="0"/>
                <a:cs typeface="Times New Roman" panose="02020603050405020304" pitchFamily="18" charset="0"/>
              </a:rPr>
              <a:t>Factors of 100 </a:t>
            </a:r>
          </a:p>
        </p:txBody>
      </p:sp>
      <p:sp>
        <p:nvSpPr>
          <p:cNvPr id="5" name="TextBox 4">
            <a:extLst>
              <a:ext uri="{FF2B5EF4-FFF2-40B4-BE49-F238E27FC236}">
                <a16:creationId xmlns:a16="http://schemas.microsoft.com/office/drawing/2014/main" id="{AC9116D8-F67A-C74D-80AA-9B56CAEC854B}"/>
              </a:ext>
            </a:extLst>
          </p:cNvPr>
          <p:cNvSpPr txBox="1"/>
          <p:nvPr/>
        </p:nvSpPr>
        <p:spPr>
          <a:xfrm>
            <a:off x="1511251" y="5766707"/>
            <a:ext cx="8509061" cy="400110"/>
          </a:xfrm>
          <a:prstGeom prst="rect">
            <a:avLst/>
          </a:prstGeom>
          <a:noFill/>
        </p:spPr>
        <p:txBody>
          <a:bodyPr wrap="none" rtlCol="0">
            <a:spAutoFit/>
          </a:bodyPr>
          <a:lstStyle/>
          <a:p>
            <a:r>
              <a:rPr lang="en-US" sz="2000" dirty="0">
                <a:solidFill>
                  <a:schemeClr val="tx1">
                    <a:lumMod val="75000"/>
                    <a:lumOff val="25000"/>
                  </a:schemeClr>
                </a:solidFill>
                <a:latin typeface="Calibri" panose="020F0502020204030204" pitchFamily="34" charset="0"/>
                <a:cs typeface="Calibri" panose="020F0502020204030204" pitchFamily="34" charset="0"/>
              </a:rPr>
              <a:t>*</a:t>
            </a:r>
            <a:r>
              <a:rPr lang="en-GB" sz="2000" dirty="0">
                <a:solidFill>
                  <a:schemeClr val="tx1">
                    <a:lumMod val="75000"/>
                    <a:lumOff val="25000"/>
                  </a:schemeClr>
                </a:solidFill>
                <a:latin typeface="Calibri" panose="020F0502020204030204" pitchFamily="34" charset="0"/>
                <a:cs typeface="Calibri" panose="020F0502020204030204" pitchFamily="34" charset="0"/>
              </a:rPr>
              <a:t> Starred topics are absolutely fundamental to be able to convert between FDP.</a:t>
            </a:r>
          </a:p>
        </p:txBody>
      </p:sp>
    </p:spTree>
    <p:extLst>
      <p:ext uri="{BB962C8B-B14F-4D97-AF65-F5344CB8AC3E}">
        <p14:creationId xmlns:p14="http://schemas.microsoft.com/office/powerpoint/2010/main" val="2248272132"/>
      </p:ext>
    </p:extLst>
  </p:cSld>
  <p:clrMapOvr>
    <a:masterClrMapping/>
  </p:clrMapOvr>
  <mc:AlternateContent xmlns:mc="http://schemas.openxmlformats.org/markup-compatibility/2006" xmlns:p14="http://schemas.microsoft.com/office/powerpoint/2010/main">
    <mc:Choice Requires="p14">
      <p:transition spd="slow" p14:dur="2000" advTm="55360"/>
    </mc:Choice>
    <mc:Fallback xmlns="">
      <p:transition spd="slow" advTm="55360"/>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0" name="Google Shape;150;p21"/>
          <p:cNvSpPr txBox="1">
            <a:spLocks noGrp="1"/>
          </p:cNvSpPr>
          <p:nvPr>
            <p:ph type="title"/>
          </p:nvPr>
        </p:nvSpPr>
        <p:spPr>
          <a:xfrm>
            <a:off x="696000" y="424345"/>
            <a:ext cx="10886400" cy="456900"/>
          </a:xfrm>
          <a:prstGeom prst="rect">
            <a:avLst/>
          </a:prstGeom>
        </p:spPr>
        <p:txBody>
          <a:bodyPr spcFirstLastPara="1" wrap="square" lIns="91425" tIns="45700" rIns="91425" bIns="45700" anchor="ctr" anchorCtr="0">
            <a:noAutofit/>
          </a:bodyPr>
          <a:lstStyle/>
          <a:p>
            <a:pPr lvl="0"/>
            <a:r>
              <a:rPr lang="en-GB" dirty="0"/>
              <a:t>Part 2: Prerequisites</a:t>
            </a:r>
            <a:endParaRPr dirty="0"/>
          </a:p>
        </p:txBody>
      </p:sp>
      <p:grpSp>
        <p:nvGrpSpPr>
          <p:cNvPr id="2" name="Group 1">
            <a:extLst>
              <a:ext uri="{FF2B5EF4-FFF2-40B4-BE49-F238E27FC236}">
                <a16:creationId xmlns:a16="http://schemas.microsoft.com/office/drawing/2014/main" id="{3C25414E-603B-CA4E-A2D5-B0DE8BA459F7}"/>
              </a:ext>
            </a:extLst>
          </p:cNvPr>
          <p:cNvGrpSpPr/>
          <p:nvPr/>
        </p:nvGrpSpPr>
        <p:grpSpPr>
          <a:xfrm>
            <a:off x="5569905" y="2954175"/>
            <a:ext cx="6219324" cy="3300684"/>
            <a:chOff x="5569905" y="2954175"/>
            <a:chExt cx="6219324" cy="3300684"/>
          </a:xfrm>
        </p:grpSpPr>
        <p:pic>
          <p:nvPicPr>
            <p:cNvPr id="3" name="Picture 2">
              <a:extLst>
                <a:ext uri="{FF2B5EF4-FFF2-40B4-BE49-F238E27FC236}">
                  <a16:creationId xmlns:a16="http://schemas.microsoft.com/office/drawing/2014/main" id="{5992ED6A-0637-6A4B-93E4-6B7E746592D1}"/>
                </a:ext>
              </a:extLst>
            </p:cNvPr>
            <p:cNvPicPr>
              <a:picLocks noChangeAspect="1"/>
            </p:cNvPicPr>
            <p:nvPr/>
          </p:nvPicPr>
          <p:blipFill>
            <a:blip r:embed="rId3"/>
            <a:stretch>
              <a:fillRect/>
            </a:stretch>
          </p:blipFill>
          <p:spPr>
            <a:xfrm>
              <a:off x="5569905" y="3384781"/>
              <a:ext cx="6219324" cy="1203740"/>
            </a:xfrm>
            <a:prstGeom prst="rect">
              <a:avLst/>
            </a:prstGeom>
          </p:spPr>
        </p:pic>
        <p:sp>
          <p:nvSpPr>
            <p:cNvPr id="4" name="TextBox 3">
              <a:extLst>
                <a:ext uri="{FF2B5EF4-FFF2-40B4-BE49-F238E27FC236}">
                  <a16:creationId xmlns:a16="http://schemas.microsoft.com/office/drawing/2014/main" id="{9E86B664-D434-1743-B900-97E6CC6BF96C}"/>
                </a:ext>
              </a:extLst>
            </p:cNvPr>
            <p:cNvSpPr txBox="1"/>
            <p:nvPr/>
          </p:nvSpPr>
          <p:spPr>
            <a:xfrm>
              <a:off x="7376473" y="5854749"/>
              <a:ext cx="2263761" cy="400110"/>
            </a:xfrm>
            <a:prstGeom prst="rect">
              <a:avLst/>
            </a:prstGeom>
            <a:noFill/>
          </p:spPr>
          <p:txBody>
            <a:bodyPr wrap="none" rtlCol="0">
              <a:spAutoFit/>
            </a:bodyPr>
            <a:lstStyle/>
            <a:p>
              <a:r>
                <a:rPr lang="en-US" sz="2000" dirty="0" err="1">
                  <a:solidFill>
                    <a:schemeClr val="tx1">
                      <a:lumMod val="75000"/>
                      <a:lumOff val="25000"/>
                    </a:schemeClr>
                  </a:solidFill>
                  <a:latin typeface="Calibri" panose="020F0502020204030204" pitchFamily="34" charset="0"/>
                  <a:cs typeface="Calibri" panose="020F0502020204030204" pitchFamily="34" charset="0"/>
                </a:rPr>
                <a:t>MathsPad</a:t>
              </a:r>
              <a:r>
                <a:rPr lang="en-US" sz="2000" dirty="0">
                  <a:solidFill>
                    <a:schemeClr val="tx1">
                      <a:lumMod val="75000"/>
                      <a:lumOff val="25000"/>
                    </a:schemeClr>
                  </a:solidFill>
                  <a:latin typeface="Calibri" panose="020F0502020204030204" pitchFamily="34" charset="0"/>
                  <a:cs typeface="Calibri" panose="020F0502020204030204" pitchFamily="34" charset="0"/>
                </a:rPr>
                <a:t> Resource</a:t>
              </a:r>
            </a:p>
          </p:txBody>
        </p:sp>
        <p:sp>
          <p:nvSpPr>
            <p:cNvPr id="5" name="TextBox 4">
              <a:extLst>
                <a:ext uri="{FF2B5EF4-FFF2-40B4-BE49-F238E27FC236}">
                  <a16:creationId xmlns:a16="http://schemas.microsoft.com/office/drawing/2014/main" id="{8BC0792E-84B2-1D40-84F5-7B4A76E90548}"/>
                </a:ext>
              </a:extLst>
            </p:cNvPr>
            <p:cNvSpPr txBox="1"/>
            <p:nvPr/>
          </p:nvSpPr>
          <p:spPr>
            <a:xfrm>
              <a:off x="6504130" y="2954175"/>
              <a:ext cx="4483920" cy="400110"/>
            </a:xfrm>
            <a:prstGeom prst="rect">
              <a:avLst/>
            </a:prstGeom>
            <a:noFill/>
          </p:spPr>
          <p:txBody>
            <a:bodyPr wrap="none" rtlCol="0">
              <a:spAutoFit/>
            </a:bodyPr>
            <a:lstStyle/>
            <a:p>
              <a:r>
                <a:rPr lang="en-US" sz="2000" dirty="0">
                  <a:solidFill>
                    <a:schemeClr val="tx1">
                      <a:lumMod val="75000"/>
                      <a:lumOff val="25000"/>
                    </a:schemeClr>
                  </a:solidFill>
                  <a:latin typeface="Calibri" panose="020F0502020204030204" pitchFamily="34" charset="0"/>
                  <a:cs typeface="Calibri" panose="020F0502020204030204" pitchFamily="34" charset="0"/>
                </a:rPr>
                <a:t>Shade three images which are equivalent</a:t>
              </a:r>
            </a:p>
          </p:txBody>
        </p:sp>
        <p:pic>
          <p:nvPicPr>
            <p:cNvPr id="6" name="Picture 5">
              <a:extLst>
                <a:ext uri="{FF2B5EF4-FFF2-40B4-BE49-F238E27FC236}">
                  <a16:creationId xmlns:a16="http://schemas.microsoft.com/office/drawing/2014/main" id="{450992D7-398A-2447-8B4C-994F1D41A932}"/>
                </a:ext>
              </a:extLst>
            </p:cNvPr>
            <p:cNvPicPr>
              <a:picLocks noChangeAspect="1"/>
            </p:cNvPicPr>
            <p:nvPr/>
          </p:nvPicPr>
          <p:blipFill>
            <a:blip r:embed="rId4"/>
            <a:stretch>
              <a:fillRect/>
            </a:stretch>
          </p:blipFill>
          <p:spPr>
            <a:xfrm>
              <a:off x="5569905" y="4588521"/>
              <a:ext cx="6219324" cy="1240049"/>
            </a:xfrm>
            <a:prstGeom prst="rect">
              <a:avLst/>
            </a:prstGeom>
          </p:spPr>
        </p:pic>
      </p:grpSp>
      <p:sp>
        <p:nvSpPr>
          <p:cNvPr id="8" name="TextBox 7">
            <a:extLst>
              <a:ext uri="{FF2B5EF4-FFF2-40B4-BE49-F238E27FC236}">
                <a16:creationId xmlns:a16="http://schemas.microsoft.com/office/drawing/2014/main" id="{9D5183B6-A1D6-3742-956B-F01D0F7F81F2}"/>
              </a:ext>
            </a:extLst>
          </p:cNvPr>
          <p:cNvSpPr txBox="1"/>
          <p:nvPr/>
        </p:nvSpPr>
        <p:spPr>
          <a:xfrm>
            <a:off x="140829" y="1358229"/>
            <a:ext cx="7850226" cy="461665"/>
          </a:xfrm>
          <a:prstGeom prst="rect">
            <a:avLst/>
          </a:prstGeom>
          <a:noFill/>
        </p:spPr>
        <p:txBody>
          <a:bodyPr wrap="none" rtlCol="0">
            <a:spAutoFit/>
          </a:bodyPr>
          <a:lstStyle/>
          <a:p>
            <a:r>
              <a:rPr lang="en-US" sz="2400" dirty="0">
                <a:solidFill>
                  <a:schemeClr val="tx1">
                    <a:lumMod val="75000"/>
                    <a:lumOff val="25000"/>
                  </a:schemeClr>
                </a:solidFill>
                <a:latin typeface="Calibri" panose="020F0502020204030204" pitchFamily="34" charset="0"/>
                <a:cs typeface="Calibri" panose="020F0502020204030204" pitchFamily="34" charset="0"/>
              </a:rPr>
              <a:t>What have we multiplied by to make the equivalent fraction?</a:t>
            </a:r>
          </a:p>
        </p:txBody>
      </p:sp>
      <p:sp>
        <p:nvSpPr>
          <p:cNvPr id="9" name="TextBox 8">
            <a:extLst>
              <a:ext uri="{FF2B5EF4-FFF2-40B4-BE49-F238E27FC236}">
                <a16:creationId xmlns:a16="http://schemas.microsoft.com/office/drawing/2014/main" id="{62622AD5-EF25-0648-BF56-A6ED1953A62D}"/>
              </a:ext>
            </a:extLst>
          </p:cNvPr>
          <p:cNvSpPr txBox="1"/>
          <p:nvPr/>
        </p:nvSpPr>
        <p:spPr>
          <a:xfrm>
            <a:off x="1214913" y="5654694"/>
            <a:ext cx="2949846" cy="400110"/>
          </a:xfrm>
          <a:prstGeom prst="rect">
            <a:avLst/>
          </a:prstGeom>
          <a:noFill/>
        </p:spPr>
        <p:txBody>
          <a:bodyPr wrap="none" rtlCol="0">
            <a:spAutoFit/>
          </a:bodyPr>
          <a:lstStyle/>
          <a:p>
            <a:r>
              <a:rPr lang="en-US" sz="2000" dirty="0">
                <a:solidFill>
                  <a:schemeClr val="tx1">
                    <a:lumMod val="75000"/>
                    <a:lumOff val="25000"/>
                  </a:schemeClr>
                </a:solidFill>
                <a:latin typeface="Calibri" panose="020F0502020204030204" pitchFamily="34" charset="0"/>
                <a:cs typeface="Calibri" panose="020F0502020204030204" pitchFamily="34" charset="0"/>
              </a:rPr>
              <a:t>Variation Theory Resource</a:t>
            </a:r>
          </a:p>
        </p:txBody>
      </p:sp>
      <p:pic>
        <p:nvPicPr>
          <p:cNvPr id="11" name="Picture 10">
            <a:extLst>
              <a:ext uri="{FF2B5EF4-FFF2-40B4-BE49-F238E27FC236}">
                <a16:creationId xmlns:a16="http://schemas.microsoft.com/office/drawing/2014/main" id="{38EE1AD8-6FBB-FC41-93B4-9CB62763CFA8}"/>
              </a:ext>
            </a:extLst>
          </p:cNvPr>
          <p:cNvPicPr>
            <a:picLocks noChangeAspect="1"/>
          </p:cNvPicPr>
          <p:nvPr/>
        </p:nvPicPr>
        <p:blipFill>
          <a:blip r:embed="rId5"/>
          <a:stretch>
            <a:fillRect/>
          </a:stretch>
        </p:blipFill>
        <p:spPr>
          <a:xfrm>
            <a:off x="799993" y="2204545"/>
            <a:ext cx="3926002" cy="3438024"/>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87937"/>
    </mc:Choice>
    <mc:Fallback xmlns="">
      <p:transition spd="slow" advTm="87937"/>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0" name="Google Shape;150;p21"/>
          <p:cNvSpPr txBox="1">
            <a:spLocks noGrp="1"/>
          </p:cNvSpPr>
          <p:nvPr>
            <p:ph type="title"/>
          </p:nvPr>
        </p:nvSpPr>
        <p:spPr>
          <a:xfrm>
            <a:off x="696000" y="424345"/>
            <a:ext cx="10886400" cy="456900"/>
          </a:xfrm>
          <a:prstGeom prst="rect">
            <a:avLst/>
          </a:prstGeom>
        </p:spPr>
        <p:txBody>
          <a:bodyPr spcFirstLastPara="1" wrap="square" lIns="91425" tIns="45700" rIns="91425" bIns="45700" anchor="ctr" anchorCtr="0">
            <a:noAutofit/>
          </a:bodyPr>
          <a:lstStyle/>
          <a:p>
            <a:pPr lvl="0"/>
            <a:r>
              <a:rPr lang="en-GB" dirty="0"/>
              <a:t>Part 2: Prerequisites</a:t>
            </a:r>
            <a:endParaRPr dirty="0"/>
          </a:p>
        </p:txBody>
      </p:sp>
      <p:sp>
        <p:nvSpPr>
          <p:cNvPr id="8" name="TextBox 7">
            <a:extLst>
              <a:ext uri="{FF2B5EF4-FFF2-40B4-BE49-F238E27FC236}">
                <a16:creationId xmlns:a16="http://schemas.microsoft.com/office/drawing/2014/main" id="{C0603680-0E52-304D-BEAA-0312954ED874}"/>
              </a:ext>
            </a:extLst>
          </p:cNvPr>
          <p:cNvSpPr txBox="1"/>
          <p:nvPr/>
        </p:nvSpPr>
        <p:spPr>
          <a:xfrm>
            <a:off x="4372611" y="4425043"/>
            <a:ext cx="3127779" cy="400110"/>
          </a:xfrm>
          <a:prstGeom prst="rect">
            <a:avLst/>
          </a:prstGeom>
          <a:noFill/>
        </p:spPr>
        <p:txBody>
          <a:bodyPr wrap="none" rtlCol="0">
            <a:spAutoFit/>
          </a:bodyPr>
          <a:lstStyle/>
          <a:p>
            <a:r>
              <a:rPr lang="en-US" sz="2000" dirty="0">
                <a:solidFill>
                  <a:schemeClr val="tx1">
                    <a:lumMod val="75000"/>
                    <a:lumOff val="25000"/>
                  </a:schemeClr>
                </a:solidFill>
                <a:latin typeface="Calibri" panose="020F0502020204030204" pitchFamily="34" charset="0"/>
                <a:cs typeface="Calibri" panose="020F0502020204030204" pitchFamily="34" charset="0"/>
              </a:rPr>
              <a:t>White Rose Maths Resource</a:t>
            </a:r>
          </a:p>
        </p:txBody>
      </p:sp>
      <p:grpSp>
        <p:nvGrpSpPr>
          <p:cNvPr id="3" name="Group 2">
            <a:extLst>
              <a:ext uri="{FF2B5EF4-FFF2-40B4-BE49-F238E27FC236}">
                <a16:creationId xmlns:a16="http://schemas.microsoft.com/office/drawing/2014/main" id="{E89B7A84-69E6-5F4B-BBF4-CAF11A43307F}"/>
              </a:ext>
            </a:extLst>
          </p:cNvPr>
          <p:cNvGrpSpPr/>
          <p:nvPr/>
        </p:nvGrpSpPr>
        <p:grpSpPr>
          <a:xfrm>
            <a:off x="1721224" y="2571750"/>
            <a:ext cx="8622926" cy="1714500"/>
            <a:chOff x="1721224" y="2571750"/>
            <a:chExt cx="8622926" cy="1714500"/>
          </a:xfrm>
        </p:grpSpPr>
        <p:pic>
          <p:nvPicPr>
            <p:cNvPr id="7" name="Picture 6">
              <a:extLst>
                <a:ext uri="{FF2B5EF4-FFF2-40B4-BE49-F238E27FC236}">
                  <a16:creationId xmlns:a16="http://schemas.microsoft.com/office/drawing/2014/main" id="{C8AD40CB-345D-844D-A4DD-85E47AC3235B}"/>
                </a:ext>
              </a:extLst>
            </p:cNvPr>
            <p:cNvPicPr>
              <a:picLocks noChangeAspect="1"/>
            </p:cNvPicPr>
            <p:nvPr/>
          </p:nvPicPr>
          <p:blipFill>
            <a:blip r:embed="rId3"/>
            <a:stretch>
              <a:fillRect/>
            </a:stretch>
          </p:blipFill>
          <p:spPr>
            <a:xfrm>
              <a:off x="1847850" y="2571750"/>
              <a:ext cx="8496300" cy="1714500"/>
            </a:xfrm>
            <a:prstGeom prst="rect">
              <a:avLst/>
            </a:prstGeom>
          </p:spPr>
        </p:pic>
        <p:sp>
          <p:nvSpPr>
            <p:cNvPr id="2" name="Rectangle 1">
              <a:extLst>
                <a:ext uri="{FF2B5EF4-FFF2-40B4-BE49-F238E27FC236}">
                  <a16:creationId xmlns:a16="http://schemas.microsoft.com/office/drawing/2014/main" id="{137E81D8-E871-3741-8476-C02040C11FAF}"/>
                </a:ext>
              </a:extLst>
            </p:cNvPr>
            <p:cNvSpPr/>
            <p:nvPr/>
          </p:nvSpPr>
          <p:spPr>
            <a:xfrm>
              <a:off x="1721224" y="3429000"/>
              <a:ext cx="376517" cy="30031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634419485"/>
      </p:ext>
    </p:extLst>
  </p:cSld>
  <p:clrMapOvr>
    <a:masterClrMapping/>
  </p:clrMapOvr>
  <mc:AlternateContent xmlns:mc="http://schemas.openxmlformats.org/markup-compatibility/2006" xmlns:p14="http://schemas.microsoft.com/office/powerpoint/2010/main">
    <mc:Choice Requires="p14">
      <p:transition spd="slow" p14:dur="2000" advTm="34526"/>
    </mc:Choice>
    <mc:Fallback xmlns="">
      <p:transition spd="slow" advTm="34526"/>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0" name="Google Shape;150;p21"/>
          <p:cNvSpPr txBox="1">
            <a:spLocks noGrp="1"/>
          </p:cNvSpPr>
          <p:nvPr>
            <p:ph type="title"/>
          </p:nvPr>
        </p:nvSpPr>
        <p:spPr>
          <a:xfrm>
            <a:off x="696000" y="424345"/>
            <a:ext cx="10886400" cy="456900"/>
          </a:xfrm>
          <a:prstGeom prst="rect">
            <a:avLst/>
          </a:prstGeom>
        </p:spPr>
        <p:txBody>
          <a:bodyPr spcFirstLastPara="1" wrap="square" lIns="91425" tIns="45700" rIns="91425" bIns="45700" anchor="ctr" anchorCtr="0">
            <a:noAutofit/>
          </a:bodyPr>
          <a:lstStyle/>
          <a:p>
            <a:pPr lvl="0"/>
            <a:r>
              <a:rPr lang="en-GB" dirty="0"/>
              <a:t>Part 2: Prerequisites</a:t>
            </a:r>
            <a:endParaRPr dirty="0"/>
          </a:p>
        </p:txBody>
      </p:sp>
      <p:pic>
        <p:nvPicPr>
          <p:cNvPr id="4" name="Picture 3">
            <a:extLst>
              <a:ext uri="{FF2B5EF4-FFF2-40B4-BE49-F238E27FC236}">
                <a16:creationId xmlns:a16="http://schemas.microsoft.com/office/drawing/2014/main" id="{9806E8CE-4140-3049-89AC-1656E2FFD2B2}"/>
              </a:ext>
            </a:extLst>
          </p:cNvPr>
          <p:cNvPicPr>
            <a:picLocks noChangeAspect="1"/>
          </p:cNvPicPr>
          <p:nvPr/>
        </p:nvPicPr>
        <p:blipFill>
          <a:blip r:embed="rId3"/>
          <a:stretch>
            <a:fillRect/>
          </a:stretch>
        </p:blipFill>
        <p:spPr>
          <a:xfrm>
            <a:off x="1093188" y="1102224"/>
            <a:ext cx="8578629" cy="5641885"/>
          </a:xfrm>
          <a:prstGeom prst="rect">
            <a:avLst/>
          </a:prstGeom>
        </p:spPr>
      </p:pic>
      <p:sp>
        <p:nvSpPr>
          <p:cNvPr id="2" name="TextBox 1">
            <a:extLst>
              <a:ext uri="{FF2B5EF4-FFF2-40B4-BE49-F238E27FC236}">
                <a16:creationId xmlns:a16="http://schemas.microsoft.com/office/drawing/2014/main" id="{CDD706CD-D03F-7D49-9348-DB79DAC62DC7}"/>
              </a:ext>
            </a:extLst>
          </p:cNvPr>
          <p:cNvSpPr txBox="1"/>
          <p:nvPr/>
        </p:nvSpPr>
        <p:spPr>
          <a:xfrm>
            <a:off x="9671817" y="6233600"/>
            <a:ext cx="2263761" cy="400110"/>
          </a:xfrm>
          <a:prstGeom prst="rect">
            <a:avLst/>
          </a:prstGeom>
          <a:noFill/>
        </p:spPr>
        <p:txBody>
          <a:bodyPr wrap="none" rtlCol="0">
            <a:spAutoFit/>
          </a:bodyPr>
          <a:lstStyle/>
          <a:p>
            <a:r>
              <a:rPr lang="en-US" sz="2000" dirty="0" err="1">
                <a:solidFill>
                  <a:schemeClr val="tx1">
                    <a:lumMod val="75000"/>
                    <a:lumOff val="25000"/>
                  </a:schemeClr>
                </a:solidFill>
                <a:latin typeface="Calibri" panose="020F0502020204030204" pitchFamily="34" charset="0"/>
                <a:cs typeface="Calibri" panose="020F0502020204030204" pitchFamily="34" charset="0"/>
              </a:rPr>
              <a:t>MathsPad</a:t>
            </a:r>
            <a:r>
              <a:rPr lang="en-US" sz="2000" dirty="0">
                <a:solidFill>
                  <a:schemeClr val="tx1">
                    <a:lumMod val="75000"/>
                    <a:lumOff val="25000"/>
                  </a:schemeClr>
                </a:solidFill>
                <a:latin typeface="Calibri" panose="020F0502020204030204" pitchFamily="34" charset="0"/>
                <a:cs typeface="Calibri" panose="020F0502020204030204" pitchFamily="34" charset="0"/>
              </a:rPr>
              <a:t> Resource</a:t>
            </a:r>
          </a:p>
        </p:txBody>
      </p:sp>
    </p:spTree>
    <p:extLst>
      <p:ext uri="{BB962C8B-B14F-4D97-AF65-F5344CB8AC3E}">
        <p14:creationId xmlns:p14="http://schemas.microsoft.com/office/powerpoint/2010/main" val="1767324094"/>
      </p:ext>
    </p:extLst>
  </p:cSld>
  <p:clrMapOvr>
    <a:masterClrMapping/>
  </p:clrMapOvr>
  <mc:AlternateContent xmlns:mc="http://schemas.openxmlformats.org/markup-compatibility/2006" xmlns:p14="http://schemas.microsoft.com/office/powerpoint/2010/main">
    <mc:Choice Requires="p14">
      <p:transition spd="slow" p14:dur="2000" advTm="12019"/>
    </mc:Choice>
    <mc:Fallback xmlns="">
      <p:transition spd="slow" advTm="12019"/>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0" name="Google Shape;150;p21"/>
          <p:cNvSpPr txBox="1">
            <a:spLocks noGrp="1"/>
          </p:cNvSpPr>
          <p:nvPr>
            <p:ph type="title"/>
          </p:nvPr>
        </p:nvSpPr>
        <p:spPr>
          <a:xfrm>
            <a:off x="696000" y="424345"/>
            <a:ext cx="10886400" cy="456900"/>
          </a:xfrm>
          <a:prstGeom prst="rect">
            <a:avLst/>
          </a:prstGeom>
        </p:spPr>
        <p:txBody>
          <a:bodyPr spcFirstLastPara="1" wrap="square" lIns="91425" tIns="45700" rIns="91425" bIns="45700" anchor="ctr" anchorCtr="0">
            <a:noAutofit/>
          </a:bodyPr>
          <a:lstStyle/>
          <a:p>
            <a:pPr lvl="0"/>
            <a:r>
              <a:rPr lang="en-GB" dirty="0"/>
              <a:t>Part 2: Prerequisites</a:t>
            </a:r>
            <a:endParaRPr dirty="0"/>
          </a:p>
        </p:txBody>
      </p:sp>
      <p:pic>
        <p:nvPicPr>
          <p:cNvPr id="4" name="Picture 3">
            <a:extLst>
              <a:ext uri="{FF2B5EF4-FFF2-40B4-BE49-F238E27FC236}">
                <a16:creationId xmlns:a16="http://schemas.microsoft.com/office/drawing/2014/main" id="{857DACCD-4655-3B46-AE35-FFB748092184}"/>
              </a:ext>
            </a:extLst>
          </p:cNvPr>
          <p:cNvPicPr>
            <a:picLocks noChangeAspect="1"/>
          </p:cNvPicPr>
          <p:nvPr/>
        </p:nvPicPr>
        <p:blipFill>
          <a:blip r:embed="rId3"/>
          <a:stretch>
            <a:fillRect/>
          </a:stretch>
        </p:blipFill>
        <p:spPr>
          <a:xfrm>
            <a:off x="2520341" y="1482447"/>
            <a:ext cx="7151317" cy="5083576"/>
          </a:xfrm>
          <a:prstGeom prst="rect">
            <a:avLst/>
          </a:prstGeom>
        </p:spPr>
      </p:pic>
      <p:sp>
        <p:nvSpPr>
          <p:cNvPr id="2" name="TextBox 1">
            <a:extLst>
              <a:ext uri="{FF2B5EF4-FFF2-40B4-BE49-F238E27FC236}">
                <a16:creationId xmlns:a16="http://schemas.microsoft.com/office/drawing/2014/main" id="{716CC5CE-B81D-EC44-A654-565660723F33}"/>
              </a:ext>
            </a:extLst>
          </p:cNvPr>
          <p:cNvSpPr txBox="1"/>
          <p:nvPr/>
        </p:nvSpPr>
        <p:spPr>
          <a:xfrm>
            <a:off x="4850305" y="6033545"/>
            <a:ext cx="2491388" cy="400110"/>
          </a:xfrm>
          <a:prstGeom prst="rect">
            <a:avLst/>
          </a:prstGeom>
          <a:noFill/>
        </p:spPr>
        <p:txBody>
          <a:bodyPr wrap="none" rtlCol="0">
            <a:spAutoFit/>
          </a:bodyPr>
          <a:lstStyle/>
          <a:p>
            <a:r>
              <a:rPr lang="en-US" sz="2000" dirty="0">
                <a:solidFill>
                  <a:schemeClr val="tx1">
                    <a:lumMod val="75000"/>
                    <a:lumOff val="25000"/>
                  </a:schemeClr>
                </a:solidFill>
                <a:latin typeface="Calibri" panose="020F0502020204030204" pitchFamily="34" charset="0"/>
                <a:cs typeface="Calibri" panose="020F0502020204030204" pitchFamily="34" charset="0"/>
              </a:rPr>
              <a:t>Median Don Resource</a:t>
            </a:r>
          </a:p>
        </p:txBody>
      </p:sp>
      <p:sp>
        <p:nvSpPr>
          <p:cNvPr id="3" name="TextBox 2">
            <a:extLst>
              <a:ext uri="{FF2B5EF4-FFF2-40B4-BE49-F238E27FC236}">
                <a16:creationId xmlns:a16="http://schemas.microsoft.com/office/drawing/2014/main" id="{A9AEB719-CEEA-7C47-9AFF-BF0D1015C87B}"/>
              </a:ext>
            </a:extLst>
          </p:cNvPr>
          <p:cNvSpPr txBox="1"/>
          <p:nvPr/>
        </p:nvSpPr>
        <p:spPr>
          <a:xfrm>
            <a:off x="2372488" y="1220837"/>
            <a:ext cx="7151317" cy="523220"/>
          </a:xfrm>
          <a:prstGeom prst="rect">
            <a:avLst/>
          </a:prstGeom>
          <a:noFill/>
        </p:spPr>
        <p:txBody>
          <a:bodyPr wrap="none" rtlCol="0">
            <a:spAutoFit/>
          </a:bodyPr>
          <a:lstStyle/>
          <a:p>
            <a:r>
              <a:rPr lang="en-US" sz="2800" dirty="0">
                <a:solidFill>
                  <a:schemeClr val="tx1">
                    <a:lumMod val="75000"/>
                    <a:lumOff val="25000"/>
                  </a:schemeClr>
                </a:solidFill>
                <a:latin typeface="Calibri" panose="020F0502020204030204" pitchFamily="34" charset="0"/>
                <a:cs typeface="Calibri" panose="020F0502020204030204" pitchFamily="34" charset="0"/>
              </a:rPr>
              <a:t>What could ‘a’ and ‘b’ be? What is ‘b’ if ‘a’ is….?</a:t>
            </a:r>
          </a:p>
        </p:txBody>
      </p:sp>
    </p:spTree>
    <p:extLst>
      <p:ext uri="{BB962C8B-B14F-4D97-AF65-F5344CB8AC3E}">
        <p14:creationId xmlns:p14="http://schemas.microsoft.com/office/powerpoint/2010/main" val="584636697"/>
      </p:ext>
    </p:extLst>
  </p:cSld>
  <p:clrMapOvr>
    <a:masterClrMapping/>
  </p:clrMapOvr>
  <mc:AlternateContent xmlns:mc="http://schemas.openxmlformats.org/markup-compatibility/2006" xmlns:p14="http://schemas.microsoft.com/office/powerpoint/2010/main">
    <mc:Choice Requires="p14">
      <p:transition spd="slow" p14:dur="2000" advTm="23946"/>
    </mc:Choice>
    <mc:Fallback xmlns="">
      <p:transition spd="slow" advTm="23946"/>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TIMING" val="|33.7"/>
</p:tagLst>
</file>

<file path=ppt/tags/tag10.xml><?xml version="1.0" encoding="utf-8"?>
<p:tagLst xmlns:a="http://schemas.openxmlformats.org/drawingml/2006/main" xmlns:r="http://schemas.openxmlformats.org/officeDocument/2006/relationships" xmlns:p="http://schemas.openxmlformats.org/presentationml/2006/main">
  <p:tag name="TIMING" val="|34.1|19.9|19.9|4.4|0.5|0.5|0.5"/>
</p:tagLst>
</file>

<file path=ppt/tags/tag2.xml><?xml version="1.0" encoding="utf-8"?>
<p:tagLst xmlns:a="http://schemas.openxmlformats.org/drawingml/2006/main" xmlns:r="http://schemas.openxmlformats.org/officeDocument/2006/relationships" xmlns:p="http://schemas.openxmlformats.org/presentationml/2006/main">
  <p:tag name="TIMING" val="|24|16.5|90.6"/>
</p:tagLst>
</file>

<file path=ppt/tags/tag3.xml><?xml version="1.0" encoding="utf-8"?>
<p:tagLst xmlns:a="http://schemas.openxmlformats.org/drawingml/2006/main" xmlns:r="http://schemas.openxmlformats.org/officeDocument/2006/relationships" xmlns:p="http://schemas.openxmlformats.org/presentationml/2006/main">
  <p:tag name="TIMING" val="|47.9"/>
</p:tagLst>
</file>

<file path=ppt/tags/tag4.xml><?xml version="1.0" encoding="utf-8"?>
<p:tagLst xmlns:a="http://schemas.openxmlformats.org/drawingml/2006/main" xmlns:r="http://schemas.openxmlformats.org/officeDocument/2006/relationships" xmlns:p="http://schemas.openxmlformats.org/presentationml/2006/main">
  <p:tag name="TIMING" val="|29.6|13.2|79.3|2.5|3.9"/>
</p:tagLst>
</file>

<file path=ppt/tags/tag5.xml><?xml version="1.0" encoding="utf-8"?>
<p:tagLst xmlns:a="http://schemas.openxmlformats.org/drawingml/2006/main" xmlns:r="http://schemas.openxmlformats.org/officeDocument/2006/relationships" xmlns:p="http://schemas.openxmlformats.org/presentationml/2006/main">
  <p:tag name="TIMING" val="|5.4|4"/>
</p:tagLst>
</file>

<file path=ppt/tags/tag6.xml><?xml version="1.0" encoding="utf-8"?>
<p:tagLst xmlns:a="http://schemas.openxmlformats.org/drawingml/2006/main" xmlns:r="http://schemas.openxmlformats.org/officeDocument/2006/relationships" xmlns:p="http://schemas.openxmlformats.org/presentationml/2006/main">
  <p:tag name="TIMING" val="|8.4|4.2|4"/>
</p:tagLst>
</file>

<file path=ppt/tags/tag7.xml><?xml version="1.0" encoding="utf-8"?>
<p:tagLst xmlns:a="http://schemas.openxmlformats.org/drawingml/2006/main" xmlns:r="http://schemas.openxmlformats.org/officeDocument/2006/relationships" xmlns:p="http://schemas.openxmlformats.org/presentationml/2006/main">
  <p:tag name="TIMING" val="|76|3.9|4.5|1.5|6.2|0.6"/>
</p:tagLst>
</file>

<file path=ppt/tags/tag8.xml><?xml version="1.0" encoding="utf-8"?>
<p:tagLst xmlns:a="http://schemas.openxmlformats.org/drawingml/2006/main" xmlns:r="http://schemas.openxmlformats.org/officeDocument/2006/relationships" xmlns:p="http://schemas.openxmlformats.org/presentationml/2006/main">
  <p:tag name="TIMING" val="|18.1|0.4|0.9|5|1.3|1.4|2.6|12.1"/>
</p:tagLst>
</file>

<file path=ppt/tags/tag9.xml><?xml version="1.0" encoding="utf-8"?>
<p:tagLst xmlns:a="http://schemas.openxmlformats.org/drawingml/2006/main" xmlns:r="http://schemas.openxmlformats.org/officeDocument/2006/relationships" xmlns:p="http://schemas.openxmlformats.org/presentationml/2006/main">
  <p:tag name="TIMING" val="|37.6|9.4|8.9|0.5|0.8|6|0.7|9.6|0.7|4.1|4.7|2.3|12|2.2|1.1"/>
</p:tagLst>
</file>

<file path=ppt/theme/theme1.xml><?xml version="1.0" encoding="utf-8"?>
<a:theme xmlns:a="http://schemas.openxmlformats.org/drawingml/2006/main" name="1_Custom Design">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1230</TotalTime>
  <Words>3012</Words>
  <Application>Microsoft Office PowerPoint</Application>
  <PresentationFormat>Widescreen</PresentationFormat>
  <Paragraphs>290</Paragraphs>
  <Slides>32</Slides>
  <Notes>32</Notes>
  <HiddenSlides>0</HiddenSlides>
  <MMClips>19</MMClips>
  <ScaleCrop>false</ScaleCrop>
  <HeadingPairs>
    <vt:vector size="6" baseType="variant">
      <vt:variant>
        <vt:lpstr>Fonts Used</vt:lpstr>
      </vt:variant>
      <vt:variant>
        <vt:i4>16</vt:i4>
      </vt:variant>
      <vt:variant>
        <vt:lpstr>Theme</vt:lpstr>
      </vt:variant>
      <vt:variant>
        <vt:i4>1</vt:i4>
      </vt:variant>
      <vt:variant>
        <vt:lpstr>Slide Titles</vt:lpstr>
      </vt:variant>
      <vt:variant>
        <vt:i4>32</vt:i4>
      </vt:variant>
    </vt:vector>
  </HeadingPairs>
  <TitlesOfParts>
    <vt:vector size="49" baseType="lpstr">
      <vt:lpstr>American Typewriter</vt:lpstr>
      <vt:lpstr>Apple Chancery</vt:lpstr>
      <vt:lpstr>Arial</vt:lpstr>
      <vt:lpstr>Bradley Hand</vt:lpstr>
      <vt:lpstr>Calibri</vt:lpstr>
      <vt:lpstr>Cambria Math</vt:lpstr>
      <vt:lpstr>Chalkduster</vt:lpstr>
      <vt:lpstr>Colonna MT</vt:lpstr>
      <vt:lpstr>Cooper Black</vt:lpstr>
      <vt:lpstr>Desdemona</vt:lpstr>
      <vt:lpstr>Engravers MT</vt:lpstr>
      <vt:lpstr>Gill Sans Ultra Bold</vt:lpstr>
      <vt:lpstr>Herculanum</vt:lpstr>
      <vt:lpstr>Impact</vt:lpstr>
      <vt:lpstr>Matura MT Script Capitals</vt:lpstr>
      <vt:lpstr>Stencil</vt:lpstr>
      <vt:lpstr>1_Custom Design</vt:lpstr>
      <vt:lpstr>Converting Fractions, Decimals and Percentages</vt:lpstr>
      <vt:lpstr>Part 1: The big idea </vt:lpstr>
      <vt:lpstr>Part 1: The big idea </vt:lpstr>
      <vt:lpstr>Part 2: Prerequisites</vt:lpstr>
      <vt:lpstr>Part 2: Prerequisites</vt:lpstr>
      <vt:lpstr>Part 2: Prerequisites</vt:lpstr>
      <vt:lpstr>Part 2: Prerequisites</vt:lpstr>
      <vt:lpstr>Part 2: Prerequisites</vt:lpstr>
      <vt:lpstr>Part 2: Prerequisites</vt:lpstr>
      <vt:lpstr>Part 2: Prerequisites</vt:lpstr>
      <vt:lpstr>Part 2: Prerequisites</vt:lpstr>
      <vt:lpstr>Part 3: Key teaching aspects</vt:lpstr>
      <vt:lpstr>Part 3: Key teaching aspects</vt:lpstr>
      <vt:lpstr>PowerPoint Presentation</vt:lpstr>
      <vt:lpstr>Part 3: Key teaching aspects</vt:lpstr>
      <vt:lpstr>Part 3: Key teaching aspects</vt:lpstr>
      <vt:lpstr>Part 3: Key teaching aspects</vt:lpstr>
      <vt:lpstr>Part 3: Key teaching aspects</vt:lpstr>
      <vt:lpstr>Part 3: Key teaching aspects</vt:lpstr>
      <vt:lpstr>Part 3: Key teaching aspects</vt:lpstr>
      <vt:lpstr>Part 3: Key teaching aspects</vt:lpstr>
      <vt:lpstr>Part 3: Key teaching aspects</vt:lpstr>
      <vt:lpstr>Part 3: Key teaching aspects</vt:lpstr>
      <vt:lpstr>Part 3: Key teaching aspects</vt:lpstr>
      <vt:lpstr>Part 3: Key teaching aspects</vt:lpstr>
      <vt:lpstr>Part 3: Key teaching aspects</vt:lpstr>
      <vt:lpstr>Part 3: Key teaching aspects</vt:lpstr>
      <vt:lpstr>Part 3: Key teaching aspects</vt:lpstr>
      <vt:lpstr>Part 3: Key teaching aspects</vt:lpstr>
      <vt:lpstr>Part 3: Key teaching aspects</vt:lpstr>
      <vt:lpstr>Part 3: Key teaching aspects</vt:lpstr>
      <vt:lpstr>Part 4: Why is this important?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Directed Numbers</dc:title>
  <dc:creator>Mary Stevenson</dc:creator>
  <cp:lastModifiedBy>Bethanie Goodliff</cp:lastModifiedBy>
  <cp:revision>85</cp:revision>
  <dcterms:modified xsi:type="dcterms:W3CDTF">2020-11-09T08:45:07Z</dcterms:modified>
</cp:coreProperties>
</file>