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tags/tag4.xml" ContentType="application/vnd.openxmlformats-officedocument.presentationml.tags+xml"/>
  <Override PartName="/ppt/notesSlides/notesSlide4.xml" ContentType="application/vnd.openxmlformats-officedocument.presentationml.notesSlide+xml"/>
  <Override PartName="/ppt/tags/tag5.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6.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7.xml" ContentType="application/vnd.openxmlformats-officedocument.presentationml.tags+xml"/>
  <Override PartName="/ppt/notesSlides/notesSlide10.xml" ContentType="application/vnd.openxmlformats-officedocument.presentationml.notesSlide+xml"/>
  <Override PartName="/ppt/tags/tag8.xml" ContentType="application/vnd.openxmlformats-officedocument.presentationml.tags+xml"/>
  <Override PartName="/ppt/notesSlides/notesSlide11.xml" ContentType="application/vnd.openxmlformats-officedocument.presentationml.notesSlide+xml"/>
  <Override PartName="/ppt/tags/tag9.xml" ContentType="application/vnd.openxmlformats-officedocument.presentationml.tags+xml"/>
  <Override PartName="/ppt/notesSlides/notesSlide12.xml" ContentType="application/vnd.openxmlformats-officedocument.presentationml.notesSlide+xml"/>
  <Override PartName="/ppt/tags/tag10.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7" r:id="rId4"/>
  </p:sldMasterIdLst>
  <p:notesMasterIdLst>
    <p:notesMasterId r:id="rId27"/>
  </p:notesMasterIdLst>
  <p:sldIdLst>
    <p:sldId id="258" r:id="rId5"/>
    <p:sldId id="265" r:id="rId6"/>
    <p:sldId id="268" r:id="rId7"/>
    <p:sldId id="269" r:id="rId8"/>
    <p:sldId id="270" r:id="rId9"/>
    <p:sldId id="260" r:id="rId10"/>
    <p:sldId id="273" r:id="rId11"/>
    <p:sldId id="259" r:id="rId12"/>
    <p:sldId id="277" r:id="rId13"/>
    <p:sldId id="272" r:id="rId14"/>
    <p:sldId id="279" r:id="rId15"/>
    <p:sldId id="278" r:id="rId16"/>
    <p:sldId id="274" r:id="rId17"/>
    <p:sldId id="262" r:id="rId18"/>
    <p:sldId id="280" r:id="rId19"/>
    <p:sldId id="282" r:id="rId20"/>
    <p:sldId id="281" r:id="rId21"/>
    <p:sldId id="266" r:id="rId22"/>
    <p:sldId id="285" r:id="rId23"/>
    <p:sldId id="286" r:id="rId24"/>
    <p:sldId id="267" r:id="rId25"/>
    <p:sldId id="264" r:id="rId26"/>
  </p:sldIdLst>
  <p:sldSz cx="9144000" cy="6858000" type="screen4x3"/>
  <p:notesSz cx="6858000" cy="9144000"/>
  <p:embeddedFontLst>
    <p:embeddedFont>
      <p:font typeface="Calibri" panose="020F0502020204030204" pitchFamily="34" charset="0"/>
      <p:regular r:id="rId28"/>
      <p:bold r:id="rId29"/>
      <p:italic r:id="rId30"/>
      <p:boldItalic r:id="rId31"/>
    </p:embeddedFont>
    <p:embeddedFont>
      <p:font typeface="Calibri Light" panose="020F0302020204030204" pitchFamily="34" charset="0"/>
      <p:regular r:id="rId32"/>
      <p:italic r:id="rId33"/>
    </p:embeddedFont>
    <p:embeddedFont>
      <p:font typeface="Cambria Math" panose="02040503050406030204" pitchFamily="18" charset="0"/>
      <p:regular r:id="rId34"/>
    </p:embeddedFont>
    <p:embeddedFont>
      <p:font typeface="Century Gothic" panose="020B0502020202020204" pitchFamily="34" charset="0"/>
      <p:regular r:id="rId35"/>
      <p:bold r:id="rId36"/>
      <p:italic r:id="rId37"/>
      <p:boldItalic r:id="rId3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go="http://customooxmlschemas.google.com/" r:id="rId40" roundtripDataSignature="AMtx7mjBcNAeV9yVFRItAzzAqOM4rhQBZQ=="/>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47574"/>
    <a:srgbClr val="585858"/>
    <a:srgbClr val="82CBDD"/>
    <a:srgbClr val="FFFFFF"/>
    <a:srgbClr val="FBF5D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CE8D66E-52C7-4D87-B620-C5DB748D9F8A}" v="57" dt="2020-10-27T11:05:30.67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7199" autoAdjust="0"/>
  </p:normalViewPr>
  <p:slideViewPr>
    <p:cSldViewPr snapToGrid="0">
      <p:cViewPr varScale="1">
        <p:scale>
          <a:sx n="63" d="100"/>
          <a:sy n="63" d="100"/>
        </p:scale>
        <p:origin x="1596" y="60"/>
      </p:cViewPr>
      <p:guideLst/>
    </p:cSldViewPr>
  </p:slideViewPr>
  <p:notesTextViewPr>
    <p:cViewPr>
      <p:scale>
        <a:sx n="1" d="1"/>
        <a:sy n="1" d="1"/>
      </p:scale>
      <p:origin x="0" y="0"/>
    </p:cViewPr>
  </p:notesTextViewPr>
  <p:notesViewPr>
    <p:cSldViewPr snapToGrid="0">
      <p:cViewPr varScale="1">
        <p:scale>
          <a:sx n="78" d="100"/>
          <a:sy n="78" d="100"/>
        </p:scale>
        <p:origin x="1188"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font" Target="fonts/font7.fntdata"/><Relationship Id="rId42"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font" Target="fonts/font6.fntdata"/><Relationship Id="rId38" Type="http://schemas.openxmlformats.org/officeDocument/2006/relationships/font" Target="fonts/font11.fntdata"/><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font" Target="fonts/font2.fntdata"/><Relationship Id="rId41"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font" Target="fonts/font5.fntdata"/><Relationship Id="rId37" Type="http://schemas.openxmlformats.org/officeDocument/2006/relationships/font" Target="fonts/font10.fntdata"/><Relationship Id="rId40" Type="http://customschemas.google.com/relationships/presentationmetadata" Target="metadata"/><Relationship Id="rId45"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font" Target="fonts/font1.fntdata"/><Relationship Id="rId36" Type="http://schemas.openxmlformats.org/officeDocument/2006/relationships/font" Target="fonts/font9.fntdata"/><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4.fntdata"/><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notesMaster" Target="notesMasters/notesMaster1.xml"/><Relationship Id="rId30" Type="http://schemas.openxmlformats.org/officeDocument/2006/relationships/font" Target="fonts/font3.fntdata"/><Relationship Id="rId35" Type="http://schemas.openxmlformats.org/officeDocument/2006/relationships/font" Target="fonts/font8.fntdata"/><Relationship Id="rId43"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p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2" name="Google Shape;142;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dirty="0"/>
              <a:t>Key Point to be emphasised.</a:t>
            </a:r>
          </a:p>
          <a:p>
            <a:pPr marL="0" lvl="0" indent="0" algn="l" rtl="0">
              <a:spcBef>
                <a:spcPts val="0"/>
              </a:spcBef>
              <a:spcAft>
                <a:spcPts val="0"/>
              </a:spcAft>
              <a:buNone/>
            </a:pPr>
            <a:r>
              <a:rPr lang="en-GB" dirty="0"/>
              <a:t>Important parts of this listed. </a:t>
            </a:r>
          </a:p>
          <a:p>
            <a:pPr marL="171450" lvl="0" indent="-171450" algn="l" rtl="0">
              <a:spcBef>
                <a:spcPts val="0"/>
              </a:spcBef>
              <a:spcAft>
                <a:spcPts val="0"/>
              </a:spcAft>
              <a:buFontTx/>
              <a:buChar char="-"/>
            </a:pPr>
            <a:r>
              <a:rPr lang="en-GB" dirty="0"/>
              <a:t>Proportion as a verb i.e. ‘in proportion’ as opposed to ‘as a proportion’ </a:t>
            </a:r>
          </a:p>
          <a:p>
            <a:pPr marL="171450" lvl="0" indent="-171450" algn="l" rtl="0">
              <a:spcBef>
                <a:spcPts val="0"/>
              </a:spcBef>
              <a:spcAft>
                <a:spcPts val="0"/>
              </a:spcAft>
              <a:buFontTx/>
              <a:buChar char="-"/>
            </a:pPr>
            <a:r>
              <a:rPr lang="en-GB" dirty="0"/>
              <a:t>Students are comfortable with a comparison between elements additively – looking at a difference/extra. Scaling is mentioned in KS2 but not used as often and so can be forgotten.</a:t>
            </a:r>
          </a:p>
          <a:p>
            <a:pPr marL="171450" lvl="0" indent="-171450" algn="l" rtl="0">
              <a:spcBef>
                <a:spcPts val="0"/>
              </a:spcBef>
              <a:spcAft>
                <a:spcPts val="0"/>
              </a:spcAft>
              <a:buFontTx/>
              <a:buChar char="-"/>
            </a:pPr>
            <a:r>
              <a:rPr lang="en-GB" dirty="0"/>
              <a:t>Use of multiple steps to maintain proportion – unitary method etc</a:t>
            </a:r>
          </a:p>
          <a:p>
            <a:pPr marL="171450" lvl="0" indent="-171450" algn="l" rtl="0">
              <a:spcBef>
                <a:spcPts val="0"/>
              </a:spcBef>
              <a:spcAft>
                <a:spcPts val="0"/>
              </a:spcAft>
              <a:buFontTx/>
              <a:buChar char="-"/>
            </a:pPr>
            <a:r>
              <a:rPr lang="en-GB" dirty="0"/>
              <a:t>Develop this to use of a single multiplier as a fraction</a:t>
            </a:r>
          </a:p>
        </p:txBody>
      </p:sp>
      <p:sp>
        <p:nvSpPr>
          <p:cNvPr id="143" name="Google Shape;143;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Google Shape;120;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1" name="Google Shape;121;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dirty="0"/>
              <a:t>Understanding multiplication as scaling is key. Various contexts for this in KS2 – collection of ‘SATS’ questions here as a flavour of what KS2 students may have seen before, and an be used alongside the more ‘conventional’ problems with missing side lengths etc.</a:t>
            </a:r>
          </a:p>
        </p:txBody>
      </p:sp>
      <p:sp>
        <p:nvSpPr>
          <p:cNvPr id="122" name="Google Shape;122;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76200" algn="r" rtl="0">
              <a:lnSpc>
                <a:spcPct val="100000"/>
              </a:lnSpc>
              <a:spcBef>
                <a:spcPts val="0"/>
              </a:spcBef>
              <a:spcAft>
                <a:spcPts val="0"/>
              </a:spcAft>
              <a:buClr>
                <a:srgbClr val="00628C"/>
              </a:buClr>
              <a:buSzPts val="1200"/>
              <a:buFont typeface="Arial"/>
              <a:buChar char="●"/>
            </a:pPr>
            <a:fld id="{00000000-1234-1234-1234-123412341234}" type="slidenum">
              <a:rPr lang="en-GB" sz="1200" b="0" i="0" u="none" strike="noStrike" cap="none">
                <a:solidFill>
                  <a:srgbClr val="000000"/>
                </a:solidFill>
                <a:latin typeface="Arial"/>
                <a:ea typeface="Arial"/>
                <a:cs typeface="Arial"/>
                <a:sym typeface="Arial"/>
              </a:rPr>
              <a:t>10</a:t>
            </a:fld>
            <a:endParaRPr sz="12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33966244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Google Shape;120;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1" name="Google Shape;121;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dirty="0"/>
              <a:t>Understanding multiplication as scaling is key. Various contexts for this in KS2 – collection of ‘SATS’ questions here as a flavour of what KS2 students may have seen before, and an be used alongside the more ‘conventional’ problems with missing side lengths etc.</a:t>
            </a:r>
          </a:p>
          <a:p>
            <a:pPr marL="0" lvl="0" indent="0" algn="l" rtl="0">
              <a:spcBef>
                <a:spcPts val="0"/>
              </a:spcBef>
              <a:spcAft>
                <a:spcPts val="0"/>
              </a:spcAft>
              <a:buNone/>
            </a:pPr>
            <a:r>
              <a:rPr lang="en-GB" dirty="0"/>
              <a:t>For every!</a:t>
            </a:r>
          </a:p>
        </p:txBody>
      </p:sp>
      <p:sp>
        <p:nvSpPr>
          <p:cNvPr id="122" name="Google Shape;122;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76200" algn="r" rtl="0">
              <a:lnSpc>
                <a:spcPct val="100000"/>
              </a:lnSpc>
              <a:spcBef>
                <a:spcPts val="0"/>
              </a:spcBef>
              <a:spcAft>
                <a:spcPts val="0"/>
              </a:spcAft>
              <a:buClr>
                <a:srgbClr val="00628C"/>
              </a:buClr>
              <a:buSzPts val="1200"/>
              <a:buFont typeface="Arial"/>
              <a:buChar char="●"/>
            </a:pPr>
            <a:fld id="{00000000-1234-1234-1234-123412341234}" type="slidenum">
              <a:rPr lang="en-GB" sz="1200" b="0" i="0" u="none" strike="noStrike" cap="none">
                <a:solidFill>
                  <a:srgbClr val="000000"/>
                </a:solidFill>
                <a:latin typeface="Arial"/>
                <a:ea typeface="Arial"/>
                <a:cs typeface="Arial"/>
                <a:sym typeface="Arial"/>
              </a:rPr>
              <a:t>11</a:t>
            </a:fld>
            <a:endParaRPr sz="12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5218385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Google Shape;120;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1" name="Google Shape;121;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dirty="0"/>
              <a:t>Opportunities to extend this further and test with NRICH problems to secure. Some more basic and others with multiple steps. </a:t>
            </a:r>
            <a:endParaRPr dirty="0"/>
          </a:p>
        </p:txBody>
      </p:sp>
      <p:sp>
        <p:nvSpPr>
          <p:cNvPr id="122" name="Google Shape;122;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76200" algn="r" rtl="0">
              <a:lnSpc>
                <a:spcPct val="100000"/>
              </a:lnSpc>
              <a:spcBef>
                <a:spcPts val="0"/>
              </a:spcBef>
              <a:spcAft>
                <a:spcPts val="0"/>
              </a:spcAft>
              <a:buClr>
                <a:srgbClr val="00628C"/>
              </a:buClr>
              <a:buSzPts val="1200"/>
              <a:buFont typeface="Arial"/>
              <a:buChar char="●"/>
            </a:pPr>
            <a:fld id="{00000000-1234-1234-1234-123412341234}" type="slidenum">
              <a:rPr lang="en-GB" sz="1200" b="0" i="0" u="none" strike="noStrike" cap="none">
                <a:solidFill>
                  <a:srgbClr val="000000"/>
                </a:solidFill>
                <a:latin typeface="Arial"/>
                <a:ea typeface="Arial"/>
                <a:cs typeface="Arial"/>
                <a:sym typeface="Arial"/>
              </a:rPr>
              <a:t>12</a:t>
            </a:fld>
            <a:endParaRPr sz="12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34210875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Google Shape;120;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1" name="Google Shape;121;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dirty="0"/>
              <a:t>Equivalent fractions</a:t>
            </a:r>
            <a:br>
              <a:rPr lang="en-GB" dirty="0"/>
            </a:br>
            <a:r>
              <a:rPr lang="en-GB" dirty="0"/>
              <a:t>(See Beth’s video? – link in notes?)</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dirty="0"/>
              <a:t>Use of diagnostic questions – very specific issues with fractions – DQs has </a:t>
            </a:r>
            <a:r>
              <a:rPr lang="en-GB" dirty="0" err="1"/>
              <a:t>qs</a:t>
            </a:r>
            <a:r>
              <a:rPr lang="en-GB" dirty="0"/>
              <a:t> thought out by specialists, and includes reasoning behind these misconceptions to allow you to better understand the reasons students make mistakes and so you can plan to rectify accordingly.</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dirty="0"/>
              <a:t>Multiplication of an integer by unit fraction</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dirty="0"/>
              <a:t>Division of a proper fraction by an integer</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dirty="0"/>
              <a:t>Multiplication and division of proper fractions</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dirty="0"/>
              <a:t>Use of mixed numbers and improper fractions</a:t>
            </a:r>
          </a:p>
        </p:txBody>
      </p:sp>
      <p:sp>
        <p:nvSpPr>
          <p:cNvPr id="122" name="Google Shape;122;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76200" algn="r" rtl="0">
              <a:lnSpc>
                <a:spcPct val="100000"/>
              </a:lnSpc>
              <a:spcBef>
                <a:spcPts val="0"/>
              </a:spcBef>
              <a:spcAft>
                <a:spcPts val="0"/>
              </a:spcAft>
              <a:buClr>
                <a:srgbClr val="00628C"/>
              </a:buClr>
              <a:buSzPts val="1200"/>
              <a:buFont typeface="Arial"/>
              <a:buChar char="●"/>
            </a:pPr>
            <a:fld id="{00000000-1234-1234-1234-123412341234}" type="slidenum">
              <a:rPr lang="en-GB" sz="1200" b="0" i="0" u="none" strike="noStrike" cap="none">
                <a:solidFill>
                  <a:srgbClr val="000000"/>
                </a:solidFill>
                <a:latin typeface="Arial"/>
                <a:ea typeface="Arial"/>
                <a:cs typeface="Arial"/>
                <a:sym typeface="Arial"/>
              </a:rPr>
              <a:t>13</a:t>
            </a:fld>
            <a:endParaRPr sz="12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12597967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p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2" name="Google Shape;142;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dirty="0"/>
              <a:t>Often used as a pre-cursor to decimal calculations, but if emphasis is put on the right questioning, easy to use this to show that multiplication does NOT always make the answer larger. From here generalise.</a:t>
            </a:r>
          </a:p>
          <a:p>
            <a:pPr marL="0" lvl="0" indent="0" algn="l" rtl="0">
              <a:spcBef>
                <a:spcPts val="0"/>
              </a:spcBef>
              <a:spcAft>
                <a:spcPts val="0"/>
              </a:spcAft>
              <a:buNone/>
            </a:pPr>
            <a:r>
              <a:rPr lang="en-GB" dirty="0"/>
              <a:t>Ask students to investigate a x 1 and then &gt;1 and &lt;1 </a:t>
            </a:r>
          </a:p>
          <a:p>
            <a:pPr marL="0" lvl="0" indent="0" algn="l" rtl="0">
              <a:spcBef>
                <a:spcPts val="0"/>
              </a:spcBef>
              <a:spcAft>
                <a:spcPts val="0"/>
              </a:spcAft>
              <a:buNone/>
            </a:pPr>
            <a:r>
              <a:rPr lang="en-GB" dirty="0"/>
              <a:t>Could do similar with divisions.</a:t>
            </a:r>
          </a:p>
          <a:p>
            <a:pPr marL="0" lvl="0" indent="0" algn="l" rtl="0">
              <a:spcBef>
                <a:spcPts val="0"/>
              </a:spcBef>
              <a:spcAft>
                <a:spcPts val="0"/>
              </a:spcAft>
              <a:buNone/>
            </a:pPr>
            <a:r>
              <a:rPr lang="en-GB" dirty="0"/>
              <a:t>The second of these may need some work on family of 4 first but can be useful as includes divisions too.</a:t>
            </a:r>
          </a:p>
          <a:p>
            <a:pPr marL="0" lvl="0" indent="0" algn="l" rtl="0">
              <a:spcBef>
                <a:spcPts val="0"/>
              </a:spcBef>
              <a:spcAft>
                <a:spcPts val="0"/>
              </a:spcAft>
              <a:buNone/>
            </a:pPr>
            <a:r>
              <a:rPr lang="en-GB" dirty="0"/>
              <a:t>Variation – keeping one thing the same</a:t>
            </a:r>
          </a:p>
        </p:txBody>
      </p:sp>
      <p:sp>
        <p:nvSpPr>
          <p:cNvPr id="143" name="Google Shape;143;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14</a:t>
            </a:fld>
            <a:endParaRPr/>
          </a:p>
        </p:txBody>
      </p:sp>
    </p:spTree>
    <p:extLst>
      <p:ext uri="{BB962C8B-B14F-4D97-AF65-F5344CB8AC3E}">
        <p14:creationId xmlns:p14="http://schemas.microsoft.com/office/powerpoint/2010/main" val="8870456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p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2" name="Google Shape;142;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dirty="0"/>
              <a:t>Moves away from decimals and brings back use of fractions which is more useful for the presentation we want to use in this topic later on. </a:t>
            </a:r>
          </a:p>
          <a:p>
            <a:pPr marL="0" lvl="0" indent="0" algn="l" rtl="0">
              <a:spcBef>
                <a:spcPts val="0"/>
              </a:spcBef>
              <a:spcAft>
                <a:spcPts val="0"/>
              </a:spcAft>
              <a:buNone/>
            </a:pPr>
            <a:r>
              <a:rPr lang="en-GB" dirty="0"/>
              <a:t>No answer needed!</a:t>
            </a:r>
          </a:p>
          <a:p>
            <a:pPr marL="0" lvl="0" indent="0" algn="l" rtl="0">
              <a:spcBef>
                <a:spcPts val="0"/>
              </a:spcBef>
              <a:spcAft>
                <a:spcPts val="0"/>
              </a:spcAft>
              <a:buNone/>
            </a:pPr>
            <a:r>
              <a:rPr lang="en-GB" dirty="0"/>
              <a:t>Tipping point – identity</a:t>
            </a:r>
          </a:p>
          <a:p>
            <a:pPr marL="0" lvl="0" indent="0" algn="l" rtl="0">
              <a:spcBef>
                <a:spcPts val="0"/>
              </a:spcBef>
              <a:spcAft>
                <a:spcPts val="0"/>
              </a:spcAft>
              <a:buNone/>
            </a:pPr>
            <a:r>
              <a:rPr lang="en-GB" dirty="0"/>
              <a:t>Questioning here?</a:t>
            </a:r>
          </a:p>
          <a:p>
            <a:pPr marL="0" lvl="0" indent="0" algn="l" rtl="0">
              <a:spcBef>
                <a:spcPts val="0"/>
              </a:spcBef>
              <a:spcAft>
                <a:spcPts val="0"/>
              </a:spcAft>
              <a:buNone/>
            </a:pPr>
            <a:endParaRPr lang="en-GB" dirty="0"/>
          </a:p>
          <a:p>
            <a:pPr marL="0" lvl="0" indent="0" algn="l" rtl="0">
              <a:spcBef>
                <a:spcPts val="0"/>
              </a:spcBef>
              <a:spcAft>
                <a:spcPts val="0"/>
              </a:spcAft>
              <a:buNone/>
            </a:pPr>
            <a:r>
              <a:rPr lang="en-GB" dirty="0"/>
              <a:t>V - variation – 1142 picked purposefully 		L PD meaning?</a:t>
            </a:r>
          </a:p>
        </p:txBody>
      </p:sp>
      <p:sp>
        <p:nvSpPr>
          <p:cNvPr id="143" name="Google Shape;143;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15</a:t>
            </a:fld>
            <a:endParaRPr/>
          </a:p>
        </p:txBody>
      </p:sp>
    </p:spTree>
    <p:extLst>
      <p:ext uri="{BB962C8B-B14F-4D97-AF65-F5344CB8AC3E}">
        <p14:creationId xmlns:p14="http://schemas.microsoft.com/office/powerpoint/2010/main" val="11372507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p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2" name="Google Shape;142;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dirty="0"/>
              <a:t>Introduction to use of scaling to go from one number to another. Initially using familiar numbers, e.g. 100 and factors of, then introducing the idea of multiple steps. Initially using factors, then ‘unitising’.</a:t>
            </a:r>
          </a:p>
          <a:p>
            <a:pPr marL="0" lvl="0" indent="0" algn="l" rtl="0">
              <a:spcBef>
                <a:spcPts val="0"/>
              </a:spcBef>
              <a:spcAft>
                <a:spcPts val="0"/>
              </a:spcAft>
              <a:buNone/>
            </a:pPr>
            <a:r>
              <a:rPr lang="en-GB" dirty="0"/>
              <a:t>Don Steward creates problems from this with extra constraints. </a:t>
            </a:r>
          </a:p>
          <a:p>
            <a:pPr marL="0" lvl="0" indent="0" algn="l" rtl="0">
              <a:spcBef>
                <a:spcPts val="0"/>
              </a:spcBef>
              <a:spcAft>
                <a:spcPts val="0"/>
              </a:spcAft>
              <a:buNone/>
            </a:pPr>
            <a:r>
              <a:rPr lang="en-GB" dirty="0"/>
              <a:t>Picture from:</a:t>
            </a:r>
          </a:p>
          <a:p>
            <a:pPr marL="0" lvl="0" indent="0" algn="l" rtl="0">
              <a:spcBef>
                <a:spcPts val="0"/>
              </a:spcBef>
              <a:spcAft>
                <a:spcPts val="0"/>
              </a:spcAft>
              <a:buNone/>
            </a:pPr>
            <a:r>
              <a:rPr lang="en-GB" dirty="0"/>
              <a:t>https://www.needpix.com/photo/1357790/calculator-keypad-calculatorkeypad-office-addingmachine-counting-numbers-number-electric</a:t>
            </a:r>
            <a:endParaRPr dirty="0"/>
          </a:p>
        </p:txBody>
      </p:sp>
      <p:sp>
        <p:nvSpPr>
          <p:cNvPr id="143" name="Google Shape;143;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16</a:t>
            </a:fld>
            <a:endParaRPr/>
          </a:p>
        </p:txBody>
      </p:sp>
    </p:spTree>
    <p:extLst>
      <p:ext uri="{BB962C8B-B14F-4D97-AF65-F5344CB8AC3E}">
        <p14:creationId xmlns:p14="http://schemas.microsoft.com/office/powerpoint/2010/main" val="34179297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p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2" name="Google Shape;142;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dirty="0"/>
              <a:t>Visually different to ratio tables but same structure. Don Steward explores how these ratio tables can be used to show multiplicative relationships in both directions. Blog post also includes how this idea can be furthered to use multiplicative reasoning in various other ‘topics’ e.g. ratio, fraction of an amount (reverse problems</a:t>
            </a:r>
            <a:r>
              <a:rPr lang="en-GB"/>
              <a:t>), similarity, trigonometry. </a:t>
            </a:r>
            <a:endParaRPr dirty="0"/>
          </a:p>
        </p:txBody>
      </p:sp>
      <p:sp>
        <p:nvSpPr>
          <p:cNvPr id="143" name="Google Shape;143;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17</a:t>
            </a:fld>
            <a:endParaRPr/>
          </a:p>
        </p:txBody>
      </p:sp>
    </p:spTree>
    <p:extLst>
      <p:ext uri="{BB962C8B-B14F-4D97-AF65-F5344CB8AC3E}">
        <p14:creationId xmlns:p14="http://schemas.microsoft.com/office/powerpoint/2010/main" val="316141558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p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2" name="Google Shape;142;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dirty="0"/>
              <a:t>Can students move from one to the other multiplicatively? See as proportions first, then move to this being a multiplication.</a:t>
            </a:r>
          </a:p>
          <a:p>
            <a:pPr marL="0" lvl="0" indent="0" algn="l" rtl="0">
              <a:spcBef>
                <a:spcPts val="0"/>
              </a:spcBef>
              <a:spcAft>
                <a:spcPts val="0"/>
              </a:spcAft>
              <a:buNone/>
            </a:pPr>
            <a:r>
              <a:rPr lang="en-GB" sz="1200" b="0" i="0" u="none" strike="noStrike" cap="none" dirty="0">
                <a:solidFill>
                  <a:schemeClr val="dk1"/>
                </a:solidFill>
                <a:effectLst/>
                <a:latin typeface="Calibri"/>
                <a:ea typeface="Calibri"/>
                <a:cs typeface="Calibri"/>
                <a:sym typeface="Calibri"/>
              </a:rPr>
              <a:t>If B is 3 of the 6 equal parts that make up A, then A is 6 of the 3 equal parts that make up B.</a:t>
            </a:r>
          </a:p>
          <a:p>
            <a:pPr marL="0" lvl="0" indent="0" algn="l" rtl="0">
              <a:spcBef>
                <a:spcPts val="0"/>
              </a:spcBef>
              <a:spcAft>
                <a:spcPts val="0"/>
              </a:spcAft>
              <a:buNone/>
            </a:pPr>
            <a:endParaRPr lang="en-GB" sz="1200" b="0" i="0" u="none" strike="noStrike" cap="none" dirty="0">
              <a:solidFill>
                <a:schemeClr val="dk1"/>
              </a:solidFill>
              <a:effectLst/>
              <a:latin typeface="Calibri"/>
              <a:cs typeface="Calibri"/>
              <a:sym typeface="Calibri"/>
            </a:endParaRPr>
          </a:p>
          <a:p>
            <a:pPr marL="0" lvl="0" indent="0" algn="l" rtl="0">
              <a:spcBef>
                <a:spcPts val="0"/>
              </a:spcBef>
              <a:spcAft>
                <a:spcPts val="0"/>
              </a:spcAft>
              <a:buNone/>
            </a:pPr>
            <a:r>
              <a:rPr lang="en-GB" sz="1200" b="0" i="0" u="none" strike="noStrike" cap="none" dirty="0">
                <a:solidFill>
                  <a:schemeClr val="dk1"/>
                </a:solidFill>
                <a:effectLst/>
                <a:latin typeface="Calibri"/>
                <a:cs typeface="Calibri"/>
                <a:sym typeface="Calibri"/>
              </a:rPr>
              <a:t>Bar model</a:t>
            </a:r>
          </a:p>
          <a:p>
            <a:pPr marL="0" lvl="0" indent="0" algn="l" rtl="0">
              <a:spcBef>
                <a:spcPts val="0"/>
              </a:spcBef>
              <a:spcAft>
                <a:spcPts val="0"/>
              </a:spcAft>
              <a:buNone/>
            </a:pPr>
            <a:r>
              <a:rPr lang="en-GB" sz="1200" b="0" i="0" u="none" strike="noStrike" cap="none" dirty="0">
                <a:solidFill>
                  <a:schemeClr val="dk1"/>
                </a:solidFill>
                <a:effectLst/>
                <a:latin typeface="Calibri"/>
                <a:cs typeface="Calibri"/>
                <a:sym typeface="Calibri"/>
              </a:rPr>
              <a:t>To Scaling number lines</a:t>
            </a:r>
            <a:endParaRPr dirty="0"/>
          </a:p>
        </p:txBody>
      </p:sp>
      <p:sp>
        <p:nvSpPr>
          <p:cNvPr id="143" name="Google Shape;143;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18</a:t>
            </a:fld>
            <a:endParaRPr/>
          </a:p>
        </p:txBody>
      </p:sp>
    </p:spTree>
    <p:extLst>
      <p:ext uri="{BB962C8B-B14F-4D97-AF65-F5344CB8AC3E}">
        <p14:creationId xmlns:p14="http://schemas.microsoft.com/office/powerpoint/2010/main" val="75619050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p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2" name="Google Shape;142;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dirty="0"/>
              <a:t>Can students move from one to the other multiplicatively? See as proportions first, then move to this being a multiplication.</a:t>
            </a:r>
          </a:p>
          <a:p>
            <a:pPr marL="0" lvl="0" indent="0" algn="l" rtl="0">
              <a:spcBef>
                <a:spcPts val="0"/>
              </a:spcBef>
              <a:spcAft>
                <a:spcPts val="0"/>
              </a:spcAft>
              <a:buNone/>
            </a:pPr>
            <a:r>
              <a:rPr lang="en-GB" sz="1200" b="0" i="0" u="none" strike="noStrike" cap="none" dirty="0">
                <a:solidFill>
                  <a:schemeClr val="dk1"/>
                </a:solidFill>
                <a:effectLst/>
                <a:latin typeface="Calibri"/>
                <a:ea typeface="Calibri"/>
                <a:cs typeface="Calibri"/>
                <a:sym typeface="Calibri"/>
              </a:rPr>
              <a:t>If B is 4 of the 7 equal parts that make up A, then A is 7 of the 4 equal parts that make up B.</a:t>
            </a:r>
          </a:p>
          <a:p>
            <a:pPr marL="0" lvl="0" indent="0" algn="l" rtl="0">
              <a:spcBef>
                <a:spcPts val="0"/>
              </a:spcBef>
              <a:spcAft>
                <a:spcPts val="0"/>
              </a:spcAft>
              <a:buNone/>
            </a:pPr>
            <a:endParaRPr lang="en-GB" sz="1200" b="0" i="0" u="none" strike="noStrike" cap="none" dirty="0">
              <a:solidFill>
                <a:schemeClr val="dk1"/>
              </a:solidFill>
              <a:effectLst/>
              <a:latin typeface="Calibri"/>
              <a:cs typeface="Calibri"/>
              <a:sym typeface="Calibri"/>
            </a:endParaRPr>
          </a:p>
          <a:p>
            <a:pPr marL="0" lvl="0" indent="0" algn="l" rtl="0">
              <a:spcBef>
                <a:spcPts val="0"/>
              </a:spcBef>
              <a:spcAft>
                <a:spcPts val="0"/>
              </a:spcAft>
              <a:buNone/>
            </a:pPr>
            <a:r>
              <a:rPr lang="en-GB" sz="1200" b="0" i="0" u="none" strike="noStrike" cap="none" dirty="0">
                <a:solidFill>
                  <a:schemeClr val="dk1"/>
                </a:solidFill>
                <a:effectLst/>
                <a:latin typeface="Calibri"/>
                <a:cs typeface="Calibri"/>
                <a:sym typeface="Calibri"/>
              </a:rPr>
              <a:t>Bar model</a:t>
            </a:r>
          </a:p>
          <a:p>
            <a:pPr marL="0" lvl="0" indent="0" algn="l" rtl="0">
              <a:spcBef>
                <a:spcPts val="0"/>
              </a:spcBef>
              <a:spcAft>
                <a:spcPts val="0"/>
              </a:spcAft>
              <a:buNone/>
            </a:pPr>
            <a:r>
              <a:rPr lang="en-GB" sz="1200" b="0" i="0" u="none" strike="noStrike" cap="none" dirty="0">
                <a:solidFill>
                  <a:schemeClr val="dk1"/>
                </a:solidFill>
                <a:effectLst/>
                <a:latin typeface="Calibri"/>
                <a:cs typeface="Calibri"/>
                <a:sym typeface="Calibri"/>
              </a:rPr>
              <a:t>To Scaling number lines</a:t>
            </a:r>
            <a:endParaRPr dirty="0"/>
          </a:p>
        </p:txBody>
      </p:sp>
      <p:sp>
        <p:nvSpPr>
          <p:cNvPr id="143" name="Google Shape;143;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19</a:t>
            </a:fld>
            <a:endParaRPr/>
          </a:p>
        </p:txBody>
      </p:sp>
    </p:spTree>
    <p:extLst>
      <p:ext uri="{BB962C8B-B14F-4D97-AF65-F5344CB8AC3E}">
        <p14:creationId xmlns:p14="http://schemas.microsoft.com/office/powerpoint/2010/main" val="31641787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p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2" name="Google Shape;142;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171450" lvl="0" indent="-171450" algn="l" rtl="0">
              <a:spcBef>
                <a:spcPts val="0"/>
              </a:spcBef>
              <a:spcAft>
                <a:spcPts val="0"/>
              </a:spcAft>
              <a:buFontTx/>
              <a:buChar char="-"/>
            </a:pPr>
            <a:r>
              <a:rPr lang="en-GB" dirty="0"/>
              <a:t>As mentioned earlier – KS2 does use scaling in some contexts but not as often as additive relationships, can cause students to forget about multiplication.</a:t>
            </a:r>
          </a:p>
          <a:p>
            <a:pPr marL="171450" lvl="0" indent="-171450" algn="l" rtl="0">
              <a:spcBef>
                <a:spcPts val="0"/>
              </a:spcBef>
              <a:spcAft>
                <a:spcPts val="0"/>
              </a:spcAft>
              <a:buFontTx/>
              <a:buChar char="-"/>
            </a:pPr>
            <a:r>
              <a:rPr lang="en-GB" dirty="0"/>
              <a:t>Students often say they “can’t do it” if something isn’t a multiple/factor. Understanding that it is valid to multiply by fractions and decimals in order to maintain proportionality. Limits on these uses in KS2 – will be considered in next section.</a:t>
            </a:r>
          </a:p>
          <a:p>
            <a:pPr marL="171450" lvl="0" indent="-171450" algn="l" rtl="0">
              <a:spcBef>
                <a:spcPts val="0"/>
              </a:spcBef>
              <a:spcAft>
                <a:spcPts val="0"/>
              </a:spcAft>
              <a:buFontTx/>
              <a:buChar char="-"/>
            </a:pPr>
            <a:r>
              <a:rPr lang="en-GB" dirty="0"/>
              <a:t>Biggest misconception of all is the final one. Students across KS and ability ranges struggle with this. Important that students consider the effects of multiplication and division by 1, &gt;1 and &lt;1 and decimals. Forms part of the teaching sequence. Early experience – logical conclusion. </a:t>
            </a:r>
          </a:p>
        </p:txBody>
      </p:sp>
      <p:sp>
        <p:nvSpPr>
          <p:cNvPr id="143" name="Google Shape;143;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a:t>
            </a:fld>
            <a:endParaRPr/>
          </a:p>
        </p:txBody>
      </p:sp>
    </p:spTree>
    <p:extLst>
      <p:ext uri="{BB962C8B-B14F-4D97-AF65-F5344CB8AC3E}">
        <p14:creationId xmlns:p14="http://schemas.microsoft.com/office/powerpoint/2010/main" val="316714022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p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2" name="Google Shape;142;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dirty="0"/>
              <a:t>Can students move from one to the other multiplicatively? See as proportions first, then move to this being a multiplication.</a:t>
            </a:r>
          </a:p>
          <a:p>
            <a:pPr marL="0" lvl="0" indent="0" algn="l" rtl="0">
              <a:spcBef>
                <a:spcPts val="0"/>
              </a:spcBef>
              <a:spcAft>
                <a:spcPts val="0"/>
              </a:spcAft>
              <a:buNone/>
            </a:pPr>
            <a:r>
              <a:rPr lang="en-GB" sz="1200" b="0" i="0" u="none" strike="noStrike" cap="none" dirty="0">
                <a:solidFill>
                  <a:schemeClr val="dk1"/>
                </a:solidFill>
                <a:effectLst/>
                <a:latin typeface="Calibri"/>
                <a:ea typeface="Calibri"/>
                <a:cs typeface="Calibri"/>
                <a:sym typeface="Calibri"/>
              </a:rPr>
              <a:t>If B is 4 of the 7 equal parts that make up A, then A is 7 of the 4 equal parts that make up B.</a:t>
            </a:r>
            <a:endParaRPr dirty="0"/>
          </a:p>
        </p:txBody>
      </p:sp>
      <p:sp>
        <p:nvSpPr>
          <p:cNvPr id="143" name="Google Shape;143;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20</a:t>
            </a:fld>
            <a:endParaRPr/>
          </a:p>
        </p:txBody>
      </p:sp>
    </p:spTree>
    <p:extLst>
      <p:ext uri="{BB962C8B-B14F-4D97-AF65-F5344CB8AC3E}">
        <p14:creationId xmlns:p14="http://schemas.microsoft.com/office/powerpoint/2010/main" val="186912526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p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2" name="Google Shape;142;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dirty="0"/>
              <a:t>PD materials include finding these multipliers. Intelligent practice – there is a pattern but the thought process is often ‘disrupted’. Each has been picked for a reason – commentary in the PD materials themselves. </a:t>
            </a:r>
          </a:p>
          <a:p>
            <a:pPr marL="0" lvl="0" indent="0" algn="l" rtl="0">
              <a:spcBef>
                <a:spcPts val="0"/>
              </a:spcBef>
              <a:spcAft>
                <a:spcPts val="0"/>
              </a:spcAft>
              <a:buNone/>
            </a:pPr>
            <a:r>
              <a:rPr lang="en-GB" dirty="0"/>
              <a:t>Include the ‘infinite’ nature of these multipliers in discussions from g onward -&gt; equivalent fractions</a:t>
            </a:r>
          </a:p>
          <a:p>
            <a:pPr marL="0" lvl="0" indent="0" algn="l" rtl="0">
              <a:spcBef>
                <a:spcPts val="0"/>
              </a:spcBef>
              <a:spcAft>
                <a:spcPts val="0"/>
              </a:spcAft>
              <a:buNone/>
            </a:pPr>
            <a:r>
              <a:rPr lang="en-GB" dirty="0"/>
              <a:t>Multiple solutions in some cases, in others they are EQUIVALENT. </a:t>
            </a:r>
          </a:p>
          <a:p>
            <a:pPr marL="0" lvl="0" indent="0" algn="l" rtl="0">
              <a:spcBef>
                <a:spcPts val="0"/>
              </a:spcBef>
              <a:spcAft>
                <a:spcPts val="0"/>
              </a:spcAft>
              <a:buNone/>
            </a:pPr>
            <a:r>
              <a:rPr lang="en-GB" dirty="0"/>
              <a:t>Identity!</a:t>
            </a:r>
          </a:p>
          <a:p>
            <a:pPr marL="0" lvl="0" indent="0" algn="l" rtl="0">
              <a:spcBef>
                <a:spcPts val="0"/>
              </a:spcBef>
              <a:spcAft>
                <a:spcPts val="0"/>
              </a:spcAft>
              <a:buNone/>
            </a:pPr>
            <a:r>
              <a:rPr lang="en-GB" dirty="0"/>
              <a:t>Use of 0 as ‘disruptor’.</a:t>
            </a:r>
          </a:p>
        </p:txBody>
      </p:sp>
      <p:sp>
        <p:nvSpPr>
          <p:cNvPr id="143" name="Google Shape;143;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21</a:t>
            </a:fld>
            <a:endParaRPr/>
          </a:p>
        </p:txBody>
      </p:sp>
    </p:spTree>
    <p:extLst>
      <p:ext uri="{BB962C8B-B14F-4D97-AF65-F5344CB8AC3E}">
        <p14:creationId xmlns:p14="http://schemas.microsoft.com/office/powerpoint/2010/main" val="338065728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p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2" name="Google Shape;142;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43" name="Google Shape;143;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22</a:t>
            </a:fld>
            <a:endParaRPr/>
          </a:p>
        </p:txBody>
      </p:sp>
    </p:spTree>
    <p:extLst>
      <p:ext uri="{BB962C8B-B14F-4D97-AF65-F5344CB8AC3E}">
        <p14:creationId xmlns:p14="http://schemas.microsoft.com/office/powerpoint/2010/main" val="19352357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p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2" name="Google Shape;142;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171450" lvl="0" indent="-171450" algn="l" rtl="0">
              <a:spcBef>
                <a:spcPts val="0"/>
              </a:spcBef>
              <a:spcAft>
                <a:spcPts val="0"/>
              </a:spcAft>
              <a:buFontTx/>
              <a:buChar char="-"/>
            </a:pPr>
            <a:r>
              <a:rPr lang="en-GB" dirty="0"/>
              <a:t>Do students hold this misconception?</a:t>
            </a:r>
          </a:p>
          <a:p>
            <a:pPr marL="171450" lvl="0" indent="-171450" algn="l" rtl="0">
              <a:spcBef>
                <a:spcPts val="0"/>
              </a:spcBef>
              <a:spcAft>
                <a:spcPts val="0"/>
              </a:spcAft>
              <a:buFontTx/>
              <a:buChar char="-"/>
            </a:pPr>
            <a:r>
              <a:rPr lang="en-GB" dirty="0"/>
              <a:t>Sequences questions allow for students to explore relationships between two numbers as they see fit &amp; can expose additive only thinking</a:t>
            </a:r>
          </a:p>
          <a:p>
            <a:pPr marL="171450" lvl="0" indent="-171450" algn="l" rtl="0">
              <a:spcBef>
                <a:spcPts val="0"/>
              </a:spcBef>
              <a:spcAft>
                <a:spcPts val="0"/>
              </a:spcAft>
              <a:buFontTx/>
              <a:buChar char="-"/>
            </a:pPr>
            <a:r>
              <a:rPr lang="en-GB" dirty="0"/>
              <a:t>Here the initial sequences follow an additive pattern, looking for students to say +2/+5/-10 each time (maybe ‘odd numbers’ for the first)</a:t>
            </a:r>
          </a:p>
          <a:p>
            <a:pPr marL="171450" lvl="0" indent="-171450" algn="l" rtl="0">
              <a:spcBef>
                <a:spcPts val="0"/>
              </a:spcBef>
              <a:spcAft>
                <a:spcPts val="0"/>
              </a:spcAft>
              <a:buFontTx/>
              <a:buChar char="-"/>
            </a:pPr>
            <a:r>
              <a:rPr lang="en-GB" dirty="0"/>
              <a:t>Can they develop this into looking for x2, x5 and divide by 10 for the next set of 3? Or will they explore +1, then +3 then + 5, then + 9….  Etc</a:t>
            </a:r>
          </a:p>
          <a:p>
            <a:pPr marL="171450" lvl="0" indent="-171450" algn="l" rtl="0">
              <a:spcBef>
                <a:spcPts val="0"/>
              </a:spcBef>
              <a:spcAft>
                <a:spcPts val="0"/>
              </a:spcAft>
              <a:buFontTx/>
              <a:buChar char="-"/>
            </a:pPr>
            <a:r>
              <a:rPr lang="en-GB" dirty="0"/>
              <a:t>Do they view multiplication ones differently to the division?</a:t>
            </a:r>
          </a:p>
          <a:p>
            <a:pPr marL="171450" lvl="0" indent="-171450" algn="l" rtl="0">
              <a:spcBef>
                <a:spcPts val="0"/>
              </a:spcBef>
              <a:spcAft>
                <a:spcPts val="0"/>
              </a:spcAft>
              <a:buFontTx/>
              <a:buChar char="-"/>
            </a:pPr>
            <a:r>
              <a:rPr lang="en-GB" dirty="0"/>
              <a:t>Can they see that the square numbers are different to the multiplying by 2 each time despite similar term to term structures?</a:t>
            </a:r>
          </a:p>
          <a:p>
            <a:pPr marL="171450" lvl="0" indent="-171450" algn="l" rtl="0">
              <a:spcBef>
                <a:spcPts val="0"/>
              </a:spcBef>
              <a:spcAft>
                <a:spcPts val="0"/>
              </a:spcAft>
              <a:buFontTx/>
              <a:buChar char="-"/>
            </a:pPr>
            <a:endParaRPr lang="en-GB" dirty="0"/>
          </a:p>
        </p:txBody>
      </p:sp>
      <p:sp>
        <p:nvSpPr>
          <p:cNvPr id="143" name="Google Shape;143;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a:t>
            </a:fld>
            <a:endParaRPr/>
          </a:p>
        </p:txBody>
      </p:sp>
    </p:spTree>
    <p:extLst>
      <p:ext uri="{BB962C8B-B14F-4D97-AF65-F5344CB8AC3E}">
        <p14:creationId xmlns:p14="http://schemas.microsoft.com/office/powerpoint/2010/main" val="148817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p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2" name="Google Shape;142;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171450" lvl="0" indent="-171450" algn="l" rtl="0">
              <a:spcBef>
                <a:spcPts val="0"/>
              </a:spcBef>
              <a:spcAft>
                <a:spcPts val="0"/>
              </a:spcAft>
              <a:buFontTx/>
              <a:buChar char="-"/>
            </a:pPr>
            <a:r>
              <a:rPr lang="en-GB" dirty="0"/>
              <a:t>Do students hold this misconception?</a:t>
            </a:r>
          </a:p>
          <a:p>
            <a:pPr marL="171450" lvl="0" indent="-171450" algn="l" rtl="0">
              <a:spcBef>
                <a:spcPts val="0"/>
              </a:spcBef>
              <a:spcAft>
                <a:spcPts val="0"/>
              </a:spcAft>
              <a:buFontTx/>
              <a:buChar char="-"/>
            </a:pPr>
            <a:r>
              <a:rPr lang="en-GB" dirty="0"/>
              <a:t>Similar to the previous slide – do students say “1.5m longer/shorter” or “twice/half as long”</a:t>
            </a:r>
          </a:p>
          <a:p>
            <a:pPr marL="171450" lvl="0" indent="-171450" algn="l" rtl="0">
              <a:spcBef>
                <a:spcPts val="0"/>
              </a:spcBef>
              <a:spcAft>
                <a:spcPts val="0"/>
              </a:spcAft>
              <a:buFontTx/>
              <a:buChar char="-"/>
            </a:pPr>
            <a:endParaRPr lang="en-GB" dirty="0"/>
          </a:p>
        </p:txBody>
      </p:sp>
      <p:sp>
        <p:nvSpPr>
          <p:cNvPr id="143" name="Google Shape;143;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a:t>
            </a:fld>
            <a:endParaRPr/>
          </a:p>
        </p:txBody>
      </p:sp>
    </p:spTree>
    <p:extLst>
      <p:ext uri="{BB962C8B-B14F-4D97-AF65-F5344CB8AC3E}">
        <p14:creationId xmlns:p14="http://schemas.microsoft.com/office/powerpoint/2010/main" val="8860949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p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2" name="Google Shape;142;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171450" lvl="0" indent="-171450" algn="l" rtl="0">
              <a:spcBef>
                <a:spcPts val="0"/>
              </a:spcBef>
              <a:spcAft>
                <a:spcPts val="0"/>
              </a:spcAft>
              <a:buFontTx/>
              <a:buChar char="-"/>
            </a:pPr>
            <a:r>
              <a:rPr lang="en-GB" dirty="0"/>
              <a:t>Do students hold this misconception?</a:t>
            </a:r>
          </a:p>
          <a:p>
            <a:pPr marL="171450" lvl="0" indent="-171450" algn="l" rtl="0">
              <a:spcBef>
                <a:spcPts val="0"/>
              </a:spcBef>
              <a:spcAft>
                <a:spcPts val="0"/>
              </a:spcAft>
              <a:buFontTx/>
              <a:buChar char="-"/>
            </a:pPr>
            <a:r>
              <a:rPr lang="en-GB" dirty="0"/>
              <a:t>Similar to the previous slide – do students say “1.5m longer/shorter” or “2.5x as long”</a:t>
            </a:r>
          </a:p>
          <a:p>
            <a:pPr marL="171450" lvl="0" indent="-171450" algn="l" rtl="0">
              <a:spcBef>
                <a:spcPts val="0"/>
              </a:spcBef>
              <a:spcAft>
                <a:spcPts val="0"/>
              </a:spcAft>
              <a:buFontTx/>
              <a:buChar char="-"/>
            </a:pPr>
            <a:r>
              <a:rPr lang="en-GB" dirty="0"/>
              <a:t>Would that improve if the measures were 0.5m and 1.25m? Or 50cm and 125cm? Or 2m and 5m? 10m &amp; 25m?</a:t>
            </a:r>
          </a:p>
        </p:txBody>
      </p:sp>
      <p:sp>
        <p:nvSpPr>
          <p:cNvPr id="143" name="Google Shape;143;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5</a:t>
            </a:fld>
            <a:endParaRPr/>
          </a:p>
        </p:txBody>
      </p:sp>
    </p:spTree>
    <p:extLst>
      <p:ext uri="{BB962C8B-B14F-4D97-AF65-F5344CB8AC3E}">
        <p14:creationId xmlns:p14="http://schemas.microsoft.com/office/powerpoint/2010/main" val="22269872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p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2" name="Google Shape;142;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dirty="0"/>
              <a:t>Important to acknowledge the limitations of the KS2 knowledge – statements are broad but have very specific criteria in guidance. KS3 aims to push on from these specific cases, and for students to be able to use more than integers and unit fractions etc. </a:t>
            </a:r>
            <a:endParaRPr dirty="0"/>
          </a:p>
        </p:txBody>
      </p:sp>
      <p:sp>
        <p:nvSpPr>
          <p:cNvPr id="143" name="Google Shape;143;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6</a:t>
            </a:fld>
            <a:endParaRPr/>
          </a:p>
        </p:txBody>
      </p:sp>
    </p:spTree>
    <p:extLst>
      <p:ext uri="{BB962C8B-B14F-4D97-AF65-F5344CB8AC3E}">
        <p14:creationId xmlns:p14="http://schemas.microsoft.com/office/powerpoint/2010/main" val="38463758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p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2" name="Google Shape;142;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dirty="0"/>
              <a:t>Many repeats from KS2 but these are now at a higher level, involving more than unit fractions and integer answers. </a:t>
            </a:r>
          </a:p>
          <a:p>
            <a:pPr marL="0" lvl="0" indent="0" algn="l" rtl="0">
              <a:spcBef>
                <a:spcPts val="0"/>
              </a:spcBef>
              <a:spcAft>
                <a:spcPts val="0"/>
              </a:spcAft>
              <a:buNone/>
            </a:pPr>
            <a:r>
              <a:rPr lang="en-GB" dirty="0"/>
              <a:t>Examples in other NCETM videos.</a:t>
            </a:r>
            <a:endParaRPr dirty="0"/>
          </a:p>
        </p:txBody>
      </p:sp>
      <p:sp>
        <p:nvSpPr>
          <p:cNvPr id="143" name="Google Shape;143;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7</a:t>
            </a:fld>
            <a:endParaRPr/>
          </a:p>
        </p:txBody>
      </p:sp>
    </p:spTree>
    <p:extLst>
      <p:ext uri="{BB962C8B-B14F-4D97-AF65-F5344CB8AC3E}">
        <p14:creationId xmlns:p14="http://schemas.microsoft.com/office/powerpoint/2010/main" val="23461019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Google Shape;120;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1" name="Google Shape;121;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22" name="Google Shape;122;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76200" algn="r" rtl="0">
              <a:lnSpc>
                <a:spcPct val="100000"/>
              </a:lnSpc>
              <a:spcBef>
                <a:spcPts val="0"/>
              </a:spcBef>
              <a:spcAft>
                <a:spcPts val="0"/>
              </a:spcAft>
              <a:buClr>
                <a:srgbClr val="00628C"/>
              </a:buClr>
              <a:buSzPts val="1200"/>
              <a:buFont typeface="Arial"/>
              <a:buChar char="●"/>
            </a:pPr>
            <a:fld id="{00000000-1234-1234-1234-123412341234}" type="slidenum">
              <a:rPr lang="en-GB" sz="1200" b="0" i="0" u="none" strike="noStrike" cap="none">
                <a:solidFill>
                  <a:srgbClr val="000000"/>
                </a:solidFill>
                <a:latin typeface="Arial"/>
                <a:ea typeface="Arial"/>
                <a:cs typeface="Arial"/>
                <a:sym typeface="Arial"/>
              </a:rPr>
              <a:t>8</a:t>
            </a:fld>
            <a:endParaRPr sz="12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18357937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Axiom – and we expect students to have come across it before, on the left at least. </a:t>
            </a:r>
          </a:p>
          <a:p>
            <a:r>
              <a:rPr lang="en-GB" dirty="0"/>
              <a:t>Stem sentences.</a:t>
            </a:r>
          </a:p>
          <a:p>
            <a:r>
              <a:rPr lang="en-GB" dirty="0"/>
              <a:t>A check could be to do a gap fill, or mini whiteboard exercise. But if not known… Can we lead students to this except in common sense?</a:t>
            </a:r>
          </a:p>
          <a:p>
            <a:r>
              <a:rPr lang="en-GB" dirty="0"/>
              <a:t>Right hand side would be IDEAL, but the rest of the topic can lead to this discovery if RHS known. </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GB" sz="1200" b="0" i="0" u="none" strike="noStrike" cap="none" smtClean="0">
                <a:solidFill>
                  <a:schemeClr val="dk1"/>
                </a:solidFill>
                <a:latin typeface="Calibri"/>
                <a:ea typeface="Calibri"/>
                <a:cs typeface="Calibri"/>
                <a:sym typeface="Calibri"/>
              </a:rPr>
              <a:t>9</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422650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Blank Canvas" userDrawn="1">
  <p:cSld name="Content with title and body text">
    <p:spTree>
      <p:nvGrpSpPr>
        <p:cNvPr id="1" name="Shape 29"/>
        <p:cNvGrpSpPr/>
        <p:nvPr/>
      </p:nvGrpSpPr>
      <p:grpSpPr>
        <a:xfrm>
          <a:off x="0" y="0"/>
          <a:ext cx="0" cy="0"/>
          <a:chOff x="0" y="0"/>
          <a:chExt cx="0" cy="0"/>
        </a:xfrm>
      </p:grpSpPr>
      <p:sp>
        <p:nvSpPr>
          <p:cNvPr id="4" name="Text Placeholder 1">
            <a:extLst>
              <a:ext uri="{FF2B5EF4-FFF2-40B4-BE49-F238E27FC236}">
                <a16:creationId xmlns:a16="http://schemas.microsoft.com/office/drawing/2014/main" id="{54D5CC16-CD65-46CA-81D0-9DF40D8228FE}"/>
              </a:ext>
            </a:extLst>
          </p:cNvPr>
          <p:cNvSpPr txBox="1">
            <a:spLocks/>
          </p:cNvSpPr>
          <p:nvPr userDrawn="1"/>
        </p:nvSpPr>
        <p:spPr bwMode="auto">
          <a:xfrm>
            <a:off x="1" y="360000"/>
            <a:ext cx="9143999"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3" name="Title 2">
            <a:extLst>
              <a:ext uri="{FF2B5EF4-FFF2-40B4-BE49-F238E27FC236}">
                <a16:creationId xmlns:a16="http://schemas.microsoft.com/office/drawing/2014/main" id="{49FC66AF-5095-45DB-A588-B962308618A8}"/>
              </a:ext>
            </a:extLst>
          </p:cNvPr>
          <p:cNvSpPr>
            <a:spLocks noGrp="1"/>
          </p:cNvSpPr>
          <p:nvPr>
            <p:ph type="title"/>
          </p:nvPr>
        </p:nvSpPr>
        <p:spPr>
          <a:xfrm>
            <a:off x="522000" y="424344"/>
            <a:ext cx="8164800" cy="456807"/>
          </a:xfrm>
          <a:prstGeom prst="rect">
            <a:avLst/>
          </a:prstGeom>
        </p:spPr>
        <p:txBody>
          <a:bodyPr>
            <a:normAutofit/>
          </a:bodyPr>
          <a:lstStyle>
            <a:lvl1pPr>
              <a:defRPr lang="en-GB" sz="2000" dirty="0">
                <a:solidFill>
                  <a:schemeClr val="bg1"/>
                </a:solidFill>
              </a:defRPr>
            </a:lvl1pPr>
          </a:lstStyle>
          <a:p>
            <a:r>
              <a:rPr lang="en-US" dirty="0"/>
              <a:t>Click to edit Master title style</a:t>
            </a:r>
            <a:endParaRPr lang="en-GB" dirty="0"/>
          </a:p>
        </p:txBody>
      </p:sp>
      <p:sp>
        <p:nvSpPr>
          <p:cNvPr id="6" name="Text Placeholder 5">
            <a:extLst>
              <a:ext uri="{FF2B5EF4-FFF2-40B4-BE49-F238E27FC236}">
                <a16:creationId xmlns:a16="http://schemas.microsoft.com/office/drawing/2014/main" id="{CDF0D911-4410-43CD-8F14-99D1C7656A88}"/>
              </a:ext>
            </a:extLst>
          </p:cNvPr>
          <p:cNvSpPr>
            <a:spLocks noGrp="1"/>
          </p:cNvSpPr>
          <p:nvPr>
            <p:ph type="body" sz="quarter" idx="10"/>
          </p:nvPr>
        </p:nvSpPr>
        <p:spPr>
          <a:xfrm>
            <a:off x="522288" y="1304925"/>
            <a:ext cx="8164512" cy="4248150"/>
          </a:xfrm>
        </p:spPr>
        <p:txBody>
          <a:bodyPr>
            <a:normAutofit/>
          </a:bodyPr>
          <a:lstStyle>
            <a:lvl1pPr>
              <a:defRPr sz="2000">
                <a:solidFill>
                  <a:srgbClr val="585858"/>
                </a:solidFill>
              </a:defRPr>
            </a:lvl1pPr>
            <a:lvl2pPr>
              <a:defRPr sz="1800">
                <a:solidFill>
                  <a:srgbClr val="585858"/>
                </a:solidFill>
              </a:defRPr>
            </a:lvl2pPr>
            <a:lvl3pPr>
              <a:defRPr sz="1600">
                <a:solidFill>
                  <a:srgbClr val="585858"/>
                </a:solidFill>
              </a:defRPr>
            </a:lvl3pPr>
            <a:lvl4pPr>
              <a:defRPr sz="1400">
                <a:solidFill>
                  <a:srgbClr val="585858"/>
                </a:solidFill>
              </a:defRPr>
            </a:lvl4pPr>
            <a:lvl5pPr>
              <a:defRPr sz="1400">
                <a:solidFill>
                  <a:srgbClr val="585858"/>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3054276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Blank Canvas" preserve="1" userDrawn="1">
  <p:cSld name="Content with title">
    <p:spTree>
      <p:nvGrpSpPr>
        <p:cNvPr id="1" name="Shape 29"/>
        <p:cNvGrpSpPr/>
        <p:nvPr/>
      </p:nvGrpSpPr>
      <p:grpSpPr>
        <a:xfrm>
          <a:off x="0" y="0"/>
          <a:ext cx="0" cy="0"/>
          <a:chOff x="0" y="0"/>
          <a:chExt cx="0" cy="0"/>
        </a:xfrm>
      </p:grpSpPr>
      <p:sp>
        <p:nvSpPr>
          <p:cNvPr id="4" name="Text Placeholder 1">
            <a:extLst>
              <a:ext uri="{FF2B5EF4-FFF2-40B4-BE49-F238E27FC236}">
                <a16:creationId xmlns:a16="http://schemas.microsoft.com/office/drawing/2014/main" id="{54D5CC16-CD65-46CA-81D0-9DF40D8228FE}"/>
              </a:ext>
            </a:extLst>
          </p:cNvPr>
          <p:cNvSpPr txBox="1">
            <a:spLocks/>
          </p:cNvSpPr>
          <p:nvPr userDrawn="1"/>
        </p:nvSpPr>
        <p:spPr bwMode="auto">
          <a:xfrm>
            <a:off x="1" y="360000"/>
            <a:ext cx="9143999"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3" name="Title 2">
            <a:extLst>
              <a:ext uri="{FF2B5EF4-FFF2-40B4-BE49-F238E27FC236}">
                <a16:creationId xmlns:a16="http://schemas.microsoft.com/office/drawing/2014/main" id="{49FC66AF-5095-45DB-A588-B962308618A8}"/>
              </a:ext>
            </a:extLst>
          </p:cNvPr>
          <p:cNvSpPr>
            <a:spLocks noGrp="1"/>
          </p:cNvSpPr>
          <p:nvPr>
            <p:ph type="title"/>
          </p:nvPr>
        </p:nvSpPr>
        <p:spPr>
          <a:xfrm>
            <a:off x="522000" y="424344"/>
            <a:ext cx="8164800" cy="456807"/>
          </a:xfrm>
          <a:prstGeom prst="rect">
            <a:avLst/>
          </a:prstGeom>
        </p:spPr>
        <p:txBody>
          <a:bodyPr>
            <a:normAutofit/>
          </a:bodyPr>
          <a:lstStyle>
            <a:lvl1pPr>
              <a:defRPr sz="2000" b="1">
                <a:solidFill>
                  <a:schemeClr val="bg1"/>
                </a:solidFill>
              </a:defRPr>
            </a:lvl1pPr>
          </a:lstStyle>
          <a:p>
            <a:r>
              <a:rPr lang="en-US" dirty="0"/>
              <a:t>Click to edit Master title style</a:t>
            </a:r>
            <a:endParaRPr lang="en-GB" dirty="0"/>
          </a:p>
        </p:txBody>
      </p:sp>
    </p:spTree>
    <p:extLst>
      <p:ext uri="{BB962C8B-B14F-4D97-AF65-F5344CB8AC3E}">
        <p14:creationId xmlns:p14="http://schemas.microsoft.com/office/powerpoint/2010/main" val="333694770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27DB16D-6641-4EB0-A001-D3414ADF6C14}"/>
              </a:ext>
            </a:extLst>
          </p:cNvPr>
          <p:cNvSpPr>
            <a:spLocks noGrp="1"/>
          </p:cNvSpPr>
          <p:nvPr>
            <p:ph type="title"/>
          </p:nvPr>
        </p:nvSpPr>
        <p:spPr>
          <a:xfrm>
            <a:off x="628650" y="365126"/>
            <a:ext cx="7886700" cy="582526"/>
          </a:xfrm>
          <a:prstGeom prst="rect">
            <a:avLst/>
          </a:prstGeom>
        </p:spPr>
        <p:txBody>
          <a:bodyPr vert="horz" lIns="91440" tIns="45720" rIns="91440" bIns="45720" rtlCol="0" anchor="ctr">
            <a:norm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28922F2A-0641-4D3B-A3ED-EF93432FBC53}"/>
              </a:ext>
            </a:extLst>
          </p:cNvPr>
          <p:cNvSpPr>
            <a:spLocks noGrp="1"/>
          </p:cNvSpPr>
          <p:nvPr>
            <p:ph type="body" idx="1"/>
          </p:nvPr>
        </p:nvSpPr>
        <p:spPr>
          <a:xfrm>
            <a:off x="628650" y="1180407"/>
            <a:ext cx="7886700" cy="4996556"/>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a:extLst>
              <a:ext uri="{FF2B5EF4-FFF2-40B4-BE49-F238E27FC236}">
                <a16:creationId xmlns:a16="http://schemas.microsoft.com/office/drawing/2014/main" id="{461815A7-A59A-4954-B9FA-C4294D584BB9}"/>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C95C026-08C9-4B34-900E-A796AD91033C}" type="datetimeFigureOut">
              <a:rPr lang="en-GB" smtClean="0"/>
              <a:t>27/10/2020</a:t>
            </a:fld>
            <a:endParaRPr lang="en-GB"/>
          </a:p>
        </p:txBody>
      </p:sp>
      <p:sp>
        <p:nvSpPr>
          <p:cNvPr id="5" name="Footer Placeholder 4">
            <a:extLst>
              <a:ext uri="{FF2B5EF4-FFF2-40B4-BE49-F238E27FC236}">
                <a16:creationId xmlns:a16="http://schemas.microsoft.com/office/drawing/2014/main" id="{13F2A56B-3936-4F67-83F4-DA8D8C5ACA30}"/>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DDD98230-5C29-4173-8FB8-EF447AC28247}"/>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456067-5DCC-4FA4-963E-25DDD588CAA1}" type="slidenum">
              <a:rPr lang="en-GB" smtClean="0"/>
              <a:t>‹#›</a:t>
            </a:fld>
            <a:endParaRPr lang="en-GB"/>
          </a:p>
        </p:txBody>
      </p:sp>
    </p:spTree>
    <p:extLst>
      <p:ext uri="{BB962C8B-B14F-4D97-AF65-F5344CB8AC3E}">
        <p14:creationId xmlns:p14="http://schemas.microsoft.com/office/powerpoint/2010/main" val="2471971606"/>
      </p:ext>
    </p:extLst>
  </p:cSld>
  <p:clrMap bg1="lt1" tx1="dk1" bg2="lt2" tx2="dk2" accent1="accent1" accent2="accent2" accent3="accent3" accent4="accent4" accent5="accent5" accent6="accent6" hlink="hlink" folHlink="folHlink"/>
  <p:sldLayoutIdLst>
    <p:sldLayoutId id="2147483676" r:id="rId1"/>
    <p:sldLayoutId id="2147483678" r:id="rId2"/>
  </p:sldLayoutIdLst>
  <p:txStyles>
    <p:titleStyle>
      <a:lvl1pPr algn="l" defTabSz="914400" rtl="0" eaLnBrk="1" latinLnBrk="0" hangingPunct="1">
        <a:lnSpc>
          <a:spcPct val="90000"/>
        </a:lnSpc>
        <a:spcBef>
          <a:spcPct val="0"/>
        </a:spcBef>
        <a:buNone/>
        <a:defRPr sz="2700" b="1" kern="1200">
          <a:solidFill>
            <a:srgbClr val="585858"/>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Clr>
          <a:srgbClr val="585858"/>
        </a:buClr>
        <a:buFont typeface="Arial" panose="020B0604020202020204" pitchFamily="34" charset="0"/>
        <a:buChar char="•"/>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585858"/>
        </a:buClr>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Clr>
          <a:srgbClr val="585858"/>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Clr>
          <a:srgbClr val="585858"/>
        </a:buClr>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Clr>
          <a:srgbClr val="585858"/>
        </a:buClr>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7.xml"/><Relationship Id="rId6" Type="http://schemas.openxmlformats.org/officeDocument/2006/relationships/hyperlink" Target="http://www.maths4everyone.com/resources/sats-questions.html" TargetMode="External"/><Relationship Id="rId5" Type="http://schemas.openxmlformats.org/officeDocument/2006/relationships/image" Target="../media/image3.png"/><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8.xml"/><Relationship Id="rId6" Type="http://schemas.openxmlformats.org/officeDocument/2006/relationships/image" Target="../media/image12.png"/><Relationship Id="rId5" Type="http://schemas.openxmlformats.org/officeDocument/2006/relationships/hyperlink" Target="http://www.maths4everyone.com/resources/sats-questions.html" TargetMode="External"/><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8" Type="http://schemas.openxmlformats.org/officeDocument/2006/relationships/hyperlink" Target="https://nrich.maths.org/1026" TargetMode="External"/><Relationship Id="rId3" Type="http://schemas.openxmlformats.org/officeDocument/2006/relationships/notesSlide" Target="../notesSlides/notesSlide12.xml"/><Relationship Id="rId7" Type="http://schemas.openxmlformats.org/officeDocument/2006/relationships/hyperlink" Target="https://nrich.maths.org/6870" TargetMode="External"/><Relationship Id="rId2" Type="http://schemas.openxmlformats.org/officeDocument/2006/relationships/slideLayout" Target="../slideLayouts/slideLayout2.xml"/><Relationship Id="rId1" Type="http://schemas.openxmlformats.org/officeDocument/2006/relationships/tags" Target="../tags/tag9.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 Id="rId9" Type="http://schemas.openxmlformats.org/officeDocument/2006/relationships/hyperlink" Target="https://nrich.maths.org/2420" TargetMode="External"/></Relationships>
</file>

<file path=ppt/slides/_rels/slide13.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notesSlide" Target="../notesSlides/notesSlide13.xml"/><Relationship Id="rId7" Type="http://schemas.openxmlformats.org/officeDocument/2006/relationships/image" Target="../media/image18.jpeg"/><Relationship Id="rId2" Type="http://schemas.openxmlformats.org/officeDocument/2006/relationships/slideLayout" Target="../slideLayouts/slideLayout2.xml"/><Relationship Id="rId1" Type="http://schemas.openxmlformats.org/officeDocument/2006/relationships/tags" Target="../tags/tag10.xml"/><Relationship Id="rId6" Type="http://schemas.openxmlformats.org/officeDocument/2006/relationships/hyperlink" Target="https://diagnosticquestions.com/" TargetMode="External"/><Relationship Id="rId11" Type="http://schemas.openxmlformats.org/officeDocument/2006/relationships/image" Target="../media/image22.jpeg"/><Relationship Id="rId5" Type="http://schemas.openxmlformats.org/officeDocument/2006/relationships/image" Target="../media/image17.jpeg"/><Relationship Id="rId10" Type="http://schemas.openxmlformats.org/officeDocument/2006/relationships/image" Target="../media/image21.jpeg"/><Relationship Id="rId4" Type="http://schemas.openxmlformats.org/officeDocument/2006/relationships/image" Target="../media/image16.jpeg"/><Relationship Id="rId9" Type="http://schemas.openxmlformats.org/officeDocument/2006/relationships/image" Target="../media/image20.jpeg"/></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hyperlink" Target="http://www.teachitmaths.co.uk/resources/ks3/number/place-value-and-other-related-calculations/25995" TargetMode="External"/><Relationship Id="rId5" Type="http://schemas.openxmlformats.org/officeDocument/2006/relationships/image" Target="../media/image24.png"/><Relationship Id="rId4" Type="http://schemas.openxmlformats.org/officeDocument/2006/relationships/hyperlink" Target="http://www.mathspad.co.uk/teach/linkedDocuments/calculations/Related%20calculations.pdf"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26.png"/></Relationships>
</file>

<file path=ppt/slides/_rels/slide1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hyperlink" Target="https://donsteward.blogspot.com/2016/03/two-steps-to-hundred.html" TargetMode="External"/></Relationships>
</file>

<file path=ppt/slides/_rels/slide17.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30.png"/><Relationship Id="rId7" Type="http://schemas.openxmlformats.org/officeDocument/2006/relationships/hyperlink" Target="https://donsteward.blogspot.com/2019/02/boxes-resources.html" TargetMode="External"/><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hyperlink" Target="https://donsteward.blogspot.com/2012/03/boxes.html" TargetMode="External"/><Relationship Id="rId5" Type="http://schemas.openxmlformats.org/officeDocument/2006/relationships/image" Target="../media/image32.png"/><Relationship Id="rId10" Type="http://schemas.openxmlformats.org/officeDocument/2006/relationships/image" Target="../media/image37.png"/><Relationship Id="rId4" Type="http://schemas.openxmlformats.org/officeDocument/2006/relationships/image" Target="../media/image31.png"/><Relationship Id="rId9" Type="http://schemas.openxmlformats.org/officeDocument/2006/relationships/image" Target="../media/image36.png"/></Relationships>
</file>

<file path=ppt/slides/_rels/slide18.xml.rels><?xml version="1.0" encoding="UTF-8" standalone="yes"?>
<Relationships xmlns="http://schemas.openxmlformats.org/package/2006/relationships"><Relationship Id="rId3" Type="http://schemas.openxmlformats.org/officeDocument/2006/relationships/image" Target="../media/image360.png"/><Relationship Id="rId7" Type="http://schemas.openxmlformats.org/officeDocument/2006/relationships/image" Target="../media/image41.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3.png"/></Relationships>
</file>

<file path=ppt/slides/_rels/slide19.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image" Target="../media/image34.png"/><Relationship Id="rId7" Type="http://schemas.openxmlformats.org/officeDocument/2006/relationships/image" Target="../media/image45.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44.png"/><Relationship Id="rId5" Type="http://schemas.openxmlformats.org/officeDocument/2006/relationships/image" Target="../media/image38.png"/><Relationship Id="rId4" Type="http://schemas.openxmlformats.org/officeDocument/2006/relationships/image" Target="../media/image420.png"/><Relationship Id="rId9" Type="http://schemas.openxmlformats.org/officeDocument/2006/relationships/image" Target="../media/image47.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8" Type="http://schemas.openxmlformats.org/officeDocument/2006/relationships/image" Target="../media/image51.png"/><Relationship Id="rId13" Type="http://schemas.openxmlformats.org/officeDocument/2006/relationships/image" Target="../media/image56.png"/><Relationship Id="rId3" Type="http://schemas.openxmlformats.org/officeDocument/2006/relationships/image" Target="../media/image34.png"/><Relationship Id="rId7" Type="http://schemas.openxmlformats.org/officeDocument/2006/relationships/image" Target="../media/image38.png"/><Relationship Id="rId12" Type="http://schemas.openxmlformats.org/officeDocument/2006/relationships/image" Target="../media/image55.pn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50.png"/><Relationship Id="rId11" Type="http://schemas.openxmlformats.org/officeDocument/2006/relationships/image" Target="../media/image54.png"/><Relationship Id="rId5" Type="http://schemas.openxmlformats.org/officeDocument/2006/relationships/image" Target="../media/image49.png"/><Relationship Id="rId10" Type="http://schemas.openxmlformats.org/officeDocument/2006/relationships/image" Target="../media/image53.png"/><Relationship Id="rId4" Type="http://schemas.openxmlformats.org/officeDocument/2006/relationships/image" Target="../media/image42.png"/><Relationship Id="rId9" Type="http://schemas.openxmlformats.org/officeDocument/2006/relationships/image" Target="../media/image52.png"/></Relationships>
</file>

<file path=ppt/slides/_rels/slide2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3.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tags" Target="../tags/tag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6.xml"/><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9"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sp>
        <p:nvSpPr>
          <p:cNvPr id="7" name="Title 6">
            <a:extLst>
              <a:ext uri="{FF2B5EF4-FFF2-40B4-BE49-F238E27FC236}">
                <a16:creationId xmlns:a16="http://schemas.microsoft.com/office/drawing/2014/main" id="{828E8CC5-34D6-4883-B11D-C254922C051B}"/>
              </a:ext>
            </a:extLst>
          </p:cNvPr>
          <p:cNvSpPr>
            <a:spLocks noGrp="1"/>
          </p:cNvSpPr>
          <p:nvPr>
            <p:ph type="title"/>
          </p:nvPr>
        </p:nvSpPr>
        <p:spPr/>
        <p:txBody>
          <a:bodyPr/>
          <a:lstStyle/>
          <a:p>
            <a:r>
              <a:rPr lang="en-GB" dirty="0"/>
              <a:t>Part 1 – The big idea</a:t>
            </a:r>
          </a:p>
        </p:txBody>
      </p:sp>
      <p:sp>
        <p:nvSpPr>
          <p:cNvPr id="8" name="Text Placeholder 7">
            <a:extLst>
              <a:ext uri="{FF2B5EF4-FFF2-40B4-BE49-F238E27FC236}">
                <a16:creationId xmlns:a16="http://schemas.microsoft.com/office/drawing/2014/main" id="{3CDAD6D6-B282-4337-A940-CCCBB23E6928}"/>
              </a:ext>
            </a:extLst>
          </p:cNvPr>
          <p:cNvSpPr>
            <a:spLocks noGrp="1"/>
          </p:cNvSpPr>
          <p:nvPr>
            <p:ph type="body" sz="quarter" idx="10"/>
          </p:nvPr>
        </p:nvSpPr>
        <p:spPr>
          <a:xfrm>
            <a:off x="146731" y="1108981"/>
            <a:ext cx="8164512" cy="5128731"/>
          </a:xfrm>
        </p:spPr>
        <p:txBody>
          <a:bodyPr/>
          <a:lstStyle/>
          <a:p>
            <a:pPr marL="0" indent="0">
              <a:buNone/>
            </a:pPr>
            <a:r>
              <a:rPr lang="en-GB" sz="2400" dirty="0"/>
              <a:t>What do students need to know?</a:t>
            </a:r>
          </a:p>
          <a:p>
            <a:pPr marL="0" indent="0">
              <a:buNone/>
            </a:pPr>
            <a:r>
              <a:rPr lang="en-GB" dirty="0"/>
              <a:t>Students must understand that:</a:t>
            </a:r>
          </a:p>
          <a:p>
            <a:pPr marL="0" indent="0" algn="ctr">
              <a:buNone/>
            </a:pPr>
            <a:r>
              <a:rPr lang="en-GB" b="1" dirty="0"/>
              <a:t>Any two numbers can be connected by a multiplicative relationship with a single multiplier.</a:t>
            </a:r>
          </a:p>
          <a:p>
            <a:pPr marL="0" indent="0" algn="ctr">
              <a:buNone/>
            </a:pPr>
            <a:endParaRPr lang="en-GB" dirty="0"/>
          </a:p>
          <a:p>
            <a:pPr marL="0" indent="0">
              <a:buNone/>
            </a:pPr>
            <a:r>
              <a:rPr lang="en-GB" dirty="0"/>
              <a:t>This includes:</a:t>
            </a:r>
          </a:p>
          <a:p>
            <a:r>
              <a:rPr lang="en-GB" dirty="0"/>
              <a:t>Use of ‘proportion’ as a verb, rather than a noun</a:t>
            </a:r>
          </a:p>
          <a:p>
            <a:r>
              <a:rPr lang="en-GB" dirty="0"/>
              <a:t>A shift from additive relationships to multiplicative relationships</a:t>
            </a:r>
            <a:br>
              <a:rPr lang="en-GB" dirty="0"/>
            </a:br>
            <a:r>
              <a:rPr lang="en-GB" dirty="0"/>
              <a:t>e.g. ‘lots of’ and scaling</a:t>
            </a:r>
          </a:p>
          <a:p>
            <a:r>
              <a:rPr lang="en-GB" dirty="0"/>
              <a:t>Maintaining proportionality through multiplication and division</a:t>
            </a:r>
          </a:p>
          <a:p>
            <a:r>
              <a:rPr lang="en-GB" dirty="0"/>
              <a:t>Eventually the use of a single (fractional) multiplier.</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2000" advTm="42319"/>
    </mc:Choice>
    <mc:Fallback xmlns="">
      <p:transition spd="slow" advTm="42319"/>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xEl>
                                              <p:pRg st="7" end="7"/>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sp>
        <p:nvSpPr>
          <p:cNvPr id="3" name="Rectangle 2">
            <a:extLst>
              <a:ext uri="{FF2B5EF4-FFF2-40B4-BE49-F238E27FC236}">
                <a16:creationId xmlns:a16="http://schemas.microsoft.com/office/drawing/2014/main" id="{3B3EDB4E-0337-4868-B752-7CBFE87B21D5}"/>
              </a:ext>
            </a:extLst>
          </p:cNvPr>
          <p:cNvSpPr/>
          <p:nvPr/>
        </p:nvSpPr>
        <p:spPr>
          <a:xfrm>
            <a:off x="381322" y="1093279"/>
            <a:ext cx="8305477" cy="4524315"/>
          </a:xfrm>
          <a:prstGeom prst="rect">
            <a:avLst/>
          </a:prstGeom>
        </p:spPr>
        <p:txBody>
          <a:bodyPr wrap="square" numCol="2">
            <a:spAutoFit/>
          </a:bodyPr>
          <a:lstStyle/>
          <a:p>
            <a:r>
              <a:rPr lang="en-GB" sz="1800" b="1" dirty="0">
                <a:solidFill>
                  <a:schemeClr val="tx1">
                    <a:lumMod val="65000"/>
                    <a:lumOff val="35000"/>
                  </a:schemeClr>
                </a:solidFill>
              </a:rPr>
              <a:t>Scaling and ratio</a:t>
            </a:r>
          </a:p>
          <a:p>
            <a:pPr marL="285750" indent="-285750">
              <a:buClr>
                <a:schemeClr val="tx1">
                  <a:lumMod val="65000"/>
                  <a:lumOff val="35000"/>
                </a:schemeClr>
              </a:buClr>
              <a:buFont typeface="Arial" panose="020B0604020202020204" pitchFamily="34" charset="0"/>
              <a:buChar char="•"/>
            </a:pPr>
            <a:r>
              <a:rPr lang="en-GB" sz="1800" dirty="0">
                <a:solidFill>
                  <a:schemeClr val="tx1">
                    <a:lumMod val="65000"/>
                    <a:lumOff val="35000"/>
                  </a:schemeClr>
                </a:solidFill>
              </a:rPr>
              <a:t>Similar shape problems</a:t>
            </a:r>
          </a:p>
          <a:p>
            <a:pPr marL="285750" indent="-285750">
              <a:buFont typeface="Arial" panose="020B0604020202020204" pitchFamily="34" charset="0"/>
              <a:buChar char="•"/>
            </a:pPr>
            <a:endParaRPr lang="en-GB" sz="1800" dirty="0">
              <a:solidFill>
                <a:schemeClr val="tx1">
                  <a:lumMod val="65000"/>
                  <a:lumOff val="35000"/>
                </a:schemeClr>
              </a:solidFill>
            </a:endParaRPr>
          </a:p>
          <a:p>
            <a:pPr marL="285750" indent="-285750">
              <a:buFont typeface="Arial" panose="020B0604020202020204" pitchFamily="34" charset="0"/>
              <a:buChar char="•"/>
            </a:pPr>
            <a:endParaRPr lang="en-GB" sz="1800" dirty="0">
              <a:solidFill>
                <a:schemeClr val="tx1">
                  <a:lumMod val="65000"/>
                  <a:lumOff val="35000"/>
                </a:schemeClr>
              </a:solidFill>
            </a:endParaRPr>
          </a:p>
          <a:p>
            <a:pPr marL="285750" indent="-285750">
              <a:buFont typeface="Arial" panose="020B0604020202020204" pitchFamily="34" charset="0"/>
              <a:buChar char="•"/>
            </a:pPr>
            <a:endParaRPr lang="en-GB" sz="1800" dirty="0">
              <a:solidFill>
                <a:schemeClr val="tx1">
                  <a:lumMod val="65000"/>
                  <a:lumOff val="35000"/>
                </a:schemeClr>
              </a:solidFill>
            </a:endParaRPr>
          </a:p>
          <a:p>
            <a:pPr marL="285750" indent="-285750">
              <a:buFont typeface="Arial" panose="020B0604020202020204" pitchFamily="34" charset="0"/>
              <a:buChar char="•"/>
            </a:pPr>
            <a:endParaRPr lang="en-GB" sz="1800" dirty="0">
              <a:solidFill>
                <a:schemeClr val="tx1">
                  <a:lumMod val="65000"/>
                  <a:lumOff val="35000"/>
                </a:schemeClr>
              </a:solidFill>
            </a:endParaRPr>
          </a:p>
          <a:p>
            <a:pPr marL="285750" indent="-285750">
              <a:buFont typeface="Arial" panose="020B0604020202020204" pitchFamily="34" charset="0"/>
              <a:buChar char="•"/>
            </a:pPr>
            <a:endParaRPr lang="en-GB" sz="1800" dirty="0">
              <a:solidFill>
                <a:schemeClr val="tx1">
                  <a:lumMod val="65000"/>
                  <a:lumOff val="35000"/>
                </a:schemeClr>
              </a:solidFill>
            </a:endParaRPr>
          </a:p>
          <a:p>
            <a:pPr marL="285750" indent="-285750">
              <a:buFont typeface="Arial" panose="020B0604020202020204" pitchFamily="34" charset="0"/>
              <a:buChar char="•"/>
            </a:pPr>
            <a:endParaRPr lang="en-GB" sz="1800" dirty="0">
              <a:solidFill>
                <a:schemeClr val="tx1">
                  <a:lumMod val="65000"/>
                  <a:lumOff val="35000"/>
                </a:schemeClr>
              </a:solidFill>
            </a:endParaRPr>
          </a:p>
          <a:p>
            <a:pPr marL="285750" indent="-285750">
              <a:buFont typeface="Arial" panose="020B0604020202020204" pitchFamily="34" charset="0"/>
              <a:buChar char="•"/>
            </a:pPr>
            <a:endParaRPr lang="en-GB" sz="1800" dirty="0">
              <a:solidFill>
                <a:schemeClr val="tx1">
                  <a:lumMod val="65000"/>
                  <a:lumOff val="35000"/>
                </a:schemeClr>
              </a:solidFill>
            </a:endParaRPr>
          </a:p>
          <a:p>
            <a:pPr marL="285750" indent="-285750">
              <a:buFont typeface="Arial" panose="020B0604020202020204" pitchFamily="34" charset="0"/>
              <a:buChar char="•"/>
            </a:pPr>
            <a:endParaRPr lang="en-GB" sz="1800" dirty="0">
              <a:solidFill>
                <a:schemeClr val="tx1">
                  <a:lumMod val="65000"/>
                  <a:lumOff val="35000"/>
                </a:schemeClr>
              </a:solidFill>
            </a:endParaRPr>
          </a:p>
          <a:p>
            <a:pPr marL="285750" indent="-285750">
              <a:buFont typeface="Arial" panose="020B0604020202020204" pitchFamily="34" charset="0"/>
              <a:buChar char="•"/>
            </a:pPr>
            <a:endParaRPr lang="en-GB" sz="1800" dirty="0">
              <a:solidFill>
                <a:schemeClr val="tx1">
                  <a:lumMod val="65000"/>
                  <a:lumOff val="35000"/>
                </a:schemeClr>
              </a:solidFill>
            </a:endParaRPr>
          </a:p>
          <a:p>
            <a:endParaRPr lang="en-GB" sz="1800" dirty="0">
              <a:solidFill>
                <a:schemeClr val="tx1">
                  <a:lumMod val="65000"/>
                  <a:lumOff val="35000"/>
                </a:schemeClr>
              </a:solidFill>
            </a:endParaRPr>
          </a:p>
          <a:p>
            <a:endParaRPr lang="en-GB" sz="1800" dirty="0">
              <a:solidFill>
                <a:schemeClr val="tx1">
                  <a:lumMod val="65000"/>
                  <a:lumOff val="35000"/>
                </a:schemeClr>
              </a:solidFill>
            </a:endParaRPr>
          </a:p>
          <a:p>
            <a:endParaRPr lang="en-GB" sz="1800" dirty="0">
              <a:solidFill>
                <a:schemeClr val="tx1">
                  <a:lumMod val="65000"/>
                  <a:lumOff val="35000"/>
                </a:schemeClr>
              </a:solidFill>
            </a:endParaRPr>
          </a:p>
          <a:p>
            <a:endParaRPr lang="en-GB" sz="1800" dirty="0">
              <a:solidFill>
                <a:schemeClr val="tx1">
                  <a:lumMod val="65000"/>
                  <a:lumOff val="35000"/>
                </a:schemeClr>
              </a:solidFill>
            </a:endParaRPr>
          </a:p>
          <a:p>
            <a:endParaRPr lang="en-GB" sz="1800" dirty="0">
              <a:solidFill>
                <a:schemeClr val="tx1">
                  <a:lumMod val="65000"/>
                  <a:lumOff val="35000"/>
                </a:schemeClr>
              </a:solidFill>
            </a:endParaRPr>
          </a:p>
          <a:p>
            <a:endParaRPr lang="en-GB" sz="1800" dirty="0">
              <a:solidFill>
                <a:schemeClr val="tx1">
                  <a:lumMod val="65000"/>
                  <a:lumOff val="35000"/>
                </a:schemeClr>
              </a:solidFill>
            </a:endParaRPr>
          </a:p>
          <a:p>
            <a:endParaRPr lang="en-GB" sz="1800" dirty="0">
              <a:solidFill>
                <a:schemeClr val="tx1">
                  <a:lumMod val="65000"/>
                  <a:lumOff val="35000"/>
                </a:schemeClr>
              </a:solidFill>
            </a:endParaRPr>
          </a:p>
          <a:p>
            <a:pPr marL="285750" indent="-285750">
              <a:buClr>
                <a:schemeClr val="tx1">
                  <a:lumMod val="65000"/>
                  <a:lumOff val="35000"/>
                </a:schemeClr>
              </a:buClr>
              <a:buFont typeface="Arial" panose="020B0604020202020204" pitchFamily="34" charset="0"/>
              <a:buChar char="•"/>
            </a:pPr>
            <a:r>
              <a:rPr lang="en-GB" sz="1800" dirty="0">
                <a:solidFill>
                  <a:schemeClr val="tx1">
                    <a:lumMod val="65000"/>
                    <a:lumOff val="35000"/>
                  </a:schemeClr>
                </a:solidFill>
              </a:rPr>
              <a:t>“X has twice as many as Y…”  problems and gap fills</a:t>
            </a:r>
            <a:endParaRPr lang="en-GB" sz="1800" b="1" dirty="0">
              <a:solidFill>
                <a:schemeClr val="tx1">
                  <a:lumMod val="65000"/>
                  <a:lumOff val="35000"/>
                </a:schemeClr>
              </a:solidFill>
            </a:endParaRPr>
          </a:p>
          <a:p>
            <a:endParaRPr lang="en-GB" sz="1800" b="1" dirty="0">
              <a:solidFill>
                <a:schemeClr val="tx1">
                  <a:lumMod val="65000"/>
                  <a:lumOff val="35000"/>
                </a:schemeClr>
              </a:solidFill>
            </a:endParaRPr>
          </a:p>
        </p:txBody>
      </p:sp>
      <p:pic>
        <p:nvPicPr>
          <p:cNvPr id="9" name="Picture 8">
            <a:extLst>
              <a:ext uri="{FF2B5EF4-FFF2-40B4-BE49-F238E27FC236}">
                <a16:creationId xmlns:a16="http://schemas.microsoft.com/office/drawing/2014/main" id="{F36B4DFB-9294-4146-86D7-B1ABA6712BCC}"/>
              </a:ext>
            </a:extLst>
          </p:cNvPr>
          <p:cNvPicPr>
            <a:picLocks noChangeAspect="1"/>
          </p:cNvPicPr>
          <p:nvPr/>
        </p:nvPicPr>
        <p:blipFill>
          <a:blip r:embed="rId4"/>
          <a:stretch>
            <a:fillRect/>
          </a:stretch>
        </p:blipFill>
        <p:spPr>
          <a:xfrm>
            <a:off x="163529" y="1968021"/>
            <a:ext cx="4213661" cy="3322436"/>
          </a:xfrm>
          <a:prstGeom prst="rect">
            <a:avLst/>
          </a:prstGeom>
        </p:spPr>
      </p:pic>
      <p:sp>
        <p:nvSpPr>
          <p:cNvPr id="135" name="Google Shape;135;p2" descr="In 1982, the reverse inscription on the 2p coin was changed from ..."/>
          <p:cNvSpPr/>
          <p:nvPr/>
        </p:nvSpPr>
        <p:spPr>
          <a:xfrm>
            <a:off x="612775" y="312737"/>
            <a:ext cx="304800" cy="30480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4" name="Title 3">
            <a:extLst>
              <a:ext uri="{FF2B5EF4-FFF2-40B4-BE49-F238E27FC236}">
                <a16:creationId xmlns:a16="http://schemas.microsoft.com/office/drawing/2014/main" id="{DEBE5DE1-2AF4-41AC-8D0E-528038CE33D7}"/>
              </a:ext>
            </a:extLst>
          </p:cNvPr>
          <p:cNvSpPr>
            <a:spLocks noGrp="1"/>
          </p:cNvSpPr>
          <p:nvPr>
            <p:ph type="title"/>
          </p:nvPr>
        </p:nvSpPr>
        <p:spPr/>
        <p:txBody>
          <a:bodyPr/>
          <a:lstStyle/>
          <a:p>
            <a:r>
              <a:rPr lang="en-GB" dirty="0"/>
              <a:t>Part 2 – Prerequisites</a:t>
            </a:r>
          </a:p>
        </p:txBody>
      </p:sp>
      <p:pic>
        <p:nvPicPr>
          <p:cNvPr id="8" name="Picture 7">
            <a:extLst>
              <a:ext uri="{FF2B5EF4-FFF2-40B4-BE49-F238E27FC236}">
                <a16:creationId xmlns:a16="http://schemas.microsoft.com/office/drawing/2014/main" id="{34A7D923-3E6F-4E62-81DF-91C7638EB6F4}"/>
              </a:ext>
            </a:extLst>
          </p:cNvPr>
          <p:cNvPicPr>
            <a:picLocks noChangeAspect="1"/>
          </p:cNvPicPr>
          <p:nvPr/>
        </p:nvPicPr>
        <p:blipFill>
          <a:blip r:embed="rId5"/>
          <a:stretch>
            <a:fillRect/>
          </a:stretch>
        </p:blipFill>
        <p:spPr>
          <a:xfrm>
            <a:off x="4377190" y="2517995"/>
            <a:ext cx="4664912" cy="1822010"/>
          </a:xfrm>
          <a:prstGeom prst="rect">
            <a:avLst/>
          </a:prstGeom>
        </p:spPr>
      </p:pic>
      <p:sp>
        <p:nvSpPr>
          <p:cNvPr id="10" name="Rectangle 9">
            <a:extLst>
              <a:ext uri="{FF2B5EF4-FFF2-40B4-BE49-F238E27FC236}">
                <a16:creationId xmlns:a16="http://schemas.microsoft.com/office/drawing/2014/main" id="{E797BB37-CD4E-4361-9BD8-2473B3C5CBAB}"/>
              </a:ext>
            </a:extLst>
          </p:cNvPr>
          <p:cNvSpPr/>
          <p:nvPr/>
        </p:nvSpPr>
        <p:spPr>
          <a:xfrm>
            <a:off x="32400" y="6019469"/>
            <a:ext cx="5012040" cy="307777"/>
          </a:xfrm>
          <a:prstGeom prst="rect">
            <a:avLst/>
          </a:prstGeom>
        </p:spPr>
        <p:txBody>
          <a:bodyPr wrap="square">
            <a:spAutoFit/>
          </a:bodyPr>
          <a:lstStyle/>
          <a:p>
            <a:r>
              <a:rPr lang="en-GB" dirty="0">
                <a:hlinkClick r:id="rId6"/>
              </a:rPr>
              <a:t>www.maths4everyone.com/resources/sats-questions.html</a:t>
            </a:r>
            <a:r>
              <a:rPr lang="en-GB" dirty="0"/>
              <a:t> </a:t>
            </a:r>
          </a:p>
        </p:txBody>
      </p:sp>
    </p:spTree>
    <p:custDataLst>
      <p:tags r:id="rId1"/>
    </p:custDataLst>
    <p:extLst>
      <p:ext uri="{BB962C8B-B14F-4D97-AF65-F5344CB8AC3E}">
        <p14:creationId xmlns:p14="http://schemas.microsoft.com/office/powerpoint/2010/main" val="369336621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18" end="18"/>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sp>
        <p:nvSpPr>
          <p:cNvPr id="3" name="Rectangle 2">
            <a:extLst>
              <a:ext uri="{FF2B5EF4-FFF2-40B4-BE49-F238E27FC236}">
                <a16:creationId xmlns:a16="http://schemas.microsoft.com/office/drawing/2014/main" id="{3B3EDB4E-0337-4868-B752-7CBFE87B21D5}"/>
              </a:ext>
            </a:extLst>
          </p:cNvPr>
          <p:cNvSpPr/>
          <p:nvPr/>
        </p:nvSpPr>
        <p:spPr>
          <a:xfrm>
            <a:off x="381322" y="1093279"/>
            <a:ext cx="8305477" cy="2308324"/>
          </a:xfrm>
          <a:prstGeom prst="rect">
            <a:avLst/>
          </a:prstGeom>
        </p:spPr>
        <p:txBody>
          <a:bodyPr wrap="square" numCol="2">
            <a:spAutoFit/>
          </a:bodyPr>
          <a:lstStyle/>
          <a:p>
            <a:r>
              <a:rPr lang="en-GB" sz="1800" b="1" dirty="0">
                <a:solidFill>
                  <a:schemeClr val="tx1">
                    <a:lumMod val="65000"/>
                    <a:lumOff val="35000"/>
                  </a:schemeClr>
                </a:solidFill>
              </a:rPr>
              <a:t>Scaling and ratio</a:t>
            </a:r>
          </a:p>
          <a:p>
            <a:pPr marL="285750" indent="-285750">
              <a:buClr>
                <a:schemeClr val="tx1">
                  <a:lumMod val="65000"/>
                  <a:lumOff val="35000"/>
                </a:schemeClr>
              </a:buClr>
              <a:buFont typeface="Arial" panose="020B0604020202020204" pitchFamily="34" charset="0"/>
              <a:buChar char="•"/>
            </a:pPr>
            <a:r>
              <a:rPr lang="en-GB" sz="1800" dirty="0">
                <a:solidFill>
                  <a:schemeClr val="tx1">
                    <a:lumMod val="65000"/>
                    <a:lumOff val="35000"/>
                  </a:schemeClr>
                </a:solidFill>
              </a:rPr>
              <a:t>Ratio problems</a:t>
            </a:r>
          </a:p>
          <a:p>
            <a:pPr marL="285750" indent="-285750">
              <a:buFont typeface="Arial" panose="020B0604020202020204" pitchFamily="34" charset="0"/>
              <a:buChar char="•"/>
            </a:pPr>
            <a:endParaRPr lang="en-GB" sz="1800" dirty="0">
              <a:solidFill>
                <a:schemeClr val="tx1">
                  <a:lumMod val="65000"/>
                  <a:lumOff val="35000"/>
                </a:schemeClr>
              </a:solidFill>
            </a:endParaRPr>
          </a:p>
          <a:p>
            <a:pPr marL="285750" indent="-285750">
              <a:buFont typeface="Arial" panose="020B0604020202020204" pitchFamily="34" charset="0"/>
              <a:buChar char="•"/>
            </a:pPr>
            <a:endParaRPr lang="en-GB" sz="1800" dirty="0">
              <a:solidFill>
                <a:schemeClr val="tx1">
                  <a:lumMod val="65000"/>
                  <a:lumOff val="35000"/>
                </a:schemeClr>
              </a:solidFill>
            </a:endParaRPr>
          </a:p>
          <a:p>
            <a:pPr marL="285750" indent="-285750">
              <a:buFont typeface="Arial" panose="020B0604020202020204" pitchFamily="34" charset="0"/>
              <a:buChar char="•"/>
            </a:pPr>
            <a:endParaRPr lang="en-GB" sz="1800" dirty="0">
              <a:solidFill>
                <a:schemeClr val="tx1">
                  <a:lumMod val="65000"/>
                  <a:lumOff val="35000"/>
                </a:schemeClr>
              </a:solidFill>
            </a:endParaRPr>
          </a:p>
          <a:p>
            <a:pPr marL="285750" indent="-285750">
              <a:buFont typeface="Arial" panose="020B0604020202020204" pitchFamily="34" charset="0"/>
              <a:buChar char="•"/>
            </a:pPr>
            <a:endParaRPr lang="en-GB" sz="1800" dirty="0">
              <a:solidFill>
                <a:schemeClr val="tx1">
                  <a:lumMod val="65000"/>
                  <a:lumOff val="35000"/>
                </a:schemeClr>
              </a:solidFill>
            </a:endParaRPr>
          </a:p>
          <a:p>
            <a:pPr marL="285750" indent="-285750">
              <a:buFont typeface="Arial" panose="020B0604020202020204" pitchFamily="34" charset="0"/>
              <a:buChar char="•"/>
            </a:pPr>
            <a:endParaRPr lang="en-GB" sz="1800" dirty="0">
              <a:solidFill>
                <a:schemeClr val="tx1">
                  <a:lumMod val="65000"/>
                  <a:lumOff val="35000"/>
                </a:schemeClr>
              </a:solidFill>
            </a:endParaRPr>
          </a:p>
          <a:p>
            <a:pPr marL="285750" indent="-285750">
              <a:buFont typeface="Arial" panose="020B0604020202020204" pitchFamily="34" charset="0"/>
              <a:buChar char="•"/>
            </a:pPr>
            <a:endParaRPr lang="en-GB" sz="1800" dirty="0">
              <a:solidFill>
                <a:schemeClr val="tx1">
                  <a:lumMod val="65000"/>
                  <a:lumOff val="35000"/>
                </a:schemeClr>
              </a:solidFill>
            </a:endParaRPr>
          </a:p>
          <a:p>
            <a:endParaRPr lang="en-GB" sz="1800" b="1" dirty="0">
              <a:solidFill>
                <a:schemeClr val="tx1">
                  <a:lumMod val="65000"/>
                  <a:lumOff val="35000"/>
                </a:schemeClr>
              </a:solidFill>
            </a:endParaRPr>
          </a:p>
          <a:p>
            <a:pPr marL="285750" indent="-285750">
              <a:buClr>
                <a:schemeClr val="tx1">
                  <a:lumMod val="65000"/>
                  <a:lumOff val="35000"/>
                </a:schemeClr>
              </a:buClr>
              <a:buFont typeface="Arial" panose="020B0604020202020204" pitchFamily="34" charset="0"/>
              <a:buChar char="•"/>
            </a:pPr>
            <a:r>
              <a:rPr lang="en-GB" sz="1800" dirty="0">
                <a:solidFill>
                  <a:schemeClr val="tx1">
                    <a:lumMod val="65000"/>
                    <a:lumOff val="35000"/>
                  </a:schemeClr>
                </a:solidFill>
              </a:rPr>
              <a:t>Recipe problems</a:t>
            </a:r>
          </a:p>
          <a:p>
            <a:pPr marL="285750" indent="-285750">
              <a:buFont typeface="Arial" panose="020B0604020202020204" pitchFamily="34" charset="0"/>
              <a:buChar char="•"/>
            </a:pPr>
            <a:endParaRPr lang="en-GB" sz="1800" dirty="0">
              <a:solidFill>
                <a:schemeClr val="tx1">
                  <a:lumMod val="65000"/>
                  <a:lumOff val="35000"/>
                </a:schemeClr>
              </a:solidFill>
            </a:endParaRPr>
          </a:p>
          <a:p>
            <a:endParaRPr lang="en-GB" sz="1800" dirty="0">
              <a:solidFill>
                <a:schemeClr val="tx1">
                  <a:lumMod val="65000"/>
                  <a:lumOff val="35000"/>
                </a:schemeClr>
              </a:solidFill>
            </a:endParaRPr>
          </a:p>
          <a:p>
            <a:pPr marL="285750" indent="-285750">
              <a:buFont typeface="Arial" panose="020B0604020202020204" pitchFamily="34" charset="0"/>
              <a:buChar char="•"/>
            </a:pPr>
            <a:endParaRPr lang="en-GB" sz="1800" b="1" dirty="0">
              <a:solidFill>
                <a:schemeClr val="tx1">
                  <a:lumMod val="65000"/>
                  <a:lumOff val="35000"/>
                </a:schemeClr>
              </a:solidFill>
            </a:endParaRPr>
          </a:p>
        </p:txBody>
      </p:sp>
      <p:sp>
        <p:nvSpPr>
          <p:cNvPr id="135" name="Google Shape;135;p2" descr="In 1982, the reverse inscription on the 2p coin was changed from ..."/>
          <p:cNvSpPr/>
          <p:nvPr/>
        </p:nvSpPr>
        <p:spPr>
          <a:xfrm>
            <a:off x="612775" y="312737"/>
            <a:ext cx="304800" cy="30480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4" name="Title 3">
            <a:extLst>
              <a:ext uri="{FF2B5EF4-FFF2-40B4-BE49-F238E27FC236}">
                <a16:creationId xmlns:a16="http://schemas.microsoft.com/office/drawing/2014/main" id="{DEBE5DE1-2AF4-41AC-8D0E-528038CE33D7}"/>
              </a:ext>
            </a:extLst>
          </p:cNvPr>
          <p:cNvSpPr>
            <a:spLocks noGrp="1"/>
          </p:cNvSpPr>
          <p:nvPr>
            <p:ph type="title"/>
          </p:nvPr>
        </p:nvSpPr>
        <p:spPr/>
        <p:txBody>
          <a:bodyPr/>
          <a:lstStyle/>
          <a:p>
            <a:r>
              <a:rPr lang="en-GB" dirty="0"/>
              <a:t>Part 2 – Prerequisites</a:t>
            </a:r>
          </a:p>
        </p:txBody>
      </p:sp>
      <p:pic>
        <p:nvPicPr>
          <p:cNvPr id="7" name="Picture 6">
            <a:extLst>
              <a:ext uri="{FF2B5EF4-FFF2-40B4-BE49-F238E27FC236}">
                <a16:creationId xmlns:a16="http://schemas.microsoft.com/office/drawing/2014/main" id="{CF94A23D-B747-42F5-87DE-EC65ADB4AD92}"/>
              </a:ext>
            </a:extLst>
          </p:cNvPr>
          <p:cNvPicPr>
            <a:picLocks noChangeAspect="1"/>
          </p:cNvPicPr>
          <p:nvPr/>
        </p:nvPicPr>
        <p:blipFill rotWithShape="1">
          <a:blip r:embed="rId4"/>
          <a:srcRect b="21162"/>
          <a:stretch/>
        </p:blipFill>
        <p:spPr>
          <a:xfrm>
            <a:off x="4618218" y="2037671"/>
            <a:ext cx="4218722" cy="2506375"/>
          </a:xfrm>
          <a:prstGeom prst="rect">
            <a:avLst/>
          </a:prstGeom>
        </p:spPr>
      </p:pic>
      <p:sp>
        <p:nvSpPr>
          <p:cNvPr id="10" name="Rectangle 9">
            <a:extLst>
              <a:ext uri="{FF2B5EF4-FFF2-40B4-BE49-F238E27FC236}">
                <a16:creationId xmlns:a16="http://schemas.microsoft.com/office/drawing/2014/main" id="{E797BB37-CD4E-4361-9BD8-2473B3C5CBAB}"/>
              </a:ext>
            </a:extLst>
          </p:cNvPr>
          <p:cNvSpPr/>
          <p:nvPr/>
        </p:nvSpPr>
        <p:spPr>
          <a:xfrm>
            <a:off x="32400" y="6019469"/>
            <a:ext cx="4981560" cy="307777"/>
          </a:xfrm>
          <a:prstGeom prst="rect">
            <a:avLst/>
          </a:prstGeom>
        </p:spPr>
        <p:txBody>
          <a:bodyPr wrap="square">
            <a:spAutoFit/>
          </a:bodyPr>
          <a:lstStyle/>
          <a:p>
            <a:r>
              <a:rPr lang="en-GB" dirty="0">
                <a:hlinkClick r:id="rId5"/>
              </a:rPr>
              <a:t>www.maths4everyone.com/resources/sats-questions.html</a:t>
            </a:r>
            <a:r>
              <a:rPr lang="en-GB" dirty="0"/>
              <a:t> </a:t>
            </a:r>
          </a:p>
        </p:txBody>
      </p:sp>
      <p:pic>
        <p:nvPicPr>
          <p:cNvPr id="2" name="Picture 1">
            <a:extLst>
              <a:ext uri="{FF2B5EF4-FFF2-40B4-BE49-F238E27FC236}">
                <a16:creationId xmlns:a16="http://schemas.microsoft.com/office/drawing/2014/main" id="{52371C37-57C1-410E-A789-AF910B28D10C}"/>
              </a:ext>
            </a:extLst>
          </p:cNvPr>
          <p:cNvPicPr>
            <a:picLocks noChangeAspect="1"/>
          </p:cNvPicPr>
          <p:nvPr/>
        </p:nvPicPr>
        <p:blipFill>
          <a:blip r:embed="rId6"/>
          <a:stretch>
            <a:fillRect/>
          </a:stretch>
        </p:blipFill>
        <p:spPr>
          <a:xfrm>
            <a:off x="381322" y="2065625"/>
            <a:ext cx="4236896" cy="3272883"/>
          </a:xfrm>
          <a:prstGeom prst="rect">
            <a:avLst/>
          </a:prstGeom>
        </p:spPr>
      </p:pic>
    </p:spTree>
    <p:custDataLst>
      <p:tags r:id="rId1"/>
    </p:custDataLst>
    <p:extLst>
      <p:ext uri="{BB962C8B-B14F-4D97-AF65-F5344CB8AC3E}">
        <p14:creationId xmlns:p14="http://schemas.microsoft.com/office/powerpoint/2010/main" val="188172845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9" end="9"/>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pic>
        <p:nvPicPr>
          <p:cNvPr id="8" name="Picture 7">
            <a:extLst>
              <a:ext uri="{FF2B5EF4-FFF2-40B4-BE49-F238E27FC236}">
                <a16:creationId xmlns:a16="http://schemas.microsoft.com/office/drawing/2014/main" id="{43BB2A65-00F2-4B01-B1EF-73E4D74D08B9}"/>
              </a:ext>
            </a:extLst>
          </p:cNvPr>
          <p:cNvPicPr>
            <a:picLocks noChangeAspect="1"/>
          </p:cNvPicPr>
          <p:nvPr/>
        </p:nvPicPr>
        <p:blipFill>
          <a:blip r:embed="rId4"/>
          <a:stretch>
            <a:fillRect/>
          </a:stretch>
        </p:blipFill>
        <p:spPr>
          <a:xfrm>
            <a:off x="1275890" y="1561839"/>
            <a:ext cx="6592220" cy="3734321"/>
          </a:xfrm>
          <a:prstGeom prst="rect">
            <a:avLst/>
          </a:prstGeom>
        </p:spPr>
      </p:pic>
      <p:sp>
        <p:nvSpPr>
          <p:cNvPr id="135" name="Google Shape;135;p2" descr="In 1982, the reverse inscription on the 2p coin was changed from ..."/>
          <p:cNvSpPr/>
          <p:nvPr/>
        </p:nvSpPr>
        <p:spPr>
          <a:xfrm>
            <a:off x="612775" y="312737"/>
            <a:ext cx="304800" cy="30480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4" name="Title 3">
            <a:extLst>
              <a:ext uri="{FF2B5EF4-FFF2-40B4-BE49-F238E27FC236}">
                <a16:creationId xmlns:a16="http://schemas.microsoft.com/office/drawing/2014/main" id="{DEBE5DE1-2AF4-41AC-8D0E-528038CE33D7}"/>
              </a:ext>
            </a:extLst>
          </p:cNvPr>
          <p:cNvSpPr>
            <a:spLocks noGrp="1"/>
          </p:cNvSpPr>
          <p:nvPr>
            <p:ph type="title"/>
          </p:nvPr>
        </p:nvSpPr>
        <p:spPr/>
        <p:txBody>
          <a:bodyPr/>
          <a:lstStyle/>
          <a:p>
            <a:r>
              <a:rPr lang="en-GB" dirty="0"/>
              <a:t>Part 2 – Prerequisites</a:t>
            </a:r>
          </a:p>
        </p:txBody>
      </p:sp>
      <p:sp>
        <p:nvSpPr>
          <p:cNvPr id="3" name="Rectangle 2">
            <a:extLst>
              <a:ext uri="{FF2B5EF4-FFF2-40B4-BE49-F238E27FC236}">
                <a16:creationId xmlns:a16="http://schemas.microsoft.com/office/drawing/2014/main" id="{3B3EDB4E-0337-4868-B752-7CBFE87B21D5}"/>
              </a:ext>
            </a:extLst>
          </p:cNvPr>
          <p:cNvSpPr/>
          <p:nvPr/>
        </p:nvSpPr>
        <p:spPr>
          <a:xfrm>
            <a:off x="381323" y="1093279"/>
            <a:ext cx="5654884" cy="646331"/>
          </a:xfrm>
          <a:prstGeom prst="rect">
            <a:avLst/>
          </a:prstGeom>
        </p:spPr>
        <p:txBody>
          <a:bodyPr wrap="square">
            <a:spAutoFit/>
          </a:bodyPr>
          <a:lstStyle/>
          <a:p>
            <a:r>
              <a:rPr lang="en-GB" sz="1800" b="1" dirty="0">
                <a:solidFill>
                  <a:schemeClr val="tx1">
                    <a:lumMod val="65000"/>
                    <a:lumOff val="35000"/>
                  </a:schemeClr>
                </a:solidFill>
              </a:rPr>
              <a:t>Scaling</a:t>
            </a:r>
          </a:p>
          <a:p>
            <a:endParaRPr lang="en-GB" sz="1800" b="1" dirty="0">
              <a:solidFill>
                <a:schemeClr val="tx1">
                  <a:lumMod val="65000"/>
                  <a:lumOff val="35000"/>
                </a:schemeClr>
              </a:solidFill>
            </a:endParaRPr>
          </a:p>
        </p:txBody>
      </p:sp>
      <p:pic>
        <p:nvPicPr>
          <p:cNvPr id="2" name="Picture 1">
            <a:extLst>
              <a:ext uri="{FF2B5EF4-FFF2-40B4-BE49-F238E27FC236}">
                <a16:creationId xmlns:a16="http://schemas.microsoft.com/office/drawing/2014/main" id="{01BB05C6-8D33-4978-A6AB-A9C542287D2D}"/>
              </a:ext>
            </a:extLst>
          </p:cNvPr>
          <p:cNvPicPr>
            <a:picLocks noChangeAspect="1"/>
          </p:cNvPicPr>
          <p:nvPr/>
        </p:nvPicPr>
        <p:blipFill>
          <a:blip r:embed="rId5"/>
          <a:stretch>
            <a:fillRect/>
          </a:stretch>
        </p:blipFill>
        <p:spPr>
          <a:xfrm rot="21121579">
            <a:off x="448062" y="1764139"/>
            <a:ext cx="6082113" cy="4652520"/>
          </a:xfrm>
          <a:prstGeom prst="rect">
            <a:avLst/>
          </a:prstGeom>
        </p:spPr>
      </p:pic>
      <p:pic>
        <p:nvPicPr>
          <p:cNvPr id="6" name="Picture 5">
            <a:extLst>
              <a:ext uri="{FF2B5EF4-FFF2-40B4-BE49-F238E27FC236}">
                <a16:creationId xmlns:a16="http://schemas.microsoft.com/office/drawing/2014/main" id="{A0E98671-E525-43EB-920E-9F3FDDA5C184}"/>
              </a:ext>
            </a:extLst>
          </p:cNvPr>
          <p:cNvPicPr>
            <a:picLocks noChangeAspect="1"/>
          </p:cNvPicPr>
          <p:nvPr/>
        </p:nvPicPr>
        <p:blipFill>
          <a:blip r:embed="rId6"/>
          <a:stretch>
            <a:fillRect/>
          </a:stretch>
        </p:blipFill>
        <p:spPr>
          <a:xfrm rot="487759">
            <a:off x="3819510" y="1460392"/>
            <a:ext cx="4994098" cy="5027786"/>
          </a:xfrm>
          <a:prstGeom prst="rect">
            <a:avLst/>
          </a:prstGeom>
        </p:spPr>
      </p:pic>
      <p:sp>
        <p:nvSpPr>
          <p:cNvPr id="9" name="Rectangle 8">
            <a:extLst>
              <a:ext uri="{FF2B5EF4-FFF2-40B4-BE49-F238E27FC236}">
                <a16:creationId xmlns:a16="http://schemas.microsoft.com/office/drawing/2014/main" id="{6B46ADC0-8344-4EEB-8800-316D3A49E7FD}"/>
              </a:ext>
            </a:extLst>
          </p:cNvPr>
          <p:cNvSpPr/>
          <p:nvPr/>
        </p:nvSpPr>
        <p:spPr>
          <a:xfrm>
            <a:off x="50234" y="0"/>
            <a:ext cx="2451312" cy="307777"/>
          </a:xfrm>
          <a:prstGeom prst="rect">
            <a:avLst/>
          </a:prstGeom>
        </p:spPr>
        <p:txBody>
          <a:bodyPr wrap="none">
            <a:spAutoFit/>
          </a:bodyPr>
          <a:lstStyle/>
          <a:p>
            <a:r>
              <a:rPr lang="en-GB">
                <a:hlinkClick r:id="rId7"/>
              </a:rPr>
              <a:t>https://nrich.maths.org/6870</a:t>
            </a:r>
            <a:r>
              <a:rPr lang="en-GB"/>
              <a:t> </a:t>
            </a:r>
            <a:endParaRPr lang="en-GB" dirty="0"/>
          </a:p>
        </p:txBody>
      </p:sp>
      <p:sp>
        <p:nvSpPr>
          <p:cNvPr id="10" name="Rectangle 9">
            <a:extLst>
              <a:ext uri="{FF2B5EF4-FFF2-40B4-BE49-F238E27FC236}">
                <a16:creationId xmlns:a16="http://schemas.microsoft.com/office/drawing/2014/main" id="{64DD04A2-FBB9-4718-9260-120244BD46BF}"/>
              </a:ext>
            </a:extLst>
          </p:cNvPr>
          <p:cNvSpPr/>
          <p:nvPr/>
        </p:nvSpPr>
        <p:spPr>
          <a:xfrm>
            <a:off x="2848676" y="-9133"/>
            <a:ext cx="2451312" cy="307777"/>
          </a:xfrm>
          <a:prstGeom prst="rect">
            <a:avLst/>
          </a:prstGeom>
        </p:spPr>
        <p:txBody>
          <a:bodyPr wrap="none">
            <a:spAutoFit/>
          </a:bodyPr>
          <a:lstStyle/>
          <a:p>
            <a:r>
              <a:rPr lang="en-GB" dirty="0">
                <a:hlinkClick r:id="rId8"/>
              </a:rPr>
              <a:t>https://nrich.maths.org/1026</a:t>
            </a:r>
            <a:r>
              <a:rPr lang="en-GB" dirty="0"/>
              <a:t> </a:t>
            </a:r>
          </a:p>
        </p:txBody>
      </p:sp>
      <p:sp>
        <p:nvSpPr>
          <p:cNvPr id="11" name="Rectangle 10">
            <a:extLst>
              <a:ext uri="{FF2B5EF4-FFF2-40B4-BE49-F238E27FC236}">
                <a16:creationId xmlns:a16="http://schemas.microsoft.com/office/drawing/2014/main" id="{D1E1B7D6-592A-49CA-9C03-3675948A4303}"/>
              </a:ext>
            </a:extLst>
          </p:cNvPr>
          <p:cNvSpPr/>
          <p:nvPr/>
        </p:nvSpPr>
        <p:spPr>
          <a:xfrm>
            <a:off x="5647118" y="-9133"/>
            <a:ext cx="2451312" cy="307777"/>
          </a:xfrm>
          <a:prstGeom prst="rect">
            <a:avLst/>
          </a:prstGeom>
        </p:spPr>
        <p:txBody>
          <a:bodyPr wrap="none">
            <a:spAutoFit/>
          </a:bodyPr>
          <a:lstStyle/>
          <a:p>
            <a:r>
              <a:rPr lang="en-GB" dirty="0">
                <a:hlinkClick r:id="rId9"/>
              </a:rPr>
              <a:t>https://nrich.maths.org/2420</a:t>
            </a:r>
            <a:r>
              <a:rPr lang="en-GB" dirty="0"/>
              <a:t> </a:t>
            </a:r>
          </a:p>
        </p:txBody>
      </p:sp>
    </p:spTree>
    <p:custDataLst>
      <p:tags r:id="rId1"/>
    </p:custDataLst>
    <p:extLst>
      <p:ext uri="{BB962C8B-B14F-4D97-AF65-F5344CB8AC3E}">
        <p14:creationId xmlns:p14="http://schemas.microsoft.com/office/powerpoint/2010/main" val="236338032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sp>
        <p:nvSpPr>
          <p:cNvPr id="135" name="Google Shape;135;p2" descr="In 1982, the reverse inscription on the 2p coin was changed from ..."/>
          <p:cNvSpPr/>
          <p:nvPr/>
        </p:nvSpPr>
        <p:spPr>
          <a:xfrm>
            <a:off x="612775" y="312737"/>
            <a:ext cx="304800" cy="30480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4" name="Title 3">
            <a:extLst>
              <a:ext uri="{FF2B5EF4-FFF2-40B4-BE49-F238E27FC236}">
                <a16:creationId xmlns:a16="http://schemas.microsoft.com/office/drawing/2014/main" id="{DEBE5DE1-2AF4-41AC-8D0E-528038CE33D7}"/>
              </a:ext>
            </a:extLst>
          </p:cNvPr>
          <p:cNvSpPr>
            <a:spLocks noGrp="1"/>
          </p:cNvSpPr>
          <p:nvPr>
            <p:ph type="title"/>
          </p:nvPr>
        </p:nvSpPr>
        <p:spPr/>
        <p:txBody>
          <a:bodyPr/>
          <a:lstStyle/>
          <a:p>
            <a:r>
              <a:rPr lang="en-GB" dirty="0"/>
              <a:t>Part 2 – Prerequisites</a:t>
            </a:r>
          </a:p>
        </p:txBody>
      </p:sp>
      <p:sp>
        <p:nvSpPr>
          <p:cNvPr id="5" name="Rectangle 4">
            <a:extLst>
              <a:ext uri="{FF2B5EF4-FFF2-40B4-BE49-F238E27FC236}">
                <a16:creationId xmlns:a16="http://schemas.microsoft.com/office/drawing/2014/main" id="{4869E6AA-9510-4727-A093-01DCB4FC926C}"/>
              </a:ext>
            </a:extLst>
          </p:cNvPr>
          <p:cNvSpPr/>
          <p:nvPr/>
        </p:nvSpPr>
        <p:spPr>
          <a:xfrm>
            <a:off x="522000" y="1157062"/>
            <a:ext cx="4572000" cy="523220"/>
          </a:xfrm>
          <a:prstGeom prst="rect">
            <a:avLst/>
          </a:prstGeom>
        </p:spPr>
        <p:txBody>
          <a:bodyPr>
            <a:spAutoFit/>
          </a:bodyPr>
          <a:lstStyle/>
          <a:p>
            <a:r>
              <a:rPr lang="en-GB" b="1" dirty="0">
                <a:solidFill>
                  <a:schemeClr val="tx1">
                    <a:lumMod val="65000"/>
                    <a:lumOff val="35000"/>
                  </a:schemeClr>
                </a:solidFill>
              </a:rPr>
              <a:t>Fractions</a:t>
            </a:r>
          </a:p>
          <a:p>
            <a:pPr marL="285750" lvl="1" indent="-285750">
              <a:buFontTx/>
              <a:buChar char="-"/>
            </a:pPr>
            <a:endParaRPr lang="en-GB" dirty="0">
              <a:solidFill>
                <a:schemeClr val="tx1">
                  <a:lumMod val="65000"/>
                  <a:lumOff val="35000"/>
                </a:schemeClr>
              </a:solidFill>
            </a:endParaRPr>
          </a:p>
        </p:txBody>
      </p:sp>
      <p:sp>
        <p:nvSpPr>
          <p:cNvPr id="6" name="Rectangle 5">
            <a:extLst>
              <a:ext uri="{FF2B5EF4-FFF2-40B4-BE49-F238E27FC236}">
                <a16:creationId xmlns:a16="http://schemas.microsoft.com/office/drawing/2014/main" id="{0631D77C-ADB3-4EE4-8C61-F4358C9269D2}"/>
              </a:ext>
            </a:extLst>
          </p:cNvPr>
          <p:cNvSpPr/>
          <p:nvPr/>
        </p:nvSpPr>
        <p:spPr>
          <a:xfrm>
            <a:off x="5338925" y="1005874"/>
            <a:ext cx="3708066" cy="523220"/>
          </a:xfrm>
          <a:prstGeom prst="rect">
            <a:avLst/>
          </a:prstGeom>
        </p:spPr>
        <p:txBody>
          <a:bodyPr wrap="none">
            <a:spAutoFit/>
          </a:bodyPr>
          <a:lstStyle/>
          <a:p>
            <a:r>
              <a:rPr lang="en-GB" b="1" dirty="0">
                <a:solidFill>
                  <a:schemeClr val="tx1">
                    <a:lumMod val="65000"/>
                    <a:lumOff val="35000"/>
                  </a:schemeClr>
                </a:solidFill>
              </a:rPr>
              <a:t>Misconception</a:t>
            </a:r>
            <a:r>
              <a:rPr lang="en-GB" dirty="0">
                <a:solidFill>
                  <a:schemeClr val="tx1">
                    <a:lumMod val="65000"/>
                    <a:lumOff val="35000"/>
                  </a:schemeClr>
                </a:solidFill>
              </a:rPr>
              <a:t>:</a:t>
            </a:r>
          </a:p>
          <a:p>
            <a:r>
              <a:rPr lang="en-GB" dirty="0">
                <a:solidFill>
                  <a:schemeClr val="tx1">
                    <a:lumMod val="65000"/>
                    <a:lumOff val="35000"/>
                  </a:schemeClr>
                </a:solidFill>
              </a:rPr>
              <a:t>Difficulty working with non-integer multipliers</a:t>
            </a:r>
          </a:p>
        </p:txBody>
      </p:sp>
      <p:pic>
        <p:nvPicPr>
          <p:cNvPr id="1026" name="Picture 2">
            <a:extLst>
              <a:ext uri="{FF2B5EF4-FFF2-40B4-BE49-F238E27FC236}">
                <a16:creationId xmlns:a16="http://schemas.microsoft.com/office/drawing/2014/main" id="{9A79FDF7-D367-4776-887C-5ACAC50EC42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4925" y="1729433"/>
            <a:ext cx="5094000" cy="38205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a:extLst>
              <a:ext uri="{FF2B5EF4-FFF2-40B4-BE49-F238E27FC236}">
                <a16:creationId xmlns:a16="http://schemas.microsoft.com/office/drawing/2014/main" id="{976260EC-F361-4293-8238-4C7B433663D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19551" y="2412485"/>
            <a:ext cx="5094001" cy="3820501"/>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F06F05F5-4894-4394-BAC3-31F5059CB424}"/>
              </a:ext>
            </a:extLst>
          </p:cNvPr>
          <p:cNvSpPr/>
          <p:nvPr/>
        </p:nvSpPr>
        <p:spPr>
          <a:xfrm>
            <a:off x="6302572" y="60763"/>
            <a:ext cx="2781531" cy="307777"/>
          </a:xfrm>
          <a:prstGeom prst="rect">
            <a:avLst/>
          </a:prstGeom>
        </p:spPr>
        <p:txBody>
          <a:bodyPr wrap="none">
            <a:spAutoFit/>
          </a:bodyPr>
          <a:lstStyle/>
          <a:p>
            <a:r>
              <a:rPr lang="en-GB" dirty="0">
                <a:hlinkClick r:id="rId6"/>
              </a:rPr>
              <a:t>https://diagnosticquestions.com/</a:t>
            </a:r>
            <a:r>
              <a:rPr lang="en-GB" dirty="0"/>
              <a:t> </a:t>
            </a:r>
          </a:p>
        </p:txBody>
      </p:sp>
      <p:pic>
        <p:nvPicPr>
          <p:cNvPr id="1036" name="Picture 12">
            <a:extLst>
              <a:ext uri="{FF2B5EF4-FFF2-40B4-BE49-F238E27FC236}">
                <a16:creationId xmlns:a16="http://schemas.microsoft.com/office/drawing/2014/main" id="{801E0679-5529-49AD-98B5-B23E75E2239B}"/>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906329" y="2976737"/>
            <a:ext cx="5094000" cy="3820500"/>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a:extLst>
              <a:ext uri="{FF2B5EF4-FFF2-40B4-BE49-F238E27FC236}">
                <a16:creationId xmlns:a16="http://schemas.microsoft.com/office/drawing/2014/main" id="{305CA02D-944D-4CC8-BC70-0E9225E19FD5}"/>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73709" y="1587956"/>
            <a:ext cx="5094000" cy="3820500"/>
          </a:xfrm>
          <a:prstGeom prst="rect">
            <a:avLst/>
          </a:prstGeom>
          <a:noFill/>
          <a:extLst>
            <a:ext uri="{909E8E84-426E-40DD-AFC4-6F175D3DCCD1}">
              <a14:hiddenFill xmlns:a14="http://schemas.microsoft.com/office/drawing/2010/main">
                <a:solidFill>
                  <a:srgbClr val="FFFFFF"/>
                </a:solidFill>
              </a14:hiddenFill>
            </a:ext>
          </a:extLst>
        </p:spPr>
      </p:pic>
      <p:pic>
        <p:nvPicPr>
          <p:cNvPr id="1040" name="Picture 16">
            <a:extLst>
              <a:ext uri="{FF2B5EF4-FFF2-40B4-BE49-F238E27FC236}">
                <a16:creationId xmlns:a16="http://schemas.microsoft.com/office/drawing/2014/main" id="{CC16384D-C7BA-4310-8337-C6C8309F9C40}"/>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805075" y="2553963"/>
            <a:ext cx="5094000" cy="3820500"/>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a:extLst>
              <a:ext uri="{FF2B5EF4-FFF2-40B4-BE49-F238E27FC236}">
                <a16:creationId xmlns:a16="http://schemas.microsoft.com/office/drawing/2014/main" id="{69B36835-B713-4481-BEE2-28A467AF2321}"/>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34028" y="1705680"/>
            <a:ext cx="5094000" cy="38205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509A0733-FB39-4523-B15E-7C0C0F9E1AEA}"/>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647986" y="2947069"/>
            <a:ext cx="5094000" cy="382050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68528907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3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3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3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4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03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sp>
        <p:nvSpPr>
          <p:cNvPr id="7" name="Title 6">
            <a:extLst>
              <a:ext uri="{FF2B5EF4-FFF2-40B4-BE49-F238E27FC236}">
                <a16:creationId xmlns:a16="http://schemas.microsoft.com/office/drawing/2014/main" id="{828E8CC5-34D6-4883-B11D-C254922C051B}"/>
              </a:ext>
            </a:extLst>
          </p:cNvPr>
          <p:cNvSpPr>
            <a:spLocks noGrp="1"/>
          </p:cNvSpPr>
          <p:nvPr>
            <p:ph type="title"/>
          </p:nvPr>
        </p:nvSpPr>
        <p:spPr/>
        <p:txBody>
          <a:bodyPr/>
          <a:lstStyle/>
          <a:p>
            <a:r>
              <a:rPr lang="en-GB" dirty="0"/>
              <a:t>Part 3 – Teaching the topic</a:t>
            </a:r>
          </a:p>
        </p:txBody>
      </p:sp>
      <p:sp>
        <p:nvSpPr>
          <p:cNvPr id="8" name="Text Placeholder 7">
            <a:extLst>
              <a:ext uri="{FF2B5EF4-FFF2-40B4-BE49-F238E27FC236}">
                <a16:creationId xmlns:a16="http://schemas.microsoft.com/office/drawing/2014/main" id="{3CDAD6D6-B282-4337-A940-CCCBB23E6928}"/>
              </a:ext>
            </a:extLst>
          </p:cNvPr>
          <p:cNvSpPr>
            <a:spLocks noGrp="1"/>
          </p:cNvSpPr>
          <p:nvPr>
            <p:ph type="body" sz="quarter" idx="10"/>
          </p:nvPr>
        </p:nvSpPr>
        <p:spPr>
          <a:xfrm>
            <a:off x="0" y="1175525"/>
            <a:ext cx="9144000" cy="572861"/>
          </a:xfrm>
        </p:spPr>
        <p:txBody>
          <a:bodyPr>
            <a:normAutofit/>
          </a:bodyPr>
          <a:lstStyle/>
          <a:p>
            <a:pPr marL="0" indent="0" algn="ctr">
              <a:buNone/>
            </a:pPr>
            <a:r>
              <a:rPr lang="en-GB" b="1" dirty="0"/>
              <a:t>“Multiplication always makes it bigger/Division always makes it smaller”</a:t>
            </a:r>
          </a:p>
          <a:p>
            <a:pPr algn="ctr"/>
            <a:endParaRPr lang="en-GB" b="1" dirty="0"/>
          </a:p>
          <a:p>
            <a:pPr algn="ctr"/>
            <a:endParaRPr lang="en-GB" b="1" dirty="0"/>
          </a:p>
          <a:p>
            <a:pPr algn="ctr"/>
            <a:endParaRPr lang="en-GB" b="1" dirty="0"/>
          </a:p>
          <a:p>
            <a:pPr algn="ctr"/>
            <a:endParaRPr lang="en-GB" b="1" dirty="0"/>
          </a:p>
          <a:p>
            <a:pPr marL="0" indent="0" algn="ctr">
              <a:buNone/>
            </a:pPr>
            <a:endParaRPr lang="en-GB" b="1" dirty="0"/>
          </a:p>
          <a:p>
            <a:pPr marL="0" indent="0" algn="ctr">
              <a:buNone/>
            </a:pPr>
            <a:endParaRPr lang="en-GB" b="1" dirty="0"/>
          </a:p>
        </p:txBody>
      </p:sp>
      <p:pic>
        <p:nvPicPr>
          <p:cNvPr id="2" name="Picture 1">
            <a:extLst>
              <a:ext uri="{FF2B5EF4-FFF2-40B4-BE49-F238E27FC236}">
                <a16:creationId xmlns:a16="http://schemas.microsoft.com/office/drawing/2014/main" id="{4EB9260A-AE62-46B4-B5BB-D8EACEF07731}"/>
              </a:ext>
            </a:extLst>
          </p:cNvPr>
          <p:cNvPicPr>
            <a:picLocks noChangeAspect="1"/>
          </p:cNvPicPr>
          <p:nvPr/>
        </p:nvPicPr>
        <p:blipFill>
          <a:blip r:embed="rId3"/>
          <a:stretch>
            <a:fillRect/>
          </a:stretch>
        </p:blipFill>
        <p:spPr>
          <a:xfrm rot="21020690">
            <a:off x="448943" y="2129438"/>
            <a:ext cx="6701570" cy="3375125"/>
          </a:xfrm>
          <a:prstGeom prst="rect">
            <a:avLst/>
          </a:prstGeom>
        </p:spPr>
      </p:pic>
      <p:sp>
        <p:nvSpPr>
          <p:cNvPr id="3" name="Rectangle 2">
            <a:extLst>
              <a:ext uri="{FF2B5EF4-FFF2-40B4-BE49-F238E27FC236}">
                <a16:creationId xmlns:a16="http://schemas.microsoft.com/office/drawing/2014/main" id="{BC11E5F8-6226-4C00-8BB8-48348FF7E9F2}"/>
              </a:ext>
            </a:extLst>
          </p:cNvPr>
          <p:cNvSpPr/>
          <p:nvPr/>
        </p:nvSpPr>
        <p:spPr>
          <a:xfrm>
            <a:off x="261256" y="6064654"/>
            <a:ext cx="4572000" cy="523220"/>
          </a:xfrm>
          <a:prstGeom prst="rect">
            <a:avLst/>
          </a:prstGeom>
        </p:spPr>
        <p:txBody>
          <a:bodyPr>
            <a:spAutoFit/>
          </a:bodyPr>
          <a:lstStyle/>
          <a:p>
            <a:r>
              <a:rPr lang="en-GB" dirty="0">
                <a:hlinkClick r:id="rId4"/>
              </a:rPr>
              <a:t>www.mathspad.co.uk/teach/linkedDocuments/calculations/Related%20calculations.pdf</a:t>
            </a:r>
            <a:r>
              <a:rPr lang="en-GB" dirty="0"/>
              <a:t> </a:t>
            </a:r>
          </a:p>
        </p:txBody>
      </p:sp>
      <p:pic>
        <p:nvPicPr>
          <p:cNvPr id="4" name="Picture 3">
            <a:extLst>
              <a:ext uri="{FF2B5EF4-FFF2-40B4-BE49-F238E27FC236}">
                <a16:creationId xmlns:a16="http://schemas.microsoft.com/office/drawing/2014/main" id="{A6523E44-9406-4B7F-85EA-B4AD2AD18AB5}"/>
              </a:ext>
            </a:extLst>
          </p:cNvPr>
          <p:cNvPicPr>
            <a:picLocks noChangeAspect="1"/>
          </p:cNvPicPr>
          <p:nvPr/>
        </p:nvPicPr>
        <p:blipFill>
          <a:blip r:embed="rId5"/>
          <a:stretch>
            <a:fillRect/>
          </a:stretch>
        </p:blipFill>
        <p:spPr>
          <a:xfrm>
            <a:off x="3799729" y="2894988"/>
            <a:ext cx="5344271" cy="3277057"/>
          </a:xfrm>
          <a:prstGeom prst="rect">
            <a:avLst/>
          </a:prstGeom>
        </p:spPr>
      </p:pic>
      <p:sp>
        <p:nvSpPr>
          <p:cNvPr id="5" name="Rectangle 4">
            <a:extLst>
              <a:ext uri="{FF2B5EF4-FFF2-40B4-BE49-F238E27FC236}">
                <a16:creationId xmlns:a16="http://schemas.microsoft.com/office/drawing/2014/main" id="{C8CF90B1-117B-41BE-9A70-F16B318E4772}"/>
              </a:ext>
            </a:extLst>
          </p:cNvPr>
          <p:cNvSpPr/>
          <p:nvPr/>
        </p:nvSpPr>
        <p:spPr>
          <a:xfrm>
            <a:off x="4702628" y="6326264"/>
            <a:ext cx="4572000" cy="523220"/>
          </a:xfrm>
          <a:prstGeom prst="rect">
            <a:avLst/>
          </a:prstGeom>
        </p:spPr>
        <p:txBody>
          <a:bodyPr>
            <a:spAutoFit/>
          </a:bodyPr>
          <a:lstStyle/>
          <a:p>
            <a:r>
              <a:rPr lang="en-GB" dirty="0">
                <a:hlinkClick r:id="rId6"/>
              </a:rPr>
              <a:t>www.teachitmaths.co.uk/resources/ks3/number/place-value-and-other-related-calculations/25995</a:t>
            </a:r>
            <a:r>
              <a:rPr lang="en-GB" dirty="0"/>
              <a:t> </a:t>
            </a:r>
          </a:p>
        </p:txBody>
      </p:sp>
    </p:spTree>
    <p:extLst>
      <p:ext uri="{BB962C8B-B14F-4D97-AF65-F5344CB8AC3E}">
        <p14:creationId xmlns:p14="http://schemas.microsoft.com/office/powerpoint/2010/main" val="395698539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sp>
        <p:nvSpPr>
          <p:cNvPr id="7" name="Title 6">
            <a:extLst>
              <a:ext uri="{FF2B5EF4-FFF2-40B4-BE49-F238E27FC236}">
                <a16:creationId xmlns:a16="http://schemas.microsoft.com/office/drawing/2014/main" id="{828E8CC5-34D6-4883-B11D-C254922C051B}"/>
              </a:ext>
            </a:extLst>
          </p:cNvPr>
          <p:cNvSpPr>
            <a:spLocks noGrp="1"/>
          </p:cNvSpPr>
          <p:nvPr>
            <p:ph type="title"/>
          </p:nvPr>
        </p:nvSpPr>
        <p:spPr/>
        <p:txBody>
          <a:bodyPr/>
          <a:lstStyle/>
          <a:p>
            <a:r>
              <a:rPr lang="en-GB" dirty="0"/>
              <a:t>Part 3 – Teaching the topic</a:t>
            </a:r>
          </a:p>
        </p:txBody>
      </p:sp>
      <p:sp>
        <p:nvSpPr>
          <p:cNvPr id="8" name="Text Placeholder 7">
            <a:extLst>
              <a:ext uri="{FF2B5EF4-FFF2-40B4-BE49-F238E27FC236}">
                <a16:creationId xmlns:a16="http://schemas.microsoft.com/office/drawing/2014/main" id="{3CDAD6D6-B282-4337-A940-CCCBB23E6928}"/>
              </a:ext>
            </a:extLst>
          </p:cNvPr>
          <p:cNvSpPr>
            <a:spLocks noGrp="1"/>
          </p:cNvSpPr>
          <p:nvPr>
            <p:ph type="body" sz="quarter" idx="10"/>
          </p:nvPr>
        </p:nvSpPr>
        <p:spPr>
          <a:xfrm>
            <a:off x="0" y="1011010"/>
            <a:ext cx="9144000" cy="4248150"/>
          </a:xfrm>
        </p:spPr>
        <p:txBody>
          <a:bodyPr>
            <a:normAutofit/>
          </a:bodyPr>
          <a:lstStyle/>
          <a:p>
            <a:pPr marL="0" indent="0" algn="ctr">
              <a:buNone/>
            </a:pPr>
            <a:r>
              <a:rPr lang="en-GB" b="1" dirty="0"/>
              <a:t>“Multiplication always makes it bigger/Division always makes it smaller”</a:t>
            </a:r>
            <a:endParaRPr lang="en-GB" dirty="0"/>
          </a:p>
          <a:p>
            <a:r>
              <a:rPr lang="en-GB" dirty="0"/>
              <a:t>NCETM PD Materials</a:t>
            </a:r>
            <a:br>
              <a:rPr lang="en-GB" dirty="0"/>
            </a:br>
            <a:r>
              <a:rPr lang="en-GB" dirty="0"/>
              <a:t>3.1.1.1 – Example 1</a:t>
            </a:r>
          </a:p>
          <a:p>
            <a:endParaRPr lang="en-GB" dirty="0"/>
          </a:p>
          <a:p>
            <a:pPr marL="0" indent="0">
              <a:buNone/>
            </a:pPr>
            <a:endParaRPr lang="en-GB" dirty="0"/>
          </a:p>
        </p:txBody>
      </p:sp>
      <p:pic>
        <p:nvPicPr>
          <p:cNvPr id="3" name="Picture 2">
            <a:extLst>
              <a:ext uri="{FF2B5EF4-FFF2-40B4-BE49-F238E27FC236}">
                <a16:creationId xmlns:a16="http://schemas.microsoft.com/office/drawing/2014/main" id="{14B4D230-F893-4D37-9C36-2239202557BE}"/>
              </a:ext>
            </a:extLst>
          </p:cNvPr>
          <p:cNvPicPr>
            <a:picLocks noChangeAspect="1"/>
          </p:cNvPicPr>
          <p:nvPr/>
        </p:nvPicPr>
        <p:blipFill>
          <a:blip r:embed="rId3"/>
          <a:stretch>
            <a:fillRect/>
          </a:stretch>
        </p:blipFill>
        <p:spPr>
          <a:xfrm>
            <a:off x="349237" y="2573183"/>
            <a:ext cx="4255163" cy="3469178"/>
          </a:xfrm>
          <a:prstGeom prst="rect">
            <a:avLst/>
          </a:prstGeom>
        </p:spPr>
      </p:pic>
      <p:pic>
        <p:nvPicPr>
          <p:cNvPr id="4" name="Picture 3">
            <a:extLst>
              <a:ext uri="{FF2B5EF4-FFF2-40B4-BE49-F238E27FC236}">
                <a16:creationId xmlns:a16="http://schemas.microsoft.com/office/drawing/2014/main" id="{2FDCFD66-AD80-4395-BDB1-CB7A5839D115}"/>
              </a:ext>
            </a:extLst>
          </p:cNvPr>
          <p:cNvPicPr>
            <a:picLocks noChangeAspect="1"/>
          </p:cNvPicPr>
          <p:nvPr/>
        </p:nvPicPr>
        <p:blipFill>
          <a:blip r:embed="rId4"/>
          <a:stretch>
            <a:fillRect/>
          </a:stretch>
        </p:blipFill>
        <p:spPr>
          <a:xfrm>
            <a:off x="4859350" y="1598840"/>
            <a:ext cx="3827450" cy="3619079"/>
          </a:xfrm>
          <a:prstGeom prst="rect">
            <a:avLst/>
          </a:prstGeom>
        </p:spPr>
      </p:pic>
    </p:spTree>
    <p:extLst>
      <p:ext uri="{BB962C8B-B14F-4D97-AF65-F5344CB8AC3E}">
        <p14:creationId xmlns:p14="http://schemas.microsoft.com/office/powerpoint/2010/main" val="29427685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sp>
        <p:nvSpPr>
          <p:cNvPr id="7" name="Title 6">
            <a:extLst>
              <a:ext uri="{FF2B5EF4-FFF2-40B4-BE49-F238E27FC236}">
                <a16:creationId xmlns:a16="http://schemas.microsoft.com/office/drawing/2014/main" id="{828E8CC5-34D6-4883-B11D-C254922C051B}"/>
              </a:ext>
            </a:extLst>
          </p:cNvPr>
          <p:cNvSpPr>
            <a:spLocks noGrp="1"/>
          </p:cNvSpPr>
          <p:nvPr>
            <p:ph type="title"/>
          </p:nvPr>
        </p:nvSpPr>
        <p:spPr/>
        <p:txBody>
          <a:bodyPr/>
          <a:lstStyle/>
          <a:p>
            <a:r>
              <a:rPr lang="en-GB" dirty="0"/>
              <a:t>Part 3 – Teaching the topic</a:t>
            </a:r>
          </a:p>
        </p:txBody>
      </p:sp>
      <p:sp>
        <p:nvSpPr>
          <p:cNvPr id="8" name="Text Placeholder 7">
            <a:extLst>
              <a:ext uri="{FF2B5EF4-FFF2-40B4-BE49-F238E27FC236}">
                <a16:creationId xmlns:a16="http://schemas.microsoft.com/office/drawing/2014/main" id="{3CDAD6D6-B282-4337-A940-CCCBB23E6928}"/>
              </a:ext>
            </a:extLst>
          </p:cNvPr>
          <p:cNvSpPr>
            <a:spLocks noGrp="1"/>
          </p:cNvSpPr>
          <p:nvPr>
            <p:ph type="body" sz="quarter" idx="10"/>
          </p:nvPr>
        </p:nvSpPr>
        <p:spPr>
          <a:xfrm>
            <a:off x="522288" y="1123973"/>
            <a:ext cx="8164512" cy="4248150"/>
          </a:xfrm>
        </p:spPr>
        <p:txBody>
          <a:bodyPr/>
          <a:lstStyle/>
          <a:p>
            <a:pPr marL="0" indent="0" algn="ctr">
              <a:buNone/>
            </a:pPr>
            <a:r>
              <a:rPr lang="en-GB" b="1" dirty="0"/>
              <a:t>Any two numbers can be linked by multiplication and division</a:t>
            </a:r>
          </a:p>
          <a:p>
            <a:pPr marL="0" indent="0">
              <a:buNone/>
            </a:pPr>
            <a:endParaRPr lang="en-GB" dirty="0"/>
          </a:p>
          <a:p>
            <a:pPr marL="0" indent="0">
              <a:buNone/>
            </a:pPr>
            <a:endParaRPr lang="en-GB" dirty="0"/>
          </a:p>
          <a:p>
            <a:pPr marL="0" indent="0">
              <a:buNone/>
            </a:pPr>
            <a:endParaRPr lang="en-GB" dirty="0"/>
          </a:p>
        </p:txBody>
      </p:sp>
      <p:pic>
        <p:nvPicPr>
          <p:cNvPr id="2050" name="Picture 2">
            <a:extLst>
              <a:ext uri="{FF2B5EF4-FFF2-40B4-BE49-F238E27FC236}">
                <a16:creationId xmlns:a16="http://schemas.microsoft.com/office/drawing/2014/main" id="{607A6594-129F-4004-BB9A-725E514CD864}"/>
              </a:ext>
            </a:extLst>
          </p:cNvPr>
          <p:cNvPicPr>
            <a:picLocks noChangeAspect="1" noChangeArrowheads="1"/>
          </p:cNvPicPr>
          <p:nvPr/>
        </p:nvPicPr>
        <p:blipFill>
          <a:blip r:embed="rId3"/>
          <a:stretch>
            <a:fillRect/>
          </a:stretch>
        </p:blipFill>
        <p:spPr bwMode="auto">
          <a:xfrm>
            <a:off x="1037318" y="1951756"/>
            <a:ext cx="2163536" cy="2163536"/>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ABA900AC-EFF8-415C-962E-4ABD80DD4A90}"/>
              </a:ext>
            </a:extLst>
          </p:cNvPr>
          <p:cNvSpPr/>
          <p:nvPr/>
        </p:nvSpPr>
        <p:spPr>
          <a:xfrm>
            <a:off x="4572000" y="6172046"/>
            <a:ext cx="4572000" cy="523220"/>
          </a:xfrm>
          <a:prstGeom prst="rect">
            <a:avLst/>
          </a:prstGeom>
        </p:spPr>
        <p:txBody>
          <a:bodyPr>
            <a:spAutoFit/>
          </a:bodyPr>
          <a:lstStyle/>
          <a:p>
            <a:r>
              <a:rPr lang="en-GB" dirty="0">
                <a:hlinkClick r:id="rId4"/>
              </a:rPr>
              <a:t>https://donsteward.blogspot.com/2016/03/two-steps-to-hundred.html</a:t>
            </a:r>
            <a:r>
              <a:rPr lang="en-GB" dirty="0"/>
              <a:t> </a:t>
            </a:r>
          </a:p>
        </p:txBody>
      </p:sp>
      <p:pic>
        <p:nvPicPr>
          <p:cNvPr id="4" name="Picture 3">
            <a:extLst>
              <a:ext uri="{FF2B5EF4-FFF2-40B4-BE49-F238E27FC236}">
                <a16:creationId xmlns:a16="http://schemas.microsoft.com/office/drawing/2014/main" id="{3B7E2522-94EB-4B23-B0FA-C57E8083D35B}"/>
              </a:ext>
            </a:extLst>
          </p:cNvPr>
          <p:cNvPicPr>
            <a:picLocks noChangeAspect="1"/>
          </p:cNvPicPr>
          <p:nvPr/>
        </p:nvPicPr>
        <p:blipFill>
          <a:blip r:embed="rId5"/>
          <a:stretch>
            <a:fillRect/>
          </a:stretch>
        </p:blipFill>
        <p:spPr>
          <a:xfrm>
            <a:off x="4238172" y="1796080"/>
            <a:ext cx="4905828" cy="3756995"/>
          </a:xfrm>
          <a:prstGeom prst="rect">
            <a:avLst/>
          </a:prstGeom>
        </p:spPr>
      </p:pic>
      <p:pic>
        <p:nvPicPr>
          <p:cNvPr id="2" name="Picture 1">
            <a:extLst>
              <a:ext uri="{FF2B5EF4-FFF2-40B4-BE49-F238E27FC236}">
                <a16:creationId xmlns:a16="http://schemas.microsoft.com/office/drawing/2014/main" id="{6589DF39-65C3-4659-AD2D-DABF960BFB15}"/>
              </a:ext>
            </a:extLst>
          </p:cNvPr>
          <p:cNvPicPr>
            <a:picLocks noChangeAspect="1"/>
          </p:cNvPicPr>
          <p:nvPr/>
        </p:nvPicPr>
        <p:blipFill>
          <a:blip r:embed="rId6"/>
          <a:stretch>
            <a:fillRect/>
          </a:stretch>
        </p:blipFill>
        <p:spPr>
          <a:xfrm>
            <a:off x="4096966" y="2253736"/>
            <a:ext cx="4851091" cy="3723113"/>
          </a:xfrm>
          <a:prstGeom prst="rect">
            <a:avLst/>
          </a:prstGeom>
        </p:spPr>
      </p:pic>
      <p:sp>
        <p:nvSpPr>
          <p:cNvPr id="5" name="TextBox 4">
            <a:extLst>
              <a:ext uri="{FF2B5EF4-FFF2-40B4-BE49-F238E27FC236}">
                <a16:creationId xmlns:a16="http://schemas.microsoft.com/office/drawing/2014/main" id="{2506AFE4-D74B-4501-AD4C-AF168E6A40B2}"/>
              </a:ext>
            </a:extLst>
          </p:cNvPr>
          <p:cNvSpPr txBox="1"/>
          <p:nvPr/>
        </p:nvSpPr>
        <p:spPr>
          <a:xfrm>
            <a:off x="195943" y="4115292"/>
            <a:ext cx="3846286" cy="2554545"/>
          </a:xfrm>
          <a:prstGeom prst="rect">
            <a:avLst/>
          </a:prstGeom>
          <a:noFill/>
        </p:spPr>
        <p:txBody>
          <a:bodyPr wrap="square" rtlCol="0">
            <a:spAutoFit/>
          </a:bodyPr>
          <a:lstStyle/>
          <a:p>
            <a:pPr algn="ctr"/>
            <a:r>
              <a:rPr lang="en-GB" sz="1600" b="1" dirty="0">
                <a:solidFill>
                  <a:schemeClr val="tx1">
                    <a:lumMod val="65000"/>
                    <a:lumOff val="35000"/>
                  </a:schemeClr>
                </a:solidFill>
              </a:rPr>
              <a:t>My calculator is broken! </a:t>
            </a:r>
          </a:p>
          <a:p>
            <a:r>
              <a:rPr lang="en-GB" sz="1600" dirty="0">
                <a:solidFill>
                  <a:schemeClr val="tx1">
                    <a:lumMod val="65000"/>
                    <a:lumOff val="35000"/>
                  </a:schemeClr>
                </a:solidFill>
              </a:rPr>
              <a:t>The only buttons that work are the number keys, multiply and divide.</a:t>
            </a:r>
          </a:p>
          <a:p>
            <a:r>
              <a:rPr lang="en-GB" sz="1600" dirty="0">
                <a:solidFill>
                  <a:schemeClr val="tx1">
                    <a:lumMod val="65000"/>
                    <a:lumOff val="35000"/>
                  </a:schemeClr>
                </a:solidFill>
              </a:rPr>
              <a:t>Using these keys only, reach 100 from:</a:t>
            </a:r>
          </a:p>
          <a:p>
            <a:pPr marL="342900" indent="-342900">
              <a:buClr>
                <a:srgbClr val="585858"/>
              </a:buClr>
              <a:buAutoNum type="alphaLcParenR"/>
            </a:pPr>
            <a:r>
              <a:rPr lang="en-GB" sz="1600" dirty="0">
                <a:solidFill>
                  <a:schemeClr val="tx1">
                    <a:lumMod val="65000"/>
                    <a:lumOff val="35000"/>
                  </a:schemeClr>
                </a:solidFill>
              </a:rPr>
              <a:t>20</a:t>
            </a:r>
          </a:p>
          <a:p>
            <a:pPr marL="342900" indent="-342900">
              <a:buClr>
                <a:srgbClr val="585858"/>
              </a:buClr>
              <a:buAutoNum type="alphaLcParenR"/>
            </a:pPr>
            <a:r>
              <a:rPr lang="en-GB" sz="1600" dirty="0">
                <a:solidFill>
                  <a:schemeClr val="tx1">
                    <a:lumMod val="65000"/>
                    <a:lumOff val="35000"/>
                  </a:schemeClr>
                </a:solidFill>
              </a:rPr>
              <a:t>40</a:t>
            </a:r>
          </a:p>
          <a:p>
            <a:pPr marL="342900" indent="-342900">
              <a:buClr>
                <a:srgbClr val="585858"/>
              </a:buClr>
              <a:buAutoNum type="alphaLcParenR"/>
            </a:pPr>
            <a:r>
              <a:rPr lang="en-GB" sz="1600" dirty="0">
                <a:solidFill>
                  <a:schemeClr val="tx1">
                    <a:lumMod val="65000"/>
                    <a:lumOff val="35000"/>
                  </a:schemeClr>
                </a:solidFill>
              </a:rPr>
              <a:t>15</a:t>
            </a:r>
          </a:p>
          <a:p>
            <a:pPr marL="342900" indent="-342900">
              <a:buClr>
                <a:srgbClr val="585858"/>
              </a:buClr>
              <a:buAutoNum type="alphaLcParenR"/>
            </a:pPr>
            <a:r>
              <a:rPr lang="en-GB" sz="1600" dirty="0">
                <a:solidFill>
                  <a:schemeClr val="tx1">
                    <a:lumMod val="65000"/>
                    <a:lumOff val="35000"/>
                  </a:schemeClr>
                </a:solidFill>
              </a:rPr>
              <a:t>75</a:t>
            </a:r>
          </a:p>
          <a:p>
            <a:pPr marL="342900" indent="-342900">
              <a:buClr>
                <a:srgbClr val="585858"/>
              </a:buClr>
              <a:buAutoNum type="alphaLcParenR"/>
            </a:pPr>
            <a:r>
              <a:rPr lang="en-GB" sz="1600" dirty="0">
                <a:solidFill>
                  <a:schemeClr val="tx1">
                    <a:lumMod val="65000"/>
                    <a:lumOff val="35000"/>
                  </a:schemeClr>
                </a:solidFill>
              </a:rPr>
              <a:t>60</a:t>
            </a:r>
          </a:p>
          <a:p>
            <a:pPr marL="342900" indent="-342900">
              <a:buClr>
                <a:srgbClr val="585858"/>
              </a:buClr>
              <a:buAutoNum type="alphaLcParenR"/>
            </a:pPr>
            <a:r>
              <a:rPr lang="en-GB" sz="1600" dirty="0">
                <a:solidFill>
                  <a:schemeClr val="tx1">
                    <a:lumMod val="65000"/>
                    <a:lumOff val="35000"/>
                  </a:schemeClr>
                </a:solidFill>
              </a:rPr>
              <a:t>21</a:t>
            </a:r>
          </a:p>
        </p:txBody>
      </p:sp>
    </p:spTree>
    <p:extLst>
      <p:ext uri="{BB962C8B-B14F-4D97-AF65-F5344CB8AC3E}">
        <p14:creationId xmlns:p14="http://schemas.microsoft.com/office/powerpoint/2010/main" val="33191631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sp>
        <p:nvSpPr>
          <p:cNvPr id="7" name="Title 6">
            <a:extLst>
              <a:ext uri="{FF2B5EF4-FFF2-40B4-BE49-F238E27FC236}">
                <a16:creationId xmlns:a16="http://schemas.microsoft.com/office/drawing/2014/main" id="{828E8CC5-34D6-4883-B11D-C254922C051B}"/>
              </a:ext>
            </a:extLst>
          </p:cNvPr>
          <p:cNvSpPr>
            <a:spLocks noGrp="1"/>
          </p:cNvSpPr>
          <p:nvPr>
            <p:ph type="title"/>
          </p:nvPr>
        </p:nvSpPr>
        <p:spPr/>
        <p:txBody>
          <a:bodyPr/>
          <a:lstStyle/>
          <a:p>
            <a:r>
              <a:rPr lang="en-GB" dirty="0"/>
              <a:t>Part 3 – Teaching the topic</a:t>
            </a:r>
          </a:p>
        </p:txBody>
      </p:sp>
      <p:sp>
        <p:nvSpPr>
          <p:cNvPr id="8" name="Text Placeholder 7">
            <a:extLst>
              <a:ext uri="{FF2B5EF4-FFF2-40B4-BE49-F238E27FC236}">
                <a16:creationId xmlns:a16="http://schemas.microsoft.com/office/drawing/2014/main" id="{3CDAD6D6-B282-4337-A940-CCCBB23E6928}"/>
              </a:ext>
            </a:extLst>
          </p:cNvPr>
          <p:cNvSpPr>
            <a:spLocks noGrp="1"/>
          </p:cNvSpPr>
          <p:nvPr>
            <p:ph type="body" sz="quarter" idx="10"/>
          </p:nvPr>
        </p:nvSpPr>
        <p:spPr/>
        <p:txBody>
          <a:bodyPr/>
          <a:lstStyle/>
          <a:p>
            <a:pPr marL="0" indent="0" algn="ctr">
              <a:buNone/>
            </a:pPr>
            <a:r>
              <a:rPr lang="en-GB" b="1" dirty="0"/>
              <a:t>Any two numbers can be linked by multiplication and division</a:t>
            </a:r>
          </a:p>
          <a:p>
            <a:pPr marL="0" indent="0">
              <a:buNone/>
            </a:pPr>
            <a:endParaRPr lang="en-GB" dirty="0"/>
          </a:p>
          <a:p>
            <a:pPr marL="0" indent="0">
              <a:buNone/>
            </a:pPr>
            <a:endParaRPr lang="en-GB" dirty="0"/>
          </a:p>
          <a:p>
            <a:pPr marL="0" indent="0">
              <a:buNone/>
            </a:pPr>
            <a:endParaRPr lang="en-GB" dirty="0"/>
          </a:p>
        </p:txBody>
      </p:sp>
      <p:pic>
        <p:nvPicPr>
          <p:cNvPr id="1028" name="Picture 4">
            <a:extLst>
              <a:ext uri="{FF2B5EF4-FFF2-40B4-BE49-F238E27FC236}">
                <a16:creationId xmlns:a16="http://schemas.microsoft.com/office/drawing/2014/main" id="{0E3A1FB6-BF72-4DCE-A2DC-21578001A8E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7988" t="20717" r="20427" b="36600"/>
          <a:stretch/>
        </p:blipFill>
        <p:spPr bwMode="auto">
          <a:xfrm>
            <a:off x="2750920" y="1719544"/>
            <a:ext cx="2296631" cy="1193793"/>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a:extLst>
              <a:ext uri="{FF2B5EF4-FFF2-40B4-BE49-F238E27FC236}">
                <a16:creationId xmlns:a16="http://schemas.microsoft.com/office/drawing/2014/main" id="{36495134-CA0F-4F68-B964-6C738F442AB7}"/>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7077" t="20717" r="17989" b="36600"/>
          <a:stretch/>
        </p:blipFill>
        <p:spPr bwMode="auto">
          <a:xfrm>
            <a:off x="418525" y="1803717"/>
            <a:ext cx="2080061" cy="1025449"/>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a:extLst>
              <a:ext uri="{FF2B5EF4-FFF2-40B4-BE49-F238E27FC236}">
                <a16:creationId xmlns:a16="http://schemas.microsoft.com/office/drawing/2014/main" id="{E6046D95-EF90-4BB0-B5C4-9B23421F222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2731" y="2987531"/>
            <a:ext cx="3742296" cy="2806722"/>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C19E9089-09D5-4498-8021-057D89DE1FD5}"/>
              </a:ext>
            </a:extLst>
          </p:cNvPr>
          <p:cNvSpPr/>
          <p:nvPr/>
        </p:nvSpPr>
        <p:spPr>
          <a:xfrm>
            <a:off x="175322" y="6524328"/>
            <a:ext cx="4421403" cy="307777"/>
          </a:xfrm>
          <a:prstGeom prst="rect">
            <a:avLst/>
          </a:prstGeom>
        </p:spPr>
        <p:txBody>
          <a:bodyPr wrap="none">
            <a:spAutoFit/>
          </a:bodyPr>
          <a:lstStyle/>
          <a:p>
            <a:r>
              <a:rPr lang="en-GB" dirty="0">
                <a:hlinkClick r:id="rId6"/>
              </a:rPr>
              <a:t>https://donsteward.blogspot.com/2012/03/boxes.html</a:t>
            </a:r>
            <a:r>
              <a:rPr lang="en-GB" dirty="0"/>
              <a:t> </a:t>
            </a:r>
          </a:p>
        </p:txBody>
      </p:sp>
      <p:sp>
        <p:nvSpPr>
          <p:cNvPr id="9" name="Rectangle 8">
            <a:extLst>
              <a:ext uri="{FF2B5EF4-FFF2-40B4-BE49-F238E27FC236}">
                <a16:creationId xmlns:a16="http://schemas.microsoft.com/office/drawing/2014/main" id="{4D949C82-1151-46C4-AF8E-A7727EB6895E}"/>
              </a:ext>
            </a:extLst>
          </p:cNvPr>
          <p:cNvSpPr/>
          <p:nvPr/>
        </p:nvSpPr>
        <p:spPr>
          <a:xfrm>
            <a:off x="212586" y="5867342"/>
            <a:ext cx="4572000" cy="523220"/>
          </a:xfrm>
          <a:prstGeom prst="rect">
            <a:avLst/>
          </a:prstGeom>
        </p:spPr>
        <p:txBody>
          <a:bodyPr>
            <a:spAutoFit/>
          </a:bodyPr>
          <a:lstStyle/>
          <a:p>
            <a:r>
              <a:rPr lang="en-GB" dirty="0">
                <a:hlinkClick r:id="rId7"/>
              </a:rPr>
              <a:t>https://donsteward.blogspot.com/2019/02/boxes-resources.html</a:t>
            </a:r>
            <a:r>
              <a:rPr lang="en-GB" dirty="0"/>
              <a:t> </a:t>
            </a:r>
          </a:p>
        </p:txBody>
      </p:sp>
      <p:cxnSp>
        <p:nvCxnSpPr>
          <p:cNvPr id="15" name="Straight Connector 14">
            <a:extLst>
              <a:ext uri="{FF2B5EF4-FFF2-40B4-BE49-F238E27FC236}">
                <a16:creationId xmlns:a16="http://schemas.microsoft.com/office/drawing/2014/main" id="{373AB95C-30D2-4E43-A76D-B20F7FEA548D}"/>
              </a:ext>
            </a:extLst>
          </p:cNvPr>
          <p:cNvCxnSpPr/>
          <p:nvPr/>
        </p:nvCxnSpPr>
        <p:spPr>
          <a:xfrm>
            <a:off x="6074622" y="1842034"/>
            <a:ext cx="0" cy="4852680"/>
          </a:xfrm>
          <a:prstGeom prst="line">
            <a:avLst/>
          </a:prstGeom>
          <a:ln>
            <a:solidFill>
              <a:srgbClr val="347574"/>
            </a:solidFill>
          </a:ln>
        </p:spPr>
        <p:style>
          <a:lnRef idx="1">
            <a:schemeClr val="accent1"/>
          </a:lnRef>
          <a:fillRef idx="0">
            <a:schemeClr val="accent1"/>
          </a:fillRef>
          <a:effectRef idx="0">
            <a:schemeClr val="accent1"/>
          </a:effectRef>
          <a:fontRef idx="minor">
            <a:schemeClr val="tx1"/>
          </a:fontRef>
        </p:style>
      </p:cxnSp>
      <p:graphicFrame>
        <p:nvGraphicFramePr>
          <p:cNvPr id="16" name="Table 3">
            <a:extLst>
              <a:ext uri="{FF2B5EF4-FFF2-40B4-BE49-F238E27FC236}">
                <a16:creationId xmlns:a16="http://schemas.microsoft.com/office/drawing/2014/main" id="{DDFF3299-AAD2-48C2-AD3A-6BC399A61D6E}"/>
              </a:ext>
            </a:extLst>
          </p:cNvPr>
          <p:cNvGraphicFramePr>
            <a:graphicFrameLocks noGrp="1"/>
          </p:cNvGraphicFramePr>
          <p:nvPr>
            <p:extLst>
              <p:ext uri="{D42A27DB-BD31-4B8C-83A1-F6EECF244321}">
                <p14:modId xmlns:p14="http://schemas.microsoft.com/office/powerpoint/2010/main" val="3579214452"/>
              </p:ext>
            </p:extLst>
          </p:nvPr>
        </p:nvGraphicFramePr>
        <p:xfrm>
          <a:off x="6868994" y="2539192"/>
          <a:ext cx="1440000" cy="1440000"/>
        </p:xfrm>
        <a:graphic>
          <a:graphicData uri="http://schemas.openxmlformats.org/drawingml/2006/table">
            <a:tbl>
              <a:tblPr firstRow="1" bandRow="1">
                <a:tableStyleId>{5C22544A-7EE6-4342-B048-85BDC9FD1C3A}</a:tableStyleId>
              </a:tblPr>
              <a:tblGrid>
                <a:gridCol w="720000">
                  <a:extLst>
                    <a:ext uri="{9D8B030D-6E8A-4147-A177-3AD203B41FA5}">
                      <a16:colId xmlns:a16="http://schemas.microsoft.com/office/drawing/2014/main" val="1850907844"/>
                    </a:ext>
                  </a:extLst>
                </a:gridCol>
                <a:gridCol w="720000">
                  <a:extLst>
                    <a:ext uri="{9D8B030D-6E8A-4147-A177-3AD203B41FA5}">
                      <a16:colId xmlns:a16="http://schemas.microsoft.com/office/drawing/2014/main" val="953717406"/>
                    </a:ext>
                  </a:extLst>
                </a:gridCol>
              </a:tblGrid>
              <a:tr h="720000">
                <a:tc>
                  <a:txBody>
                    <a:bodyPr/>
                    <a:lstStyle/>
                    <a:p>
                      <a:pPr algn="ctr"/>
                      <a:r>
                        <a:rPr lang="en-GB" sz="2400" b="1" dirty="0">
                          <a:solidFill>
                            <a:schemeClr val="tx1"/>
                          </a:solidFill>
                        </a:rPr>
                        <a:t>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2400" b="1" dirty="0">
                          <a:solidFill>
                            <a:schemeClr val="tx1"/>
                          </a:solidFill>
                        </a:rPr>
                        <a:t>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7583632"/>
                  </a:ext>
                </a:extLst>
              </a:tr>
              <a:tr h="720000">
                <a:tc>
                  <a:txBody>
                    <a:bodyPr/>
                    <a:lstStyle/>
                    <a:p>
                      <a:pPr algn="ctr"/>
                      <a:r>
                        <a:rPr lang="en-GB" sz="2400" b="1" dirty="0">
                          <a:solidFill>
                            <a:schemeClr val="tx1"/>
                          </a:solidFill>
                        </a:rPr>
                        <a:t>12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2400" b="1" dirty="0">
                          <a:solidFill>
                            <a:schemeClr val="tx1"/>
                          </a:solidFill>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670421238"/>
                  </a:ext>
                </a:extLst>
              </a:tr>
            </a:tbl>
          </a:graphicData>
        </a:graphic>
      </p:graphicFrame>
      <p:sp>
        <p:nvSpPr>
          <p:cNvPr id="17" name="Arrow: Curved Down 16">
            <a:extLst>
              <a:ext uri="{FF2B5EF4-FFF2-40B4-BE49-F238E27FC236}">
                <a16:creationId xmlns:a16="http://schemas.microsoft.com/office/drawing/2014/main" id="{298607BE-F3CA-4C6F-A199-E9787F0992FD}"/>
              </a:ext>
            </a:extLst>
          </p:cNvPr>
          <p:cNvSpPr/>
          <p:nvPr/>
        </p:nvSpPr>
        <p:spPr>
          <a:xfrm>
            <a:off x="7203983" y="2281480"/>
            <a:ext cx="770021" cy="247230"/>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18" name="Arrow: Curved Down 17">
            <a:extLst>
              <a:ext uri="{FF2B5EF4-FFF2-40B4-BE49-F238E27FC236}">
                <a16:creationId xmlns:a16="http://schemas.microsoft.com/office/drawing/2014/main" id="{ADFA2430-F1FD-4EF4-AFE0-1F9FAEA4C371}"/>
              </a:ext>
            </a:extLst>
          </p:cNvPr>
          <p:cNvSpPr/>
          <p:nvPr/>
        </p:nvSpPr>
        <p:spPr>
          <a:xfrm rot="10800000">
            <a:off x="7203982" y="3966280"/>
            <a:ext cx="770021" cy="247230"/>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19" name="Arrow: Curved Down 18">
            <a:extLst>
              <a:ext uri="{FF2B5EF4-FFF2-40B4-BE49-F238E27FC236}">
                <a16:creationId xmlns:a16="http://schemas.microsoft.com/office/drawing/2014/main" id="{EC00EF51-DB6A-440D-ADAA-D4F75D850FF8}"/>
              </a:ext>
            </a:extLst>
          </p:cNvPr>
          <p:cNvSpPr/>
          <p:nvPr/>
        </p:nvSpPr>
        <p:spPr>
          <a:xfrm rot="5400000" flipV="1">
            <a:off x="6338352" y="3119707"/>
            <a:ext cx="770021" cy="335470"/>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20" name="Arrow: Curved Down 19">
            <a:extLst>
              <a:ext uri="{FF2B5EF4-FFF2-40B4-BE49-F238E27FC236}">
                <a16:creationId xmlns:a16="http://schemas.microsoft.com/office/drawing/2014/main" id="{CF3E586E-F026-464C-9B4F-91DE7C3F4170}"/>
              </a:ext>
            </a:extLst>
          </p:cNvPr>
          <p:cNvSpPr/>
          <p:nvPr/>
        </p:nvSpPr>
        <p:spPr>
          <a:xfrm rot="5400000" flipH="1">
            <a:off x="8083222" y="3134306"/>
            <a:ext cx="770022" cy="335472"/>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mc:AlternateContent xmlns:mc="http://schemas.openxmlformats.org/markup-compatibility/2006" xmlns:a14="http://schemas.microsoft.com/office/drawing/2010/main">
        <mc:Choice Requires="a14">
          <p:sp>
            <p:nvSpPr>
              <p:cNvPr id="21" name="TextBox 21">
                <a:extLst>
                  <a:ext uri="{FF2B5EF4-FFF2-40B4-BE49-F238E27FC236}">
                    <a16:creationId xmlns:a16="http://schemas.microsoft.com/office/drawing/2014/main" id="{E7183C91-636E-407E-9A51-708200F7EB5F}"/>
                  </a:ext>
                </a:extLst>
              </p:cNvPr>
              <p:cNvSpPr txBox="1">
                <a:spLocks noChangeArrowheads="1"/>
              </p:cNvSpPr>
              <p:nvPr/>
            </p:nvSpPr>
            <p:spPr bwMode="auto">
              <a:xfrm>
                <a:off x="7143951" y="4213511"/>
                <a:ext cx="755875" cy="529184"/>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a:spAutoFit/>
              </a:bodyPr>
              <a:lstStyle>
                <a:lvl1pPr>
                  <a:spcBef>
                    <a:spcPct val="20000"/>
                  </a:spcBef>
                  <a:buClr>
                    <a:schemeClr val="tx2"/>
                  </a:buClr>
                  <a:buFont typeface="Arial" panose="020B0604020202020204" pitchFamily="34" charset="0"/>
                  <a:defRPr sz="32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Clr>
                    <a:schemeClr val="accent2"/>
                  </a:buClr>
                  <a:buFont typeface="Arial" panose="020B0604020202020204" pitchFamily="34" charset="0"/>
                  <a:buChar char="●"/>
                  <a:defRPr sz="1900">
                    <a:solidFill>
                      <a:schemeClr val="tx1"/>
                    </a:solidFill>
                    <a:latin typeface="Arial" panose="020B0604020202020204" pitchFamily="34" charset="0"/>
                  </a:defRPr>
                </a:lvl4pPr>
                <a:lvl5pPr marL="2057400" indent="-228600">
                  <a:spcBef>
                    <a:spcPct val="20000"/>
                  </a:spcBef>
                  <a:buClr>
                    <a:schemeClr val="tx2"/>
                  </a:buClr>
                  <a:buFont typeface="Arial" panose="020B0604020202020204" pitchFamily="34" charset="0"/>
                  <a:buChar char="●"/>
                  <a:defRPr sz="19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9pPr>
              </a:lstStyle>
              <a:p>
                <a:pPr algn="ctr" eaLnBrk="1" hangingPunct="1">
                  <a:buClr>
                    <a:srgbClr val="00628C"/>
                  </a:buClr>
                </a:pPr>
                <a:r>
                  <a:rPr lang="en-GB" altLang="en-US" sz="2000" dirty="0">
                    <a:solidFill>
                      <a:srgbClr val="FF0000"/>
                    </a:solidFill>
                  </a:rPr>
                  <a:t>× </a:t>
                </a:r>
                <a14:m>
                  <m:oMath xmlns:m="http://schemas.openxmlformats.org/officeDocument/2006/math">
                    <m:f>
                      <m:fPr>
                        <m:ctrlPr>
                          <a:rPr lang="en-GB" altLang="en-US" sz="2000" i="1">
                            <a:solidFill>
                              <a:srgbClr val="FF0000"/>
                            </a:solidFill>
                            <a:latin typeface="Cambria Math" panose="02040503050406030204" pitchFamily="18" charset="0"/>
                          </a:rPr>
                        </m:ctrlPr>
                      </m:fPr>
                      <m:num>
                        <m:r>
                          <a:rPr lang="en-GB" altLang="en-US" sz="2000" b="0" i="1" smtClean="0">
                            <a:solidFill>
                              <a:srgbClr val="FF0000"/>
                            </a:solidFill>
                            <a:latin typeface="Cambria Math" panose="02040503050406030204" pitchFamily="18" charset="0"/>
                          </a:rPr>
                          <m:t>3</m:t>
                        </m:r>
                      </m:num>
                      <m:den>
                        <m:r>
                          <a:rPr lang="en-GB" altLang="en-US" sz="2000" b="0" i="1" smtClean="0">
                            <a:solidFill>
                              <a:srgbClr val="FF0000"/>
                            </a:solidFill>
                            <a:latin typeface="Cambria Math" panose="02040503050406030204" pitchFamily="18" charset="0"/>
                          </a:rPr>
                          <m:t>4</m:t>
                        </m:r>
                      </m:den>
                    </m:f>
                  </m:oMath>
                </a14:m>
                <a:endParaRPr lang="en-GB" altLang="en-US" sz="2000" dirty="0">
                  <a:solidFill>
                    <a:srgbClr val="FF0000"/>
                  </a:solidFill>
                </a:endParaRPr>
              </a:p>
            </p:txBody>
          </p:sp>
        </mc:Choice>
        <mc:Fallback xmlns="">
          <p:sp>
            <p:nvSpPr>
              <p:cNvPr id="21" name="TextBox 21">
                <a:extLst>
                  <a:ext uri="{FF2B5EF4-FFF2-40B4-BE49-F238E27FC236}">
                    <a16:creationId xmlns:a16="http://schemas.microsoft.com/office/drawing/2014/main" id="{E7183C91-636E-407E-9A51-708200F7EB5F}"/>
                  </a:ext>
                </a:extLst>
              </p:cNvPr>
              <p:cNvSpPr txBox="1">
                <a:spLocks noRot="1" noChangeAspect="1" noMove="1" noResize="1" noEditPoints="1" noAdjustHandles="1" noChangeArrowheads="1" noChangeShapeType="1" noTextEdit="1"/>
              </p:cNvSpPr>
              <p:nvPr/>
            </p:nvSpPr>
            <p:spPr bwMode="auto">
              <a:xfrm>
                <a:off x="7143951" y="4213511"/>
                <a:ext cx="755875" cy="529184"/>
              </a:xfrm>
              <a:prstGeom prst="rect">
                <a:avLst/>
              </a:prstGeom>
              <a:blipFill>
                <a:blip r:embed="rId8"/>
                <a:stretch>
                  <a:fillRect b="-6897"/>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22" name="TextBox 21">
                <a:extLst>
                  <a:ext uri="{FF2B5EF4-FFF2-40B4-BE49-F238E27FC236}">
                    <a16:creationId xmlns:a16="http://schemas.microsoft.com/office/drawing/2014/main" id="{29D96418-629E-4023-9356-FF401E386A35}"/>
                  </a:ext>
                </a:extLst>
              </p:cNvPr>
              <p:cNvSpPr txBox="1">
                <a:spLocks noChangeArrowheads="1"/>
              </p:cNvSpPr>
              <p:nvPr/>
            </p:nvSpPr>
            <p:spPr bwMode="auto">
              <a:xfrm>
                <a:off x="7211054" y="1749300"/>
                <a:ext cx="755875" cy="526298"/>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a:spAutoFit/>
              </a:bodyPr>
              <a:lstStyle>
                <a:lvl1pPr>
                  <a:spcBef>
                    <a:spcPct val="20000"/>
                  </a:spcBef>
                  <a:buClr>
                    <a:schemeClr val="tx2"/>
                  </a:buClr>
                  <a:buFont typeface="Arial" panose="020B0604020202020204" pitchFamily="34" charset="0"/>
                  <a:defRPr sz="32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Clr>
                    <a:schemeClr val="accent2"/>
                  </a:buClr>
                  <a:buFont typeface="Arial" panose="020B0604020202020204" pitchFamily="34" charset="0"/>
                  <a:buChar char="●"/>
                  <a:defRPr sz="1900">
                    <a:solidFill>
                      <a:schemeClr val="tx1"/>
                    </a:solidFill>
                    <a:latin typeface="Arial" panose="020B0604020202020204" pitchFamily="34" charset="0"/>
                  </a:defRPr>
                </a:lvl4pPr>
                <a:lvl5pPr marL="2057400" indent="-228600">
                  <a:spcBef>
                    <a:spcPct val="20000"/>
                  </a:spcBef>
                  <a:buClr>
                    <a:schemeClr val="tx2"/>
                  </a:buClr>
                  <a:buFont typeface="Arial" panose="020B0604020202020204" pitchFamily="34" charset="0"/>
                  <a:buChar char="●"/>
                  <a:defRPr sz="19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9pPr>
              </a:lstStyle>
              <a:p>
                <a:pPr algn="ctr" eaLnBrk="1" hangingPunct="1">
                  <a:buClr>
                    <a:srgbClr val="00628C"/>
                  </a:buClr>
                </a:pPr>
                <a:r>
                  <a:rPr lang="en-GB" altLang="en-US" sz="2000" dirty="0">
                    <a:solidFill>
                      <a:srgbClr val="FF0000"/>
                    </a:solidFill>
                  </a:rPr>
                  <a:t>×</a:t>
                </a:r>
                <a14:m>
                  <m:oMath xmlns:m="http://schemas.openxmlformats.org/officeDocument/2006/math">
                    <m:f>
                      <m:fPr>
                        <m:ctrlPr>
                          <a:rPr lang="en-GB" altLang="en-US" sz="2000" i="1" smtClean="0">
                            <a:solidFill>
                              <a:srgbClr val="FF0000"/>
                            </a:solidFill>
                            <a:latin typeface="Cambria Math" panose="02040503050406030204" pitchFamily="18" charset="0"/>
                          </a:rPr>
                        </m:ctrlPr>
                      </m:fPr>
                      <m:num>
                        <m:r>
                          <a:rPr lang="en-GB" altLang="en-US" sz="2000" b="0" i="1" smtClean="0">
                            <a:solidFill>
                              <a:srgbClr val="FF0000"/>
                            </a:solidFill>
                            <a:latin typeface="Cambria Math" panose="02040503050406030204" pitchFamily="18" charset="0"/>
                          </a:rPr>
                          <m:t>4</m:t>
                        </m:r>
                      </m:num>
                      <m:den>
                        <m:r>
                          <a:rPr lang="en-GB" altLang="en-US" sz="2000" b="0" i="1" smtClean="0">
                            <a:solidFill>
                              <a:srgbClr val="FF0000"/>
                            </a:solidFill>
                            <a:latin typeface="Cambria Math" panose="02040503050406030204" pitchFamily="18" charset="0"/>
                          </a:rPr>
                          <m:t>3</m:t>
                        </m:r>
                      </m:den>
                    </m:f>
                  </m:oMath>
                </a14:m>
                <a:r>
                  <a:rPr lang="en-GB" altLang="en-US" sz="2000" dirty="0">
                    <a:solidFill>
                      <a:srgbClr val="FF0000"/>
                    </a:solidFill>
                  </a:rPr>
                  <a:t> </a:t>
                </a:r>
              </a:p>
            </p:txBody>
          </p:sp>
        </mc:Choice>
        <mc:Fallback xmlns="">
          <p:sp>
            <p:nvSpPr>
              <p:cNvPr id="22" name="TextBox 21">
                <a:extLst>
                  <a:ext uri="{FF2B5EF4-FFF2-40B4-BE49-F238E27FC236}">
                    <a16:creationId xmlns:a16="http://schemas.microsoft.com/office/drawing/2014/main" id="{29D96418-629E-4023-9356-FF401E386A35}"/>
                  </a:ext>
                </a:extLst>
              </p:cNvPr>
              <p:cNvSpPr txBox="1">
                <a:spLocks noRot="1" noChangeAspect="1" noMove="1" noResize="1" noEditPoints="1" noAdjustHandles="1" noChangeArrowheads="1" noChangeShapeType="1" noTextEdit="1"/>
              </p:cNvSpPr>
              <p:nvPr/>
            </p:nvSpPr>
            <p:spPr bwMode="auto">
              <a:xfrm>
                <a:off x="7211054" y="1749300"/>
                <a:ext cx="755875" cy="526298"/>
              </a:xfrm>
              <a:prstGeom prst="rect">
                <a:avLst/>
              </a:prstGeom>
              <a:blipFill>
                <a:blip r:embed="rId9"/>
                <a:stretch>
                  <a:fillRect b="-8140"/>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23" name="TextBox 21">
                <a:extLst>
                  <a:ext uri="{FF2B5EF4-FFF2-40B4-BE49-F238E27FC236}">
                    <a16:creationId xmlns:a16="http://schemas.microsoft.com/office/drawing/2014/main" id="{8682CB89-5FD1-41DE-B1B8-0EB7EDC433D0}"/>
                  </a:ext>
                </a:extLst>
              </p:cNvPr>
              <p:cNvSpPr txBox="1">
                <a:spLocks noChangeArrowheads="1"/>
              </p:cNvSpPr>
              <p:nvPr/>
            </p:nvSpPr>
            <p:spPr bwMode="auto">
              <a:xfrm>
                <a:off x="8421507" y="3059137"/>
                <a:ext cx="755875" cy="528543"/>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a:spAutoFit/>
              </a:bodyPr>
              <a:lstStyle>
                <a:lvl1pPr>
                  <a:spcBef>
                    <a:spcPct val="20000"/>
                  </a:spcBef>
                  <a:buClr>
                    <a:schemeClr val="tx2"/>
                  </a:buClr>
                  <a:buFont typeface="Arial" panose="020B0604020202020204" pitchFamily="34" charset="0"/>
                  <a:defRPr sz="32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Clr>
                    <a:schemeClr val="accent2"/>
                  </a:buClr>
                  <a:buFont typeface="Arial" panose="020B0604020202020204" pitchFamily="34" charset="0"/>
                  <a:buChar char="●"/>
                  <a:defRPr sz="1900">
                    <a:solidFill>
                      <a:schemeClr val="tx1"/>
                    </a:solidFill>
                    <a:latin typeface="Arial" panose="020B0604020202020204" pitchFamily="34" charset="0"/>
                  </a:defRPr>
                </a:lvl4pPr>
                <a:lvl5pPr marL="2057400" indent="-228600">
                  <a:spcBef>
                    <a:spcPct val="20000"/>
                  </a:spcBef>
                  <a:buClr>
                    <a:schemeClr val="tx2"/>
                  </a:buClr>
                  <a:buFont typeface="Arial" panose="020B0604020202020204" pitchFamily="34" charset="0"/>
                  <a:buChar char="●"/>
                  <a:defRPr sz="19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9pPr>
              </a:lstStyle>
              <a:p>
                <a:pPr algn="ctr" eaLnBrk="1" hangingPunct="1">
                  <a:buClr>
                    <a:srgbClr val="00628C"/>
                  </a:buClr>
                </a:pPr>
                <a:r>
                  <a:rPr lang="en-GB" altLang="en-US" sz="2000" dirty="0">
                    <a:solidFill>
                      <a:srgbClr val="FF0000"/>
                    </a:solidFill>
                  </a:rPr>
                  <a:t>×</a:t>
                </a:r>
                <a14:m>
                  <m:oMath xmlns:m="http://schemas.openxmlformats.org/officeDocument/2006/math">
                    <m:f>
                      <m:fPr>
                        <m:ctrlPr>
                          <a:rPr lang="en-GB" altLang="en-US" sz="2000" i="1">
                            <a:solidFill>
                              <a:srgbClr val="FF0000"/>
                            </a:solidFill>
                            <a:latin typeface="Cambria Math" panose="02040503050406030204" pitchFamily="18" charset="0"/>
                          </a:rPr>
                        </m:ctrlPr>
                      </m:fPr>
                      <m:num>
                        <m:r>
                          <a:rPr lang="en-GB" altLang="en-US" sz="2000" b="0" i="1" smtClean="0">
                            <a:solidFill>
                              <a:srgbClr val="FF0000"/>
                            </a:solidFill>
                            <a:latin typeface="Cambria Math" panose="02040503050406030204" pitchFamily="18" charset="0"/>
                          </a:rPr>
                          <m:t>1</m:t>
                        </m:r>
                      </m:num>
                      <m:den>
                        <m:r>
                          <a:rPr lang="en-GB" altLang="en-US" sz="2000" b="0" i="1" smtClean="0">
                            <a:solidFill>
                              <a:srgbClr val="FF0000"/>
                            </a:solidFill>
                            <a:latin typeface="Cambria Math" panose="02040503050406030204" pitchFamily="18" charset="0"/>
                          </a:rPr>
                          <m:t>2</m:t>
                        </m:r>
                      </m:den>
                    </m:f>
                  </m:oMath>
                </a14:m>
                <a:endParaRPr lang="en-GB" altLang="en-US" sz="2000" dirty="0">
                  <a:solidFill>
                    <a:srgbClr val="FF0000"/>
                  </a:solidFill>
                </a:endParaRPr>
              </a:p>
            </p:txBody>
          </p:sp>
        </mc:Choice>
        <mc:Fallback xmlns="">
          <p:sp>
            <p:nvSpPr>
              <p:cNvPr id="23" name="TextBox 21">
                <a:extLst>
                  <a:ext uri="{FF2B5EF4-FFF2-40B4-BE49-F238E27FC236}">
                    <a16:creationId xmlns:a16="http://schemas.microsoft.com/office/drawing/2014/main" id="{8682CB89-5FD1-41DE-B1B8-0EB7EDC433D0}"/>
                  </a:ext>
                </a:extLst>
              </p:cNvPr>
              <p:cNvSpPr txBox="1">
                <a:spLocks noRot="1" noChangeAspect="1" noMove="1" noResize="1" noEditPoints="1" noAdjustHandles="1" noChangeArrowheads="1" noChangeShapeType="1" noTextEdit="1"/>
              </p:cNvSpPr>
              <p:nvPr/>
            </p:nvSpPr>
            <p:spPr bwMode="auto">
              <a:xfrm>
                <a:off x="8421507" y="3059137"/>
                <a:ext cx="755875" cy="528543"/>
              </a:xfrm>
              <a:prstGeom prst="rect">
                <a:avLst/>
              </a:prstGeom>
              <a:blipFill>
                <a:blip r:embed="rId10"/>
                <a:stretch>
                  <a:fillRect b="-6897"/>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noFill/>
                  </a:rPr>
                  <a:t> </a:t>
                </a:r>
              </a:p>
            </p:txBody>
          </p:sp>
        </mc:Fallback>
      </mc:AlternateContent>
      <p:sp>
        <p:nvSpPr>
          <p:cNvPr id="24" name="TextBox 21">
            <a:extLst>
              <a:ext uri="{FF2B5EF4-FFF2-40B4-BE49-F238E27FC236}">
                <a16:creationId xmlns:a16="http://schemas.microsoft.com/office/drawing/2014/main" id="{A0DC5637-25C3-4A20-ABFD-07D4EDC6C4DC}"/>
              </a:ext>
            </a:extLst>
          </p:cNvPr>
          <p:cNvSpPr txBox="1">
            <a:spLocks noChangeArrowheads="1"/>
          </p:cNvSpPr>
          <p:nvPr/>
        </p:nvSpPr>
        <p:spPr bwMode="auto">
          <a:xfrm>
            <a:off x="5953839" y="3023170"/>
            <a:ext cx="7558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Font typeface="Arial" panose="020B0604020202020204" pitchFamily="34" charset="0"/>
              <a:defRPr sz="32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Clr>
                <a:schemeClr val="accent2"/>
              </a:buClr>
              <a:buFont typeface="Arial" panose="020B0604020202020204" pitchFamily="34" charset="0"/>
              <a:buChar char="●"/>
              <a:defRPr sz="1900">
                <a:solidFill>
                  <a:schemeClr val="tx1"/>
                </a:solidFill>
                <a:latin typeface="Arial" panose="020B0604020202020204" pitchFamily="34" charset="0"/>
              </a:defRPr>
            </a:lvl4pPr>
            <a:lvl5pPr marL="2057400" indent="-228600">
              <a:spcBef>
                <a:spcPct val="20000"/>
              </a:spcBef>
              <a:buClr>
                <a:schemeClr val="tx2"/>
              </a:buClr>
              <a:buFont typeface="Arial" panose="020B0604020202020204" pitchFamily="34" charset="0"/>
              <a:buChar char="●"/>
              <a:defRPr sz="19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9pPr>
          </a:lstStyle>
          <a:p>
            <a:pPr algn="ctr" eaLnBrk="1" hangingPunct="1">
              <a:buClr>
                <a:srgbClr val="00628C"/>
              </a:buClr>
            </a:pPr>
            <a:r>
              <a:rPr lang="en-GB" altLang="en-US" sz="2000" dirty="0">
                <a:solidFill>
                  <a:srgbClr val="FF0000"/>
                </a:solidFill>
              </a:rPr>
              <a:t>×2</a:t>
            </a:r>
          </a:p>
        </p:txBody>
      </p:sp>
    </p:spTree>
    <p:extLst>
      <p:ext uri="{BB962C8B-B14F-4D97-AF65-F5344CB8AC3E}">
        <p14:creationId xmlns:p14="http://schemas.microsoft.com/office/powerpoint/2010/main" val="39044936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3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2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3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22" presetClass="entr" presetSubtype="2" fill="hold" grpId="0" nodeType="click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right)">
                                      <p:cBhvr>
                                        <p:cTn id="27" dur="500"/>
                                        <p:tgtEl>
                                          <p:spTgt spid="21"/>
                                        </p:tgtEl>
                                      </p:cBhvr>
                                    </p:animEffect>
                                  </p:childTnLst>
                                </p:cTn>
                              </p:par>
                              <p:par>
                                <p:cTn id="28" presetID="22" presetClass="entr" presetSubtype="2" fill="hold" grpId="0" nodeType="with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wipe(right)">
                                      <p:cBhvr>
                                        <p:cTn id="30" dur="500"/>
                                        <p:tgtEl>
                                          <p:spTgt spid="18"/>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left)">
                                      <p:cBhvr>
                                        <p:cTn id="35" dur="500"/>
                                        <p:tgtEl>
                                          <p:spTgt spid="17"/>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wipe(left)">
                                      <p:cBhvr>
                                        <p:cTn id="38" dur="500"/>
                                        <p:tgtEl>
                                          <p:spTgt spid="22"/>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1" fill="hold" grpId="0" nodeType="click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wipe(up)">
                                      <p:cBhvr>
                                        <p:cTn id="43" dur="500"/>
                                        <p:tgtEl>
                                          <p:spTgt spid="19"/>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wipe(down)">
                                      <p:cBhvr>
                                        <p:cTn id="46" dur="500"/>
                                        <p:tgtEl>
                                          <p:spTgt spid="24"/>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4" fill="hold" grpId="0" nodeType="click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wipe(down)">
                                      <p:cBhvr>
                                        <p:cTn id="51" dur="500"/>
                                        <p:tgtEl>
                                          <p:spTgt spid="20"/>
                                        </p:tgtEl>
                                      </p:cBhvr>
                                    </p:animEffect>
                                  </p:childTnLst>
                                </p:cTn>
                              </p:par>
                              <p:par>
                                <p:cTn id="52" presetID="22" presetClass="entr" presetSubtype="4" fill="hold" grpId="0" nodeType="withEffect">
                                  <p:stCondLst>
                                    <p:cond delay="0"/>
                                  </p:stCondLst>
                                  <p:childTnLst>
                                    <p:set>
                                      <p:cBhvr>
                                        <p:cTn id="53" dur="1" fill="hold">
                                          <p:stCondLst>
                                            <p:cond delay="0"/>
                                          </p:stCondLst>
                                        </p:cTn>
                                        <p:tgtEl>
                                          <p:spTgt spid="23"/>
                                        </p:tgtEl>
                                        <p:attrNameLst>
                                          <p:attrName>style.visibility</p:attrName>
                                        </p:attrNameLst>
                                      </p:cBhvr>
                                      <p:to>
                                        <p:strVal val="visible"/>
                                      </p:to>
                                    </p:set>
                                    <p:animEffect transition="in" filter="wipe(down)">
                                      <p:cBhvr>
                                        <p:cTn id="5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7" grpId="0" animBg="1"/>
      <p:bldP spid="18" grpId="0" animBg="1"/>
      <p:bldP spid="19" grpId="0" animBg="1"/>
      <p:bldP spid="20" grpId="0" animBg="1"/>
      <p:bldP spid="21" grpId="0"/>
      <p:bldP spid="22" grpId="0"/>
      <p:bldP spid="23" grpId="0"/>
      <p:bldP spid="2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sp>
        <p:nvSpPr>
          <p:cNvPr id="7" name="Title 6">
            <a:extLst>
              <a:ext uri="{FF2B5EF4-FFF2-40B4-BE49-F238E27FC236}">
                <a16:creationId xmlns:a16="http://schemas.microsoft.com/office/drawing/2014/main" id="{828E8CC5-34D6-4883-B11D-C254922C051B}"/>
              </a:ext>
            </a:extLst>
          </p:cNvPr>
          <p:cNvSpPr>
            <a:spLocks noGrp="1"/>
          </p:cNvSpPr>
          <p:nvPr>
            <p:ph type="title"/>
          </p:nvPr>
        </p:nvSpPr>
        <p:spPr/>
        <p:txBody>
          <a:bodyPr/>
          <a:lstStyle/>
          <a:p>
            <a:r>
              <a:rPr lang="en-GB" dirty="0"/>
              <a:t>Part 3 – Teaching the topic</a:t>
            </a:r>
          </a:p>
        </p:txBody>
      </p:sp>
      <p:sp>
        <p:nvSpPr>
          <p:cNvPr id="8" name="Text Placeholder 7">
            <a:extLst>
              <a:ext uri="{FF2B5EF4-FFF2-40B4-BE49-F238E27FC236}">
                <a16:creationId xmlns:a16="http://schemas.microsoft.com/office/drawing/2014/main" id="{3CDAD6D6-B282-4337-A940-CCCBB23E6928}"/>
              </a:ext>
            </a:extLst>
          </p:cNvPr>
          <p:cNvSpPr>
            <a:spLocks noGrp="1"/>
          </p:cNvSpPr>
          <p:nvPr>
            <p:ph type="body" sz="quarter" idx="10"/>
          </p:nvPr>
        </p:nvSpPr>
        <p:spPr/>
        <p:txBody>
          <a:bodyPr/>
          <a:lstStyle/>
          <a:p>
            <a:pPr marL="0" indent="0" algn="ctr">
              <a:buNone/>
            </a:pPr>
            <a:r>
              <a:rPr lang="en-GB" b="1" dirty="0"/>
              <a:t>Any two numbers can be linked by multiplication and division</a:t>
            </a:r>
          </a:p>
        </p:txBody>
      </p:sp>
      <p:sp>
        <p:nvSpPr>
          <p:cNvPr id="4" name="TextBox 3">
            <a:extLst>
              <a:ext uri="{FF2B5EF4-FFF2-40B4-BE49-F238E27FC236}">
                <a16:creationId xmlns:a16="http://schemas.microsoft.com/office/drawing/2014/main" id="{3B8F008D-A2E5-4AF0-A896-7EFB44E57530}"/>
              </a:ext>
            </a:extLst>
          </p:cNvPr>
          <p:cNvSpPr txBox="1"/>
          <p:nvPr/>
        </p:nvSpPr>
        <p:spPr>
          <a:xfrm>
            <a:off x="713307" y="4545178"/>
            <a:ext cx="603856" cy="338554"/>
          </a:xfrm>
          <a:prstGeom prst="rect">
            <a:avLst/>
          </a:prstGeom>
          <a:noFill/>
        </p:spPr>
        <p:txBody>
          <a:bodyPr wrap="square" rtlCol="0">
            <a:spAutoFit/>
          </a:bodyPr>
          <a:lstStyle/>
          <a:p>
            <a:pPr algn="ctr"/>
            <a:r>
              <a:rPr lang="en-GB" sz="1600" dirty="0">
                <a:solidFill>
                  <a:schemeClr val="tx1">
                    <a:lumMod val="65000"/>
                    <a:lumOff val="35000"/>
                  </a:schemeClr>
                </a:solidFill>
              </a:rPr>
              <a:t>A</a:t>
            </a:r>
          </a:p>
        </p:txBody>
      </p:sp>
      <p:sp>
        <p:nvSpPr>
          <p:cNvPr id="9" name="TextBox 8">
            <a:extLst>
              <a:ext uri="{FF2B5EF4-FFF2-40B4-BE49-F238E27FC236}">
                <a16:creationId xmlns:a16="http://schemas.microsoft.com/office/drawing/2014/main" id="{65BDD60D-CFD0-4F83-83AF-9B3B6FACDD52}"/>
              </a:ext>
            </a:extLst>
          </p:cNvPr>
          <p:cNvSpPr txBox="1"/>
          <p:nvPr/>
        </p:nvSpPr>
        <p:spPr>
          <a:xfrm>
            <a:off x="1580891" y="4546538"/>
            <a:ext cx="603856" cy="338554"/>
          </a:xfrm>
          <a:prstGeom prst="rect">
            <a:avLst/>
          </a:prstGeom>
          <a:noFill/>
        </p:spPr>
        <p:txBody>
          <a:bodyPr wrap="square" rtlCol="0">
            <a:spAutoFit/>
          </a:bodyPr>
          <a:lstStyle/>
          <a:p>
            <a:pPr algn="ctr"/>
            <a:r>
              <a:rPr lang="en-GB" sz="1600" dirty="0">
                <a:solidFill>
                  <a:schemeClr val="tx1">
                    <a:lumMod val="65000"/>
                    <a:lumOff val="35000"/>
                  </a:schemeClr>
                </a:solidFill>
              </a:rPr>
              <a:t>B</a:t>
            </a:r>
          </a:p>
        </p:txBody>
      </p:sp>
      <p:sp>
        <p:nvSpPr>
          <p:cNvPr id="12" name="TextBox 11">
            <a:extLst>
              <a:ext uri="{FF2B5EF4-FFF2-40B4-BE49-F238E27FC236}">
                <a16:creationId xmlns:a16="http://schemas.microsoft.com/office/drawing/2014/main" id="{83CA63F4-0FDF-4370-A796-09FD26EABC21}"/>
              </a:ext>
            </a:extLst>
          </p:cNvPr>
          <p:cNvSpPr txBox="1"/>
          <p:nvPr/>
        </p:nvSpPr>
        <p:spPr>
          <a:xfrm>
            <a:off x="131456" y="4952910"/>
            <a:ext cx="2726044" cy="1200329"/>
          </a:xfrm>
          <a:prstGeom prst="rect">
            <a:avLst/>
          </a:prstGeom>
          <a:noFill/>
        </p:spPr>
        <p:txBody>
          <a:bodyPr wrap="square" rtlCol="0">
            <a:spAutoFit/>
          </a:bodyPr>
          <a:lstStyle/>
          <a:p>
            <a:pPr algn="ctr"/>
            <a:r>
              <a:rPr lang="en-GB" sz="1800" dirty="0">
                <a:solidFill>
                  <a:schemeClr val="tx1">
                    <a:lumMod val="65000"/>
                    <a:lumOff val="35000"/>
                  </a:schemeClr>
                </a:solidFill>
              </a:rPr>
              <a:t>B is _____ as big as A</a:t>
            </a:r>
          </a:p>
          <a:p>
            <a:pPr algn="ctr"/>
            <a:r>
              <a:rPr lang="en-GB" sz="1800" dirty="0">
                <a:solidFill>
                  <a:schemeClr val="tx1">
                    <a:lumMod val="65000"/>
                    <a:lumOff val="35000"/>
                  </a:schemeClr>
                </a:solidFill>
              </a:rPr>
              <a:t>A is _______ as big as B</a:t>
            </a:r>
          </a:p>
          <a:p>
            <a:pPr algn="ctr"/>
            <a:r>
              <a:rPr lang="en-GB" sz="1800" dirty="0">
                <a:solidFill>
                  <a:schemeClr val="tx1">
                    <a:lumMod val="65000"/>
                    <a:lumOff val="35000"/>
                  </a:schemeClr>
                </a:solidFill>
              </a:rPr>
              <a:t>B is ____ of A</a:t>
            </a:r>
          </a:p>
          <a:p>
            <a:pPr algn="ctr"/>
            <a:r>
              <a:rPr lang="en-GB" sz="1800" dirty="0">
                <a:solidFill>
                  <a:schemeClr val="tx1">
                    <a:lumMod val="65000"/>
                    <a:lumOff val="35000"/>
                  </a:schemeClr>
                </a:solidFill>
              </a:rPr>
              <a:t>A is _____ of B</a:t>
            </a:r>
          </a:p>
        </p:txBody>
      </p:sp>
      <p:sp>
        <p:nvSpPr>
          <p:cNvPr id="36" name="Line 84">
            <a:extLst>
              <a:ext uri="{FF2B5EF4-FFF2-40B4-BE49-F238E27FC236}">
                <a16:creationId xmlns:a16="http://schemas.microsoft.com/office/drawing/2014/main" id="{B0C180FC-11F8-488A-A46D-F96684DC20EC}"/>
              </a:ext>
            </a:extLst>
          </p:cNvPr>
          <p:cNvSpPr>
            <a:spLocks noChangeShapeType="1"/>
          </p:cNvSpPr>
          <p:nvPr/>
        </p:nvSpPr>
        <p:spPr bwMode="auto">
          <a:xfrm flipV="1">
            <a:off x="3785447" y="2541908"/>
            <a:ext cx="0" cy="3095625"/>
          </a:xfrm>
          <a:prstGeom prst="line">
            <a:avLst/>
          </a:prstGeom>
          <a:noFill/>
          <a:ln w="57150">
            <a:solidFill>
              <a:srgbClr val="00628C"/>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37" name="TextBox 25">
            <a:extLst>
              <a:ext uri="{FF2B5EF4-FFF2-40B4-BE49-F238E27FC236}">
                <a16:creationId xmlns:a16="http://schemas.microsoft.com/office/drawing/2014/main" id="{FE78FA64-FB75-43AC-8B32-4E75FE499AA4}"/>
              </a:ext>
            </a:extLst>
          </p:cNvPr>
          <p:cNvSpPr txBox="1">
            <a:spLocks noChangeArrowheads="1"/>
          </p:cNvSpPr>
          <p:nvPr/>
        </p:nvSpPr>
        <p:spPr bwMode="auto">
          <a:xfrm>
            <a:off x="3064722" y="3837308"/>
            <a:ext cx="86518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Font typeface="Arial" panose="020B0604020202020204" pitchFamily="34" charset="0"/>
              <a:defRPr sz="32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Clr>
                <a:schemeClr val="accent2"/>
              </a:buClr>
              <a:buFont typeface="Arial" panose="020B0604020202020204" pitchFamily="34" charset="0"/>
              <a:buChar char="●"/>
              <a:defRPr sz="1900">
                <a:solidFill>
                  <a:schemeClr val="tx1"/>
                </a:solidFill>
                <a:latin typeface="Arial" panose="020B0604020202020204" pitchFamily="34" charset="0"/>
              </a:defRPr>
            </a:lvl4pPr>
            <a:lvl5pPr marL="2057400" indent="-228600">
              <a:spcBef>
                <a:spcPct val="20000"/>
              </a:spcBef>
              <a:buClr>
                <a:schemeClr val="tx2"/>
              </a:buClr>
              <a:buFont typeface="Arial" panose="020B0604020202020204" pitchFamily="34" charset="0"/>
              <a:buChar char="●"/>
              <a:defRPr sz="19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9pPr>
          </a:lstStyle>
          <a:p>
            <a:pPr algn="ctr" eaLnBrk="1" hangingPunct="1">
              <a:buClr>
                <a:srgbClr val="00628C"/>
              </a:buClr>
            </a:pPr>
            <a:r>
              <a:rPr lang="en-GB" altLang="en-US" sz="2800" dirty="0">
                <a:solidFill>
                  <a:srgbClr val="00628C"/>
                </a:solidFill>
              </a:rPr>
              <a:t>6</a:t>
            </a:r>
          </a:p>
        </p:txBody>
      </p:sp>
      <p:cxnSp>
        <p:nvCxnSpPr>
          <p:cNvPr id="38" name="Straight Arrow Connector 37">
            <a:extLst>
              <a:ext uri="{FF2B5EF4-FFF2-40B4-BE49-F238E27FC236}">
                <a16:creationId xmlns:a16="http://schemas.microsoft.com/office/drawing/2014/main" id="{B5DE9425-1DD7-4EA2-9CAD-C31EB966DE19}"/>
              </a:ext>
            </a:extLst>
          </p:cNvPr>
          <p:cNvCxnSpPr>
            <a:cxnSpLocks noChangeShapeType="1"/>
            <a:stCxn id="36" idx="1"/>
            <a:endCxn id="40" idx="1"/>
          </p:cNvCxnSpPr>
          <p:nvPr/>
        </p:nvCxnSpPr>
        <p:spPr bwMode="auto">
          <a:xfrm>
            <a:off x="3785448" y="2541908"/>
            <a:ext cx="1642340" cy="1602179"/>
          </a:xfrm>
          <a:prstGeom prst="straightConnector1">
            <a:avLst/>
          </a:prstGeom>
          <a:noFill/>
          <a:ln w="9525">
            <a:solidFill>
              <a:srgbClr val="FF0000"/>
            </a:solidFill>
            <a:round/>
            <a:headEnd/>
            <a:tailEnd type="arrow" w="med" len="med"/>
          </a:ln>
          <a:extLst>
            <a:ext uri="{909E8E84-426E-40DD-AFC4-6F175D3DCCD1}">
              <a14:hiddenFill xmlns:a14="http://schemas.microsoft.com/office/drawing/2010/main">
                <a:noFill/>
              </a14:hiddenFill>
            </a:ext>
          </a:extLst>
        </p:spPr>
      </p:cxnSp>
      <p:sp>
        <p:nvSpPr>
          <p:cNvPr id="40" name="Line 84">
            <a:extLst>
              <a:ext uri="{FF2B5EF4-FFF2-40B4-BE49-F238E27FC236}">
                <a16:creationId xmlns:a16="http://schemas.microsoft.com/office/drawing/2014/main" id="{CE6C414B-4627-4BB6-9CAE-16729885A798}"/>
              </a:ext>
            </a:extLst>
          </p:cNvPr>
          <p:cNvSpPr>
            <a:spLocks noChangeShapeType="1"/>
          </p:cNvSpPr>
          <p:nvPr/>
        </p:nvSpPr>
        <p:spPr bwMode="auto">
          <a:xfrm flipH="1" flipV="1">
            <a:off x="5427788" y="4144087"/>
            <a:ext cx="14304" cy="1493446"/>
          </a:xfrm>
          <a:prstGeom prst="line">
            <a:avLst/>
          </a:prstGeom>
          <a:noFill/>
          <a:ln w="57150">
            <a:solidFill>
              <a:srgbClr val="00628C"/>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41" name="TextBox 42">
            <a:extLst>
              <a:ext uri="{FF2B5EF4-FFF2-40B4-BE49-F238E27FC236}">
                <a16:creationId xmlns:a16="http://schemas.microsoft.com/office/drawing/2014/main" id="{041CF31F-70F4-4548-AE37-4EA933C267B7}"/>
              </a:ext>
            </a:extLst>
          </p:cNvPr>
          <p:cNvSpPr txBox="1">
            <a:spLocks noChangeArrowheads="1"/>
          </p:cNvSpPr>
          <p:nvPr/>
        </p:nvSpPr>
        <p:spPr bwMode="auto">
          <a:xfrm>
            <a:off x="4848882" y="4644364"/>
            <a:ext cx="649288" cy="523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Font typeface="Arial" panose="020B0604020202020204" pitchFamily="34" charset="0"/>
              <a:defRPr sz="32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Clr>
                <a:schemeClr val="accent2"/>
              </a:buClr>
              <a:buFont typeface="Arial" panose="020B0604020202020204" pitchFamily="34" charset="0"/>
              <a:buChar char="●"/>
              <a:defRPr sz="1900">
                <a:solidFill>
                  <a:schemeClr val="tx1"/>
                </a:solidFill>
                <a:latin typeface="Arial" panose="020B0604020202020204" pitchFamily="34" charset="0"/>
              </a:defRPr>
            </a:lvl4pPr>
            <a:lvl5pPr marL="2057400" indent="-228600">
              <a:spcBef>
                <a:spcPct val="20000"/>
              </a:spcBef>
              <a:buClr>
                <a:schemeClr val="tx2"/>
              </a:buClr>
              <a:buFont typeface="Arial" panose="020B0604020202020204" pitchFamily="34" charset="0"/>
              <a:buChar char="●"/>
              <a:defRPr sz="19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9pPr>
          </a:lstStyle>
          <a:p>
            <a:pPr algn="ctr" eaLnBrk="1" hangingPunct="1">
              <a:buClr>
                <a:srgbClr val="00628C"/>
              </a:buClr>
            </a:pPr>
            <a:r>
              <a:rPr lang="en-GB" altLang="en-US" sz="2800" dirty="0">
                <a:solidFill>
                  <a:srgbClr val="00628C"/>
                </a:solidFill>
              </a:rPr>
              <a:t>3</a:t>
            </a:r>
          </a:p>
        </p:txBody>
      </p:sp>
      <mc:AlternateContent xmlns:mc="http://schemas.openxmlformats.org/markup-compatibility/2006" xmlns:a14="http://schemas.microsoft.com/office/drawing/2010/main">
        <mc:Choice Requires="a14">
          <p:sp>
            <p:nvSpPr>
              <p:cNvPr id="42" name="TextBox 21">
                <a:extLst>
                  <a:ext uri="{FF2B5EF4-FFF2-40B4-BE49-F238E27FC236}">
                    <a16:creationId xmlns:a16="http://schemas.microsoft.com/office/drawing/2014/main" id="{35C10F12-54D0-4282-89FD-61C68244C6B1}"/>
                  </a:ext>
                </a:extLst>
              </p:cNvPr>
              <p:cNvSpPr txBox="1">
                <a:spLocks noChangeArrowheads="1"/>
              </p:cNvSpPr>
              <p:nvPr/>
            </p:nvSpPr>
            <p:spPr bwMode="auto">
              <a:xfrm>
                <a:off x="4361705" y="3267519"/>
                <a:ext cx="755875" cy="526939"/>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a:spAutoFit/>
              </a:bodyPr>
              <a:lstStyle>
                <a:lvl1pPr>
                  <a:spcBef>
                    <a:spcPct val="20000"/>
                  </a:spcBef>
                  <a:buClr>
                    <a:schemeClr val="tx2"/>
                  </a:buClr>
                  <a:buFont typeface="Arial" panose="020B0604020202020204" pitchFamily="34" charset="0"/>
                  <a:defRPr sz="32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Clr>
                    <a:schemeClr val="accent2"/>
                  </a:buClr>
                  <a:buFont typeface="Arial" panose="020B0604020202020204" pitchFamily="34" charset="0"/>
                  <a:buChar char="●"/>
                  <a:defRPr sz="1900">
                    <a:solidFill>
                      <a:schemeClr val="tx1"/>
                    </a:solidFill>
                    <a:latin typeface="Arial" panose="020B0604020202020204" pitchFamily="34" charset="0"/>
                  </a:defRPr>
                </a:lvl4pPr>
                <a:lvl5pPr marL="2057400" indent="-228600">
                  <a:spcBef>
                    <a:spcPct val="20000"/>
                  </a:spcBef>
                  <a:buClr>
                    <a:schemeClr val="tx2"/>
                  </a:buClr>
                  <a:buFont typeface="Arial" panose="020B0604020202020204" pitchFamily="34" charset="0"/>
                  <a:buChar char="●"/>
                  <a:defRPr sz="19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9pPr>
              </a:lstStyle>
              <a:p>
                <a:pPr algn="ctr" eaLnBrk="1" hangingPunct="1">
                  <a:buClr>
                    <a:srgbClr val="00628C"/>
                  </a:buClr>
                </a:pPr>
                <a:r>
                  <a:rPr lang="en-GB" altLang="en-US" sz="2000" dirty="0">
                    <a:solidFill>
                      <a:srgbClr val="FF0000"/>
                    </a:solidFill>
                  </a:rPr>
                  <a:t>×</a:t>
                </a:r>
                <a14:m>
                  <m:oMath xmlns:m="http://schemas.openxmlformats.org/officeDocument/2006/math">
                    <m:f>
                      <m:fPr>
                        <m:ctrlPr>
                          <a:rPr lang="en-GB" altLang="en-US" sz="2000" i="1" smtClean="0">
                            <a:solidFill>
                              <a:srgbClr val="FF0000"/>
                            </a:solidFill>
                            <a:latin typeface="Cambria Math" panose="02040503050406030204" pitchFamily="18" charset="0"/>
                          </a:rPr>
                        </m:ctrlPr>
                      </m:fPr>
                      <m:num>
                        <m:r>
                          <a:rPr lang="en-GB" altLang="en-US" sz="2000" b="0" i="1" smtClean="0">
                            <a:solidFill>
                              <a:srgbClr val="FF0000"/>
                            </a:solidFill>
                            <a:latin typeface="Cambria Math" panose="02040503050406030204" pitchFamily="18" charset="0"/>
                          </a:rPr>
                          <m:t>1</m:t>
                        </m:r>
                      </m:num>
                      <m:den>
                        <m:r>
                          <a:rPr lang="en-GB" altLang="en-US" sz="2000" b="0" i="1" smtClean="0">
                            <a:solidFill>
                              <a:srgbClr val="FF0000"/>
                            </a:solidFill>
                            <a:latin typeface="Cambria Math" panose="02040503050406030204" pitchFamily="18" charset="0"/>
                          </a:rPr>
                          <m:t>2</m:t>
                        </m:r>
                      </m:den>
                    </m:f>
                  </m:oMath>
                </a14:m>
                <a:endParaRPr lang="en-GB" altLang="en-US" sz="2000" dirty="0">
                  <a:solidFill>
                    <a:srgbClr val="FF0000"/>
                  </a:solidFill>
                </a:endParaRPr>
              </a:p>
            </p:txBody>
          </p:sp>
        </mc:Choice>
        <mc:Fallback xmlns="">
          <p:sp>
            <p:nvSpPr>
              <p:cNvPr id="42" name="TextBox 21">
                <a:extLst>
                  <a:ext uri="{FF2B5EF4-FFF2-40B4-BE49-F238E27FC236}">
                    <a16:creationId xmlns:a16="http://schemas.microsoft.com/office/drawing/2014/main" id="{35C10F12-54D0-4282-89FD-61C68244C6B1}"/>
                  </a:ext>
                </a:extLst>
              </p:cNvPr>
              <p:cNvSpPr txBox="1">
                <a:spLocks noRot="1" noChangeAspect="1" noMove="1" noResize="1" noEditPoints="1" noAdjustHandles="1" noChangeArrowheads="1" noChangeShapeType="1" noTextEdit="1"/>
              </p:cNvSpPr>
              <p:nvPr/>
            </p:nvSpPr>
            <p:spPr bwMode="auto">
              <a:xfrm>
                <a:off x="4361705" y="3267519"/>
                <a:ext cx="755875" cy="526939"/>
              </a:xfrm>
              <a:prstGeom prst="rect">
                <a:avLst/>
              </a:prstGeom>
              <a:blipFill>
                <a:blip r:embed="rId3"/>
                <a:stretch>
                  <a:fillRect b="-8140"/>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noFill/>
                  </a:rPr>
                  <a:t> </a:t>
                </a:r>
              </a:p>
            </p:txBody>
          </p:sp>
        </mc:Fallback>
      </mc:AlternateContent>
      <p:cxnSp>
        <p:nvCxnSpPr>
          <p:cNvPr id="43" name="Straight Arrow Connector 42">
            <a:extLst>
              <a:ext uri="{FF2B5EF4-FFF2-40B4-BE49-F238E27FC236}">
                <a16:creationId xmlns:a16="http://schemas.microsoft.com/office/drawing/2014/main" id="{6EB21974-D187-4DE6-968C-2607312683A1}"/>
              </a:ext>
            </a:extLst>
          </p:cNvPr>
          <p:cNvCxnSpPr>
            <a:cxnSpLocks noChangeShapeType="1"/>
          </p:cNvCxnSpPr>
          <p:nvPr/>
        </p:nvCxnSpPr>
        <p:spPr bwMode="auto">
          <a:xfrm flipH="1" flipV="1">
            <a:off x="3785447" y="2541908"/>
            <a:ext cx="1712723" cy="1649150"/>
          </a:xfrm>
          <a:prstGeom prst="straightConnector1">
            <a:avLst/>
          </a:prstGeom>
          <a:noFill/>
          <a:ln w="9525">
            <a:solidFill>
              <a:srgbClr val="FF0000"/>
            </a:solidFill>
            <a:round/>
            <a:headEnd/>
            <a:tailEnd type="arrow" w="med" len="med"/>
          </a:ln>
          <a:extLst>
            <a:ext uri="{909E8E84-426E-40DD-AFC4-6F175D3DCCD1}">
              <a14:hiddenFill xmlns:a14="http://schemas.microsoft.com/office/drawing/2010/main">
                <a:noFill/>
              </a14:hiddenFill>
            </a:ext>
          </a:extLst>
        </p:spPr>
      </p:cxnSp>
      <p:sp>
        <p:nvSpPr>
          <p:cNvPr id="44" name="TextBox 21">
            <a:extLst>
              <a:ext uri="{FF2B5EF4-FFF2-40B4-BE49-F238E27FC236}">
                <a16:creationId xmlns:a16="http://schemas.microsoft.com/office/drawing/2014/main" id="{DC96AB80-B001-4AA9-8792-420D72B4D524}"/>
              </a:ext>
            </a:extLst>
          </p:cNvPr>
          <p:cNvSpPr txBox="1">
            <a:spLocks noChangeArrowheads="1"/>
          </p:cNvSpPr>
          <p:nvPr/>
        </p:nvSpPr>
        <p:spPr bwMode="auto">
          <a:xfrm>
            <a:off x="4379198" y="3299049"/>
            <a:ext cx="7558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Font typeface="Arial" panose="020B0604020202020204" pitchFamily="34" charset="0"/>
              <a:defRPr sz="32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Clr>
                <a:schemeClr val="accent2"/>
              </a:buClr>
              <a:buFont typeface="Arial" panose="020B0604020202020204" pitchFamily="34" charset="0"/>
              <a:buChar char="●"/>
              <a:defRPr sz="1900">
                <a:solidFill>
                  <a:schemeClr val="tx1"/>
                </a:solidFill>
                <a:latin typeface="Arial" panose="020B0604020202020204" pitchFamily="34" charset="0"/>
              </a:defRPr>
            </a:lvl4pPr>
            <a:lvl5pPr marL="2057400" indent="-228600">
              <a:spcBef>
                <a:spcPct val="20000"/>
              </a:spcBef>
              <a:buClr>
                <a:schemeClr val="tx2"/>
              </a:buClr>
              <a:buFont typeface="Arial" panose="020B0604020202020204" pitchFamily="34" charset="0"/>
              <a:buChar char="●"/>
              <a:defRPr sz="19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9pPr>
          </a:lstStyle>
          <a:p>
            <a:pPr algn="ctr" eaLnBrk="1" hangingPunct="1">
              <a:buClr>
                <a:srgbClr val="00628C"/>
              </a:buClr>
            </a:pPr>
            <a:r>
              <a:rPr lang="en-GB" altLang="en-US" sz="2000" dirty="0">
                <a:solidFill>
                  <a:srgbClr val="FF0000"/>
                </a:solidFill>
              </a:rPr>
              <a:t>×2</a:t>
            </a:r>
          </a:p>
        </p:txBody>
      </p:sp>
      <p:pic>
        <p:nvPicPr>
          <p:cNvPr id="3" name="Picture 2">
            <a:extLst>
              <a:ext uri="{FF2B5EF4-FFF2-40B4-BE49-F238E27FC236}">
                <a16:creationId xmlns:a16="http://schemas.microsoft.com/office/drawing/2014/main" id="{0317EEA3-CA2D-48DF-8A37-E1C32D51F563}"/>
              </a:ext>
            </a:extLst>
          </p:cNvPr>
          <p:cNvPicPr>
            <a:picLocks noChangeAspect="1"/>
          </p:cNvPicPr>
          <p:nvPr/>
        </p:nvPicPr>
        <p:blipFill>
          <a:blip r:embed="rId4"/>
          <a:stretch>
            <a:fillRect/>
          </a:stretch>
        </p:blipFill>
        <p:spPr>
          <a:xfrm>
            <a:off x="592665" y="1900687"/>
            <a:ext cx="1712723" cy="2696267"/>
          </a:xfrm>
          <a:prstGeom prst="rect">
            <a:avLst/>
          </a:prstGeom>
        </p:spPr>
      </p:pic>
      <p:graphicFrame>
        <p:nvGraphicFramePr>
          <p:cNvPr id="18" name="Table 3">
            <a:extLst>
              <a:ext uri="{FF2B5EF4-FFF2-40B4-BE49-F238E27FC236}">
                <a16:creationId xmlns:a16="http://schemas.microsoft.com/office/drawing/2014/main" id="{83E49C3D-A161-4EA5-A446-AFA92717A329}"/>
              </a:ext>
            </a:extLst>
          </p:cNvPr>
          <p:cNvGraphicFramePr>
            <a:graphicFrameLocks noGrp="1"/>
          </p:cNvGraphicFramePr>
          <p:nvPr>
            <p:extLst>
              <p:ext uri="{D42A27DB-BD31-4B8C-83A1-F6EECF244321}">
                <p14:modId xmlns:p14="http://schemas.microsoft.com/office/powerpoint/2010/main" val="1176790092"/>
              </p:ext>
            </p:extLst>
          </p:nvPr>
        </p:nvGraphicFramePr>
        <p:xfrm>
          <a:off x="6914566" y="2579049"/>
          <a:ext cx="1440000" cy="1440000"/>
        </p:xfrm>
        <a:graphic>
          <a:graphicData uri="http://schemas.openxmlformats.org/drawingml/2006/table">
            <a:tbl>
              <a:tblPr firstRow="1" bandRow="1">
                <a:tableStyleId>{5C22544A-7EE6-4342-B048-85BDC9FD1C3A}</a:tableStyleId>
              </a:tblPr>
              <a:tblGrid>
                <a:gridCol w="720000">
                  <a:extLst>
                    <a:ext uri="{9D8B030D-6E8A-4147-A177-3AD203B41FA5}">
                      <a16:colId xmlns:a16="http://schemas.microsoft.com/office/drawing/2014/main" val="1850907844"/>
                    </a:ext>
                  </a:extLst>
                </a:gridCol>
                <a:gridCol w="720000">
                  <a:extLst>
                    <a:ext uri="{9D8B030D-6E8A-4147-A177-3AD203B41FA5}">
                      <a16:colId xmlns:a16="http://schemas.microsoft.com/office/drawing/2014/main" val="953717406"/>
                    </a:ext>
                  </a:extLst>
                </a:gridCol>
              </a:tblGrid>
              <a:tr h="720000">
                <a:tc>
                  <a:txBody>
                    <a:bodyPr/>
                    <a:lstStyle/>
                    <a:p>
                      <a:pPr algn="ctr"/>
                      <a:r>
                        <a:rPr lang="en-GB" sz="2400" b="1" dirty="0">
                          <a:solidFill>
                            <a:schemeClr val="tx1"/>
                          </a:solidFill>
                        </a:rPr>
                        <a:t>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2400" b="1" dirty="0">
                          <a:solidFill>
                            <a:schemeClr val="tx1"/>
                          </a:solidFill>
                        </a:rPr>
                        <a:t>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7583632"/>
                  </a:ext>
                </a:extLst>
              </a:tr>
              <a:tr h="720000">
                <a:tc>
                  <a:txBody>
                    <a:bodyPr/>
                    <a:lstStyle/>
                    <a:p>
                      <a:pPr algn="ctr"/>
                      <a:r>
                        <a:rPr lang="en-GB" sz="2400" b="1" dirty="0">
                          <a:solidFill>
                            <a:schemeClr val="tx1"/>
                          </a:solidFill>
                        </a:rPr>
                        <a:t>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2400" b="1" dirty="0">
                          <a:solidFill>
                            <a:schemeClr val="tx1"/>
                          </a:solidFill>
                        </a:rPr>
                        <a:t>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670421238"/>
                  </a:ext>
                </a:extLst>
              </a:tr>
            </a:tbl>
          </a:graphicData>
        </a:graphic>
      </p:graphicFrame>
      <p:sp>
        <p:nvSpPr>
          <p:cNvPr id="19" name="Arrow: Curved Down 18">
            <a:extLst>
              <a:ext uri="{FF2B5EF4-FFF2-40B4-BE49-F238E27FC236}">
                <a16:creationId xmlns:a16="http://schemas.microsoft.com/office/drawing/2014/main" id="{3CD879BC-4E40-4DF1-BE50-57DA51E7E438}"/>
              </a:ext>
            </a:extLst>
          </p:cNvPr>
          <p:cNvSpPr/>
          <p:nvPr/>
        </p:nvSpPr>
        <p:spPr>
          <a:xfrm>
            <a:off x="7249555" y="2321337"/>
            <a:ext cx="770021" cy="247230"/>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20" name="Arrow: Curved Down 19">
            <a:extLst>
              <a:ext uri="{FF2B5EF4-FFF2-40B4-BE49-F238E27FC236}">
                <a16:creationId xmlns:a16="http://schemas.microsoft.com/office/drawing/2014/main" id="{672CA76D-D21B-4901-AF25-A32E32E773A5}"/>
              </a:ext>
            </a:extLst>
          </p:cNvPr>
          <p:cNvSpPr/>
          <p:nvPr/>
        </p:nvSpPr>
        <p:spPr>
          <a:xfrm rot="10800000">
            <a:off x="7249554" y="4006137"/>
            <a:ext cx="770021" cy="247230"/>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21" name="Arrow: Curved Down 20">
            <a:extLst>
              <a:ext uri="{FF2B5EF4-FFF2-40B4-BE49-F238E27FC236}">
                <a16:creationId xmlns:a16="http://schemas.microsoft.com/office/drawing/2014/main" id="{AC2A0CC1-AAD1-4393-94A7-431E4F99949B}"/>
              </a:ext>
            </a:extLst>
          </p:cNvPr>
          <p:cNvSpPr/>
          <p:nvPr/>
        </p:nvSpPr>
        <p:spPr>
          <a:xfrm rot="5400000" flipV="1">
            <a:off x="6383924" y="3159564"/>
            <a:ext cx="770021" cy="335470"/>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22" name="Arrow: Curved Down 21">
            <a:extLst>
              <a:ext uri="{FF2B5EF4-FFF2-40B4-BE49-F238E27FC236}">
                <a16:creationId xmlns:a16="http://schemas.microsoft.com/office/drawing/2014/main" id="{21A97EF3-C0EE-4136-A8BE-C1541283D56A}"/>
              </a:ext>
            </a:extLst>
          </p:cNvPr>
          <p:cNvSpPr/>
          <p:nvPr/>
        </p:nvSpPr>
        <p:spPr>
          <a:xfrm rot="5400000" flipH="1">
            <a:off x="8128794" y="3174163"/>
            <a:ext cx="770022" cy="335472"/>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23" name="TextBox 21">
            <a:extLst>
              <a:ext uri="{FF2B5EF4-FFF2-40B4-BE49-F238E27FC236}">
                <a16:creationId xmlns:a16="http://schemas.microsoft.com/office/drawing/2014/main" id="{94BAD593-F41A-4980-B51E-78997020A523}"/>
              </a:ext>
            </a:extLst>
          </p:cNvPr>
          <p:cNvSpPr txBox="1">
            <a:spLocks noChangeArrowheads="1"/>
          </p:cNvSpPr>
          <p:nvPr/>
        </p:nvSpPr>
        <p:spPr bwMode="auto">
          <a:xfrm>
            <a:off x="7189523" y="4253368"/>
            <a:ext cx="7558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Font typeface="Arial" panose="020B0604020202020204" pitchFamily="34" charset="0"/>
              <a:defRPr sz="32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Clr>
                <a:schemeClr val="accent2"/>
              </a:buClr>
              <a:buFont typeface="Arial" panose="020B0604020202020204" pitchFamily="34" charset="0"/>
              <a:buChar char="●"/>
              <a:defRPr sz="1900">
                <a:solidFill>
                  <a:schemeClr val="tx1"/>
                </a:solidFill>
                <a:latin typeface="Arial" panose="020B0604020202020204" pitchFamily="34" charset="0"/>
              </a:defRPr>
            </a:lvl4pPr>
            <a:lvl5pPr marL="2057400" indent="-228600">
              <a:spcBef>
                <a:spcPct val="20000"/>
              </a:spcBef>
              <a:buClr>
                <a:schemeClr val="tx2"/>
              </a:buClr>
              <a:buFont typeface="Arial" panose="020B0604020202020204" pitchFamily="34" charset="0"/>
              <a:buChar char="●"/>
              <a:defRPr sz="19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9pPr>
          </a:lstStyle>
          <a:p>
            <a:pPr algn="ctr" eaLnBrk="1" hangingPunct="1">
              <a:buClr>
                <a:srgbClr val="00628C"/>
              </a:buClr>
            </a:pPr>
            <a:r>
              <a:rPr lang="en-GB" altLang="en-US" sz="2000" dirty="0">
                <a:solidFill>
                  <a:srgbClr val="FF0000"/>
                </a:solidFill>
              </a:rPr>
              <a:t>×2</a:t>
            </a:r>
          </a:p>
        </p:txBody>
      </p:sp>
      <mc:AlternateContent xmlns:mc="http://schemas.openxmlformats.org/markup-compatibility/2006" xmlns:a14="http://schemas.microsoft.com/office/drawing/2010/main">
        <mc:Choice Requires="a14">
          <p:sp>
            <p:nvSpPr>
              <p:cNvPr id="24" name="TextBox 21">
                <a:extLst>
                  <a:ext uri="{FF2B5EF4-FFF2-40B4-BE49-F238E27FC236}">
                    <a16:creationId xmlns:a16="http://schemas.microsoft.com/office/drawing/2014/main" id="{E40DC29E-3683-4B3F-86FD-46F8FCFA94B1}"/>
                  </a:ext>
                </a:extLst>
              </p:cNvPr>
              <p:cNvSpPr txBox="1">
                <a:spLocks noChangeArrowheads="1"/>
              </p:cNvSpPr>
              <p:nvPr/>
            </p:nvSpPr>
            <p:spPr bwMode="auto">
              <a:xfrm>
                <a:off x="7256626" y="1789157"/>
                <a:ext cx="755875" cy="526939"/>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a:spAutoFit/>
              </a:bodyPr>
              <a:lstStyle>
                <a:lvl1pPr>
                  <a:spcBef>
                    <a:spcPct val="20000"/>
                  </a:spcBef>
                  <a:buClr>
                    <a:schemeClr val="tx2"/>
                  </a:buClr>
                  <a:buFont typeface="Arial" panose="020B0604020202020204" pitchFamily="34" charset="0"/>
                  <a:defRPr sz="32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Clr>
                    <a:schemeClr val="accent2"/>
                  </a:buClr>
                  <a:buFont typeface="Arial" panose="020B0604020202020204" pitchFamily="34" charset="0"/>
                  <a:buChar char="●"/>
                  <a:defRPr sz="1900">
                    <a:solidFill>
                      <a:schemeClr val="tx1"/>
                    </a:solidFill>
                    <a:latin typeface="Arial" panose="020B0604020202020204" pitchFamily="34" charset="0"/>
                  </a:defRPr>
                </a:lvl4pPr>
                <a:lvl5pPr marL="2057400" indent="-228600">
                  <a:spcBef>
                    <a:spcPct val="20000"/>
                  </a:spcBef>
                  <a:buClr>
                    <a:schemeClr val="tx2"/>
                  </a:buClr>
                  <a:buFont typeface="Arial" panose="020B0604020202020204" pitchFamily="34" charset="0"/>
                  <a:buChar char="●"/>
                  <a:defRPr sz="19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9pPr>
              </a:lstStyle>
              <a:p>
                <a:pPr algn="ctr" eaLnBrk="1" hangingPunct="1">
                  <a:buClr>
                    <a:srgbClr val="00628C"/>
                  </a:buClr>
                </a:pPr>
                <a:r>
                  <a:rPr lang="en-GB" altLang="en-US" sz="2000" dirty="0">
                    <a:solidFill>
                      <a:srgbClr val="FF0000"/>
                    </a:solidFill>
                  </a:rPr>
                  <a:t>×</a:t>
                </a:r>
                <a14:m>
                  <m:oMath xmlns:m="http://schemas.openxmlformats.org/officeDocument/2006/math">
                    <m:f>
                      <m:fPr>
                        <m:ctrlPr>
                          <a:rPr lang="en-GB" altLang="en-US" sz="2000" i="1" smtClean="0">
                            <a:solidFill>
                              <a:srgbClr val="FF0000"/>
                            </a:solidFill>
                            <a:latin typeface="Cambria Math" panose="02040503050406030204" pitchFamily="18" charset="0"/>
                          </a:rPr>
                        </m:ctrlPr>
                      </m:fPr>
                      <m:num>
                        <m:r>
                          <a:rPr lang="en-GB" altLang="en-US" sz="2000" b="0" i="1" smtClean="0">
                            <a:solidFill>
                              <a:srgbClr val="FF0000"/>
                            </a:solidFill>
                            <a:latin typeface="Cambria Math" panose="02040503050406030204" pitchFamily="18" charset="0"/>
                          </a:rPr>
                          <m:t>1</m:t>
                        </m:r>
                      </m:num>
                      <m:den>
                        <m:r>
                          <a:rPr lang="en-GB" altLang="en-US" sz="2000" b="0" i="1" smtClean="0">
                            <a:solidFill>
                              <a:srgbClr val="FF0000"/>
                            </a:solidFill>
                            <a:latin typeface="Cambria Math" panose="02040503050406030204" pitchFamily="18" charset="0"/>
                          </a:rPr>
                          <m:t>2</m:t>
                        </m:r>
                      </m:den>
                    </m:f>
                  </m:oMath>
                </a14:m>
                <a:r>
                  <a:rPr lang="en-GB" altLang="en-US" sz="2000" dirty="0">
                    <a:solidFill>
                      <a:srgbClr val="FF0000"/>
                    </a:solidFill>
                  </a:rPr>
                  <a:t> </a:t>
                </a:r>
              </a:p>
            </p:txBody>
          </p:sp>
        </mc:Choice>
        <mc:Fallback xmlns="">
          <p:sp>
            <p:nvSpPr>
              <p:cNvPr id="24" name="TextBox 21">
                <a:extLst>
                  <a:ext uri="{FF2B5EF4-FFF2-40B4-BE49-F238E27FC236}">
                    <a16:creationId xmlns:a16="http://schemas.microsoft.com/office/drawing/2014/main" id="{E40DC29E-3683-4B3F-86FD-46F8FCFA94B1}"/>
                  </a:ext>
                </a:extLst>
              </p:cNvPr>
              <p:cNvSpPr txBox="1">
                <a:spLocks noRot="1" noChangeAspect="1" noMove="1" noResize="1" noEditPoints="1" noAdjustHandles="1" noChangeArrowheads="1" noChangeShapeType="1" noTextEdit="1"/>
              </p:cNvSpPr>
              <p:nvPr/>
            </p:nvSpPr>
            <p:spPr bwMode="auto">
              <a:xfrm>
                <a:off x="7256626" y="1789157"/>
                <a:ext cx="755875" cy="526939"/>
              </a:xfrm>
              <a:prstGeom prst="rect">
                <a:avLst/>
              </a:prstGeom>
              <a:blipFill>
                <a:blip r:embed="rId5"/>
                <a:stretch>
                  <a:fillRect b="-6897"/>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noFill/>
                  </a:rPr>
                  <a:t> </a:t>
                </a:r>
              </a:p>
            </p:txBody>
          </p:sp>
        </mc:Fallback>
      </mc:AlternateContent>
      <p:cxnSp>
        <p:nvCxnSpPr>
          <p:cNvPr id="5" name="Straight Connector 4">
            <a:extLst>
              <a:ext uri="{FF2B5EF4-FFF2-40B4-BE49-F238E27FC236}">
                <a16:creationId xmlns:a16="http://schemas.microsoft.com/office/drawing/2014/main" id="{B2A24A66-783A-46D7-A8B2-7607FA7CF78F}"/>
              </a:ext>
            </a:extLst>
          </p:cNvPr>
          <p:cNvCxnSpPr/>
          <p:nvPr/>
        </p:nvCxnSpPr>
        <p:spPr>
          <a:xfrm>
            <a:off x="3064722" y="1842034"/>
            <a:ext cx="0" cy="4852680"/>
          </a:xfrm>
          <a:prstGeom prst="line">
            <a:avLst/>
          </a:prstGeom>
          <a:ln>
            <a:solidFill>
              <a:srgbClr val="347574"/>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B7B86D2A-1339-4B5E-BCBD-4952ACE9F7F6}"/>
              </a:ext>
            </a:extLst>
          </p:cNvPr>
          <p:cNvCxnSpPr/>
          <p:nvPr/>
        </p:nvCxnSpPr>
        <p:spPr>
          <a:xfrm>
            <a:off x="6074622" y="1842034"/>
            <a:ext cx="0" cy="4852680"/>
          </a:xfrm>
          <a:prstGeom prst="line">
            <a:avLst/>
          </a:prstGeom>
          <a:ln>
            <a:solidFill>
              <a:srgbClr val="347574"/>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6" name="TextBox 21">
                <a:extLst>
                  <a:ext uri="{FF2B5EF4-FFF2-40B4-BE49-F238E27FC236}">
                    <a16:creationId xmlns:a16="http://schemas.microsoft.com/office/drawing/2014/main" id="{6029B265-AF2B-49D2-8B86-F8448319AA97}"/>
                  </a:ext>
                </a:extLst>
              </p:cNvPr>
              <p:cNvSpPr txBox="1">
                <a:spLocks noChangeArrowheads="1"/>
              </p:cNvSpPr>
              <p:nvPr/>
            </p:nvSpPr>
            <p:spPr bwMode="auto">
              <a:xfrm>
                <a:off x="6031486" y="3003695"/>
                <a:ext cx="755875" cy="526939"/>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a:spAutoFit/>
              </a:bodyPr>
              <a:lstStyle>
                <a:lvl1pPr>
                  <a:spcBef>
                    <a:spcPct val="20000"/>
                  </a:spcBef>
                  <a:buClr>
                    <a:schemeClr val="tx2"/>
                  </a:buClr>
                  <a:buFont typeface="Arial" panose="020B0604020202020204" pitchFamily="34" charset="0"/>
                  <a:defRPr sz="32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Clr>
                    <a:schemeClr val="accent2"/>
                  </a:buClr>
                  <a:buFont typeface="Arial" panose="020B0604020202020204" pitchFamily="34" charset="0"/>
                  <a:buChar char="●"/>
                  <a:defRPr sz="1900">
                    <a:solidFill>
                      <a:schemeClr val="tx1"/>
                    </a:solidFill>
                    <a:latin typeface="Arial" panose="020B0604020202020204" pitchFamily="34" charset="0"/>
                  </a:defRPr>
                </a:lvl4pPr>
                <a:lvl5pPr marL="2057400" indent="-228600">
                  <a:spcBef>
                    <a:spcPct val="20000"/>
                  </a:spcBef>
                  <a:buClr>
                    <a:schemeClr val="tx2"/>
                  </a:buClr>
                  <a:buFont typeface="Arial" panose="020B0604020202020204" pitchFamily="34" charset="0"/>
                  <a:buChar char="●"/>
                  <a:defRPr sz="19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9pPr>
              </a:lstStyle>
              <a:p>
                <a:pPr algn="ctr" eaLnBrk="1" hangingPunct="1">
                  <a:buClr>
                    <a:srgbClr val="00628C"/>
                  </a:buClr>
                </a:pPr>
                <a:r>
                  <a:rPr lang="en-GB" altLang="en-US" sz="2000" dirty="0">
                    <a:solidFill>
                      <a:srgbClr val="FF0000"/>
                    </a:solidFill>
                  </a:rPr>
                  <a:t>×</a:t>
                </a:r>
                <a14:m>
                  <m:oMath xmlns:m="http://schemas.openxmlformats.org/officeDocument/2006/math">
                    <m:f>
                      <m:fPr>
                        <m:ctrlPr>
                          <a:rPr lang="en-GB" altLang="en-US" sz="2000" i="1" smtClean="0">
                            <a:solidFill>
                              <a:srgbClr val="FF0000"/>
                            </a:solidFill>
                            <a:latin typeface="Cambria Math" panose="02040503050406030204" pitchFamily="18" charset="0"/>
                          </a:rPr>
                        </m:ctrlPr>
                      </m:fPr>
                      <m:num>
                        <m:r>
                          <a:rPr lang="en-GB" altLang="en-US" sz="2000" b="0" i="1" smtClean="0">
                            <a:solidFill>
                              <a:srgbClr val="FF0000"/>
                            </a:solidFill>
                            <a:latin typeface="Cambria Math" panose="02040503050406030204" pitchFamily="18" charset="0"/>
                          </a:rPr>
                          <m:t>1</m:t>
                        </m:r>
                      </m:num>
                      <m:den>
                        <m:r>
                          <a:rPr lang="en-GB" altLang="en-US" sz="2000" b="0" i="1" smtClean="0">
                            <a:solidFill>
                              <a:srgbClr val="FF0000"/>
                            </a:solidFill>
                            <a:latin typeface="Cambria Math" panose="02040503050406030204" pitchFamily="18" charset="0"/>
                          </a:rPr>
                          <m:t>3</m:t>
                        </m:r>
                      </m:den>
                    </m:f>
                  </m:oMath>
                </a14:m>
                <a:r>
                  <a:rPr lang="en-GB" altLang="en-US" sz="2000" dirty="0">
                    <a:solidFill>
                      <a:srgbClr val="FF0000"/>
                    </a:solidFill>
                  </a:rPr>
                  <a:t> </a:t>
                </a:r>
              </a:p>
            </p:txBody>
          </p:sp>
        </mc:Choice>
        <mc:Fallback xmlns="">
          <p:sp>
            <p:nvSpPr>
              <p:cNvPr id="26" name="TextBox 21">
                <a:extLst>
                  <a:ext uri="{FF2B5EF4-FFF2-40B4-BE49-F238E27FC236}">
                    <a16:creationId xmlns:a16="http://schemas.microsoft.com/office/drawing/2014/main" id="{6029B265-AF2B-49D2-8B86-F8448319AA97}"/>
                  </a:ext>
                </a:extLst>
              </p:cNvPr>
              <p:cNvSpPr txBox="1">
                <a:spLocks noRot="1" noChangeAspect="1" noMove="1" noResize="1" noEditPoints="1" noAdjustHandles="1" noChangeArrowheads="1" noChangeShapeType="1" noTextEdit="1"/>
              </p:cNvSpPr>
              <p:nvPr/>
            </p:nvSpPr>
            <p:spPr bwMode="auto">
              <a:xfrm>
                <a:off x="6031486" y="3003695"/>
                <a:ext cx="755875" cy="526939"/>
              </a:xfrm>
              <a:prstGeom prst="rect">
                <a:avLst/>
              </a:prstGeom>
              <a:blipFill>
                <a:blip r:embed="rId6"/>
                <a:stretch>
                  <a:fillRect b="-8140"/>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27" name="TextBox 21">
                <a:extLst>
                  <a:ext uri="{FF2B5EF4-FFF2-40B4-BE49-F238E27FC236}">
                    <a16:creationId xmlns:a16="http://schemas.microsoft.com/office/drawing/2014/main" id="{B24B42D3-9421-4F85-9546-D3A87E0234E8}"/>
                  </a:ext>
                </a:extLst>
              </p:cNvPr>
              <p:cNvSpPr txBox="1">
                <a:spLocks noChangeArrowheads="1"/>
              </p:cNvSpPr>
              <p:nvPr/>
            </p:nvSpPr>
            <p:spPr bwMode="auto">
              <a:xfrm>
                <a:off x="8467079" y="3098994"/>
                <a:ext cx="755875" cy="400110"/>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a:spAutoFit/>
              </a:bodyPr>
              <a:lstStyle>
                <a:lvl1pPr>
                  <a:spcBef>
                    <a:spcPct val="20000"/>
                  </a:spcBef>
                  <a:buClr>
                    <a:schemeClr val="tx2"/>
                  </a:buClr>
                  <a:buFont typeface="Arial" panose="020B0604020202020204" pitchFamily="34" charset="0"/>
                  <a:defRPr sz="32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Clr>
                    <a:schemeClr val="accent2"/>
                  </a:buClr>
                  <a:buFont typeface="Arial" panose="020B0604020202020204" pitchFamily="34" charset="0"/>
                  <a:buChar char="●"/>
                  <a:defRPr sz="1900">
                    <a:solidFill>
                      <a:schemeClr val="tx1"/>
                    </a:solidFill>
                    <a:latin typeface="Arial" panose="020B0604020202020204" pitchFamily="34" charset="0"/>
                  </a:defRPr>
                </a:lvl4pPr>
                <a:lvl5pPr marL="2057400" indent="-228600">
                  <a:spcBef>
                    <a:spcPct val="20000"/>
                  </a:spcBef>
                  <a:buClr>
                    <a:schemeClr val="tx2"/>
                  </a:buClr>
                  <a:buFont typeface="Arial" panose="020B0604020202020204" pitchFamily="34" charset="0"/>
                  <a:buChar char="●"/>
                  <a:defRPr sz="19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9pPr>
              </a:lstStyle>
              <a:p>
                <a:pPr algn="ctr" eaLnBrk="1" hangingPunct="1">
                  <a:buClr>
                    <a:srgbClr val="00628C"/>
                  </a:buClr>
                </a:pPr>
                <a:r>
                  <a:rPr lang="en-GB" altLang="en-US" sz="2000" dirty="0">
                    <a:solidFill>
                      <a:srgbClr val="FF0000"/>
                    </a:solidFill>
                  </a:rPr>
                  <a:t>×</a:t>
                </a:r>
                <a14:m>
                  <m:oMath xmlns:m="http://schemas.openxmlformats.org/officeDocument/2006/math">
                    <m:r>
                      <a:rPr lang="en-GB" altLang="en-US" sz="2000" b="0" i="1" smtClean="0">
                        <a:solidFill>
                          <a:srgbClr val="FF0000"/>
                        </a:solidFill>
                        <a:latin typeface="Cambria Math" panose="02040503050406030204" pitchFamily="18" charset="0"/>
                      </a:rPr>
                      <m:t>3</m:t>
                    </m:r>
                  </m:oMath>
                </a14:m>
                <a:endParaRPr lang="en-GB" altLang="en-US" sz="2000" dirty="0">
                  <a:solidFill>
                    <a:srgbClr val="FF0000"/>
                  </a:solidFill>
                </a:endParaRPr>
              </a:p>
            </p:txBody>
          </p:sp>
        </mc:Choice>
        <mc:Fallback xmlns="">
          <p:sp>
            <p:nvSpPr>
              <p:cNvPr id="27" name="TextBox 21">
                <a:extLst>
                  <a:ext uri="{FF2B5EF4-FFF2-40B4-BE49-F238E27FC236}">
                    <a16:creationId xmlns:a16="http://schemas.microsoft.com/office/drawing/2014/main" id="{B24B42D3-9421-4F85-9546-D3A87E0234E8}"/>
                  </a:ext>
                </a:extLst>
              </p:cNvPr>
              <p:cNvSpPr txBox="1">
                <a:spLocks noRot="1" noChangeAspect="1" noMove="1" noResize="1" noEditPoints="1" noAdjustHandles="1" noChangeArrowheads="1" noChangeShapeType="1" noTextEdit="1"/>
              </p:cNvSpPr>
              <p:nvPr/>
            </p:nvSpPr>
            <p:spPr bwMode="auto">
              <a:xfrm>
                <a:off x="8467079" y="3098994"/>
                <a:ext cx="755875" cy="400110"/>
              </a:xfrm>
              <a:prstGeom prst="rect">
                <a:avLst/>
              </a:prstGeom>
              <a:blipFill>
                <a:blip r:embed="rId7"/>
                <a:stretch>
                  <a:fillRect t="-6061" b="-27273"/>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noFill/>
                  </a:rPr>
                  <a:t> </a:t>
                </a:r>
              </a:p>
            </p:txBody>
          </p:sp>
        </mc:Fallback>
      </mc:AlternateContent>
    </p:spTree>
    <p:extLst>
      <p:ext uri="{BB962C8B-B14F-4D97-AF65-F5344CB8AC3E}">
        <p14:creationId xmlns:p14="http://schemas.microsoft.com/office/powerpoint/2010/main" val="42537870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wipe(down)">
                                      <p:cBhvr>
                                        <p:cTn id="17" dur="500"/>
                                        <p:tgtEl>
                                          <p:spTgt spid="43"/>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44"/>
                                        </p:tgtEl>
                                        <p:attrNameLst>
                                          <p:attrName>style.visibility</p:attrName>
                                        </p:attrNameLst>
                                      </p:cBhvr>
                                      <p:to>
                                        <p:strVal val="visible"/>
                                      </p:to>
                                    </p:set>
                                    <p:animEffect transition="in" filter="wipe(down)">
                                      <p:cBhvr>
                                        <p:cTn id="20" dur="500"/>
                                        <p:tgtEl>
                                          <p:spTgt spid="44"/>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xit" presetSubtype="0" fill="hold" nodeType="clickEffect">
                                  <p:stCondLst>
                                    <p:cond delay="0"/>
                                  </p:stCondLst>
                                  <p:childTnLst>
                                    <p:set>
                                      <p:cBhvr>
                                        <p:cTn id="24" dur="1" fill="hold">
                                          <p:stCondLst>
                                            <p:cond delay="0"/>
                                          </p:stCondLst>
                                        </p:cTn>
                                        <p:tgtEl>
                                          <p:spTgt spid="43"/>
                                        </p:tgtEl>
                                        <p:attrNameLst>
                                          <p:attrName>style.visibility</p:attrName>
                                        </p:attrNameLst>
                                      </p:cBhvr>
                                      <p:to>
                                        <p:strVal val="hidden"/>
                                      </p:to>
                                    </p:set>
                                  </p:childTnLst>
                                </p:cTn>
                              </p:par>
                              <p:par>
                                <p:cTn id="25" presetID="1" presetClass="exit" presetSubtype="0" fill="hold" grpId="1" nodeType="withEffect">
                                  <p:stCondLst>
                                    <p:cond delay="0"/>
                                  </p:stCondLst>
                                  <p:childTnLst>
                                    <p:set>
                                      <p:cBhvr>
                                        <p:cTn id="26" dur="1" fill="hold">
                                          <p:stCondLst>
                                            <p:cond delay="0"/>
                                          </p:stCondLst>
                                        </p:cTn>
                                        <p:tgtEl>
                                          <p:spTgt spid="44"/>
                                        </p:tgtEl>
                                        <p:attrNameLst>
                                          <p:attrName>style.visibility</p:attrName>
                                        </p:attrNameLst>
                                      </p:cBhvr>
                                      <p:to>
                                        <p:strVal val="hidden"/>
                                      </p:to>
                                    </p:set>
                                  </p:childTnLst>
                                </p:cTn>
                              </p:par>
                            </p:childTnLst>
                          </p:cTn>
                        </p:par>
                        <p:par>
                          <p:cTn id="27" fill="hold">
                            <p:stCondLst>
                              <p:cond delay="0"/>
                            </p:stCondLst>
                            <p:childTnLst>
                              <p:par>
                                <p:cTn id="28" presetID="22" presetClass="entr" presetSubtype="8" fill="hold" nodeType="afterEffect">
                                  <p:stCondLst>
                                    <p:cond delay="0"/>
                                  </p:stCondLst>
                                  <p:childTnLst>
                                    <p:set>
                                      <p:cBhvr>
                                        <p:cTn id="29" dur="1" fill="hold">
                                          <p:stCondLst>
                                            <p:cond delay="0"/>
                                          </p:stCondLst>
                                        </p:cTn>
                                        <p:tgtEl>
                                          <p:spTgt spid="38"/>
                                        </p:tgtEl>
                                        <p:attrNameLst>
                                          <p:attrName>style.visibility</p:attrName>
                                        </p:attrNameLst>
                                      </p:cBhvr>
                                      <p:to>
                                        <p:strVal val="visible"/>
                                      </p:to>
                                    </p:set>
                                    <p:animEffect transition="in" filter="wipe(left)">
                                      <p:cBhvr>
                                        <p:cTn id="30" dur="500"/>
                                        <p:tgtEl>
                                          <p:spTgt spid="38"/>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42"/>
                                        </p:tgtEl>
                                        <p:attrNameLst>
                                          <p:attrName>style.visibility</p:attrName>
                                        </p:attrNameLst>
                                      </p:cBhvr>
                                      <p:to>
                                        <p:strVal val="visible"/>
                                      </p:to>
                                    </p:set>
                                    <p:animEffect transition="in" filter="wipe(left)">
                                      <p:cBhvr>
                                        <p:cTn id="33" dur="500"/>
                                        <p:tgtEl>
                                          <p:spTgt spid="42"/>
                                        </p:tgtEl>
                                      </p:cBhvr>
                                    </p:animEffec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nodeType="clickEffect">
                                  <p:stCondLst>
                                    <p:cond delay="0"/>
                                  </p:stCondLst>
                                  <p:childTnLst>
                                    <p:set>
                                      <p:cBhvr>
                                        <p:cTn id="37" dur="1" fill="hold">
                                          <p:stCondLst>
                                            <p:cond delay="0"/>
                                          </p:stCondLst>
                                        </p:cTn>
                                        <p:tgtEl>
                                          <p:spTgt spid="18"/>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22" presetClass="entr" presetSubtype="2" fill="hold" grpId="0" nodeType="click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wipe(right)">
                                      <p:cBhvr>
                                        <p:cTn id="42" dur="500"/>
                                        <p:tgtEl>
                                          <p:spTgt spid="23"/>
                                        </p:tgtEl>
                                      </p:cBhvr>
                                    </p:animEffect>
                                  </p:childTnLst>
                                </p:cTn>
                              </p:par>
                              <p:par>
                                <p:cTn id="43" presetID="22" presetClass="entr" presetSubtype="2" fill="hold" grpId="0" nodeType="withEffect">
                                  <p:stCondLst>
                                    <p:cond delay="0"/>
                                  </p:stCondLst>
                                  <p:childTnLst>
                                    <p:set>
                                      <p:cBhvr>
                                        <p:cTn id="44" dur="1" fill="hold">
                                          <p:stCondLst>
                                            <p:cond delay="0"/>
                                          </p:stCondLst>
                                        </p:cTn>
                                        <p:tgtEl>
                                          <p:spTgt spid="20"/>
                                        </p:tgtEl>
                                        <p:attrNameLst>
                                          <p:attrName>style.visibility</p:attrName>
                                        </p:attrNameLst>
                                      </p:cBhvr>
                                      <p:to>
                                        <p:strVal val="visible"/>
                                      </p:to>
                                    </p:set>
                                    <p:animEffect transition="in" filter="wipe(right)">
                                      <p:cBhvr>
                                        <p:cTn id="45" dur="500"/>
                                        <p:tgtEl>
                                          <p:spTgt spid="20"/>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grpId="0" nodeType="click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wipe(left)">
                                      <p:cBhvr>
                                        <p:cTn id="50" dur="500"/>
                                        <p:tgtEl>
                                          <p:spTgt spid="19"/>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24"/>
                                        </p:tgtEl>
                                        <p:attrNameLst>
                                          <p:attrName>style.visibility</p:attrName>
                                        </p:attrNameLst>
                                      </p:cBhvr>
                                      <p:to>
                                        <p:strVal val="visible"/>
                                      </p:to>
                                    </p:set>
                                    <p:animEffect transition="in" filter="wipe(left)">
                                      <p:cBhvr>
                                        <p:cTn id="53" dur="500"/>
                                        <p:tgtEl>
                                          <p:spTgt spid="24"/>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1" fill="hold" grpId="0" nodeType="clickEffect">
                                  <p:stCondLst>
                                    <p:cond delay="0"/>
                                  </p:stCondLst>
                                  <p:childTnLst>
                                    <p:set>
                                      <p:cBhvr>
                                        <p:cTn id="57" dur="1" fill="hold">
                                          <p:stCondLst>
                                            <p:cond delay="0"/>
                                          </p:stCondLst>
                                        </p:cTn>
                                        <p:tgtEl>
                                          <p:spTgt spid="21"/>
                                        </p:tgtEl>
                                        <p:attrNameLst>
                                          <p:attrName>style.visibility</p:attrName>
                                        </p:attrNameLst>
                                      </p:cBhvr>
                                      <p:to>
                                        <p:strVal val="visible"/>
                                      </p:to>
                                    </p:set>
                                    <p:animEffect transition="in" filter="wipe(up)">
                                      <p:cBhvr>
                                        <p:cTn id="58" dur="500"/>
                                        <p:tgtEl>
                                          <p:spTgt spid="21"/>
                                        </p:tgtEl>
                                      </p:cBhvr>
                                    </p:animEffect>
                                  </p:childTnLst>
                                </p:cTn>
                              </p:par>
                              <p:par>
                                <p:cTn id="59" presetID="22" presetClass="entr" presetSubtype="1" fill="hold" grpId="0" nodeType="withEffect">
                                  <p:stCondLst>
                                    <p:cond delay="0"/>
                                  </p:stCondLst>
                                  <p:childTnLst>
                                    <p:set>
                                      <p:cBhvr>
                                        <p:cTn id="60" dur="1" fill="hold">
                                          <p:stCondLst>
                                            <p:cond delay="0"/>
                                          </p:stCondLst>
                                        </p:cTn>
                                        <p:tgtEl>
                                          <p:spTgt spid="26"/>
                                        </p:tgtEl>
                                        <p:attrNameLst>
                                          <p:attrName>style.visibility</p:attrName>
                                        </p:attrNameLst>
                                      </p:cBhvr>
                                      <p:to>
                                        <p:strVal val="visible"/>
                                      </p:to>
                                    </p:set>
                                    <p:animEffect transition="in" filter="wipe(up)">
                                      <p:cBhvr>
                                        <p:cTn id="61" dur="500"/>
                                        <p:tgtEl>
                                          <p:spTgt spid="26"/>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4" fill="hold" grpId="0" nodeType="clickEffect">
                                  <p:stCondLst>
                                    <p:cond delay="0"/>
                                  </p:stCondLst>
                                  <p:childTnLst>
                                    <p:set>
                                      <p:cBhvr>
                                        <p:cTn id="65" dur="1" fill="hold">
                                          <p:stCondLst>
                                            <p:cond delay="0"/>
                                          </p:stCondLst>
                                        </p:cTn>
                                        <p:tgtEl>
                                          <p:spTgt spid="22"/>
                                        </p:tgtEl>
                                        <p:attrNameLst>
                                          <p:attrName>style.visibility</p:attrName>
                                        </p:attrNameLst>
                                      </p:cBhvr>
                                      <p:to>
                                        <p:strVal val="visible"/>
                                      </p:to>
                                    </p:set>
                                    <p:animEffect transition="in" filter="wipe(down)">
                                      <p:cBhvr>
                                        <p:cTn id="66" dur="500"/>
                                        <p:tgtEl>
                                          <p:spTgt spid="22"/>
                                        </p:tgtEl>
                                      </p:cBhvr>
                                    </p:animEffect>
                                  </p:childTnLst>
                                </p:cTn>
                              </p:par>
                              <p:par>
                                <p:cTn id="67" presetID="22" presetClass="entr" presetSubtype="4" fill="hold" grpId="0" nodeType="withEffect">
                                  <p:stCondLst>
                                    <p:cond delay="0"/>
                                  </p:stCondLst>
                                  <p:childTnLst>
                                    <p:set>
                                      <p:cBhvr>
                                        <p:cTn id="68" dur="1" fill="hold">
                                          <p:stCondLst>
                                            <p:cond delay="0"/>
                                          </p:stCondLst>
                                        </p:cTn>
                                        <p:tgtEl>
                                          <p:spTgt spid="27"/>
                                        </p:tgtEl>
                                        <p:attrNameLst>
                                          <p:attrName>style.visibility</p:attrName>
                                        </p:attrNameLst>
                                      </p:cBhvr>
                                      <p:to>
                                        <p:strVal val="visible"/>
                                      </p:to>
                                    </p:set>
                                    <p:animEffect transition="in" filter="wipe(down)">
                                      <p:cBhvr>
                                        <p:cTn id="6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p:bldP spid="40" grpId="0" animBg="1"/>
      <p:bldP spid="41" grpId="0"/>
      <p:bldP spid="42" grpId="0"/>
      <p:bldP spid="44" grpId="0"/>
      <p:bldP spid="44" grpId="1"/>
      <p:bldP spid="19" grpId="0" animBg="1"/>
      <p:bldP spid="20" grpId="0" animBg="1"/>
      <p:bldP spid="21" grpId="0" animBg="1"/>
      <p:bldP spid="22" grpId="0" animBg="1"/>
      <p:bldP spid="23" grpId="0"/>
      <p:bldP spid="24" grpId="0"/>
      <p:bldP spid="26" grpId="0"/>
      <p:bldP spid="2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sp>
        <p:nvSpPr>
          <p:cNvPr id="7" name="Title 6">
            <a:extLst>
              <a:ext uri="{FF2B5EF4-FFF2-40B4-BE49-F238E27FC236}">
                <a16:creationId xmlns:a16="http://schemas.microsoft.com/office/drawing/2014/main" id="{828E8CC5-34D6-4883-B11D-C254922C051B}"/>
              </a:ext>
            </a:extLst>
          </p:cNvPr>
          <p:cNvSpPr>
            <a:spLocks noGrp="1"/>
          </p:cNvSpPr>
          <p:nvPr>
            <p:ph type="title"/>
          </p:nvPr>
        </p:nvSpPr>
        <p:spPr/>
        <p:txBody>
          <a:bodyPr/>
          <a:lstStyle/>
          <a:p>
            <a:r>
              <a:rPr lang="en-GB" dirty="0"/>
              <a:t>Part 3 – Teaching the topic</a:t>
            </a:r>
          </a:p>
        </p:txBody>
      </p:sp>
      <p:sp>
        <p:nvSpPr>
          <p:cNvPr id="8" name="Text Placeholder 7">
            <a:extLst>
              <a:ext uri="{FF2B5EF4-FFF2-40B4-BE49-F238E27FC236}">
                <a16:creationId xmlns:a16="http://schemas.microsoft.com/office/drawing/2014/main" id="{3CDAD6D6-B282-4337-A940-CCCBB23E6928}"/>
              </a:ext>
            </a:extLst>
          </p:cNvPr>
          <p:cNvSpPr>
            <a:spLocks noGrp="1"/>
          </p:cNvSpPr>
          <p:nvPr>
            <p:ph type="body" sz="quarter" idx="10"/>
          </p:nvPr>
        </p:nvSpPr>
        <p:spPr>
          <a:xfrm>
            <a:off x="522288" y="1304925"/>
            <a:ext cx="8164512" cy="378492"/>
          </a:xfrm>
        </p:spPr>
        <p:txBody>
          <a:bodyPr/>
          <a:lstStyle/>
          <a:p>
            <a:pPr marL="0" indent="0" algn="ctr">
              <a:buNone/>
            </a:pPr>
            <a:r>
              <a:rPr lang="en-GB" b="1" dirty="0"/>
              <a:t>Any two numbers can be linked by multiplication and division</a:t>
            </a:r>
          </a:p>
          <a:p>
            <a:pPr marL="0" indent="0">
              <a:buNone/>
            </a:pPr>
            <a:endParaRPr lang="en-GB" dirty="0"/>
          </a:p>
        </p:txBody>
      </p:sp>
      <p:pic>
        <p:nvPicPr>
          <p:cNvPr id="2" name="Picture 1">
            <a:extLst>
              <a:ext uri="{FF2B5EF4-FFF2-40B4-BE49-F238E27FC236}">
                <a16:creationId xmlns:a16="http://schemas.microsoft.com/office/drawing/2014/main" id="{56821E66-4BCA-4611-B8B7-124AB142374A}"/>
              </a:ext>
            </a:extLst>
          </p:cNvPr>
          <p:cNvPicPr>
            <a:picLocks noChangeAspect="1"/>
          </p:cNvPicPr>
          <p:nvPr/>
        </p:nvPicPr>
        <p:blipFill>
          <a:blip r:embed="rId3"/>
          <a:srcRect/>
          <a:stretch/>
        </p:blipFill>
        <p:spPr>
          <a:xfrm rot="16200000">
            <a:off x="-26978" y="2952113"/>
            <a:ext cx="2867414" cy="981208"/>
          </a:xfrm>
          <a:prstGeom prst="rect">
            <a:avLst/>
          </a:prstGeom>
        </p:spPr>
      </p:pic>
      <p:sp>
        <p:nvSpPr>
          <p:cNvPr id="4" name="TextBox 3">
            <a:extLst>
              <a:ext uri="{FF2B5EF4-FFF2-40B4-BE49-F238E27FC236}">
                <a16:creationId xmlns:a16="http://schemas.microsoft.com/office/drawing/2014/main" id="{3B8F008D-A2E5-4AF0-A896-7EFB44E57530}"/>
              </a:ext>
            </a:extLst>
          </p:cNvPr>
          <p:cNvSpPr txBox="1"/>
          <p:nvPr/>
        </p:nvSpPr>
        <p:spPr>
          <a:xfrm>
            <a:off x="802873" y="4775021"/>
            <a:ext cx="603856" cy="338554"/>
          </a:xfrm>
          <a:prstGeom prst="rect">
            <a:avLst/>
          </a:prstGeom>
          <a:noFill/>
        </p:spPr>
        <p:txBody>
          <a:bodyPr wrap="square" rtlCol="0">
            <a:spAutoFit/>
          </a:bodyPr>
          <a:lstStyle/>
          <a:p>
            <a:pPr algn="ctr"/>
            <a:r>
              <a:rPr lang="en-GB" sz="1600" dirty="0">
                <a:solidFill>
                  <a:schemeClr val="tx1">
                    <a:lumMod val="65000"/>
                    <a:lumOff val="35000"/>
                  </a:schemeClr>
                </a:solidFill>
              </a:rPr>
              <a:t>A</a:t>
            </a:r>
          </a:p>
        </p:txBody>
      </p:sp>
      <p:sp>
        <p:nvSpPr>
          <p:cNvPr id="9" name="TextBox 8">
            <a:extLst>
              <a:ext uri="{FF2B5EF4-FFF2-40B4-BE49-F238E27FC236}">
                <a16:creationId xmlns:a16="http://schemas.microsoft.com/office/drawing/2014/main" id="{65BDD60D-CFD0-4F83-83AF-9B3B6FACDD52}"/>
              </a:ext>
            </a:extLst>
          </p:cNvPr>
          <p:cNvSpPr txBox="1"/>
          <p:nvPr/>
        </p:nvSpPr>
        <p:spPr>
          <a:xfrm>
            <a:off x="1350104" y="4775021"/>
            <a:ext cx="603856" cy="338554"/>
          </a:xfrm>
          <a:prstGeom prst="rect">
            <a:avLst/>
          </a:prstGeom>
          <a:noFill/>
        </p:spPr>
        <p:txBody>
          <a:bodyPr wrap="square" rtlCol="0">
            <a:spAutoFit/>
          </a:bodyPr>
          <a:lstStyle/>
          <a:p>
            <a:pPr algn="ctr"/>
            <a:r>
              <a:rPr lang="en-GB" sz="1600" dirty="0">
                <a:solidFill>
                  <a:schemeClr val="tx1">
                    <a:lumMod val="65000"/>
                    <a:lumOff val="35000"/>
                  </a:schemeClr>
                </a:solidFill>
              </a:rPr>
              <a:t>B</a:t>
            </a:r>
          </a:p>
        </p:txBody>
      </p:sp>
      <p:sp>
        <p:nvSpPr>
          <p:cNvPr id="12" name="TextBox 11">
            <a:extLst>
              <a:ext uri="{FF2B5EF4-FFF2-40B4-BE49-F238E27FC236}">
                <a16:creationId xmlns:a16="http://schemas.microsoft.com/office/drawing/2014/main" id="{83CA63F4-0FDF-4370-A796-09FD26EABC21}"/>
              </a:ext>
            </a:extLst>
          </p:cNvPr>
          <p:cNvSpPr txBox="1"/>
          <p:nvPr/>
        </p:nvSpPr>
        <p:spPr>
          <a:xfrm>
            <a:off x="548276" y="5300198"/>
            <a:ext cx="1813423" cy="923330"/>
          </a:xfrm>
          <a:prstGeom prst="rect">
            <a:avLst/>
          </a:prstGeom>
          <a:noFill/>
        </p:spPr>
        <p:txBody>
          <a:bodyPr wrap="square" rtlCol="0">
            <a:spAutoFit/>
          </a:bodyPr>
          <a:lstStyle/>
          <a:p>
            <a:pPr algn="ctr"/>
            <a:r>
              <a:rPr lang="en-GB" sz="1800" dirty="0">
                <a:solidFill>
                  <a:schemeClr val="tx1">
                    <a:lumMod val="65000"/>
                    <a:lumOff val="35000"/>
                  </a:schemeClr>
                </a:solidFill>
              </a:rPr>
              <a:t>From A to B…</a:t>
            </a:r>
          </a:p>
          <a:p>
            <a:pPr algn="ctr"/>
            <a:endParaRPr lang="en-GB" sz="1800" dirty="0">
              <a:solidFill>
                <a:schemeClr val="tx1">
                  <a:lumMod val="65000"/>
                  <a:lumOff val="35000"/>
                </a:schemeClr>
              </a:solidFill>
            </a:endParaRPr>
          </a:p>
          <a:p>
            <a:pPr algn="ctr"/>
            <a:r>
              <a:rPr lang="en-GB" sz="1800" dirty="0">
                <a:solidFill>
                  <a:schemeClr val="tx1">
                    <a:lumMod val="65000"/>
                    <a:lumOff val="35000"/>
                  </a:schemeClr>
                </a:solidFill>
              </a:rPr>
              <a:t>From B to A…</a:t>
            </a:r>
          </a:p>
        </p:txBody>
      </p:sp>
      <p:sp>
        <p:nvSpPr>
          <p:cNvPr id="64" name="TextBox 21">
            <a:extLst>
              <a:ext uri="{FF2B5EF4-FFF2-40B4-BE49-F238E27FC236}">
                <a16:creationId xmlns:a16="http://schemas.microsoft.com/office/drawing/2014/main" id="{539E2B23-F4E2-4DDF-8FFD-565A3DEEE3F8}"/>
              </a:ext>
            </a:extLst>
          </p:cNvPr>
          <p:cNvSpPr txBox="1">
            <a:spLocks noChangeArrowheads="1"/>
          </p:cNvSpPr>
          <p:nvPr/>
        </p:nvSpPr>
        <p:spPr bwMode="auto">
          <a:xfrm>
            <a:off x="3803833" y="4142820"/>
            <a:ext cx="57077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Font typeface="Arial" panose="020B0604020202020204" pitchFamily="34" charset="0"/>
              <a:defRPr sz="32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Clr>
                <a:schemeClr val="accent2"/>
              </a:buClr>
              <a:buFont typeface="Arial" panose="020B0604020202020204" pitchFamily="34" charset="0"/>
              <a:buChar char="●"/>
              <a:defRPr sz="1900">
                <a:solidFill>
                  <a:schemeClr val="tx1"/>
                </a:solidFill>
                <a:latin typeface="Arial" panose="020B0604020202020204" pitchFamily="34" charset="0"/>
              </a:defRPr>
            </a:lvl4pPr>
            <a:lvl5pPr marL="2057400" indent="-228600">
              <a:spcBef>
                <a:spcPct val="20000"/>
              </a:spcBef>
              <a:buClr>
                <a:schemeClr val="tx2"/>
              </a:buClr>
              <a:buFont typeface="Arial" panose="020B0604020202020204" pitchFamily="34" charset="0"/>
              <a:buChar char="●"/>
              <a:defRPr sz="19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9pPr>
          </a:lstStyle>
          <a:p>
            <a:pPr algn="ctr" eaLnBrk="1" hangingPunct="1">
              <a:buClr>
                <a:srgbClr val="00628C"/>
              </a:buClr>
            </a:pPr>
            <a:r>
              <a:rPr lang="en-GB" altLang="en-US" sz="1800" dirty="0">
                <a:solidFill>
                  <a:srgbClr val="FF0000"/>
                </a:solidFill>
              </a:rPr>
              <a:t>×4</a:t>
            </a:r>
          </a:p>
        </p:txBody>
      </p:sp>
      <p:cxnSp>
        <p:nvCxnSpPr>
          <p:cNvPr id="62" name="Straight Arrow Connector 61">
            <a:extLst>
              <a:ext uri="{FF2B5EF4-FFF2-40B4-BE49-F238E27FC236}">
                <a16:creationId xmlns:a16="http://schemas.microsoft.com/office/drawing/2014/main" id="{BFD6C0AB-BE9A-4259-9B87-A95CA392A6B5}"/>
              </a:ext>
            </a:extLst>
          </p:cNvPr>
          <p:cNvCxnSpPr>
            <a:cxnSpLocks noChangeShapeType="1"/>
          </p:cNvCxnSpPr>
          <p:nvPr/>
        </p:nvCxnSpPr>
        <p:spPr bwMode="auto">
          <a:xfrm flipH="1" flipV="1">
            <a:off x="3594607" y="3829009"/>
            <a:ext cx="887090" cy="1509178"/>
          </a:xfrm>
          <a:prstGeom prst="straightConnector1">
            <a:avLst/>
          </a:prstGeom>
          <a:noFill/>
          <a:ln w="9525">
            <a:solidFill>
              <a:srgbClr val="FF0000"/>
            </a:solidFill>
            <a:round/>
            <a:headEnd/>
            <a:tailEnd type="arrow" w="med" len="med"/>
          </a:ln>
          <a:extLst>
            <a:ext uri="{909E8E84-426E-40DD-AFC4-6F175D3DCCD1}">
              <a14:hiddenFill xmlns:a14="http://schemas.microsoft.com/office/drawing/2010/main">
                <a:noFill/>
              </a14:hiddenFill>
            </a:ext>
          </a:extLst>
        </p:spPr>
      </p:cxnSp>
      <p:cxnSp>
        <p:nvCxnSpPr>
          <p:cNvPr id="63" name="Straight Arrow Connector 62">
            <a:extLst>
              <a:ext uri="{FF2B5EF4-FFF2-40B4-BE49-F238E27FC236}">
                <a16:creationId xmlns:a16="http://schemas.microsoft.com/office/drawing/2014/main" id="{0221B8C0-29F3-46AC-A574-E86F46520FD8}"/>
              </a:ext>
            </a:extLst>
          </p:cNvPr>
          <p:cNvCxnSpPr>
            <a:cxnSpLocks noChangeShapeType="1"/>
            <a:stCxn id="68" idx="1"/>
          </p:cNvCxnSpPr>
          <p:nvPr/>
        </p:nvCxnSpPr>
        <p:spPr bwMode="auto">
          <a:xfrm flipH="1">
            <a:off x="4481697" y="2196380"/>
            <a:ext cx="1247294" cy="3120590"/>
          </a:xfrm>
          <a:prstGeom prst="straightConnector1">
            <a:avLst/>
          </a:prstGeom>
          <a:noFill/>
          <a:ln w="9525">
            <a:solidFill>
              <a:srgbClr val="FF0000"/>
            </a:solidFill>
            <a:round/>
            <a:headEnd/>
            <a:tailEnd type="arrow" w="med" len="med"/>
          </a:ln>
          <a:extLst>
            <a:ext uri="{909E8E84-426E-40DD-AFC4-6F175D3DCCD1}">
              <a14:hiddenFill xmlns:a14="http://schemas.microsoft.com/office/drawing/2010/main">
                <a:noFill/>
              </a14:hiddenFill>
            </a:ext>
          </a:extLst>
        </p:spPr>
      </p:cxnSp>
      <mc:AlternateContent xmlns:mc="http://schemas.openxmlformats.org/markup-compatibility/2006" xmlns:a14="http://schemas.microsoft.com/office/drawing/2010/main">
        <mc:Choice Requires="a14">
          <p:sp>
            <p:nvSpPr>
              <p:cNvPr id="65" name="TextBox 21">
                <a:extLst>
                  <a:ext uri="{FF2B5EF4-FFF2-40B4-BE49-F238E27FC236}">
                    <a16:creationId xmlns:a16="http://schemas.microsoft.com/office/drawing/2014/main" id="{2432593D-E742-4C3F-BD1A-F21D4861761B}"/>
                  </a:ext>
                </a:extLst>
              </p:cNvPr>
              <p:cNvSpPr txBox="1">
                <a:spLocks noChangeArrowheads="1"/>
              </p:cNvSpPr>
              <p:nvPr/>
            </p:nvSpPr>
            <p:spPr bwMode="auto">
              <a:xfrm>
                <a:off x="4897716" y="3619180"/>
                <a:ext cx="755875" cy="526939"/>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a:spAutoFit/>
              </a:bodyPr>
              <a:lstStyle>
                <a:lvl1pPr>
                  <a:spcBef>
                    <a:spcPct val="20000"/>
                  </a:spcBef>
                  <a:buClr>
                    <a:schemeClr val="tx2"/>
                  </a:buClr>
                  <a:buFont typeface="Arial" panose="020B0604020202020204" pitchFamily="34" charset="0"/>
                  <a:defRPr sz="32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Clr>
                    <a:schemeClr val="accent2"/>
                  </a:buClr>
                  <a:buFont typeface="Arial" panose="020B0604020202020204" pitchFamily="34" charset="0"/>
                  <a:buChar char="●"/>
                  <a:defRPr sz="1900">
                    <a:solidFill>
                      <a:schemeClr val="tx1"/>
                    </a:solidFill>
                    <a:latin typeface="Arial" panose="020B0604020202020204" pitchFamily="34" charset="0"/>
                  </a:defRPr>
                </a:lvl4pPr>
                <a:lvl5pPr marL="2057400" indent="-228600">
                  <a:spcBef>
                    <a:spcPct val="20000"/>
                  </a:spcBef>
                  <a:buClr>
                    <a:schemeClr val="tx2"/>
                  </a:buClr>
                  <a:buFont typeface="Arial" panose="020B0604020202020204" pitchFamily="34" charset="0"/>
                  <a:buChar char="●"/>
                  <a:defRPr sz="19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9pPr>
              </a:lstStyle>
              <a:p>
                <a:pPr algn="ctr" eaLnBrk="1" hangingPunct="1">
                  <a:buClr>
                    <a:srgbClr val="00628C"/>
                  </a:buClr>
                </a:pPr>
                <a:r>
                  <a:rPr lang="en-GB" altLang="en-US" sz="2000" dirty="0">
                    <a:solidFill>
                      <a:srgbClr val="FF0000"/>
                    </a:solidFill>
                  </a:rPr>
                  <a:t>×</a:t>
                </a:r>
                <a14:m>
                  <m:oMath xmlns:m="http://schemas.openxmlformats.org/officeDocument/2006/math">
                    <m:f>
                      <m:fPr>
                        <m:ctrlPr>
                          <a:rPr lang="en-GB" altLang="en-US" sz="2000" i="1" smtClean="0">
                            <a:solidFill>
                              <a:srgbClr val="FF0000"/>
                            </a:solidFill>
                            <a:latin typeface="Cambria Math" panose="02040503050406030204" pitchFamily="18" charset="0"/>
                          </a:rPr>
                        </m:ctrlPr>
                      </m:fPr>
                      <m:num>
                        <m:r>
                          <a:rPr lang="en-GB" altLang="en-US" sz="2000" b="0" i="1" smtClean="0">
                            <a:solidFill>
                              <a:srgbClr val="FF0000"/>
                            </a:solidFill>
                            <a:latin typeface="Cambria Math" panose="02040503050406030204" pitchFamily="18" charset="0"/>
                          </a:rPr>
                          <m:t>1</m:t>
                        </m:r>
                      </m:num>
                      <m:den>
                        <m:r>
                          <a:rPr lang="en-GB" altLang="en-US" sz="2000" b="0" i="1" smtClean="0">
                            <a:solidFill>
                              <a:srgbClr val="FF0000"/>
                            </a:solidFill>
                            <a:latin typeface="Cambria Math" panose="02040503050406030204" pitchFamily="18" charset="0"/>
                          </a:rPr>
                          <m:t>7</m:t>
                        </m:r>
                      </m:den>
                    </m:f>
                  </m:oMath>
                </a14:m>
                <a:endParaRPr lang="en-GB" altLang="en-US" sz="2000" dirty="0">
                  <a:solidFill>
                    <a:srgbClr val="FF0000"/>
                  </a:solidFill>
                </a:endParaRPr>
              </a:p>
            </p:txBody>
          </p:sp>
        </mc:Choice>
        <mc:Fallback xmlns="">
          <p:sp>
            <p:nvSpPr>
              <p:cNvPr id="65" name="TextBox 21">
                <a:extLst>
                  <a:ext uri="{FF2B5EF4-FFF2-40B4-BE49-F238E27FC236}">
                    <a16:creationId xmlns:a16="http://schemas.microsoft.com/office/drawing/2014/main" id="{2432593D-E742-4C3F-BD1A-F21D4861761B}"/>
                  </a:ext>
                </a:extLst>
              </p:cNvPr>
              <p:cNvSpPr txBox="1">
                <a:spLocks noRot="1" noChangeAspect="1" noMove="1" noResize="1" noEditPoints="1" noAdjustHandles="1" noChangeArrowheads="1" noChangeShapeType="1" noTextEdit="1"/>
              </p:cNvSpPr>
              <p:nvPr/>
            </p:nvSpPr>
            <p:spPr bwMode="auto">
              <a:xfrm>
                <a:off x="4897716" y="3619180"/>
                <a:ext cx="755875" cy="526939"/>
              </a:xfrm>
              <a:prstGeom prst="rect">
                <a:avLst/>
              </a:prstGeom>
              <a:blipFill>
                <a:blip r:embed="rId4"/>
                <a:stretch>
                  <a:fillRect b="-8140"/>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noFill/>
                  </a:rPr>
                  <a:t> </a:t>
                </a:r>
              </a:p>
            </p:txBody>
          </p:sp>
        </mc:Fallback>
      </mc:AlternateContent>
      <p:sp>
        <p:nvSpPr>
          <p:cNvPr id="67" name="Line 84">
            <a:extLst>
              <a:ext uri="{FF2B5EF4-FFF2-40B4-BE49-F238E27FC236}">
                <a16:creationId xmlns:a16="http://schemas.microsoft.com/office/drawing/2014/main" id="{0CC3842C-0902-44B1-BD59-5AEDF40F3CCE}"/>
              </a:ext>
            </a:extLst>
          </p:cNvPr>
          <p:cNvSpPr>
            <a:spLocks noChangeShapeType="1"/>
          </p:cNvSpPr>
          <p:nvPr/>
        </p:nvSpPr>
        <p:spPr bwMode="auto">
          <a:xfrm flipV="1">
            <a:off x="3492226" y="3739887"/>
            <a:ext cx="0" cy="2236366"/>
          </a:xfrm>
          <a:prstGeom prst="line">
            <a:avLst/>
          </a:prstGeom>
          <a:noFill/>
          <a:ln w="57150">
            <a:solidFill>
              <a:srgbClr val="00628C"/>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68" name="Line 84">
            <a:extLst>
              <a:ext uri="{FF2B5EF4-FFF2-40B4-BE49-F238E27FC236}">
                <a16:creationId xmlns:a16="http://schemas.microsoft.com/office/drawing/2014/main" id="{E7F7D1E7-A680-4582-8F55-9735D9A8B38C}"/>
              </a:ext>
            </a:extLst>
          </p:cNvPr>
          <p:cNvSpPr>
            <a:spLocks noChangeShapeType="1"/>
          </p:cNvSpPr>
          <p:nvPr/>
        </p:nvSpPr>
        <p:spPr bwMode="auto">
          <a:xfrm flipV="1">
            <a:off x="5728990" y="2196380"/>
            <a:ext cx="0" cy="3735304"/>
          </a:xfrm>
          <a:prstGeom prst="line">
            <a:avLst/>
          </a:prstGeom>
          <a:noFill/>
          <a:ln w="57150">
            <a:solidFill>
              <a:srgbClr val="00628C"/>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69" name="TextBox 26">
            <a:extLst>
              <a:ext uri="{FF2B5EF4-FFF2-40B4-BE49-F238E27FC236}">
                <a16:creationId xmlns:a16="http://schemas.microsoft.com/office/drawing/2014/main" id="{3A1C0446-CDCC-4624-BE0C-4F53DB4B87C7}"/>
              </a:ext>
            </a:extLst>
          </p:cNvPr>
          <p:cNvSpPr txBox="1">
            <a:spLocks noChangeArrowheads="1"/>
          </p:cNvSpPr>
          <p:nvPr/>
        </p:nvSpPr>
        <p:spPr bwMode="auto">
          <a:xfrm>
            <a:off x="5527922" y="3948492"/>
            <a:ext cx="76859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Font typeface="Arial" panose="020B0604020202020204" pitchFamily="34" charset="0"/>
              <a:defRPr sz="32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Clr>
                <a:schemeClr val="accent2"/>
              </a:buClr>
              <a:buFont typeface="Arial" panose="020B0604020202020204" pitchFamily="34" charset="0"/>
              <a:buChar char="●"/>
              <a:defRPr sz="1900">
                <a:solidFill>
                  <a:schemeClr val="tx1"/>
                </a:solidFill>
                <a:latin typeface="Arial" panose="020B0604020202020204" pitchFamily="34" charset="0"/>
              </a:defRPr>
            </a:lvl4pPr>
            <a:lvl5pPr marL="2057400" indent="-228600">
              <a:spcBef>
                <a:spcPct val="20000"/>
              </a:spcBef>
              <a:buClr>
                <a:schemeClr val="tx2"/>
              </a:buClr>
              <a:buFont typeface="Arial" panose="020B0604020202020204" pitchFamily="34" charset="0"/>
              <a:buChar char="●"/>
              <a:defRPr sz="19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9pPr>
          </a:lstStyle>
          <a:p>
            <a:pPr algn="ctr" eaLnBrk="1" hangingPunct="1">
              <a:buClr>
                <a:srgbClr val="00628C"/>
              </a:buClr>
            </a:pPr>
            <a:r>
              <a:rPr lang="en-GB" altLang="en-US" sz="2800" dirty="0">
                <a:solidFill>
                  <a:srgbClr val="00628C"/>
                </a:solidFill>
              </a:rPr>
              <a:t>7</a:t>
            </a:r>
          </a:p>
        </p:txBody>
      </p:sp>
      <p:cxnSp>
        <p:nvCxnSpPr>
          <p:cNvPr id="70" name="Straight Arrow Connector 69">
            <a:extLst>
              <a:ext uri="{FF2B5EF4-FFF2-40B4-BE49-F238E27FC236}">
                <a16:creationId xmlns:a16="http://schemas.microsoft.com/office/drawing/2014/main" id="{F631EEAE-5922-4DC4-9B0C-1113CBA00F66}"/>
              </a:ext>
            </a:extLst>
          </p:cNvPr>
          <p:cNvCxnSpPr>
            <a:cxnSpLocks noChangeShapeType="1"/>
          </p:cNvCxnSpPr>
          <p:nvPr/>
        </p:nvCxnSpPr>
        <p:spPr bwMode="auto">
          <a:xfrm>
            <a:off x="3581908" y="3804566"/>
            <a:ext cx="890806" cy="1509178"/>
          </a:xfrm>
          <a:prstGeom prst="straightConnector1">
            <a:avLst/>
          </a:prstGeom>
          <a:noFill/>
          <a:ln w="9525">
            <a:solidFill>
              <a:srgbClr val="FF0000"/>
            </a:solidFill>
            <a:round/>
            <a:headEnd/>
            <a:tailEnd type="arrow" w="med" len="med"/>
          </a:ln>
          <a:extLst>
            <a:ext uri="{909E8E84-426E-40DD-AFC4-6F175D3DCCD1}">
              <a14:hiddenFill xmlns:a14="http://schemas.microsoft.com/office/drawing/2010/main">
                <a:noFill/>
              </a14:hiddenFill>
            </a:ext>
          </a:extLst>
        </p:spPr>
      </p:cxnSp>
      <p:cxnSp>
        <p:nvCxnSpPr>
          <p:cNvPr id="71" name="Straight Arrow Connector 70">
            <a:extLst>
              <a:ext uri="{FF2B5EF4-FFF2-40B4-BE49-F238E27FC236}">
                <a16:creationId xmlns:a16="http://schemas.microsoft.com/office/drawing/2014/main" id="{28ADF954-2FB1-4949-8F06-1DE2884703EA}"/>
              </a:ext>
            </a:extLst>
          </p:cNvPr>
          <p:cNvCxnSpPr>
            <a:cxnSpLocks noChangeShapeType="1"/>
          </p:cNvCxnSpPr>
          <p:nvPr/>
        </p:nvCxnSpPr>
        <p:spPr bwMode="auto">
          <a:xfrm flipV="1">
            <a:off x="4465506" y="2233662"/>
            <a:ext cx="1247293" cy="3141807"/>
          </a:xfrm>
          <a:prstGeom prst="straightConnector1">
            <a:avLst/>
          </a:prstGeom>
          <a:noFill/>
          <a:ln w="9525">
            <a:solidFill>
              <a:srgbClr val="FF0000"/>
            </a:solidFill>
            <a:round/>
            <a:headEnd/>
            <a:tailEnd type="arrow" w="med" len="med"/>
          </a:ln>
          <a:extLst>
            <a:ext uri="{909E8E84-426E-40DD-AFC4-6F175D3DCCD1}">
              <a14:hiddenFill xmlns:a14="http://schemas.microsoft.com/office/drawing/2010/main">
                <a:noFill/>
              </a14:hiddenFill>
            </a:ext>
          </a:extLst>
        </p:spPr>
      </p:cxnSp>
      <p:sp>
        <p:nvSpPr>
          <p:cNvPr id="73" name="Line 84">
            <a:extLst>
              <a:ext uri="{FF2B5EF4-FFF2-40B4-BE49-F238E27FC236}">
                <a16:creationId xmlns:a16="http://schemas.microsoft.com/office/drawing/2014/main" id="{78AA0A87-F24D-464E-B427-C489FD2BAF19}"/>
              </a:ext>
            </a:extLst>
          </p:cNvPr>
          <p:cNvSpPr>
            <a:spLocks noChangeShapeType="1"/>
          </p:cNvSpPr>
          <p:nvPr/>
        </p:nvSpPr>
        <p:spPr bwMode="auto">
          <a:xfrm flipV="1">
            <a:off x="4481697" y="5338187"/>
            <a:ext cx="0" cy="572280"/>
          </a:xfrm>
          <a:prstGeom prst="line">
            <a:avLst/>
          </a:prstGeom>
          <a:noFill/>
          <a:ln w="57150">
            <a:solidFill>
              <a:srgbClr val="00628C"/>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74" name="TextBox 42">
            <a:extLst>
              <a:ext uri="{FF2B5EF4-FFF2-40B4-BE49-F238E27FC236}">
                <a16:creationId xmlns:a16="http://schemas.microsoft.com/office/drawing/2014/main" id="{917C60BB-D074-4EA6-BC97-4D2D76312A2A}"/>
              </a:ext>
            </a:extLst>
          </p:cNvPr>
          <p:cNvSpPr txBox="1">
            <a:spLocks noChangeArrowheads="1"/>
          </p:cNvSpPr>
          <p:nvPr/>
        </p:nvSpPr>
        <p:spPr bwMode="auto">
          <a:xfrm>
            <a:off x="3968987" y="5475275"/>
            <a:ext cx="576799" cy="378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Font typeface="Arial" panose="020B0604020202020204" pitchFamily="34" charset="0"/>
              <a:defRPr sz="32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Clr>
                <a:schemeClr val="accent2"/>
              </a:buClr>
              <a:buFont typeface="Arial" panose="020B0604020202020204" pitchFamily="34" charset="0"/>
              <a:buChar char="●"/>
              <a:defRPr sz="1900">
                <a:solidFill>
                  <a:schemeClr val="tx1"/>
                </a:solidFill>
                <a:latin typeface="Arial" panose="020B0604020202020204" pitchFamily="34" charset="0"/>
              </a:defRPr>
            </a:lvl4pPr>
            <a:lvl5pPr marL="2057400" indent="-228600">
              <a:spcBef>
                <a:spcPct val="20000"/>
              </a:spcBef>
              <a:buClr>
                <a:schemeClr val="tx2"/>
              </a:buClr>
              <a:buFont typeface="Arial" panose="020B0604020202020204" pitchFamily="34" charset="0"/>
              <a:buChar char="●"/>
              <a:defRPr sz="19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9pPr>
          </a:lstStyle>
          <a:p>
            <a:pPr algn="ctr" eaLnBrk="1" hangingPunct="1">
              <a:buClr>
                <a:srgbClr val="00628C"/>
              </a:buClr>
            </a:pPr>
            <a:r>
              <a:rPr lang="en-GB" altLang="en-US" sz="2800">
                <a:solidFill>
                  <a:srgbClr val="00628C"/>
                </a:solidFill>
              </a:rPr>
              <a:t>1</a:t>
            </a:r>
          </a:p>
        </p:txBody>
      </p:sp>
      <p:sp>
        <p:nvSpPr>
          <p:cNvPr id="75" name="TextBox 74">
            <a:extLst>
              <a:ext uri="{FF2B5EF4-FFF2-40B4-BE49-F238E27FC236}">
                <a16:creationId xmlns:a16="http://schemas.microsoft.com/office/drawing/2014/main" id="{E5FE4ACA-F4F5-4E4B-9EAB-E806EC688B50}"/>
              </a:ext>
            </a:extLst>
          </p:cNvPr>
          <p:cNvSpPr txBox="1">
            <a:spLocks noChangeArrowheads="1"/>
          </p:cNvSpPr>
          <p:nvPr/>
        </p:nvSpPr>
        <p:spPr bwMode="auto">
          <a:xfrm>
            <a:off x="4545786" y="3359801"/>
            <a:ext cx="76718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Font typeface="Arial" panose="020B0604020202020204" pitchFamily="34" charset="0"/>
              <a:defRPr sz="32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Clr>
                <a:schemeClr val="accent2"/>
              </a:buClr>
              <a:buFont typeface="Arial" panose="020B0604020202020204" pitchFamily="34" charset="0"/>
              <a:buChar char="●"/>
              <a:defRPr sz="1900">
                <a:solidFill>
                  <a:schemeClr val="tx1"/>
                </a:solidFill>
                <a:latin typeface="Arial" panose="020B0604020202020204" pitchFamily="34" charset="0"/>
              </a:defRPr>
            </a:lvl4pPr>
            <a:lvl5pPr marL="2057400" indent="-228600">
              <a:spcBef>
                <a:spcPct val="20000"/>
              </a:spcBef>
              <a:buClr>
                <a:schemeClr val="tx2"/>
              </a:buClr>
              <a:buFont typeface="Arial" panose="020B0604020202020204" pitchFamily="34" charset="0"/>
              <a:buChar char="●"/>
              <a:defRPr sz="19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9pPr>
          </a:lstStyle>
          <a:p>
            <a:pPr algn="ctr" eaLnBrk="1" hangingPunct="1">
              <a:buClr>
                <a:srgbClr val="00628C"/>
              </a:buClr>
            </a:pPr>
            <a:r>
              <a:rPr lang="en-GB" altLang="en-US" sz="2400" dirty="0">
                <a:solidFill>
                  <a:srgbClr val="FF0000"/>
                </a:solidFill>
              </a:rPr>
              <a:t>×7</a:t>
            </a:r>
          </a:p>
        </p:txBody>
      </p:sp>
      <p:sp>
        <p:nvSpPr>
          <p:cNvPr id="80" name="TextBox 21">
            <a:extLst>
              <a:ext uri="{FF2B5EF4-FFF2-40B4-BE49-F238E27FC236}">
                <a16:creationId xmlns:a16="http://schemas.microsoft.com/office/drawing/2014/main" id="{B179D8FF-ED76-46D7-9DC5-8C48820D811D}"/>
              </a:ext>
            </a:extLst>
          </p:cNvPr>
          <p:cNvSpPr txBox="1">
            <a:spLocks noChangeArrowheads="1"/>
          </p:cNvSpPr>
          <p:nvPr/>
        </p:nvSpPr>
        <p:spPr bwMode="auto">
          <a:xfrm>
            <a:off x="3634805" y="4519516"/>
            <a:ext cx="320508" cy="307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Font typeface="Arial" panose="020B0604020202020204" pitchFamily="34" charset="0"/>
              <a:defRPr sz="32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Clr>
                <a:schemeClr val="accent2"/>
              </a:buClr>
              <a:buFont typeface="Arial" panose="020B0604020202020204" pitchFamily="34" charset="0"/>
              <a:buChar char="●"/>
              <a:defRPr sz="1900">
                <a:solidFill>
                  <a:schemeClr val="tx1"/>
                </a:solidFill>
                <a:latin typeface="Arial" panose="020B0604020202020204" pitchFamily="34" charset="0"/>
              </a:defRPr>
            </a:lvl4pPr>
            <a:lvl5pPr marL="2057400" indent="-228600">
              <a:spcBef>
                <a:spcPct val="20000"/>
              </a:spcBef>
              <a:buClr>
                <a:schemeClr val="tx2"/>
              </a:buClr>
              <a:buFont typeface="Arial" panose="020B0604020202020204" pitchFamily="34" charset="0"/>
              <a:buChar char="●"/>
              <a:defRPr sz="19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9pPr>
          </a:lstStyle>
          <a:p>
            <a:pPr algn="ctr" eaLnBrk="1" hangingPunct="1">
              <a:buClr>
                <a:srgbClr val="00628C"/>
              </a:buClr>
            </a:pPr>
            <a:r>
              <a:rPr lang="en-GB" altLang="en-US" sz="1400" dirty="0">
                <a:solidFill>
                  <a:srgbClr val="FF0000"/>
                </a:solidFill>
              </a:rPr>
              <a:t>×</a:t>
            </a:r>
          </a:p>
        </p:txBody>
      </p:sp>
      <p:pic>
        <p:nvPicPr>
          <p:cNvPr id="81" name="Picture 21">
            <a:extLst>
              <a:ext uri="{FF2B5EF4-FFF2-40B4-BE49-F238E27FC236}">
                <a16:creationId xmlns:a16="http://schemas.microsoft.com/office/drawing/2014/main" id="{5E8B9147-C21F-4DDF-991D-255AA12FAF32}"/>
              </a:ext>
            </a:extLst>
          </p:cNvPr>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902974" y="4527210"/>
            <a:ext cx="97208" cy="347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8" name="TextBox 25">
            <a:extLst>
              <a:ext uri="{FF2B5EF4-FFF2-40B4-BE49-F238E27FC236}">
                <a16:creationId xmlns:a16="http://schemas.microsoft.com/office/drawing/2014/main" id="{7DA4063D-90D5-4422-A846-5071FE68C234}"/>
              </a:ext>
            </a:extLst>
          </p:cNvPr>
          <p:cNvSpPr txBox="1">
            <a:spLocks noChangeArrowheads="1"/>
          </p:cNvSpPr>
          <p:nvPr/>
        </p:nvSpPr>
        <p:spPr bwMode="auto">
          <a:xfrm>
            <a:off x="2878778" y="4723973"/>
            <a:ext cx="86518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Font typeface="Arial" panose="020B0604020202020204" pitchFamily="34" charset="0"/>
              <a:defRPr sz="32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Clr>
                <a:schemeClr val="accent2"/>
              </a:buClr>
              <a:buFont typeface="Arial" panose="020B0604020202020204" pitchFamily="34" charset="0"/>
              <a:buChar char="●"/>
              <a:defRPr sz="1900">
                <a:solidFill>
                  <a:schemeClr val="tx1"/>
                </a:solidFill>
                <a:latin typeface="Arial" panose="020B0604020202020204" pitchFamily="34" charset="0"/>
              </a:defRPr>
            </a:lvl4pPr>
            <a:lvl5pPr marL="2057400" indent="-228600">
              <a:spcBef>
                <a:spcPct val="20000"/>
              </a:spcBef>
              <a:buClr>
                <a:schemeClr val="tx2"/>
              </a:buClr>
              <a:buFont typeface="Arial" panose="020B0604020202020204" pitchFamily="34" charset="0"/>
              <a:buChar char="●"/>
              <a:defRPr sz="19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9pPr>
          </a:lstStyle>
          <a:p>
            <a:pPr algn="ctr" eaLnBrk="1" hangingPunct="1">
              <a:buClr>
                <a:srgbClr val="00628C"/>
              </a:buClr>
            </a:pPr>
            <a:r>
              <a:rPr lang="en-GB" altLang="en-US" sz="2800" dirty="0">
                <a:solidFill>
                  <a:srgbClr val="00628C"/>
                </a:solidFill>
              </a:rPr>
              <a:t>4</a:t>
            </a:r>
          </a:p>
        </p:txBody>
      </p:sp>
      <p:graphicFrame>
        <p:nvGraphicFramePr>
          <p:cNvPr id="34" name="Table 3">
            <a:extLst>
              <a:ext uri="{FF2B5EF4-FFF2-40B4-BE49-F238E27FC236}">
                <a16:creationId xmlns:a16="http://schemas.microsoft.com/office/drawing/2014/main" id="{18904D24-5071-4D97-A381-F474820EE19B}"/>
              </a:ext>
            </a:extLst>
          </p:cNvPr>
          <p:cNvGraphicFramePr>
            <a:graphicFrameLocks noGrp="1"/>
          </p:cNvGraphicFramePr>
          <p:nvPr>
            <p:extLst>
              <p:ext uri="{D42A27DB-BD31-4B8C-83A1-F6EECF244321}">
                <p14:modId xmlns:p14="http://schemas.microsoft.com/office/powerpoint/2010/main" val="2733045647"/>
              </p:ext>
            </p:extLst>
          </p:nvPr>
        </p:nvGraphicFramePr>
        <p:xfrm>
          <a:off x="7364669" y="2107191"/>
          <a:ext cx="692535" cy="1949385"/>
        </p:xfrm>
        <a:graphic>
          <a:graphicData uri="http://schemas.openxmlformats.org/drawingml/2006/table">
            <a:tbl>
              <a:tblPr firstRow="1" bandRow="1">
                <a:tableStyleId>{5C22544A-7EE6-4342-B048-85BDC9FD1C3A}</a:tableStyleId>
              </a:tblPr>
              <a:tblGrid>
                <a:gridCol w="692535">
                  <a:extLst>
                    <a:ext uri="{9D8B030D-6E8A-4147-A177-3AD203B41FA5}">
                      <a16:colId xmlns:a16="http://schemas.microsoft.com/office/drawing/2014/main" val="1850907844"/>
                    </a:ext>
                  </a:extLst>
                </a:gridCol>
              </a:tblGrid>
              <a:tr h="649795">
                <a:tc>
                  <a:txBody>
                    <a:bodyPr/>
                    <a:lstStyle/>
                    <a:p>
                      <a:pPr algn="ctr"/>
                      <a:r>
                        <a:rPr lang="en-GB" sz="2400" b="1" dirty="0">
                          <a:solidFill>
                            <a:schemeClr val="tx1"/>
                          </a:solidFill>
                        </a:rPr>
                        <a:t>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7583632"/>
                  </a:ext>
                </a:extLst>
              </a:tr>
              <a:tr h="649795">
                <a:tc>
                  <a:txBody>
                    <a:bodyPr/>
                    <a:lstStyle/>
                    <a:p>
                      <a:pPr algn="ctr"/>
                      <a:r>
                        <a:rPr lang="en-GB" sz="2400" b="1" dirty="0">
                          <a:solidFill>
                            <a:schemeClr val="tx1"/>
                          </a:solidFill>
                        </a:rPr>
                        <a:t>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670421238"/>
                  </a:ext>
                </a:extLst>
              </a:tr>
              <a:tr h="649795">
                <a:tc>
                  <a:txBody>
                    <a:bodyPr/>
                    <a:lstStyle/>
                    <a:p>
                      <a:pPr algn="ctr"/>
                      <a:r>
                        <a:rPr lang="en-GB" sz="2400" b="1" dirty="0">
                          <a:solidFill>
                            <a:schemeClr val="tx1"/>
                          </a:solidFill>
                        </a:rPr>
                        <a:t>7</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34926947"/>
                  </a:ext>
                </a:extLst>
              </a:tr>
            </a:tbl>
          </a:graphicData>
        </a:graphic>
      </p:graphicFrame>
      <p:sp>
        <p:nvSpPr>
          <p:cNvPr id="37" name="Arrow: Curved Down 36">
            <a:extLst>
              <a:ext uri="{FF2B5EF4-FFF2-40B4-BE49-F238E27FC236}">
                <a16:creationId xmlns:a16="http://schemas.microsoft.com/office/drawing/2014/main" id="{9E58C5D0-580E-487D-86E3-171E50F2DB82}"/>
              </a:ext>
            </a:extLst>
          </p:cNvPr>
          <p:cNvSpPr/>
          <p:nvPr/>
        </p:nvSpPr>
        <p:spPr>
          <a:xfrm rot="5400000" flipV="1">
            <a:off x="6769134" y="2597033"/>
            <a:ext cx="770021" cy="335470"/>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39" name="Arrow: Curved Down 38">
            <a:extLst>
              <a:ext uri="{FF2B5EF4-FFF2-40B4-BE49-F238E27FC236}">
                <a16:creationId xmlns:a16="http://schemas.microsoft.com/office/drawing/2014/main" id="{F6A6E725-3E6C-462D-B171-9CD2C44DBF93}"/>
              </a:ext>
            </a:extLst>
          </p:cNvPr>
          <p:cNvSpPr/>
          <p:nvPr/>
        </p:nvSpPr>
        <p:spPr>
          <a:xfrm rot="5400000" flipV="1">
            <a:off x="6753101" y="3352684"/>
            <a:ext cx="770021" cy="335470"/>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cxnSp>
        <p:nvCxnSpPr>
          <p:cNvPr id="26" name="Straight Connector 25">
            <a:extLst>
              <a:ext uri="{FF2B5EF4-FFF2-40B4-BE49-F238E27FC236}">
                <a16:creationId xmlns:a16="http://schemas.microsoft.com/office/drawing/2014/main" id="{7352F3BC-E9E2-43D2-A155-21E8BD5C8513}"/>
              </a:ext>
            </a:extLst>
          </p:cNvPr>
          <p:cNvCxnSpPr/>
          <p:nvPr/>
        </p:nvCxnSpPr>
        <p:spPr>
          <a:xfrm>
            <a:off x="3064722" y="1842034"/>
            <a:ext cx="0" cy="4852680"/>
          </a:xfrm>
          <a:prstGeom prst="line">
            <a:avLst/>
          </a:prstGeom>
          <a:ln>
            <a:solidFill>
              <a:srgbClr val="347574"/>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55866DB4-2424-41E7-9E24-BCEF425A1B91}"/>
              </a:ext>
            </a:extLst>
          </p:cNvPr>
          <p:cNvCxnSpPr/>
          <p:nvPr/>
        </p:nvCxnSpPr>
        <p:spPr>
          <a:xfrm>
            <a:off x="6074622" y="1842034"/>
            <a:ext cx="0" cy="4852680"/>
          </a:xfrm>
          <a:prstGeom prst="line">
            <a:avLst/>
          </a:prstGeom>
          <a:ln>
            <a:solidFill>
              <a:srgbClr val="347574"/>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8" name="TextBox 21">
                <a:extLst>
                  <a:ext uri="{FF2B5EF4-FFF2-40B4-BE49-F238E27FC236}">
                    <a16:creationId xmlns:a16="http://schemas.microsoft.com/office/drawing/2014/main" id="{01147567-8311-4A2D-9ED0-6CE65CA57E2D}"/>
                  </a:ext>
                </a:extLst>
              </p:cNvPr>
              <p:cNvSpPr txBox="1">
                <a:spLocks noChangeArrowheads="1"/>
              </p:cNvSpPr>
              <p:nvPr/>
            </p:nvSpPr>
            <p:spPr bwMode="auto">
              <a:xfrm>
                <a:off x="6340171" y="2394682"/>
                <a:ext cx="755875" cy="526939"/>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a:spAutoFit/>
              </a:bodyPr>
              <a:lstStyle>
                <a:lvl1pPr>
                  <a:spcBef>
                    <a:spcPct val="20000"/>
                  </a:spcBef>
                  <a:buClr>
                    <a:schemeClr val="tx2"/>
                  </a:buClr>
                  <a:buFont typeface="Arial" panose="020B0604020202020204" pitchFamily="34" charset="0"/>
                  <a:defRPr sz="32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Clr>
                    <a:schemeClr val="accent2"/>
                  </a:buClr>
                  <a:buFont typeface="Arial" panose="020B0604020202020204" pitchFamily="34" charset="0"/>
                  <a:buChar char="●"/>
                  <a:defRPr sz="1900">
                    <a:solidFill>
                      <a:schemeClr val="tx1"/>
                    </a:solidFill>
                    <a:latin typeface="Arial" panose="020B0604020202020204" pitchFamily="34" charset="0"/>
                  </a:defRPr>
                </a:lvl4pPr>
                <a:lvl5pPr marL="2057400" indent="-228600">
                  <a:spcBef>
                    <a:spcPct val="20000"/>
                  </a:spcBef>
                  <a:buClr>
                    <a:schemeClr val="tx2"/>
                  </a:buClr>
                  <a:buFont typeface="Arial" panose="020B0604020202020204" pitchFamily="34" charset="0"/>
                  <a:buChar char="●"/>
                  <a:defRPr sz="19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9pPr>
              </a:lstStyle>
              <a:p>
                <a:pPr algn="ctr" eaLnBrk="1" hangingPunct="1">
                  <a:buClr>
                    <a:srgbClr val="00628C"/>
                  </a:buClr>
                </a:pPr>
                <a:r>
                  <a:rPr lang="en-GB" altLang="en-US" sz="2000" dirty="0">
                    <a:solidFill>
                      <a:srgbClr val="FF0000"/>
                    </a:solidFill>
                  </a:rPr>
                  <a:t>×</a:t>
                </a:r>
                <a14:m>
                  <m:oMath xmlns:m="http://schemas.openxmlformats.org/officeDocument/2006/math">
                    <m:f>
                      <m:fPr>
                        <m:ctrlPr>
                          <a:rPr lang="en-GB" altLang="en-US" sz="2000" i="1" smtClean="0">
                            <a:solidFill>
                              <a:srgbClr val="FF0000"/>
                            </a:solidFill>
                            <a:latin typeface="Cambria Math" panose="02040503050406030204" pitchFamily="18" charset="0"/>
                          </a:rPr>
                        </m:ctrlPr>
                      </m:fPr>
                      <m:num>
                        <m:r>
                          <a:rPr lang="en-GB" altLang="en-US" sz="2000" b="0" i="1" smtClean="0">
                            <a:solidFill>
                              <a:srgbClr val="FF0000"/>
                            </a:solidFill>
                            <a:latin typeface="Cambria Math" panose="02040503050406030204" pitchFamily="18" charset="0"/>
                          </a:rPr>
                          <m:t>1</m:t>
                        </m:r>
                      </m:num>
                      <m:den>
                        <m:r>
                          <a:rPr lang="en-GB" altLang="en-US" sz="2000" b="0" i="1" smtClean="0">
                            <a:solidFill>
                              <a:srgbClr val="FF0000"/>
                            </a:solidFill>
                            <a:latin typeface="Cambria Math" panose="02040503050406030204" pitchFamily="18" charset="0"/>
                          </a:rPr>
                          <m:t>4</m:t>
                        </m:r>
                      </m:den>
                    </m:f>
                  </m:oMath>
                </a14:m>
                <a:endParaRPr lang="en-GB" altLang="en-US" sz="2000" dirty="0">
                  <a:solidFill>
                    <a:srgbClr val="FF0000"/>
                  </a:solidFill>
                </a:endParaRPr>
              </a:p>
            </p:txBody>
          </p:sp>
        </mc:Choice>
        <mc:Fallback xmlns="">
          <p:sp>
            <p:nvSpPr>
              <p:cNvPr id="28" name="TextBox 21">
                <a:extLst>
                  <a:ext uri="{FF2B5EF4-FFF2-40B4-BE49-F238E27FC236}">
                    <a16:creationId xmlns:a16="http://schemas.microsoft.com/office/drawing/2014/main" id="{01147567-8311-4A2D-9ED0-6CE65CA57E2D}"/>
                  </a:ext>
                </a:extLst>
              </p:cNvPr>
              <p:cNvSpPr txBox="1">
                <a:spLocks noRot="1" noChangeAspect="1" noMove="1" noResize="1" noEditPoints="1" noAdjustHandles="1" noChangeArrowheads="1" noChangeShapeType="1" noTextEdit="1"/>
              </p:cNvSpPr>
              <p:nvPr/>
            </p:nvSpPr>
            <p:spPr bwMode="auto">
              <a:xfrm>
                <a:off x="6340171" y="2394682"/>
                <a:ext cx="755875" cy="526939"/>
              </a:xfrm>
              <a:prstGeom prst="rect">
                <a:avLst/>
              </a:prstGeom>
              <a:blipFill>
                <a:blip r:embed="rId6"/>
                <a:stretch>
                  <a:fillRect b="-8140"/>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29" name="TextBox 21">
                <a:extLst>
                  <a:ext uri="{FF2B5EF4-FFF2-40B4-BE49-F238E27FC236}">
                    <a16:creationId xmlns:a16="http://schemas.microsoft.com/office/drawing/2014/main" id="{A5824817-ABB4-46AB-9255-4135221A3BF7}"/>
                  </a:ext>
                </a:extLst>
              </p:cNvPr>
              <p:cNvSpPr txBox="1">
                <a:spLocks noChangeArrowheads="1"/>
              </p:cNvSpPr>
              <p:nvPr/>
            </p:nvSpPr>
            <p:spPr bwMode="auto">
              <a:xfrm>
                <a:off x="6327450" y="3256949"/>
                <a:ext cx="755875" cy="400110"/>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a:spAutoFit/>
              </a:bodyPr>
              <a:lstStyle>
                <a:lvl1pPr>
                  <a:spcBef>
                    <a:spcPct val="20000"/>
                  </a:spcBef>
                  <a:buClr>
                    <a:schemeClr val="tx2"/>
                  </a:buClr>
                  <a:buFont typeface="Arial" panose="020B0604020202020204" pitchFamily="34" charset="0"/>
                  <a:defRPr sz="32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Clr>
                    <a:schemeClr val="accent2"/>
                  </a:buClr>
                  <a:buFont typeface="Arial" panose="020B0604020202020204" pitchFamily="34" charset="0"/>
                  <a:buChar char="●"/>
                  <a:defRPr sz="1900">
                    <a:solidFill>
                      <a:schemeClr val="tx1"/>
                    </a:solidFill>
                    <a:latin typeface="Arial" panose="020B0604020202020204" pitchFamily="34" charset="0"/>
                  </a:defRPr>
                </a:lvl4pPr>
                <a:lvl5pPr marL="2057400" indent="-228600">
                  <a:spcBef>
                    <a:spcPct val="20000"/>
                  </a:spcBef>
                  <a:buClr>
                    <a:schemeClr val="tx2"/>
                  </a:buClr>
                  <a:buFont typeface="Arial" panose="020B0604020202020204" pitchFamily="34" charset="0"/>
                  <a:buChar char="●"/>
                  <a:defRPr sz="19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9pPr>
              </a:lstStyle>
              <a:p>
                <a:pPr algn="ctr" eaLnBrk="1" hangingPunct="1">
                  <a:buClr>
                    <a:srgbClr val="00628C"/>
                  </a:buClr>
                </a:pPr>
                <a:r>
                  <a:rPr lang="en-GB" altLang="en-US" sz="2000" dirty="0">
                    <a:solidFill>
                      <a:srgbClr val="FF0000"/>
                    </a:solidFill>
                  </a:rPr>
                  <a:t>×</a:t>
                </a:r>
                <a14:m>
                  <m:oMath xmlns:m="http://schemas.openxmlformats.org/officeDocument/2006/math">
                    <m:r>
                      <a:rPr lang="en-GB" altLang="en-US" sz="2000" b="0" i="1" smtClean="0">
                        <a:solidFill>
                          <a:srgbClr val="FF0000"/>
                        </a:solidFill>
                        <a:latin typeface="Cambria Math" panose="02040503050406030204" pitchFamily="18" charset="0"/>
                      </a:rPr>
                      <m:t>7</m:t>
                    </m:r>
                  </m:oMath>
                </a14:m>
                <a:endParaRPr lang="en-GB" altLang="en-US" sz="2000" dirty="0">
                  <a:solidFill>
                    <a:srgbClr val="FF0000"/>
                  </a:solidFill>
                </a:endParaRPr>
              </a:p>
            </p:txBody>
          </p:sp>
        </mc:Choice>
        <mc:Fallback xmlns="">
          <p:sp>
            <p:nvSpPr>
              <p:cNvPr id="29" name="TextBox 21">
                <a:extLst>
                  <a:ext uri="{FF2B5EF4-FFF2-40B4-BE49-F238E27FC236}">
                    <a16:creationId xmlns:a16="http://schemas.microsoft.com/office/drawing/2014/main" id="{A5824817-ABB4-46AB-9255-4135221A3BF7}"/>
                  </a:ext>
                </a:extLst>
              </p:cNvPr>
              <p:cNvSpPr txBox="1">
                <a:spLocks noRot="1" noChangeAspect="1" noMove="1" noResize="1" noEditPoints="1" noAdjustHandles="1" noChangeArrowheads="1" noChangeShapeType="1" noTextEdit="1"/>
              </p:cNvSpPr>
              <p:nvPr/>
            </p:nvSpPr>
            <p:spPr bwMode="auto">
              <a:xfrm>
                <a:off x="6327450" y="3256949"/>
                <a:ext cx="755875" cy="400110"/>
              </a:xfrm>
              <a:prstGeom prst="rect">
                <a:avLst/>
              </a:prstGeom>
              <a:blipFill>
                <a:blip r:embed="rId7"/>
                <a:stretch>
                  <a:fillRect t="-6061" b="-27273"/>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30" name="TextBox 21">
                <a:extLst>
                  <a:ext uri="{FF2B5EF4-FFF2-40B4-BE49-F238E27FC236}">
                    <a16:creationId xmlns:a16="http://schemas.microsoft.com/office/drawing/2014/main" id="{E9CC4091-C8AA-4462-9EE6-05C355FEDE33}"/>
                  </a:ext>
                </a:extLst>
              </p:cNvPr>
              <p:cNvSpPr txBox="1">
                <a:spLocks noChangeArrowheads="1"/>
              </p:cNvSpPr>
              <p:nvPr/>
            </p:nvSpPr>
            <p:spPr bwMode="auto">
              <a:xfrm>
                <a:off x="8198996" y="3477419"/>
                <a:ext cx="755875" cy="526939"/>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a:spAutoFit/>
              </a:bodyPr>
              <a:lstStyle>
                <a:lvl1pPr>
                  <a:spcBef>
                    <a:spcPct val="20000"/>
                  </a:spcBef>
                  <a:buClr>
                    <a:schemeClr val="tx2"/>
                  </a:buClr>
                  <a:buFont typeface="Arial" panose="020B0604020202020204" pitchFamily="34" charset="0"/>
                  <a:defRPr sz="32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Clr>
                    <a:schemeClr val="accent2"/>
                  </a:buClr>
                  <a:buFont typeface="Arial" panose="020B0604020202020204" pitchFamily="34" charset="0"/>
                  <a:buChar char="●"/>
                  <a:defRPr sz="1900">
                    <a:solidFill>
                      <a:schemeClr val="tx1"/>
                    </a:solidFill>
                    <a:latin typeface="Arial" panose="020B0604020202020204" pitchFamily="34" charset="0"/>
                  </a:defRPr>
                </a:lvl4pPr>
                <a:lvl5pPr marL="2057400" indent="-228600">
                  <a:spcBef>
                    <a:spcPct val="20000"/>
                  </a:spcBef>
                  <a:buClr>
                    <a:schemeClr val="tx2"/>
                  </a:buClr>
                  <a:buFont typeface="Arial" panose="020B0604020202020204" pitchFamily="34" charset="0"/>
                  <a:buChar char="●"/>
                  <a:defRPr sz="19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9pPr>
              </a:lstStyle>
              <a:p>
                <a:pPr algn="ctr" eaLnBrk="1" hangingPunct="1">
                  <a:buClr>
                    <a:srgbClr val="00628C"/>
                  </a:buClr>
                </a:pPr>
                <a:r>
                  <a:rPr lang="en-GB" altLang="en-US" sz="2000" dirty="0">
                    <a:solidFill>
                      <a:srgbClr val="FF0000"/>
                    </a:solidFill>
                  </a:rPr>
                  <a:t>×</a:t>
                </a:r>
                <a14:m>
                  <m:oMath xmlns:m="http://schemas.openxmlformats.org/officeDocument/2006/math">
                    <m:f>
                      <m:fPr>
                        <m:ctrlPr>
                          <a:rPr lang="en-GB" altLang="en-US" sz="2000" i="1" smtClean="0">
                            <a:solidFill>
                              <a:srgbClr val="FF0000"/>
                            </a:solidFill>
                            <a:latin typeface="Cambria Math" panose="02040503050406030204" pitchFamily="18" charset="0"/>
                          </a:rPr>
                        </m:ctrlPr>
                      </m:fPr>
                      <m:num>
                        <m:r>
                          <a:rPr lang="en-GB" altLang="en-US" sz="2000" b="0" i="1" smtClean="0">
                            <a:solidFill>
                              <a:srgbClr val="FF0000"/>
                            </a:solidFill>
                            <a:latin typeface="Cambria Math" panose="02040503050406030204" pitchFamily="18" charset="0"/>
                          </a:rPr>
                          <m:t>1</m:t>
                        </m:r>
                      </m:num>
                      <m:den>
                        <m:r>
                          <a:rPr lang="en-GB" altLang="en-US" sz="2000" b="0" i="1" smtClean="0">
                            <a:solidFill>
                              <a:srgbClr val="FF0000"/>
                            </a:solidFill>
                            <a:latin typeface="Cambria Math" panose="02040503050406030204" pitchFamily="18" charset="0"/>
                          </a:rPr>
                          <m:t>7</m:t>
                        </m:r>
                      </m:den>
                    </m:f>
                  </m:oMath>
                </a14:m>
                <a:endParaRPr lang="en-GB" altLang="en-US" sz="2000" dirty="0">
                  <a:solidFill>
                    <a:srgbClr val="FF0000"/>
                  </a:solidFill>
                </a:endParaRPr>
              </a:p>
            </p:txBody>
          </p:sp>
        </mc:Choice>
        <mc:Fallback xmlns="">
          <p:sp>
            <p:nvSpPr>
              <p:cNvPr id="30" name="TextBox 21">
                <a:extLst>
                  <a:ext uri="{FF2B5EF4-FFF2-40B4-BE49-F238E27FC236}">
                    <a16:creationId xmlns:a16="http://schemas.microsoft.com/office/drawing/2014/main" id="{E9CC4091-C8AA-4462-9EE6-05C355FEDE33}"/>
                  </a:ext>
                </a:extLst>
              </p:cNvPr>
              <p:cNvSpPr txBox="1">
                <a:spLocks noRot="1" noChangeAspect="1" noMove="1" noResize="1" noEditPoints="1" noAdjustHandles="1" noChangeArrowheads="1" noChangeShapeType="1" noTextEdit="1"/>
              </p:cNvSpPr>
              <p:nvPr/>
            </p:nvSpPr>
            <p:spPr bwMode="auto">
              <a:xfrm>
                <a:off x="8198996" y="3477419"/>
                <a:ext cx="755875" cy="526939"/>
              </a:xfrm>
              <a:prstGeom prst="rect">
                <a:avLst/>
              </a:prstGeom>
              <a:blipFill>
                <a:blip r:embed="rId8"/>
                <a:stretch>
                  <a:fillRect b="-6897"/>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31" name="TextBox 21">
                <a:extLst>
                  <a:ext uri="{FF2B5EF4-FFF2-40B4-BE49-F238E27FC236}">
                    <a16:creationId xmlns:a16="http://schemas.microsoft.com/office/drawing/2014/main" id="{49F74A0E-6AD9-4E92-A47D-3DE88A6D98B0}"/>
                  </a:ext>
                </a:extLst>
              </p:cNvPr>
              <p:cNvSpPr txBox="1">
                <a:spLocks noChangeArrowheads="1"/>
              </p:cNvSpPr>
              <p:nvPr/>
            </p:nvSpPr>
            <p:spPr bwMode="auto">
              <a:xfrm>
                <a:off x="8203319" y="2475098"/>
                <a:ext cx="755875" cy="400110"/>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a:spAutoFit/>
              </a:bodyPr>
              <a:lstStyle>
                <a:lvl1pPr>
                  <a:spcBef>
                    <a:spcPct val="20000"/>
                  </a:spcBef>
                  <a:buClr>
                    <a:schemeClr val="tx2"/>
                  </a:buClr>
                  <a:buFont typeface="Arial" panose="020B0604020202020204" pitchFamily="34" charset="0"/>
                  <a:defRPr sz="32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Clr>
                    <a:schemeClr val="accent2"/>
                  </a:buClr>
                  <a:buFont typeface="Arial" panose="020B0604020202020204" pitchFamily="34" charset="0"/>
                  <a:buChar char="●"/>
                  <a:defRPr sz="1900">
                    <a:solidFill>
                      <a:schemeClr val="tx1"/>
                    </a:solidFill>
                    <a:latin typeface="Arial" panose="020B0604020202020204" pitchFamily="34" charset="0"/>
                  </a:defRPr>
                </a:lvl4pPr>
                <a:lvl5pPr marL="2057400" indent="-228600">
                  <a:spcBef>
                    <a:spcPct val="20000"/>
                  </a:spcBef>
                  <a:buClr>
                    <a:schemeClr val="tx2"/>
                  </a:buClr>
                  <a:buFont typeface="Arial" panose="020B0604020202020204" pitchFamily="34" charset="0"/>
                  <a:buChar char="●"/>
                  <a:defRPr sz="19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9pPr>
              </a:lstStyle>
              <a:p>
                <a:pPr algn="ctr" eaLnBrk="1" hangingPunct="1">
                  <a:buClr>
                    <a:srgbClr val="00628C"/>
                  </a:buClr>
                </a:pPr>
                <a:r>
                  <a:rPr lang="en-GB" altLang="en-US" sz="2000" dirty="0">
                    <a:solidFill>
                      <a:srgbClr val="FF0000"/>
                    </a:solidFill>
                  </a:rPr>
                  <a:t>×</a:t>
                </a:r>
                <a14:m>
                  <m:oMath xmlns:m="http://schemas.openxmlformats.org/officeDocument/2006/math">
                    <m:r>
                      <a:rPr lang="en-GB" altLang="en-US" sz="2000" b="0" i="1" smtClean="0">
                        <a:solidFill>
                          <a:srgbClr val="FF0000"/>
                        </a:solidFill>
                        <a:latin typeface="Cambria Math" panose="02040503050406030204" pitchFamily="18" charset="0"/>
                      </a:rPr>
                      <m:t>4</m:t>
                    </m:r>
                  </m:oMath>
                </a14:m>
                <a:endParaRPr lang="en-GB" altLang="en-US" sz="2000" dirty="0">
                  <a:solidFill>
                    <a:srgbClr val="FF0000"/>
                  </a:solidFill>
                </a:endParaRPr>
              </a:p>
            </p:txBody>
          </p:sp>
        </mc:Choice>
        <mc:Fallback xmlns="">
          <p:sp>
            <p:nvSpPr>
              <p:cNvPr id="31" name="TextBox 21">
                <a:extLst>
                  <a:ext uri="{FF2B5EF4-FFF2-40B4-BE49-F238E27FC236}">
                    <a16:creationId xmlns:a16="http://schemas.microsoft.com/office/drawing/2014/main" id="{49F74A0E-6AD9-4E92-A47D-3DE88A6D98B0}"/>
                  </a:ext>
                </a:extLst>
              </p:cNvPr>
              <p:cNvSpPr txBox="1">
                <a:spLocks noRot="1" noChangeAspect="1" noMove="1" noResize="1" noEditPoints="1" noAdjustHandles="1" noChangeArrowheads="1" noChangeShapeType="1" noTextEdit="1"/>
              </p:cNvSpPr>
              <p:nvPr/>
            </p:nvSpPr>
            <p:spPr bwMode="auto">
              <a:xfrm>
                <a:off x="8203319" y="2475098"/>
                <a:ext cx="755875" cy="400110"/>
              </a:xfrm>
              <a:prstGeom prst="rect">
                <a:avLst/>
              </a:prstGeom>
              <a:blipFill>
                <a:blip r:embed="rId9"/>
                <a:stretch>
                  <a:fillRect t="-6061" b="-27273"/>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noFill/>
                  </a:rPr>
                  <a:t> </a:t>
                </a:r>
              </a:p>
            </p:txBody>
          </p:sp>
        </mc:Fallback>
      </mc:AlternateContent>
      <p:sp>
        <p:nvSpPr>
          <p:cNvPr id="32" name="Arrow: Curved Down 31">
            <a:extLst>
              <a:ext uri="{FF2B5EF4-FFF2-40B4-BE49-F238E27FC236}">
                <a16:creationId xmlns:a16="http://schemas.microsoft.com/office/drawing/2014/main" id="{D35F07BA-1F1A-4C9B-A6B4-2258C3E875CB}"/>
              </a:ext>
            </a:extLst>
          </p:cNvPr>
          <p:cNvSpPr/>
          <p:nvPr/>
        </p:nvSpPr>
        <p:spPr>
          <a:xfrm rot="5400000" flipH="1">
            <a:off x="7858937" y="2609556"/>
            <a:ext cx="775202" cy="333342"/>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33" name="Arrow: Curved Down 32">
            <a:extLst>
              <a:ext uri="{FF2B5EF4-FFF2-40B4-BE49-F238E27FC236}">
                <a16:creationId xmlns:a16="http://schemas.microsoft.com/office/drawing/2014/main" id="{5E204035-827F-42C0-941C-83FC6E027D9E}"/>
              </a:ext>
            </a:extLst>
          </p:cNvPr>
          <p:cNvSpPr/>
          <p:nvPr/>
        </p:nvSpPr>
        <p:spPr>
          <a:xfrm rot="5400000" flipH="1">
            <a:off x="7871453" y="3409730"/>
            <a:ext cx="775204" cy="333341"/>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Tree>
    <p:extLst>
      <p:ext uri="{BB962C8B-B14F-4D97-AF65-F5344CB8AC3E}">
        <p14:creationId xmlns:p14="http://schemas.microsoft.com/office/powerpoint/2010/main" val="3563736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7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70"/>
                                        </p:tgtEl>
                                        <p:attrNameLst>
                                          <p:attrName>style.visibility</p:attrName>
                                        </p:attrNameLst>
                                      </p:cBhvr>
                                      <p:to>
                                        <p:strVal val="visible"/>
                                      </p:to>
                                    </p:set>
                                    <p:animEffect transition="in" filter="wipe(left)">
                                      <p:cBhvr>
                                        <p:cTn id="23" dur="500"/>
                                        <p:tgtEl>
                                          <p:spTgt spid="70"/>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80"/>
                                        </p:tgtEl>
                                        <p:attrNameLst>
                                          <p:attrName>style.visibility</p:attrName>
                                        </p:attrNameLst>
                                      </p:cBhvr>
                                      <p:to>
                                        <p:strVal val="visible"/>
                                      </p:to>
                                    </p:set>
                                    <p:animEffect transition="in" filter="wipe(down)">
                                      <p:cBhvr>
                                        <p:cTn id="26" dur="500"/>
                                        <p:tgtEl>
                                          <p:spTgt spid="80"/>
                                        </p:tgtEl>
                                      </p:cBhvr>
                                    </p:animEffect>
                                  </p:childTnLst>
                                </p:cTn>
                              </p:par>
                              <p:par>
                                <p:cTn id="27" presetID="22" presetClass="entr" presetSubtype="8" fill="hold" nodeType="withEffect">
                                  <p:stCondLst>
                                    <p:cond delay="0"/>
                                  </p:stCondLst>
                                  <p:childTnLst>
                                    <p:set>
                                      <p:cBhvr>
                                        <p:cTn id="28" dur="1" fill="hold">
                                          <p:stCondLst>
                                            <p:cond delay="0"/>
                                          </p:stCondLst>
                                        </p:cTn>
                                        <p:tgtEl>
                                          <p:spTgt spid="81"/>
                                        </p:tgtEl>
                                        <p:attrNameLst>
                                          <p:attrName>style.visibility</p:attrName>
                                        </p:attrNameLst>
                                      </p:cBhvr>
                                      <p:to>
                                        <p:strVal val="visible"/>
                                      </p:to>
                                    </p:set>
                                    <p:animEffect transition="in" filter="wipe(left)">
                                      <p:cBhvr>
                                        <p:cTn id="29" dur="500"/>
                                        <p:tgtEl>
                                          <p:spTgt spid="81"/>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nodeType="clickEffect">
                                  <p:stCondLst>
                                    <p:cond delay="0"/>
                                  </p:stCondLst>
                                  <p:childTnLst>
                                    <p:set>
                                      <p:cBhvr>
                                        <p:cTn id="33" dur="1" fill="hold">
                                          <p:stCondLst>
                                            <p:cond delay="0"/>
                                          </p:stCondLst>
                                        </p:cTn>
                                        <p:tgtEl>
                                          <p:spTgt spid="71"/>
                                        </p:tgtEl>
                                        <p:attrNameLst>
                                          <p:attrName>style.visibility</p:attrName>
                                        </p:attrNameLst>
                                      </p:cBhvr>
                                      <p:to>
                                        <p:strVal val="visible"/>
                                      </p:to>
                                    </p:set>
                                    <p:animEffect transition="in" filter="wipe(left)">
                                      <p:cBhvr>
                                        <p:cTn id="34" dur="500"/>
                                        <p:tgtEl>
                                          <p:spTgt spid="71"/>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75"/>
                                        </p:tgtEl>
                                        <p:attrNameLst>
                                          <p:attrName>style.visibility</p:attrName>
                                        </p:attrNameLst>
                                      </p:cBhvr>
                                      <p:to>
                                        <p:strVal val="visible"/>
                                      </p:to>
                                    </p:set>
                                    <p:animEffect transition="in" filter="wipe(left)">
                                      <p:cBhvr>
                                        <p:cTn id="37" dur="500"/>
                                        <p:tgtEl>
                                          <p:spTgt spid="75"/>
                                        </p:tgtEl>
                                      </p:cBhvr>
                                    </p:animEffect>
                                  </p:childTnLst>
                                </p:cTn>
                              </p:par>
                            </p:childTnLst>
                          </p:cTn>
                        </p:par>
                      </p:childTnLst>
                    </p:cTn>
                  </p:par>
                  <p:par>
                    <p:cTn id="38" fill="hold">
                      <p:stCondLst>
                        <p:cond delay="indefinite"/>
                      </p:stCondLst>
                      <p:childTnLst>
                        <p:par>
                          <p:cTn id="39" fill="hold">
                            <p:stCondLst>
                              <p:cond delay="0"/>
                            </p:stCondLst>
                            <p:childTnLst>
                              <p:par>
                                <p:cTn id="40" presetID="1" presetClass="exit" presetSubtype="0" fill="hold" nodeType="clickEffect">
                                  <p:stCondLst>
                                    <p:cond delay="0"/>
                                  </p:stCondLst>
                                  <p:childTnLst>
                                    <p:set>
                                      <p:cBhvr>
                                        <p:cTn id="41" dur="1" fill="hold">
                                          <p:stCondLst>
                                            <p:cond delay="0"/>
                                          </p:stCondLst>
                                        </p:cTn>
                                        <p:tgtEl>
                                          <p:spTgt spid="70"/>
                                        </p:tgtEl>
                                        <p:attrNameLst>
                                          <p:attrName>style.visibility</p:attrName>
                                        </p:attrNameLst>
                                      </p:cBhvr>
                                      <p:to>
                                        <p:strVal val="hidden"/>
                                      </p:to>
                                    </p:set>
                                  </p:childTnLst>
                                </p:cTn>
                              </p:par>
                              <p:par>
                                <p:cTn id="42" presetID="1" presetClass="exit" presetSubtype="0" fill="hold" grpId="1" nodeType="withEffect">
                                  <p:stCondLst>
                                    <p:cond delay="0"/>
                                  </p:stCondLst>
                                  <p:childTnLst>
                                    <p:set>
                                      <p:cBhvr>
                                        <p:cTn id="43" dur="1" fill="hold">
                                          <p:stCondLst>
                                            <p:cond delay="0"/>
                                          </p:stCondLst>
                                        </p:cTn>
                                        <p:tgtEl>
                                          <p:spTgt spid="80"/>
                                        </p:tgtEl>
                                        <p:attrNameLst>
                                          <p:attrName>style.visibility</p:attrName>
                                        </p:attrNameLst>
                                      </p:cBhvr>
                                      <p:to>
                                        <p:strVal val="hidden"/>
                                      </p:to>
                                    </p:set>
                                  </p:childTnLst>
                                </p:cTn>
                              </p:par>
                              <p:par>
                                <p:cTn id="44" presetID="1" presetClass="exit" presetSubtype="0" fill="hold" nodeType="withEffect">
                                  <p:stCondLst>
                                    <p:cond delay="0"/>
                                  </p:stCondLst>
                                  <p:childTnLst>
                                    <p:set>
                                      <p:cBhvr>
                                        <p:cTn id="45" dur="1" fill="hold">
                                          <p:stCondLst>
                                            <p:cond delay="0"/>
                                          </p:stCondLst>
                                        </p:cTn>
                                        <p:tgtEl>
                                          <p:spTgt spid="81"/>
                                        </p:tgtEl>
                                        <p:attrNameLst>
                                          <p:attrName>style.visibility</p:attrName>
                                        </p:attrNameLst>
                                      </p:cBhvr>
                                      <p:to>
                                        <p:strVal val="hidden"/>
                                      </p:to>
                                    </p:set>
                                  </p:childTnLst>
                                </p:cTn>
                              </p:par>
                              <p:par>
                                <p:cTn id="46" presetID="1" presetClass="exit" presetSubtype="0" fill="hold" nodeType="withEffect">
                                  <p:stCondLst>
                                    <p:cond delay="0"/>
                                  </p:stCondLst>
                                  <p:childTnLst>
                                    <p:set>
                                      <p:cBhvr>
                                        <p:cTn id="47" dur="1" fill="hold">
                                          <p:stCondLst>
                                            <p:cond delay="0"/>
                                          </p:stCondLst>
                                        </p:cTn>
                                        <p:tgtEl>
                                          <p:spTgt spid="71"/>
                                        </p:tgtEl>
                                        <p:attrNameLst>
                                          <p:attrName>style.visibility</p:attrName>
                                        </p:attrNameLst>
                                      </p:cBhvr>
                                      <p:to>
                                        <p:strVal val="hidden"/>
                                      </p:to>
                                    </p:set>
                                  </p:childTnLst>
                                </p:cTn>
                              </p:par>
                              <p:par>
                                <p:cTn id="48" presetID="1" presetClass="exit" presetSubtype="0" fill="hold" grpId="1" nodeType="withEffect">
                                  <p:stCondLst>
                                    <p:cond delay="0"/>
                                  </p:stCondLst>
                                  <p:childTnLst>
                                    <p:set>
                                      <p:cBhvr>
                                        <p:cTn id="49" dur="1" fill="hold">
                                          <p:stCondLst>
                                            <p:cond delay="0"/>
                                          </p:stCondLst>
                                        </p:cTn>
                                        <p:tgtEl>
                                          <p:spTgt spid="75"/>
                                        </p:tgtEl>
                                        <p:attrNameLst>
                                          <p:attrName>style.visibility</p:attrName>
                                        </p:attrNameLst>
                                      </p:cBhvr>
                                      <p:to>
                                        <p:strVal val="hidden"/>
                                      </p:to>
                                    </p:set>
                                  </p:childTnLst>
                                </p:cTn>
                              </p:par>
                            </p:childTnLst>
                          </p:cTn>
                        </p:par>
                      </p:childTnLst>
                    </p:cTn>
                  </p:par>
                  <p:par>
                    <p:cTn id="50" fill="hold">
                      <p:stCondLst>
                        <p:cond delay="indefinite"/>
                      </p:stCondLst>
                      <p:childTnLst>
                        <p:par>
                          <p:cTn id="51" fill="hold">
                            <p:stCondLst>
                              <p:cond delay="0"/>
                            </p:stCondLst>
                            <p:childTnLst>
                              <p:par>
                                <p:cTn id="52" presetID="22" presetClass="entr" presetSubtype="2" fill="hold" nodeType="clickEffect">
                                  <p:stCondLst>
                                    <p:cond delay="0"/>
                                  </p:stCondLst>
                                  <p:childTnLst>
                                    <p:set>
                                      <p:cBhvr>
                                        <p:cTn id="53" dur="1" fill="hold">
                                          <p:stCondLst>
                                            <p:cond delay="0"/>
                                          </p:stCondLst>
                                        </p:cTn>
                                        <p:tgtEl>
                                          <p:spTgt spid="63"/>
                                        </p:tgtEl>
                                        <p:attrNameLst>
                                          <p:attrName>style.visibility</p:attrName>
                                        </p:attrNameLst>
                                      </p:cBhvr>
                                      <p:to>
                                        <p:strVal val="visible"/>
                                      </p:to>
                                    </p:set>
                                    <p:animEffect transition="in" filter="wipe(right)">
                                      <p:cBhvr>
                                        <p:cTn id="54" dur="500"/>
                                        <p:tgtEl>
                                          <p:spTgt spid="63"/>
                                        </p:tgtEl>
                                      </p:cBhvr>
                                    </p:animEffect>
                                  </p:childTnLst>
                                </p:cTn>
                              </p:par>
                              <p:par>
                                <p:cTn id="55" presetID="22" presetClass="entr" presetSubtype="2" fill="hold" grpId="0" nodeType="withEffect">
                                  <p:stCondLst>
                                    <p:cond delay="0"/>
                                  </p:stCondLst>
                                  <p:childTnLst>
                                    <p:set>
                                      <p:cBhvr>
                                        <p:cTn id="56" dur="1" fill="hold">
                                          <p:stCondLst>
                                            <p:cond delay="0"/>
                                          </p:stCondLst>
                                        </p:cTn>
                                        <p:tgtEl>
                                          <p:spTgt spid="65"/>
                                        </p:tgtEl>
                                        <p:attrNameLst>
                                          <p:attrName>style.visibility</p:attrName>
                                        </p:attrNameLst>
                                      </p:cBhvr>
                                      <p:to>
                                        <p:strVal val="visible"/>
                                      </p:to>
                                    </p:set>
                                    <p:animEffect transition="in" filter="wipe(right)">
                                      <p:cBhvr>
                                        <p:cTn id="57" dur="500"/>
                                        <p:tgtEl>
                                          <p:spTgt spid="65"/>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2" fill="hold" nodeType="clickEffect">
                                  <p:stCondLst>
                                    <p:cond delay="0"/>
                                  </p:stCondLst>
                                  <p:childTnLst>
                                    <p:set>
                                      <p:cBhvr>
                                        <p:cTn id="61" dur="1" fill="hold">
                                          <p:stCondLst>
                                            <p:cond delay="0"/>
                                          </p:stCondLst>
                                        </p:cTn>
                                        <p:tgtEl>
                                          <p:spTgt spid="62"/>
                                        </p:tgtEl>
                                        <p:attrNameLst>
                                          <p:attrName>style.visibility</p:attrName>
                                        </p:attrNameLst>
                                      </p:cBhvr>
                                      <p:to>
                                        <p:strVal val="visible"/>
                                      </p:to>
                                    </p:set>
                                    <p:animEffect transition="in" filter="wipe(right)">
                                      <p:cBhvr>
                                        <p:cTn id="62" dur="500"/>
                                        <p:tgtEl>
                                          <p:spTgt spid="62"/>
                                        </p:tgtEl>
                                      </p:cBhvr>
                                    </p:animEffect>
                                  </p:childTnLst>
                                </p:cTn>
                              </p:par>
                              <p:par>
                                <p:cTn id="63" presetID="22" presetClass="entr" presetSubtype="2" fill="hold" grpId="0" nodeType="withEffect">
                                  <p:stCondLst>
                                    <p:cond delay="0"/>
                                  </p:stCondLst>
                                  <p:childTnLst>
                                    <p:set>
                                      <p:cBhvr>
                                        <p:cTn id="64" dur="1" fill="hold">
                                          <p:stCondLst>
                                            <p:cond delay="0"/>
                                          </p:stCondLst>
                                        </p:cTn>
                                        <p:tgtEl>
                                          <p:spTgt spid="64"/>
                                        </p:tgtEl>
                                        <p:attrNameLst>
                                          <p:attrName>style.visibility</p:attrName>
                                        </p:attrNameLst>
                                      </p:cBhvr>
                                      <p:to>
                                        <p:strVal val="visible"/>
                                      </p:to>
                                    </p:set>
                                    <p:animEffect transition="in" filter="wipe(right)">
                                      <p:cBhvr>
                                        <p:cTn id="65" dur="500"/>
                                        <p:tgtEl>
                                          <p:spTgt spid="64"/>
                                        </p:tgtEl>
                                      </p:cBhvr>
                                    </p:animEffect>
                                  </p:childTnLst>
                                </p:cTn>
                              </p:par>
                            </p:childTnLst>
                          </p:cTn>
                        </p:par>
                      </p:childTnLst>
                    </p:cTn>
                  </p:par>
                  <p:par>
                    <p:cTn id="66" fill="hold">
                      <p:stCondLst>
                        <p:cond delay="indefinite"/>
                      </p:stCondLst>
                      <p:childTnLst>
                        <p:par>
                          <p:cTn id="67" fill="hold">
                            <p:stCondLst>
                              <p:cond delay="0"/>
                            </p:stCondLst>
                            <p:childTnLst>
                              <p:par>
                                <p:cTn id="68" presetID="1" presetClass="entr" presetSubtype="0" fill="hold" nodeType="clickEffect">
                                  <p:stCondLst>
                                    <p:cond delay="0"/>
                                  </p:stCondLst>
                                  <p:childTnLst>
                                    <p:set>
                                      <p:cBhvr>
                                        <p:cTn id="69" dur="1" fill="hold">
                                          <p:stCondLst>
                                            <p:cond delay="0"/>
                                          </p:stCondLst>
                                        </p:cTn>
                                        <p:tgtEl>
                                          <p:spTgt spid="34"/>
                                        </p:tgtEl>
                                        <p:attrNameLst>
                                          <p:attrName>style.visibility</p:attrName>
                                        </p:attrNameLst>
                                      </p:cBhvr>
                                      <p:to>
                                        <p:strVal val="visible"/>
                                      </p:to>
                                    </p:set>
                                  </p:childTnLst>
                                </p:cTn>
                              </p:par>
                            </p:childTnLst>
                          </p:cTn>
                        </p:par>
                      </p:childTnLst>
                    </p:cTn>
                  </p:par>
                  <p:par>
                    <p:cTn id="70" fill="hold">
                      <p:stCondLst>
                        <p:cond delay="indefinite"/>
                      </p:stCondLst>
                      <p:childTnLst>
                        <p:par>
                          <p:cTn id="71" fill="hold">
                            <p:stCondLst>
                              <p:cond delay="0"/>
                            </p:stCondLst>
                            <p:childTnLst>
                              <p:par>
                                <p:cTn id="72" presetID="22" presetClass="entr" presetSubtype="1" fill="hold" grpId="0" nodeType="clickEffect">
                                  <p:stCondLst>
                                    <p:cond delay="0"/>
                                  </p:stCondLst>
                                  <p:childTnLst>
                                    <p:set>
                                      <p:cBhvr>
                                        <p:cTn id="73" dur="1" fill="hold">
                                          <p:stCondLst>
                                            <p:cond delay="0"/>
                                          </p:stCondLst>
                                        </p:cTn>
                                        <p:tgtEl>
                                          <p:spTgt spid="37"/>
                                        </p:tgtEl>
                                        <p:attrNameLst>
                                          <p:attrName>style.visibility</p:attrName>
                                        </p:attrNameLst>
                                      </p:cBhvr>
                                      <p:to>
                                        <p:strVal val="visible"/>
                                      </p:to>
                                    </p:set>
                                    <p:animEffect transition="in" filter="wipe(up)">
                                      <p:cBhvr>
                                        <p:cTn id="74" dur="500"/>
                                        <p:tgtEl>
                                          <p:spTgt spid="37"/>
                                        </p:tgtEl>
                                      </p:cBhvr>
                                    </p:animEffect>
                                  </p:childTnLst>
                                </p:cTn>
                              </p:par>
                              <p:par>
                                <p:cTn id="75" presetID="22" presetClass="entr" presetSubtype="2" fill="hold" grpId="0" nodeType="withEffect">
                                  <p:stCondLst>
                                    <p:cond delay="0"/>
                                  </p:stCondLst>
                                  <p:childTnLst>
                                    <p:set>
                                      <p:cBhvr>
                                        <p:cTn id="76" dur="1" fill="hold">
                                          <p:stCondLst>
                                            <p:cond delay="0"/>
                                          </p:stCondLst>
                                        </p:cTn>
                                        <p:tgtEl>
                                          <p:spTgt spid="28"/>
                                        </p:tgtEl>
                                        <p:attrNameLst>
                                          <p:attrName>style.visibility</p:attrName>
                                        </p:attrNameLst>
                                      </p:cBhvr>
                                      <p:to>
                                        <p:strVal val="visible"/>
                                      </p:to>
                                    </p:set>
                                    <p:animEffect transition="in" filter="wipe(right)">
                                      <p:cBhvr>
                                        <p:cTn id="77" dur="500"/>
                                        <p:tgtEl>
                                          <p:spTgt spid="28"/>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1" fill="hold" grpId="0" nodeType="clickEffect">
                                  <p:stCondLst>
                                    <p:cond delay="0"/>
                                  </p:stCondLst>
                                  <p:childTnLst>
                                    <p:set>
                                      <p:cBhvr>
                                        <p:cTn id="81" dur="1" fill="hold">
                                          <p:stCondLst>
                                            <p:cond delay="0"/>
                                          </p:stCondLst>
                                        </p:cTn>
                                        <p:tgtEl>
                                          <p:spTgt spid="39"/>
                                        </p:tgtEl>
                                        <p:attrNameLst>
                                          <p:attrName>style.visibility</p:attrName>
                                        </p:attrNameLst>
                                      </p:cBhvr>
                                      <p:to>
                                        <p:strVal val="visible"/>
                                      </p:to>
                                    </p:set>
                                    <p:animEffect transition="in" filter="wipe(up)">
                                      <p:cBhvr>
                                        <p:cTn id="82" dur="500"/>
                                        <p:tgtEl>
                                          <p:spTgt spid="39"/>
                                        </p:tgtEl>
                                      </p:cBhvr>
                                    </p:animEffect>
                                  </p:childTnLst>
                                </p:cTn>
                              </p:par>
                              <p:par>
                                <p:cTn id="83" presetID="22" presetClass="entr" presetSubtype="2" fill="hold" grpId="0" nodeType="withEffect">
                                  <p:stCondLst>
                                    <p:cond delay="0"/>
                                  </p:stCondLst>
                                  <p:childTnLst>
                                    <p:set>
                                      <p:cBhvr>
                                        <p:cTn id="84" dur="1" fill="hold">
                                          <p:stCondLst>
                                            <p:cond delay="0"/>
                                          </p:stCondLst>
                                        </p:cTn>
                                        <p:tgtEl>
                                          <p:spTgt spid="29"/>
                                        </p:tgtEl>
                                        <p:attrNameLst>
                                          <p:attrName>style.visibility</p:attrName>
                                        </p:attrNameLst>
                                      </p:cBhvr>
                                      <p:to>
                                        <p:strVal val="visible"/>
                                      </p:to>
                                    </p:set>
                                    <p:animEffect transition="in" filter="wipe(right)">
                                      <p:cBhvr>
                                        <p:cTn id="85" dur="500"/>
                                        <p:tgtEl>
                                          <p:spTgt spid="29"/>
                                        </p:tgtEl>
                                      </p:cBhvr>
                                    </p:animEffect>
                                  </p:childTnLst>
                                </p:cTn>
                              </p:par>
                            </p:childTnLst>
                          </p:cTn>
                        </p:par>
                      </p:childTnLst>
                    </p:cTn>
                  </p:par>
                  <p:par>
                    <p:cTn id="86" fill="hold">
                      <p:stCondLst>
                        <p:cond delay="indefinite"/>
                      </p:stCondLst>
                      <p:childTnLst>
                        <p:par>
                          <p:cTn id="87" fill="hold">
                            <p:stCondLst>
                              <p:cond delay="0"/>
                            </p:stCondLst>
                            <p:childTnLst>
                              <p:par>
                                <p:cTn id="88" presetID="22" presetClass="entr" presetSubtype="4" fill="hold" grpId="0" nodeType="clickEffect">
                                  <p:stCondLst>
                                    <p:cond delay="0"/>
                                  </p:stCondLst>
                                  <p:childTnLst>
                                    <p:set>
                                      <p:cBhvr>
                                        <p:cTn id="89" dur="1" fill="hold">
                                          <p:stCondLst>
                                            <p:cond delay="0"/>
                                          </p:stCondLst>
                                        </p:cTn>
                                        <p:tgtEl>
                                          <p:spTgt spid="33"/>
                                        </p:tgtEl>
                                        <p:attrNameLst>
                                          <p:attrName>style.visibility</p:attrName>
                                        </p:attrNameLst>
                                      </p:cBhvr>
                                      <p:to>
                                        <p:strVal val="visible"/>
                                      </p:to>
                                    </p:set>
                                    <p:animEffect transition="in" filter="wipe(down)">
                                      <p:cBhvr>
                                        <p:cTn id="90" dur="500"/>
                                        <p:tgtEl>
                                          <p:spTgt spid="33"/>
                                        </p:tgtEl>
                                      </p:cBhvr>
                                    </p:animEffect>
                                  </p:childTnLst>
                                </p:cTn>
                              </p:par>
                              <p:par>
                                <p:cTn id="91" presetID="22" presetClass="entr" presetSubtype="2" fill="hold" grpId="0" nodeType="withEffect">
                                  <p:stCondLst>
                                    <p:cond delay="0"/>
                                  </p:stCondLst>
                                  <p:childTnLst>
                                    <p:set>
                                      <p:cBhvr>
                                        <p:cTn id="92" dur="1" fill="hold">
                                          <p:stCondLst>
                                            <p:cond delay="0"/>
                                          </p:stCondLst>
                                        </p:cTn>
                                        <p:tgtEl>
                                          <p:spTgt spid="30"/>
                                        </p:tgtEl>
                                        <p:attrNameLst>
                                          <p:attrName>style.visibility</p:attrName>
                                        </p:attrNameLst>
                                      </p:cBhvr>
                                      <p:to>
                                        <p:strVal val="visible"/>
                                      </p:to>
                                    </p:set>
                                    <p:animEffect transition="in" filter="wipe(right)">
                                      <p:cBhvr>
                                        <p:cTn id="93" dur="500"/>
                                        <p:tgtEl>
                                          <p:spTgt spid="30"/>
                                        </p:tgtEl>
                                      </p:cBhvr>
                                    </p:animEffect>
                                  </p:childTnLst>
                                </p:cTn>
                              </p:par>
                            </p:childTnLst>
                          </p:cTn>
                        </p:par>
                      </p:childTnLst>
                    </p:cTn>
                  </p:par>
                  <p:par>
                    <p:cTn id="94" fill="hold">
                      <p:stCondLst>
                        <p:cond delay="indefinite"/>
                      </p:stCondLst>
                      <p:childTnLst>
                        <p:par>
                          <p:cTn id="95" fill="hold">
                            <p:stCondLst>
                              <p:cond delay="0"/>
                            </p:stCondLst>
                            <p:childTnLst>
                              <p:par>
                                <p:cTn id="96" presetID="22" presetClass="entr" presetSubtype="4" fill="hold" grpId="0" nodeType="clickEffect">
                                  <p:stCondLst>
                                    <p:cond delay="0"/>
                                  </p:stCondLst>
                                  <p:childTnLst>
                                    <p:set>
                                      <p:cBhvr>
                                        <p:cTn id="97" dur="1" fill="hold">
                                          <p:stCondLst>
                                            <p:cond delay="0"/>
                                          </p:stCondLst>
                                        </p:cTn>
                                        <p:tgtEl>
                                          <p:spTgt spid="32"/>
                                        </p:tgtEl>
                                        <p:attrNameLst>
                                          <p:attrName>style.visibility</p:attrName>
                                        </p:attrNameLst>
                                      </p:cBhvr>
                                      <p:to>
                                        <p:strVal val="visible"/>
                                      </p:to>
                                    </p:set>
                                    <p:animEffect transition="in" filter="wipe(down)">
                                      <p:cBhvr>
                                        <p:cTn id="98" dur="500"/>
                                        <p:tgtEl>
                                          <p:spTgt spid="32"/>
                                        </p:tgtEl>
                                      </p:cBhvr>
                                    </p:animEffect>
                                  </p:childTnLst>
                                </p:cTn>
                              </p:par>
                              <p:par>
                                <p:cTn id="99" presetID="22" presetClass="entr" presetSubtype="2" fill="hold" grpId="0" nodeType="withEffect">
                                  <p:stCondLst>
                                    <p:cond delay="0"/>
                                  </p:stCondLst>
                                  <p:childTnLst>
                                    <p:set>
                                      <p:cBhvr>
                                        <p:cTn id="100" dur="1" fill="hold">
                                          <p:stCondLst>
                                            <p:cond delay="0"/>
                                          </p:stCondLst>
                                        </p:cTn>
                                        <p:tgtEl>
                                          <p:spTgt spid="31"/>
                                        </p:tgtEl>
                                        <p:attrNameLst>
                                          <p:attrName>style.visibility</p:attrName>
                                        </p:attrNameLst>
                                      </p:cBhvr>
                                      <p:to>
                                        <p:strVal val="visible"/>
                                      </p:to>
                                    </p:set>
                                    <p:animEffect transition="in" filter="wipe(right)">
                                      <p:cBhvr>
                                        <p:cTn id="101"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65" grpId="0"/>
      <p:bldP spid="67" grpId="0" animBg="1"/>
      <p:bldP spid="68" grpId="0" animBg="1"/>
      <p:bldP spid="69" grpId="0"/>
      <p:bldP spid="73" grpId="0" animBg="1"/>
      <p:bldP spid="74" grpId="0"/>
      <p:bldP spid="75" grpId="0"/>
      <p:bldP spid="75" grpId="1"/>
      <p:bldP spid="80" grpId="0"/>
      <p:bldP spid="80" grpId="1"/>
      <p:bldP spid="88" grpId="0"/>
      <p:bldP spid="37" grpId="0" animBg="1"/>
      <p:bldP spid="39" grpId="0" animBg="1"/>
      <p:bldP spid="28" grpId="0"/>
      <p:bldP spid="29" grpId="0"/>
      <p:bldP spid="30" grpId="0"/>
      <p:bldP spid="31" grpId="0"/>
      <p:bldP spid="32" grpId="0" animBg="1"/>
      <p:bldP spid="3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sp>
        <p:nvSpPr>
          <p:cNvPr id="7" name="Title 6">
            <a:extLst>
              <a:ext uri="{FF2B5EF4-FFF2-40B4-BE49-F238E27FC236}">
                <a16:creationId xmlns:a16="http://schemas.microsoft.com/office/drawing/2014/main" id="{828E8CC5-34D6-4883-B11D-C254922C051B}"/>
              </a:ext>
            </a:extLst>
          </p:cNvPr>
          <p:cNvSpPr>
            <a:spLocks noGrp="1"/>
          </p:cNvSpPr>
          <p:nvPr>
            <p:ph type="title"/>
          </p:nvPr>
        </p:nvSpPr>
        <p:spPr/>
        <p:txBody>
          <a:bodyPr/>
          <a:lstStyle/>
          <a:p>
            <a:r>
              <a:rPr lang="en-GB" dirty="0"/>
              <a:t>Part 1 – The big idea</a:t>
            </a:r>
          </a:p>
        </p:txBody>
      </p:sp>
      <p:sp>
        <p:nvSpPr>
          <p:cNvPr id="8" name="Text Placeholder 7">
            <a:extLst>
              <a:ext uri="{FF2B5EF4-FFF2-40B4-BE49-F238E27FC236}">
                <a16:creationId xmlns:a16="http://schemas.microsoft.com/office/drawing/2014/main" id="{3CDAD6D6-B282-4337-A940-CCCBB23E6928}"/>
              </a:ext>
            </a:extLst>
          </p:cNvPr>
          <p:cNvSpPr>
            <a:spLocks noGrp="1"/>
          </p:cNvSpPr>
          <p:nvPr>
            <p:ph type="body" sz="quarter" idx="10"/>
          </p:nvPr>
        </p:nvSpPr>
        <p:spPr>
          <a:xfrm>
            <a:off x="-1" y="1108981"/>
            <a:ext cx="8490857" cy="5128731"/>
          </a:xfrm>
        </p:spPr>
        <p:txBody>
          <a:bodyPr/>
          <a:lstStyle/>
          <a:p>
            <a:pPr marL="0" indent="0">
              <a:buNone/>
            </a:pPr>
            <a:r>
              <a:rPr lang="en-GB" sz="2400" dirty="0"/>
              <a:t>What things typically go wrong (misconceptions)?</a:t>
            </a:r>
          </a:p>
          <a:p>
            <a:pPr marL="0" indent="0">
              <a:buNone/>
            </a:pPr>
            <a:r>
              <a:rPr lang="en-GB" dirty="0"/>
              <a:t>Students must understand that:</a:t>
            </a:r>
          </a:p>
          <a:p>
            <a:pPr marL="0" indent="0" algn="ctr">
              <a:buNone/>
            </a:pPr>
            <a:r>
              <a:rPr lang="en-GB" b="1" dirty="0"/>
              <a:t>Any two numbers can be connected by a multiplicative relationship with a single multiplier.</a:t>
            </a:r>
          </a:p>
          <a:p>
            <a:pPr marL="0" indent="0" algn="ctr">
              <a:buNone/>
            </a:pPr>
            <a:endParaRPr lang="en-GB" dirty="0"/>
          </a:p>
          <a:p>
            <a:r>
              <a:rPr lang="en-GB" dirty="0"/>
              <a:t>Viewing relationships as additive and considering </a:t>
            </a:r>
            <a:r>
              <a:rPr lang="en-GB" b="1" dirty="0"/>
              <a:t>only</a:t>
            </a:r>
            <a:r>
              <a:rPr lang="en-GB" dirty="0"/>
              <a:t> differences</a:t>
            </a:r>
          </a:p>
          <a:p>
            <a:endParaRPr lang="en-GB" dirty="0"/>
          </a:p>
          <a:p>
            <a:r>
              <a:rPr lang="en-GB" dirty="0"/>
              <a:t>Difficulty working with non-integer multipliers</a:t>
            </a:r>
          </a:p>
          <a:p>
            <a:endParaRPr lang="en-GB" dirty="0"/>
          </a:p>
          <a:p>
            <a:r>
              <a:rPr lang="en-GB" dirty="0"/>
              <a:t>“Multiplication always makes it bigger/Division always makes it smaller”</a:t>
            </a:r>
          </a:p>
          <a:p>
            <a:pPr marL="0" indent="0">
              <a:buNone/>
            </a:pPr>
            <a:endParaRPr lang="en-GB" dirty="0"/>
          </a:p>
        </p:txBody>
      </p:sp>
    </p:spTree>
    <p:custDataLst>
      <p:tags r:id="rId1"/>
    </p:custDataLst>
    <p:extLst>
      <p:ext uri="{BB962C8B-B14F-4D97-AF65-F5344CB8AC3E}">
        <p14:creationId xmlns:p14="http://schemas.microsoft.com/office/powerpoint/2010/main" val="3020118967"/>
      </p:ext>
    </p:extLst>
  </p:cSld>
  <p:clrMapOvr>
    <a:masterClrMapping/>
  </p:clrMapOvr>
  <mc:AlternateContent xmlns:mc="http://schemas.openxmlformats.org/markup-compatibility/2006" xmlns:p14="http://schemas.microsoft.com/office/powerpoint/2010/main">
    <mc:Choice Requires="p14">
      <p:transition spd="slow" p14:dur="2000" advTm="10059"/>
    </mc:Choice>
    <mc:Fallback xmlns="">
      <p:transition spd="slow" advTm="10059"/>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8" end="8"/>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7" presetClass="emph" presetSubtype="0" fill="remove" nodeType="clickEffect">
                                  <p:stCondLst>
                                    <p:cond delay="0"/>
                                  </p:stCondLst>
                                  <p:childTnLst>
                                    <p:animClr clrSpc="rgb" dir="cw">
                                      <p:cBhvr override="childStyle">
                                        <p:cTn id="18" dur="1500" autoRev="1" fill="remove"/>
                                        <p:tgtEl>
                                          <p:spTgt spid="8">
                                            <p:txEl>
                                              <p:pRg st="8" end="8"/>
                                            </p:txEl>
                                          </p:spTgt>
                                        </p:tgtEl>
                                        <p:attrNameLst>
                                          <p:attrName>style.color</p:attrName>
                                        </p:attrNameLst>
                                      </p:cBhvr>
                                      <p:to>
                                        <a:srgbClr val="FF0000"/>
                                      </p:to>
                                    </p:animClr>
                                    <p:animClr clrSpc="rgb" dir="cw">
                                      <p:cBhvr>
                                        <p:cTn id="19" dur="1500" autoRev="1" fill="remove"/>
                                        <p:tgtEl>
                                          <p:spTgt spid="8">
                                            <p:txEl>
                                              <p:pRg st="8" end="8"/>
                                            </p:txEl>
                                          </p:spTgt>
                                        </p:tgtEl>
                                        <p:attrNameLst>
                                          <p:attrName>fillcolor</p:attrName>
                                        </p:attrNameLst>
                                      </p:cBhvr>
                                      <p:to>
                                        <a:srgbClr val="FF0000"/>
                                      </p:to>
                                    </p:animClr>
                                    <p:set>
                                      <p:cBhvr>
                                        <p:cTn id="20" dur="1500" autoRev="1" fill="remove"/>
                                        <p:tgtEl>
                                          <p:spTgt spid="8">
                                            <p:txEl>
                                              <p:pRg st="8" end="8"/>
                                            </p:txEl>
                                          </p:spTgt>
                                        </p:tgtEl>
                                        <p:attrNameLst>
                                          <p:attrName>fill.type</p:attrName>
                                        </p:attrNameLst>
                                      </p:cBhvr>
                                      <p:to>
                                        <p:strVal val="solid"/>
                                      </p:to>
                                    </p:set>
                                    <p:set>
                                      <p:cBhvr>
                                        <p:cTn id="21" dur="1500" autoRev="1" fill="remove"/>
                                        <p:tgtEl>
                                          <p:spTgt spid="8">
                                            <p:txEl>
                                              <p:pRg st="8" end="8"/>
                                            </p:txEl>
                                          </p:spTgt>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sp>
        <p:nvSpPr>
          <p:cNvPr id="7" name="Title 6">
            <a:extLst>
              <a:ext uri="{FF2B5EF4-FFF2-40B4-BE49-F238E27FC236}">
                <a16:creationId xmlns:a16="http://schemas.microsoft.com/office/drawing/2014/main" id="{828E8CC5-34D6-4883-B11D-C254922C051B}"/>
              </a:ext>
            </a:extLst>
          </p:cNvPr>
          <p:cNvSpPr>
            <a:spLocks noGrp="1"/>
          </p:cNvSpPr>
          <p:nvPr>
            <p:ph type="title"/>
          </p:nvPr>
        </p:nvSpPr>
        <p:spPr/>
        <p:txBody>
          <a:bodyPr/>
          <a:lstStyle/>
          <a:p>
            <a:r>
              <a:rPr lang="en-GB" dirty="0"/>
              <a:t>Part 3 – Teaching the topic</a:t>
            </a:r>
          </a:p>
        </p:txBody>
      </p:sp>
      <p:sp>
        <p:nvSpPr>
          <p:cNvPr id="8" name="Text Placeholder 7">
            <a:extLst>
              <a:ext uri="{FF2B5EF4-FFF2-40B4-BE49-F238E27FC236}">
                <a16:creationId xmlns:a16="http://schemas.microsoft.com/office/drawing/2014/main" id="{3CDAD6D6-B282-4337-A940-CCCBB23E6928}"/>
              </a:ext>
            </a:extLst>
          </p:cNvPr>
          <p:cNvSpPr>
            <a:spLocks noGrp="1"/>
          </p:cNvSpPr>
          <p:nvPr>
            <p:ph type="body" sz="quarter" idx="10"/>
          </p:nvPr>
        </p:nvSpPr>
        <p:spPr>
          <a:xfrm>
            <a:off x="522288" y="1304925"/>
            <a:ext cx="8164512" cy="734450"/>
          </a:xfrm>
        </p:spPr>
        <p:txBody>
          <a:bodyPr/>
          <a:lstStyle/>
          <a:p>
            <a:pPr marL="0" indent="0" algn="ctr">
              <a:buNone/>
            </a:pPr>
            <a:r>
              <a:rPr lang="en-GB" b="1" dirty="0"/>
              <a:t>Any two numbers can be linked by a multiplicative relationship using a single multiplier</a:t>
            </a:r>
          </a:p>
          <a:p>
            <a:endParaRPr lang="en-GB" dirty="0"/>
          </a:p>
          <a:p>
            <a:endParaRPr lang="en-GB" dirty="0"/>
          </a:p>
          <a:p>
            <a:endParaRPr lang="en-GB" dirty="0"/>
          </a:p>
          <a:p>
            <a:endParaRPr lang="en-GB" dirty="0"/>
          </a:p>
          <a:p>
            <a:pPr marL="0" indent="0">
              <a:buNone/>
            </a:pPr>
            <a:endParaRPr lang="en-GB" dirty="0"/>
          </a:p>
          <a:p>
            <a:pPr marL="0" indent="0">
              <a:buNone/>
            </a:pPr>
            <a:endParaRPr lang="en-GB" dirty="0"/>
          </a:p>
        </p:txBody>
      </p:sp>
      <p:pic>
        <p:nvPicPr>
          <p:cNvPr id="14" name="Picture 13">
            <a:extLst>
              <a:ext uri="{FF2B5EF4-FFF2-40B4-BE49-F238E27FC236}">
                <a16:creationId xmlns:a16="http://schemas.microsoft.com/office/drawing/2014/main" id="{EB440486-07CC-4CBE-ADE0-E6C9A2BC3D25}"/>
              </a:ext>
            </a:extLst>
          </p:cNvPr>
          <p:cNvPicPr>
            <a:picLocks noChangeAspect="1"/>
          </p:cNvPicPr>
          <p:nvPr/>
        </p:nvPicPr>
        <p:blipFill>
          <a:blip r:embed="rId3"/>
          <a:srcRect/>
          <a:stretch/>
        </p:blipFill>
        <p:spPr>
          <a:xfrm rot="16200000">
            <a:off x="-81589" y="2949982"/>
            <a:ext cx="2867414" cy="981208"/>
          </a:xfrm>
          <a:prstGeom prst="rect">
            <a:avLst/>
          </a:prstGeom>
        </p:spPr>
      </p:pic>
      <p:sp>
        <p:nvSpPr>
          <p:cNvPr id="15" name="TextBox 14">
            <a:extLst>
              <a:ext uri="{FF2B5EF4-FFF2-40B4-BE49-F238E27FC236}">
                <a16:creationId xmlns:a16="http://schemas.microsoft.com/office/drawing/2014/main" id="{34D2054F-0C8B-4B7F-AA55-6BC5853D2646}"/>
              </a:ext>
            </a:extLst>
          </p:cNvPr>
          <p:cNvSpPr txBox="1"/>
          <p:nvPr/>
        </p:nvSpPr>
        <p:spPr>
          <a:xfrm>
            <a:off x="748262" y="4772890"/>
            <a:ext cx="603856" cy="338554"/>
          </a:xfrm>
          <a:prstGeom prst="rect">
            <a:avLst/>
          </a:prstGeom>
          <a:noFill/>
        </p:spPr>
        <p:txBody>
          <a:bodyPr wrap="square" rtlCol="0">
            <a:spAutoFit/>
          </a:bodyPr>
          <a:lstStyle/>
          <a:p>
            <a:pPr algn="ctr"/>
            <a:r>
              <a:rPr lang="en-GB" sz="1600" dirty="0">
                <a:solidFill>
                  <a:schemeClr val="tx1">
                    <a:lumMod val="65000"/>
                    <a:lumOff val="35000"/>
                  </a:schemeClr>
                </a:solidFill>
              </a:rPr>
              <a:t>A</a:t>
            </a:r>
          </a:p>
        </p:txBody>
      </p:sp>
      <p:sp>
        <p:nvSpPr>
          <p:cNvPr id="16" name="TextBox 15">
            <a:extLst>
              <a:ext uri="{FF2B5EF4-FFF2-40B4-BE49-F238E27FC236}">
                <a16:creationId xmlns:a16="http://schemas.microsoft.com/office/drawing/2014/main" id="{9BA24733-78E2-493C-97E7-7C2EA06D071F}"/>
              </a:ext>
            </a:extLst>
          </p:cNvPr>
          <p:cNvSpPr txBox="1"/>
          <p:nvPr/>
        </p:nvSpPr>
        <p:spPr>
          <a:xfrm>
            <a:off x="1295493" y="4772890"/>
            <a:ext cx="603856" cy="338554"/>
          </a:xfrm>
          <a:prstGeom prst="rect">
            <a:avLst/>
          </a:prstGeom>
          <a:noFill/>
        </p:spPr>
        <p:txBody>
          <a:bodyPr wrap="square" rtlCol="0">
            <a:spAutoFit/>
          </a:bodyPr>
          <a:lstStyle/>
          <a:p>
            <a:pPr algn="ctr"/>
            <a:r>
              <a:rPr lang="en-GB" sz="1600" dirty="0">
                <a:solidFill>
                  <a:schemeClr val="tx1">
                    <a:lumMod val="65000"/>
                    <a:lumOff val="35000"/>
                  </a:schemeClr>
                </a:solidFill>
              </a:rPr>
              <a:t>B</a:t>
            </a:r>
          </a:p>
        </p:txBody>
      </p:sp>
      <p:sp>
        <p:nvSpPr>
          <p:cNvPr id="17" name="TextBox 16">
            <a:extLst>
              <a:ext uri="{FF2B5EF4-FFF2-40B4-BE49-F238E27FC236}">
                <a16:creationId xmlns:a16="http://schemas.microsoft.com/office/drawing/2014/main" id="{104A9A75-CA2C-409F-9BD6-6E75A33319B5}"/>
              </a:ext>
            </a:extLst>
          </p:cNvPr>
          <p:cNvSpPr txBox="1"/>
          <p:nvPr/>
        </p:nvSpPr>
        <p:spPr>
          <a:xfrm>
            <a:off x="-14991" y="5114610"/>
            <a:ext cx="2815536" cy="1200329"/>
          </a:xfrm>
          <a:prstGeom prst="rect">
            <a:avLst/>
          </a:prstGeom>
          <a:noFill/>
        </p:spPr>
        <p:txBody>
          <a:bodyPr wrap="square" rtlCol="0">
            <a:spAutoFit/>
          </a:bodyPr>
          <a:lstStyle/>
          <a:p>
            <a:pPr algn="ctr"/>
            <a:r>
              <a:rPr lang="en-GB" sz="1800" dirty="0">
                <a:solidFill>
                  <a:schemeClr val="tx1">
                    <a:lumMod val="65000"/>
                    <a:lumOff val="35000"/>
                  </a:schemeClr>
                </a:solidFill>
              </a:rPr>
              <a:t>B is _____ as big as A</a:t>
            </a:r>
          </a:p>
          <a:p>
            <a:pPr algn="ctr"/>
            <a:r>
              <a:rPr lang="en-GB" sz="1800" dirty="0">
                <a:solidFill>
                  <a:schemeClr val="tx1">
                    <a:lumMod val="65000"/>
                    <a:lumOff val="35000"/>
                  </a:schemeClr>
                </a:solidFill>
              </a:rPr>
              <a:t>A is _______ as big as B</a:t>
            </a:r>
          </a:p>
          <a:p>
            <a:pPr algn="ctr"/>
            <a:r>
              <a:rPr lang="en-GB" sz="1800" dirty="0">
                <a:solidFill>
                  <a:schemeClr val="tx1">
                    <a:lumMod val="65000"/>
                    <a:lumOff val="35000"/>
                  </a:schemeClr>
                </a:solidFill>
              </a:rPr>
              <a:t>B is ____ of A</a:t>
            </a:r>
          </a:p>
          <a:p>
            <a:pPr algn="ctr"/>
            <a:r>
              <a:rPr lang="en-GB" sz="1800" dirty="0">
                <a:solidFill>
                  <a:schemeClr val="tx1">
                    <a:lumMod val="65000"/>
                    <a:lumOff val="35000"/>
                  </a:schemeClr>
                </a:solidFill>
              </a:rPr>
              <a:t>A is _____ of B</a:t>
            </a:r>
          </a:p>
        </p:txBody>
      </p:sp>
      <p:cxnSp>
        <p:nvCxnSpPr>
          <p:cNvPr id="72" name="Straight Arrow Connector 39">
            <a:extLst>
              <a:ext uri="{FF2B5EF4-FFF2-40B4-BE49-F238E27FC236}">
                <a16:creationId xmlns:a16="http://schemas.microsoft.com/office/drawing/2014/main" id="{4F67FA68-D546-406E-BDCD-D5BA5E47D0A7}"/>
              </a:ext>
            </a:extLst>
          </p:cNvPr>
          <p:cNvCxnSpPr>
            <a:cxnSpLocks noChangeShapeType="1"/>
            <a:endCxn id="51" idx="1"/>
          </p:cNvCxnSpPr>
          <p:nvPr/>
        </p:nvCxnSpPr>
        <p:spPr bwMode="auto">
          <a:xfrm flipV="1">
            <a:off x="3558417" y="2776453"/>
            <a:ext cx="2265583" cy="1567854"/>
          </a:xfrm>
          <a:prstGeom prst="straightConnector1">
            <a:avLst/>
          </a:prstGeom>
          <a:noFill/>
          <a:ln w="25400">
            <a:solidFill>
              <a:srgbClr val="FF0000"/>
            </a:solidFill>
            <a:round/>
            <a:headEnd/>
            <a:tailEnd type="arrow" w="med" len="med"/>
          </a:ln>
          <a:extLst>
            <a:ext uri="{909E8E84-426E-40DD-AFC4-6F175D3DCCD1}">
              <a14:hiddenFill xmlns:a14="http://schemas.microsoft.com/office/drawing/2010/main">
                <a:noFill/>
              </a14:hiddenFill>
            </a:ext>
          </a:extLst>
        </p:spPr>
      </p:cxnSp>
      <p:grpSp>
        <p:nvGrpSpPr>
          <p:cNvPr id="77" name="Group 17">
            <a:extLst>
              <a:ext uri="{FF2B5EF4-FFF2-40B4-BE49-F238E27FC236}">
                <a16:creationId xmlns:a16="http://schemas.microsoft.com/office/drawing/2014/main" id="{D2D5EA2D-E57B-4826-915B-CC580C81C8A3}"/>
              </a:ext>
            </a:extLst>
          </p:cNvPr>
          <p:cNvGrpSpPr/>
          <p:nvPr/>
        </p:nvGrpSpPr>
        <p:grpSpPr>
          <a:xfrm>
            <a:off x="4171682" y="3116919"/>
            <a:ext cx="391999" cy="466032"/>
            <a:chOff x="4483477" y="4856576"/>
            <a:chExt cx="535375" cy="789106"/>
          </a:xfrm>
          <a:solidFill>
            <a:schemeClr val="bg1"/>
          </a:solidFill>
        </p:grpSpPr>
        <p:sp>
          <p:nvSpPr>
            <p:cNvPr id="78" name="TextBox 77">
              <a:extLst>
                <a:ext uri="{FF2B5EF4-FFF2-40B4-BE49-F238E27FC236}">
                  <a16:creationId xmlns:a16="http://schemas.microsoft.com/office/drawing/2014/main" id="{205CA17A-BA4C-4BD3-ACC3-6E9786D6B9ED}"/>
                </a:ext>
              </a:extLst>
            </p:cNvPr>
            <p:cNvSpPr txBox="1">
              <a:spLocks noChangeArrowheads="1"/>
            </p:cNvSpPr>
            <p:nvPr/>
          </p:nvSpPr>
          <p:spPr bwMode="auto">
            <a:xfrm>
              <a:off x="4483477" y="4862792"/>
              <a:ext cx="503361" cy="461963"/>
            </a:xfrm>
            <a:prstGeom prst="rect">
              <a:avLst/>
            </a:prstGeom>
            <a:grpFill/>
            <a:ln w="9525">
              <a:noFill/>
              <a:miter lim="800000"/>
              <a:headEnd/>
              <a:tailEnd/>
            </a:ln>
          </p:spPr>
          <p:txBody>
            <a:bodyPr>
              <a:spAutoFit/>
            </a:bodyPr>
            <a:lstStyle/>
            <a:p>
              <a:pPr algn="ctr" eaLnBrk="1" hangingPunct="1">
                <a:spcBef>
                  <a:spcPct val="20000"/>
                </a:spcBef>
                <a:buClr>
                  <a:srgbClr val="00628C"/>
                </a:buClr>
                <a:buFont typeface="Arial" panose="020B0604020202020204" pitchFamily="34" charset="0"/>
                <a:buNone/>
                <a:defRPr/>
              </a:pPr>
              <a:r>
                <a:rPr lang="en-GB" sz="2400" dirty="0">
                  <a:solidFill>
                    <a:srgbClr val="FF0000"/>
                  </a:solidFill>
                </a:rPr>
                <a:t>×</a:t>
              </a:r>
            </a:p>
          </p:txBody>
        </p:sp>
        <p:pic>
          <p:nvPicPr>
            <p:cNvPr id="79" name="Picture 18">
              <a:extLst>
                <a:ext uri="{FF2B5EF4-FFF2-40B4-BE49-F238E27FC236}">
                  <a16:creationId xmlns:a16="http://schemas.microsoft.com/office/drawing/2014/main" id="{334CEAD0-CA54-49F5-8BB7-9384A534E82C}"/>
                </a:ext>
              </a:extLst>
            </p:cNvPr>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4839340" y="4856576"/>
              <a:ext cx="179512" cy="789106"/>
            </a:xfrm>
            <a:prstGeom prst="rect">
              <a:avLst/>
            </a:prstGeom>
            <a:grpFill/>
          </p:spPr>
        </p:pic>
      </p:grpSp>
      <p:cxnSp>
        <p:nvCxnSpPr>
          <p:cNvPr id="83" name="Straight Arrow Connector 39">
            <a:extLst>
              <a:ext uri="{FF2B5EF4-FFF2-40B4-BE49-F238E27FC236}">
                <a16:creationId xmlns:a16="http://schemas.microsoft.com/office/drawing/2014/main" id="{CA7D1FD2-5341-4544-8AC2-9354A43127A3}"/>
              </a:ext>
            </a:extLst>
          </p:cNvPr>
          <p:cNvCxnSpPr>
            <a:cxnSpLocks noChangeShapeType="1"/>
            <a:stCxn id="51" idx="1"/>
          </p:cNvCxnSpPr>
          <p:nvPr/>
        </p:nvCxnSpPr>
        <p:spPr bwMode="auto">
          <a:xfrm flipH="1">
            <a:off x="3512476" y="2776453"/>
            <a:ext cx="2311524" cy="1577141"/>
          </a:xfrm>
          <a:prstGeom prst="straightConnector1">
            <a:avLst/>
          </a:prstGeom>
          <a:noFill/>
          <a:ln w="25400">
            <a:solidFill>
              <a:srgbClr val="FF0000"/>
            </a:solidFill>
            <a:round/>
            <a:headEnd/>
            <a:tailEnd type="arrow" w="med" len="med"/>
          </a:ln>
          <a:extLst>
            <a:ext uri="{909E8E84-426E-40DD-AFC4-6F175D3DCCD1}">
              <a14:hiddenFill xmlns:a14="http://schemas.microsoft.com/office/drawing/2010/main">
                <a:noFill/>
              </a14:hiddenFill>
            </a:ext>
          </a:extLst>
        </p:spPr>
      </p:cxnSp>
      <mc:AlternateContent xmlns:mc="http://schemas.openxmlformats.org/markup-compatibility/2006" xmlns:a14="http://schemas.microsoft.com/office/drawing/2010/main">
        <mc:Choice Requires="a14">
          <p:sp>
            <p:nvSpPr>
              <p:cNvPr id="90" name="TextBox 21">
                <a:extLst>
                  <a:ext uri="{FF2B5EF4-FFF2-40B4-BE49-F238E27FC236}">
                    <a16:creationId xmlns:a16="http://schemas.microsoft.com/office/drawing/2014/main" id="{2FEC7168-94DD-449A-9B79-32ED107E5874}"/>
                  </a:ext>
                </a:extLst>
              </p:cNvPr>
              <p:cNvSpPr txBox="1">
                <a:spLocks noChangeArrowheads="1"/>
              </p:cNvSpPr>
              <p:nvPr/>
            </p:nvSpPr>
            <p:spPr bwMode="auto">
              <a:xfrm>
                <a:off x="4112891" y="2990776"/>
                <a:ext cx="512003" cy="532454"/>
              </a:xfrm>
              <a:prstGeom prst="rect">
                <a:avLst/>
              </a:prstGeom>
              <a:solidFill>
                <a:schemeClr val="bg1"/>
              </a:solidFill>
              <a:ln>
                <a:noFill/>
              </a:ln>
            </p:spPr>
            <p:txBody>
              <a:bodyPr wrap="square">
                <a:spAutoFit/>
              </a:bodyPr>
              <a:lstStyle>
                <a:lvl1pPr>
                  <a:spcBef>
                    <a:spcPct val="20000"/>
                  </a:spcBef>
                  <a:buClr>
                    <a:schemeClr val="tx2"/>
                  </a:buClr>
                  <a:buFont typeface="Arial" panose="020B0604020202020204" pitchFamily="34" charset="0"/>
                  <a:defRPr sz="32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Clr>
                    <a:schemeClr val="accent2"/>
                  </a:buClr>
                  <a:buFont typeface="Arial" panose="020B0604020202020204" pitchFamily="34" charset="0"/>
                  <a:buChar char="●"/>
                  <a:defRPr sz="1900">
                    <a:solidFill>
                      <a:schemeClr val="tx1"/>
                    </a:solidFill>
                    <a:latin typeface="Arial" panose="020B0604020202020204" pitchFamily="34" charset="0"/>
                  </a:defRPr>
                </a:lvl4pPr>
                <a:lvl5pPr marL="2057400" indent="-228600">
                  <a:spcBef>
                    <a:spcPct val="20000"/>
                  </a:spcBef>
                  <a:buClr>
                    <a:schemeClr val="tx2"/>
                  </a:buClr>
                  <a:buFont typeface="Arial" panose="020B0604020202020204" pitchFamily="34" charset="0"/>
                  <a:buChar char="●"/>
                  <a:defRPr sz="19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9pPr>
              </a:lstStyle>
              <a:p>
                <a:pPr algn="ctr" eaLnBrk="1" hangingPunct="1">
                  <a:buClr>
                    <a:srgbClr val="00628C"/>
                  </a:buClr>
                </a:pPr>
                <a:r>
                  <a:rPr lang="en-GB" altLang="en-US" sz="2000" dirty="0">
                    <a:solidFill>
                      <a:srgbClr val="FF0000"/>
                    </a:solidFill>
                  </a:rPr>
                  <a:t>×</a:t>
                </a:r>
                <a14:m>
                  <m:oMath xmlns:m="http://schemas.openxmlformats.org/officeDocument/2006/math">
                    <m:f>
                      <m:fPr>
                        <m:ctrlPr>
                          <a:rPr lang="en-GB" altLang="en-US" sz="2000" i="1" smtClean="0">
                            <a:solidFill>
                              <a:srgbClr val="FF0000"/>
                            </a:solidFill>
                            <a:latin typeface="Cambria Math" panose="02040503050406030204" pitchFamily="18" charset="0"/>
                          </a:rPr>
                        </m:ctrlPr>
                      </m:fPr>
                      <m:num>
                        <m:r>
                          <a:rPr lang="en-GB" altLang="en-US" sz="2000" b="0" i="1" smtClean="0">
                            <a:solidFill>
                              <a:srgbClr val="FF0000"/>
                            </a:solidFill>
                            <a:latin typeface="Cambria Math" panose="02040503050406030204" pitchFamily="18" charset="0"/>
                          </a:rPr>
                          <m:t>4</m:t>
                        </m:r>
                      </m:num>
                      <m:den>
                        <m:r>
                          <a:rPr lang="en-GB" altLang="en-US" sz="2000" b="0" i="1" smtClean="0">
                            <a:solidFill>
                              <a:srgbClr val="FF0000"/>
                            </a:solidFill>
                            <a:latin typeface="Cambria Math" panose="02040503050406030204" pitchFamily="18" charset="0"/>
                          </a:rPr>
                          <m:t>7</m:t>
                        </m:r>
                      </m:den>
                    </m:f>
                  </m:oMath>
                </a14:m>
                <a:endParaRPr lang="en-GB" altLang="en-US" sz="2000" dirty="0">
                  <a:solidFill>
                    <a:srgbClr val="FF0000"/>
                  </a:solidFill>
                </a:endParaRPr>
              </a:p>
            </p:txBody>
          </p:sp>
        </mc:Choice>
        <mc:Fallback xmlns="">
          <p:sp>
            <p:nvSpPr>
              <p:cNvPr id="90" name="TextBox 21">
                <a:extLst>
                  <a:ext uri="{FF2B5EF4-FFF2-40B4-BE49-F238E27FC236}">
                    <a16:creationId xmlns:a16="http://schemas.microsoft.com/office/drawing/2014/main" id="{2FEC7168-94DD-449A-9B79-32ED107E5874}"/>
                  </a:ext>
                </a:extLst>
              </p:cNvPr>
              <p:cNvSpPr txBox="1">
                <a:spLocks noRot="1" noChangeAspect="1" noMove="1" noResize="1" noEditPoints="1" noAdjustHandles="1" noChangeArrowheads="1" noChangeShapeType="1" noTextEdit="1"/>
              </p:cNvSpPr>
              <p:nvPr/>
            </p:nvSpPr>
            <p:spPr bwMode="auto">
              <a:xfrm>
                <a:off x="4112891" y="2990776"/>
                <a:ext cx="512003" cy="532454"/>
              </a:xfrm>
              <a:prstGeom prst="rect">
                <a:avLst/>
              </a:prstGeom>
              <a:blipFill>
                <a:blip r:embed="rId5"/>
                <a:stretch>
                  <a:fillRect l="-7143" b="-6897"/>
                </a:stretch>
              </a:blipFill>
              <a:ln>
                <a:noFill/>
              </a:ln>
            </p:spPr>
            <p:txBody>
              <a:bodyPr/>
              <a:lstStyle/>
              <a:p>
                <a:r>
                  <a:rPr lang="en-GB">
                    <a:noFill/>
                  </a:rPr>
                  <a:t> </a:t>
                </a:r>
              </a:p>
            </p:txBody>
          </p:sp>
        </mc:Fallback>
      </mc:AlternateContent>
      <p:sp>
        <p:nvSpPr>
          <p:cNvPr id="47" name="Arrow: Curved Down 46">
            <a:extLst>
              <a:ext uri="{FF2B5EF4-FFF2-40B4-BE49-F238E27FC236}">
                <a16:creationId xmlns:a16="http://schemas.microsoft.com/office/drawing/2014/main" id="{7C6812FD-2B6B-4235-BC64-9F26B14CB0D0}"/>
              </a:ext>
            </a:extLst>
          </p:cNvPr>
          <p:cNvSpPr/>
          <p:nvPr/>
        </p:nvSpPr>
        <p:spPr>
          <a:xfrm rot="5400000" flipV="1">
            <a:off x="5694084" y="2787203"/>
            <a:ext cx="2132735" cy="485320"/>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cxnSp>
        <p:nvCxnSpPr>
          <p:cNvPr id="37" name="Straight Connector 36">
            <a:extLst>
              <a:ext uri="{FF2B5EF4-FFF2-40B4-BE49-F238E27FC236}">
                <a16:creationId xmlns:a16="http://schemas.microsoft.com/office/drawing/2014/main" id="{0C19EE3F-1730-43B3-AE3F-1B58252323DF}"/>
              </a:ext>
            </a:extLst>
          </p:cNvPr>
          <p:cNvCxnSpPr/>
          <p:nvPr/>
        </p:nvCxnSpPr>
        <p:spPr>
          <a:xfrm>
            <a:off x="2835464" y="1882794"/>
            <a:ext cx="0" cy="4852680"/>
          </a:xfrm>
          <a:prstGeom prst="line">
            <a:avLst/>
          </a:prstGeom>
          <a:ln>
            <a:solidFill>
              <a:srgbClr val="347574"/>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1672D6E8-7587-4344-862F-7ABF9266241A}"/>
              </a:ext>
            </a:extLst>
          </p:cNvPr>
          <p:cNvCxnSpPr/>
          <p:nvPr/>
        </p:nvCxnSpPr>
        <p:spPr>
          <a:xfrm>
            <a:off x="6374873" y="1842034"/>
            <a:ext cx="0" cy="4852680"/>
          </a:xfrm>
          <a:prstGeom prst="line">
            <a:avLst/>
          </a:prstGeom>
          <a:ln>
            <a:solidFill>
              <a:srgbClr val="347574"/>
            </a:solidFill>
          </a:ln>
        </p:spPr>
        <p:style>
          <a:lnRef idx="1">
            <a:schemeClr val="accent1"/>
          </a:lnRef>
          <a:fillRef idx="0">
            <a:schemeClr val="accent1"/>
          </a:fillRef>
          <a:effectRef idx="0">
            <a:schemeClr val="accent1"/>
          </a:effectRef>
          <a:fontRef idx="minor">
            <a:schemeClr val="tx1"/>
          </a:fontRef>
        </p:style>
      </p:cxnSp>
      <p:sp>
        <p:nvSpPr>
          <p:cNvPr id="41" name="Arrow: Curved Down 40">
            <a:extLst>
              <a:ext uri="{FF2B5EF4-FFF2-40B4-BE49-F238E27FC236}">
                <a16:creationId xmlns:a16="http://schemas.microsoft.com/office/drawing/2014/main" id="{42AD4FE5-CCAB-46C6-8C64-55171EAD63FB}"/>
              </a:ext>
            </a:extLst>
          </p:cNvPr>
          <p:cNvSpPr/>
          <p:nvPr/>
        </p:nvSpPr>
        <p:spPr>
          <a:xfrm rot="5400000" flipH="1">
            <a:off x="7719619" y="2736960"/>
            <a:ext cx="2132736" cy="485312"/>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42" name="TextBox 21">
            <a:extLst>
              <a:ext uri="{FF2B5EF4-FFF2-40B4-BE49-F238E27FC236}">
                <a16:creationId xmlns:a16="http://schemas.microsoft.com/office/drawing/2014/main" id="{C148FBA1-FE6E-468B-8A0E-EC56AFCE815C}"/>
              </a:ext>
            </a:extLst>
          </p:cNvPr>
          <p:cNvSpPr txBox="1">
            <a:spLocks noChangeArrowheads="1"/>
          </p:cNvSpPr>
          <p:nvPr/>
        </p:nvSpPr>
        <p:spPr bwMode="auto">
          <a:xfrm>
            <a:off x="3898842" y="4722893"/>
            <a:ext cx="57077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Font typeface="Arial" panose="020B0604020202020204" pitchFamily="34" charset="0"/>
              <a:defRPr sz="32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Clr>
                <a:schemeClr val="accent2"/>
              </a:buClr>
              <a:buFont typeface="Arial" panose="020B0604020202020204" pitchFamily="34" charset="0"/>
              <a:buChar char="●"/>
              <a:defRPr sz="1900">
                <a:solidFill>
                  <a:schemeClr val="tx1"/>
                </a:solidFill>
                <a:latin typeface="Arial" panose="020B0604020202020204" pitchFamily="34" charset="0"/>
              </a:defRPr>
            </a:lvl4pPr>
            <a:lvl5pPr marL="2057400" indent="-228600">
              <a:spcBef>
                <a:spcPct val="20000"/>
              </a:spcBef>
              <a:buClr>
                <a:schemeClr val="tx2"/>
              </a:buClr>
              <a:buFont typeface="Arial" panose="020B0604020202020204" pitchFamily="34" charset="0"/>
              <a:buChar char="●"/>
              <a:defRPr sz="19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9pPr>
          </a:lstStyle>
          <a:p>
            <a:pPr algn="ctr" eaLnBrk="1" hangingPunct="1">
              <a:buClr>
                <a:srgbClr val="00628C"/>
              </a:buClr>
            </a:pPr>
            <a:r>
              <a:rPr lang="en-GB" altLang="en-US" sz="1800" dirty="0">
                <a:solidFill>
                  <a:srgbClr val="FF0000"/>
                </a:solidFill>
              </a:rPr>
              <a:t>×4</a:t>
            </a:r>
          </a:p>
        </p:txBody>
      </p:sp>
      <p:cxnSp>
        <p:nvCxnSpPr>
          <p:cNvPr id="43" name="Straight Arrow Connector 42">
            <a:extLst>
              <a:ext uri="{FF2B5EF4-FFF2-40B4-BE49-F238E27FC236}">
                <a16:creationId xmlns:a16="http://schemas.microsoft.com/office/drawing/2014/main" id="{EF623344-9A1C-42E6-A508-BB5FC5148F5B}"/>
              </a:ext>
            </a:extLst>
          </p:cNvPr>
          <p:cNvCxnSpPr>
            <a:cxnSpLocks noChangeShapeType="1"/>
          </p:cNvCxnSpPr>
          <p:nvPr/>
        </p:nvCxnSpPr>
        <p:spPr bwMode="auto">
          <a:xfrm flipH="1" flipV="1">
            <a:off x="3689616" y="4409082"/>
            <a:ext cx="887090" cy="1509178"/>
          </a:xfrm>
          <a:prstGeom prst="straightConnector1">
            <a:avLst/>
          </a:prstGeom>
          <a:noFill/>
          <a:ln w="9525">
            <a:solidFill>
              <a:srgbClr val="FF0000"/>
            </a:solidFill>
            <a:round/>
            <a:headEnd/>
            <a:tailEnd type="arrow" w="med" len="med"/>
          </a:ln>
          <a:extLst>
            <a:ext uri="{909E8E84-426E-40DD-AFC4-6F175D3DCCD1}">
              <a14:hiddenFill xmlns:a14="http://schemas.microsoft.com/office/drawing/2010/main">
                <a:noFill/>
              </a14:hiddenFill>
            </a:ext>
          </a:extLst>
        </p:spPr>
      </p:cxnSp>
      <p:cxnSp>
        <p:nvCxnSpPr>
          <p:cNvPr id="48" name="Straight Arrow Connector 47">
            <a:extLst>
              <a:ext uri="{FF2B5EF4-FFF2-40B4-BE49-F238E27FC236}">
                <a16:creationId xmlns:a16="http://schemas.microsoft.com/office/drawing/2014/main" id="{7BD6C7E1-3BC7-453F-BFB8-DF00D32BC2B8}"/>
              </a:ext>
            </a:extLst>
          </p:cNvPr>
          <p:cNvCxnSpPr>
            <a:cxnSpLocks noChangeShapeType="1"/>
            <a:stCxn id="51" idx="1"/>
          </p:cNvCxnSpPr>
          <p:nvPr/>
        </p:nvCxnSpPr>
        <p:spPr bwMode="auto">
          <a:xfrm flipH="1">
            <a:off x="4576706" y="2776453"/>
            <a:ext cx="1247294" cy="3120590"/>
          </a:xfrm>
          <a:prstGeom prst="straightConnector1">
            <a:avLst/>
          </a:prstGeom>
          <a:noFill/>
          <a:ln w="9525">
            <a:solidFill>
              <a:srgbClr val="FF0000"/>
            </a:solidFill>
            <a:round/>
            <a:headEnd/>
            <a:tailEnd type="arrow" w="med" len="med"/>
          </a:ln>
          <a:extLst>
            <a:ext uri="{909E8E84-426E-40DD-AFC4-6F175D3DCCD1}">
              <a14:hiddenFill xmlns:a14="http://schemas.microsoft.com/office/drawing/2010/main">
                <a:noFill/>
              </a14:hiddenFill>
            </a:ext>
          </a:extLst>
        </p:spPr>
      </p:cxnSp>
      <mc:AlternateContent xmlns:mc="http://schemas.openxmlformats.org/markup-compatibility/2006" xmlns:a14="http://schemas.microsoft.com/office/drawing/2010/main">
        <mc:Choice Requires="a14">
          <p:sp>
            <p:nvSpPr>
              <p:cNvPr id="49" name="TextBox 21">
                <a:extLst>
                  <a:ext uri="{FF2B5EF4-FFF2-40B4-BE49-F238E27FC236}">
                    <a16:creationId xmlns:a16="http://schemas.microsoft.com/office/drawing/2014/main" id="{A9840DC2-6DC6-47EF-A281-A5E6B3B6E472}"/>
                  </a:ext>
                </a:extLst>
              </p:cNvPr>
              <p:cNvSpPr txBox="1">
                <a:spLocks noChangeArrowheads="1"/>
              </p:cNvSpPr>
              <p:nvPr/>
            </p:nvSpPr>
            <p:spPr bwMode="auto">
              <a:xfrm>
                <a:off x="4992725" y="4199253"/>
                <a:ext cx="755875" cy="526939"/>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a:spAutoFit/>
              </a:bodyPr>
              <a:lstStyle>
                <a:lvl1pPr>
                  <a:spcBef>
                    <a:spcPct val="20000"/>
                  </a:spcBef>
                  <a:buClr>
                    <a:schemeClr val="tx2"/>
                  </a:buClr>
                  <a:buFont typeface="Arial" panose="020B0604020202020204" pitchFamily="34" charset="0"/>
                  <a:defRPr sz="32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Clr>
                    <a:schemeClr val="accent2"/>
                  </a:buClr>
                  <a:buFont typeface="Arial" panose="020B0604020202020204" pitchFamily="34" charset="0"/>
                  <a:buChar char="●"/>
                  <a:defRPr sz="1900">
                    <a:solidFill>
                      <a:schemeClr val="tx1"/>
                    </a:solidFill>
                    <a:latin typeface="Arial" panose="020B0604020202020204" pitchFamily="34" charset="0"/>
                  </a:defRPr>
                </a:lvl4pPr>
                <a:lvl5pPr marL="2057400" indent="-228600">
                  <a:spcBef>
                    <a:spcPct val="20000"/>
                  </a:spcBef>
                  <a:buClr>
                    <a:schemeClr val="tx2"/>
                  </a:buClr>
                  <a:buFont typeface="Arial" panose="020B0604020202020204" pitchFamily="34" charset="0"/>
                  <a:buChar char="●"/>
                  <a:defRPr sz="19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9pPr>
              </a:lstStyle>
              <a:p>
                <a:pPr algn="ctr" eaLnBrk="1" hangingPunct="1">
                  <a:buClr>
                    <a:srgbClr val="00628C"/>
                  </a:buClr>
                </a:pPr>
                <a:r>
                  <a:rPr lang="en-GB" altLang="en-US" sz="2000" dirty="0">
                    <a:solidFill>
                      <a:srgbClr val="FF0000"/>
                    </a:solidFill>
                  </a:rPr>
                  <a:t>×</a:t>
                </a:r>
                <a14:m>
                  <m:oMath xmlns:m="http://schemas.openxmlformats.org/officeDocument/2006/math">
                    <m:f>
                      <m:fPr>
                        <m:ctrlPr>
                          <a:rPr lang="en-GB" altLang="en-US" sz="2000" i="1" smtClean="0">
                            <a:solidFill>
                              <a:srgbClr val="FF0000"/>
                            </a:solidFill>
                            <a:latin typeface="Cambria Math" panose="02040503050406030204" pitchFamily="18" charset="0"/>
                          </a:rPr>
                        </m:ctrlPr>
                      </m:fPr>
                      <m:num>
                        <m:r>
                          <a:rPr lang="en-GB" altLang="en-US" sz="2000" b="0" i="1" smtClean="0">
                            <a:solidFill>
                              <a:srgbClr val="FF0000"/>
                            </a:solidFill>
                            <a:latin typeface="Cambria Math" panose="02040503050406030204" pitchFamily="18" charset="0"/>
                          </a:rPr>
                          <m:t>1</m:t>
                        </m:r>
                      </m:num>
                      <m:den>
                        <m:r>
                          <a:rPr lang="en-GB" altLang="en-US" sz="2000" b="0" i="1" smtClean="0">
                            <a:solidFill>
                              <a:srgbClr val="FF0000"/>
                            </a:solidFill>
                            <a:latin typeface="Cambria Math" panose="02040503050406030204" pitchFamily="18" charset="0"/>
                          </a:rPr>
                          <m:t>7</m:t>
                        </m:r>
                      </m:den>
                    </m:f>
                  </m:oMath>
                </a14:m>
                <a:endParaRPr lang="en-GB" altLang="en-US" sz="2000" dirty="0">
                  <a:solidFill>
                    <a:srgbClr val="FF0000"/>
                  </a:solidFill>
                </a:endParaRPr>
              </a:p>
            </p:txBody>
          </p:sp>
        </mc:Choice>
        <mc:Fallback xmlns="">
          <p:sp>
            <p:nvSpPr>
              <p:cNvPr id="49" name="TextBox 21">
                <a:extLst>
                  <a:ext uri="{FF2B5EF4-FFF2-40B4-BE49-F238E27FC236}">
                    <a16:creationId xmlns:a16="http://schemas.microsoft.com/office/drawing/2014/main" id="{A9840DC2-6DC6-47EF-A281-A5E6B3B6E472}"/>
                  </a:ext>
                </a:extLst>
              </p:cNvPr>
              <p:cNvSpPr txBox="1">
                <a:spLocks noRot="1" noChangeAspect="1" noMove="1" noResize="1" noEditPoints="1" noAdjustHandles="1" noChangeArrowheads="1" noChangeShapeType="1" noTextEdit="1"/>
              </p:cNvSpPr>
              <p:nvPr/>
            </p:nvSpPr>
            <p:spPr bwMode="auto">
              <a:xfrm>
                <a:off x="4992725" y="4199253"/>
                <a:ext cx="755875" cy="526939"/>
              </a:xfrm>
              <a:prstGeom prst="rect">
                <a:avLst/>
              </a:prstGeom>
              <a:blipFill>
                <a:blip r:embed="rId6"/>
                <a:stretch>
                  <a:fillRect b="-8140"/>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noFill/>
                  </a:rPr>
                  <a:t> </a:t>
                </a:r>
              </a:p>
            </p:txBody>
          </p:sp>
        </mc:Fallback>
      </mc:AlternateContent>
      <p:sp>
        <p:nvSpPr>
          <p:cNvPr id="50" name="Line 84">
            <a:extLst>
              <a:ext uri="{FF2B5EF4-FFF2-40B4-BE49-F238E27FC236}">
                <a16:creationId xmlns:a16="http://schemas.microsoft.com/office/drawing/2014/main" id="{D0ED1F5D-4824-48EC-A824-8B01CF51B099}"/>
              </a:ext>
            </a:extLst>
          </p:cNvPr>
          <p:cNvSpPr>
            <a:spLocks noChangeShapeType="1"/>
          </p:cNvSpPr>
          <p:nvPr/>
        </p:nvSpPr>
        <p:spPr bwMode="auto">
          <a:xfrm flipV="1">
            <a:off x="3587235" y="4319960"/>
            <a:ext cx="0" cy="2236366"/>
          </a:xfrm>
          <a:prstGeom prst="line">
            <a:avLst/>
          </a:prstGeom>
          <a:noFill/>
          <a:ln w="57150">
            <a:solidFill>
              <a:srgbClr val="00628C"/>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51" name="Line 84">
            <a:extLst>
              <a:ext uri="{FF2B5EF4-FFF2-40B4-BE49-F238E27FC236}">
                <a16:creationId xmlns:a16="http://schemas.microsoft.com/office/drawing/2014/main" id="{C217DC98-4D99-42A5-846E-E5E25BB4BBA1}"/>
              </a:ext>
            </a:extLst>
          </p:cNvPr>
          <p:cNvSpPr>
            <a:spLocks noChangeShapeType="1"/>
          </p:cNvSpPr>
          <p:nvPr/>
        </p:nvSpPr>
        <p:spPr bwMode="auto">
          <a:xfrm flipV="1">
            <a:off x="5823999" y="2776453"/>
            <a:ext cx="0" cy="3735304"/>
          </a:xfrm>
          <a:prstGeom prst="line">
            <a:avLst/>
          </a:prstGeom>
          <a:noFill/>
          <a:ln w="57150">
            <a:solidFill>
              <a:srgbClr val="00628C"/>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cxnSp>
        <p:nvCxnSpPr>
          <p:cNvPr id="52" name="Straight Arrow Connector 51">
            <a:extLst>
              <a:ext uri="{FF2B5EF4-FFF2-40B4-BE49-F238E27FC236}">
                <a16:creationId xmlns:a16="http://schemas.microsoft.com/office/drawing/2014/main" id="{BF81FF9A-5FB5-4C2B-B599-3CFD98FCBF99}"/>
              </a:ext>
            </a:extLst>
          </p:cNvPr>
          <p:cNvCxnSpPr>
            <a:cxnSpLocks noChangeShapeType="1"/>
          </p:cNvCxnSpPr>
          <p:nvPr/>
        </p:nvCxnSpPr>
        <p:spPr bwMode="auto">
          <a:xfrm>
            <a:off x="3676917" y="4384639"/>
            <a:ext cx="890806" cy="1509178"/>
          </a:xfrm>
          <a:prstGeom prst="straightConnector1">
            <a:avLst/>
          </a:prstGeom>
          <a:noFill/>
          <a:ln w="9525">
            <a:solidFill>
              <a:srgbClr val="FF0000"/>
            </a:solidFill>
            <a:round/>
            <a:headEnd/>
            <a:tailEnd type="arrow" w="med" len="med"/>
          </a:ln>
          <a:extLst>
            <a:ext uri="{909E8E84-426E-40DD-AFC4-6F175D3DCCD1}">
              <a14:hiddenFill xmlns:a14="http://schemas.microsoft.com/office/drawing/2010/main">
                <a:noFill/>
              </a14:hiddenFill>
            </a:ext>
          </a:extLst>
        </p:spPr>
      </p:cxnSp>
      <p:cxnSp>
        <p:nvCxnSpPr>
          <p:cNvPr id="53" name="Straight Arrow Connector 52">
            <a:extLst>
              <a:ext uri="{FF2B5EF4-FFF2-40B4-BE49-F238E27FC236}">
                <a16:creationId xmlns:a16="http://schemas.microsoft.com/office/drawing/2014/main" id="{DC991E7B-3565-434B-9FAF-4E8561123AF0}"/>
              </a:ext>
            </a:extLst>
          </p:cNvPr>
          <p:cNvCxnSpPr>
            <a:cxnSpLocks noChangeShapeType="1"/>
          </p:cNvCxnSpPr>
          <p:nvPr/>
        </p:nvCxnSpPr>
        <p:spPr bwMode="auto">
          <a:xfrm flipV="1">
            <a:off x="4560515" y="2813735"/>
            <a:ext cx="1247293" cy="3141807"/>
          </a:xfrm>
          <a:prstGeom prst="straightConnector1">
            <a:avLst/>
          </a:prstGeom>
          <a:noFill/>
          <a:ln w="9525">
            <a:solidFill>
              <a:srgbClr val="FF0000"/>
            </a:solidFill>
            <a:round/>
            <a:headEnd/>
            <a:tailEnd type="arrow" w="med" len="med"/>
          </a:ln>
          <a:extLst>
            <a:ext uri="{909E8E84-426E-40DD-AFC4-6F175D3DCCD1}">
              <a14:hiddenFill xmlns:a14="http://schemas.microsoft.com/office/drawing/2010/main">
                <a:noFill/>
              </a14:hiddenFill>
            </a:ext>
          </a:extLst>
        </p:spPr>
      </p:cxnSp>
      <p:sp>
        <p:nvSpPr>
          <p:cNvPr id="54" name="Line 84">
            <a:extLst>
              <a:ext uri="{FF2B5EF4-FFF2-40B4-BE49-F238E27FC236}">
                <a16:creationId xmlns:a16="http://schemas.microsoft.com/office/drawing/2014/main" id="{B1CBDCA6-C781-4469-A4F2-4C59FEAACBE9}"/>
              </a:ext>
            </a:extLst>
          </p:cNvPr>
          <p:cNvSpPr>
            <a:spLocks noChangeShapeType="1"/>
          </p:cNvSpPr>
          <p:nvPr/>
        </p:nvSpPr>
        <p:spPr bwMode="auto">
          <a:xfrm flipV="1">
            <a:off x="4576706" y="5918260"/>
            <a:ext cx="0" cy="572280"/>
          </a:xfrm>
          <a:prstGeom prst="line">
            <a:avLst/>
          </a:prstGeom>
          <a:noFill/>
          <a:ln w="57150">
            <a:solidFill>
              <a:srgbClr val="00628C"/>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55" name="TextBox 42">
            <a:extLst>
              <a:ext uri="{FF2B5EF4-FFF2-40B4-BE49-F238E27FC236}">
                <a16:creationId xmlns:a16="http://schemas.microsoft.com/office/drawing/2014/main" id="{CAA8A36B-67FC-4B25-8ECB-D765647F81B1}"/>
              </a:ext>
            </a:extLst>
          </p:cNvPr>
          <p:cNvSpPr txBox="1">
            <a:spLocks noChangeArrowheads="1"/>
          </p:cNvSpPr>
          <p:nvPr/>
        </p:nvSpPr>
        <p:spPr bwMode="auto">
          <a:xfrm>
            <a:off x="4063996" y="6055348"/>
            <a:ext cx="576799" cy="378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Font typeface="Arial" panose="020B0604020202020204" pitchFamily="34" charset="0"/>
              <a:defRPr sz="32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Clr>
                <a:schemeClr val="accent2"/>
              </a:buClr>
              <a:buFont typeface="Arial" panose="020B0604020202020204" pitchFamily="34" charset="0"/>
              <a:buChar char="●"/>
              <a:defRPr sz="1900">
                <a:solidFill>
                  <a:schemeClr val="tx1"/>
                </a:solidFill>
                <a:latin typeface="Arial" panose="020B0604020202020204" pitchFamily="34" charset="0"/>
              </a:defRPr>
            </a:lvl4pPr>
            <a:lvl5pPr marL="2057400" indent="-228600">
              <a:spcBef>
                <a:spcPct val="20000"/>
              </a:spcBef>
              <a:buClr>
                <a:schemeClr val="tx2"/>
              </a:buClr>
              <a:buFont typeface="Arial" panose="020B0604020202020204" pitchFamily="34" charset="0"/>
              <a:buChar char="●"/>
              <a:defRPr sz="19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9pPr>
          </a:lstStyle>
          <a:p>
            <a:pPr algn="ctr" eaLnBrk="1" hangingPunct="1">
              <a:buClr>
                <a:srgbClr val="00628C"/>
              </a:buClr>
            </a:pPr>
            <a:r>
              <a:rPr lang="en-GB" altLang="en-US" sz="2800">
                <a:solidFill>
                  <a:srgbClr val="00628C"/>
                </a:solidFill>
              </a:rPr>
              <a:t>1</a:t>
            </a:r>
          </a:p>
        </p:txBody>
      </p:sp>
      <p:sp>
        <p:nvSpPr>
          <p:cNvPr id="56" name="TextBox 55">
            <a:extLst>
              <a:ext uri="{FF2B5EF4-FFF2-40B4-BE49-F238E27FC236}">
                <a16:creationId xmlns:a16="http://schemas.microsoft.com/office/drawing/2014/main" id="{BB8F18DC-9534-4AE7-8C90-46CEBE8F54C4}"/>
              </a:ext>
            </a:extLst>
          </p:cNvPr>
          <p:cNvSpPr txBox="1">
            <a:spLocks noChangeArrowheads="1"/>
          </p:cNvSpPr>
          <p:nvPr/>
        </p:nvSpPr>
        <p:spPr bwMode="auto">
          <a:xfrm>
            <a:off x="4640795" y="3939874"/>
            <a:ext cx="76718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Font typeface="Arial" panose="020B0604020202020204" pitchFamily="34" charset="0"/>
              <a:defRPr sz="32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Clr>
                <a:schemeClr val="accent2"/>
              </a:buClr>
              <a:buFont typeface="Arial" panose="020B0604020202020204" pitchFamily="34" charset="0"/>
              <a:buChar char="●"/>
              <a:defRPr sz="1900">
                <a:solidFill>
                  <a:schemeClr val="tx1"/>
                </a:solidFill>
                <a:latin typeface="Arial" panose="020B0604020202020204" pitchFamily="34" charset="0"/>
              </a:defRPr>
            </a:lvl4pPr>
            <a:lvl5pPr marL="2057400" indent="-228600">
              <a:spcBef>
                <a:spcPct val="20000"/>
              </a:spcBef>
              <a:buClr>
                <a:schemeClr val="tx2"/>
              </a:buClr>
              <a:buFont typeface="Arial" panose="020B0604020202020204" pitchFamily="34" charset="0"/>
              <a:buChar char="●"/>
              <a:defRPr sz="19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9pPr>
          </a:lstStyle>
          <a:p>
            <a:pPr algn="ctr" eaLnBrk="1" hangingPunct="1">
              <a:buClr>
                <a:srgbClr val="00628C"/>
              </a:buClr>
            </a:pPr>
            <a:r>
              <a:rPr lang="en-GB" altLang="en-US" sz="2400" dirty="0">
                <a:solidFill>
                  <a:srgbClr val="FF0000"/>
                </a:solidFill>
              </a:rPr>
              <a:t>×7</a:t>
            </a:r>
          </a:p>
        </p:txBody>
      </p:sp>
      <p:sp>
        <p:nvSpPr>
          <p:cNvPr id="57" name="TextBox 21">
            <a:extLst>
              <a:ext uri="{FF2B5EF4-FFF2-40B4-BE49-F238E27FC236}">
                <a16:creationId xmlns:a16="http://schemas.microsoft.com/office/drawing/2014/main" id="{0A2D981C-1AFE-4776-8A56-63797427ACF6}"/>
              </a:ext>
            </a:extLst>
          </p:cNvPr>
          <p:cNvSpPr txBox="1">
            <a:spLocks noChangeArrowheads="1"/>
          </p:cNvSpPr>
          <p:nvPr/>
        </p:nvSpPr>
        <p:spPr bwMode="auto">
          <a:xfrm>
            <a:off x="3729814" y="5099589"/>
            <a:ext cx="320508" cy="307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Font typeface="Arial" panose="020B0604020202020204" pitchFamily="34" charset="0"/>
              <a:defRPr sz="32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Clr>
                <a:schemeClr val="accent2"/>
              </a:buClr>
              <a:buFont typeface="Arial" panose="020B0604020202020204" pitchFamily="34" charset="0"/>
              <a:buChar char="●"/>
              <a:defRPr sz="1900">
                <a:solidFill>
                  <a:schemeClr val="tx1"/>
                </a:solidFill>
                <a:latin typeface="Arial" panose="020B0604020202020204" pitchFamily="34" charset="0"/>
              </a:defRPr>
            </a:lvl4pPr>
            <a:lvl5pPr marL="2057400" indent="-228600">
              <a:spcBef>
                <a:spcPct val="20000"/>
              </a:spcBef>
              <a:buClr>
                <a:schemeClr val="tx2"/>
              </a:buClr>
              <a:buFont typeface="Arial" panose="020B0604020202020204" pitchFamily="34" charset="0"/>
              <a:buChar char="●"/>
              <a:defRPr sz="19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9pPr>
          </a:lstStyle>
          <a:p>
            <a:pPr algn="ctr" eaLnBrk="1" hangingPunct="1">
              <a:buClr>
                <a:srgbClr val="00628C"/>
              </a:buClr>
            </a:pPr>
            <a:r>
              <a:rPr lang="en-GB" altLang="en-US" sz="1400" dirty="0">
                <a:solidFill>
                  <a:srgbClr val="FF0000"/>
                </a:solidFill>
              </a:rPr>
              <a:t>×</a:t>
            </a:r>
          </a:p>
        </p:txBody>
      </p:sp>
      <p:pic>
        <p:nvPicPr>
          <p:cNvPr id="71" name="Picture 21">
            <a:extLst>
              <a:ext uri="{FF2B5EF4-FFF2-40B4-BE49-F238E27FC236}">
                <a16:creationId xmlns:a16="http://schemas.microsoft.com/office/drawing/2014/main" id="{A0C63327-8DED-4E99-863D-4B6712A53AF5}"/>
              </a:ext>
            </a:extLst>
          </p:cNvPr>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997983" y="5107283"/>
            <a:ext cx="97208" cy="347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 name="TextBox 26">
            <a:extLst>
              <a:ext uri="{FF2B5EF4-FFF2-40B4-BE49-F238E27FC236}">
                <a16:creationId xmlns:a16="http://schemas.microsoft.com/office/drawing/2014/main" id="{0E418318-E2C3-4185-8F10-83EBDECF67C6}"/>
              </a:ext>
            </a:extLst>
          </p:cNvPr>
          <p:cNvSpPr txBox="1">
            <a:spLocks noChangeArrowheads="1"/>
          </p:cNvSpPr>
          <p:nvPr/>
        </p:nvSpPr>
        <p:spPr bwMode="auto">
          <a:xfrm>
            <a:off x="5639159" y="4590624"/>
            <a:ext cx="76859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Font typeface="Arial" panose="020B0604020202020204" pitchFamily="34" charset="0"/>
              <a:defRPr sz="32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Clr>
                <a:schemeClr val="accent2"/>
              </a:buClr>
              <a:buFont typeface="Arial" panose="020B0604020202020204" pitchFamily="34" charset="0"/>
              <a:buChar char="●"/>
              <a:defRPr sz="1900">
                <a:solidFill>
                  <a:schemeClr val="tx1"/>
                </a:solidFill>
                <a:latin typeface="Arial" panose="020B0604020202020204" pitchFamily="34" charset="0"/>
              </a:defRPr>
            </a:lvl4pPr>
            <a:lvl5pPr marL="2057400" indent="-228600">
              <a:spcBef>
                <a:spcPct val="20000"/>
              </a:spcBef>
              <a:buClr>
                <a:schemeClr val="tx2"/>
              </a:buClr>
              <a:buFont typeface="Arial" panose="020B0604020202020204" pitchFamily="34" charset="0"/>
              <a:buChar char="●"/>
              <a:defRPr sz="19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9pPr>
          </a:lstStyle>
          <a:p>
            <a:pPr algn="ctr" eaLnBrk="1" hangingPunct="1">
              <a:buClr>
                <a:srgbClr val="00628C"/>
              </a:buClr>
            </a:pPr>
            <a:r>
              <a:rPr lang="en-GB" altLang="en-US" sz="2800" dirty="0">
                <a:solidFill>
                  <a:srgbClr val="00628C"/>
                </a:solidFill>
              </a:rPr>
              <a:t>7</a:t>
            </a:r>
          </a:p>
        </p:txBody>
      </p:sp>
      <p:sp>
        <p:nvSpPr>
          <p:cNvPr id="82" name="TextBox 25">
            <a:extLst>
              <a:ext uri="{FF2B5EF4-FFF2-40B4-BE49-F238E27FC236}">
                <a16:creationId xmlns:a16="http://schemas.microsoft.com/office/drawing/2014/main" id="{7A9CA69C-5C74-40EC-B240-0584F662A65C}"/>
              </a:ext>
            </a:extLst>
          </p:cNvPr>
          <p:cNvSpPr txBox="1">
            <a:spLocks noChangeArrowheads="1"/>
          </p:cNvSpPr>
          <p:nvPr/>
        </p:nvSpPr>
        <p:spPr bwMode="auto">
          <a:xfrm>
            <a:off x="2990015" y="5366105"/>
            <a:ext cx="86518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Font typeface="Arial" panose="020B0604020202020204" pitchFamily="34" charset="0"/>
              <a:defRPr sz="32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Clr>
                <a:schemeClr val="accent2"/>
              </a:buClr>
              <a:buFont typeface="Arial" panose="020B0604020202020204" pitchFamily="34" charset="0"/>
              <a:buChar char="●"/>
              <a:defRPr sz="1900">
                <a:solidFill>
                  <a:schemeClr val="tx1"/>
                </a:solidFill>
                <a:latin typeface="Arial" panose="020B0604020202020204" pitchFamily="34" charset="0"/>
              </a:defRPr>
            </a:lvl4pPr>
            <a:lvl5pPr marL="2057400" indent="-228600">
              <a:spcBef>
                <a:spcPct val="20000"/>
              </a:spcBef>
              <a:buClr>
                <a:schemeClr val="tx2"/>
              </a:buClr>
              <a:buFont typeface="Arial" panose="020B0604020202020204" pitchFamily="34" charset="0"/>
              <a:buChar char="●"/>
              <a:defRPr sz="19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9pPr>
          </a:lstStyle>
          <a:p>
            <a:pPr algn="ctr" eaLnBrk="1" hangingPunct="1">
              <a:buClr>
                <a:srgbClr val="00628C"/>
              </a:buClr>
            </a:pPr>
            <a:r>
              <a:rPr lang="en-GB" altLang="en-US" sz="2800" dirty="0">
                <a:solidFill>
                  <a:srgbClr val="00628C"/>
                </a:solidFill>
              </a:rPr>
              <a:t>4</a:t>
            </a:r>
          </a:p>
        </p:txBody>
      </p:sp>
      <p:graphicFrame>
        <p:nvGraphicFramePr>
          <p:cNvPr id="85" name="Table 3">
            <a:extLst>
              <a:ext uri="{FF2B5EF4-FFF2-40B4-BE49-F238E27FC236}">
                <a16:creationId xmlns:a16="http://schemas.microsoft.com/office/drawing/2014/main" id="{F5AC6105-EFC6-4FE0-8F92-84244756B33C}"/>
              </a:ext>
            </a:extLst>
          </p:cNvPr>
          <p:cNvGraphicFramePr>
            <a:graphicFrameLocks noGrp="1"/>
          </p:cNvGraphicFramePr>
          <p:nvPr>
            <p:extLst>
              <p:ext uri="{D42A27DB-BD31-4B8C-83A1-F6EECF244321}">
                <p14:modId xmlns:p14="http://schemas.microsoft.com/office/powerpoint/2010/main" val="999874641"/>
              </p:ext>
            </p:extLst>
          </p:nvPr>
        </p:nvGraphicFramePr>
        <p:xfrm>
          <a:off x="7447815" y="2039375"/>
          <a:ext cx="692535" cy="1949385"/>
        </p:xfrm>
        <a:graphic>
          <a:graphicData uri="http://schemas.openxmlformats.org/drawingml/2006/table">
            <a:tbl>
              <a:tblPr firstRow="1" bandRow="1">
                <a:tableStyleId>{5C22544A-7EE6-4342-B048-85BDC9FD1C3A}</a:tableStyleId>
              </a:tblPr>
              <a:tblGrid>
                <a:gridCol w="692535">
                  <a:extLst>
                    <a:ext uri="{9D8B030D-6E8A-4147-A177-3AD203B41FA5}">
                      <a16:colId xmlns:a16="http://schemas.microsoft.com/office/drawing/2014/main" val="1850907844"/>
                    </a:ext>
                  </a:extLst>
                </a:gridCol>
              </a:tblGrid>
              <a:tr h="649795">
                <a:tc>
                  <a:txBody>
                    <a:bodyPr/>
                    <a:lstStyle/>
                    <a:p>
                      <a:pPr algn="ctr"/>
                      <a:r>
                        <a:rPr lang="en-GB" sz="2400" b="1" dirty="0">
                          <a:solidFill>
                            <a:schemeClr val="tx1"/>
                          </a:solidFill>
                        </a:rPr>
                        <a:t>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7583632"/>
                  </a:ext>
                </a:extLst>
              </a:tr>
              <a:tr h="649795">
                <a:tc>
                  <a:txBody>
                    <a:bodyPr/>
                    <a:lstStyle/>
                    <a:p>
                      <a:pPr algn="ctr"/>
                      <a:r>
                        <a:rPr lang="en-GB" sz="2400" b="1" dirty="0">
                          <a:solidFill>
                            <a:schemeClr val="tx1"/>
                          </a:solidFill>
                        </a:rPr>
                        <a:t>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670421238"/>
                  </a:ext>
                </a:extLst>
              </a:tr>
              <a:tr h="649795">
                <a:tc>
                  <a:txBody>
                    <a:bodyPr/>
                    <a:lstStyle/>
                    <a:p>
                      <a:pPr algn="ctr"/>
                      <a:r>
                        <a:rPr lang="en-GB" sz="2400" b="1" dirty="0">
                          <a:solidFill>
                            <a:schemeClr val="tx1"/>
                          </a:solidFill>
                        </a:rPr>
                        <a:t>7</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34926947"/>
                  </a:ext>
                </a:extLst>
              </a:tr>
            </a:tbl>
          </a:graphicData>
        </a:graphic>
      </p:graphicFrame>
      <p:sp>
        <p:nvSpPr>
          <p:cNvPr id="86" name="Arrow: Curved Down 85">
            <a:extLst>
              <a:ext uri="{FF2B5EF4-FFF2-40B4-BE49-F238E27FC236}">
                <a16:creationId xmlns:a16="http://schemas.microsoft.com/office/drawing/2014/main" id="{ACB60CFA-E9BE-47A6-A409-4C3F10AD25B5}"/>
              </a:ext>
            </a:extLst>
          </p:cNvPr>
          <p:cNvSpPr/>
          <p:nvPr/>
        </p:nvSpPr>
        <p:spPr>
          <a:xfrm rot="5400000" flipV="1">
            <a:off x="6852280" y="2529217"/>
            <a:ext cx="770021" cy="335470"/>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87" name="Arrow: Curved Down 86">
            <a:extLst>
              <a:ext uri="{FF2B5EF4-FFF2-40B4-BE49-F238E27FC236}">
                <a16:creationId xmlns:a16="http://schemas.microsoft.com/office/drawing/2014/main" id="{8FC8A2B4-627D-4B0A-B8A9-228D73397733}"/>
              </a:ext>
            </a:extLst>
          </p:cNvPr>
          <p:cNvSpPr/>
          <p:nvPr/>
        </p:nvSpPr>
        <p:spPr>
          <a:xfrm rot="5400000" flipV="1">
            <a:off x="6836247" y="3284868"/>
            <a:ext cx="770021" cy="335470"/>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mc:AlternateContent xmlns:mc="http://schemas.openxmlformats.org/markup-compatibility/2006" xmlns:a14="http://schemas.microsoft.com/office/drawing/2010/main">
        <mc:Choice Requires="a14">
          <p:sp>
            <p:nvSpPr>
              <p:cNvPr id="88" name="TextBox 21">
                <a:extLst>
                  <a:ext uri="{FF2B5EF4-FFF2-40B4-BE49-F238E27FC236}">
                    <a16:creationId xmlns:a16="http://schemas.microsoft.com/office/drawing/2014/main" id="{B6F79779-B139-4396-A1EB-715B10223ADD}"/>
                  </a:ext>
                </a:extLst>
              </p:cNvPr>
              <p:cNvSpPr txBox="1">
                <a:spLocks noChangeArrowheads="1"/>
              </p:cNvSpPr>
              <p:nvPr/>
            </p:nvSpPr>
            <p:spPr bwMode="auto">
              <a:xfrm>
                <a:off x="6901037" y="2380505"/>
                <a:ext cx="755875" cy="526939"/>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a:spAutoFit/>
              </a:bodyPr>
              <a:lstStyle>
                <a:lvl1pPr>
                  <a:spcBef>
                    <a:spcPct val="20000"/>
                  </a:spcBef>
                  <a:buClr>
                    <a:schemeClr val="tx2"/>
                  </a:buClr>
                  <a:buFont typeface="Arial" panose="020B0604020202020204" pitchFamily="34" charset="0"/>
                  <a:defRPr sz="32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Clr>
                    <a:schemeClr val="accent2"/>
                  </a:buClr>
                  <a:buFont typeface="Arial" panose="020B0604020202020204" pitchFamily="34" charset="0"/>
                  <a:buChar char="●"/>
                  <a:defRPr sz="1900">
                    <a:solidFill>
                      <a:schemeClr val="tx1"/>
                    </a:solidFill>
                    <a:latin typeface="Arial" panose="020B0604020202020204" pitchFamily="34" charset="0"/>
                  </a:defRPr>
                </a:lvl4pPr>
                <a:lvl5pPr marL="2057400" indent="-228600">
                  <a:spcBef>
                    <a:spcPct val="20000"/>
                  </a:spcBef>
                  <a:buClr>
                    <a:schemeClr val="tx2"/>
                  </a:buClr>
                  <a:buFont typeface="Arial" panose="020B0604020202020204" pitchFamily="34" charset="0"/>
                  <a:buChar char="●"/>
                  <a:defRPr sz="19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9pPr>
              </a:lstStyle>
              <a:p>
                <a:pPr algn="ctr" eaLnBrk="1" hangingPunct="1">
                  <a:buClr>
                    <a:srgbClr val="00628C"/>
                  </a:buClr>
                </a:pPr>
                <a:r>
                  <a:rPr lang="en-GB" altLang="en-US" sz="2000" dirty="0">
                    <a:solidFill>
                      <a:srgbClr val="FF0000"/>
                    </a:solidFill>
                  </a:rPr>
                  <a:t>×</a:t>
                </a:r>
                <a14:m>
                  <m:oMath xmlns:m="http://schemas.openxmlformats.org/officeDocument/2006/math">
                    <m:f>
                      <m:fPr>
                        <m:ctrlPr>
                          <a:rPr lang="en-GB" altLang="en-US" sz="2000" i="1" smtClean="0">
                            <a:solidFill>
                              <a:srgbClr val="FF0000"/>
                            </a:solidFill>
                            <a:latin typeface="Cambria Math" panose="02040503050406030204" pitchFamily="18" charset="0"/>
                          </a:rPr>
                        </m:ctrlPr>
                      </m:fPr>
                      <m:num>
                        <m:r>
                          <a:rPr lang="en-GB" altLang="en-US" sz="2000" b="0" i="1" smtClean="0">
                            <a:solidFill>
                              <a:srgbClr val="FF0000"/>
                            </a:solidFill>
                            <a:latin typeface="Cambria Math" panose="02040503050406030204" pitchFamily="18" charset="0"/>
                          </a:rPr>
                          <m:t>1</m:t>
                        </m:r>
                      </m:num>
                      <m:den>
                        <m:r>
                          <a:rPr lang="en-GB" altLang="en-US" sz="2000" b="0" i="1" smtClean="0">
                            <a:solidFill>
                              <a:srgbClr val="FF0000"/>
                            </a:solidFill>
                            <a:latin typeface="Cambria Math" panose="02040503050406030204" pitchFamily="18" charset="0"/>
                          </a:rPr>
                          <m:t>4</m:t>
                        </m:r>
                      </m:den>
                    </m:f>
                  </m:oMath>
                </a14:m>
                <a:endParaRPr lang="en-GB" altLang="en-US" sz="2000" dirty="0">
                  <a:solidFill>
                    <a:srgbClr val="FF0000"/>
                  </a:solidFill>
                </a:endParaRPr>
              </a:p>
            </p:txBody>
          </p:sp>
        </mc:Choice>
        <mc:Fallback xmlns="">
          <p:sp>
            <p:nvSpPr>
              <p:cNvPr id="88" name="TextBox 21">
                <a:extLst>
                  <a:ext uri="{FF2B5EF4-FFF2-40B4-BE49-F238E27FC236}">
                    <a16:creationId xmlns:a16="http://schemas.microsoft.com/office/drawing/2014/main" id="{B6F79779-B139-4396-A1EB-715B10223ADD}"/>
                  </a:ext>
                </a:extLst>
              </p:cNvPr>
              <p:cNvSpPr txBox="1">
                <a:spLocks noRot="1" noChangeAspect="1" noMove="1" noResize="1" noEditPoints="1" noAdjustHandles="1" noChangeArrowheads="1" noChangeShapeType="1" noTextEdit="1"/>
              </p:cNvSpPr>
              <p:nvPr/>
            </p:nvSpPr>
            <p:spPr bwMode="auto">
              <a:xfrm>
                <a:off x="6901037" y="2380505"/>
                <a:ext cx="755875" cy="526939"/>
              </a:xfrm>
              <a:prstGeom prst="rect">
                <a:avLst/>
              </a:prstGeom>
              <a:blipFill>
                <a:blip r:embed="rId8"/>
                <a:stretch>
                  <a:fillRect b="-8140"/>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89" name="TextBox 21">
                <a:extLst>
                  <a:ext uri="{FF2B5EF4-FFF2-40B4-BE49-F238E27FC236}">
                    <a16:creationId xmlns:a16="http://schemas.microsoft.com/office/drawing/2014/main" id="{A229A58A-05BB-4124-BCDE-7ACB5EEF5DC6}"/>
                  </a:ext>
                </a:extLst>
              </p:cNvPr>
              <p:cNvSpPr txBox="1">
                <a:spLocks noChangeArrowheads="1"/>
              </p:cNvSpPr>
              <p:nvPr/>
            </p:nvSpPr>
            <p:spPr bwMode="auto">
              <a:xfrm>
                <a:off x="6902309" y="3272962"/>
                <a:ext cx="755875" cy="400110"/>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a:spAutoFit/>
              </a:bodyPr>
              <a:lstStyle>
                <a:lvl1pPr>
                  <a:spcBef>
                    <a:spcPct val="20000"/>
                  </a:spcBef>
                  <a:buClr>
                    <a:schemeClr val="tx2"/>
                  </a:buClr>
                  <a:buFont typeface="Arial" panose="020B0604020202020204" pitchFamily="34" charset="0"/>
                  <a:defRPr sz="32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Clr>
                    <a:schemeClr val="accent2"/>
                  </a:buClr>
                  <a:buFont typeface="Arial" panose="020B0604020202020204" pitchFamily="34" charset="0"/>
                  <a:buChar char="●"/>
                  <a:defRPr sz="1900">
                    <a:solidFill>
                      <a:schemeClr val="tx1"/>
                    </a:solidFill>
                    <a:latin typeface="Arial" panose="020B0604020202020204" pitchFamily="34" charset="0"/>
                  </a:defRPr>
                </a:lvl4pPr>
                <a:lvl5pPr marL="2057400" indent="-228600">
                  <a:spcBef>
                    <a:spcPct val="20000"/>
                  </a:spcBef>
                  <a:buClr>
                    <a:schemeClr val="tx2"/>
                  </a:buClr>
                  <a:buFont typeface="Arial" panose="020B0604020202020204" pitchFamily="34" charset="0"/>
                  <a:buChar char="●"/>
                  <a:defRPr sz="19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9pPr>
              </a:lstStyle>
              <a:p>
                <a:pPr algn="ctr" eaLnBrk="1" hangingPunct="1">
                  <a:buClr>
                    <a:srgbClr val="00628C"/>
                  </a:buClr>
                </a:pPr>
                <a:r>
                  <a:rPr lang="en-GB" altLang="en-US" sz="2000" dirty="0">
                    <a:solidFill>
                      <a:srgbClr val="FF0000"/>
                    </a:solidFill>
                  </a:rPr>
                  <a:t>×</a:t>
                </a:r>
                <a14:m>
                  <m:oMath xmlns:m="http://schemas.openxmlformats.org/officeDocument/2006/math">
                    <m:r>
                      <a:rPr lang="en-GB" altLang="en-US" sz="2000" b="0" i="1" smtClean="0">
                        <a:solidFill>
                          <a:srgbClr val="FF0000"/>
                        </a:solidFill>
                        <a:latin typeface="Cambria Math" panose="02040503050406030204" pitchFamily="18" charset="0"/>
                      </a:rPr>
                      <m:t>7</m:t>
                    </m:r>
                  </m:oMath>
                </a14:m>
                <a:endParaRPr lang="en-GB" altLang="en-US" sz="2000" dirty="0">
                  <a:solidFill>
                    <a:srgbClr val="FF0000"/>
                  </a:solidFill>
                </a:endParaRPr>
              </a:p>
            </p:txBody>
          </p:sp>
        </mc:Choice>
        <mc:Fallback xmlns="">
          <p:sp>
            <p:nvSpPr>
              <p:cNvPr id="89" name="TextBox 21">
                <a:extLst>
                  <a:ext uri="{FF2B5EF4-FFF2-40B4-BE49-F238E27FC236}">
                    <a16:creationId xmlns:a16="http://schemas.microsoft.com/office/drawing/2014/main" id="{A229A58A-05BB-4124-BCDE-7ACB5EEF5DC6}"/>
                  </a:ext>
                </a:extLst>
              </p:cNvPr>
              <p:cNvSpPr txBox="1">
                <a:spLocks noRot="1" noChangeAspect="1" noMove="1" noResize="1" noEditPoints="1" noAdjustHandles="1" noChangeArrowheads="1" noChangeShapeType="1" noTextEdit="1"/>
              </p:cNvSpPr>
              <p:nvPr/>
            </p:nvSpPr>
            <p:spPr bwMode="auto">
              <a:xfrm>
                <a:off x="6902309" y="3272962"/>
                <a:ext cx="755875" cy="400110"/>
              </a:xfrm>
              <a:prstGeom prst="rect">
                <a:avLst/>
              </a:prstGeom>
              <a:blipFill>
                <a:blip r:embed="rId9"/>
                <a:stretch>
                  <a:fillRect t="-7576" b="-27273"/>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91" name="TextBox 21">
                <a:extLst>
                  <a:ext uri="{FF2B5EF4-FFF2-40B4-BE49-F238E27FC236}">
                    <a16:creationId xmlns:a16="http://schemas.microsoft.com/office/drawing/2014/main" id="{D8F7895B-8AE0-42BC-A64B-BDF54E180E1B}"/>
                  </a:ext>
                </a:extLst>
              </p:cNvPr>
              <p:cNvSpPr txBox="1">
                <a:spLocks noChangeArrowheads="1"/>
              </p:cNvSpPr>
              <p:nvPr/>
            </p:nvSpPr>
            <p:spPr bwMode="auto">
              <a:xfrm>
                <a:off x="7884695" y="3288290"/>
                <a:ext cx="755875" cy="526939"/>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a:spAutoFit/>
              </a:bodyPr>
              <a:lstStyle>
                <a:lvl1pPr>
                  <a:spcBef>
                    <a:spcPct val="20000"/>
                  </a:spcBef>
                  <a:buClr>
                    <a:schemeClr val="tx2"/>
                  </a:buClr>
                  <a:buFont typeface="Arial" panose="020B0604020202020204" pitchFamily="34" charset="0"/>
                  <a:defRPr sz="32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Clr>
                    <a:schemeClr val="accent2"/>
                  </a:buClr>
                  <a:buFont typeface="Arial" panose="020B0604020202020204" pitchFamily="34" charset="0"/>
                  <a:buChar char="●"/>
                  <a:defRPr sz="1900">
                    <a:solidFill>
                      <a:schemeClr val="tx1"/>
                    </a:solidFill>
                    <a:latin typeface="Arial" panose="020B0604020202020204" pitchFamily="34" charset="0"/>
                  </a:defRPr>
                </a:lvl4pPr>
                <a:lvl5pPr marL="2057400" indent="-228600">
                  <a:spcBef>
                    <a:spcPct val="20000"/>
                  </a:spcBef>
                  <a:buClr>
                    <a:schemeClr val="tx2"/>
                  </a:buClr>
                  <a:buFont typeface="Arial" panose="020B0604020202020204" pitchFamily="34" charset="0"/>
                  <a:buChar char="●"/>
                  <a:defRPr sz="19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9pPr>
              </a:lstStyle>
              <a:p>
                <a:pPr algn="ctr" eaLnBrk="1" hangingPunct="1">
                  <a:buClr>
                    <a:srgbClr val="00628C"/>
                  </a:buClr>
                </a:pPr>
                <a:r>
                  <a:rPr lang="en-GB" altLang="en-US" sz="2000" dirty="0">
                    <a:solidFill>
                      <a:srgbClr val="FF0000"/>
                    </a:solidFill>
                  </a:rPr>
                  <a:t>×</a:t>
                </a:r>
                <a14:m>
                  <m:oMath xmlns:m="http://schemas.openxmlformats.org/officeDocument/2006/math">
                    <m:f>
                      <m:fPr>
                        <m:ctrlPr>
                          <a:rPr lang="en-GB" altLang="en-US" sz="2000" i="1" smtClean="0">
                            <a:solidFill>
                              <a:srgbClr val="FF0000"/>
                            </a:solidFill>
                            <a:latin typeface="Cambria Math" panose="02040503050406030204" pitchFamily="18" charset="0"/>
                          </a:rPr>
                        </m:ctrlPr>
                      </m:fPr>
                      <m:num>
                        <m:r>
                          <a:rPr lang="en-GB" altLang="en-US" sz="2000" b="0" i="1" smtClean="0">
                            <a:solidFill>
                              <a:srgbClr val="FF0000"/>
                            </a:solidFill>
                            <a:latin typeface="Cambria Math" panose="02040503050406030204" pitchFamily="18" charset="0"/>
                          </a:rPr>
                          <m:t>1</m:t>
                        </m:r>
                      </m:num>
                      <m:den>
                        <m:r>
                          <a:rPr lang="en-GB" altLang="en-US" sz="2000" b="0" i="1" smtClean="0">
                            <a:solidFill>
                              <a:srgbClr val="FF0000"/>
                            </a:solidFill>
                            <a:latin typeface="Cambria Math" panose="02040503050406030204" pitchFamily="18" charset="0"/>
                          </a:rPr>
                          <m:t>7</m:t>
                        </m:r>
                      </m:den>
                    </m:f>
                  </m:oMath>
                </a14:m>
                <a:endParaRPr lang="en-GB" altLang="en-US" sz="2000" dirty="0">
                  <a:solidFill>
                    <a:srgbClr val="FF0000"/>
                  </a:solidFill>
                </a:endParaRPr>
              </a:p>
            </p:txBody>
          </p:sp>
        </mc:Choice>
        <mc:Fallback xmlns="">
          <p:sp>
            <p:nvSpPr>
              <p:cNvPr id="91" name="TextBox 21">
                <a:extLst>
                  <a:ext uri="{FF2B5EF4-FFF2-40B4-BE49-F238E27FC236}">
                    <a16:creationId xmlns:a16="http://schemas.microsoft.com/office/drawing/2014/main" id="{D8F7895B-8AE0-42BC-A64B-BDF54E180E1B}"/>
                  </a:ext>
                </a:extLst>
              </p:cNvPr>
              <p:cNvSpPr txBox="1">
                <a:spLocks noRot="1" noChangeAspect="1" noMove="1" noResize="1" noEditPoints="1" noAdjustHandles="1" noChangeArrowheads="1" noChangeShapeType="1" noTextEdit="1"/>
              </p:cNvSpPr>
              <p:nvPr/>
            </p:nvSpPr>
            <p:spPr bwMode="auto">
              <a:xfrm>
                <a:off x="7884695" y="3288290"/>
                <a:ext cx="755875" cy="526939"/>
              </a:xfrm>
              <a:prstGeom prst="rect">
                <a:avLst/>
              </a:prstGeom>
              <a:blipFill>
                <a:blip r:embed="rId10"/>
                <a:stretch>
                  <a:fillRect b="-6897"/>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92" name="TextBox 21">
                <a:extLst>
                  <a:ext uri="{FF2B5EF4-FFF2-40B4-BE49-F238E27FC236}">
                    <a16:creationId xmlns:a16="http://schemas.microsoft.com/office/drawing/2014/main" id="{6F36EEED-B83C-4965-83B3-011846DABCA2}"/>
                  </a:ext>
                </a:extLst>
              </p:cNvPr>
              <p:cNvSpPr txBox="1">
                <a:spLocks noChangeArrowheads="1"/>
              </p:cNvSpPr>
              <p:nvPr/>
            </p:nvSpPr>
            <p:spPr bwMode="auto">
              <a:xfrm>
                <a:off x="7964263" y="2516025"/>
                <a:ext cx="755875" cy="400110"/>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a:spAutoFit/>
              </a:bodyPr>
              <a:lstStyle>
                <a:lvl1pPr>
                  <a:spcBef>
                    <a:spcPct val="20000"/>
                  </a:spcBef>
                  <a:buClr>
                    <a:schemeClr val="tx2"/>
                  </a:buClr>
                  <a:buFont typeface="Arial" panose="020B0604020202020204" pitchFamily="34" charset="0"/>
                  <a:defRPr sz="32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Clr>
                    <a:schemeClr val="accent2"/>
                  </a:buClr>
                  <a:buFont typeface="Arial" panose="020B0604020202020204" pitchFamily="34" charset="0"/>
                  <a:buChar char="●"/>
                  <a:defRPr sz="1900">
                    <a:solidFill>
                      <a:schemeClr val="tx1"/>
                    </a:solidFill>
                    <a:latin typeface="Arial" panose="020B0604020202020204" pitchFamily="34" charset="0"/>
                  </a:defRPr>
                </a:lvl4pPr>
                <a:lvl5pPr marL="2057400" indent="-228600">
                  <a:spcBef>
                    <a:spcPct val="20000"/>
                  </a:spcBef>
                  <a:buClr>
                    <a:schemeClr val="tx2"/>
                  </a:buClr>
                  <a:buFont typeface="Arial" panose="020B0604020202020204" pitchFamily="34" charset="0"/>
                  <a:buChar char="●"/>
                  <a:defRPr sz="19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9pPr>
              </a:lstStyle>
              <a:p>
                <a:pPr algn="ctr" eaLnBrk="1" hangingPunct="1">
                  <a:buClr>
                    <a:srgbClr val="00628C"/>
                  </a:buClr>
                </a:pPr>
                <a:r>
                  <a:rPr lang="en-GB" altLang="en-US" sz="2000" dirty="0">
                    <a:solidFill>
                      <a:srgbClr val="FF0000"/>
                    </a:solidFill>
                  </a:rPr>
                  <a:t>×</a:t>
                </a:r>
                <a14:m>
                  <m:oMath xmlns:m="http://schemas.openxmlformats.org/officeDocument/2006/math">
                    <m:r>
                      <a:rPr lang="en-GB" altLang="en-US" sz="2000" b="0" i="1" smtClean="0">
                        <a:solidFill>
                          <a:srgbClr val="FF0000"/>
                        </a:solidFill>
                        <a:latin typeface="Cambria Math" panose="02040503050406030204" pitchFamily="18" charset="0"/>
                      </a:rPr>
                      <m:t>4</m:t>
                    </m:r>
                  </m:oMath>
                </a14:m>
                <a:endParaRPr lang="en-GB" altLang="en-US" sz="2000" dirty="0">
                  <a:solidFill>
                    <a:srgbClr val="FF0000"/>
                  </a:solidFill>
                </a:endParaRPr>
              </a:p>
            </p:txBody>
          </p:sp>
        </mc:Choice>
        <mc:Fallback xmlns="">
          <p:sp>
            <p:nvSpPr>
              <p:cNvPr id="92" name="TextBox 21">
                <a:extLst>
                  <a:ext uri="{FF2B5EF4-FFF2-40B4-BE49-F238E27FC236}">
                    <a16:creationId xmlns:a16="http://schemas.microsoft.com/office/drawing/2014/main" id="{6F36EEED-B83C-4965-83B3-011846DABCA2}"/>
                  </a:ext>
                </a:extLst>
              </p:cNvPr>
              <p:cNvSpPr txBox="1">
                <a:spLocks noRot="1" noChangeAspect="1" noMove="1" noResize="1" noEditPoints="1" noAdjustHandles="1" noChangeArrowheads="1" noChangeShapeType="1" noTextEdit="1"/>
              </p:cNvSpPr>
              <p:nvPr/>
            </p:nvSpPr>
            <p:spPr bwMode="auto">
              <a:xfrm>
                <a:off x="7964263" y="2516025"/>
                <a:ext cx="755875" cy="400110"/>
              </a:xfrm>
              <a:prstGeom prst="rect">
                <a:avLst/>
              </a:prstGeom>
              <a:blipFill>
                <a:blip r:embed="rId11"/>
                <a:stretch>
                  <a:fillRect t="-7692" b="-29231"/>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noFill/>
                  </a:rPr>
                  <a:t> </a:t>
                </a:r>
              </a:p>
            </p:txBody>
          </p:sp>
        </mc:Fallback>
      </mc:AlternateContent>
      <p:sp>
        <p:nvSpPr>
          <p:cNvPr id="93" name="Arrow: Curved Down 92">
            <a:extLst>
              <a:ext uri="{FF2B5EF4-FFF2-40B4-BE49-F238E27FC236}">
                <a16:creationId xmlns:a16="http://schemas.microsoft.com/office/drawing/2014/main" id="{D63C2CA6-3161-461E-B444-7B6F12C03ACE}"/>
              </a:ext>
            </a:extLst>
          </p:cNvPr>
          <p:cNvSpPr/>
          <p:nvPr/>
        </p:nvSpPr>
        <p:spPr>
          <a:xfrm rot="5400000" flipH="1">
            <a:off x="7942083" y="2541740"/>
            <a:ext cx="775202" cy="333342"/>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94" name="Arrow: Curved Down 93">
            <a:extLst>
              <a:ext uri="{FF2B5EF4-FFF2-40B4-BE49-F238E27FC236}">
                <a16:creationId xmlns:a16="http://schemas.microsoft.com/office/drawing/2014/main" id="{F7BC7CF0-6346-4C5D-9362-7D6DBC2C6883}"/>
              </a:ext>
            </a:extLst>
          </p:cNvPr>
          <p:cNvSpPr/>
          <p:nvPr/>
        </p:nvSpPr>
        <p:spPr>
          <a:xfrm rot="5400000" flipH="1">
            <a:off x="7954599" y="3341914"/>
            <a:ext cx="775204" cy="333341"/>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mc:AlternateContent xmlns:mc="http://schemas.openxmlformats.org/markup-compatibility/2006" xmlns:a14="http://schemas.microsoft.com/office/drawing/2010/main">
        <mc:Choice Requires="a14">
          <p:sp>
            <p:nvSpPr>
              <p:cNvPr id="95" name="TextBox 21">
                <a:extLst>
                  <a:ext uri="{FF2B5EF4-FFF2-40B4-BE49-F238E27FC236}">
                    <a16:creationId xmlns:a16="http://schemas.microsoft.com/office/drawing/2014/main" id="{AFB3D86F-4DA1-4B69-A9D0-ED94DFAD1690}"/>
                  </a:ext>
                </a:extLst>
              </p:cNvPr>
              <p:cNvSpPr txBox="1">
                <a:spLocks noChangeArrowheads="1"/>
              </p:cNvSpPr>
              <p:nvPr/>
            </p:nvSpPr>
            <p:spPr bwMode="auto">
              <a:xfrm>
                <a:off x="6550417" y="2781535"/>
                <a:ext cx="469883" cy="525850"/>
              </a:xfrm>
              <a:prstGeom prst="rect">
                <a:avLst/>
              </a:prstGeom>
              <a:noFill/>
              <a:ln>
                <a:noFill/>
              </a:ln>
            </p:spPr>
            <p:txBody>
              <a:bodyPr wrap="square">
                <a:spAutoFit/>
              </a:bodyPr>
              <a:lstStyle>
                <a:lvl1pPr>
                  <a:spcBef>
                    <a:spcPct val="20000"/>
                  </a:spcBef>
                  <a:buClr>
                    <a:schemeClr val="tx2"/>
                  </a:buClr>
                  <a:buFont typeface="Arial" panose="020B0604020202020204" pitchFamily="34" charset="0"/>
                  <a:defRPr sz="32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Clr>
                    <a:schemeClr val="accent2"/>
                  </a:buClr>
                  <a:buFont typeface="Arial" panose="020B0604020202020204" pitchFamily="34" charset="0"/>
                  <a:buChar char="●"/>
                  <a:defRPr sz="1900">
                    <a:solidFill>
                      <a:schemeClr val="tx1"/>
                    </a:solidFill>
                    <a:latin typeface="Arial" panose="020B0604020202020204" pitchFamily="34" charset="0"/>
                  </a:defRPr>
                </a:lvl4pPr>
                <a:lvl5pPr marL="2057400" indent="-228600">
                  <a:spcBef>
                    <a:spcPct val="20000"/>
                  </a:spcBef>
                  <a:buClr>
                    <a:schemeClr val="tx2"/>
                  </a:buClr>
                  <a:buFont typeface="Arial" panose="020B0604020202020204" pitchFamily="34" charset="0"/>
                  <a:buChar char="●"/>
                  <a:defRPr sz="19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9pPr>
              </a:lstStyle>
              <a:p>
                <a:pPr algn="ctr" eaLnBrk="1" hangingPunct="1">
                  <a:buClr>
                    <a:srgbClr val="00628C"/>
                  </a:buClr>
                </a:pPr>
                <a:r>
                  <a:rPr lang="en-GB" altLang="en-US" sz="2000" dirty="0">
                    <a:solidFill>
                      <a:srgbClr val="FF0000"/>
                    </a:solidFill>
                  </a:rPr>
                  <a:t>×</a:t>
                </a:r>
                <a14:m>
                  <m:oMath xmlns:m="http://schemas.openxmlformats.org/officeDocument/2006/math">
                    <m:f>
                      <m:fPr>
                        <m:ctrlPr>
                          <a:rPr lang="en-GB" altLang="en-US" sz="2000" i="1" smtClean="0">
                            <a:solidFill>
                              <a:srgbClr val="FF0000"/>
                            </a:solidFill>
                            <a:latin typeface="Cambria Math" panose="02040503050406030204" pitchFamily="18" charset="0"/>
                          </a:rPr>
                        </m:ctrlPr>
                      </m:fPr>
                      <m:num>
                        <m:r>
                          <a:rPr lang="en-GB" altLang="en-US" sz="2000" b="0" i="1" smtClean="0">
                            <a:solidFill>
                              <a:srgbClr val="FF0000"/>
                            </a:solidFill>
                            <a:latin typeface="Cambria Math" panose="02040503050406030204" pitchFamily="18" charset="0"/>
                          </a:rPr>
                          <m:t>7</m:t>
                        </m:r>
                      </m:num>
                      <m:den>
                        <m:r>
                          <a:rPr lang="en-GB" altLang="en-US" sz="2000" b="0" i="1" smtClean="0">
                            <a:solidFill>
                              <a:srgbClr val="FF0000"/>
                            </a:solidFill>
                            <a:latin typeface="Cambria Math" panose="02040503050406030204" pitchFamily="18" charset="0"/>
                          </a:rPr>
                          <m:t>4</m:t>
                        </m:r>
                      </m:den>
                    </m:f>
                  </m:oMath>
                </a14:m>
                <a:endParaRPr lang="en-GB" altLang="en-US" sz="2000" dirty="0">
                  <a:solidFill>
                    <a:srgbClr val="FF0000"/>
                  </a:solidFill>
                </a:endParaRPr>
              </a:p>
            </p:txBody>
          </p:sp>
        </mc:Choice>
        <mc:Fallback xmlns="">
          <p:sp>
            <p:nvSpPr>
              <p:cNvPr id="95" name="TextBox 21">
                <a:extLst>
                  <a:ext uri="{FF2B5EF4-FFF2-40B4-BE49-F238E27FC236}">
                    <a16:creationId xmlns:a16="http://schemas.microsoft.com/office/drawing/2014/main" id="{AFB3D86F-4DA1-4B69-A9D0-ED94DFAD1690}"/>
                  </a:ext>
                </a:extLst>
              </p:cNvPr>
              <p:cNvSpPr txBox="1">
                <a:spLocks noRot="1" noChangeAspect="1" noMove="1" noResize="1" noEditPoints="1" noAdjustHandles="1" noChangeArrowheads="1" noChangeShapeType="1" noTextEdit="1"/>
              </p:cNvSpPr>
              <p:nvPr/>
            </p:nvSpPr>
            <p:spPr bwMode="auto">
              <a:xfrm>
                <a:off x="6550417" y="2781535"/>
                <a:ext cx="469883" cy="525850"/>
              </a:xfrm>
              <a:prstGeom prst="rect">
                <a:avLst/>
              </a:prstGeom>
              <a:blipFill>
                <a:blip r:embed="rId12"/>
                <a:stretch>
                  <a:fillRect l="-11688" b="-5747"/>
                </a:stretch>
              </a:blipFill>
              <a:ln>
                <a:noFill/>
              </a:ln>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96" name="TextBox 21">
                <a:extLst>
                  <a:ext uri="{FF2B5EF4-FFF2-40B4-BE49-F238E27FC236}">
                    <a16:creationId xmlns:a16="http://schemas.microsoft.com/office/drawing/2014/main" id="{F7C5E868-2EE2-4B4F-A734-5BAD9004A131}"/>
                  </a:ext>
                </a:extLst>
              </p:cNvPr>
              <p:cNvSpPr txBox="1">
                <a:spLocks noChangeArrowheads="1"/>
              </p:cNvSpPr>
              <p:nvPr/>
            </p:nvSpPr>
            <p:spPr bwMode="auto">
              <a:xfrm>
                <a:off x="8485196" y="2739527"/>
                <a:ext cx="469883" cy="526747"/>
              </a:xfrm>
              <a:prstGeom prst="rect">
                <a:avLst/>
              </a:prstGeom>
              <a:noFill/>
              <a:ln>
                <a:noFill/>
              </a:ln>
            </p:spPr>
            <p:txBody>
              <a:bodyPr wrap="square">
                <a:spAutoFit/>
              </a:bodyPr>
              <a:lstStyle>
                <a:lvl1pPr>
                  <a:spcBef>
                    <a:spcPct val="20000"/>
                  </a:spcBef>
                  <a:buClr>
                    <a:schemeClr val="tx2"/>
                  </a:buClr>
                  <a:buFont typeface="Arial" panose="020B0604020202020204" pitchFamily="34" charset="0"/>
                  <a:defRPr sz="3200">
                    <a:solidFill>
                      <a:schemeClr val="tx1"/>
                    </a:solidFill>
                    <a:latin typeface="Arial" panose="020B0604020202020204" pitchFamily="34" charset="0"/>
                  </a:defRPr>
                </a:lvl1pPr>
                <a:lvl2pPr marL="742950" indent="-285750">
                  <a:spcBef>
                    <a:spcPct val="20000"/>
                  </a:spcBef>
                  <a:buClr>
                    <a:srgbClr val="00628C"/>
                  </a:buClr>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Clr>
                    <a:srgbClr val="00628C"/>
                  </a:buClr>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Clr>
                    <a:schemeClr val="accent2"/>
                  </a:buClr>
                  <a:buFont typeface="Arial" panose="020B0604020202020204" pitchFamily="34" charset="0"/>
                  <a:buChar char="●"/>
                  <a:defRPr sz="1900">
                    <a:solidFill>
                      <a:schemeClr val="tx1"/>
                    </a:solidFill>
                    <a:latin typeface="Arial" panose="020B0604020202020204" pitchFamily="34" charset="0"/>
                  </a:defRPr>
                </a:lvl4pPr>
                <a:lvl5pPr marL="2057400" indent="-228600">
                  <a:spcBef>
                    <a:spcPct val="20000"/>
                  </a:spcBef>
                  <a:buClr>
                    <a:schemeClr val="tx2"/>
                  </a:buClr>
                  <a:buFont typeface="Arial" panose="020B0604020202020204" pitchFamily="34" charset="0"/>
                  <a:buChar char="●"/>
                  <a:defRPr sz="19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defRPr>
                </a:lvl9pPr>
              </a:lstStyle>
              <a:p>
                <a:pPr algn="ctr" eaLnBrk="1" hangingPunct="1">
                  <a:buClr>
                    <a:srgbClr val="00628C"/>
                  </a:buClr>
                </a:pPr>
                <a:r>
                  <a:rPr lang="en-GB" altLang="en-US" sz="2000" dirty="0">
                    <a:solidFill>
                      <a:srgbClr val="FF0000"/>
                    </a:solidFill>
                  </a:rPr>
                  <a:t>×</a:t>
                </a:r>
                <a14:m>
                  <m:oMath xmlns:m="http://schemas.openxmlformats.org/officeDocument/2006/math">
                    <m:f>
                      <m:fPr>
                        <m:ctrlPr>
                          <a:rPr lang="en-GB" altLang="en-US" sz="2000" i="1" smtClean="0">
                            <a:solidFill>
                              <a:srgbClr val="FF0000"/>
                            </a:solidFill>
                            <a:latin typeface="Cambria Math" panose="02040503050406030204" pitchFamily="18" charset="0"/>
                          </a:rPr>
                        </m:ctrlPr>
                      </m:fPr>
                      <m:num>
                        <m:r>
                          <a:rPr lang="en-GB" altLang="en-US" sz="2000" b="0" i="1" smtClean="0">
                            <a:solidFill>
                              <a:srgbClr val="FF0000"/>
                            </a:solidFill>
                            <a:latin typeface="Cambria Math" panose="02040503050406030204" pitchFamily="18" charset="0"/>
                          </a:rPr>
                          <m:t>4</m:t>
                        </m:r>
                      </m:num>
                      <m:den>
                        <m:r>
                          <a:rPr lang="en-GB" altLang="en-US" sz="2000" b="0" i="1" smtClean="0">
                            <a:solidFill>
                              <a:srgbClr val="FF0000"/>
                            </a:solidFill>
                            <a:latin typeface="Cambria Math" panose="02040503050406030204" pitchFamily="18" charset="0"/>
                          </a:rPr>
                          <m:t>7</m:t>
                        </m:r>
                      </m:den>
                    </m:f>
                  </m:oMath>
                </a14:m>
                <a:endParaRPr lang="en-GB" altLang="en-US" sz="2000" dirty="0">
                  <a:solidFill>
                    <a:srgbClr val="FF0000"/>
                  </a:solidFill>
                </a:endParaRPr>
              </a:p>
            </p:txBody>
          </p:sp>
        </mc:Choice>
        <mc:Fallback xmlns="">
          <p:sp>
            <p:nvSpPr>
              <p:cNvPr id="96" name="TextBox 21">
                <a:extLst>
                  <a:ext uri="{FF2B5EF4-FFF2-40B4-BE49-F238E27FC236}">
                    <a16:creationId xmlns:a16="http://schemas.microsoft.com/office/drawing/2014/main" id="{F7C5E868-2EE2-4B4F-A734-5BAD9004A131}"/>
                  </a:ext>
                </a:extLst>
              </p:cNvPr>
              <p:cNvSpPr txBox="1">
                <a:spLocks noRot="1" noChangeAspect="1" noMove="1" noResize="1" noEditPoints="1" noAdjustHandles="1" noChangeArrowheads="1" noChangeShapeType="1" noTextEdit="1"/>
              </p:cNvSpPr>
              <p:nvPr/>
            </p:nvSpPr>
            <p:spPr bwMode="auto">
              <a:xfrm>
                <a:off x="8485196" y="2739527"/>
                <a:ext cx="469883" cy="526747"/>
              </a:xfrm>
              <a:prstGeom prst="rect">
                <a:avLst/>
              </a:prstGeom>
              <a:blipFill>
                <a:blip r:embed="rId13"/>
                <a:stretch>
                  <a:fillRect l="-10390" b="-6897"/>
                </a:stretch>
              </a:blipFill>
              <a:ln>
                <a:noFill/>
              </a:ln>
            </p:spPr>
            <p:txBody>
              <a:bodyPr/>
              <a:lstStyle/>
              <a:p>
                <a:r>
                  <a:rPr lang="en-GB">
                    <a:noFill/>
                  </a:rPr>
                  <a:t> </a:t>
                </a:r>
              </a:p>
            </p:txBody>
          </p:sp>
        </mc:Fallback>
      </mc:AlternateContent>
    </p:spTree>
    <p:extLst>
      <p:ext uri="{BB962C8B-B14F-4D97-AF65-F5344CB8AC3E}">
        <p14:creationId xmlns:p14="http://schemas.microsoft.com/office/powerpoint/2010/main" val="372685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52"/>
                                        </p:tgtEl>
                                        <p:attrNameLst>
                                          <p:attrName>style.visibility</p:attrName>
                                        </p:attrNameLst>
                                      </p:cBhvr>
                                      <p:to>
                                        <p:strVal val="visible"/>
                                      </p:to>
                                    </p:set>
                                    <p:animEffect transition="in" filter="wipe(left)">
                                      <p:cBhvr>
                                        <p:cTn id="23" dur="500"/>
                                        <p:tgtEl>
                                          <p:spTgt spid="52"/>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57"/>
                                        </p:tgtEl>
                                        <p:attrNameLst>
                                          <p:attrName>style.visibility</p:attrName>
                                        </p:attrNameLst>
                                      </p:cBhvr>
                                      <p:to>
                                        <p:strVal val="visible"/>
                                      </p:to>
                                    </p:set>
                                    <p:animEffect transition="in" filter="wipe(down)">
                                      <p:cBhvr>
                                        <p:cTn id="26" dur="500"/>
                                        <p:tgtEl>
                                          <p:spTgt spid="57"/>
                                        </p:tgtEl>
                                      </p:cBhvr>
                                    </p:animEffect>
                                  </p:childTnLst>
                                </p:cTn>
                              </p:par>
                              <p:par>
                                <p:cTn id="27" presetID="22" presetClass="entr" presetSubtype="8" fill="hold" nodeType="withEffect">
                                  <p:stCondLst>
                                    <p:cond delay="0"/>
                                  </p:stCondLst>
                                  <p:childTnLst>
                                    <p:set>
                                      <p:cBhvr>
                                        <p:cTn id="28" dur="1" fill="hold">
                                          <p:stCondLst>
                                            <p:cond delay="0"/>
                                          </p:stCondLst>
                                        </p:cTn>
                                        <p:tgtEl>
                                          <p:spTgt spid="71"/>
                                        </p:tgtEl>
                                        <p:attrNameLst>
                                          <p:attrName>style.visibility</p:attrName>
                                        </p:attrNameLst>
                                      </p:cBhvr>
                                      <p:to>
                                        <p:strVal val="visible"/>
                                      </p:to>
                                    </p:set>
                                    <p:animEffect transition="in" filter="wipe(left)">
                                      <p:cBhvr>
                                        <p:cTn id="29" dur="500"/>
                                        <p:tgtEl>
                                          <p:spTgt spid="71"/>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nodeType="clickEffect">
                                  <p:stCondLst>
                                    <p:cond delay="0"/>
                                  </p:stCondLst>
                                  <p:childTnLst>
                                    <p:set>
                                      <p:cBhvr>
                                        <p:cTn id="33" dur="1" fill="hold">
                                          <p:stCondLst>
                                            <p:cond delay="0"/>
                                          </p:stCondLst>
                                        </p:cTn>
                                        <p:tgtEl>
                                          <p:spTgt spid="53"/>
                                        </p:tgtEl>
                                        <p:attrNameLst>
                                          <p:attrName>style.visibility</p:attrName>
                                        </p:attrNameLst>
                                      </p:cBhvr>
                                      <p:to>
                                        <p:strVal val="visible"/>
                                      </p:to>
                                    </p:set>
                                    <p:animEffect transition="in" filter="wipe(left)">
                                      <p:cBhvr>
                                        <p:cTn id="34" dur="500"/>
                                        <p:tgtEl>
                                          <p:spTgt spid="53"/>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56"/>
                                        </p:tgtEl>
                                        <p:attrNameLst>
                                          <p:attrName>style.visibility</p:attrName>
                                        </p:attrNameLst>
                                      </p:cBhvr>
                                      <p:to>
                                        <p:strVal val="visible"/>
                                      </p:to>
                                    </p:set>
                                    <p:animEffect transition="in" filter="wipe(left)">
                                      <p:cBhvr>
                                        <p:cTn id="37" dur="500"/>
                                        <p:tgtEl>
                                          <p:spTgt spid="56"/>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72"/>
                                        </p:tgtEl>
                                        <p:attrNameLst>
                                          <p:attrName>style.visibility</p:attrName>
                                        </p:attrNameLst>
                                      </p:cBhvr>
                                      <p:to>
                                        <p:strVal val="visible"/>
                                      </p:to>
                                    </p:set>
                                    <p:animEffect transition="in" filter="wipe(left)">
                                      <p:cBhvr>
                                        <p:cTn id="42" dur="500"/>
                                        <p:tgtEl>
                                          <p:spTgt spid="72"/>
                                        </p:tgtEl>
                                      </p:cBhvr>
                                    </p:animEffect>
                                  </p:childTnLst>
                                </p:cTn>
                              </p:par>
                              <p:par>
                                <p:cTn id="43" presetID="22" presetClass="entr" presetSubtype="8" fill="hold" nodeType="withEffect">
                                  <p:stCondLst>
                                    <p:cond delay="0"/>
                                  </p:stCondLst>
                                  <p:childTnLst>
                                    <p:set>
                                      <p:cBhvr>
                                        <p:cTn id="44" dur="1" fill="hold">
                                          <p:stCondLst>
                                            <p:cond delay="0"/>
                                          </p:stCondLst>
                                        </p:cTn>
                                        <p:tgtEl>
                                          <p:spTgt spid="77"/>
                                        </p:tgtEl>
                                        <p:attrNameLst>
                                          <p:attrName>style.visibility</p:attrName>
                                        </p:attrNameLst>
                                      </p:cBhvr>
                                      <p:to>
                                        <p:strVal val="visible"/>
                                      </p:to>
                                    </p:set>
                                    <p:animEffect transition="in" filter="wipe(left)">
                                      <p:cBhvr>
                                        <p:cTn id="45" dur="500"/>
                                        <p:tgtEl>
                                          <p:spTgt spid="77"/>
                                        </p:tgtEl>
                                      </p:cBhvr>
                                    </p:animEffect>
                                  </p:childTnLst>
                                </p:cTn>
                              </p:par>
                            </p:childTnLst>
                          </p:cTn>
                        </p:par>
                      </p:childTnLst>
                    </p:cTn>
                  </p:par>
                  <p:par>
                    <p:cTn id="46" fill="hold">
                      <p:stCondLst>
                        <p:cond delay="indefinite"/>
                      </p:stCondLst>
                      <p:childTnLst>
                        <p:par>
                          <p:cTn id="47" fill="hold">
                            <p:stCondLst>
                              <p:cond delay="0"/>
                            </p:stCondLst>
                            <p:childTnLst>
                              <p:par>
                                <p:cTn id="48" presetID="1" presetClass="exit" presetSubtype="0" fill="hold" nodeType="clickEffect">
                                  <p:stCondLst>
                                    <p:cond delay="0"/>
                                  </p:stCondLst>
                                  <p:childTnLst>
                                    <p:set>
                                      <p:cBhvr>
                                        <p:cTn id="49" dur="1" fill="hold">
                                          <p:stCondLst>
                                            <p:cond delay="0"/>
                                          </p:stCondLst>
                                        </p:cTn>
                                        <p:tgtEl>
                                          <p:spTgt spid="52"/>
                                        </p:tgtEl>
                                        <p:attrNameLst>
                                          <p:attrName>style.visibility</p:attrName>
                                        </p:attrNameLst>
                                      </p:cBhvr>
                                      <p:to>
                                        <p:strVal val="hidden"/>
                                      </p:to>
                                    </p:set>
                                  </p:childTnLst>
                                </p:cTn>
                              </p:par>
                              <p:par>
                                <p:cTn id="50" presetID="1" presetClass="exit" presetSubtype="0" fill="hold" grpId="1" nodeType="withEffect">
                                  <p:stCondLst>
                                    <p:cond delay="0"/>
                                  </p:stCondLst>
                                  <p:childTnLst>
                                    <p:set>
                                      <p:cBhvr>
                                        <p:cTn id="51" dur="1" fill="hold">
                                          <p:stCondLst>
                                            <p:cond delay="0"/>
                                          </p:stCondLst>
                                        </p:cTn>
                                        <p:tgtEl>
                                          <p:spTgt spid="57"/>
                                        </p:tgtEl>
                                        <p:attrNameLst>
                                          <p:attrName>style.visibility</p:attrName>
                                        </p:attrNameLst>
                                      </p:cBhvr>
                                      <p:to>
                                        <p:strVal val="hidden"/>
                                      </p:to>
                                    </p:set>
                                  </p:childTnLst>
                                </p:cTn>
                              </p:par>
                              <p:par>
                                <p:cTn id="52" presetID="1" presetClass="exit" presetSubtype="0" fill="hold" nodeType="withEffect">
                                  <p:stCondLst>
                                    <p:cond delay="0"/>
                                  </p:stCondLst>
                                  <p:childTnLst>
                                    <p:set>
                                      <p:cBhvr>
                                        <p:cTn id="53" dur="1" fill="hold">
                                          <p:stCondLst>
                                            <p:cond delay="0"/>
                                          </p:stCondLst>
                                        </p:cTn>
                                        <p:tgtEl>
                                          <p:spTgt spid="71"/>
                                        </p:tgtEl>
                                        <p:attrNameLst>
                                          <p:attrName>style.visibility</p:attrName>
                                        </p:attrNameLst>
                                      </p:cBhvr>
                                      <p:to>
                                        <p:strVal val="hidden"/>
                                      </p:to>
                                    </p:set>
                                  </p:childTnLst>
                                </p:cTn>
                              </p:par>
                              <p:par>
                                <p:cTn id="54" presetID="1" presetClass="exit" presetSubtype="0" fill="hold" nodeType="withEffect">
                                  <p:stCondLst>
                                    <p:cond delay="0"/>
                                  </p:stCondLst>
                                  <p:childTnLst>
                                    <p:set>
                                      <p:cBhvr>
                                        <p:cTn id="55" dur="1" fill="hold">
                                          <p:stCondLst>
                                            <p:cond delay="0"/>
                                          </p:stCondLst>
                                        </p:cTn>
                                        <p:tgtEl>
                                          <p:spTgt spid="53"/>
                                        </p:tgtEl>
                                        <p:attrNameLst>
                                          <p:attrName>style.visibility</p:attrName>
                                        </p:attrNameLst>
                                      </p:cBhvr>
                                      <p:to>
                                        <p:strVal val="hidden"/>
                                      </p:to>
                                    </p:set>
                                  </p:childTnLst>
                                </p:cTn>
                              </p:par>
                              <p:par>
                                <p:cTn id="56" presetID="1" presetClass="exit" presetSubtype="0" fill="hold" grpId="1" nodeType="withEffect">
                                  <p:stCondLst>
                                    <p:cond delay="0"/>
                                  </p:stCondLst>
                                  <p:childTnLst>
                                    <p:set>
                                      <p:cBhvr>
                                        <p:cTn id="57" dur="1" fill="hold">
                                          <p:stCondLst>
                                            <p:cond delay="0"/>
                                          </p:stCondLst>
                                        </p:cTn>
                                        <p:tgtEl>
                                          <p:spTgt spid="56"/>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1" presetClass="exit" presetSubtype="0" fill="hold" nodeType="clickEffect">
                                  <p:stCondLst>
                                    <p:cond delay="0"/>
                                  </p:stCondLst>
                                  <p:childTnLst>
                                    <p:set>
                                      <p:cBhvr>
                                        <p:cTn id="61" dur="1" fill="hold">
                                          <p:stCondLst>
                                            <p:cond delay="0"/>
                                          </p:stCondLst>
                                        </p:cTn>
                                        <p:tgtEl>
                                          <p:spTgt spid="72"/>
                                        </p:tgtEl>
                                        <p:attrNameLst>
                                          <p:attrName>style.visibility</p:attrName>
                                        </p:attrNameLst>
                                      </p:cBhvr>
                                      <p:to>
                                        <p:strVal val="hidden"/>
                                      </p:to>
                                    </p:set>
                                  </p:childTnLst>
                                </p:cTn>
                              </p:par>
                              <p:par>
                                <p:cTn id="62" presetID="1" presetClass="exit" presetSubtype="0" fill="hold" nodeType="withEffect">
                                  <p:stCondLst>
                                    <p:cond delay="0"/>
                                  </p:stCondLst>
                                  <p:childTnLst>
                                    <p:set>
                                      <p:cBhvr>
                                        <p:cTn id="63" dur="1" fill="hold">
                                          <p:stCondLst>
                                            <p:cond delay="0"/>
                                          </p:stCondLst>
                                        </p:cTn>
                                        <p:tgtEl>
                                          <p:spTgt spid="77"/>
                                        </p:tgtEl>
                                        <p:attrNameLst>
                                          <p:attrName>style.visibility</p:attrName>
                                        </p:attrNameLst>
                                      </p:cBhvr>
                                      <p:to>
                                        <p:strVal val="hidden"/>
                                      </p:to>
                                    </p:set>
                                  </p:childTnLst>
                                </p:cTn>
                              </p:par>
                            </p:childTnLst>
                          </p:cTn>
                        </p:par>
                      </p:childTnLst>
                    </p:cTn>
                  </p:par>
                  <p:par>
                    <p:cTn id="64" fill="hold">
                      <p:stCondLst>
                        <p:cond delay="indefinite"/>
                      </p:stCondLst>
                      <p:childTnLst>
                        <p:par>
                          <p:cTn id="65" fill="hold">
                            <p:stCondLst>
                              <p:cond delay="0"/>
                            </p:stCondLst>
                            <p:childTnLst>
                              <p:par>
                                <p:cTn id="66" presetID="22" presetClass="entr" presetSubtype="2" fill="hold" nodeType="clickEffect">
                                  <p:stCondLst>
                                    <p:cond delay="0"/>
                                  </p:stCondLst>
                                  <p:childTnLst>
                                    <p:set>
                                      <p:cBhvr>
                                        <p:cTn id="67" dur="1" fill="hold">
                                          <p:stCondLst>
                                            <p:cond delay="0"/>
                                          </p:stCondLst>
                                        </p:cTn>
                                        <p:tgtEl>
                                          <p:spTgt spid="48"/>
                                        </p:tgtEl>
                                        <p:attrNameLst>
                                          <p:attrName>style.visibility</p:attrName>
                                        </p:attrNameLst>
                                      </p:cBhvr>
                                      <p:to>
                                        <p:strVal val="visible"/>
                                      </p:to>
                                    </p:set>
                                    <p:animEffect transition="in" filter="wipe(right)">
                                      <p:cBhvr>
                                        <p:cTn id="68" dur="500"/>
                                        <p:tgtEl>
                                          <p:spTgt spid="48"/>
                                        </p:tgtEl>
                                      </p:cBhvr>
                                    </p:animEffect>
                                  </p:childTnLst>
                                </p:cTn>
                              </p:par>
                              <p:par>
                                <p:cTn id="69" presetID="22" presetClass="entr" presetSubtype="2" fill="hold" grpId="0" nodeType="withEffect">
                                  <p:stCondLst>
                                    <p:cond delay="0"/>
                                  </p:stCondLst>
                                  <p:childTnLst>
                                    <p:set>
                                      <p:cBhvr>
                                        <p:cTn id="70" dur="1" fill="hold">
                                          <p:stCondLst>
                                            <p:cond delay="0"/>
                                          </p:stCondLst>
                                        </p:cTn>
                                        <p:tgtEl>
                                          <p:spTgt spid="49"/>
                                        </p:tgtEl>
                                        <p:attrNameLst>
                                          <p:attrName>style.visibility</p:attrName>
                                        </p:attrNameLst>
                                      </p:cBhvr>
                                      <p:to>
                                        <p:strVal val="visible"/>
                                      </p:to>
                                    </p:set>
                                    <p:animEffect transition="in" filter="wipe(right)">
                                      <p:cBhvr>
                                        <p:cTn id="71" dur="500"/>
                                        <p:tgtEl>
                                          <p:spTgt spid="49"/>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2" fill="hold" nodeType="clickEffect">
                                  <p:stCondLst>
                                    <p:cond delay="0"/>
                                  </p:stCondLst>
                                  <p:childTnLst>
                                    <p:set>
                                      <p:cBhvr>
                                        <p:cTn id="75" dur="1" fill="hold">
                                          <p:stCondLst>
                                            <p:cond delay="0"/>
                                          </p:stCondLst>
                                        </p:cTn>
                                        <p:tgtEl>
                                          <p:spTgt spid="43"/>
                                        </p:tgtEl>
                                        <p:attrNameLst>
                                          <p:attrName>style.visibility</p:attrName>
                                        </p:attrNameLst>
                                      </p:cBhvr>
                                      <p:to>
                                        <p:strVal val="visible"/>
                                      </p:to>
                                    </p:set>
                                    <p:animEffect transition="in" filter="wipe(right)">
                                      <p:cBhvr>
                                        <p:cTn id="76" dur="500"/>
                                        <p:tgtEl>
                                          <p:spTgt spid="43"/>
                                        </p:tgtEl>
                                      </p:cBhvr>
                                    </p:animEffect>
                                  </p:childTnLst>
                                </p:cTn>
                              </p:par>
                              <p:par>
                                <p:cTn id="77" presetID="22" presetClass="entr" presetSubtype="2" fill="hold" grpId="0" nodeType="withEffect">
                                  <p:stCondLst>
                                    <p:cond delay="0"/>
                                  </p:stCondLst>
                                  <p:childTnLst>
                                    <p:set>
                                      <p:cBhvr>
                                        <p:cTn id="78" dur="1" fill="hold">
                                          <p:stCondLst>
                                            <p:cond delay="0"/>
                                          </p:stCondLst>
                                        </p:cTn>
                                        <p:tgtEl>
                                          <p:spTgt spid="42"/>
                                        </p:tgtEl>
                                        <p:attrNameLst>
                                          <p:attrName>style.visibility</p:attrName>
                                        </p:attrNameLst>
                                      </p:cBhvr>
                                      <p:to>
                                        <p:strVal val="visible"/>
                                      </p:to>
                                    </p:set>
                                    <p:animEffect transition="in" filter="wipe(right)">
                                      <p:cBhvr>
                                        <p:cTn id="79" dur="500"/>
                                        <p:tgtEl>
                                          <p:spTgt spid="42"/>
                                        </p:tgtEl>
                                      </p:cBhvr>
                                    </p:animEffect>
                                  </p:childTnLst>
                                </p:cTn>
                              </p:par>
                            </p:childTnLst>
                          </p:cTn>
                        </p:par>
                      </p:childTnLst>
                    </p:cTn>
                  </p:par>
                  <p:par>
                    <p:cTn id="80" fill="hold">
                      <p:stCondLst>
                        <p:cond delay="indefinite"/>
                      </p:stCondLst>
                      <p:childTnLst>
                        <p:par>
                          <p:cTn id="81" fill="hold">
                            <p:stCondLst>
                              <p:cond delay="0"/>
                            </p:stCondLst>
                            <p:childTnLst>
                              <p:par>
                                <p:cTn id="82" presetID="22" presetClass="entr" presetSubtype="2" fill="hold" nodeType="clickEffect">
                                  <p:stCondLst>
                                    <p:cond delay="0"/>
                                  </p:stCondLst>
                                  <p:childTnLst>
                                    <p:set>
                                      <p:cBhvr>
                                        <p:cTn id="83" dur="1" fill="hold">
                                          <p:stCondLst>
                                            <p:cond delay="0"/>
                                          </p:stCondLst>
                                        </p:cTn>
                                        <p:tgtEl>
                                          <p:spTgt spid="83"/>
                                        </p:tgtEl>
                                        <p:attrNameLst>
                                          <p:attrName>style.visibility</p:attrName>
                                        </p:attrNameLst>
                                      </p:cBhvr>
                                      <p:to>
                                        <p:strVal val="visible"/>
                                      </p:to>
                                    </p:set>
                                    <p:animEffect transition="in" filter="wipe(right)">
                                      <p:cBhvr>
                                        <p:cTn id="84" dur="500"/>
                                        <p:tgtEl>
                                          <p:spTgt spid="83"/>
                                        </p:tgtEl>
                                      </p:cBhvr>
                                    </p:animEffect>
                                  </p:childTnLst>
                                </p:cTn>
                              </p:par>
                              <p:par>
                                <p:cTn id="85" presetID="22" presetClass="entr" presetSubtype="2" fill="hold" grpId="0" nodeType="withEffect">
                                  <p:stCondLst>
                                    <p:cond delay="0"/>
                                  </p:stCondLst>
                                  <p:childTnLst>
                                    <p:set>
                                      <p:cBhvr>
                                        <p:cTn id="86" dur="1" fill="hold">
                                          <p:stCondLst>
                                            <p:cond delay="0"/>
                                          </p:stCondLst>
                                        </p:cTn>
                                        <p:tgtEl>
                                          <p:spTgt spid="90"/>
                                        </p:tgtEl>
                                        <p:attrNameLst>
                                          <p:attrName>style.visibility</p:attrName>
                                        </p:attrNameLst>
                                      </p:cBhvr>
                                      <p:to>
                                        <p:strVal val="visible"/>
                                      </p:to>
                                    </p:set>
                                    <p:animEffect transition="in" filter="wipe(right)">
                                      <p:cBhvr>
                                        <p:cTn id="87" dur="500"/>
                                        <p:tgtEl>
                                          <p:spTgt spid="90"/>
                                        </p:tgtEl>
                                      </p:cBhvr>
                                    </p:animEffect>
                                  </p:childTnLst>
                                </p:cTn>
                              </p:par>
                            </p:childTnLst>
                          </p:cTn>
                        </p:par>
                      </p:childTnLst>
                    </p:cTn>
                  </p:par>
                  <p:par>
                    <p:cTn id="88" fill="hold">
                      <p:stCondLst>
                        <p:cond delay="indefinite"/>
                      </p:stCondLst>
                      <p:childTnLst>
                        <p:par>
                          <p:cTn id="89" fill="hold">
                            <p:stCondLst>
                              <p:cond delay="0"/>
                            </p:stCondLst>
                            <p:childTnLst>
                              <p:par>
                                <p:cTn id="90" presetID="1" presetClass="entr" presetSubtype="0" fill="hold" nodeType="clickEffect">
                                  <p:stCondLst>
                                    <p:cond delay="0"/>
                                  </p:stCondLst>
                                  <p:childTnLst>
                                    <p:set>
                                      <p:cBhvr>
                                        <p:cTn id="91" dur="1" fill="hold">
                                          <p:stCondLst>
                                            <p:cond delay="0"/>
                                          </p:stCondLst>
                                        </p:cTn>
                                        <p:tgtEl>
                                          <p:spTgt spid="85"/>
                                        </p:tgtEl>
                                        <p:attrNameLst>
                                          <p:attrName>style.visibility</p:attrName>
                                        </p:attrNameLst>
                                      </p:cBhvr>
                                      <p:to>
                                        <p:strVal val="visible"/>
                                      </p:to>
                                    </p:set>
                                  </p:childTnLst>
                                </p:cTn>
                              </p:par>
                            </p:childTnLst>
                          </p:cTn>
                        </p:par>
                      </p:childTnLst>
                    </p:cTn>
                  </p:par>
                  <p:par>
                    <p:cTn id="92" fill="hold">
                      <p:stCondLst>
                        <p:cond delay="indefinite"/>
                      </p:stCondLst>
                      <p:childTnLst>
                        <p:par>
                          <p:cTn id="93" fill="hold">
                            <p:stCondLst>
                              <p:cond delay="0"/>
                            </p:stCondLst>
                            <p:childTnLst>
                              <p:par>
                                <p:cTn id="94" presetID="22" presetClass="entr" presetSubtype="1" fill="hold" grpId="0" nodeType="clickEffect">
                                  <p:stCondLst>
                                    <p:cond delay="0"/>
                                  </p:stCondLst>
                                  <p:childTnLst>
                                    <p:set>
                                      <p:cBhvr>
                                        <p:cTn id="95" dur="1" fill="hold">
                                          <p:stCondLst>
                                            <p:cond delay="0"/>
                                          </p:stCondLst>
                                        </p:cTn>
                                        <p:tgtEl>
                                          <p:spTgt spid="86"/>
                                        </p:tgtEl>
                                        <p:attrNameLst>
                                          <p:attrName>style.visibility</p:attrName>
                                        </p:attrNameLst>
                                      </p:cBhvr>
                                      <p:to>
                                        <p:strVal val="visible"/>
                                      </p:to>
                                    </p:set>
                                    <p:animEffect transition="in" filter="wipe(up)">
                                      <p:cBhvr>
                                        <p:cTn id="96" dur="500"/>
                                        <p:tgtEl>
                                          <p:spTgt spid="86"/>
                                        </p:tgtEl>
                                      </p:cBhvr>
                                    </p:animEffect>
                                  </p:childTnLst>
                                </p:cTn>
                              </p:par>
                              <p:par>
                                <p:cTn id="97" presetID="22" presetClass="entr" presetSubtype="2" fill="hold" grpId="0" nodeType="withEffect">
                                  <p:stCondLst>
                                    <p:cond delay="0"/>
                                  </p:stCondLst>
                                  <p:childTnLst>
                                    <p:set>
                                      <p:cBhvr>
                                        <p:cTn id="98" dur="1" fill="hold">
                                          <p:stCondLst>
                                            <p:cond delay="0"/>
                                          </p:stCondLst>
                                        </p:cTn>
                                        <p:tgtEl>
                                          <p:spTgt spid="88"/>
                                        </p:tgtEl>
                                        <p:attrNameLst>
                                          <p:attrName>style.visibility</p:attrName>
                                        </p:attrNameLst>
                                      </p:cBhvr>
                                      <p:to>
                                        <p:strVal val="visible"/>
                                      </p:to>
                                    </p:set>
                                    <p:animEffect transition="in" filter="wipe(right)">
                                      <p:cBhvr>
                                        <p:cTn id="99" dur="500"/>
                                        <p:tgtEl>
                                          <p:spTgt spid="88"/>
                                        </p:tgtEl>
                                      </p:cBhvr>
                                    </p:animEffect>
                                  </p:childTnLst>
                                </p:cTn>
                              </p:par>
                            </p:childTnLst>
                          </p:cTn>
                        </p:par>
                      </p:childTnLst>
                    </p:cTn>
                  </p:par>
                  <p:par>
                    <p:cTn id="100" fill="hold">
                      <p:stCondLst>
                        <p:cond delay="indefinite"/>
                      </p:stCondLst>
                      <p:childTnLst>
                        <p:par>
                          <p:cTn id="101" fill="hold">
                            <p:stCondLst>
                              <p:cond delay="0"/>
                            </p:stCondLst>
                            <p:childTnLst>
                              <p:par>
                                <p:cTn id="102" presetID="22" presetClass="entr" presetSubtype="1" fill="hold" grpId="0" nodeType="clickEffect">
                                  <p:stCondLst>
                                    <p:cond delay="0"/>
                                  </p:stCondLst>
                                  <p:childTnLst>
                                    <p:set>
                                      <p:cBhvr>
                                        <p:cTn id="103" dur="1" fill="hold">
                                          <p:stCondLst>
                                            <p:cond delay="0"/>
                                          </p:stCondLst>
                                        </p:cTn>
                                        <p:tgtEl>
                                          <p:spTgt spid="87"/>
                                        </p:tgtEl>
                                        <p:attrNameLst>
                                          <p:attrName>style.visibility</p:attrName>
                                        </p:attrNameLst>
                                      </p:cBhvr>
                                      <p:to>
                                        <p:strVal val="visible"/>
                                      </p:to>
                                    </p:set>
                                    <p:animEffect transition="in" filter="wipe(up)">
                                      <p:cBhvr>
                                        <p:cTn id="104" dur="500"/>
                                        <p:tgtEl>
                                          <p:spTgt spid="87"/>
                                        </p:tgtEl>
                                      </p:cBhvr>
                                    </p:animEffect>
                                  </p:childTnLst>
                                </p:cTn>
                              </p:par>
                              <p:par>
                                <p:cTn id="105" presetID="22" presetClass="entr" presetSubtype="2" fill="hold" grpId="0" nodeType="withEffect">
                                  <p:stCondLst>
                                    <p:cond delay="0"/>
                                  </p:stCondLst>
                                  <p:childTnLst>
                                    <p:set>
                                      <p:cBhvr>
                                        <p:cTn id="106" dur="1" fill="hold">
                                          <p:stCondLst>
                                            <p:cond delay="0"/>
                                          </p:stCondLst>
                                        </p:cTn>
                                        <p:tgtEl>
                                          <p:spTgt spid="89"/>
                                        </p:tgtEl>
                                        <p:attrNameLst>
                                          <p:attrName>style.visibility</p:attrName>
                                        </p:attrNameLst>
                                      </p:cBhvr>
                                      <p:to>
                                        <p:strVal val="visible"/>
                                      </p:to>
                                    </p:set>
                                    <p:animEffect transition="in" filter="wipe(right)">
                                      <p:cBhvr>
                                        <p:cTn id="107" dur="500"/>
                                        <p:tgtEl>
                                          <p:spTgt spid="89"/>
                                        </p:tgtEl>
                                      </p:cBhvr>
                                    </p:animEffect>
                                  </p:childTnLst>
                                </p:cTn>
                              </p:par>
                            </p:childTnLst>
                          </p:cTn>
                        </p:par>
                      </p:childTnLst>
                    </p:cTn>
                  </p:par>
                  <p:par>
                    <p:cTn id="108" fill="hold">
                      <p:stCondLst>
                        <p:cond delay="indefinite"/>
                      </p:stCondLst>
                      <p:childTnLst>
                        <p:par>
                          <p:cTn id="109" fill="hold">
                            <p:stCondLst>
                              <p:cond delay="0"/>
                            </p:stCondLst>
                            <p:childTnLst>
                              <p:par>
                                <p:cTn id="110" presetID="22" presetClass="entr" presetSubtype="1" fill="hold" grpId="0" nodeType="clickEffect">
                                  <p:stCondLst>
                                    <p:cond delay="0"/>
                                  </p:stCondLst>
                                  <p:childTnLst>
                                    <p:set>
                                      <p:cBhvr>
                                        <p:cTn id="111" dur="1" fill="hold">
                                          <p:stCondLst>
                                            <p:cond delay="0"/>
                                          </p:stCondLst>
                                        </p:cTn>
                                        <p:tgtEl>
                                          <p:spTgt spid="47"/>
                                        </p:tgtEl>
                                        <p:attrNameLst>
                                          <p:attrName>style.visibility</p:attrName>
                                        </p:attrNameLst>
                                      </p:cBhvr>
                                      <p:to>
                                        <p:strVal val="visible"/>
                                      </p:to>
                                    </p:set>
                                    <p:animEffect transition="in" filter="wipe(up)">
                                      <p:cBhvr>
                                        <p:cTn id="112" dur="500"/>
                                        <p:tgtEl>
                                          <p:spTgt spid="47"/>
                                        </p:tgtEl>
                                      </p:cBhvr>
                                    </p:animEffect>
                                  </p:childTnLst>
                                </p:cTn>
                              </p:par>
                              <p:par>
                                <p:cTn id="113" presetID="22" presetClass="entr" presetSubtype="2" fill="hold" grpId="0" nodeType="withEffect">
                                  <p:stCondLst>
                                    <p:cond delay="0"/>
                                  </p:stCondLst>
                                  <p:childTnLst>
                                    <p:set>
                                      <p:cBhvr>
                                        <p:cTn id="114" dur="1" fill="hold">
                                          <p:stCondLst>
                                            <p:cond delay="0"/>
                                          </p:stCondLst>
                                        </p:cTn>
                                        <p:tgtEl>
                                          <p:spTgt spid="95"/>
                                        </p:tgtEl>
                                        <p:attrNameLst>
                                          <p:attrName>style.visibility</p:attrName>
                                        </p:attrNameLst>
                                      </p:cBhvr>
                                      <p:to>
                                        <p:strVal val="visible"/>
                                      </p:to>
                                    </p:set>
                                    <p:animEffect transition="in" filter="wipe(right)">
                                      <p:cBhvr>
                                        <p:cTn id="115" dur="500"/>
                                        <p:tgtEl>
                                          <p:spTgt spid="95"/>
                                        </p:tgtEl>
                                      </p:cBhvr>
                                    </p:animEffect>
                                  </p:childTnLst>
                                </p:cTn>
                              </p:par>
                            </p:childTnLst>
                          </p:cTn>
                        </p:par>
                      </p:childTnLst>
                    </p:cTn>
                  </p:par>
                  <p:par>
                    <p:cTn id="116" fill="hold">
                      <p:stCondLst>
                        <p:cond delay="indefinite"/>
                      </p:stCondLst>
                      <p:childTnLst>
                        <p:par>
                          <p:cTn id="117" fill="hold">
                            <p:stCondLst>
                              <p:cond delay="0"/>
                            </p:stCondLst>
                            <p:childTnLst>
                              <p:par>
                                <p:cTn id="118" presetID="22" presetClass="entr" presetSubtype="4" fill="hold" grpId="0" nodeType="clickEffect">
                                  <p:stCondLst>
                                    <p:cond delay="0"/>
                                  </p:stCondLst>
                                  <p:childTnLst>
                                    <p:set>
                                      <p:cBhvr>
                                        <p:cTn id="119" dur="1" fill="hold">
                                          <p:stCondLst>
                                            <p:cond delay="0"/>
                                          </p:stCondLst>
                                        </p:cTn>
                                        <p:tgtEl>
                                          <p:spTgt spid="94"/>
                                        </p:tgtEl>
                                        <p:attrNameLst>
                                          <p:attrName>style.visibility</p:attrName>
                                        </p:attrNameLst>
                                      </p:cBhvr>
                                      <p:to>
                                        <p:strVal val="visible"/>
                                      </p:to>
                                    </p:set>
                                    <p:animEffect transition="in" filter="wipe(down)">
                                      <p:cBhvr>
                                        <p:cTn id="120" dur="500"/>
                                        <p:tgtEl>
                                          <p:spTgt spid="94"/>
                                        </p:tgtEl>
                                      </p:cBhvr>
                                    </p:animEffect>
                                  </p:childTnLst>
                                </p:cTn>
                              </p:par>
                              <p:par>
                                <p:cTn id="121" presetID="22" presetClass="entr" presetSubtype="2" fill="hold" grpId="0" nodeType="withEffect">
                                  <p:stCondLst>
                                    <p:cond delay="0"/>
                                  </p:stCondLst>
                                  <p:childTnLst>
                                    <p:set>
                                      <p:cBhvr>
                                        <p:cTn id="122" dur="1" fill="hold">
                                          <p:stCondLst>
                                            <p:cond delay="0"/>
                                          </p:stCondLst>
                                        </p:cTn>
                                        <p:tgtEl>
                                          <p:spTgt spid="91"/>
                                        </p:tgtEl>
                                        <p:attrNameLst>
                                          <p:attrName>style.visibility</p:attrName>
                                        </p:attrNameLst>
                                      </p:cBhvr>
                                      <p:to>
                                        <p:strVal val="visible"/>
                                      </p:to>
                                    </p:set>
                                    <p:animEffect transition="in" filter="wipe(right)">
                                      <p:cBhvr>
                                        <p:cTn id="123" dur="500"/>
                                        <p:tgtEl>
                                          <p:spTgt spid="91"/>
                                        </p:tgtEl>
                                      </p:cBhvr>
                                    </p:animEffect>
                                  </p:childTnLst>
                                </p:cTn>
                              </p:par>
                            </p:childTnLst>
                          </p:cTn>
                        </p:par>
                      </p:childTnLst>
                    </p:cTn>
                  </p:par>
                  <p:par>
                    <p:cTn id="124" fill="hold">
                      <p:stCondLst>
                        <p:cond delay="indefinite"/>
                      </p:stCondLst>
                      <p:childTnLst>
                        <p:par>
                          <p:cTn id="125" fill="hold">
                            <p:stCondLst>
                              <p:cond delay="0"/>
                            </p:stCondLst>
                            <p:childTnLst>
                              <p:par>
                                <p:cTn id="126" presetID="22" presetClass="entr" presetSubtype="4" fill="hold" grpId="0" nodeType="clickEffect">
                                  <p:stCondLst>
                                    <p:cond delay="0"/>
                                  </p:stCondLst>
                                  <p:childTnLst>
                                    <p:set>
                                      <p:cBhvr>
                                        <p:cTn id="127" dur="1" fill="hold">
                                          <p:stCondLst>
                                            <p:cond delay="0"/>
                                          </p:stCondLst>
                                        </p:cTn>
                                        <p:tgtEl>
                                          <p:spTgt spid="93"/>
                                        </p:tgtEl>
                                        <p:attrNameLst>
                                          <p:attrName>style.visibility</p:attrName>
                                        </p:attrNameLst>
                                      </p:cBhvr>
                                      <p:to>
                                        <p:strVal val="visible"/>
                                      </p:to>
                                    </p:set>
                                    <p:animEffect transition="in" filter="wipe(down)">
                                      <p:cBhvr>
                                        <p:cTn id="128" dur="500"/>
                                        <p:tgtEl>
                                          <p:spTgt spid="93"/>
                                        </p:tgtEl>
                                      </p:cBhvr>
                                    </p:animEffect>
                                  </p:childTnLst>
                                </p:cTn>
                              </p:par>
                              <p:par>
                                <p:cTn id="129" presetID="22" presetClass="entr" presetSubtype="2" fill="hold" grpId="0" nodeType="withEffect">
                                  <p:stCondLst>
                                    <p:cond delay="0"/>
                                  </p:stCondLst>
                                  <p:childTnLst>
                                    <p:set>
                                      <p:cBhvr>
                                        <p:cTn id="130" dur="1" fill="hold">
                                          <p:stCondLst>
                                            <p:cond delay="0"/>
                                          </p:stCondLst>
                                        </p:cTn>
                                        <p:tgtEl>
                                          <p:spTgt spid="92"/>
                                        </p:tgtEl>
                                        <p:attrNameLst>
                                          <p:attrName>style.visibility</p:attrName>
                                        </p:attrNameLst>
                                      </p:cBhvr>
                                      <p:to>
                                        <p:strVal val="visible"/>
                                      </p:to>
                                    </p:set>
                                    <p:animEffect transition="in" filter="wipe(right)">
                                      <p:cBhvr>
                                        <p:cTn id="131" dur="500"/>
                                        <p:tgtEl>
                                          <p:spTgt spid="92"/>
                                        </p:tgtEl>
                                      </p:cBhvr>
                                    </p:animEffect>
                                  </p:childTnLst>
                                </p:cTn>
                              </p:par>
                            </p:childTnLst>
                          </p:cTn>
                        </p:par>
                      </p:childTnLst>
                    </p:cTn>
                  </p:par>
                  <p:par>
                    <p:cTn id="132" fill="hold">
                      <p:stCondLst>
                        <p:cond delay="indefinite"/>
                      </p:stCondLst>
                      <p:childTnLst>
                        <p:par>
                          <p:cTn id="133" fill="hold">
                            <p:stCondLst>
                              <p:cond delay="0"/>
                            </p:stCondLst>
                            <p:childTnLst>
                              <p:par>
                                <p:cTn id="134" presetID="22" presetClass="entr" presetSubtype="4" fill="hold" grpId="0" nodeType="clickEffect">
                                  <p:stCondLst>
                                    <p:cond delay="0"/>
                                  </p:stCondLst>
                                  <p:childTnLst>
                                    <p:set>
                                      <p:cBhvr>
                                        <p:cTn id="135" dur="1" fill="hold">
                                          <p:stCondLst>
                                            <p:cond delay="0"/>
                                          </p:stCondLst>
                                        </p:cTn>
                                        <p:tgtEl>
                                          <p:spTgt spid="96"/>
                                        </p:tgtEl>
                                        <p:attrNameLst>
                                          <p:attrName>style.visibility</p:attrName>
                                        </p:attrNameLst>
                                      </p:cBhvr>
                                      <p:to>
                                        <p:strVal val="visible"/>
                                      </p:to>
                                    </p:set>
                                    <p:animEffect transition="in" filter="wipe(down)">
                                      <p:cBhvr>
                                        <p:cTn id="136" dur="500"/>
                                        <p:tgtEl>
                                          <p:spTgt spid="96"/>
                                        </p:tgtEl>
                                      </p:cBhvr>
                                    </p:animEffect>
                                  </p:childTnLst>
                                </p:cTn>
                              </p:par>
                              <p:par>
                                <p:cTn id="137" presetID="22" presetClass="entr" presetSubtype="4" fill="hold" grpId="0" nodeType="withEffect">
                                  <p:stCondLst>
                                    <p:cond delay="0"/>
                                  </p:stCondLst>
                                  <p:childTnLst>
                                    <p:set>
                                      <p:cBhvr>
                                        <p:cTn id="138" dur="1" fill="hold">
                                          <p:stCondLst>
                                            <p:cond delay="0"/>
                                          </p:stCondLst>
                                        </p:cTn>
                                        <p:tgtEl>
                                          <p:spTgt spid="41"/>
                                        </p:tgtEl>
                                        <p:attrNameLst>
                                          <p:attrName>style.visibility</p:attrName>
                                        </p:attrNameLst>
                                      </p:cBhvr>
                                      <p:to>
                                        <p:strVal val="visible"/>
                                      </p:to>
                                    </p:set>
                                    <p:animEffect transition="in" filter="wipe(down)">
                                      <p:cBhvr>
                                        <p:cTn id="139"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P spid="47" grpId="0" animBg="1"/>
      <p:bldP spid="41" grpId="0" animBg="1"/>
      <p:bldP spid="42" grpId="0"/>
      <p:bldP spid="49" grpId="0"/>
      <p:bldP spid="50" grpId="0" animBg="1"/>
      <p:bldP spid="51" grpId="0" animBg="1"/>
      <p:bldP spid="54" grpId="0" animBg="1"/>
      <p:bldP spid="55" grpId="0"/>
      <p:bldP spid="56" grpId="0"/>
      <p:bldP spid="56" grpId="1"/>
      <p:bldP spid="57" grpId="0"/>
      <p:bldP spid="57" grpId="1"/>
      <p:bldP spid="81" grpId="0"/>
      <p:bldP spid="82" grpId="0"/>
      <p:bldP spid="86" grpId="0" animBg="1"/>
      <p:bldP spid="87" grpId="0" animBg="1"/>
      <p:bldP spid="88" grpId="0"/>
      <p:bldP spid="89" grpId="0"/>
      <p:bldP spid="91" grpId="0"/>
      <p:bldP spid="92" grpId="0"/>
      <p:bldP spid="93" grpId="0" animBg="1"/>
      <p:bldP spid="94" grpId="0" animBg="1"/>
      <p:bldP spid="95" grpId="0"/>
      <p:bldP spid="9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sp>
        <p:nvSpPr>
          <p:cNvPr id="7" name="Title 6">
            <a:extLst>
              <a:ext uri="{FF2B5EF4-FFF2-40B4-BE49-F238E27FC236}">
                <a16:creationId xmlns:a16="http://schemas.microsoft.com/office/drawing/2014/main" id="{828E8CC5-34D6-4883-B11D-C254922C051B}"/>
              </a:ext>
            </a:extLst>
          </p:cNvPr>
          <p:cNvSpPr>
            <a:spLocks noGrp="1"/>
          </p:cNvSpPr>
          <p:nvPr>
            <p:ph type="title"/>
          </p:nvPr>
        </p:nvSpPr>
        <p:spPr/>
        <p:txBody>
          <a:bodyPr/>
          <a:lstStyle/>
          <a:p>
            <a:r>
              <a:rPr lang="en-GB" dirty="0"/>
              <a:t>Part 3 – Teaching the topic</a:t>
            </a:r>
          </a:p>
        </p:txBody>
      </p:sp>
      <p:sp>
        <p:nvSpPr>
          <p:cNvPr id="8" name="Text Placeholder 7">
            <a:extLst>
              <a:ext uri="{FF2B5EF4-FFF2-40B4-BE49-F238E27FC236}">
                <a16:creationId xmlns:a16="http://schemas.microsoft.com/office/drawing/2014/main" id="{3CDAD6D6-B282-4337-A940-CCCBB23E6928}"/>
              </a:ext>
            </a:extLst>
          </p:cNvPr>
          <p:cNvSpPr>
            <a:spLocks noGrp="1"/>
          </p:cNvSpPr>
          <p:nvPr>
            <p:ph type="body" sz="quarter" idx="10"/>
          </p:nvPr>
        </p:nvSpPr>
        <p:spPr>
          <a:xfrm>
            <a:off x="522000" y="1304925"/>
            <a:ext cx="8164800" cy="4248150"/>
          </a:xfrm>
        </p:spPr>
        <p:txBody>
          <a:bodyPr/>
          <a:lstStyle/>
          <a:p>
            <a:pPr marL="0" indent="0" algn="ctr">
              <a:buNone/>
            </a:pPr>
            <a:r>
              <a:rPr lang="en-GB" b="1" dirty="0"/>
              <a:t>Any two numbers can be linked by a multiplicative relationship using a single multiplier</a:t>
            </a:r>
          </a:p>
          <a:p>
            <a:pPr marL="0" indent="0" algn="r">
              <a:buNone/>
            </a:pPr>
            <a:r>
              <a:rPr lang="en-GB" dirty="0"/>
              <a:t>NCETM PD Materials	</a:t>
            </a:r>
            <a:br>
              <a:rPr lang="en-GB" dirty="0"/>
            </a:br>
            <a:r>
              <a:rPr lang="en-GB" dirty="0"/>
              <a:t>3.1.1.1 – Example 7	</a:t>
            </a:r>
          </a:p>
          <a:p>
            <a:pPr marL="0" indent="0">
              <a:buNone/>
            </a:pPr>
            <a:endParaRPr lang="en-GB" dirty="0"/>
          </a:p>
        </p:txBody>
      </p:sp>
      <p:pic>
        <p:nvPicPr>
          <p:cNvPr id="2" name="Picture 1">
            <a:extLst>
              <a:ext uri="{FF2B5EF4-FFF2-40B4-BE49-F238E27FC236}">
                <a16:creationId xmlns:a16="http://schemas.microsoft.com/office/drawing/2014/main" id="{FC1AF6EA-6D14-4CA4-A3E3-078EB19F1273}"/>
              </a:ext>
            </a:extLst>
          </p:cNvPr>
          <p:cNvPicPr>
            <a:picLocks noChangeAspect="1"/>
          </p:cNvPicPr>
          <p:nvPr/>
        </p:nvPicPr>
        <p:blipFill>
          <a:blip r:embed="rId3"/>
          <a:stretch>
            <a:fillRect/>
          </a:stretch>
        </p:blipFill>
        <p:spPr>
          <a:xfrm>
            <a:off x="457200" y="1990460"/>
            <a:ext cx="3599295" cy="4621030"/>
          </a:xfrm>
          <a:prstGeom prst="rect">
            <a:avLst/>
          </a:prstGeom>
        </p:spPr>
      </p:pic>
    </p:spTree>
    <p:extLst>
      <p:ext uri="{BB962C8B-B14F-4D97-AF65-F5344CB8AC3E}">
        <p14:creationId xmlns:p14="http://schemas.microsoft.com/office/powerpoint/2010/main" val="261566015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sp>
        <p:nvSpPr>
          <p:cNvPr id="7" name="Title 6">
            <a:extLst>
              <a:ext uri="{FF2B5EF4-FFF2-40B4-BE49-F238E27FC236}">
                <a16:creationId xmlns:a16="http://schemas.microsoft.com/office/drawing/2014/main" id="{828E8CC5-34D6-4883-B11D-C254922C051B}"/>
              </a:ext>
            </a:extLst>
          </p:cNvPr>
          <p:cNvSpPr>
            <a:spLocks noGrp="1"/>
          </p:cNvSpPr>
          <p:nvPr>
            <p:ph type="title"/>
          </p:nvPr>
        </p:nvSpPr>
        <p:spPr/>
        <p:txBody>
          <a:bodyPr/>
          <a:lstStyle/>
          <a:p>
            <a:r>
              <a:rPr lang="en-GB" dirty="0"/>
              <a:t>Part 3 – Where does this lead?</a:t>
            </a:r>
          </a:p>
        </p:txBody>
      </p:sp>
      <p:sp>
        <p:nvSpPr>
          <p:cNvPr id="8" name="Text Placeholder 7">
            <a:extLst>
              <a:ext uri="{FF2B5EF4-FFF2-40B4-BE49-F238E27FC236}">
                <a16:creationId xmlns:a16="http://schemas.microsoft.com/office/drawing/2014/main" id="{3CDAD6D6-B282-4337-A940-CCCBB23E6928}"/>
              </a:ext>
            </a:extLst>
          </p:cNvPr>
          <p:cNvSpPr>
            <a:spLocks noGrp="1"/>
          </p:cNvSpPr>
          <p:nvPr>
            <p:ph type="body" sz="quarter" idx="10"/>
          </p:nvPr>
        </p:nvSpPr>
        <p:spPr>
          <a:xfrm>
            <a:off x="522288" y="1060704"/>
            <a:ext cx="8164512" cy="5579939"/>
          </a:xfrm>
        </p:spPr>
        <p:txBody>
          <a:bodyPr>
            <a:normAutofit lnSpcReduction="10000"/>
          </a:bodyPr>
          <a:lstStyle/>
          <a:p>
            <a:pPr marL="0" indent="0">
              <a:buNone/>
            </a:pPr>
            <a:r>
              <a:rPr lang="en-GB" dirty="0"/>
              <a:t>In the GCSE, Ratio and Proportion is assessed </a:t>
            </a:r>
            <a:r>
              <a:rPr lang="en-GB" b="1" dirty="0"/>
              <a:t>as 22-28% of the Foundation </a:t>
            </a:r>
            <a:r>
              <a:rPr lang="en-GB" dirty="0"/>
              <a:t>tier and </a:t>
            </a:r>
            <a:r>
              <a:rPr lang="en-GB" b="1" dirty="0"/>
              <a:t>17-23% of the Higher Tier</a:t>
            </a:r>
            <a:r>
              <a:rPr lang="en-GB" dirty="0"/>
              <a:t>. </a:t>
            </a:r>
          </a:p>
          <a:p>
            <a:pPr marL="0" indent="0">
              <a:buNone/>
            </a:pPr>
            <a:r>
              <a:rPr lang="en-GB" dirty="0"/>
              <a:t>However, proportional reasoning also underpins a huge number of elements of the mathematics curriculum, such as:</a:t>
            </a:r>
          </a:p>
          <a:p>
            <a:r>
              <a:rPr lang="en-GB" dirty="0"/>
              <a:t>FDP conversions</a:t>
            </a:r>
          </a:p>
          <a:p>
            <a:r>
              <a:rPr lang="en-GB" dirty="0"/>
              <a:t>Equivalent fractions</a:t>
            </a:r>
          </a:p>
          <a:p>
            <a:r>
              <a:rPr lang="en-GB" dirty="0"/>
              <a:t>Percentages – including growth and decay problems</a:t>
            </a:r>
          </a:p>
          <a:p>
            <a:r>
              <a:rPr lang="en-GB" dirty="0"/>
              <a:t>Enlargement and similarity</a:t>
            </a:r>
          </a:p>
          <a:p>
            <a:r>
              <a:rPr lang="en-GB" dirty="0"/>
              <a:t>Trigonometry</a:t>
            </a:r>
          </a:p>
          <a:p>
            <a:r>
              <a:rPr lang="en-GB" dirty="0"/>
              <a:t>Compound units</a:t>
            </a:r>
          </a:p>
          <a:p>
            <a:r>
              <a:rPr lang="en-GB" dirty="0"/>
              <a:t>Iterative processes</a:t>
            </a:r>
          </a:p>
          <a:p>
            <a:r>
              <a:rPr lang="en-GB" dirty="0"/>
              <a:t>Geometric sequences</a:t>
            </a:r>
          </a:p>
          <a:p>
            <a:r>
              <a:rPr lang="en-GB" dirty="0"/>
              <a:t>Gradient and rate of change</a:t>
            </a:r>
          </a:p>
          <a:p>
            <a:r>
              <a:rPr lang="en-GB" dirty="0"/>
              <a:t>Stratified sampling</a:t>
            </a:r>
          </a:p>
          <a:p>
            <a:pPr marL="0" indent="0" algn="ctr">
              <a:buNone/>
            </a:pPr>
            <a:r>
              <a:rPr lang="en-GB" dirty="0"/>
              <a:t>The list goes on!</a:t>
            </a:r>
          </a:p>
        </p:txBody>
      </p:sp>
    </p:spTree>
    <p:extLst>
      <p:ext uri="{BB962C8B-B14F-4D97-AF65-F5344CB8AC3E}">
        <p14:creationId xmlns:p14="http://schemas.microsoft.com/office/powerpoint/2010/main" val="37881543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8">
                                            <p:txEl>
                                              <p:pRg st="7" end="7"/>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8">
                                            <p:txEl>
                                              <p:pRg st="8" end="8"/>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8">
                                            <p:txEl>
                                              <p:pRg st="9" end="9"/>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8">
                                            <p:txEl>
                                              <p:pRg st="10" end="10"/>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8">
                                            <p:txEl>
                                              <p:pRg st="11" end="11"/>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8">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sp>
        <p:nvSpPr>
          <p:cNvPr id="7" name="Title 6">
            <a:extLst>
              <a:ext uri="{FF2B5EF4-FFF2-40B4-BE49-F238E27FC236}">
                <a16:creationId xmlns:a16="http://schemas.microsoft.com/office/drawing/2014/main" id="{828E8CC5-34D6-4883-B11D-C254922C051B}"/>
              </a:ext>
            </a:extLst>
          </p:cNvPr>
          <p:cNvSpPr>
            <a:spLocks noGrp="1"/>
          </p:cNvSpPr>
          <p:nvPr>
            <p:ph type="title"/>
          </p:nvPr>
        </p:nvSpPr>
        <p:spPr/>
        <p:txBody>
          <a:bodyPr/>
          <a:lstStyle/>
          <a:p>
            <a:r>
              <a:rPr lang="en-GB" dirty="0"/>
              <a:t>Part 1 – The big idea</a:t>
            </a:r>
          </a:p>
        </p:txBody>
      </p:sp>
      <p:sp>
        <p:nvSpPr>
          <p:cNvPr id="8" name="Text Placeholder 7">
            <a:extLst>
              <a:ext uri="{FF2B5EF4-FFF2-40B4-BE49-F238E27FC236}">
                <a16:creationId xmlns:a16="http://schemas.microsoft.com/office/drawing/2014/main" id="{3CDAD6D6-B282-4337-A940-CCCBB23E6928}"/>
              </a:ext>
            </a:extLst>
          </p:cNvPr>
          <p:cNvSpPr>
            <a:spLocks noGrp="1"/>
          </p:cNvSpPr>
          <p:nvPr>
            <p:ph type="body" sz="quarter" idx="10"/>
          </p:nvPr>
        </p:nvSpPr>
        <p:spPr>
          <a:xfrm>
            <a:off x="522288" y="1304924"/>
            <a:ext cx="8164512" cy="5128731"/>
          </a:xfrm>
        </p:spPr>
        <p:txBody>
          <a:bodyPr/>
          <a:lstStyle/>
          <a:p>
            <a:pPr marL="0" indent="0">
              <a:buNone/>
            </a:pPr>
            <a:r>
              <a:rPr lang="en-GB" sz="2400" dirty="0"/>
              <a:t>What things typically go wrong (misconceptions)?</a:t>
            </a:r>
          </a:p>
          <a:p>
            <a:r>
              <a:rPr lang="en-GB" dirty="0"/>
              <a:t>Viewing relationships as additive, and considering </a:t>
            </a:r>
            <a:r>
              <a:rPr lang="en-GB" b="1" dirty="0"/>
              <a:t>only </a:t>
            </a:r>
            <a:r>
              <a:rPr lang="en-GB" dirty="0"/>
              <a:t>differences</a:t>
            </a:r>
          </a:p>
          <a:p>
            <a:pPr marL="0" indent="0">
              <a:buNone/>
            </a:pPr>
            <a:endParaRPr lang="en-GB" dirty="0"/>
          </a:p>
        </p:txBody>
      </p:sp>
      <p:sp>
        <p:nvSpPr>
          <p:cNvPr id="2" name="TextBox 1">
            <a:extLst>
              <a:ext uri="{FF2B5EF4-FFF2-40B4-BE49-F238E27FC236}">
                <a16:creationId xmlns:a16="http://schemas.microsoft.com/office/drawing/2014/main" id="{5558DAAB-542E-4AFC-B526-914ABF64D9FC}"/>
              </a:ext>
            </a:extLst>
          </p:cNvPr>
          <p:cNvSpPr txBox="1"/>
          <p:nvPr/>
        </p:nvSpPr>
        <p:spPr>
          <a:xfrm>
            <a:off x="522000" y="2552656"/>
            <a:ext cx="5589916" cy="3880999"/>
          </a:xfrm>
          <a:prstGeom prst="rect">
            <a:avLst/>
          </a:prstGeom>
          <a:noFill/>
          <a:ln>
            <a:solidFill>
              <a:srgbClr val="347574"/>
            </a:solidFill>
          </a:ln>
        </p:spPr>
        <p:txBody>
          <a:bodyPr wrap="square" rtlCol="0">
            <a:spAutoFit/>
          </a:bodyPr>
          <a:lstStyle/>
          <a:p>
            <a:r>
              <a:rPr lang="en-GB" sz="2000" dirty="0">
                <a:latin typeface="Century Gothic" panose="020B0502020202020204" pitchFamily="34" charset="0"/>
              </a:rPr>
              <a:t>Describe the following sequences in words:</a:t>
            </a:r>
          </a:p>
          <a:p>
            <a:endParaRPr lang="en-GB" sz="2000" dirty="0">
              <a:latin typeface="Century Gothic" panose="020B0502020202020204" pitchFamily="34" charset="0"/>
            </a:endParaRPr>
          </a:p>
          <a:p>
            <a:pPr marL="342900" indent="-342900">
              <a:lnSpc>
                <a:spcPct val="150000"/>
              </a:lnSpc>
              <a:buFont typeface="Arial" panose="020B0604020202020204" pitchFamily="34" charset="0"/>
              <a:buChar char="•"/>
            </a:pPr>
            <a:r>
              <a:rPr lang="en-GB" sz="2000" dirty="0">
                <a:latin typeface="Century Gothic" panose="020B0502020202020204" pitchFamily="34" charset="0"/>
              </a:rPr>
              <a:t>1, 3, 5, 7, 9, ….</a:t>
            </a:r>
          </a:p>
          <a:p>
            <a:pPr marL="342900" indent="-342900">
              <a:lnSpc>
                <a:spcPct val="150000"/>
              </a:lnSpc>
              <a:buFont typeface="Arial" panose="020B0604020202020204" pitchFamily="34" charset="0"/>
              <a:buChar char="•"/>
            </a:pPr>
            <a:r>
              <a:rPr lang="en-GB" sz="2000" dirty="0">
                <a:latin typeface="Century Gothic" panose="020B0502020202020204" pitchFamily="34" charset="0"/>
              </a:rPr>
              <a:t>3, 8, 13, 18, 23, …</a:t>
            </a:r>
          </a:p>
          <a:p>
            <a:pPr marL="342900" indent="-342900">
              <a:lnSpc>
                <a:spcPct val="150000"/>
              </a:lnSpc>
              <a:buFont typeface="Arial" panose="020B0604020202020204" pitchFamily="34" charset="0"/>
              <a:buChar char="•"/>
            </a:pPr>
            <a:r>
              <a:rPr lang="en-GB" sz="2000" dirty="0">
                <a:latin typeface="Century Gothic" panose="020B0502020202020204" pitchFamily="34" charset="0"/>
              </a:rPr>
              <a:t>100, 90, 80, 70, 60,…</a:t>
            </a:r>
          </a:p>
          <a:p>
            <a:pPr marL="342900" indent="-342900">
              <a:lnSpc>
                <a:spcPct val="150000"/>
              </a:lnSpc>
              <a:buFont typeface="Arial" panose="020B0604020202020204" pitchFamily="34" charset="0"/>
              <a:buChar char="•"/>
            </a:pPr>
            <a:r>
              <a:rPr lang="en-GB" sz="2000" dirty="0">
                <a:latin typeface="Century Gothic" panose="020B0502020202020204" pitchFamily="34" charset="0"/>
              </a:rPr>
              <a:t>1, 2, 4, 8, 16, …</a:t>
            </a:r>
          </a:p>
          <a:p>
            <a:pPr marL="342900" indent="-342900">
              <a:lnSpc>
                <a:spcPct val="150000"/>
              </a:lnSpc>
              <a:buFont typeface="Arial" panose="020B0604020202020204" pitchFamily="34" charset="0"/>
              <a:buChar char="•"/>
            </a:pPr>
            <a:r>
              <a:rPr lang="en-GB" sz="2000" dirty="0">
                <a:latin typeface="Century Gothic" panose="020B0502020202020204" pitchFamily="34" charset="0"/>
              </a:rPr>
              <a:t>2, 10, 50, 250, … </a:t>
            </a:r>
          </a:p>
          <a:p>
            <a:pPr marL="342900" indent="-342900">
              <a:lnSpc>
                <a:spcPct val="150000"/>
              </a:lnSpc>
              <a:buFont typeface="Arial" panose="020B0604020202020204" pitchFamily="34" charset="0"/>
              <a:buChar char="•"/>
            </a:pPr>
            <a:r>
              <a:rPr lang="en-GB" sz="2000" dirty="0">
                <a:latin typeface="Century Gothic" panose="020B0502020202020204" pitchFamily="34" charset="0"/>
              </a:rPr>
              <a:t>100, 10, 1, 0.1, 0.1, … </a:t>
            </a:r>
          </a:p>
          <a:p>
            <a:pPr marL="342900" indent="-342900">
              <a:lnSpc>
                <a:spcPct val="150000"/>
              </a:lnSpc>
              <a:buFont typeface="Arial" panose="020B0604020202020204" pitchFamily="34" charset="0"/>
              <a:buChar char="•"/>
            </a:pPr>
            <a:r>
              <a:rPr lang="en-GB" sz="2000" dirty="0">
                <a:latin typeface="Century Gothic" panose="020B0502020202020204" pitchFamily="34" charset="0"/>
              </a:rPr>
              <a:t>1, 4, 9, 16, 25, …</a:t>
            </a:r>
          </a:p>
        </p:txBody>
      </p:sp>
    </p:spTree>
    <p:custDataLst>
      <p:tags r:id="rId1"/>
    </p:custDataLst>
    <p:extLst>
      <p:ext uri="{BB962C8B-B14F-4D97-AF65-F5344CB8AC3E}">
        <p14:creationId xmlns:p14="http://schemas.microsoft.com/office/powerpoint/2010/main" val="15601074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sp>
        <p:nvSpPr>
          <p:cNvPr id="7" name="Title 6">
            <a:extLst>
              <a:ext uri="{FF2B5EF4-FFF2-40B4-BE49-F238E27FC236}">
                <a16:creationId xmlns:a16="http://schemas.microsoft.com/office/drawing/2014/main" id="{828E8CC5-34D6-4883-B11D-C254922C051B}"/>
              </a:ext>
            </a:extLst>
          </p:cNvPr>
          <p:cNvSpPr>
            <a:spLocks noGrp="1"/>
          </p:cNvSpPr>
          <p:nvPr>
            <p:ph type="title"/>
          </p:nvPr>
        </p:nvSpPr>
        <p:spPr/>
        <p:txBody>
          <a:bodyPr/>
          <a:lstStyle/>
          <a:p>
            <a:r>
              <a:rPr lang="en-GB" dirty="0"/>
              <a:t>Part 1 – The big idea</a:t>
            </a:r>
          </a:p>
        </p:txBody>
      </p:sp>
      <p:sp>
        <p:nvSpPr>
          <p:cNvPr id="8" name="Text Placeholder 7">
            <a:extLst>
              <a:ext uri="{FF2B5EF4-FFF2-40B4-BE49-F238E27FC236}">
                <a16:creationId xmlns:a16="http://schemas.microsoft.com/office/drawing/2014/main" id="{3CDAD6D6-B282-4337-A940-CCCBB23E6928}"/>
              </a:ext>
            </a:extLst>
          </p:cNvPr>
          <p:cNvSpPr>
            <a:spLocks noGrp="1"/>
          </p:cNvSpPr>
          <p:nvPr>
            <p:ph type="body" sz="quarter" idx="10"/>
          </p:nvPr>
        </p:nvSpPr>
        <p:spPr>
          <a:xfrm>
            <a:off x="522288" y="1304924"/>
            <a:ext cx="8164512" cy="5128731"/>
          </a:xfrm>
        </p:spPr>
        <p:txBody>
          <a:bodyPr/>
          <a:lstStyle/>
          <a:p>
            <a:pPr marL="0" indent="0">
              <a:buNone/>
            </a:pPr>
            <a:r>
              <a:rPr lang="en-GB" sz="2400" dirty="0"/>
              <a:t>What things typically go wrong (misconceptions)?</a:t>
            </a:r>
          </a:p>
          <a:p>
            <a:r>
              <a:rPr lang="en-GB" dirty="0"/>
              <a:t>Viewing relationships as additive, and considering </a:t>
            </a:r>
            <a:r>
              <a:rPr lang="en-GB" b="1" dirty="0"/>
              <a:t>only </a:t>
            </a:r>
            <a:r>
              <a:rPr lang="en-GB" dirty="0"/>
              <a:t>differences</a:t>
            </a:r>
          </a:p>
          <a:p>
            <a:pPr marL="0" indent="0">
              <a:buNone/>
            </a:pPr>
            <a:endParaRPr lang="en-GB" dirty="0"/>
          </a:p>
        </p:txBody>
      </p:sp>
      <p:sp>
        <p:nvSpPr>
          <p:cNvPr id="2" name="TextBox 1">
            <a:extLst>
              <a:ext uri="{FF2B5EF4-FFF2-40B4-BE49-F238E27FC236}">
                <a16:creationId xmlns:a16="http://schemas.microsoft.com/office/drawing/2014/main" id="{5558DAAB-542E-4AFC-B526-914ABF64D9FC}"/>
              </a:ext>
            </a:extLst>
          </p:cNvPr>
          <p:cNvSpPr txBox="1"/>
          <p:nvPr/>
        </p:nvSpPr>
        <p:spPr>
          <a:xfrm>
            <a:off x="329038" y="2436200"/>
            <a:ext cx="5589916" cy="3785652"/>
          </a:xfrm>
          <a:prstGeom prst="rect">
            <a:avLst/>
          </a:prstGeom>
          <a:noFill/>
          <a:ln>
            <a:solidFill>
              <a:srgbClr val="347574"/>
            </a:solidFill>
          </a:ln>
        </p:spPr>
        <p:txBody>
          <a:bodyPr wrap="square" rtlCol="0">
            <a:spAutoFit/>
          </a:bodyPr>
          <a:lstStyle/>
          <a:p>
            <a:r>
              <a:rPr lang="en-GB" sz="2000" dirty="0">
                <a:latin typeface="Century Gothic" panose="020B0502020202020204" pitchFamily="34" charset="0"/>
              </a:rPr>
              <a:t>Two lengths of wood have been cut below.</a:t>
            </a:r>
          </a:p>
          <a:p>
            <a:r>
              <a:rPr lang="en-GB" sz="2000" dirty="0">
                <a:latin typeface="Century Gothic" panose="020B0502020202020204" pitchFamily="34" charset="0"/>
              </a:rPr>
              <a:t>Compare them.</a:t>
            </a:r>
          </a:p>
          <a:p>
            <a:endParaRPr lang="en-GB" sz="2000" dirty="0">
              <a:latin typeface="Century Gothic" panose="020B0502020202020204" pitchFamily="34" charset="0"/>
            </a:endParaRPr>
          </a:p>
          <a:p>
            <a:endParaRPr lang="en-GB" sz="2000" dirty="0">
              <a:latin typeface="Century Gothic" panose="020B0502020202020204" pitchFamily="34" charset="0"/>
            </a:endParaRPr>
          </a:p>
          <a:p>
            <a:endParaRPr lang="en-GB" sz="2000" dirty="0">
              <a:latin typeface="Century Gothic" panose="020B0502020202020204" pitchFamily="34" charset="0"/>
            </a:endParaRPr>
          </a:p>
          <a:p>
            <a:endParaRPr lang="en-GB" sz="2000" dirty="0">
              <a:latin typeface="Century Gothic" panose="020B0502020202020204" pitchFamily="34" charset="0"/>
            </a:endParaRPr>
          </a:p>
          <a:p>
            <a:endParaRPr lang="en-GB" sz="2000" dirty="0">
              <a:latin typeface="Century Gothic" panose="020B0502020202020204" pitchFamily="34" charset="0"/>
            </a:endParaRPr>
          </a:p>
          <a:p>
            <a:endParaRPr lang="en-GB" sz="2000" dirty="0">
              <a:latin typeface="Century Gothic" panose="020B0502020202020204" pitchFamily="34" charset="0"/>
            </a:endParaRPr>
          </a:p>
          <a:p>
            <a:endParaRPr lang="en-GB" sz="2000" dirty="0">
              <a:latin typeface="Century Gothic" panose="020B0502020202020204" pitchFamily="34" charset="0"/>
            </a:endParaRPr>
          </a:p>
          <a:p>
            <a:endParaRPr lang="en-GB" sz="2000" dirty="0">
              <a:latin typeface="Century Gothic" panose="020B0502020202020204" pitchFamily="34" charset="0"/>
            </a:endParaRPr>
          </a:p>
          <a:p>
            <a:endParaRPr lang="en-GB" sz="2000" dirty="0">
              <a:latin typeface="Century Gothic" panose="020B0502020202020204" pitchFamily="34" charset="0"/>
            </a:endParaRPr>
          </a:p>
          <a:p>
            <a:endParaRPr lang="en-GB" sz="2000" dirty="0">
              <a:latin typeface="Century Gothic" panose="020B0502020202020204" pitchFamily="34" charset="0"/>
            </a:endParaRPr>
          </a:p>
        </p:txBody>
      </p:sp>
      <p:sp>
        <p:nvSpPr>
          <p:cNvPr id="3" name="Rectangle 2">
            <a:extLst>
              <a:ext uri="{FF2B5EF4-FFF2-40B4-BE49-F238E27FC236}">
                <a16:creationId xmlns:a16="http://schemas.microsoft.com/office/drawing/2014/main" id="{40F09B3F-742E-41AE-A18B-E4385B40848F}"/>
              </a:ext>
            </a:extLst>
          </p:cNvPr>
          <p:cNvSpPr/>
          <p:nvPr/>
        </p:nvSpPr>
        <p:spPr>
          <a:xfrm>
            <a:off x="674093" y="3526971"/>
            <a:ext cx="2415396" cy="5564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800" dirty="0"/>
              <a:t>A</a:t>
            </a:r>
          </a:p>
        </p:txBody>
      </p:sp>
      <p:sp>
        <p:nvSpPr>
          <p:cNvPr id="9" name="Rectangle 8">
            <a:extLst>
              <a:ext uri="{FF2B5EF4-FFF2-40B4-BE49-F238E27FC236}">
                <a16:creationId xmlns:a16="http://schemas.microsoft.com/office/drawing/2014/main" id="{CA793D6A-0EED-4AB3-B73F-420E28E957CF}"/>
              </a:ext>
            </a:extLst>
          </p:cNvPr>
          <p:cNvSpPr/>
          <p:nvPr/>
        </p:nvSpPr>
        <p:spPr>
          <a:xfrm>
            <a:off x="674093" y="4838478"/>
            <a:ext cx="4830792" cy="5564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800" dirty="0"/>
              <a:t>B</a:t>
            </a:r>
          </a:p>
        </p:txBody>
      </p:sp>
      <p:cxnSp>
        <p:nvCxnSpPr>
          <p:cNvPr id="5" name="Straight Arrow Connector 4">
            <a:extLst>
              <a:ext uri="{FF2B5EF4-FFF2-40B4-BE49-F238E27FC236}">
                <a16:creationId xmlns:a16="http://schemas.microsoft.com/office/drawing/2014/main" id="{1E067706-90E2-4855-A744-2C2F16A37EF4}"/>
              </a:ext>
            </a:extLst>
          </p:cNvPr>
          <p:cNvCxnSpPr/>
          <p:nvPr/>
        </p:nvCxnSpPr>
        <p:spPr>
          <a:xfrm>
            <a:off x="674093" y="4436213"/>
            <a:ext cx="2415396"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5DD8E222-A2EB-471F-9DBE-8234FFA69487}"/>
              </a:ext>
            </a:extLst>
          </p:cNvPr>
          <p:cNvCxnSpPr>
            <a:cxnSpLocks/>
          </p:cNvCxnSpPr>
          <p:nvPr/>
        </p:nvCxnSpPr>
        <p:spPr>
          <a:xfrm>
            <a:off x="674093" y="5705688"/>
            <a:ext cx="4830792"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0DECE784-5156-422C-ACD8-A64B5BCD7894}"/>
              </a:ext>
            </a:extLst>
          </p:cNvPr>
          <p:cNvSpPr txBox="1"/>
          <p:nvPr/>
        </p:nvSpPr>
        <p:spPr>
          <a:xfrm>
            <a:off x="1571239" y="4066881"/>
            <a:ext cx="793631" cy="369332"/>
          </a:xfrm>
          <a:prstGeom prst="rect">
            <a:avLst/>
          </a:prstGeom>
          <a:noFill/>
        </p:spPr>
        <p:txBody>
          <a:bodyPr wrap="square" rtlCol="0">
            <a:spAutoFit/>
          </a:bodyPr>
          <a:lstStyle/>
          <a:p>
            <a:r>
              <a:rPr lang="en-GB" sz="1800" dirty="0"/>
              <a:t>1.5m</a:t>
            </a:r>
          </a:p>
        </p:txBody>
      </p:sp>
      <p:sp>
        <p:nvSpPr>
          <p:cNvPr id="13" name="TextBox 12">
            <a:extLst>
              <a:ext uri="{FF2B5EF4-FFF2-40B4-BE49-F238E27FC236}">
                <a16:creationId xmlns:a16="http://schemas.microsoft.com/office/drawing/2014/main" id="{CCA3997C-3F2D-4931-8B81-7ADBAF4C952B}"/>
              </a:ext>
            </a:extLst>
          </p:cNvPr>
          <p:cNvSpPr txBox="1"/>
          <p:nvPr/>
        </p:nvSpPr>
        <p:spPr>
          <a:xfrm>
            <a:off x="2813445" y="5359503"/>
            <a:ext cx="621102" cy="369332"/>
          </a:xfrm>
          <a:prstGeom prst="rect">
            <a:avLst/>
          </a:prstGeom>
          <a:noFill/>
        </p:spPr>
        <p:txBody>
          <a:bodyPr wrap="square" rtlCol="0">
            <a:spAutoFit/>
          </a:bodyPr>
          <a:lstStyle/>
          <a:p>
            <a:r>
              <a:rPr lang="en-GB" sz="1800" dirty="0"/>
              <a:t>3m</a:t>
            </a:r>
          </a:p>
        </p:txBody>
      </p:sp>
    </p:spTree>
    <p:custDataLst>
      <p:tags r:id="rId1"/>
    </p:custDataLst>
    <p:extLst>
      <p:ext uri="{BB962C8B-B14F-4D97-AF65-F5344CB8AC3E}">
        <p14:creationId xmlns:p14="http://schemas.microsoft.com/office/powerpoint/2010/main" val="6648592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9" grpId="0" animBg="1"/>
      <p:bldP spid="12" grpId="0"/>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sp>
        <p:nvSpPr>
          <p:cNvPr id="7" name="Title 6">
            <a:extLst>
              <a:ext uri="{FF2B5EF4-FFF2-40B4-BE49-F238E27FC236}">
                <a16:creationId xmlns:a16="http://schemas.microsoft.com/office/drawing/2014/main" id="{828E8CC5-34D6-4883-B11D-C254922C051B}"/>
              </a:ext>
            </a:extLst>
          </p:cNvPr>
          <p:cNvSpPr>
            <a:spLocks noGrp="1"/>
          </p:cNvSpPr>
          <p:nvPr>
            <p:ph type="title"/>
          </p:nvPr>
        </p:nvSpPr>
        <p:spPr/>
        <p:txBody>
          <a:bodyPr/>
          <a:lstStyle/>
          <a:p>
            <a:r>
              <a:rPr lang="en-GB" dirty="0"/>
              <a:t>Part 1 – The big idea</a:t>
            </a:r>
          </a:p>
        </p:txBody>
      </p:sp>
      <p:sp>
        <p:nvSpPr>
          <p:cNvPr id="8" name="Text Placeholder 7">
            <a:extLst>
              <a:ext uri="{FF2B5EF4-FFF2-40B4-BE49-F238E27FC236}">
                <a16:creationId xmlns:a16="http://schemas.microsoft.com/office/drawing/2014/main" id="{3CDAD6D6-B282-4337-A940-CCCBB23E6928}"/>
              </a:ext>
            </a:extLst>
          </p:cNvPr>
          <p:cNvSpPr>
            <a:spLocks noGrp="1"/>
          </p:cNvSpPr>
          <p:nvPr>
            <p:ph type="body" sz="quarter" idx="10"/>
          </p:nvPr>
        </p:nvSpPr>
        <p:spPr>
          <a:xfrm>
            <a:off x="522288" y="1304924"/>
            <a:ext cx="8164512" cy="5128731"/>
          </a:xfrm>
        </p:spPr>
        <p:txBody>
          <a:bodyPr/>
          <a:lstStyle/>
          <a:p>
            <a:pPr marL="0" indent="0">
              <a:buNone/>
            </a:pPr>
            <a:r>
              <a:rPr lang="en-GB" sz="2400" dirty="0"/>
              <a:t>What things typically go wrong (misconceptions)?</a:t>
            </a:r>
          </a:p>
          <a:p>
            <a:r>
              <a:rPr lang="en-GB" dirty="0"/>
              <a:t>Viewing relationships as additive, and considering </a:t>
            </a:r>
            <a:r>
              <a:rPr lang="en-GB" b="1" dirty="0"/>
              <a:t>only </a:t>
            </a:r>
            <a:r>
              <a:rPr lang="en-GB" dirty="0"/>
              <a:t>differences</a:t>
            </a:r>
          </a:p>
          <a:p>
            <a:r>
              <a:rPr lang="en-GB" dirty="0"/>
              <a:t>Difficulty working with non-integer multipliers</a:t>
            </a:r>
          </a:p>
          <a:p>
            <a:pPr marL="0" indent="0">
              <a:buNone/>
            </a:pPr>
            <a:endParaRPr lang="en-GB" dirty="0"/>
          </a:p>
          <a:p>
            <a:pPr marL="0" indent="0">
              <a:buNone/>
            </a:pPr>
            <a:endParaRPr lang="en-GB" dirty="0"/>
          </a:p>
        </p:txBody>
      </p:sp>
      <p:sp>
        <p:nvSpPr>
          <p:cNvPr id="2" name="TextBox 1">
            <a:extLst>
              <a:ext uri="{FF2B5EF4-FFF2-40B4-BE49-F238E27FC236}">
                <a16:creationId xmlns:a16="http://schemas.microsoft.com/office/drawing/2014/main" id="{5558DAAB-542E-4AFC-B526-914ABF64D9FC}"/>
              </a:ext>
            </a:extLst>
          </p:cNvPr>
          <p:cNvSpPr txBox="1"/>
          <p:nvPr/>
        </p:nvSpPr>
        <p:spPr>
          <a:xfrm>
            <a:off x="340128" y="2648003"/>
            <a:ext cx="5589916" cy="3785652"/>
          </a:xfrm>
          <a:prstGeom prst="rect">
            <a:avLst/>
          </a:prstGeom>
          <a:noFill/>
          <a:ln>
            <a:solidFill>
              <a:srgbClr val="347574"/>
            </a:solidFill>
          </a:ln>
        </p:spPr>
        <p:txBody>
          <a:bodyPr wrap="square" rtlCol="0">
            <a:spAutoFit/>
          </a:bodyPr>
          <a:lstStyle/>
          <a:p>
            <a:r>
              <a:rPr lang="en-GB" sz="2000" dirty="0">
                <a:latin typeface="Century Gothic" panose="020B0502020202020204" pitchFamily="34" charset="0"/>
              </a:rPr>
              <a:t>Two lengths of wood have been cut below.</a:t>
            </a:r>
          </a:p>
          <a:p>
            <a:r>
              <a:rPr lang="en-GB" sz="2000" dirty="0">
                <a:latin typeface="Century Gothic" panose="020B0502020202020204" pitchFamily="34" charset="0"/>
              </a:rPr>
              <a:t>Compare them.</a:t>
            </a:r>
          </a:p>
          <a:p>
            <a:endParaRPr lang="en-GB" sz="2000" dirty="0">
              <a:latin typeface="Century Gothic" panose="020B0502020202020204" pitchFamily="34" charset="0"/>
            </a:endParaRPr>
          </a:p>
          <a:p>
            <a:endParaRPr lang="en-GB" sz="2000" dirty="0">
              <a:latin typeface="Century Gothic" panose="020B0502020202020204" pitchFamily="34" charset="0"/>
            </a:endParaRPr>
          </a:p>
          <a:p>
            <a:endParaRPr lang="en-GB" sz="2000" dirty="0">
              <a:latin typeface="Century Gothic" panose="020B0502020202020204" pitchFamily="34" charset="0"/>
            </a:endParaRPr>
          </a:p>
          <a:p>
            <a:endParaRPr lang="en-GB" sz="2000" dirty="0">
              <a:latin typeface="Century Gothic" panose="020B0502020202020204" pitchFamily="34" charset="0"/>
            </a:endParaRPr>
          </a:p>
          <a:p>
            <a:endParaRPr lang="en-GB" sz="2000" dirty="0">
              <a:latin typeface="Century Gothic" panose="020B0502020202020204" pitchFamily="34" charset="0"/>
            </a:endParaRPr>
          </a:p>
          <a:p>
            <a:endParaRPr lang="en-GB" sz="2000" dirty="0">
              <a:latin typeface="Century Gothic" panose="020B0502020202020204" pitchFamily="34" charset="0"/>
            </a:endParaRPr>
          </a:p>
          <a:p>
            <a:endParaRPr lang="en-GB" sz="2000" dirty="0">
              <a:latin typeface="Century Gothic" panose="020B0502020202020204" pitchFamily="34" charset="0"/>
            </a:endParaRPr>
          </a:p>
          <a:p>
            <a:endParaRPr lang="en-GB" sz="2000" dirty="0">
              <a:latin typeface="Century Gothic" panose="020B0502020202020204" pitchFamily="34" charset="0"/>
            </a:endParaRPr>
          </a:p>
          <a:p>
            <a:endParaRPr lang="en-GB" sz="2000" dirty="0">
              <a:latin typeface="Century Gothic" panose="020B0502020202020204" pitchFamily="34" charset="0"/>
            </a:endParaRPr>
          </a:p>
          <a:p>
            <a:endParaRPr lang="en-GB" sz="2000" dirty="0">
              <a:latin typeface="Century Gothic" panose="020B0502020202020204" pitchFamily="34" charset="0"/>
            </a:endParaRPr>
          </a:p>
        </p:txBody>
      </p:sp>
      <p:sp>
        <p:nvSpPr>
          <p:cNvPr id="9" name="Rectangle 8">
            <a:extLst>
              <a:ext uri="{FF2B5EF4-FFF2-40B4-BE49-F238E27FC236}">
                <a16:creationId xmlns:a16="http://schemas.microsoft.com/office/drawing/2014/main" id="{CA793D6A-0EED-4AB3-B73F-420E28E957CF}"/>
              </a:ext>
            </a:extLst>
          </p:cNvPr>
          <p:cNvSpPr/>
          <p:nvPr/>
        </p:nvSpPr>
        <p:spPr>
          <a:xfrm>
            <a:off x="685182" y="5050281"/>
            <a:ext cx="5106835" cy="5564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800" dirty="0"/>
              <a:t>B</a:t>
            </a:r>
          </a:p>
        </p:txBody>
      </p:sp>
      <p:cxnSp>
        <p:nvCxnSpPr>
          <p:cNvPr id="5" name="Straight Arrow Connector 4">
            <a:extLst>
              <a:ext uri="{FF2B5EF4-FFF2-40B4-BE49-F238E27FC236}">
                <a16:creationId xmlns:a16="http://schemas.microsoft.com/office/drawing/2014/main" id="{1E067706-90E2-4855-A744-2C2F16A37EF4}"/>
              </a:ext>
            </a:extLst>
          </p:cNvPr>
          <p:cNvCxnSpPr>
            <a:cxnSpLocks/>
          </p:cNvCxnSpPr>
          <p:nvPr/>
        </p:nvCxnSpPr>
        <p:spPr>
          <a:xfrm>
            <a:off x="685183" y="4648016"/>
            <a:ext cx="2001327"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5DD8E222-A2EB-471F-9DBE-8234FFA69487}"/>
              </a:ext>
            </a:extLst>
          </p:cNvPr>
          <p:cNvCxnSpPr>
            <a:cxnSpLocks/>
          </p:cNvCxnSpPr>
          <p:nvPr/>
        </p:nvCxnSpPr>
        <p:spPr>
          <a:xfrm>
            <a:off x="685183" y="5917491"/>
            <a:ext cx="5106834"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0DECE784-5156-422C-ACD8-A64B5BCD7894}"/>
              </a:ext>
            </a:extLst>
          </p:cNvPr>
          <p:cNvSpPr txBox="1"/>
          <p:nvPr/>
        </p:nvSpPr>
        <p:spPr>
          <a:xfrm>
            <a:off x="1582329" y="4278684"/>
            <a:ext cx="793631" cy="369332"/>
          </a:xfrm>
          <a:prstGeom prst="rect">
            <a:avLst/>
          </a:prstGeom>
          <a:noFill/>
        </p:spPr>
        <p:txBody>
          <a:bodyPr wrap="square" rtlCol="0">
            <a:spAutoFit/>
          </a:bodyPr>
          <a:lstStyle/>
          <a:p>
            <a:r>
              <a:rPr lang="en-GB" sz="1800" dirty="0"/>
              <a:t>1m</a:t>
            </a:r>
          </a:p>
        </p:txBody>
      </p:sp>
      <p:sp>
        <p:nvSpPr>
          <p:cNvPr id="13" name="TextBox 12">
            <a:extLst>
              <a:ext uri="{FF2B5EF4-FFF2-40B4-BE49-F238E27FC236}">
                <a16:creationId xmlns:a16="http://schemas.microsoft.com/office/drawing/2014/main" id="{CCA3997C-3F2D-4931-8B81-7ADBAF4C952B}"/>
              </a:ext>
            </a:extLst>
          </p:cNvPr>
          <p:cNvSpPr txBox="1"/>
          <p:nvPr/>
        </p:nvSpPr>
        <p:spPr>
          <a:xfrm>
            <a:off x="2781399" y="5570099"/>
            <a:ext cx="914400" cy="369332"/>
          </a:xfrm>
          <a:prstGeom prst="rect">
            <a:avLst/>
          </a:prstGeom>
          <a:noFill/>
        </p:spPr>
        <p:txBody>
          <a:bodyPr wrap="square" rtlCol="0">
            <a:spAutoFit/>
          </a:bodyPr>
          <a:lstStyle/>
          <a:p>
            <a:r>
              <a:rPr lang="en-GB" sz="1800" dirty="0"/>
              <a:t>2.5m</a:t>
            </a:r>
          </a:p>
        </p:txBody>
      </p:sp>
      <p:sp>
        <p:nvSpPr>
          <p:cNvPr id="14" name="Rectangle 13">
            <a:extLst>
              <a:ext uri="{FF2B5EF4-FFF2-40B4-BE49-F238E27FC236}">
                <a16:creationId xmlns:a16="http://schemas.microsoft.com/office/drawing/2014/main" id="{7C412C6D-7A4C-495E-B373-12B0998D447F}"/>
              </a:ext>
            </a:extLst>
          </p:cNvPr>
          <p:cNvSpPr/>
          <p:nvPr/>
        </p:nvSpPr>
        <p:spPr>
          <a:xfrm>
            <a:off x="685183" y="3738774"/>
            <a:ext cx="2001327" cy="5564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800" dirty="0"/>
              <a:t>A</a:t>
            </a:r>
          </a:p>
        </p:txBody>
      </p:sp>
    </p:spTree>
    <p:custDataLst>
      <p:tags r:id="rId1"/>
    </p:custDataLst>
    <p:extLst>
      <p:ext uri="{BB962C8B-B14F-4D97-AF65-F5344CB8AC3E}">
        <p14:creationId xmlns:p14="http://schemas.microsoft.com/office/powerpoint/2010/main" val="31415600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 grpId="0" animBg="1"/>
      <p:bldP spid="12" grpId="0"/>
      <p:bldP spid="13" grpId="0"/>
      <p:bldP spid="1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sp>
        <p:nvSpPr>
          <p:cNvPr id="7" name="Title 6">
            <a:extLst>
              <a:ext uri="{FF2B5EF4-FFF2-40B4-BE49-F238E27FC236}">
                <a16:creationId xmlns:a16="http://schemas.microsoft.com/office/drawing/2014/main" id="{828E8CC5-34D6-4883-B11D-C254922C051B}"/>
              </a:ext>
            </a:extLst>
          </p:cNvPr>
          <p:cNvSpPr>
            <a:spLocks noGrp="1"/>
          </p:cNvSpPr>
          <p:nvPr>
            <p:ph type="title"/>
          </p:nvPr>
        </p:nvSpPr>
        <p:spPr/>
        <p:txBody>
          <a:bodyPr/>
          <a:lstStyle/>
          <a:p>
            <a:r>
              <a:rPr lang="en-GB" dirty="0"/>
              <a:t>Part 2 – Prerequisites</a:t>
            </a:r>
          </a:p>
        </p:txBody>
      </p:sp>
      <p:sp>
        <p:nvSpPr>
          <p:cNvPr id="8" name="Text Placeholder 7">
            <a:extLst>
              <a:ext uri="{FF2B5EF4-FFF2-40B4-BE49-F238E27FC236}">
                <a16:creationId xmlns:a16="http://schemas.microsoft.com/office/drawing/2014/main" id="{3CDAD6D6-B282-4337-A940-CCCBB23E6928}"/>
              </a:ext>
            </a:extLst>
          </p:cNvPr>
          <p:cNvSpPr>
            <a:spLocks noGrp="1"/>
          </p:cNvSpPr>
          <p:nvPr>
            <p:ph type="body" sz="quarter" idx="10"/>
          </p:nvPr>
        </p:nvSpPr>
        <p:spPr>
          <a:xfrm>
            <a:off x="228374" y="1141638"/>
            <a:ext cx="8164512" cy="5128731"/>
          </a:xfrm>
        </p:spPr>
        <p:txBody>
          <a:bodyPr>
            <a:normAutofit fontScale="92500" lnSpcReduction="10000"/>
          </a:bodyPr>
          <a:lstStyle/>
          <a:p>
            <a:pPr marL="0" indent="0">
              <a:buNone/>
            </a:pPr>
            <a:r>
              <a:rPr lang="en-GB" sz="2600" dirty="0"/>
              <a:t>KS2 Expectations</a:t>
            </a:r>
          </a:p>
          <a:p>
            <a:r>
              <a:rPr lang="en-GB" b="1" dirty="0"/>
              <a:t>Multiples and factors</a:t>
            </a:r>
          </a:p>
          <a:p>
            <a:pPr lvl="1"/>
            <a:r>
              <a:rPr lang="en-GB" dirty="0"/>
              <a:t>Relating multiplication and division as inverses</a:t>
            </a:r>
          </a:p>
          <a:p>
            <a:r>
              <a:rPr lang="en-GB" b="1" dirty="0"/>
              <a:t>Scaling problems with measure</a:t>
            </a:r>
          </a:p>
          <a:p>
            <a:pPr lvl="1"/>
            <a:r>
              <a:rPr lang="en-GB" dirty="0"/>
              <a:t>With integer and unit fraction scale factors only </a:t>
            </a:r>
            <a:br>
              <a:rPr lang="en-GB" dirty="0"/>
            </a:br>
            <a:r>
              <a:rPr lang="en-GB" dirty="0"/>
              <a:t>– e.g. twice as long, half as tall</a:t>
            </a:r>
          </a:p>
          <a:p>
            <a:r>
              <a:rPr lang="en-GB" b="1" dirty="0"/>
              <a:t>Scale drawings and similarity</a:t>
            </a:r>
          </a:p>
          <a:p>
            <a:pPr lvl="1"/>
            <a:r>
              <a:rPr lang="en-GB" dirty="0"/>
              <a:t>Lengths, with integer and unit fraction scale factors only</a:t>
            </a:r>
          </a:p>
          <a:p>
            <a:r>
              <a:rPr lang="en-GB" b="1" dirty="0"/>
              <a:t>Ratio</a:t>
            </a:r>
          </a:p>
          <a:p>
            <a:pPr lvl="1"/>
            <a:r>
              <a:rPr lang="en-GB" dirty="0"/>
              <a:t>Unequal sharing</a:t>
            </a:r>
          </a:p>
          <a:p>
            <a:pPr lvl="1"/>
            <a:r>
              <a:rPr lang="en-GB" dirty="0"/>
              <a:t>In the form of “For every…, there are…”</a:t>
            </a:r>
          </a:p>
          <a:p>
            <a:r>
              <a:rPr lang="en-GB" b="1" dirty="0"/>
              <a:t>Fractions</a:t>
            </a:r>
          </a:p>
          <a:p>
            <a:pPr lvl="1"/>
            <a:r>
              <a:rPr lang="en-GB" dirty="0">
                <a:ea typeface="Cambria Math" panose="02040503050406030204" pitchFamily="18" charset="0"/>
              </a:rPr>
              <a:t>Division as a multiplicative inverse (i.e. fractional multiplication)</a:t>
            </a:r>
          </a:p>
          <a:p>
            <a:pPr lvl="1"/>
            <a:r>
              <a:rPr lang="en-GB" dirty="0"/>
              <a:t>Equivalent fractions</a:t>
            </a:r>
          </a:p>
          <a:p>
            <a:pPr lvl="1"/>
            <a:r>
              <a:rPr lang="en-GB" dirty="0"/>
              <a:t>Multiplication of an integer by unit fraction (integer answer)</a:t>
            </a:r>
          </a:p>
          <a:p>
            <a:pPr lvl="1"/>
            <a:r>
              <a:rPr lang="en-GB" dirty="0"/>
              <a:t>Multiplication of proper fractions</a:t>
            </a:r>
          </a:p>
          <a:p>
            <a:pPr lvl="1"/>
            <a:r>
              <a:rPr lang="en-GB" dirty="0"/>
              <a:t>Division of a proper fraction by an integer</a:t>
            </a:r>
          </a:p>
        </p:txBody>
      </p:sp>
    </p:spTree>
    <p:extLst>
      <p:ext uri="{BB962C8B-B14F-4D97-AF65-F5344CB8AC3E}">
        <p14:creationId xmlns:p14="http://schemas.microsoft.com/office/powerpoint/2010/main" val="8125258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sp>
        <p:nvSpPr>
          <p:cNvPr id="7" name="Title 6">
            <a:extLst>
              <a:ext uri="{FF2B5EF4-FFF2-40B4-BE49-F238E27FC236}">
                <a16:creationId xmlns:a16="http://schemas.microsoft.com/office/drawing/2014/main" id="{828E8CC5-34D6-4883-B11D-C254922C051B}"/>
              </a:ext>
            </a:extLst>
          </p:cNvPr>
          <p:cNvSpPr>
            <a:spLocks noGrp="1"/>
          </p:cNvSpPr>
          <p:nvPr>
            <p:ph type="title"/>
          </p:nvPr>
        </p:nvSpPr>
        <p:spPr/>
        <p:txBody>
          <a:bodyPr/>
          <a:lstStyle/>
          <a:p>
            <a:r>
              <a:rPr lang="en-GB" dirty="0"/>
              <a:t>Part 2 – Prerequisites</a:t>
            </a:r>
          </a:p>
        </p:txBody>
      </p:sp>
      <p:sp>
        <p:nvSpPr>
          <p:cNvPr id="8" name="Text Placeholder 7">
            <a:extLst>
              <a:ext uri="{FF2B5EF4-FFF2-40B4-BE49-F238E27FC236}">
                <a16:creationId xmlns:a16="http://schemas.microsoft.com/office/drawing/2014/main" id="{3CDAD6D6-B282-4337-A940-CCCBB23E6928}"/>
              </a:ext>
            </a:extLst>
          </p:cNvPr>
          <p:cNvSpPr>
            <a:spLocks noGrp="1"/>
          </p:cNvSpPr>
          <p:nvPr>
            <p:ph type="body" sz="quarter" idx="10"/>
          </p:nvPr>
        </p:nvSpPr>
        <p:spPr>
          <a:xfrm>
            <a:off x="522288" y="1304924"/>
            <a:ext cx="8164512" cy="5128731"/>
          </a:xfrm>
        </p:spPr>
        <p:txBody>
          <a:bodyPr>
            <a:normAutofit/>
          </a:bodyPr>
          <a:lstStyle/>
          <a:p>
            <a:pPr marL="0" indent="0">
              <a:buNone/>
            </a:pPr>
            <a:r>
              <a:rPr lang="en-GB" sz="2400" dirty="0"/>
              <a:t>KS3 Expectations</a:t>
            </a:r>
          </a:p>
          <a:p>
            <a:r>
              <a:rPr lang="en-GB" b="1" dirty="0"/>
              <a:t>Multiples and factors</a:t>
            </a:r>
          </a:p>
          <a:p>
            <a:pPr lvl="1"/>
            <a:r>
              <a:rPr lang="en-GB" dirty="0"/>
              <a:t>Relating multiplication and division as inverses</a:t>
            </a:r>
          </a:p>
          <a:p>
            <a:r>
              <a:rPr lang="en-GB" b="1" dirty="0"/>
              <a:t>Ratio</a:t>
            </a:r>
          </a:p>
          <a:p>
            <a:pPr lvl="1"/>
            <a:r>
              <a:rPr lang="en-GB" dirty="0"/>
              <a:t>Unequal sharing</a:t>
            </a:r>
          </a:p>
          <a:p>
            <a:r>
              <a:rPr lang="en-GB" b="1" dirty="0"/>
              <a:t>Fractions</a:t>
            </a:r>
          </a:p>
          <a:p>
            <a:pPr lvl="1"/>
            <a:r>
              <a:rPr lang="en-GB" dirty="0">
                <a:ea typeface="Cambria Math" panose="02040503050406030204" pitchFamily="18" charset="0"/>
              </a:rPr>
              <a:t>Division as a multiplicative inverse (i.e. fractional multiplication)</a:t>
            </a:r>
          </a:p>
          <a:p>
            <a:pPr lvl="1"/>
            <a:r>
              <a:rPr lang="en-GB" dirty="0"/>
              <a:t>Equivalent fractions</a:t>
            </a:r>
          </a:p>
          <a:p>
            <a:pPr lvl="1"/>
            <a:r>
              <a:rPr lang="en-GB" dirty="0"/>
              <a:t>Multiplication of an integer by unit fraction</a:t>
            </a:r>
          </a:p>
          <a:p>
            <a:pPr lvl="1"/>
            <a:r>
              <a:rPr lang="en-GB" dirty="0"/>
              <a:t>Division of a proper fraction by an integer</a:t>
            </a:r>
          </a:p>
          <a:p>
            <a:pPr lvl="1"/>
            <a:r>
              <a:rPr lang="en-GB" dirty="0"/>
              <a:t>Multiplication and division of proper fractions</a:t>
            </a:r>
          </a:p>
          <a:p>
            <a:pPr lvl="1"/>
            <a:r>
              <a:rPr lang="en-GB" dirty="0"/>
              <a:t>Use of mixed numbers and improper fractions</a:t>
            </a:r>
          </a:p>
          <a:p>
            <a:pPr lvl="1"/>
            <a:endParaRPr lang="en-GB" dirty="0"/>
          </a:p>
        </p:txBody>
      </p:sp>
    </p:spTree>
    <p:extLst>
      <p:ext uri="{BB962C8B-B14F-4D97-AF65-F5344CB8AC3E}">
        <p14:creationId xmlns:p14="http://schemas.microsoft.com/office/powerpoint/2010/main" val="11611583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sp>
        <p:nvSpPr>
          <p:cNvPr id="135" name="Google Shape;135;p2" descr="In 1982, the reverse inscription on the 2p coin was changed from ..."/>
          <p:cNvSpPr/>
          <p:nvPr/>
        </p:nvSpPr>
        <p:spPr>
          <a:xfrm>
            <a:off x="612775" y="312737"/>
            <a:ext cx="304800" cy="30480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4" name="Title 3">
            <a:extLst>
              <a:ext uri="{FF2B5EF4-FFF2-40B4-BE49-F238E27FC236}">
                <a16:creationId xmlns:a16="http://schemas.microsoft.com/office/drawing/2014/main" id="{DEBE5DE1-2AF4-41AC-8D0E-528038CE33D7}"/>
              </a:ext>
            </a:extLst>
          </p:cNvPr>
          <p:cNvSpPr>
            <a:spLocks noGrp="1"/>
          </p:cNvSpPr>
          <p:nvPr>
            <p:ph type="title"/>
          </p:nvPr>
        </p:nvSpPr>
        <p:spPr/>
        <p:txBody>
          <a:bodyPr/>
          <a:lstStyle/>
          <a:p>
            <a:r>
              <a:rPr lang="en-GB" dirty="0"/>
              <a:t>Part 2 – Prerequisites</a:t>
            </a:r>
          </a:p>
        </p:txBody>
      </p:sp>
      <p:sp>
        <p:nvSpPr>
          <p:cNvPr id="3" name="Rectangle 2">
            <a:extLst>
              <a:ext uri="{FF2B5EF4-FFF2-40B4-BE49-F238E27FC236}">
                <a16:creationId xmlns:a16="http://schemas.microsoft.com/office/drawing/2014/main" id="{3B3EDB4E-0337-4868-B752-7CBFE87B21D5}"/>
              </a:ext>
            </a:extLst>
          </p:cNvPr>
          <p:cNvSpPr/>
          <p:nvPr/>
        </p:nvSpPr>
        <p:spPr>
          <a:xfrm>
            <a:off x="522000" y="1086832"/>
            <a:ext cx="6000720" cy="646331"/>
          </a:xfrm>
          <a:prstGeom prst="rect">
            <a:avLst/>
          </a:prstGeom>
        </p:spPr>
        <p:txBody>
          <a:bodyPr wrap="square">
            <a:spAutoFit/>
          </a:bodyPr>
          <a:lstStyle/>
          <a:p>
            <a:r>
              <a:rPr lang="en-GB" sz="1800" b="1" dirty="0">
                <a:solidFill>
                  <a:schemeClr val="tx1">
                    <a:lumMod val="65000"/>
                    <a:lumOff val="35000"/>
                  </a:schemeClr>
                </a:solidFill>
              </a:rPr>
              <a:t>Multiples and Factors</a:t>
            </a:r>
          </a:p>
          <a:p>
            <a:r>
              <a:rPr lang="en-GB" sz="1800" dirty="0">
                <a:solidFill>
                  <a:schemeClr val="tx1">
                    <a:lumMod val="65000"/>
                    <a:lumOff val="35000"/>
                  </a:schemeClr>
                </a:solidFill>
              </a:rPr>
              <a:t>Family of 4 calculations</a:t>
            </a:r>
          </a:p>
        </p:txBody>
      </p:sp>
      <p:pic>
        <p:nvPicPr>
          <p:cNvPr id="2" name="Picture 1">
            <a:extLst>
              <a:ext uri="{FF2B5EF4-FFF2-40B4-BE49-F238E27FC236}">
                <a16:creationId xmlns:a16="http://schemas.microsoft.com/office/drawing/2014/main" id="{23EBB8B8-04F9-4E32-96B8-90D15D236E24}"/>
              </a:ext>
            </a:extLst>
          </p:cNvPr>
          <p:cNvPicPr>
            <a:picLocks noChangeAspect="1"/>
          </p:cNvPicPr>
          <p:nvPr/>
        </p:nvPicPr>
        <p:blipFill>
          <a:blip r:embed="rId4"/>
          <a:stretch>
            <a:fillRect/>
          </a:stretch>
        </p:blipFill>
        <p:spPr>
          <a:xfrm rot="10800000">
            <a:off x="765175" y="1877689"/>
            <a:ext cx="2553056" cy="1886213"/>
          </a:xfrm>
          <a:prstGeom prst="rect">
            <a:avLst/>
          </a:prstGeom>
        </p:spPr>
      </p:pic>
      <p:pic>
        <p:nvPicPr>
          <p:cNvPr id="7" name="Picture 6">
            <a:extLst>
              <a:ext uri="{FF2B5EF4-FFF2-40B4-BE49-F238E27FC236}">
                <a16:creationId xmlns:a16="http://schemas.microsoft.com/office/drawing/2014/main" id="{88EAD188-3813-44BF-B86B-01B8CC0CECD3}"/>
              </a:ext>
            </a:extLst>
          </p:cNvPr>
          <p:cNvPicPr>
            <a:picLocks noChangeAspect="1"/>
          </p:cNvPicPr>
          <p:nvPr/>
        </p:nvPicPr>
        <p:blipFill>
          <a:blip r:embed="rId4"/>
          <a:stretch>
            <a:fillRect/>
          </a:stretch>
        </p:blipFill>
        <p:spPr>
          <a:xfrm rot="10800000">
            <a:off x="5319326" y="1086832"/>
            <a:ext cx="2553056" cy="1886213"/>
          </a:xfrm>
          <a:prstGeom prst="rect">
            <a:avLst/>
          </a:prstGeom>
        </p:spPr>
      </p:pic>
      <p:pic>
        <p:nvPicPr>
          <p:cNvPr id="8" name="Picture 7">
            <a:extLst>
              <a:ext uri="{FF2B5EF4-FFF2-40B4-BE49-F238E27FC236}">
                <a16:creationId xmlns:a16="http://schemas.microsoft.com/office/drawing/2014/main" id="{62D1DD98-4286-439E-B930-2F3971F3873A}"/>
              </a:ext>
            </a:extLst>
          </p:cNvPr>
          <p:cNvPicPr>
            <a:picLocks noChangeAspect="1"/>
          </p:cNvPicPr>
          <p:nvPr/>
        </p:nvPicPr>
        <p:blipFill>
          <a:blip r:embed="rId4"/>
          <a:stretch>
            <a:fillRect/>
          </a:stretch>
        </p:blipFill>
        <p:spPr>
          <a:xfrm rot="10800000">
            <a:off x="5319326" y="3570952"/>
            <a:ext cx="2553056" cy="1886213"/>
          </a:xfrm>
          <a:prstGeom prst="rect">
            <a:avLst/>
          </a:prstGeom>
        </p:spPr>
      </p:pic>
      <p:sp>
        <p:nvSpPr>
          <p:cNvPr id="6" name="Rectangle 5">
            <a:extLst>
              <a:ext uri="{FF2B5EF4-FFF2-40B4-BE49-F238E27FC236}">
                <a16:creationId xmlns:a16="http://schemas.microsoft.com/office/drawing/2014/main" id="{E7E782A2-13B7-4470-ABA1-4098DA20C472}"/>
              </a:ext>
            </a:extLst>
          </p:cNvPr>
          <p:cNvSpPr/>
          <p:nvPr/>
        </p:nvSpPr>
        <p:spPr>
          <a:xfrm>
            <a:off x="9312" y="6433656"/>
            <a:ext cx="3268844" cy="307777"/>
          </a:xfrm>
          <a:prstGeom prst="rect">
            <a:avLst/>
          </a:prstGeom>
        </p:spPr>
        <p:txBody>
          <a:bodyPr wrap="none">
            <a:spAutoFit/>
          </a:bodyPr>
          <a:lstStyle/>
          <a:p>
            <a:r>
              <a:rPr lang="en-GB" dirty="0">
                <a:solidFill>
                  <a:schemeClr val="tx1">
                    <a:lumMod val="65000"/>
                    <a:lumOff val="35000"/>
                  </a:schemeClr>
                </a:solidFill>
              </a:rPr>
              <a:t>Part-whole models from MathsBot.com</a:t>
            </a:r>
          </a:p>
        </p:txBody>
      </p:sp>
      <p:sp>
        <p:nvSpPr>
          <p:cNvPr id="11" name="TextBox 10">
            <a:extLst>
              <a:ext uri="{FF2B5EF4-FFF2-40B4-BE49-F238E27FC236}">
                <a16:creationId xmlns:a16="http://schemas.microsoft.com/office/drawing/2014/main" id="{0DA7183C-B67E-4E4B-B358-AAE8A329166A}"/>
              </a:ext>
            </a:extLst>
          </p:cNvPr>
          <p:cNvSpPr txBox="1"/>
          <p:nvPr/>
        </p:nvSpPr>
        <p:spPr>
          <a:xfrm>
            <a:off x="1072019" y="2036704"/>
            <a:ext cx="545465" cy="584775"/>
          </a:xfrm>
          <a:prstGeom prst="rect">
            <a:avLst/>
          </a:prstGeom>
          <a:noFill/>
        </p:spPr>
        <p:txBody>
          <a:bodyPr wrap="square" rtlCol="0">
            <a:spAutoFit/>
          </a:bodyPr>
          <a:lstStyle/>
          <a:p>
            <a:r>
              <a:rPr lang="en-GB" sz="3200" dirty="0"/>
              <a:t>2</a:t>
            </a:r>
          </a:p>
        </p:txBody>
      </p:sp>
      <p:sp>
        <p:nvSpPr>
          <p:cNvPr id="13" name="TextBox 12">
            <a:extLst>
              <a:ext uri="{FF2B5EF4-FFF2-40B4-BE49-F238E27FC236}">
                <a16:creationId xmlns:a16="http://schemas.microsoft.com/office/drawing/2014/main" id="{749B146F-5A1B-4CCA-98E1-3B919DC6850C}"/>
              </a:ext>
            </a:extLst>
          </p:cNvPr>
          <p:cNvSpPr txBox="1"/>
          <p:nvPr/>
        </p:nvSpPr>
        <p:spPr>
          <a:xfrm>
            <a:off x="1072018" y="3063953"/>
            <a:ext cx="545465" cy="584775"/>
          </a:xfrm>
          <a:prstGeom prst="rect">
            <a:avLst/>
          </a:prstGeom>
          <a:noFill/>
        </p:spPr>
        <p:txBody>
          <a:bodyPr wrap="square" rtlCol="0">
            <a:spAutoFit/>
          </a:bodyPr>
          <a:lstStyle/>
          <a:p>
            <a:r>
              <a:rPr lang="en-GB" sz="3200" dirty="0"/>
              <a:t>3</a:t>
            </a:r>
          </a:p>
        </p:txBody>
      </p:sp>
      <p:sp>
        <p:nvSpPr>
          <p:cNvPr id="14" name="TextBox 13">
            <a:extLst>
              <a:ext uri="{FF2B5EF4-FFF2-40B4-BE49-F238E27FC236}">
                <a16:creationId xmlns:a16="http://schemas.microsoft.com/office/drawing/2014/main" id="{236C858D-319C-4B39-A7FA-32EBA059343E}"/>
              </a:ext>
            </a:extLst>
          </p:cNvPr>
          <p:cNvSpPr txBox="1"/>
          <p:nvPr/>
        </p:nvSpPr>
        <p:spPr>
          <a:xfrm>
            <a:off x="2626498" y="2528407"/>
            <a:ext cx="545465" cy="584775"/>
          </a:xfrm>
          <a:prstGeom prst="rect">
            <a:avLst/>
          </a:prstGeom>
          <a:noFill/>
        </p:spPr>
        <p:txBody>
          <a:bodyPr wrap="square" rtlCol="0">
            <a:spAutoFit/>
          </a:bodyPr>
          <a:lstStyle/>
          <a:p>
            <a:r>
              <a:rPr lang="en-GB" sz="3200" dirty="0"/>
              <a:t>6</a:t>
            </a:r>
          </a:p>
        </p:txBody>
      </p:sp>
      <p:sp>
        <p:nvSpPr>
          <p:cNvPr id="12" name="TextBox 11">
            <a:extLst>
              <a:ext uri="{FF2B5EF4-FFF2-40B4-BE49-F238E27FC236}">
                <a16:creationId xmlns:a16="http://schemas.microsoft.com/office/drawing/2014/main" id="{980DBDCA-BAFB-4697-9077-2BBCFE497042}"/>
              </a:ext>
            </a:extLst>
          </p:cNvPr>
          <p:cNvSpPr txBox="1"/>
          <p:nvPr/>
        </p:nvSpPr>
        <p:spPr>
          <a:xfrm>
            <a:off x="765174" y="4091202"/>
            <a:ext cx="2553057" cy="1631216"/>
          </a:xfrm>
          <a:prstGeom prst="rect">
            <a:avLst/>
          </a:prstGeom>
          <a:noFill/>
        </p:spPr>
        <p:txBody>
          <a:bodyPr wrap="square" rtlCol="0">
            <a:spAutoFit/>
          </a:bodyPr>
          <a:lstStyle/>
          <a:p>
            <a:r>
              <a:rPr lang="en-GB" sz="2000" dirty="0">
                <a:solidFill>
                  <a:schemeClr val="tx1">
                    <a:lumMod val="65000"/>
                    <a:lumOff val="35000"/>
                  </a:schemeClr>
                </a:solidFill>
              </a:rPr>
              <a:t>Gives:</a:t>
            </a:r>
          </a:p>
          <a:p>
            <a:pPr algn="ctr"/>
            <a:r>
              <a:rPr lang="en-GB" sz="2000" dirty="0">
                <a:solidFill>
                  <a:schemeClr val="tx1">
                    <a:lumMod val="65000"/>
                    <a:lumOff val="35000"/>
                  </a:schemeClr>
                </a:solidFill>
              </a:rPr>
              <a:t>2 × 3 = 6</a:t>
            </a:r>
          </a:p>
          <a:p>
            <a:pPr algn="ctr"/>
            <a:r>
              <a:rPr lang="en-GB" sz="2000" dirty="0">
                <a:solidFill>
                  <a:schemeClr val="tx1">
                    <a:lumMod val="65000"/>
                    <a:lumOff val="35000"/>
                  </a:schemeClr>
                </a:solidFill>
              </a:rPr>
              <a:t>3 × 2 = 6</a:t>
            </a:r>
          </a:p>
          <a:p>
            <a:pPr algn="ctr"/>
            <a:r>
              <a:rPr lang="en-GB" sz="2000" dirty="0">
                <a:solidFill>
                  <a:schemeClr val="tx1">
                    <a:lumMod val="65000"/>
                    <a:lumOff val="35000"/>
                  </a:schemeClr>
                </a:solidFill>
              </a:rPr>
              <a:t>6 ÷ 2 = 3</a:t>
            </a:r>
          </a:p>
          <a:p>
            <a:pPr algn="ctr"/>
            <a:r>
              <a:rPr lang="en-GB" sz="2000" dirty="0">
                <a:solidFill>
                  <a:schemeClr val="tx1">
                    <a:lumMod val="65000"/>
                    <a:lumOff val="35000"/>
                  </a:schemeClr>
                </a:solidFill>
              </a:rPr>
              <a:t>6 ÷ 3 = 2</a:t>
            </a:r>
          </a:p>
        </p:txBody>
      </p:sp>
      <p:sp>
        <p:nvSpPr>
          <p:cNvPr id="16" name="TextBox 15">
            <a:extLst>
              <a:ext uri="{FF2B5EF4-FFF2-40B4-BE49-F238E27FC236}">
                <a16:creationId xmlns:a16="http://schemas.microsoft.com/office/drawing/2014/main" id="{4A827612-7EAB-4D65-9FA8-9F6019DC080F}"/>
              </a:ext>
            </a:extLst>
          </p:cNvPr>
          <p:cNvSpPr txBox="1"/>
          <p:nvPr/>
        </p:nvSpPr>
        <p:spPr>
          <a:xfrm>
            <a:off x="5610473" y="1245847"/>
            <a:ext cx="545465" cy="584775"/>
          </a:xfrm>
          <a:prstGeom prst="rect">
            <a:avLst/>
          </a:prstGeom>
          <a:noFill/>
        </p:spPr>
        <p:txBody>
          <a:bodyPr wrap="square" rtlCol="0">
            <a:spAutoFit/>
          </a:bodyPr>
          <a:lstStyle/>
          <a:p>
            <a:r>
              <a:rPr lang="en-GB" sz="3200" dirty="0"/>
              <a:t>3</a:t>
            </a:r>
          </a:p>
        </p:txBody>
      </p:sp>
      <p:sp>
        <p:nvSpPr>
          <p:cNvPr id="17" name="TextBox 16">
            <a:extLst>
              <a:ext uri="{FF2B5EF4-FFF2-40B4-BE49-F238E27FC236}">
                <a16:creationId xmlns:a16="http://schemas.microsoft.com/office/drawing/2014/main" id="{D9B82C03-6727-40DB-BA3D-5E805D0FE7DD}"/>
              </a:ext>
            </a:extLst>
          </p:cNvPr>
          <p:cNvSpPr txBox="1"/>
          <p:nvPr/>
        </p:nvSpPr>
        <p:spPr>
          <a:xfrm>
            <a:off x="5610472" y="2273096"/>
            <a:ext cx="545465" cy="584775"/>
          </a:xfrm>
          <a:prstGeom prst="rect">
            <a:avLst/>
          </a:prstGeom>
          <a:noFill/>
        </p:spPr>
        <p:txBody>
          <a:bodyPr wrap="square" rtlCol="0">
            <a:spAutoFit/>
          </a:bodyPr>
          <a:lstStyle/>
          <a:p>
            <a:r>
              <a:rPr lang="en-GB" sz="3200" dirty="0"/>
              <a:t>7</a:t>
            </a:r>
          </a:p>
        </p:txBody>
      </p:sp>
      <p:sp>
        <p:nvSpPr>
          <p:cNvPr id="18" name="TextBox 17">
            <a:extLst>
              <a:ext uri="{FF2B5EF4-FFF2-40B4-BE49-F238E27FC236}">
                <a16:creationId xmlns:a16="http://schemas.microsoft.com/office/drawing/2014/main" id="{30C191E8-F3C9-4A14-A504-83378BD30C26}"/>
              </a:ext>
            </a:extLst>
          </p:cNvPr>
          <p:cNvSpPr txBox="1"/>
          <p:nvPr/>
        </p:nvSpPr>
        <p:spPr>
          <a:xfrm>
            <a:off x="7164952" y="1737550"/>
            <a:ext cx="545465" cy="584775"/>
          </a:xfrm>
          <a:prstGeom prst="rect">
            <a:avLst/>
          </a:prstGeom>
          <a:noFill/>
        </p:spPr>
        <p:txBody>
          <a:bodyPr wrap="square" rtlCol="0">
            <a:spAutoFit/>
          </a:bodyPr>
          <a:lstStyle/>
          <a:p>
            <a:r>
              <a:rPr lang="en-GB" sz="3200" dirty="0"/>
              <a:t>?</a:t>
            </a:r>
          </a:p>
        </p:txBody>
      </p:sp>
      <p:sp>
        <p:nvSpPr>
          <p:cNvPr id="19" name="TextBox 18">
            <a:extLst>
              <a:ext uri="{FF2B5EF4-FFF2-40B4-BE49-F238E27FC236}">
                <a16:creationId xmlns:a16="http://schemas.microsoft.com/office/drawing/2014/main" id="{1CC3413C-5EE7-44CE-A23D-4880263FC752}"/>
              </a:ext>
            </a:extLst>
          </p:cNvPr>
          <p:cNvSpPr txBox="1"/>
          <p:nvPr/>
        </p:nvSpPr>
        <p:spPr>
          <a:xfrm>
            <a:off x="5610473" y="3722844"/>
            <a:ext cx="545465" cy="584775"/>
          </a:xfrm>
          <a:prstGeom prst="rect">
            <a:avLst/>
          </a:prstGeom>
          <a:noFill/>
        </p:spPr>
        <p:txBody>
          <a:bodyPr wrap="square" rtlCol="0">
            <a:spAutoFit/>
          </a:bodyPr>
          <a:lstStyle/>
          <a:p>
            <a:r>
              <a:rPr lang="en-GB" sz="3200" dirty="0"/>
              <a:t>5</a:t>
            </a:r>
          </a:p>
        </p:txBody>
      </p:sp>
      <p:sp>
        <p:nvSpPr>
          <p:cNvPr id="20" name="TextBox 19">
            <a:extLst>
              <a:ext uri="{FF2B5EF4-FFF2-40B4-BE49-F238E27FC236}">
                <a16:creationId xmlns:a16="http://schemas.microsoft.com/office/drawing/2014/main" id="{0DCCF5B5-2B1C-4FE3-8320-AC4C55381950}"/>
              </a:ext>
            </a:extLst>
          </p:cNvPr>
          <p:cNvSpPr txBox="1"/>
          <p:nvPr/>
        </p:nvSpPr>
        <p:spPr>
          <a:xfrm>
            <a:off x="5610472" y="4750093"/>
            <a:ext cx="545465" cy="584775"/>
          </a:xfrm>
          <a:prstGeom prst="rect">
            <a:avLst/>
          </a:prstGeom>
          <a:noFill/>
        </p:spPr>
        <p:txBody>
          <a:bodyPr wrap="square" rtlCol="0">
            <a:spAutoFit/>
          </a:bodyPr>
          <a:lstStyle/>
          <a:p>
            <a:r>
              <a:rPr lang="en-GB" sz="3200" dirty="0"/>
              <a:t>?</a:t>
            </a:r>
          </a:p>
        </p:txBody>
      </p:sp>
      <p:sp>
        <p:nvSpPr>
          <p:cNvPr id="21" name="TextBox 20">
            <a:extLst>
              <a:ext uri="{FF2B5EF4-FFF2-40B4-BE49-F238E27FC236}">
                <a16:creationId xmlns:a16="http://schemas.microsoft.com/office/drawing/2014/main" id="{A5252EA6-C6C1-4DC6-89A1-35364DBD3E20}"/>
              </a:ext>
            </a:extLst>
          </p:cNvPr>
          <p:cNvSpPr txBox="1"/>
          <p:nvPr/>
        </p:nvSpPr>
        <p:spPr>
          <a:xfrm>
            <a:off x="7164951" y="4307619"/>
            <a:ext cx="545465" cy="461665"/>
          </a:xfrm>
          <a:prstGeom prst="rect">
            <a:avLst/>
          </a:prstGeom>
          <a:noFill/>
        </p:spPr>
        <p:txBody>
          <a:bodyPr wrap="square" rtlCol="0">
            <a:spAutoFit/>
          </a:bodyPr>
          <a:lstStyle/>
          <a:p>
            <a:r>
              <a:rPr lang="en-GB" sz="2400" dirty="0"/>
              <a:t>35</a:t>
            </a:r>
          </a:p>
        </p:txBody>
      </p:sp>
    </p:spTree>
    <p:custDataLst>
      <p:tags r:id="rId1"/>
    </p:custDataLst>
    <p:extLst>
      <p:ext uri="{BB962C8B-B14F-4D97-AF65-F5344CB8AC3E}">
        <p14:creationId xmlns:p14="http://schemas.microsoft.com/office/powerpoint/2010/main" val="22240113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8"/>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8"/>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9"/>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0"/>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P spid="2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48620C-CC73-4EE6-B086-5392F373F8B1}"/>
              </a:ext>
            </a:extLst>
          </p:cNvPr>
          <p:cNvSpPr>
            <a:spLocks noGrp="1"/>
          </p:cNvSpPr>
          <p:nvPr>
            <p:ph type="title"/>
          </p:nvPr>
        </p:nvSpPr>
        <p:spPr/>
        <p:txBody>
          <a:bodyPr/>
          <a:lstStyle/>
          <a:p>
            <a:r>
              <a:rPr lang="en-GB" dirty="0"/>
              <a:t>Part 2 – Prerequisites</a:t>
            </a:r>
          </a:p>
        </p:txBody>
      </p:sp>
      <p:sp>
        <p:nvSpPr>
          <p:cNvPr id="3" name="Rectangle 2">
            <a:extLst>
              <a:ext uri="{FF2B5EF4-FFF2-40B4-BE49-F238E27FC236}">
                <a16:creationId xmlns:a16="http://schemas.microsoft.com/office/drawing/2014/main" id="{59738D71-FB75-42BD-ABC0-925361F0EBDD}"/>
              </a:ext>
            </a:extLst>
          </p:cNvPr>
          <p:cNvSpPr/>
          <p:nvPr/>
        </p:nvSpPr>
        <p:spPr>
          <a:xfrm>
            <a:off x="228939" y="1056041"/>
            <a:ext cx="6447599" cy="338554"/>
          </a:xfrm>
          <a:prstGeom prst="rect">
            <a:avLst/>
          </a:prstGeom>
        </p:spPr>
        <p:txBody>
          <a:bodyPr wrap="none">
            <a:spAutoFit/>
          </a:bodyPr>
          <a:lstStyle/>
          <a:p>
            <a:pPr lvl="1"/>
            <a:r>
              <a:rPr lang="en-GB" sz="1600" b="1" dirty="0">
                <a:solidFill>
                  <a:schemeClr val="tx1">
                    <a:lumMod val="65000"/>
                    <a:lumOff val="35000"/>
                  </a:schemeClr>
                </a:solidFill>
                <a:ea typeface="Cambria Math" panose="02040503050406030204" pitchFamily="18" charset="0"/>
              </a:rPr>
              <a:t>Division as a multiplicative inverse (i.e. fractional multiplication)</a:t>
            </a:r>
          </a:p>
        </p:txBody>
      </p:sp>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311C221E-01B9-41A4-AC82-053767E38CB7}"/>
                  </a:ext>
                </a:extLst>
              </p:cNvPr>
              <p:cNvSpPr txBox="1"/>
              <p:nvPr/>
            </p:nvSpPr>
            <p:spPr>
              <a:xfrm>
                <a:off x="339120" y="1804735"/>
                <a:ext cx="3550138" cy="691471"/>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GB" sz="2400" b="0" i="1" smtClean="0">
                          <a:solidFill>
                            <a:schemeClr val="tx1"/>
                          </a:solidFill>
                          <a:latin typeface="Cambria Math" panose="02040503050406030204" pitchFamily="18" charset="0"/>
                          <a:ea typeface="Cambria Math" panose="02040503050406030204" pitchFamily="18" charset="0"/>
                        </a:rPr>
                        <m:t>𝑇h𝑒</m:t>
                      </m:r>
                      <m:r>
                        <a:rPr lang="en-GB" sz="2400" b="0" i="1" smtClean="0">
                          <a:solidFill>
                            <a:schemeClr val="tx1"/>
                          </a:solidFill>
                          <a:latin typeface="Cambria Math" panose="02040503050406030204" pitchFamily="18" charset="0"/>
                          <a:ea typeface="Cambria Math" panose="02040503050406030204" pitchFamily="18" charset="0"/>
                        </a:rPr>
                        <m:t> </m:t>
                      </m:r>
                      <m:r>
                        <a:rPr lang="en-GB" sz="2400" b="0" i="1" smtClean="0">
                          <a:solidFill>
                            <a:schemeClr val="tx1"/>
                          </a:solidFill>
                          <a:latin typeface="Cambria Math" panose="02040503050406030204" pitchFamily="18" charset="0"/>
                          <a:ea typeface="Cambria Math" panose="02040503050406030204" pitchFamily="18" charset="0"/>
                        </a:rPr>
                        <m:t>𝑖𝑛𝑣𝑒𝑟𝑠𝑒</m:t>
                      </m:r>
                      <m:r>
                        <a:rPr lang="en-GB" sz="2400" b="0" i="1" smtClean="0">
                          <a:solidFill>
                            <a:schemeClr val="tx1"/>
                          </a:solidFill>
                          <a:latin typeface="Cambria Math" panose="02040503050406030204" pitchFamily="18" charset="0"/>
                          <a:ea typeface="Cambria Math" panose="02040503050406030204" pitchFamily="18" charset="0"/>
                        </a:rPr>
                        <m:t> </m:t>
                      </m:r>
                      <m:r>
                        <a:rPr lang="en-GB" sz="2400" b="0" i="1" smtClean="0">
                          <a:solidFill>
                            <a:schemeClr val="tx1"/>
                          </a:solidFill>
                          <a:latin typeface="Cambria Math" panose="02040503050406030204" pitchFamily="18" charset="0"/>
                          <a:ea typeface="Cambria Math" panose="02040503050406030204" pitchFamily="18" charset="0"/>
                        </a:rPr>
                        <m:t>𝑜𝑓</m:t>
                      </m:r>
                      <m:r>
                        <a:rPr lang="en-GB" sz="2400" b="0" i="1" smtClean="0">
                          <a:solidFill>
                            <a:schemeClr val="tx1"/>
                          </a:solidFill>
                          <a:latin typeface="Cambria Math" panose="02040503050406030204" pitchFamily="18" charset="0"/>
                          <a:ea typeface="Cambria Math" panose="02040503050406030204" pitchFamily="18" charset="0"/>
                        </a:rPr>
                        <m:t> ×2 </m:t>
                      </m:r>
                      <m:r>
                        <a:rPr lang="en-GB" sz="2400" b="0" i="1" smtClean="0">
                          <a:solidFill>
                            <a:schemeClr val="tx1"/>
                          </a:solidFill>
                          <a:latin typeface="Cambria Math" panose="02040503050406030204" pitchFamily="18" charset="0"/>
                          <a:ea typeface="Cambria Math" panose="02040503050406030204" pitchFamily="18" charset="0"/>
                        </a:rPr>
                        <m:t>𝑖𝑠</m:t>
                      </m:r>
                      <m:r>
                        <a:rPr lang="en-GB" sz="2400" i="1" smtClean="0">
                          <a:solidFill>
                            <a:schemeClr val="tx1"/>
                          </a:solidFill>
                          <a:latin typeface="Cambria Math" panose="02040503050406030204" pitchFamily="18" charset="0"/>
                          <a:ea typeface="Cambria Math" panose="02040503050406030204" pitchFamily="18" charset="0"/>
                        </a:rPr>
                        <m:t>×</m:t>
                      </m:r>
                      <m:f>
                        <m:fPr>
                          <m:ctrlPr>
                            <a:rPr lang="en-GB" sz="2400" i="1" smtClean="0">
                              <a:solidFill>
                                <a:schemeClr val="tx1"/>
                              </a:solidFill>
                              <a:latin typeface="Cambria Math" panose="02040503050406030204" pitchFamily="18" charset="0"/>
                            </a:rPr>
                          </m:ctrlPr>
                        </m:fPr>
                        <m:num>
                          <m:r>
                            <a:rPr lang="en-GB" sz="2400" b="0" i="1" smtClean="0">
                              <a:solidFill>
                                <a:schemeClr val="tx1"/>
                              </a:solidFill>
                              <a:latin typeface="Cambria Math" panose="02040503050406030204" pitchFamily="18" charset="0"/>
                            </a:rPr>
                            <m:t>1</m:t>
                          </m:r>
                        </m:num>
                        <m:den>
                          <m:r>
                            <a:rPr lang="en-GB" sz="2400" b="0" i="1" smtClean="0">
                              <a:solidFill>
                                <a:schemeClr val="tx1"/>
                              </a:solidFill>
                              <a:latin typeface="Cambria Math" panose="02040503050406030204" pitchFamily="18" charset="0"/>
                            </a:rPr>
                            <m:t>2</m:t>
                          </m:r>
                        </m:den>
                      </m:f>
                    </m:oMath>
                  </m:oMathPara>
                </a14:m>
                <a:endParaRPr lang="en-GB" sz="2400" dirty="0">
                  <a:solidFill>
                    <a:schemeClr val="tx1"/>
                  </a:solidFill>
                </a:endParaRPr>
              </a:p>
            </p:txBody>
          </p:sp>
        </mc:Choice>
        <mc:Fallback xmlns="">
          <p:sp>
            <p:nvSpPr>
              <p:cNvPr id="4" name="TextBox 3">
                <a:extLst>
                  <a:ext uri="{FF2B5EF4-FFF2-40B4-BE49-F238E27FC236}">
                    <a16:creationId xmlns:a16="http://schemas.microsoft.com/office/drawing/2014/main" id="{311C221E-01B9-41A4-AC82-053767E38CB7}"/>
                  </a:ext>
                </a:extLst>
              </p:cNvPr>
              <p:cNvSpPr txBox="1">
                <a:spLocks noRot="1" noChangeAspect="1" noMove="1" noResize="1" noEditPoints="1" noAdjustHandles="1" noChangeArrowheads="1" noChangeShapeType="1" noTextEdit="1"/>
              </p:cNvSpPr>
              <p:nvPr/>
            </p:nvSpPr>
            <p:spPr>
              <a:xfrm>
                <a:off x="339120" y="1804735"/>
                <a:ext cx="3550138" cy="691471"/>
              </a:xfrm>
              <a:prstGeom prst="rect">
                <a:avLst/>
              </a:prstGeom>
              <a:blipFill>
                <a:blip r:embed="rId3"/>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0EA22295-B4FE-48BF-8265-C2B7CE181A37}"/>
                  </a:ext>
                </a:extLst>
              </p:cNvPr>
              <p:cNvSpPr txBox="1"/>
              <p:nvPr/>
            </p:nvSpPr>
            <p:spPr>
              <a:xfrm>
                <a:off x="339120" y="2790468"/>
                <a:ext cx="3601435" cy="693844"/>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GB" sz="2400" b="0" i="1" smtClean="0">
                          <a:latin typeface="Cambria Math" panose="02040503050406030204" pitchFamily="18" charset="0"/>
                          <a:ea typeface="Cambria Math" panose="02040503050406030204" pitchFamily="18" charset="0"/>
                        </a:rPr>
                        <m:t>𝑇h𝑒</m:t>
                      </m:r>
                      <m:r>
                        <a:rPr lang="en-GB" sz="2400" b="0" i="1" smtClean="0">
                          <a:latin typeface="Cambria Math" panose="02040503050406030204" pitchFamily="18" charset="0"/>
                          <a:ea typeface="Cambria Math" panose="02040503050406030204" pitchFamily="18" charset="0"/>
                        </a:rPr>
                        <m:t> </m:t>
                      </m:r>
                      <m:r>
                        <a:rPr lang="en-GB" sz="2400" b="0" i="1" smtClean="0">
                          <a:latin typeface="Cambria Math" panose="02040503050406030204" pitchFamily="18" charset="0"/>
                          <a:ea typeface="Cambria Math" panose="02040503050406030204" pitchFamily="18" charset="0"/>
                        </a:rPr>
                        <m:t>𝑖𝑛𝑣𝑒𝑟𝑠𝑒</m:t>
                      </m:r>
                      <m:r>
                        <a:rPr lang="en-GB" sz="2400" b="0" i="1" smtClean="0">
                          <a:latin typeface="Cambria Math" panose="02040503050406030204" pitchFamily="18" charset="0"/>
                          <a:ea typeface="Cambria Math" panose="02040503050406030204" pitchFamily="18" charset="0"/>
                        </a:rPr>
                        <m:t> </m:t>
                      </m:r>
                      <m:r>
                        <a:rPr lang="en-GB" sz="2400" b="0" i="1" smtClean="0">
                          <a:latin typeface="Cambria Math" panose="02040503050406030204" pitchFamily="18" charset="0"/>
                          <a:ea typeface="Cambria Math" panose="02040503050406030204" pitchFamily="18" charset="0"/>
                        </a:rPr>
                        <m:t>𝑜𝑓</m:t>
                      </m:r>
                      <m:r>
                        <a:rPr lang="en-GB" sz="2400" b="0" i="1" smtClean="0">
                          <a:latin typeface="Cambria Math" panose="02040503050406030204" pitchFamily="18" charset="0"/>
                          <a:ea typeface="Cambria Math" panose="02040503050406030204" pitchFamily="18" charset="0"/>
                        </a:rPr>
                        <m:t> ×</m:t>
                      </m:r>
                      <m:f>
                        <m:fPr>
                          <m:ctrlPr>
                            <a:rPr lang="en-GB" sz="2400" i="1" smtClean="0">
                              <a:latin typeface="Cambria Math" panose="02040503050406030204" pitchFamily="18" charset="0"/>
                            </a:rPr>
                          </m:ctrlPr>
                        </m:fPr>
                        <m:num>
                          <m:r>
                            <a:rPr lang="en-GB" sz="2400" b="0" i="1" smtClean="0">
                              <a:latin typeface="Cambria Math" panose="02040503050406030204" pitchFamily="18" charset="0"/>
                            </a:rPr>
                            <m:t>1</m:t>
                          </m:r>
                        </m:num>
                        <m:den>
                          <m:r>
                            <a:rPr lang="en-GB" sz="2400" b="0" i="1" smtClean="0">
                              <a:latin typeface="Cambria Math" panose="02040503050406030204" pitchFamily="18" charset="0"/>
                            </a:rPr>
                            <m:t>3</m:t>
                          </m:r>
                        </m:den>
                      </m:f>
                      <m:r>
                        <a:rPr lang="en-GB" sz="2400" b="0" i="1" smtClean="0">
                          <a:latin typeface="Cambria Math" panose="02040503050406030204" pitchFamily="18" charset="0"/>
                        </a:rPr>
                        <m:t> </m:t>
                      </m:r>
                      <m:r>
                        <a:rPr lang="en-GB" sz="2400" i="1">
                          <a:latin typeface="Cambria Math" panose="02040503050406030204" pitchFamily="18" charset="0"/>
                        </a:rPr>
                        <m:t>𝑖𝑠</m:t>
                      </m:r>
                      <m:r>
                        <a:rPr lang="en-GB" sz="2400" i="1">
                          <a:solidFill>
                            <a:schemeClr val="tx1"/>
                          </a:solidFill>
                          <a:latin typeface="Cambria Math" panose="02040503050406030204" pitchFamily="18" charset="0"/>
                          <a:ea typeface="Cambria Math" panose="02040503050406030204" pitchFamily="18" charset="0"/>
                        </a:rPr>
                        <m:t>×</m:t>
                      </m:r>
                      <m:r>
                        <a:rPr lang="en-GB" sz="2400" i="1">
                          <a:latin typeface="Cambria Math" panose="02040503050406030204" pitchFamily="18" charset="0"/>
                        </a:rPr>
                        <m:t>3</m:t>
                      </m:r>
                    </m:oMath>
                  </m:oMathPara>
                </a14:m>
                <a:endParaRPr lang="en-GB" sz="2400" dirty="0"/>
              </a:p>
            </p:txBody>
          </p:sp>
        </mc:Choice>
        <mc:Fallback xmlns="">
          <p:sp>
            <p:nvSpPr>
              <p:cNvPr id="5" name="TextBox 4">
                <a:extLst>
                  <a:ext uri="{FF2B5EF4-FFF2-40B4-BE49-F238E27FC236}">
                    <a16:creationId xmlns:a16="http://schemas.microsoft.com/office/drawing/2014/main" id="{0EA22295-B4FE-48BF-8265-C2B7CE181A37}"/>
                  </a:ext>
                </a:extLst>
              </p:cNvPr>
              <p:cNvSpPr txBox="1">
                <a:spLocks noRot="1" noChangeAspect="1" noMove="1" noResize="1" noEditPoints="1" noAdjustHandles="1" noChangeArrowheads="1" noChangeShapeType="1" noTextEdit="1"/>
              </p:cNvSpPr>
              <p:nvPr/>
            </p:nvSpPr>
            <p:spPr>
              <a:xfrm>
                <a:off x="339120" y="2790468"/>
                <a:ext cx="3601435" cy="693844"/>
              </a:xfrm>
              <a:prstGeom prst="rect">
                <a:avLst/>
              </a:prstGeom>
              <a:blipFill>
                <a:blip r:embed="rId4"/>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C7068E5D-A55F-42A6-AEE5-E66DBD2D3539}"/>
                  </a:ext>
                </a:extLst>
              </p:cNvPr>
              <p:cNvSpPr txBox="1"/>
              <p:nvPr/>
            </p:nvSpPr>
            <p:spPr>
              <a:xfrm>
                <a:off x="339120" y="3779022"/>
                <a:ext cx="3611053" cy="691471"/>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GB" sz="2400" b="0" i="1" smtClean="0">
                          <a:latin typeface="Cambria Math" panose="02040503050406030204" pitchFamily="18" charset="0"/>
                          <a:ea typeface="Cambria Math" panose="02040503050406030204" pitchFamily="18" charset="0"/>
                        </a:rPr>
                        <m:t>𝑇h𝑒</m:t>
                      </m:r>
                      <m:r>
                        <a:rPr lang="en-GB" sz="2400" b="0" i="1" smtClean="0">
                          <a:latin typeface="Cambria Math" panose="02040503050406030204" pitchFamily="18" charset="0"/>
                          <a:ea typeface="Cambria Math" panose="02040503050406030204" pitchFamily="18" charset="0"/>
                        </a:rPr>
                        <m:t> </m:t>
                      </m:r>
                      <m:r>
                        <a:rPr lang="en-GB" sz="2400" b="0" i="1" smtClean="0">
                          <a:latin typeface="Cambria Math" panose="02040503050406030204" pitchFamily="18" charset="0"/>
                          <a:ea typeface="Cambria Math" panose="02040503050406030204" pitchFamily="18" charset="0"/>
                        </a:rPr>
                        <m:t>𝑖𝑛𝑣𝑒𝑟𝑠𝑒</m:t>
                      </m:r>
                      <m:r>
                        <a:rPr lang="en-GB" sz="2400" b="0" i="1" smtClean="0">
                          <a:latin typeface="Cambria Math" panose="02040503050406030204" pitchFamily="18" charset="0"/>
                          <a:ea typeface="Cambria Math" panose="02040503050406030204" pitchFamily="18" charset="0"/>
                        </a:rPr>
                        <m:t> </m:t>
                      </m:r>
                      <m:r>
                        <a:rPr lang="en-GB" sz="2400" b="0" i="1" smtClean="0">
                          <a:latin typeface="Cambria Math" panose="02040503050406030204" pitchFamily="18" charset="0"/>
                          <a:ea typeface="Cambria Math" panose="02040503050406030204" pitchFamily="18" charset="0"/>
                        </a:rPr>
                        <m:t>𝑜𝑓</m:t>
                      </m:r>
                      <m:r>
                        <a:rPr lang="en-GB" sz="2400" i="1" smtClean="0">
                          <a:latin typeface="Cambria Math" panose="02040503050406030204" pitchFamily="18" charset="0"/>
                          <a:ea typeface="Cambria Math" panose="02040503050406030204" pitchFamily="18" charset="0"/>
                        </a:rPr>
                        <m:t>×</m:t>
                      </m:r>
                      <m:f>
                        <m:fPr>
                          <m:ctrlPr>
                            <a:rPr lang="en-GB" sz="2400" i="1" smtClean="0">
                              <a:latin typeface="Cambria Math" panose="02040503050406030204" pitchFamily="18" charset="0"/>
                            </a:rPr>
                          </m:ctrlPr>
                        </m:fPr>
                        <m:num>
                          <m:r>
                            <a:rPr lang="en-GB" sz="2400" b="0" i="1" smtClean="0">
                              <a:latin typeface="Cambria Math" panose="02040503050406030204" pitchFamily="18" charset="0"/>
                            </a:rPr>
                            <m:t>1</m:t>
                          </m:r>
                        </m:num>
                        <m:den>
                          <m:r>
                            <a:rPr lang="en-GB" sz="2400" b="0" i="1" smtClean="0">
                              <a:latin typeface="Cambria Math" panose="02040503050406030204" pitchFamily="18" charset="0"/>
                            </a:rPr>
                            <m:t>4</m:t>
                          </m:r>
                        </m:den>
                      </m:f>
                      <m:r>
                        <a:rPr lang="en-GB" sz="2400" b="0" i="1" smtClean="0">
                          <a:latin typeface="Cambria Math" panose="02040503050406030204" pitchFamily="18" charset="0"/>
                        </a:rPr>
                        <m:t> </m:t>
                      </m:r>
                      <m:r>
                        <a:rPr lang="en-GB" sz="2400" i="1">
                          <a:latin typeface="Cambria Math" panose="02040503050406030204" pitchFamily="18" charset="0"/>
                        </a:rPr>
                        <m:t>𝑖𝑠</m:t>
                      </m:r>
                      <m:r>
                        <a:rPr lang="en-GB" sz="2400" i="1">
                          <a:solidFill>
                            <a:schemeClr val="tx1"/>
                          </a:solidFill>
                          <a:latin typeface="Cambria Math" panose="02040503050406030204" pitchFamily="18" charset="0"/>
                          <a:ea typeface="Cambria Math" panose="02040503050406030204" pitchFamily="18" charset="0"/>
                        </a:rPr>
                        <m:t>×</m:t>
                      </m:r>
                      <m:r>
                        <a:rPr lang="en-GB" sz="2400" i="1">
                          <a:latin typeface="Cambria Math" panose="02040503050406030204" pitchFamily="18" charset="0"/>
                        </a:rPr>
                        <m:t>4</m:t>
                      </m:r>
                    </m:oMath>
                  </m:oMathPara>
                </a14:m>
                <a:endParaRPr lang="en-GB" sz="2400" dirty="0"/>
              </a:p>
            </p:txBody>
          </p:sp>
        </mc:Choice>
        <mc:Fallback xmlns="">
          <p:sp>
            <p:nvSpPr>
              <p:cNvPr id="6" name="TextBox 5">
                <a:extLst>
                  <a:ext uri="{FF2B5EF4-FFF2-40B4-BE49-F238E27FC236}">
                    <a16:creationId xmlns:a16="http://schemas.microsoft.com/office/drawing/2014/main" id="{C7068E5D-A55F-42A6-AEE5-E66DBD2D3539}"/>
                  </a:ext>
                </a:extLst>
              </p:cNvPr>
              <p:cNvSpPr txBox="1">
                <a:spLocks noRot="1" noChangeAspect="1" noMove="1" noResize="1" noEditPoints="1" noAdjustHandles="1" noChangeArrowheads="1" noChangeShapeType="1" noTextEdit="1"/>
              </p:cNvSpPr>
              <p:nvPr/>
            </p:nvSpPr>
            <p:spPr>
              <a:xfrm>
                <a:off x="339120" y="3779022"/>
                <a:ext cx="3611053" cy="691471"/>
              </a:xfrm>
              <a:prstGeom prst="rect">
                <a:avLst/>
              </a:prstGeom>
              <a:blipFill>
                <a:blip r:embed="rId5"/>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A57B183E-7AC6-4627-9196-F98BE770ACAE}"/>
                  </a:ext>
                </a:extLst>
              </p:cNvPr>
              <p:cNvSpPr txBox="1"/>
              <p:nvPr/>
            </p:nvSpPr>
            <p:spPr>
              <a:xfrm>
                <a:off x="310486" y="5395105"/>
                <a:ext cx="3684149" cy="693908"/>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GB" sz="2400" b="0" i="1" smtClean="0">
                          <a:latin typeface="Cambria Math" panose="02040503050406030204" pitchFamily="18" charset="0"/>
                          <a:ea typeface="Cambria Math" panose="02040503050406030204" pitchFamily="18" charset="0"/>
                        </a:rPr>
                        <m:t>𝑇h𝑒</m:t>
                      </m:r>
                      <m:r>
                        <a:rPr lang="en-GB" sz="2400" b="0" i="1" smtClean="0">
                          <a:latin typeface="Cambria Math" panose="02040503050406030204" pitchFamily="18" charset="0"/>
                          <a:ea typeface="Cambria Math" panose="02040503050406030204" pitchFamily="18" charset="0"/>
                        </a:rPr>
                        <m:t> </m:t>
                      </m:r>
                      <m:r>
                        <a:rPr lang="en-GB" sz="2400" b="0" i="1" smtClean="0">
                          <a:latin typeface="Cambria Math" panose="02040503050406030204" pitchFamily="18" charset="0"/>
                          <a:ea typeface="Cambria Math" panose="02040503050406030204" pitchFamily="18" charset="0"/>
                        </a:rPr>
                        <m:t>𝑖𝑛𝑣𝑒𝑟𝑠𝑒</m:t>
                      </m:r>
                      <m:r>
                        <a:rPr lang="en-GB" sz="2400" b="0" i="1" smtClean="0">
                          <a:latin typeface="Cambria Math" panose="02040503050406030204" pitchFamily="18" charset="0"/>
                          <a:ea typeface="Cambria Math" panose="02040503050406030204" pitchFamily="18" charset="0"/>
                        </a:rPr>
                        <m:t> </m:t>
                      </m:r>
                      <m:r>
                        <a:rPr lang="en-GB" sz="2400" b="0" i="1" smtClean="0">
                          <a:latin typeface="Cambria Math" panose="02040503050406030204" pitchFamily="18" charset="0"/>
                          <a:ea typeface="Cambria Math" panose="02040503050406030204" pitchFamily="18" charset="0"/>
                        </a:rPr>
                        <m:t>𝑜𝑓</m:t>
                      </m:r>
                      <m:r>
                        <a:rPr lang="en-GB" sz="2400" b="0" i="1" smtClean="0">
                          <a:latin typeface="Cambria Math" panose="02040503050406030204" pitchFamily="18" charset="0"/>
                          <a:ea typeface="Cambria Math" panose="02040503050406030204" pitchFamily="18" charset="0"/>
                        </a:rPr>
                        <m:t> ×</m:t>
                      </m:r>
                      <m:f>
                        <m:fPr>
                          <m:ctrlPr>
                            <a:rPr lang="en-GB" sz="2400" i="1" smtClean="0">
                              <a:latin typeface="Cambria Math" panose="02040503050406030204" pitchFamily="18" charset="0"/>
                            </a:rPr>
                          </m:ctrlPr>
                        </m:fPr>
                        <m:num>
                          <m:r>
                            <a:rPr lang="en-GB" sz="2400" b="0" i="1" smtClean="0">
                              <a:latin typeface="Cambria Math" panose="02040503050406030204" pitchFamily="18" charset="0"/>
                            </a:rPr>
                            <m:t>1</m:t>
                          </m:r>
                        </m:num>
                        <m:den>
                          <m:r>
                            <a:rPr lang="en-GB" sz="2400" b="0" i="1" smtClean="0">
                              <a:latin typeface="Cambria Math" panose="02040503050406030204" pitchFamily="18" charset="0"/>
                            </a:rPr>
                            <m:t>𝑥</m:t>
                          </m:r>
                        </m:den>
                      </m:f>
                      <m:r>
                        <a:rPr lang="en-GB" sz="2400" b="0" i="1" smtClean="0">
                          <a:latin typeface="Cambria Math" panose="02040503050406030204" pitchFamily="18" charset="0"/>
                        </a:rPr>
                        <m:t> </m:t>
                      </m:r>
                      <m:r>
                        <a:rPr lang="en-GB" sz="2400" i="1">
                          <a:latin typeface="Cambria Math" panose="02040503050406030204" pitchFamily="18" charset="0"/>
                        </a:rPr>
                        <m:t>𝑖𝑠</m:t>
                      </m:r>
                      <m:r>
                        <a:rPr lang="en-GB" sz="2400" i="1">
                          <a:solidFill>
                            <a:schemeClr val="tx1"/>
                          </a:solidFill>
                          <a:latin typeface="Cambria Math" panose="02040503050406030204" pitchFamily="18" charset="0"/>
                          <a:ea typeface="Cambria Math" panose="02040503050406030204" pitchFamily="18" charset="0"/>
                        </a:rPr>
                        <m:t>×</m:t>
                      </m:r>
                      <m:r>
                        <a:rPr lang="en-GB" sz="2400" b="0" i="1" smtClean="0">
                          <a:latin typeface="Cambria Math" panose="02040503050406030204" pitchFamily="18" charset="0"/>
                          <a:ea typeface="Cambria Math" panose="02040503050406030204" pitchFamily="18" charset="0"/>
                        </a:rPr>
                        <m:t>𝑥</m:t>
                      </m:r>
                    </m:oMath>
                  </m:oMathPara>
                </a14:m>
                <a:endParaRPr lang="en-GB" sz="2400" dirty="0"/>
              </a:p>
            </p:txBody>
          </p:sp>
        </mc:Choice>
        <mc:Fallback xmlns="">
          <p:sp>
            <p:nvSpPr>
              <p:cNvPr id="7" name="TextBox 6">
                <a:extLst>
                  <a:ext uri="{FF2B5EF4-FFF2-40B4-BE49-F238E27FC236}">
                    <a16:creationId xmlns:a16="http://schemas.microsoft.com/office/drawing/2014/main" id="{A57B183E-7AC6-4627-9196-F98BE770ACAE}"/>
                  </a:ext>
                </a:extLst>
              </p:cNvPr>
              <p:cNvSpPr txBox="1">
                <a:spLocks noRot="1" noChangeAspect="1" noMove="1" noResize="1" noEditPoints="1" noAdjustHandles="1" noChangeArrowheads="1" noChangeShapeType="1" noTextEdit="1"/>
              </p:cNvSpPr>
              <p:nvPr/>
            </p:nvSpPr>
            <p:spPr>
              <a:xfrm>
                <a:off x="310486" y="5395105"/>
                <a:ext cx="3684149" cy="693908"/>
              </a:xfrm>
              <a:prstGeom prst="rect">
                <a:avLst/>
              </a:prstGeom>
              <a:blipFill>
                <a:blip r:embed="rId6"/>
                <a:stretch>
                  <a:fillRect/>
                </a:stretch>
              </a:blipFill>
            </p:spPr>
            <p:txBody>
              <a:bodyPr/>
              <a:lstStyle/>
              <a:p>
                <a:r>
                  <a:rPr lang="en-GB">
                    <a:noFill/>
                  </a:rPr>
                  <a:t> </a:t>
                </a:r>
              </a:p>
            </p:txBody>
          </p:sp>
        </mc:Fallback>
      </mc:AlternateContent>
      <p:sp>
        <p:nvSpPr>
          <p:cNvPr id="10" name="Oval 9">
            <a:extLst>
              <a:ext uri="{FF2B5EF4-FFF2-40B4-BE49-F238E27FC236}">
                <a16:creationId xmlns:a16="http://schemas.microsoft.com/office/drawing/2014/main" id="{9103E67A-9CF5-4507-8AF4-0E53F29DDE23}"/>
              </a:ext>
            </a:extLst>
          </p:cNvPr>
          <p:cNvSpPr/>
          <p:nvPr/>
        </p:nvSpPr>
        <p:spPr>
          <a:xfrm>
            <a:off x="1064571" y="4705743"/>
            <a:ext cx="45719" cy="45719"/>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sz="1200"/>
          </a:p>
        </p:txBody>
      </p:sp>
      <p:sp>
        <p:nvSpPr>
          <p:cNvPr id="11" name="Oval 10">
            <a:extLst>
              <a:ext uri="{FF2B5EF4-FFF2-40B4-BE49-F238E27FC236}">
                <a16:creationId xmlns:a16="http://schemas.microsoft.com/office/drawing/2014/main" id="{08261F21-F01E-4307-B05F-C7B2FE4714E9}"/>
              </a:ext>
            </a:extLst>
          </p:cNvPr>
          <p:cNvSpPr/>
          <p:nvPr/>
        </p:nvSpPr>
        <p:spPr>
          <a:xfrm>
            <a:off x="1064571" y="4936642"/>
            <a:ext cx="45719" cy="45719"/>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sz="1200"/>
          </a:p>
        </p:txBody>
      </p:sp>
      <p:sp>
        <p:nvSpPr>
          <p:cNvPr id="12" name="Oval 11">
            <a:extLst>
              <a:ext uri="{FF2B5EF4-FFF2-40B4-BE49-F238E27FC236}">
                <a16:creationId xmlns:a16="http://schemas.microsoft.com/office/drawing/2014/main" id="{1115577A-6B8D-4DD1-A327-723C62828904}"/>
              </a:ext>
            </a:extLst>
          </p:cNvPr>
          <p:cNvSpPr/>
          <p:nvPr/>
        </p:nvSpPr>
        <p:spPr>
          <a:xfrm>
            <a:off x="1064571" y="5184690"/>
            <a:ext cx="45719" cy="45719"/>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sz="1200"/>
          </a:p>
        </p:txBody>
      </p:sp>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0D89C70A-3050-4960-B4EC-23C12F6DCD92}"/>
                  </a:ext>
                </a:extLst>
              </p:cNvPr>
              <p:cNvSpPr txBox="1"/>
              <p:nvPr/>
            </p:nvSpPr>
            <p:spPr>
              <a:xfrm>
                <a:off x="5085365" y="1706391"/>
                <a:ext cx="3601435" cy="693844"/>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GB" sz="2400" b="0" i="1" smtClean="0">
                          <a:latin typeface="Cambria Math" panose="02040503050406030204" pitchFamily="18" charset="0"/>
                          <a:ea typeface="Cambria Math" panose="02040503050406030204" pitchFamily="18" charset="0"/>
                        </a:rPr>
                        <m:t>𝑇h𝑒</m:t>
                      </m:r>
                      <m:r>
                        <a:rPr lang="en-GB" sz="2400" b="0" i="1" smtClean="0">
                          <a:latin typeface="Cambria Math" panose="02040503050406030204" pitchFamily="18" charset="0"/>
                          <a:ea typeface="Cambria Math" panose="02040503050406030204" pitchFamily="18" charset="0"/>
                        </a:rPr>
                        <m:t> </m:t>
                      </m:r>
                      <m:r>
                        <a:rPr lang="en-GB" sz="2400" b="0" i="1" smtClean="0">
                          <a:latin typeface="Cambria Math" panose="02040503050406030204" pitchFamily="18" charset="0"/>
                          <a:ea typeface="Cambria Math" panose="02040503050406030204" pitchFamily="18" charset="0"/>
                        </a:rPr>
                        <m:t>𝑖𝑛𝑣𝑒𝑟𝑠𝑒</m:t>
                      </m:r>
                      <m:r>
                        <a:rPr lang="en-GB" sz="2400" b="0" i="1" smtClean="0">
                          <a:latin typeface="Cambria Math" panose="02040503050406030204" pitchFamily="18" charset="0"/>
                          <a:ea typeface="Cambria Math" panose="02040503050406030204" pitchFamily="18" charset="0"/>
                        </a:rPr>
                        <m:t> </m:t>
                      </m:r>
                      <m:r>
                        <a:rPr lang="en-GB" sz="2400" b="0" i="1" smtClean="0">
                          <a:latin typeface="Cambria Math" panose="02040503050406030204" pitchFamily="18" charset="0"/>
                          <a:ea typeface="Cambria Math" panose="02040503050406030204" pitchFamily="18" charset="0"/>
                        </a:rPr>
                        <m:t>𝑜𝑓</m:t>
                      </m:r>
                      <m:r>
                        <a:rPr lang="en-GB" sz="2400" b="0" i="1" smtClean="0">
                          <a:latin typeface="Cambria Math" panose="02040503050406030204" pitchFamily="18" charset="0"/>
                          <a:ea typeface="Cambria Math" panose="02040503050406030204" pitchFamily="18" charset="0"/>
                        </a:rPr>
                        <m:t> ×</m:t>
                      </m:r>
                      <m:f>
                        <m:fPr>
                          <m:ctrlPr>
                            <a:rPr lang="en-GB" sz="2400" i="1" smtClean="0">
                              <a:latin typeface="Cambria Math" panose="02040503050406030204" pitchFamily="18" charset="0"/>
                            </a:rPr>
                          </m:ctrlPr>
                        </m:fPr>
                        <m:num>
                          <m:r>
                            <a:rPr lang="en-GB" sz="2400" b="0" i="1" smtClean="0">
                              <a:latin typeface="Cambria Math" panose="02040503050406030204" pitchFamily="18" charset="0"/>
                            </a:rPr>
                            <m:t>3</m:t>
                          </m:r>
                        </m:num>
                        <m:den>
                          <m:r>
                            <a:rPr lang="en-GB" sz="2400" b="0" i="1" smtClean="0">
                              <a:latin typeface="Cambria Math" panose="02040503050406030204" pitchFamily="18" charset="0"/>
                            </a:rPr>
                            <m:t>4</m:t>
                          </m:r>
                        </m:den>
                      </m:f>
                      <m:r>
                        <a:rPr lang="en-GB" sz="2400" b="0" i="1" smtClean="0">
                          <a:latin typeface="Cambria Math" panose="02040503050406030204" pitchFamily="18" charset="0"/>
                        </a:rPr>
                        <m:t> </m:t>
                      </m:r>
                      <m:r>
                        <a:rPr lang="en-GB" sz="2400" i="1">
                          <a:latin typeface="Cambria Math" panose="02040503050406030204" pitchFamily="18" charset="0"/>
                        </a:rPr>
                        <m:t>𝑖𝑠</m:t>
                      </m:r>
                      <m:r>
                        <a:rPr lang="en-GB" sz="2400" i="1">
                          <a:solidFill>
                            <a:schemeClr val="tx1"/>
                          </a:solidFill>
                          <a:latin typeface="Cambria Math" panose="02040503050406030204" pitchFamily="18" charset="0"/>
                          <a:ea typeface="Cambria Math" panose="02040503050406030204" pitchFamily="18" charset="0"/>
                        </a:rPr>
                        <m:t>×</m:t>
                      </m:r>
                      <m:f>
                        <m:fPr>
                          <m:ctrlPr>
                            <a:rPr lang="en-GB" sz="2400" i="1">
                              <a:latin typeface="Cambria Math" panose="02040503050406030204" pitchFamily="18" charset="0"/>
                            </a:rPr>
                          </m:ctrlPr>
                        </m:fPr>
                        <m:num>
                          <m:r>
                            <a:rPr lang="en-GB" sz="2400" b="0" i="1" smtClean="0">
                              <a:latin typeface="Cambria Math" panose="02040503050406030204" pitchFamily="18" charset="0"/>
                            </a:rPr>
                            <m:t>4</m:t>
                          </m:r>
                        </m:num>
                        <m:den>
                          <m:r>
                            <a:rPr lang="en-GB" sz="2400" b="0" i="1" smtClean="0">
                              <a:latin typeface="Cambria Math" panose="02040503050406030204" pitchFamily="18" charset="0"/>
                            </a:rPr>
                            <m:t>3</m:t>
                          </m:r>
                        </m:den>
                      </m:f>
                    </m:oMath>
                  </m:oMathPara>
                </a14:m>
                <a:endParaRPr lang="en-GB" sz="2400" dirty="0"/>
              </a:p>
            </p:txBody>
          </p:sp>
        </mc:Choice>
        <mc:Fallback xmlns="">
          <p:sp>
            <p:nvSpPr>
              <p:cNvPr id="13" name="TextBox 12">
                <a:extLst>
                  <a:ext uri="{FF2B5EF4-FFF2-40B4-BE49-F238E27FC236}">
                    <a16:creationId xmlns:a16="http://schemas.microsoft.com/office/drawing/2014/main" id="{0D89C70A-3050-4960-B4EC-23C12F6DCD92}"/>
                  </a:ext>
                </a:extLst>
              </p:cNvPr>
              <p:cNvSpPr txBox="1">
                <a:spLocks noRot="1" noChangeAspect="1" noMove="1" noResize="1" noEditPoints="1" noAdjustHandles="1" noChangeArrowheads="1" noChangeShapeType="1" noTextEdit="1"/>
              </p:cNvSpPr>
              <p:nvPr/>
            </p:nvSpPr>
            <p:spPr>
              <a:xfrm>
                <a:off x="5085365" y="1706391"/>
                <a:ext cx="3601435" cy="693844"/>
              </a:xfrm>
              <a:prstGeom prst="rect">
                <a:avLst/>
              </a:prstGeom>
              <a:blipFill>
                <a:blip r:embed="rId7"/>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4" name="TextBox 13">
                <a:extLst>
                  <a:ext uri="{FF2B5EF4-FFF2-40B4-BE49-F238E27FC236}">
                    <a16:creationId xmlns:a16="http://schemas.microsoft.com/office/drawing/2014/main" id="{D0926815-C468-41E4-B4AB-74E851222044}"/>
                  </a:ext>
                </a:extLst>
              </p:cNvPr>
              <p:cNvSpPr txBox="1"/>
              <p:nvPr/>
            </p:nvSpPr>
            <p:spPr>
              <a:xfrm>
                <a:off x="5085365" y="2620397"/>
                <a:ext cx="3534109" cy="693844"/>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GB" sz="2400" b="0" i="1" smtClean="0">
                          <a:latin typeface="Cambria Math" panose="02040503050406030204" pitchFamily="18" charset="0"/>
                          <a:ea typeface="Cambria Math" panose="02040503050406030204" pitchFamily="18" charset="0"/>
                        </a:rPr>
                        <m:t>𝑇h𝑒</m:t>
                      </m:r>
                      <m:r>
                        <a:rPr lang="en-GB" sz="2400" b="0" i="1" smtClean="0">
                          <a:latin typeface="Cambria Math" panose="02040503050406030204" pitchFamily="18" charset="0"/>
                          <a:ea typeface="Cambria Math" panose="02040503050406030204" pitchFamily="18" charset="0"/>
                        </a:rPr>
                        <m:t> </m:t>
                      </m:r>
                      <m:r>
                        <a:rPr lang="en-GB" sz="2400" b="0" i="1" smtClean="0">
                          <a:latin typeface="Cambria Math" panose="02040503050406030204" pitchFamily="18" charset="0"/>
                          <a:ea typeface="Cambria Math" panose="02040503050406030204" pitchFamily="18" charset="0"/>
                        </a:rPr>
                        <m:t>𝑖𝑛𝑣𝑒𝑟𝑠𝑒</m:t>
                      </m:r>
                      <m:r>
                        <a:rPr lang="en-GB" sz="2400" b="0" i="1" smtClean="0">
                          <a:latin typeface="Cambria Math" panose="02040503050406030204" pitchFamily="18" charset="0"/>
                          <a:ea typeface="Cambria Math" panose="02040503050406030204" pitchFamily="18" charset="0"/>
                        </a:rPr>
                        <m:t> </m:t>
                      </m:r>
                      <m:r>
                        <a:rPr lang="en-GB" sz="2400" b="0" i="1" smtClean="0">
                          <a:latin typeface="Cambria Math" panose="02040503050406030204" pitchFamily="18" charset="0"/>
                          <a:ea typeface="Cambria Math" panose="02040503050406030204" pitchFamily="18" charset="0"/>
                        </a:rPr>
                        <m:t>𝑜𝑓</m:t>
                      </m:r>
                      <m:r>
                        <a:rPr lang="en-GB" sz="2400" i="1" smtClean="0">
                          <a:latin typeface="Cambria Math" panose="02040503050406030204" pitchFamily="18" charset="0"/>
                          <a:ea typeface="Cambria Math" panose="02040503050406030204" pitchFamily="18" charset="0"/>
                        </a:rPr>
                        <m:t>×</m:t>
                      </m:r>
                      <m:f>
                        <m:fPr>
                          <m:ctrlPr>
                            <a:rPr lang="en-GB" sz="2400" i="1" smtClean="0">
                              <a:latin typeface="Cambria Math" panose="02040503050406030204" pitchFamily="18" charset="0"/>
                            </a:rPr>
                          </m:ctrlPr>
                        </m:fPr>
                        <m:num>
                          <m:r>
                            <a:rPr lang="en-GB" sz="2400" b="0" i="1" smtClean="0">
                              <a:latin typeface="Cambria Math" panose="02040503050406030204" pitchFamily="18" charset="0"/>
                            </a:rPr>
                            <m:t>3</m:t>
                          </m:r>
                        </m:num>
                        <m:den>
                          <m:r>
                            <a:rPr lang="en-GB" sz="2400" b="0" i="1" smtClean="0">
                              <a:latin typeface="Cambria Math" panose="02040503050406030204" pitchFamily="18" charset="0"/>
                            </a:rPr>
                            <m:t>2</m:t>
                          </m:r>
                        </m:den>
                      </m:f>
                      <m:r>
                        <a:rPr lang="en-GB" sz="2400" b="0" i="1" smtClean="0">
                          <a:latin typeface="Cambria Math" panose="02040503050406030204" pitchFamily="18" charset="0"/>
                        </a:rPr>
                        <m:t> </m:t>
                      </m:r>
                      <m:r>
                        <a:rPr lang="en-GB" sz="2400" i="1">
                          <a:latin typeface="Cambria Math" panose="02040503050406030204" pitchFamily="18" charset="0"/>
                        </a:rPr>
                        <m:t>𝑖𝑠</m:t>
                      </m:r>
                      <m:r>
                        <a:rPr lang="en-GB" sz="2400" i="1">
                          <a:solidFill>
                            <a:schemeClr val="tx1"/>
                          </a:solidFill>
                          <a:latin typeface="Cambria Math" panose="02040503050406030204" pitchFamily="18" charset="0"/>
                          <a:ea typeface="Cambria Math" panose="02040503050406030204" pitchFamily="18" charset="0"/>
                        </a:rPr>
                        <m:t>×</m:t>
                      </m:r>
                      <m:f>
                        <m:fPr>
                          <m:ctrlPr>
                            <a:rPr lang="en-GB" sz="2400" i="1">
                              <a:latin typeface="Cambria Math" panose="02040503050406030204" pitchFamily="18" charset="0"/>
                            </a:rPr>
                          </m:ctrlPr>
                        </m:fPr>
                        <m:num>
                          <m:r>
                            <a:rPr lang="en-GB" sz="2400" b="0" i="1" smtClean="0">
                              <a:latin typeface="Cambria Math" panose="02040503050406030204" pitchFamily="18" charset="0"/>
                            </a:rPr>
                            <m:t>2</m:t>
                          </m:r>
                        </m:num>
                        <m:den>
                          <m:r>
                            <a:rPr lang="en-GB" sz="2400" b="0" i="1" smtClean="0">
                              <a:latin typeface="Cambria Math" panose="02040503050406030204" pitchFamily="18" charset="0"/>
                            </a:rPr>
                            <m:t>3</m:t>
                          </m:r>
                        </m:den>
                      </m:f>
                    </m:oMath>
                  </m:oMathPara>
                </a14:m>
                <a:endParaRPr lang="en-GB" sz="2400" dirty="0"/>
              </a:p>
            </p:txBody>
          </p:sp>
        </mc:Choice>
        <mc:Fallback xmlns="">
          <p:sp>
            <p:nvSpPr>
              <p:cNvPr id="14" name="TextBox 13">
                <a:extLst>
                  <a:ext uri="{FF2B5EF4-FFF2-40B4-BE49-F238E27FC236}">
                    <a16:creationId xmlns:a16="http://schemas.microsoft.com/office/drawing/2014/main" id="{D0926815-C468-41E4-B4AB-74E851222044}"/>
                  </a:ext>
                </a:extLst>
              </p:cNvPr>
              <p:cNvSpPr txBox="1">
                <a:spLocks noRot="1" noChangeAspect="1" noMove="1" noResize="1" noEditPoints="1" noAdjustHandles="1" noChangeArrowheads="1" noChangeShapeType="1" noTextEdit="1"/>
              </p:cNvSpPr>
              <p:nvPr/>
            </p:nvSpPr>
            <p:spPr>
              <a:xfrm>
                <a:off x="5085365" y="2620397"/>
                <a:ext cx="3534109" cy="693844"/>
              </a:xfrm>
              <a:prstGeom prst="rect">
                <a:avLst/>
              </a:prstGeom>
              <a:blipFill>
                <a:blip r:embed="rId8"/>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6" name="TextBox 15">
                <a:extLst>
                  <a:ext uri="{FF2B5EF4-FFF2-40B4-BE49-F238E27FC236}">
                    <a16:creationId xmlns:a16="http://schemas.microsoft.com/office/drawing/2014/main" id="{05B001AF-E9E3-406B-B81B-6829AE6A2B73}"/>
                  </a:ext>
                </a:extLst>
              </p:cNvPr>
              <p:cNvSpPr txBox="1"/>
              <p:nvPr/>
            </p:nvSpPr>
            <p:spPr>
              <a:xfrm>
                <a:off x="5067156" y="4072828"/>
                <a:ext cx="3552318" cy="70128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GB" sz="2400" b="0" i="1" smtClean="0">
                          <a:latin typeface="Cambria Math" panose="02040503050406030204" pitchFamily="18" charset="0"/>
                          <a:ea typeface="Cambria Math" panose="02040503050406030204" pitchFamily="18" charset="0"/>
                        </a:rPr>
                        <m:t>𝑇h𝑒</m:t>
                      </m:r>
                      <m:r>
                        <a:rPr lang="en-GB" sz="2400" b="0" i="1" smtClean="0">
                          <a:latin typeface="Cambria Math" panose="02040503050406030204" pitchFamily="18" charset="0"/>
                          <a:ea typeface="Cambria Math" panose="02040503050406030204" pitchFamily="18" charset="0"/>
                        </a:rPr>
                        <m:t> </m:t>
                      </m:r>
                      <m:r>
                        <a:rPr lang="en-GB" sz="2400" b="0" i="1" smtClean="0">
                          <a:latin typeface="Cambria Math" panose="02040503050406030204" pitchFamily="18" charset="0"/>
                          <a:ea typeface="Cambria Math" panose="02040503050406030204" pitchFamily="18" charset="0"/>
                        </a:rPr>
                        <m:t>𝑖𝑛𝑣𝑒𝑟𝑠𝑒</m:t>
                      </m:r>
                      <m:r>
                        <a:rPr lang="en-GB" sz="2400" b="0" i="1" smtClean="0">
                          <a:latin typeface="Cambria Math" panose="02040503050406030204" pitchFamily="18" charset="0"/>
                          <a:ea typeface="Cambria Math" panose="02040503050406030204" pitchFamily="18" charset="0"/>
                        </a:rPr>
                        <m:t> </m:t>
                      </m:r>
                      <m:r>
                        <a:rPr lang="en-GB" sz="2400" b="0" i="1" smtClean="0">
                          <a:latin typeface="Cambria Math" panose="02040503050406030204" pitchFamily="18" charset="0"/>
                          <a:ea typeface="Cambria Math" panose="02040503050406030204" pitchFamily="18" charset="0"/>
                        </a:rPr>
                        <m:t>𝑜𝑓</m:t>
                      </m:r>
                      <m:r>
                        <a:rPr lang="en-GB" sz="2400" i="1" smtClean="0">
                          <a:latin typeface="Cambria Math" panose="02040503050406030204" pitchFamily="18" charset="0"/>
                          <a:ea typeface="Cambria Math" panose="02040503050406030204" pitchFamily="18" charset="0"/>
                        </a:rPr>
                        <m:t>×</m:t>
                      </m:r>
                      <m:f>
                        <m:fPr>
                          <m:ctrlPr>
                            <a:rPr lang="en-GB" sz="2400" i="1" smtClean="0">
                              <a:latin typeface="Cambria Math" panose="02040503050406030204" pitchFamily="18" charset="0"/>
                            </a:rPr>
                          </m:ctrlPr>
                        </m:fPr>
                        <m:num>
                          <m:r>
                            <a:rPr lang="en-GB" sz="2400" b="0" i="1" smtClean="0">
                              <a:latin typeface="Cambria Math" panose="02040503050406030204" pitchFamily="18" charset="0"/>
                            </a:rPr>
                            <m:t>𝑎</m:t>
                          </m:r>
                        </m:num>
                        <m:den>
                          <m:r>
                            <a:rPr lang="en-GB" sz="2400" b="0" i="1" smtClean="0">
                              <a:latin typeface="Cambria Math" panose="02040503050406030204" pitchFamily="18" charset="0"/>
                            </a:rPr>
                            <m:t>𝑏</m:t>
                          </m:r>
                        </m:den>
                      </m:f>
                      <m:r>
                        <a:rPr lang="en-GB" sz="2400" b="0" i="1" smtClean="0">
                          <a:latin typeface="Cambria Math" panose="02040503050406030204" pitchFamily="18" charset="0"/>
                        </a:rPr>
                        <m:t> </m:t>
                      </m:r>
                      <m:r>
                        <a:rPr lang="en-GB" sz="2400" i="1">
                          <a:latin typeface="Cambria Math" panose="02040503050406030204" pitchFamily="18" charset="0"/>
                        </a:rPr>
                        <m:t>𝑖𝑠</m:t>
                      </m:r>
                      <m:r>
                        <a:rPr lang="en-GB" sz="2400" i="1">
                          <a:solidFill>
                            <a:schemeClr val="tx1"/>
                          </a:solidFill>
                          <a:latin typeface="Cambria Math" panose="02040503050406030204" pitchFamily="18" charset="0"/>
                          <a:ea typeface="Cambria Math" panose="02040503050406030204" pitchFamily="18" charset="0"/>
                        </a:rPr>
                        <m:t>×</m:t>
                      </m:r>
                      <m:f>
                        <m:fPr>
                          <m:ctrlPr>
                            <a:rPr lang="en-GB" sz="2400" i="1">
                              <a:latin typeface="Cambria Math" panose="02040503050406030204" pitchFamily="18" charset="0"/>
                            </a:rPr>
                          </m:ctrlPr>
                        </m:fPr>
                        <m:num>
                          <m:r>
                            <a:rPr lang="en-GB" sz="2400" b="0" i="1" smtClean="0">
                              <a:latin typeface="Cambria Math" panose="02040503050406030204" pitchFamily="18" charset="0"/>
                            </a:rPr>
                            <m:t>𝑏</m:t>
                          </m:r>
                        </m:num>
                        <m:den>
                          <m:r>
                            <a:rPr lang="en-GB" sz="2400" b="0" i="1" smtClean="0">
                              <a:latin typeface="Cambria Math" panose="02040503050406030204" pitchFamily="18" charset="0"/>
                            </a:rPr>
                            <m:t>𝑎</m:t>
                          </m:r>
                        </m:den>
                      </m:f>
                    </m:oMath>
                  </m:oMathPara>
                </a14:m>
                <a:endParaRPr lang="en-GB" sz="2400" dirty="0"/>
              </a:p>
            </p:txBody>
          </p:sp>
        </mc:Choice>
        <mc:Fallback xmlns="">
          <p:sp>
            <p:nvSpPr>
              <p:cNvPr id="16" name="TextBox 15">
                <a:extLst>
                  <a:ext uri="{FF2B5EF4-FFF2-40B4-BE49-F238E27FC236}">
                    <a16:creationId xmlns:a16="http://schemas.microsoft.com/office/drawing/2014/main" id="{05B001AF-E9E3-406B-B81B-6829AE6A2B73}"/>
                  </a:ext>
                </a:extLst>
              </p:cNvPr>
              <p:cNvSpPr txBox="1">
                <a:spLocks noRot="1" noChangeAspect="1" noMove="1" noResize="1" noEditPoints="1" noAdjustHandles="1" noChangeArrowheads="1" noChangeShapeType="1" noTextEdit="1"/>
              </p:cNvSpPr>
              <p:nvPr/>
            </p:nvSpPr>
            <p:spPr>
              <a:xfrm>
                <a:off x="5067156" y="4072828"/>
                <a:ext cx="3552318" cy="701282"/>
              </a:xfrm>
              <a:prstGeom prst="rect">
                <a:avLst/>
              </a:prstGeom>
              <a:blipFill>
                <a:blip r:embed="rId9"/>
                <a:stretch>
                  <a:fillRect/>
                </a:stretch>
              </a:blipFill>
            </p:spPr>
            <p:txBody>
              <a:bodyPr/>
              <a:lstStyle/>
              <a:p>
                <a:r>
                  <a:rPr lang="en-GB">
                    <a:noFill/>
                  </a:rPr>
                  <a:t> </a:t>
                </a:r>
              </a:p>
            </p:txBody>
          </p:sp>
        </mc:Fallback>
      </mc:AlternateContent>
      <p:sp>
        <p:nvSpPr>
          <p:cNvPr id="17" name="Oval 16">
            <a:extLst>
              <a:ext uri="{FF2B5EF4-FFF2-40B4-BE49-F238E27FC236}">
                <a16:creationId xmlns:a16="http://schemas.microsoft.com/office/drawing/2014/main" id="{193F6E72-82B6-41B3-8610-D4E9DCD9F132}"/>
              </a:ext>
            </a:extLst>
          </p:cNvPr>
          <p:cNvSpPr/>
          <p:nvPr/>
        </p:nvSpPr>
        <p:spPr>
          <a:xfrm>
            <a:off x="6098695" y="3484312"/>
            <a:ext cx="45719" cy="45719"/>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sz="1100"/>
          </a:p>
        </p:txBody>
      </p:sp>
      <p:sp>
        <p:nvSpPr>
          <p:cNvPr id="18" name="Oval 17">
            <a:extLst>
              <a:ext uri="{FF2B5EF4-FFF2-40B4-BE49-F238E27FC236}">
                <a16:creationId xmlns:a16="http://schemas.microsoft.com/office/drawing/2014/main" id="{1A5AEC07-E45D-4279-BEBD-691E0286E2E2}"/>
              </a:ext>
            </a:extLst>
          </p:cNvPr>
          <p:cNvSpPr/>
          <p:nvPr/>
        </p:nvSpPr>
        <p:spPr>
          <a:xfrm>
            <a:off x="6098695" y="3715211"/>
            <a:ext cx="45719" cy="45719"/>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sz="1100"/>
          </a:p>
        </p:txBody>
      </p:sp>
      <p:sp>
        <p:nvSpPr>
          <p:cNvPr id="19" name="Oval 18">
            <a:extLst>
              <a:ext uri="{FF2B5EF4-FFF2-40B4-BE49-F238E27FC236}">
                <a16:creationId xmlns:a16="http://schemas.microsoft.com/office/drawing/2014/main" id="{B7A11FE7-C087-4A79-91F3-FF599843BB7F}"/>
              </a:ext>
            </a:extLst>
          </p:cNvPr>
          <p:cNvSpPr/>
          <p:nvPr/>
        </p:nvSpPr>
        <p:spPr>
          <a:xfrm>
            <a:off x="6098695" y="3963259"/>
            <a:ext cx="45719" cy="45719"/>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sz="1100"/>
          </a:p>
        </p:txBody>
      </p:sp>
    </p:spTree>
    <p:extLst>
      <p:ext uri="{BB962C8B-B14F-4D97-AF65-F5344CB8AC3E}">
        <p14:creationId xmlns:p14="http://schemas.microsoft.com/office/powerpoint/2010/main" val="22946284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5"/>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par>
                          <p:cTn id="13" fill="hold">
                            <p:stCondLst>
                              <p:cond delay="0"/>
                            </p:stCondLst>
                            <p:childTnLst>
                              <p:par>
                                <p:cTn id="14" presetID="1" presetClass="entr" presetSubtype="0"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childTnLst>
                                </p:cTn>
                              </p:par>
                            </p:childTnLst>
                          </p:cTn>
                        </p:par>
                        <p:par>
                          <p:cTn id="16" fill="hold">
                            <p:stCondLst>
                              <p:cond delay="0"/>
                            </p:stCondLst>
                            <p:childTnLst>
                              <p:par>
                                <p:cTn id="17" presetID="1"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par>
                          <p:cTn id="19" fill="hold">
                            <p:stCondLst>
                              <p:cond delay="0"/>
                            </p:stCondLst>
                            <p:childTnLst>
                              <p:par>
                                <p:cTn id="20" presetID="1" presetClass="entr" presetSubtype="0"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childTnLst>
                                </p:cTn>
                              </p:par>
                            </p:childTnLst>
                          </p:cTn>
                        </p:par>
                        <p:par>
                          <p:cTn id="22" fill="hold">
                            <p:stCondLst>
                              <p:cond delay="0"/>
                            </p:stCondLst>
                            <p:childTnLst>
                              <p:par>
                                <p:cTn id="23" presetID="1"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3"/>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4"/>
                                        </p:tgtEl>
                                        <p:attrNameLst>
                                          <p:attrName>style.visibility</p:attrName>
                                        </p:attrNameLst>
                                      </p:cBhvr>
                                      <p:to>
                                        <p:strVal val="visible"/>
                                      </p:to>
                                    </p:set>
                                  </p:childTnLst>
                                </p:cTn>
                              </p:par>
                            </p:childTnLst>
                          </p:cTn>
                        </p:par>
                        <p:par>
                          <p:cTn id="33" fill="hold">
                            <p:stCondLst>
                              <p:cond delay="0"/>
                            </p:stCondLst>
                            <p:childTnLst>
                              <p:par>
                                <p:cTn id="34" presetID="1" presetClass="entr" presetSubtype="0" fill="hold" grpId="0" nodeType="afterEffect">
                                  <p:stCondLst>
                                    <p:cond delay="0"/>
                                  </p:stCondLst>
                                  <p:childTnLst>
                                    <p:set>
                                      <p:cBhvr>
                                        <p:cTn id="35" dur="1" fill="hold">
                                          <p:stCondLst>
                                            <p:cond delay="0"/>
                                          </p:stCondLst>
                                        </p:cTn>
                                        <p:tgtEl>
                                          <p:spTgt spid="17"/>
                                        </p:tgtEl>
                                        <p:attrNameLst>
                                          <p:attrName>style.visibility</p:attrName>
                                        </p:attrNameLst>
                                      </p:cBhvr>
                                      <p:to>
                                        <p:strVal val="visible"/>
                                      </p:to>
                                    </p:set>
                                  </p:childTnLst>
                                </p:cTn>
                              </p:par>
                            </p:childTnLst>
                          </p:cTn>
                        </p:par>
                        <p:par>
                          <p:cTn id="36" fill="hold">
                            <p:stCondLst>
                              <p:cond delay="0"/>
                            </p:stCondLst>
                            <p:childTnLst>
                              <p:par>
                                <p:cTn id="37" presetID="1" presetClass="entr" presetSubtype="0" fill="hold" grpId="0" nodeType="afterEffect">
                                  <p:stCondLst>
                                    <p:cond delay="0"/>
                                  </p:stCondLst>
                                  <p:childTnLst>
                                    <p:set>
                                      <p:cBhvr>
                                        <p:cTn id="38" dur="1" fill="hold">
                                          <p:stCondLst>
                                            <p:cond delay="0"/>
                                          </p:stCondLst>
                                        </p:cTn>
                                        <p:tgtEl>
                                          <p:spTgt spid="18"/>
                                        </p:tgtEl>
                                        <p:attrNameLst>
                                          <p:attrName>style.visibility</p:attrName>
                                        </p:attrNameLst>
                                      </p:cBhvr>
                                      <p:to>
                                        <p:strVal val="visible"/>
                                      </p:to>
                                    </p:set>
                                  </p:childTnLst>
                                </p:cTn>
                              </p:par>
                            </p:childTnLst>
                          </p:cTn>
                        </p:par>
                        <p:par>
                          <p:cTn id="39" fill="hold">
                            <p:stCondLst>
                              <p:cond delay="0"/>
                            </p:stCondLst>
                            <p:childTnLst>
                              <p:par>
                                <p:cTn id="40" presetID="1" presetClass="entr" presetSubtype="0" fill="hold" grpId="0" nodeType="afterEffect">
                                  <p:stCondLst>
                                    <p:cond delay="0"/>
                                  </p:stCondLst>
                                  <p:childTnLst>
                                    <p:set>
                                      <p:cBhvr>
                                        <p:cTn id="41" dur="1" fill="hold">
                                          <p:stCondLst>
                                            <p:cond delay="0"/>
                                          </p:stCondLst>
                                        </p:cTn>
                                        <p:tgtEl>
                                          <p:spTgt spid="19"/>
                                        </p:tgtEl>
                                        <p:attrNameLst>
                                          <p:attrName>style.visibility</p:attrName>
                                        </p:attrNameLst>
                                      </p:cBhvr>
                                      <p:to>
                                        <p:strVal val="visible"/>
                                      </p:to>
                                    </p:set>
                                  </p:childTnLst>
                                </p:cTn>
                              </p:par>
                            </p:childTnLst>
                          </p:cTn>
                        </p:par>
                        <p:par>
                          <p:cTn id="42" fill="hold">
                            <p:stCondLst>
                              <p:cond delay="0"/>
                            </p:stCondLst>
                            <p:childTnLst>
                              <p:par>
                                <p:cTn id="43" presetID="1" presetClass="entr" presetSubtype="0" fill="hold" grpId="0" nodeType="afterEffect">
                                  <p:stCondLst>
                                    <p:cond delay="0"/>
                                  </p:stCondLst>
                                  <p:childTnLst>
                                    <p:set>
                                      <p:cBhvr>
                                        <p:cTn id="44"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10" grpId="0" animBg="1"/>
      <p:bldP spid="11" grpId="0" animBg="1"/>
      <p:bldP spid="12" grpId="0" animBg="1"/>
      <p:bldP spid="13" grpId="0"/>
      <p:bldP spid="14" grpId="0"/>
      <p:bldP spid="16" grpId="0"/>
      <p:bldP spid="17" grpId="0" animBg="1"/>
      <p:bldP spid="18" grpId="0" animBg="1"/>
      <p:bldP spid="19"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TIMING" val="|21.8|1.4|3.2|5.3|4.4"/>
</p:tagLst>
</file>

<file path=ppt/tags/tag10.xml><?xml version="1.0" encoding="utf-8"?>
<p:tagLst xmlns:a="http://schemas.openxmlformats.org/drawingml/2006/main" xmlns:r="http://schemas.openxmlformats.org/officeDocument/2006/relationships" xmlns:p="http://schemas.openxmlformats.org/presentationml/2006/main">
  <p:tag name="TIMING" val="|62.9|1.7|1.1|1.1|1.5|1|11.8|1|1.1"/>
</p:tagLst>
</file>

<file path=ppt/tags/tag2.xml><?xml version="1.0" encoding="utf-8"?>
<p:tagLst xmlns:a="http://schemas.openxmlformats.org/drawingml/2006/main" xmlns:r="http://schemas.openxmlformats.org/officeDocument/2006/relationships" xmlns:p="http://schemas.openxmlformats.org/presentationml/2006/main">
  <p:tag name="TIMING" val="|5|0.2|0.1|0.4"/>
</p:tagLst>
</file>

<file path=ppt/tags/tag3.xml><?xml version="1.0" encoding="utf-8"?>
<p:tagLst xmlns:a="http://schemas.openxmlformats.org/drawingml/2006/main" xmlns:r="http://schemas.openxmlformats.org/officeDocument/2006/relationships" xmlns:p="http://schemas.openxmlformats.org/presentationml/2006/main">
  <p:tag name="TIMING" val="|0.1"/>
</p:tagLst>
</file>

<file path=ppt/tags/tag4.xml><?xml version="1.0" encoding="utf-8"?>
<p:tagLst xmlns:a="http://schemas.openxmlformats.org/drawingml/2006/main" xmlns:r="http://schemas.openxmlformats.org/officeDocument/2006/relationships" xmlns:p="http://schemas.openxmlformats.org/presentationml/2006/main">
  <p:tag name="TIMING" val="|0.2"/>
</p:tagLst>
</file>

<file path=ppt/tags/tag5.xml><?xml version="1.0" encoding="utf-8"?>
<p:tagLst xmlns:a="http://schemas.openxmlformats.org/drawingml/2006/main" xmlns:r="http://schemas.openxmlformats.org/officeDocument/2006/relationships" xmlns:p="http://schemas.openxmlformats.org/presentationml/2006/main">
  <p:tag name="TIMING" val="|0.6"/>
</p:tagLst>
</file>

<file path=ppt/tags/tag6.xml><?xml version="1.0" encoding="utf-8"?>
<p:tagLst xmlns:a="http://schemas.openxmlformats.org/drawingml/2006/main" xmlns:r="http://schemas.openxmlformats.org/officeDocument/2006/relationships" xmlns:p="http://schemas.openxmlformats.org/presentationml/2006/main">
  <p:tag name="TIMING" val="|0.1"/>
</p:tagLst>
</file>

<file path=ppt/tags/tag7.xml><?xml version="1.0" encoding="utf-8"?>
<p:tagLst xmlns:a="http://schemas.openxmlformats.org/drawingml/2006/main" xmlns:r="http://schemas.openxmlformats.org/officeDocument/2006/relationships" xmlns:p="http://schemas.openxmlformats.org/presentationml/2006/main">
  <p:tag name="TIMING" val="|62.9|1.7|1.1|1.1|1.5|1|11.8|1|1.1"/>
</p:tagLst>
</file>

<file path=ppt/tags/tag8.xml><?xml version="1.0" encoding="utf-8"?>
<p:tagLst xmlns:a="http://schemas.openxmlformats.org/drawingml/2006/main" xmlns:r="http://schemas.openxmlformats.org/officeDocument/2006/relationships" xmlns:p="http://schemas.openxmlformats.org/presentationml/2006/main">
  <p:tag name="TIMING" val="|62.9|1.7|1.1|1.1|1.5|1|11.8|1|1.1"/>
</p:tagLst>
</file>

<file path=ppt/tags/tag9.xml><?xml version="1.0" encoding="utf-8"?>
<p:tagLst xmlns:a="http://schemas.openxmlformats.org/drawingml/2006/main" xmlns:r="http://schemas.openxmlformats.org/officeDocument/2006/relationships" xmlns:p="http://schemas.openxmlformats.org/presentationml/2006/main">
  <p:tag name="TIMING" val="|62.9|1.7|1.1|1.1|1.5|1|11.8|1|1.1"/>
</p:tagLst>
</file>

<file path=ppt/theme/theme1.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A5A3B7CB4E095C4A97434BBE8AF461E9" ma:contentTypeVersion="13" ma:contentTypeDescription="Create a new document." ma:contentTypeScope="" ma:versionID="9ea051dbcc5b4e756019c61c06c92f37">
  <xsd:schema xmlns:xsd="http://www.w3.org/2001/XMLSchema" xmlns:xs="http://www.w3.org/2001/XMLSchema" xmlns:p="http://schemas.microsoft.com/office/2006/metadata/properties" xmlns:ns3="0db2dc36-0242-453b-98da-72317e60ad71" xmlns:ns4="2d5c1b44-c74e-4baa-82b2-401fdddf0321" targetNamespace="http://schemas.microsoft.com/office/2006/metadata/properties" ma:root="true" ma:fieldsID="efb6f685cdb02d8b495a824056763cf2" ns3:_="" ns4:_="">
    <xsd:import namespace="0db2dc36-0242-453b-98da-72317e60ad71"/>
    <xsd:import namespace="2d5c1b44-c74e-4baa-82b2-401fdddf0321"/>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MediaServiceGenerationTime" minOccurs="0"/>
                <xsd:element ref="ns3:MediaServiceEventHashCode" minOccurs="0"/>
                <xsd:element ref="ns4:SharedWithUsers" minOccurs="0"/>
                <xsd:element ref="ns4:SharedWithDetails" minOccurs="0"/>
                <xsd:element ref="ns4:SharingHintHash"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db2dc36-0242-453b-98da-72317e60ad7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Location" ma:index="13" nillable="true" ma:displayName="Location" ma:internalName="MediaServiceLocatio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d5c1b44-c74e-4baa-82b2-401fdddf0321"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SharingHintHash" ma:index="18"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F1F9975-6DAF-4A61-9A31-54C7EE237A40}">
  <ds:schemaRefs>
    <ds:schemaRef ds:uri="2d5c1b44-c74e-4baa-82b2-401fdddf0321"/>
    <ds:schemaRef ds:uri="http://www.w3.org/XML/1998/namespace"/>
    <ds:schemaRef ds:uri="http://schemas.microsoft.com/office/2006/metadata/properties"/>
    <ds:schemaRef ds:uri="http://schemas.microsoft.com/office/2006/documentManagement/types"/>
    <ds:schemaRef ds:uri="http://purl.org/dc/terms/"/>
    <ds:schemaRef ds:uri="http://schemas.microsoft.com/office/infopath/2007/PartnerControls"/>
    <ds:schemaRef ds:uri="http://purl.org/dc/dcmitype/"/>
    <ds:schemaRef ds:uri="http://schemas.openxmlformats.org/package/2006/metadata/core-properties"/>
    <ds:schemaRef ds:uri="0db2dc36-0242-453b-98da-72317e60ad71"/>
    <ds:schemaRef ds:uri="http://purl.org/dc/elements/1.1/"/>
  </ds:schemaRefs>
</ds:datastoreItem>
</file>

<file path=customXml/itemProps2.xml><?xml version="1.0" encoding="utf-8"?>
<ds:datastoreItem xmlns:ds="http://schemas.openxmlformats.org/officeDocument/2006/customXml" ds:itemID="{383F309F-ADF6-4922-8CEB-13CEF500CFD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db2dc36-0242-453b-98da-72317e60ad71"/>
    <ds:schemaRef ds:uri="2d5c1b44-c74e-4baa-82b2-401fdddf032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CD9F0419-7B35-4AB9-ACCD-05783433431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1446</TotalTime>
  <Words>2563</Words>
  <Application>Microsoft Office PowerPoint</Application>
  <PresentationFormat>On-screen Show (4:3)</PresentationFormat>
  <Paragraphs>385</Paragraphs>
  <Slides>22</Slides>
  <Notes>22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22</vt:i4>
      </vt:variant>
    </vt:vector>
  </HeadingPairs>
  <TitlesOfParts>
    <vt:vector size="28" baseType="lpstr">
      <vt:lpstr>Arial</vt:lpstr>
      <vt:lpstr>Calibri Light</vt:lpstr>
      <vt:lpstr>Calibri</vt:lpstr>
      <vt:lpstr>Century Gothic</vt:lpstr>
      <vt:lpstr>Cambria Math</vt:lpstr>
      <vt:lpstr>Custom Design</vt:lpstr>
      <vt:lpstr>Part 1 – The big idea</vt:lpstr>
      <vt:lpstr>Part 1 – The big idea</vt:lpstr>
      <vt:lpstr>Part 1 – The big idea</vt:lpstr>
      <vt:lpstr>Part 1 – The big idea</vt:lpstr>
      <vt:lpstr>Part 1 – The big idea</vt:lpstr>
      <vt:lpstr>Part 2 – Prerequisites</vt:lpstr>
      <vt:lpstr>Part 2 – Prerequisites</vt:lpstr>
      <vt:lpstr>Part 2 – Prerequisites</vt:lpstr>
      <vt:lpstr>Part 2 – Prerequisites</vt:lpstr>
      <vt:lpstr>Part 2 – Prerequisites</vt:lpstr>
      <vt:lpstr>Part 2 – Prerequisites</vt:lpstr>
      <vt:lpstr>Part 2 – Prerequisites</vt:lpstr>
      <vt:lpstr>Part 2 – Prerequisites</vt:lpstr>
      <vt:lpstr>Part 3 – Teaching the topic</vt:lpstr>
      <vt:lpstr>Part 3 – Teaching the topic</vt:lpstr>
      <vt:lpstr>Part 3 – Teaching the topic</vt:lpstr>
      <vt:lpstr>Part 3 – Teaching the topic</vt:lpstr>
      <vt:lpstr>Part 3 – Teaching the topic</vt:lpstr>
      <vt:lpstr>Part 3 – Teaching the topic</vt:lpstr>
      <vt:lpstr>Part 3 – Teaching the topic</vt:lpstr>
      <vt:lpstr>Part 3 – Teaching the topic</vt:lpstr>
      <vt:lpstr>Part 3 – Where does this lead?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Primary maths lessons during school closures</dc:title>
  <dc:creator>Debbie Morgan</dc:creator>
  <cp:lastModifiedBy>Bethanie Goodliff</cp:lastModifiedBy>
  <cp:revision>77</cp:revision>
  <dcterms:created xsi:type="dcterms:W3CDTF">2020-04-15T07:07:39Z</dcterms:created>
  <dcterms:modified xsi:type="dcterms:W3CDTF">2020-10-27T11:51:23Z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0x010100A5A3B7CB4E095C4A97434BBE8AF461E9</vt:lpwstr>
  </property>
</Properties>
</file>